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7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4" r:id="rId26"/>
    <p:sldId id="281" r:id="rId27"/>
    <p:sldId id="282" r:id="rId28"/>
    <p:sldId id="283" r:id="rId29"/>
    <p:sldId id="285" r:id="rId30"/>
    <p:sldId id="286"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6C08F6AF-BD42-43CE-AFBE-C9EA75A624D9}" type="datetimeFigureOut">
              <a:rPr lang="es-ES" smtClean="0"/>
              <a:pPr/>
              <a:t>28/02/2018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B397196-24E8-445D-827C-9BA75B164683}"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C08F6AF-BD42-43CE-AFBE-C9EA75A624D9}" type="datetimeFigureOut">
              <a:rPr lang="es-ES" smtClean="0"/>
              <a:pPr/>
              <a:t>28/02/2018</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B397196-24E8-445D-827C-9BA75B164683}"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abanca.com/es/cliente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adicae.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bde.es/clientebanc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s://actualidad.rt.com/actualidad/199391-rechazar-dinero-efectivo-suecia" TargetMode="External"/><Relationship Id="rId3" Type="http://schemas.openxmlformats.org/officeDocument/2006/relationships/hyperlink" Target="http://www.lavanguardia.com/economia/20161121/412015258908/pago-movil-triplica-europa.html" TargetMode="External"/><Relationship Id="rId7" Type="http://schemas.openxmlformats.org/officeDocument/2006/relationships/hyperlink" Target="http://www.elmundo.es/economia/2016/12/01/583f310f268e3e85388b47a1.htm" TargetMode="External"/><Relationship Id="rId2" Type="http://schemas.openxmlformats.org/officeDocument/2006/relationships/hyperlink" Target="http://www.rtve.es/noticias/20160101/dinamarca-principio-del-fin-del-dinero-efectivo/1280033.shtml" TargetMode="External"/><Relationship Id="rId1" Type="http://schemas.openxmlformats.org/officeDocument/2006/relationships/slideLayout" Target="../slideLayouts/slideLayout7.xml"/><Relationship Id="rId6" Type="http://schemas.openxmlformats.org/officeDocument/2006/relationships/hyperlink" Target="http://www.masadelante.com/faqs/paypal" TargetMode="External"/><Relationship Id="rId5" Type="http://schemas.openxmlformats.org/officeDocument/2006/relationships/hyperlink" Target="https://www.paypal.com/ni/webapps/mpp/what-is-paypal" TargetMode="External"/><Relationship Id="rId4" Type="http://schemas.openxmlformats.org/officeDocument/2006/relationships/hyperlink" Target="https://www.youtube.com/watch?v=p8dzJSJZ7E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560" y="359898"/>
            <a:ext cx="7406640" cy="2060990"/>
          </a:xfrm>
        </p:spPr>
        <p:txBody>
          <a:bodyPr>
            <a:normAutofit/>
          </a:bodyPr>
          <a:lstStyle/>
          <a:p>
            <a:r>
              <a:rPr lang="es-ES" sz="8800" dirty="0" smtClean="0"/>
              <a:t>TEMA 7</a:t>
            </a:r>
            <a:endParaRPr lang="es-ES" sz="8800" dirty="0"/>
          </a:p>
        </p:txBody>
      </p:sp>
      <p:sp>
        <p:nvSpPr>
          <p:cNvPr id="3" name="2 Subtítulo"/>
          <p:cNvSpPr>
            <a:spLocks noGrp="1"/>
          </p:cNvSpPr>
          <p:nvPr>
            <p:ph type="subTitle" idx="1"/>
          </p:nvPr>
        </p:nvSpPr>
        <p:spPr>
          <a:xfrm>
            <a:off x="1115616" y="2636912"/>
            <a:ext cx="7723584" cy="1728192"/>
          </a:xfrm>
        </p:spPr>
        <p:txBody>
          <a:bodyPr>
            <a:normAutofit/>
          </a:bodyPr>
          <a:lstStyle/>
          <a:p>
            <a:pPr algn="ctr"/>
            <a:endParaRPr lang="es-ES" sz="4400" b="1" dirty="0" smtClean="0">
              <a:solidFill>
                <a:srgbClr val="FF0000"/>
              </a:solidFill>
              <a:latin typeface="Aharoni" pitchFamily="2" charset="-79"/>
              <a:cs typeface="Aharoni" pitchFamily="2" charset="-79"/>
            </a:endParaRPr>
          </a:p>
          <a:p>
            <a:pPr algn="ctr"/>
            <a:r>
              <a:rPr lang="es-ES" sz="4400" b="1" dirty="0" smtClean="0">
                <a:solidFill>
                  <a:srgbClr val="FF0000"/>
                </a:solidFill>
                <a:latin typeface="Aharoni" pitchFamily="2" charset="-79"/>
                <a:cs typeface="Aharoni" pitchFamily="2" charset="-79"/>
              </a:rPr>
              <a:t>EL DINERO Y SUS FORMAS</a:t>
            </a:r>
            <a:endParaRPr lang="es-ES" sz="4400" b="1" dirty="0">
              <a:solidFill>
                <a:srgbClr val="FF0000"/>
              </a:solidFill>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836712"/>
            <a:ext cx="7992888" cy="3970318"/>
          </a:xfrm>
          <a:prstGeom prst="rect">
            <a:avLst/>
          </a:prstGeom>
          <a:solidFill>
            <a:schemeClr val="bg2"/>
          </a:solidFill>
          <a:ln w="76200">
            <a:solidFill>
              <a:srgbClr val="00B0F0"/>
            </a:solidFill>
          </a:ln>
        </p:spPr>
        <p:txBody>
          <a:bodyPr wrap="square">
            <a:spAutoFit/>
          </a:bodyPr>
          <a:lstStyle/>
          <a:p>
            <a:pPr algn="just"/>
            <a:r>
              <a:rPr lang="es-ES" b="1" dirty="0" smtClean="0"/>
              <a:t>Fiscalidad</a:t>
            </a:r>
          </a:p>
          <a:p>
            <a:pPr algn="just"/>
            <a:r>
              <a:rPr lang="es-ES" dirty="0" smtClean="0"/>
              <a:t>Los intereses recibidos se consideran rendimientos de capital mobiliario y tributan en el Impuesto Sobre la Renta de las Personas Físicas (IRPF).  Se integran en la base imponible del ahorro que, para los ejercicios 2017-2018, tributa por tramos en función de su importe total:</a:t>
            </a:r>
          </a:p>
          <a:p>
            <a:pPr algn="just"/>
            <a:endParaRPr lang="es-ES" dirty="0" smtClean="0"/>
          </a:p>
          <a:p>
            <a:pPr algn="just"/>
            <a:r>
              <a:rPr lang="es-ES" dirty="0" smtClean="0"/>
              <a:t>Los primeros 6.000 € al 19%,</a:t>
            </a:r>
          </a:p>
          <a:p>
            <a:pPr algn="just"/>
            <a:r>
              <a:rPr lang="es-ES" dirty="0" smtClean="0"/>
              <a:t>Desde 6.000,01 € hasta 55.000 € al 21%</a:t>
            </a:r>
          </a:p>
          <a:p>
            <a:pPr algn="just"/>
            <a:r>
              <a:rPr lang="es-ES" dirty="0" smtClean="0"/>
              <a:t>Desde 55.000,01 en adelante al 21%</a:t>
            </a:r>
          </a:p>
          <a:p>
            <a:pPr algn="just"/>
            <a:endParaRPr lang="es-ES" dirty="0" smtClean="0"/>
          </a:p>
          <a:p>
            <a:pPr algn="just"/>
            <a:r>
              <a:rPr lang="es-ES" dirty="0" smtClean="0"/>
              <a:t>Además, en el momento de recibir los intereses, el importe íntegro está sujeto a una retención </a:t>
            </a:r>
            <a:r>
              <a:rPr lang="es-ES" smtClean="0"/>
              <a:t>del 19%.</a:t>
            </a:r>
            <a:endParaRPr lang="es-ES" dirty="0" smtClean="0"/>
          </a:p>
          <a:p>
            <a:pPr algn="just"/>
            <a:endParaRPr lang="es-ES" dirty="0" smtClean="0"/>
          </a:p>
          <a:p>
            <a:pPr algn="just"/>
            <a:r>
              <a:rPr lang="es-ES" b="1" i="1" dirty="0" smtClean="0"/>
              <a:t>Los gastos de mantenimiento y las comisiones cobradas NO son deducibles</a:t>
            </a:r>
            <a:r>
              <a:rPr lang="es-ES" dirty="0" smtClean="0"/>
              <a:t>.</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404664"/>
            <a:ext cx="7704856" cy="6555641"/>
          </a:xfrm>
          <a:prstGeom prst="rect">
            <a:avLst/>
          </a:prstGeom>
          <a:solidFill>
            <a:schemeClr val="bg2"/>
          </a:solidFill>
        </p:spPr>
        <p:txBody>
          <a:bodyPr wrap="square">
            <a:spAutoFit/>
          </a:bodyPr>
          <a:lstStyle/>
          <a:p>
            <a:pPr algn="just">
              <a:spcBef>
                <a:spcPts val="600"/>
              </a:spcBef>
              <a:spcAft>
                <a:spcPts val="600"/>
              </a:spcAft>
            </a:pPr>
            <a:r>
              <a:rPr lang="es-ES" b="1" dirty="0" smtClean="0">
                <a:solidFill>
                  <a:schemeClr val="bg2">
                    <a:lumMod val="50000"/>
                  </a:schemeClr>
                </a:solidFill>
              </a:rPr>
              <a:t>¿Cómo abrir una cuenta bancaria</a:t>
            </a:r>
            <a:r>
              <a:rPr lang="es-ES" b="1" dirty="0" smtClean="0"/>
              <a:t>?</a:t>
            </a:r>
          </a:p>
          <a:p>
            <a:pPr algn="just">
              <a:spcBef>
                <a:spcPts val="600"/>
              </a:spcBef>
              <a:spcAft>
                <a:spcPts val="600"/>
              </a:spcAft>
            </a:pPr>
            <a:r>
              <a:rPr lang="es-ES" dirty="0" smtClean="0"/>
              <a:t>Cualquier persona física o jurídica con capacidad de obrar puede abrir una cuenta a la vista.</a:t>
            </a:r>
          </a:p>
          <a:p>
            <a:pPr algn="just">
              <a:spcBef>
                <a:spcPts val="600"/>
              </a:spcBef>
              <a:spcAft>
                <a:spcPts val="600"/>
              </a:spcAft>
            </a:pPr>
            <a:r>
              <a:rPr lang="es-ES" b="1" i="1" dirty="0" smtClean="0"/>
              <a:t>Se exigen los siguientes documentos originales</a:t>
            </a:r>
            <a:r>
              <a:rPr lang="es-ES" dirty="0" smtClean="0"/>
              <a:t>:</a:t>
            </a:r>
          </a:p>
          <a:p>
            <a:pPr algn="just">
              <a:spcBef>
                <a:spcPts val="600"/>
              </a:spcBef>
              <a:spcAft>
                <a:spcPts val="600"/>
              </a:spcAft>
              <a:buFont typeface="Arial" pitchFamily="34" charset="0"/>
              <a:buChar char="•"/>
            </a:pPr>
            <a:r>
              <a:rPr lang="es-ES" dirty="0" smtClean="0">
                <a:solidFill>
                  <a:srgbClr val="0070C0"/>
                </a:solidFill>
              </a:rPr>
              <a:t>Para personas residentes: DNI/NIF o tarjeta de residente (NIE).</a:t>
            </a:r>
          </a:p>
          <a:p>
            <a:pPr algn="just">
              <a:spcBef>
                <a:spcPts val="600"/>
              </a:spcBef>
              <a:spcAft>
                <a:spcPts val="600"/>
              </a:spcAft>
              <a:buFont typeface="Arial" pitchFamily="34" charset="0"/>
              <a:buChar char="•"/>
            </a:pPr>
            <a:r>
              <a:rPr lang="es-ES" dirty="0" smtClean="0">
                <a:solidFill>
                  <a:srgbClr val="0070C0"/>
                </a:solidFill>
              </a:rPr>
              <a:t>Para personas no residentes: Certificado de no residente expedido por la Policía o por el consulado del país de residencia, acreditación de empadronamiento en algún ayuntamiento español y pasaporte o tarjeta de identidad con fotografía</a:t>
            </a:r>
            <a:r>
              <a:rPr lang="es-ES" dirty="0" smtClean="0"/>
              <a:t>.</a:t>
            </a:r>
          </a:p>
          <a:p>
            <a:pPr algn="just">
              <a:spcBef>
                <a:spcPts val="600"/>
              </a:spcBef>
              <a:spcAft>
                <a:spcPts val="600"/>
              </a:spcAft>
            </a:pPr>
            <a:r>
              <a:rPr lang="es-ES" dirty="0" smtClean="0"/>
              <a:t>Para poder asegurar la correcta identificación de las personas con quien mantienen relaciones financieras, las entidades deben exigir además otra documentación para verificar el domicilio habitual, y la naturaleza de la actividad profesional o empresarial de sus clientes. Por ejemplo, una nómina en caso de un asalariado y la última declaración de IVA en el caso de autónomos, o cualquier otro documento que estimen necesario.</a:t>
            </a:r>
          </a:p>
          <a:p>
            <a:pPr algn="just">
              <a:spcBef>
                <a:spcPts val="600"/>
              </a:spcBef>
              <a:spcAft>
                <a:spcPts val="600"/>
              </a:spcAft>
            </a:pPr>
            <a:r>
              <a:rPr lang="es-ES" b="1" dirty="0" smtClean="0">
                <a:solidFill>
                  <a:srgbClr val="0070C0"/>
                </a:solidFill>
              </a:rPr>
              <a:t>Para abrir una cuenta o libreta a nombre de una persona española menor de 14 años o de un extranjero menor de 18 años se necesita la firma e identificación del tutor (padre o representante legal), quien asume las responsabilidades generadas. Las operaciones que realiza el titular menor de edad tendrán que ir respaldadas con la firma del tutor</a:t>
            </a:r>
            <a:r>
              <a:rPr lang="es-ES" dirty="0" smtClean="0"/>
              <a:t>.</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260648"/>
            <a:ext cx="7848872" cy="6555641"/>
          </a:xfrm>
          <a:prstGeom prst="rect">
            <a:avLst/>
          </a:prstGeom>
          <a:solidFill>
            <a:schemeClr val="bg2"/>
          </a:solidFill>
        </p:spPr>
        <p:txBody>
          <a:bodyPr wrap="square">
            <a:spAutoFit/>
          </a:bodyPr>
          <a:lstStyle/>
          <a:p>
            <a:pPr>
              <a:spcBef>
                <a:spcPts val="600"/>
              </a:spcBef>
              <a:spcAft>
                <a:spcPts val="600"/>
              </a:spcAft>
            </a:pPr>
            <a:r>
              <a:rPr lang="es-ES" dirty="0" smtClean="0"/>
              <a:t> </a:t>
            </a:r>
            <a:r>
              <a:rPr lang="es-ES" sz="2000" dirty="0" smtClean="0"/>
              <a:t>Antes de decidirse por una cuenta u otra compare la oferta teniendo en cuenta lo siguiente</a:t>
            </a:r>
            <a:r>
              <a:rPr lang="es-ES" sz="1600" dirty="0" smtClean="0"/>
              <a:t>:</a:t>
            </a:r>
          </a:p>
          <a:p>
            <a:pPr>
              <a:spcBef>
                <a:spcPts val="600"/>
              </a:spcBef>
              <a:spcAft>
                <a:spcPts val="600"/>
              </a:spcAft>
            </a:pPr>
            <a:r>
              <a:rPr lang="es-ES" sz="1600" b="1" dirty="0" smtClean="0">
                <a:solidFill>
                  <a:schemeClr val="bg2">
                    <a:lumMod val="25000"/>
                  </a:schemeClr>
                </a:solidFill>
              </a:rPr>
              <a:t>Comisiones y otros gastos</a:t>
            </a:r>
          </a:p>
          <a:p>
            <a:pPr>
              <a:spcBef>
                <a:spcPts val="600"/>
              </a:spcBef>
              <a:spcAft>
                <a:spcPts val="600"/>
              </a:spcAft>
            </a:pPr>
            <a:r>
              <a:rPr lang="es-ES" sz="1600" b="1" dirty="0" smtClean="0">
                <a:solidFill>
                  <a:schemeClr val="bg2">
                    <a:lumMod val="25000"/>
                  </a:schemeClr>
                </a:solidFill>
              </a:rPr>
              <a:t>Descubiertos</a:t>
            </a:r>
            <a:r>
              <a:rPr lang="es-ES" sz="1600" dirty="0" smtClean="0"/>
              <a:t>: Los descubiertos en cuenta son los “números rojos” que se producen cuando se realiza una retirada o pago de dinero sin que haya saldo suficiente. Es dinero que la entidad le está adelantando y lo habitual es tener que pagar intereses y comisiones por ese importe. Conviene saber qué costes se aplican y en qué condiciones. También hay que saber si la entidad pagará un recibo domiciliado en el caso de no tener saldo suficiente en la cuenta. Algunas lo hacen, aunque suelen cobrar una comisión alta, pero otras devuelven el recibo sin pagar. En este caso, existiría el peligro de que le corten el suministro de servicios básicos, etc.</a:t>
            </a:r>
          </a:p>
          <a:p>
            <a:pPr>
              <a:spcBef>
                <a:spcPts val="600"/>
              </a:spcBef>
              <a:spcAft>
                <a:spcPts val="600"/>
              </a:spcAft>
            </a:pPr>
            <a:r>
              <a:rPr lang="es-ES" sz="1600" dirty="0" smtClean="0"/>
              <a:t>Facilidad y coste de disponer de </a:t>
            </a:r>
            <a:r>
              <a:rPr lang="es-ES" sz="1600" b="1" dirty="0" smtClean="0"/>
              <a:t>tarjetas </a:t>
            </a:r>
            <a:r>
              <a:rPr lang="es-ES" sz="1600" dirty="0" smtClean="0"/>
              <a:t>de débito y de crédito.</a:t>
            </a:r>
          </a:p>
          <a:p>
            <a:pPr>
              <a:spcBef>
                <a:spcPts val="600"/>
              </a:spcBef>
              <a:spcAft>
                <a:spcPts val="600"/>
              </a:spcAft>
            </a:pPr>
            <a:r>
              <a:rPr lang="es-ES" sz="1600" b="1" dirty="0" smtClean="0">
                <a:solidFill>
                  <a:schemeClr val="bg2">
                    <a:lumMod val="25000"/>
                  </a:schemeClr>
                </a:solidFill>
              </a:rPr>
              <a:t>Saldos mínimos</a:t>
            </a:r>
            <a:r>
              <a:rPr lang="es-ES" sz="1600" dirty="0" smtClean="0"/>
              <a:t>: A veces las entidades exigen mantener una cierta cantidad mínima de dinero en la cuenta en todo momento para no cobrar comisiones.</a:t>
            </a:r>
          </a:p>
          <a:p>
            <a:pPr>
              <a:spcBef>
                <a:spcPts val="600"/>
              </a:spcBef>
              <a:spcAft>
                <a:spcPts val="600"/>
              </a:spcAft>
            </a:pPr>
            <a:r>
              <a:rPr lang="es-ES" sz="1600" b="1" dirty="0" smtClean="0">
                <a:solidFill>
                  <a:schemeClr val="bg2">
                    <a:lumMod val="25000"/>
                  </a:schemeClr>
                </a:solidFill>
              </a:rPr>
              <a:t>Operativa permitida</a:t>
            </a:r>
            <a:r>
              <a:rPr lang="es-ES" sz="1600" dirty="0" smtClean="0">
                <a:solidFill>
                  <a:schemeClr val="bg2">
                    <a:lumMod val="25000"/>
                  </a:schemeClr>
                </a:solidFill>
              </a:rPr>
              <a:t>: </a:t>
            </a:r>
            <a:r>
              <a:rPr lang="es-ES" sz="1600" dirty="0" smtClean="0"/>
              <a:t>Hay que saber qué operaciones podrá realizar con la cuenta y las posibles comisiones o gastos adicionales que tendrá que pagar: transferencias, traspasos, domiciliación de recibos, pago de impuestos.</a:t>
            </a:r>
          </a:p>
          <a:p>
            <a:pPr>
              <a:spcBef>
                <a:spcPts val="600"/>
              </a:spcBef>
              <a:spcAft>
                <a:spcPts val="600"/>
              </a:spcAft>
            </a:pPr>
            <a:r>
              <a:rPr lang="es-ES" sz="1600" b="1" dirty="0" smtClean="0">
                <a:solidFill>
                  <a:schemeClr val="bg2">
                    <a:lumMod val="25000"/>
                  </a:schemeClr>
                </a:solidFill>
              </a:rPr>
              <a:t>Banca online (por Internet)</a:t>
            </a:r>
            <a:r>
              <a:rPr lang="es-ES" sz="1600" dirty="0" smtClean="0">
                <a:solidFill>
                  <a:schemeClr val="bg2">
                    <a:lumMod val="25000"/>
                  </a:schemeClr>
                </a:solidFill>
              </a:rPr>
              <a:t>: </a:t>
            </a:r>
            <a:r>
              <a:rPr lang="es-ES" sz="1600" dirty="0" smtClean="0"/>
              <a:t>Consulte qué operaciones se pueden realizar por Internet y si existen comisiones o ventajas relacionadas. Poder realizar pagos, trasferencias y otros trámites por Internet es sumamente cómodo y ahorra tiempo y gastos al no tener que acudir a la oficina. Además muchas operaciones son más económicas si se hacen a través de Internet.</a:t>
            </a:r>
            <a:endParaRPr lang="es-E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305342"/>
            <a:ext cx="7488832" cy="4247317"/>
          </a:xfrm>
          <a:prstGeom prst="rect">
            <a:avLst/>
          </a:prstGeom>
        </p:spPr>
        <p:txBody>
          <a:bodyPr wrap="square">
            <a:spAutoFit/>
          </a:bodyPr>
          <a:lstStyle/>
          <a:p>
            <a:pPr algn="just"/>
            <a:r>
              <a:rPr lang="es-ES" dirty="0" smtClean="0"/>
              <a:t/>
            </a:r>
            <a:br>
              <a:rPr lang="es-ES" dirty="0" smtClean="0"/>
            </a:br>
            <a:endParaRPr lang="es-ES" dirty="0" smtClean="0"/>
          </a:p>
          <a:p>
            <a:pPr algn="just"/>
            <a:r>
              <a:rPr lang="es-ES" dirty="0" smtClean="0"/>
              <a:t>Son aquellos cuyo titular, a </a:t>
            </a:r>
            <a:r>
              <a:rPr lang="es-ES" b="1" dirty="0" smtClean="0">
                <a:effectLst>
                  <a:outerShdw blurRad="38100" dist="38100" dir="2700000" algn="tl">
                    <a:srgbClr val="000000">
                      <a:alpha val="43137"/>
                    </a:srgbClr>
                  </a:outerShdw>
                </a:effectLst>
              </a:rPr>
              <a:t>cambio de una remuneración en forma de intereses, se compromete a mantenerlos durante un plazo determinado</a:t>
            </a:r>
            <a:r>
              <a:rPr lang="es-ES" dirty="0" smtClean="0"/>
              <a:t>, de tal forma que no puede disponer de ellos sin asumir una penalización.</a:t>
            </a:r>
          </a:p>
          <a:p>
            <a:pPr algn="just"/>
            <a:endParaRPr lang="es-ES" dirty="0" smtClean="0"/>
          </a:p>
          <a:p>
            <a:pPr algn="just"/>
            <a:r>
              <a:rPr lang="es-ES" dirty="0" smtClean="0"/>
              <a:t>Dentro del ámbito bancario, este tipo de depósitos son los que más interés generan para los clientes de estas entidades. </a:t>
            </a:r>
          </a:p>
          <a:p>
            <a:pPr algn="just"/>
            <a:endParaRPr lang="es-ES" dirty="0" smtClean="0"/>
          </a:p>
          <a:p>
            <a:pPr algn="just"/>
            <a:r>
              <a:rPr lang="es-ES" dirty="0" smtClean="0"/>
              <a:t>A diferencia de los depósitos a la vista, no funcionan como «soporte operativo» de las operaciones bancarias habituales. </a:t>
            </a:r>
          </a:p>
          <a:p>
            <a:pPr algn="just"/>
            <a:endParaRPr lang="es-ES" dirty="0" smtClean="0"/>
          </a:p>
          <a:p>
            <a:pPr algn="just"/>
            <a:r>
              <a:rPr lang="es-ES" dirty="0" smtClean="0"/>
              <a:t>Así, por ejemplo, no es posible operar con cheques, retirar dinero de cajeros o domiciliar recibos.</a:t>
            </a:r>
            <a:endParaRPr lang="es-ES" dirty="0"/>
          </a:p>
        </p:txBody>
      </p:sp>
      <p:sp>
        <p:nvSpPr>
          <p:cNvPr id="3" name="1 Título"/>
          <p:cNvSpPr txBox="1">
            <a:spLocks/>
          </p:cNvSpPr>
          <p:nvPr/>
        </p:nvSpPr>
        <p:spPr>
          <a:xfrm>
            <a:off x="1435608" y="0"/>
            <a:ext cx="7498080" cy="764704"/>
          </a:xfrm>
          <a:prstGeom prst="rect">
            <a:avLst/>
          </a:prstGeom>
          <a:solidFill>
            <a:srgbClr val="FF0000"/>
          </a:solidFill>
        </p:spPr>
        <p:txBody>
          <a:bodyPr anchor="ctr">
            <a:normAutofit fontScale="85000" lnSpcReduction="10000"/>
          </a:bodyPr>
          <a:lstStyle/>
          <a:p>
            <a:pPr algn="ctr">
              <a:spcBef>
                <a:spcPct val="0"/>
              </a:spcBef>
            </a:pPr>
            <a:r>
              <a:rPr lang="es-ES" sz="3200" dirty="0" smtClean="0"/>
              <a:t> </a:t>
            </a:r>
            <a:r>
              <a:rPr lang="es-ES" sz="2900" b="1" cap="all" dirty="0" smtClean="0">
                <a:solidFill>
                  <a:srgbClr val="FFFF00"/>
                </a:solidFill>
                <a:effectLst>
                  <a:outerShdw blurRad="50000" dist="30000" dir="5400000" algn="tl" rotWithShape="0">
                    <a:srgbClr val="000000">
                      <a:alpha val="30000"/>
                    </a:srgbClr>
                  </a:outerShdw>
                </a:effectLst>
                <a:latin typeface="+mj-lt"/>
                <a:ea typeface="+mj-ea"/>
                <a:cs typeface="+mj-cs"/>
              </a:rPr>
              <a:t>Depósitos o imposiciones a plazo fijo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836712"/>
            <a:ext cx="7488832" cy="5355312"/>
          </a:xfrm>
          <a:prstGeom prst="rect">
            <a:avLst/>
          </a:prstGeom>
        </p:spPr>
        <p:txBody>
          <a:bodyPr wrap="square">
            <a:spAutoFit/>
          </a:bodyPr>
          <a:lstStyle/>
          <a:p>
            <a:r>
              <a:rPr lang="es-ES" dirty="0" smtClean="0"/>
              <a:t>En los últimos años ha ganado peso operar a través de las nuevas tecnologías en vez de hacerlo físicamente. </a:t>
            </a:r>
          </a:p>
          <a:p>
            <a:endParaRPr lang="es-ES" dirty="0" smtClean="0"/>
          </a:p>
          <a:p>
            <a:r>
              <a:rPr lang="es-ES" dirty="0" smtClean="0"/>
              <a:t>Las ventajas de la llamada banca </a:t>
            </a:r>
            <a:r>
              <a:rPr lang="es-ES" i="1" dirty="0" smtClean="0"/>
              <a:t>online</a:t>
            </a:r>
            <a:r>
              <a:rPr lang="es-ES" dirty="0" smtClean="0"/>
              <a:t> (por Internet) son indudables:</a:t>
            </a:r>
          </a:p>
          <a:p>
            <a:endParaRPr lang="es-ES" dirty="0" smtClean="0"/>
          </a:p>
          <a:p>
            <a:pPr>
              <a:lnSpc>
                <a:spcPct val="150000"/>
              </a:lnSpc>
              <a:buFont typeface="Wingdings" pitchFamily="2" charset="2"/>
              <a:buChar char="q"/>
            </a:pPr>
            <a:r>
              <a:rPr lang="es-ES" dirty="0" smtClean="0"/>
              <a:t>Comodidad.</a:t>
            </a:r>
          </a:p>
          <a:p>
            <a:pPr>
              <a:lnSpc>
                <a:spcPct val="150000"/>
              </a:lnSpc>
              <a:buFont typeface="Wingdings" pitchFamily="2" charset="2"/>
              <a:buChar char="q"/>
            </a:pPr>
            <a:r>
              <a:rPr lang="es-ES" dirty="0" smtClean="0"/>
              <a:t>Acceso las 24 horas.</a:t>
            </a:r>
          </a:p>
          <a:p>
            <a:pPr>
              <a:lnSpc>
                <a:spcPct val="150000"/>
              </a:lnSpc>
              <a:buFont typeface="Wingdings" pitchFamily="2" charset="2"/>
              <a:buChar char="q"/>
            </a:pPr>
            <a:r>
              <a:rPr lang="es-ES" dirty="0" smtClean="0"/>
              <a:t>Ahorro de tiempo.</a:t>
            </a:r>
          </a:p>
          <a:p>
            <a:pPr>
              <a:lnSpc>
                <a:spcPct val="150000"/>
              </a:lnSpc>
              <a:buFont typeface="Wingdings" pitchFamily="2" charset="2"/>
              <a:buChar char="q"/>
            </a:pPr>
            <a:r>
              <a:rPr lang="es-ES" dirty="0" smtClean="0"/>
              <a:t>Operaciones más baratas.</a:t>
            </a:r>
          </a:p>
          <a:p>
            <a:pPr>
              <a:lnSpc>
                <a:spcPct val="150000"/>
              </a:lnSpc>
              <a:buFont typeface="Wingdings" pitchFamily="2" charset="2"/>
              <a:buChar char="q"/>
            </a:pPr>
            <a:r>
              <a:rPr lang="es-ES" dirty="0" smtClean="0"/>
              <a:t>Transparencia informativa.</a:t>
            </a:r>
          </a:p>
          <a:p>
            <a:pPr>
              <a:lnSpc>
                <a:spcPct val="150000"/>
              </a:lnSpc>
              <a:buFont typeface="Wingdings" pitchFamily="2" charset="2"/>
              <a:buChar char="q"/>
            </a:pPr>
            <a:r>
              <a:rPr lang="es-ES" dirty="0" smtClean="0"/>
              <a:t>Ofertas y servicios personalizados.</a:t>
            </a:r>
          </a:p>
          <a:p>
            <a:endParaRPr lang="es-ES" dirty="0" smtClean="0"/>
          </a:p>
          <a:p>
            <a:r>
              <a:rPr lang="es-ES" dirty="0" smtClean="0"/>
              <a:t>No obstante, no ha sido posible separar las ventajas de la banca </a:t>
            </a:r>
            <a:r>
              <a:rPr lang="es-ES" i="1" dirty="0" smtClean="0"/>
              <a:t>online</a:t>
            </a:r>
            <a:r>
              <a:rPr lang="es-ES" dirty="0" smtClean="0"/>
              <a:t> de los peligros propios del mundo informático. La vulnerabilidad de Internet ha requerido reforzar la seguridad y extremar la precaución con claves de refuerzo o apoyarse en medios convencionales como el teléfono o el correo. </a:t>
            </a:r>
            <a:endParaRPr lang="es-ES" dirty="0"/>
          </a:p>
        </p:txBody>
      </p:sp>
      <p:sp>
        <p:nvSpPr>
          <p:cNvPr id="3" name="1 Título"/>
          <p:cNvSpPr txBox="1">
            <a:spLocks/>
          </p:cNvSpPr>
          <p:nvPr/>
        </p:nvSpPr>
        <p:spPr>
          <a:xfrm>
            <a:off x="1435608" y="0"/>
            <a:ext cx="7498080" cy="764704"/>
          </a:xfrm>
          <a:prstGeom prst="rect">
            <a:avLst/>
          </a:prstGeom>
          <a:solidFill>
            <a:srgbClr val="FF0000"/>
          </a:solidFill>
        </p:spPr>
        <p:txBody>
          <a:bodyPr anchor="ctr">
            <a:normAutofit/>
          </a:bodyPr>
          <a:lstStyle/>
          <a:p>
            <a:pPr algn="ctr">
              <a:spcBef>
                <a:spcPct val="0"/>
              </a:spcBef>
            </a:pPr>
            <a:r>
              <a:rPr lang="es-ES" sz="2900" b="1" cap="all" dirty="0" smtClean="0">
                <a:solidFill>
                  <a:srgbClr val="FFFF00"/>
                </a:solidFill>
                <a:effectLst>
                  <a:outerShdw blurRad="50000" dist="30000" dir="5400000" algn="tl" rotWithShape="0">
                    <a:srgbClr val="000000">
                      <a:alpha val="30000"/>
                    </a:srgbClr>
                  </a:outerShdw>
                </a:effectLst>
                <a:latin typeface="+mj-lt"/>
                <a:ea typeface="+mj-ea"/>
                <a:cs typeface="+mj-cs"/>
              </a:rPr>
              <a:t>La banca online</a:t>
            </a:r>
          </a:p>
        </p:txBody>
      </p:sp>
      <p:sp>
        <p:nvSpPr>
          <p:cNvPr id="4" name="3 CuadroTexto"/>
          <p:cNvSpPr txBox="1"/>
          <p:nvPr/>
        </p:nvSpPr>
        <p:spPr>
          <a:xfrm>
            <a:off x="1331640" y="6309320"/>
            <a:ext cx="5760640" cy="369332"/>
          </a:xfrm>
          <a:prstGeom prst="rect">
            <a:avLst/>
          </a:prstGeom>
          <a:noFill/>
        </p:spPr>
        <p:txBody>
          <a:bodyPr wrap="square" rtlCol="0">
            <a:spAutoFit/>
          </a:bodyPr>
          <a:lstStyle/>
          <a:p>
            <a:r>
              <a:rPr lang="es-ES" dirty="0" smtClean="0">
                <a:hlinkClick r:id="rId2"/>
              </a:rPr>
              <a:t>CONDICIONES CUENTA CORRIENTE</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980728"/>
            <a:ext cx="7704856" cy="4968552"/>
          </a:xfrm>
          <a:prstGeom prst="rect">
            <a:avLst/>
          </a:prstGeom>
          <a:noFill/>
          <a:ln w="9525">
            <a:noFill/>
            <a:miter lim="800000"/>
            <a:headEnd/>
            <a:tailEnd/>
          </a:ln>
        </p:spPr>
      </p:pic>
      <p:sp>
        <p:nvSpPr>
          <p:cNvPr id="3" name="1 Título"/>
          <p:cNvSpPr txBox="1">
            <a:spLocks/>
          </p:cNvSpPr>
          <p:nvPr/>
        </p:nvSpPr>
        <p:spPr>
          <a:xfrm>
            <a:off x="1435608" y="0"/>
            <a:ext cx="7498080" cy="764704"/>
          </a:xfrm>
          <a:prstGeom prst="rect">
            <a:avLst/>
          </a:prstGeom>
          <a:solidFill>
            <a:srgbClr val="FF0000"/>
          </a:solid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900" b="1" i="0" u="none" strike="noStrike" kern="1200" cap="all" spc="0" normalizeH="0" baseline="0" noProof="0" dirty="0" smtClean="0">
                <a:ln>
                  <a:noFill/>
                </a:ln>
                <a:solidFill>
                  <a:srgbClr val="FFFF00"/>
                </a:solidFill>
                <a:effectLst>
                  <a:outerShdw blurRad="50000" dist="30000" dir="5400000" algn="tl" rotWithShape="0">
                    <a:srgbClr val="000000">
                      <a:alpha val="30000"/>
                    </a:srgbClr>
                  </a:outerShdw>
                </a:effectLst>
                <a:uLnTx/>
                <a:uFillTx/>
                <a:latin typeface="+mj-lt"/>
                <a:ea typeface="+mj-ea"/>
                <a:cs typeface="+mj-cs"/>
              </a:rPr>
              <a:t>TABLA DE BUENAS PRÁCTICAS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764704"/>
            <a:ext cx="9145016" cy="5788496"/>
          </a:xfrm>
          <a:prstGeom prst="rect">
            <a:avLst/>
          </a:prstGeom>
          <a:noFill/>
          <a:ln w="9525">
            <a:noFill/>
            <a:miter lim="800000"/>
            <a:headEnd/>
            <a:tailEnd/>
          </a:ln>
        </p:spPr>
      </p:pic>
      <p:sp>
        <p:nvSpPr>
          <p:cNvPr id="3" name="1 Título"/>
          <p:cNvSpPr txBox="1">
            <a:spLocks/>
          </p:cNvSpPr>
          <p:nvPr/>
        </p:nvSpPr>
        <p:spPr>
          <a:xfrm>
            <a:off x="1435608" y="0"/>
            <a:ext cx="7498080" cy="764704"/>
          </a:xfrm>
          <a:prstGeom prst="rect">
            <a:avLst/>
          </a:prstGeom>
          <a:solidFill>
            <a:srgbClr val="FF0000"/>
          </a:solidFill>
        </p:spPr>
        <p:txBody>
          <a:bodyPr anchor="ctr">
            <a:normAutofit/>
          </a:bodyPr>
          <a:lstStyle/>
          <a:p>
            <a:pPr algn="ctr">
              <a:spcBef>
                <a:spcPct val="0"/>
              </a:spcBef>
            </a:pPr>
            <a:r>
              <a:rPr lang="es-ES" sz="2900" b="1" cap="all" dirty="0" smtClean="0">
                <a:solidFill>
                  <a:srgbClr val="FFFF00"/>
                </a:solidFill>
                <a:effectLst>
                  <a:outerShdw blurRad="50000" dist="30000" dir="5400000" algn="tl" rotWithShape="0">
                    <a:srgbClr val="000000">
                      <a:alpha val="30000"/>
                    </a:srgbClr>
                  </a:outerShdw>
                </a:effectLst>
                <a:latin typeface="+mj-lt"/>
                <a:ea typeface="+mj-ea"/>
                <a:cs typeface="+mj-cs"/>
              </a:rPr>
              <a:t>EXTRACTO BANCARIO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51520" y="0"/>
            <a:ext cx="7128792" cy="325273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0" y="3284984"/>
            <a:ext cx="8028384" cy="3391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435608" y="0"/>
            <a:ext cx="7498080" cy="764704"/>
          </a:xfrm>
          <a:prstGeom prst="rect">
            <a:avLst/>
          </a:prstGeom>
          <a:solidFill>
            <a:srgbClr val="FF0000"/>
          </a:solidFill>
        </p:spPr>
        <p:txBody>
          <a:bodyPr anchor="ctr">
            <a:normAutofit/>
          </a:bodyPr>
          <a:lstStyle/>
          <a:p>
            <a:pPr algn="ctr">
              <a:spcBef>
                <a:spcPct val="0"/>
              </a:spcBef>
            </a:pPr>
            <a:r>
              <a:rPr lang="es-ES" sz="3200" b="1" cap="all" dirty="0" smtClean="0">
                <a:solidFill>
                  <a:srgbClr val="FFFF00"/>
                </a:solidFill>
              </a:rPr>
              <a:t>Relaciones bancarias</a:t>
            </a:r>
            <a:endParaRPr lang="es-ES" sz="2900" b="1" cap="all" dirty="0" smtClean="0">
              <a:solidFill>
                <a:srgbClr val="FFFF00"/>
              </a:solidFill>
              <a:effectLst>
                <a:outerShdw blurRad="50000" dist="30000" dir="5400000" algn="tl" rotWithShape="0">
                  <a:srgbClr val="000000">
                    <a:alpha val="30000"/>
                  </a:srgbClr>
                </a:outerShdw>
              </a:effectLst>
              <a:latin typeface="+mj-lt"/>
              <a:ea typeface="+mj-ea"/>
              <a:cs typeface="+mj-cs"/>
            </a:endParaRPr>
          </a:p>
        </p:txBody>
      </p:sp>
      <p:sp>
        <p:nvSpPr>
          <p:cNvPr id="3" name="2 Rectángulo"/>
          <p:cNvSpPr/>
          <p:nvPr/>
        </p:nvSpPr>
        <p:spPr>
          <a:xfrm>
            <a:off x="971600" y="980728"/>
            <a:ext cx="7632848" cy="1200329"/>
          </a:xfrm>
          <a:prstGeom prst="rect">
            <a:avLst/>
          </a:prstGeom>
          <a:solidFill>
            <a:schemeClr val="bg2">
              <a:lumMod val="75000"/>
            </a:schemeClr>
          </a:solidFill>
        </p:spPr>
        <p:txBody>
          <a:bodyPr wrap="square">
            <a:spAutoFit/>
          </a:bodyPr>
          <a:lstStyle/>
          <a:p>
            <a:pPr algn="just"/>
            <a:r>
              <a:rPr lang="es-ES" dirty="0" smtClean="0"/>
              <a:t>Una cuenta bancaria es un contrato entre una entidad financiera y una persona, mediante el cual la primera custodia los depósitos de dinero a la segunda, al tiempo que le facilita la gestión y seguimiento de sus operaciones bancarias, a cambio de unas comisiones y condiciones pactadas.</a:t>
            </a:r>
            <a:endParaRPr lang="es-ES" dirty="0"/>
          </a:p>
        </p:txBody>
      </p:sp>
      <p:graphicFrame>
        <p:nvGraphicFramePr>
          <p:cNvPr id="4" name="3 Tabla"/>
          <p:cNvGraphicFramePr>
            <a:graphicFrameLocks noGrp="1"/>
          </p:cNvGraphicFramePr>
          <p:nvPr/>
        </p:nvGraphicFramePr>
        <p:xfrm>
          <a:off x="611560" y="2780928"/>
          <a:ext cx="8280920" cy="3126600"/>
        </p:xfrm>
        <a:graphic>
          <a:graphicData uri="http://schemas.openxmlformats.org/drawingml/2006/table">
            <a:tbl>
              <a:tblPr/>
              <a:tblGrid>
                <a:gridCol w="4163142"/>
                <a:gridCol w="4117778"/>
              </a:tblGrid>
              <a:tr h="158949">
                <a:tc>
                  <a:txBody>
                    <a:bodyPr/>
                    <a:lstStyle/>
                    <a:p>
                      <a:pPr algn="l"/>
                      <a:r>
                        <a:rPr lang="es-ES" sz="1500" dirty="0">
                          <a:solidFill>
                            <a:srgbClr val="FFFFFF"/>
                          </a:solidFill>
                        </a:rPr>
                        <a:t> </a:t>
                      </a:r>
                      <a:r>
                        <a:rPr lang="es-ES" sz="1500" dirty="0">
                          <a:solidFill>
                            <a:srgbClr val="FFFFFF"/>
                          </a:solidFill>
                          <a:latin typeface="client semibold"/>
                        </a:rPr>
                        <a:t>Derechos</a:t>
                      </a:r>
                      <a:endParaRPr lang="es-ES" sz="1500" dirty="0">
                        <a:solidFill>
                          <a:srgbClr val="FFFFFF"/>
                        </a:solidFill>
                      </a:endParaRPr>
                    </a:p>
                  </a:txBody>
                  <a:tcPr marL="76679" marR="76679" marT="38340" marB="38340" anchor="ctr">
                    <a:lnL>
                      <a:noFill/>
                    </a:lnL>
                    <a:lnR>
                      <a:noFill/>
                    </a:lnR>
                    <a:lnT>
                      <a:noFill/>
                    </a:lnT>
                    <a:lnB>
                      <a:noFill/>
                    </a:lnB>
                    <a:solidFill>
                      <a:srgbClr val="008CD6"/>
                    </a:solidFill>
                  </a:tcPr>
                </a:tc>
                <a:tc>
                  <a:txBody>
                    <a:bodyPr/>
                    <a:lstStyle/>
                    <a:p>
                      <a:pPr algn="l"/>
                      <a:r>
                        <a:rPr lang="es-ES" sz="1500" dirty="0">
                          <a:solidFill>
                            <a:srgbClr val="FFFFFF"/>
                          </a:solidFill>
                        </a:rPr>
                        <a:t> </a:t>
                      </a:r>
                      <a:r>
                        <a:rPr lang="es-ES" sz="1500" dirty="0">
                          <a:solidFill>
                            <a:srgbClr val="FFFFFF"/>
                          </a:solidFill>
                          <a:latin typeface="client semibold"/>
                        </a:rPr>
                        <a:t>Obligaciones</a:t>
                      </a:r>
                      <a:endParaRPr lang="es-ES" sz="1500" dirty="0">
                        <a:solidFill>
                          <a:srgbClr val="FFFFFF"/>
                        </a:solidFill>
                      </a:endParaRPr>
                    </a:p>
                  </a:txBody>
                  <a:tcPr marL="76679" marR="76679" marT="38340" marB="38340" anchor="ctr">
                    <a:lnL>
                      <a:noFill/>
                    </a:lnL>
                    <a:lnR>
                      <a:noFill/>
                    </a:lnR>
                    <a:lnT>
                      <a:noFill/>
                    </a:lnT>
                    <a:lnB>
                      <a:noFill/>
                    </a:lnB>
                    <a:solidFill>
                      <a:schemeClr val="accent5">
                        <a:lumMod val="50000"/>
                      </a:schemeClr>
                    </a:solidFill>
                  </a:tcPr>
                </a:tc>
              </a:tr>
              <a:tr h="277973">
                <a:tc>
                  <a:txBody>
                    <a:bodyPr/>
                    <a:lstStyle/>
                    <a:p>
                      <a:pPr algn="l"/>
                      <a:r>
                        <a:rPr lang="es-ES" sz="1500"/>
                        <a:t> Recibir el documento del contrato.</a:t>
                      </a:r>
                    </a:p>
                  </a:txBody>
                  <a:tcPr marL="76679" marR="76679" marT="38340" marB="38340" anchor="ctr">
                    <a:lnL>
                      <a:noFill/>
                    </a:lnL>
                    <a:lnR>
                      <a:noFill/>
                    </a:lnR>
                    <a:lnT>
                      <a:noFill/>
                    </a:lnT>
                    <a:lnB>
                      <a:noFill/>
                    </a:lnB>
                    <a:solidFill>
                      <a:srgbClr val="E0ECF8"/>
                    </a:solidFill>
                  </a:tcPr>
                </a:tc>
                <a:tc>
                  <a:txBody>
                    <a:bodyPr/>
                    <a:lstStyle/>
                    <a:p>
                      <a:pPr algn="l"/>
                      <a:r>
                        <a:rPr lang="es-ES" sz="1500" dirty="0"/>
                        <a:t> Pagar puntualmente las comisiones bancarias pactadas.</a:t>
                      </a:r>
                    </a:p>
                  </a:txBody>
                  <a:tcPr marL="76679" marR="76679" marT="38340" marB="38340" anchor="ctr">
                    <a:lnL>
                      <a:noFill/>
                    </a:lnL>
                    <a:lnR>
                      <a:noFill/>
                    </a:lnR>
                    <a:lnT>
                      <a:noFill/>
                    </a:lnT>
                    <a:lnB>
                      <a:noFill/>
                    </a:lnB>
                    <a:solidFill>
                      <a:srgbClr val="92D050"/>
                    </a:solidFill>
                  </a:tcPr>
                </a:tc>
              </a:tr>
              <a:tr h="516021">
                <a:tc>
                  <a:txBody>
                    <a:bodyPr/>
                    <a:lstStyle/>
                    <a:p>
                      <a:pPr algn="l"/>
                      <a:r>
                        <a:rPr lang="es-ES" sz="1500" dirty="0"/>
                        <a:t> Recibir la información necesaria para entender bien la operación o producto ofertado.</a:t>
                      </a:r>
                    </a:p>
                  </a:txBody>
                  <a:tcPr marL="76679" marR="76679" marT="38340" marB="38340" anchor="ctr">
                    <a:lnL>
                      <a:noFill/>
                    </a:lnL>
                    <a:lnR>
                      <a:noFill/>
                    </a:lnR>
                    <a:lnT>
                      <a:noFill/>
                    </a:lnT>
                    <a:lnB>
                      <a:noFill/>
                    </a:lnB>
                    <a:solidFill>
                      <a:srgbClr val="E0ECF8"/>
                    </a:solidFill>
                  </a:tcPr>
                </a:tc>
                <a:tc>
                  <a:txBody>
                    <a:bodyPr/>
                    <a:lstStyle/>
                    <a:p>
                      <a:pPr algn="l"/>
                      <a:r>
                        <a:rPr lang="es-ES" sz="1500" dirty="0"/>
                        <a:t> En caso de descubierto, devolver los fondos, junto con los intereses y las comisiones bancarias pactadas.</a:t>
                      </a:r>
                    </a:p>
                  </a:txBody>
                  <a:tcPr marL="76679" marR="76679" marT="38340" marB="38340" anchor="ctr">
                    <a:lnL>
                      <a:noFill/>
                    </a:lnL>
                    <a:lnR>
                      <a:noFill/>
                    </a:lnR>
                    <a:lnT>
                      <a:noFill/>
                    </a:lnT>
                    <a:lnB>
                      <a:noFill/>
                    </a:lnB>
                    <a:solidFill>
                      <a:srgbClr val="92D050"/>
                    </a:solidFill>
                  </a:tcPr>
                </a:tc>
              </a:tr>
              <a:tr h="396997">
                <a:tc>
                  <a:txBody>
                    <a:bodyPr/>
                    <a:lstStyle/>
                    <a:p>
                      <a:pPr algn="l"/>
                      <a:r>
                        <a:rPr lang="es-ES" sz="1500"/>
                        <a:t> Recibir los documentos de liquidación.</a:t>
                      </a:r>
                    </a:p>
                  </a:txBody>
                  <a:tcPr marL="76679" marR="76679" marT="38340" marB="38340" anchor="ctr">
                    <a:lnL>
                      <a:noFill/>
                    </a:lnL>
                    <a:lnR>
                      <a:noFill/>
                    </a:lnR>
                    <a:lnT>
                      <a:noFill/>
                    </a:lnT>
                    <a:lnB>
                      <a:noFill/>
                    </a:lnB>
                    <a:solidFill>
                      <a:srgbClr val="E0ECF8"/>
                    </a:solidFill>
                  </a:tcPr>
                </a:tc>
                <a:tc>
                  <a:txBody>
                    <a:bodyPr/>
                    <a:lstStyle/>
                    <a:p>
                      <a:pPr algn="l"/>
                      <a:r>
                        <a:rPr lang="es-ES" sz="1500" dirty="0"/>
                        <a:t> Facilitar los datos que la identidad le solicite para identificarlo.</a:t>
                      </a:r>
                    </a:p>
                  </a:txBody>
                  <a:tcPr marL="76679" marR="76679" marT="38340" marB="38340" anchor="ctr">
                    <a:lnL>
                      <a:noFill/>
                    </a:lnL>
                    <a:lnR>
                      <a:noFill/>
                    </a:lnR>
                    <a:lnT>
                      <a:noFill/>
                    </a:lnT>
                    <a:lnB>
                      <a:noFill/>
                    </a:lnB>
                    <a:solidFill>
                      <a:srgbClr val="92D050"/>
                    </a:solidFill>
                  </a:tcPr>
                </a:tc>
              </a:tr>
              <a:tr h="754069">
                <a:tc>
                  <a:txBody>
                    <a:bodyPr/>
                    <a:lstStyle/>
                    <a:p>
                      <a:pPr algn="l"/>
                      <a:r>
                        <a:rPr lang="es-ES" sz="1500" dirty="0"/>
                        <a:t> Recibir la remuneración del depósito con los intereses pactados inicialmente o posteriormente modificados por la entidad, previa comunicación al cliente.</a:t>
                      </a:r>
                    </a:p>
                  </a:txBody>
                  <a:tcPr marL="76679" marR="76679" marT="38340" marB="38340" anchor="ctr">
                    <a:lnL>
                      <a:noFill/>
                    </a:lnL>
                    <a:lnR>
                      <a:noFill/>
                    </a:lnR>
                    <a:lnT>
                      <a:noFill/>
                    </a:lnT>
                    <a:lnB>
                      <a:noFill/>
                    </a:lnB>
                    <a:solidFill>
                      <a:srgbClr val="E0ECF8"/>
                    </a:solidFill>
                  </a:tcPr>
                </a:tc>
                <a:tc>
                  <a:txBody>
                    <a:bodyPr/>
                    <a:lstStyle/>
                    <a:p>
                      <a:pPr algn="l"/>
                      <a:r>
                        <a:rPr lang="es-ES" sz="1500" dirty="0"/>
                        <a:t> Compensar saldos entre las distintas cuentas que pueda tener un mismo titular en la entidad.</a:t>
                      </a:r>
                    </a:p>
                  </a:txBody>
                  <a:tcPr marL="76679" marR="76679" marT="38340" marB="38340" anchor="ctr">
                    <a:lnL>
                      <a:noFill/>
                    </a:lnL>
                    <a:lnR>
                      <a:noFill/>
                    </a:lnR>
                    <a:lnT>
                      <a:noFill/>
                    </a:lnT>
                    <a:lnB>
                      <a:noFill/>
                    </a:lnB>
                    <a:solidFill>
                      <a:srgbClr val="92D050"/>
                    </a:solidFill>
                  </a:tcPr>
                </a:tc>
              </a:tr>
            </a:tbl>
          </a:graphicData>
        </a:graphic>
      </p:graphicFrame>
      <p:sp>
        <p:nvSpPr>
          <p:cNvPr id="6" name="5 CuadroTexto"/>
          <p:cNvSpPr txBox="1"/>
          <p:nvPr/>
        </p:nvSpPr>
        <p:spPr>
          <a:xfrm>
            <a:off x="611560" y="5949280"/>
            <a:ext cx="8532440" cy="646331"/>
          </a:xfrm>
          <a:prstGeom prst="rect">
            <a:avLst/>
          </a:prstGeom>
          <a:solidFill>
            <a:srgbClr val="FFFF00"/>
          </a:solidFill>
        </p:spPr>
        <p:txBody>
          <a:bodyPr wrap="square" rtlCol="0">
            <a:spAutoFit/>
          </a:bodyPr>
          <a:lstStyle/>
          <a:p>
            <a:r>
              <a:rPr lang="es-ES" b="1" dirty="0" smtClean="0"/>
              <a:t>Tabla 7.2. Derechos y obligaciones del titular de una cuenta bancaria, según el Portal del Cliente Bancario (Banco de España).</a:t>
            </a:r>
            <a:endParaRPr lang="es-E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83568" y="980728"/>
          <a:ext cx="8280920" cy="2468880"/>
        </p:xfrm>
        <a:graphic>
          <a:graphicData uri="http://schemas.openxmlformats.org/drawingml/2006/table">
            <a:tbl>
              <a:tblPr/>
              <a:tblGrid>
                <a:gridCol w="4140460"/>
                <a:gridCol w="4140460"/>
              </a:tblGrid>
              <a:tr h="504056">
                <a:tc>
                  <a:txBody>
                    <a:bodyPr/>
                    <a:lstStyle/>
                    <a:p>
                      <a:pPr algn="just"/>
                      <a:r>
                        <a:rPr lang="es-ES" dirty="0"/>
                        <a:t> </a:t>
                      </a:r>
                      <a:r>
                        <a:rPr lang="es-ES" dirty="0">
                          <a:latin typeface="client semibold"/>
                        </a:rPr>
                        <a:t>Comisiones y gastos en general</a:t>
                      </a:r>
                      <a:endParaRPr lang="es-ES" dirty="0"/>
                    </a:p>
                  </a:txBody>
                  <a:tcPr anchor="ctr">
                    <a:lnL>
                      <a:noFill/>
                    </a:lnL>
                    <a:lnR>
                      <a:noFill/>
                    </a:lnR>
                    <a:lnT>
                      <a:noFill/>
                    </a:lnT>
                    <a:lnB>
                      <a:noFill/>
                    </a:lnB>
                    <a:solidFill>
                      <a:srgbClr val="73D4FF"/>
                    </a:solidFill>
                  </a:tcPr>
                </a:tc>
                <a:tc>
                  <a:txBody>
                    <a:bodyPr/>
                    <a:lstStyle/>
                    <a:p>
                      <a:pPr algn="just"/>
                      <a:r>
                        <a:rPr lang="es-ES"/>
                        <a:t> Pueden exigirse saldos mínimos para no cobrar comisiones.</a:t>
                      </a:r>
                    </a:p>
                  </a:txBody>
                  <a:tcPr anchor="ctr">
                    <a:lnL>
                      <a:noFill/>
                    </a:lnL>
                    <a:lnR>
                      <a:noFill/>
                    </a:lnR>
                    <a:lnT>
                      <a:noFill/>
                    </a:lnT>
                    <a:lnB>
                      <a:noFill/>
                    </a:lnB>
                    <a:solidFill>
                      <a:srgbClr val="E0ECF8"/>
                    </a:solidFill>
                  </a:tcPr>
                </a:tc>
              </a:tr>
              <a:tr h="936104">
                <a:tc>
                  <a:txBody>
                    <a:bodyPr/>
                    <a:lstStyle/>
                    <a:p>
                      <a:pPr algn="just"/>
                      <a:r>
                        <a:rPr lang="es-ES" dirty="0"/>
                        <a:t> </a:t>
                      </a:r>
                      <a:r>
                        <a:rPr lang="es-ES" dirty="0">
                          <a:latin typeface="client semibold"/>
                        </a:rPr>
                        <a:t>Los costes de descubierto o "números rojos"</a:t>
                      </a:r>
                      <a:endParaRPr lang="es-ES" dirty="0"/>
                    </a:p>
                  </a:txBody>
                  <a:tcPr anchor="ctr">
                    <a:lnL>
                      <a:noFill/>
                    </a:lnL>
                    <a:lnR>
                      <a:noFill/>
                    </a:lnR>
                    <a:lnT>
                      <a:noFill/>
                    </a:lnT>
                    <a:lnB>
                      <a:noFill/>
                    </a:lnB>
                    <a:solidFill>
                      <a:srgbClr val="73D4FF"/>
                    </a:solidFill>
                  </a:tcPr>
                </a:tc>
                <a:tc>
                  <a:txBody>
                    <a:bodyPr/>
                    <a:lstStyle/>
                    <a:p>
                      <a:pPr algn="just"/>
                      <a:r>
                        <a:rPr lang="es-ES"/>
                        <a:t> Comisiones y gastos por operaciones específicas tales como domiciliaciones, transferencias, traspasos, pago de impuestos.</a:t>
                      </a:r>
                    </a:p>
                  </a:txBody>
                  <a:tcPr anchor="ctr">
                    <a:lnL>
                      <a:noFill/>
                    </a:lnL>
                    <a:lnR>
                      <a:noFill/>
                    </a:lnR>
                    <a:lnT>
                      <a:noFill/>
                    </a:lnT>
                    <a:lnB>
                      <a:noFill/>
                    </a:lnB>
                    <a:solidFill>
                      <a:srgbClr val="E0ECF8"/>
                    </a:solidFill>
                  </a:tcPr>
                </a:tc>
              </a:tr>
              <a:tr h="504056">
                <a:tc>
                  <a:txBody>
                    <a:bodyPr/>
                    <a:lstStyle/>
                    <a:p>
                      <a:pPr algn="just"/>
                      <a:r>
                        <a:rPr lang="es-ES" dirty="0"/>
                        <a:t> </a:t>
                      </a:r>
                      <a:r>
                        <a:rPr lang="es-ES" dirty="0">
                          <a:latin typeface="client semibold"/>
                        </a:rPr>
                        <a:t>La facilidad y coste de disponer de tarjetas de débito y crédito</a:t>
                      </a:r>
                      <a:endParaRPr lang="es-ES" dirty="0"/>
                    </a:p>
                  </a:txBody>
                  <a:tcPr anchor="ctr">
                    <a:lnL>
                      <a:noFill/>
                    </a:lnL>
                    <a:lnR>
                      <a:noFill/>
                    </a:lnR>
                    <a:lnT>
                      <a:noFill/>
                    </a:lnT>
                    <a:lnB>
                      <a:noFill/>
                    </a:lnB>
                    <a:solidFill>
                      <a:srgbClr val="73D4FF"/>
                    </a:solidFill>
                  </a:tcPr>
                </a:tc>
                <a:tc>
                  <a:txBody>
                    <a:bodyPr/>
                    <a:lstStyle/>
                    <a:p>
                      <a:pPr algn="just"/>
                      <a:r>
                        <a:rPr lang="es-ES" dirty="0"/>
                        <a:t> Costes de la operativa de la banca </a:t>
                      </a:r>
                      <a:r>
                        <a:rPr lang="es-ES" i="1" dirty="0"/>
                        <a:t>online</a:t>
                      </a:r>
                      <a:r>
                        <a:rPr lang="es-ES" dirty="0"/>
                        <a:t> por Internet</a:t>
                      </a:r>
                    </a:p>
                  </a:txBody>
                  <a:tcPr anchor="ctr">
                    <a:lnL>
                      <a:noFill/>
                    </a:lnL>
                    <a:lnR>
                      <a:noFill/>
                    </a:lnR>
                    <a:lnT>
                      <a:noFill/>
                    </a:lnT>
                    <a:lnB>
                      <a:noFill/>
                    </a:lnB>
                    <a:solidFill>
                      <a:srgbClr val="E0ECF8"/>
                    </a:solidFill>
                  </a:tcPr>
                </a:tc>
              </a:tr>
            </a:tbl>
          </a:graphicData>
        </a:graphic>
      </p:graphicFrame>
      <p:sp>
        <p:nvSpPr>
          <p:cNvPr id="4" name="1 Título"/>
          <p:cNvSpPr txBox="1">
            <a:spLocks/>
          </p:cNvSpPr>
          <p:nvPr/>
        </p:nvSpPr>
        <p:spPr>
          <a:xfrm>
            <a:off x="395536" y="0"/>
            <a:ext cx="8748464" cy="764704"/>
          </a:xfrm>
          <a:prstGeom prst="rect">
            <a:avLst/>
          </a:prstGeom>
          <a:solidFill>
            <a:srgbClr val="FF0000"/>
          </a:solidFill>
        </p:spPr>
        <p:txBody>
          <a:bodyPr anchor="ctr">
            <a:normAutofit/>
          </a:bodyPr>
          <a:lstStyle/>
          <a:p>
            <a:pPr algn="ctr">
              <a:spcBef>
                <a:spcPct val="0"/>
              </a:spcBef>
            </a:pPr>
            <a:r>
              <a:rPr lang="es-ES" sz="2400" dirty="0" smtClean="0">
                <a:solidFill>
                  <a:srgbClr val="FFFF00"/>
                </a:solidFill>
                <a:latin typeface="client light"/>
                <a:cs typeface="Arial" pitchFamily="34" charset="0"/>
              </a:rPr>
              <a:t>Los </a:t>
            </a:r>
            <a:r>
              <a:rPr lang="es-ES" sz="2400" dirty="0" smtClean="0">
                <a:solidFill>
                  <a:srgbClr val="FFFF00"/>
                </a:solidFill>
                <a:latin typeface="client semibold"/>
                <a:cs typeface="Arial" pitchFamily="34" charset="0"/>
              </a:rPr>
              <a:t>factores clave</a:t>
            </a:r>
            <a:r>
              <a:rPr lang="es-ES" sz="2400" dirty="0" smtClean="0">
                <a:solidFill>
                  <a:srgbClr val="FFFF00"/>
                </a:solidFill>
                <a:latin typeface="client light"/>
                <a:cs typeface="Arial" pitchFamily="34" charset="0"/>
              </a:rPr>
              <a:t> a la hora de contratar una cuenta bancaria</a:t>
            </a:r>
            <a:endParaRPr lang="es-ES" sz="2400" b="1" cap="all" dirty="0" smtClean="0">
              <a:solidFill>
                <a:srgbClr val="FFFF00"/>
              </a:solidFill>
              <a:effectLst>
                <a:outerShdw blurRad="50000" dist="30000" dir="5400000" algn="tl" rotWithShape="0">
                  <a:srgbClr val="000000">
                    <a:alpha val="30000"/>
                  </a:srgbClr>
                </a:outerShdw>
              </a:effectLst>
              <a:latin typeface="+mj-lt"/>
              <a:ea typeface="+mj-ea"/>
              <a:cs typeface="+mj-cs"/>
            </a:endParaRPr>
          </a:p>
        </p:txBody>
      </p:sp>
      <p:sp>
        <p:nvSpPr>
          <p:cNvPr id="5" name="4 Rectángulo"/>
          <p:cNvSpPr/>
          <p:nvPr/>
        </p:nvSpPr>
        <p:spPr>
          <a:xfrm>
            <a:off x="611560" y="3789041"/>
            <a:ext cx="8532440"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ES" dirty="0" smtClean="0"/>
              <a:t>Antes de contratar cualquier producto en una entidad financiera lo mejor es:</a:t>
            </a:r>
          </a:p>
          <a:p>
            <a:endParaRPr lang="es-ES" dirty="0" smtClean="0"/>
          </a:p>
          <a:p>
            <a:pPr lvl="1">
              <a:buFont typeface="Wingdings" pitchFamily="2" charset="2"/>
              <a:buChar char="q"/>
            </a:pPr>
            <a:r>
              <a:rPr lang="es-ES" dirty="0" smtClean="0"/>
              <a:t> </a:t>
            </a:r>
            <a:r>
              <a:rPr lang="es-ES" b="1" spc="300" dirty="0" smtClean="0"/>
              <a:t>recabar información sobre bancos diferentes</a:t>
            </a:r>
          </a:p>
          <a:p>
            <a:pPr lvl="1">
              <a:buFont typeface="Wingdings" pitchFamily="2" charset="2"/>
              <a:buChar char="q"/>
            </a:pPr>
            <a:r>
              <a:rPr lang="es-ES" b="1" spc="300" dirty="0" smtClean="0"/>
              <a:t> no precipitarse al elegir</a:t>
            </a:r>
            <a:endParaRPr lang="es-ES" b="1" spc="300" dirty="0"/>
          </a:p>
        </p:txBody>
      </p:sp>
      <p:sp>
        <p:nvSpPr>
          <p:cNvPr id="6" name="5 CuadroTexto"/>
          <p:cNvSpPr txBox="1"/>
          <p:nvPr/>
        </p:nvSpPr>
        <p:spPr>
          <a:xfrm>
            <a:off x="683568" y="5301208"/>
            <a:ext cx="8280920"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es-ES" dirty="0" smtClean="0"/>
              <a:t>Para velar por los derechos de los usuarios de banca existen asociaciones de consumidores cuyos recursos posibilitan acciones colectivas mucho más fuertes y eficaces que las que se puedan presentar a título individual. Una de ellas es la Asociación de Consumidores y Usuarios de Banca (ADICAE): </a:t>
            </a:r>
            <a:r>
              <a:rPr lang="es-ES" dirty="0" smtClean="0">
                <a:hlinkClick r:id="rId2"/>
              </a:rPr>
              <a:t>www.adicae.net</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994122"/>
          </a:xfrm>
          <a:solidFill>
            <a:srgbClr val="FF0000"/>
          </a:solidFill>
        </p:spPr>
        <p:txBody>
          <a:bodyPr>
            <a:normAutofit fontScale="90000"/>
          </a:bodyPr>
          <a:lstStyle/>
          <a:p>
            <a:pPr algn="ctr"/>
            <a:r>
              <a:rPr lang="es-ES" b="1" dirty="0" smtClean="0"/>
              <a:t> </a:t>
            </a:r>
            <a:br>
              <a:rPr lang="es-ES" b="1" dirty="0" smtClean="0"/>
            </a:br>
            <a:r>
              <a:rPr lang="es-ES" b="1" cap="all"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El dinero</a:t>
            </a:r>
            <a:r>
              <a:rPr lang="es-ES" b="1" dirty="0" smtClean="0"/>
              <a:t/>
            </a:r>
            <a:br>
              <a:rPr lang="es-ES" b="1" dirty="0" smtClean="0"/>
            </a:br>
            <a:endParaRPr lang="es-ES" dirty="0"/>
          </a:p>
        </p:txBody>
      </p:sp>
      <p:sp>
        <p:nvSpPr>
          <p:cNvPr id="3" name="2 Marcador de contenido"/>
          <p:cNvSpPr>
            <a:spLocks noGrp="1"/>
          </p:cNvSpPr>
          <p:nvPr>
            <p:ph idx="1"/>
          </p:nvPr>
        </p:nvSpPr>
        <p:spPr/>
        <p:txBody>
          <a:bodyPr/>
          <a:lstStyle/>
          <a:p>
            <a:pPr>
              <a:buNone/>
            </a:pPr>
            <a:r>
              <a:rPr lang="es-ES" dirty="0" smtClean="0"/>
              <a:t>El dinero es un medio de cambio o de pago y cobro generalmente aceptado.</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2699792" y="2708920"/>
            <a:ext cx="4381500" cy="33051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2" y="1124745"/>
          <a:ext cx="7848872" cy="2808312"/>
        </p:xfrm>
        <a:graphic>
          <a:graphicData uri="http://schemas.openxmlformats.org/drawingml/2006/table">
            <a:tbl>
              <a:tblPr/>
              <a:tblGrid>
                <a:gridCol w="3924436"/>
                <a:gridCol w="3924436"/>
              </a:tblGrid>
              <a:tr h="1478176">
                <a:tc>
                  <a:txBody>
                    <a:bodyPr/>
                    <a:lstStyle/>
                    <a:p>
                      <a:pPr algn="just"/>
                      <a:r>
                        <a:rPr lang="es-ES" sz="1500" dirty="0">
                          <a:latin typeface="client semibold"/>
                        </a:rPr>
                        <a:t>Para productos y servicios bancarios</a:t>
                      </a:r>
                      <a:endParaRPr lang="es-ES" sz="1500" dirty="0"/>
                    </a:p>
                  </a:txBody>
                  <a:tcPr marL="75259" marR="75259" marT="37630" marB="37630" anchor="ctr">
                    <a:lnL>
                      <a:noFill/>
                    </a:lnL>
                    <a:lnR>
                      <a:noFill/>
                    </a:lnR>
                    <a:lnT>
                      <a:noFill/>
                    </a:lnT>
                    <a:lnB>
                      <a:noFill/>
                    </a:lnB>
                    <a:solidFill>
                      <a:srgbClr val="73D4FF"/>
                    </a:solidFill>
                  </a:tcPr>
                </a:tc>
                <a:tc>
                  <a:txBody>
                    <a:bodyPr/>
                    <a:lstStyle/>
                    <a:p>
                      <a:pPr algn="just"/>
                      <a:r>
                        <a:rPr lang="es-ES" sz="1500"/>
                        <a:t> Pedir siempre el folleto informativo que se ofrece de forma gratuita.</a:t>
                      </a:r>
                    </a:p>
                    <a:p>
                      <a:pPr algn="just"/>
                      <a:r>
                        <a:rPr lang="es-ES" sz="1500"/>
                        <a:t> Pedir una oferta vinculante en el caso de préstamos hipotecarios para poder compararla con calma y tiempo suficiente con las de otras entidades.</a:t>
                      </a:r>
                    </a:p>
                  </a:txBody>
                  <a:tcPr marL="75259" marR="75259" marT="37630" marB="37630" anchor="ctr">
                    <a:lnL>
                      <a:noFill/>
                    </a:lnL>
                    <a:lnR>
                      <a:noFill/>
                    </a:lnR>
                    <a:lnT>
                      <a:noFill/>
                    </a:lnT>
                    <a:lnB>
                      <a:noFill/>
                    </a:lnB>
                    <a:solidFill>
                      <a:srgbClr val="E0ECF8"/>
                    </a:solidFill>
                  </a:tcPr>
                </a:tc>
              </a:tr>
              <a:tr h="665068">
                <a:tc>
                  <a:txBody>
                    <a:bodyPr/>
                    <a:lstStyle/>
                    <a:p>
                      <a:pPr algn="just"/>
                      <a:r>
                        <a:rPr lang="es-ES" sz="1500" dirty="0"/>
                        <a:t> </a:t>
                      </a:r>
                      <a:r>
                        <a:rPr lang="es-ES" sz="1500" dirty="0">
                          <a:latin typeface="client semibold"/>
                        </a:rPr>
                        <a:t>Para productos de inversión (renta fija, acciones y otros)</a:t>
                      </a:r>
                      <a:endParaRPr lang="es-ES" sz="1500" dirty="0"/>
                    </a:p>
                  </a:txBody>
                  <a:tcPr marL="75259" marR="75259" marT="37630" marB="37630" anchor="ctr">
                    <a:lnL>
                      <a:noFill/>
                    </a:lnL>
                    <a:lnR>
                      <a:noFill/>
                    </a:lnR>
                    <a:lnT>
                      <a:noFill/>
                    </a:lnT>
                    <a:lnB>
                      <a:noFill/>
                    </a:lnB>
                    <a:solidFill>
                      <a:srgbClr val="73D4FF"/>
                    </a:solidFill>
                  </a:tcPr>
                </a:tc>
                <a:tc>
                  <a:txBody>
                    <a:bodyPr/>
                    <a:lstStyle/>
                    <a:p>
                      <a:pPr algn="just"/>
                      <a:r>
                        <a:rPr lang="es-ES" sz="1500" dirty="0"/>
                        <a:t> Solicitar la información por escrito sobre las características, riesgos y costes del producto.</a:t>
                      </a:r>
                    </a:p>
                  </a:txBody>
                  <a:tcPr marL="75259" marR="75259" marT="37630" marB="37630" anchor="ctr">
                    <a:lnL>
                      <a:noFill/>
                    </a:lnL>
                    <a:lnR>
                      <a:noFill/>
                    </a:lnR>
                    <a:lnT>
                      <a:noFill/>
                    </a:lnT>
                    <a:lnB>
                      <a:noFill/>
                    </a:lnB>
                    <a:solidFill>
                      <a:srgbClr val="E0ECF8"/>
                    </a:solidFill>
                  </a:tcPr>
                </a:tc>
              </a:tr>
              <a:tr h="665068">
                <a:tc>
                  <a:txBody>
                    <a:bodyPr/>
                    <a:lstStyle/>
                    <a:p>
                      <a:pPr algn="just"/>
                      <a:r>
                        <a:rPr lang="es-ES" sz="1500"/>
                        <a:t> </a:t>
                      </a:r>
                      <a:r>
                        <a:rPr lang="es-ES" sz="1500">
                          <a:latin typeface="client semibold"/>
                        </a:rPr>
                        <a:t>Para seguros de vida</a:t>
                      </a:r>
                      <a:endParaRPr lang="es-ES" sz="1500"/>
                    </a:p>
                  </a:txBody>
                  <a:tcPr marL="75259" marR="75259" marT="37630" marB="37630" anchor="ctr">
                    <a:lnL>
                      <a:noFill/>
                    </a:lnL>
                    <a:lnR>
                      <a:noFill/>
                    </a:lnR>
                    <a:lnT>
                      <a:noFill/>
                    </a:lnT>
                    <a:lnB>
                      <a:noFill/>
                    </a:lnB>
                    <a:solidFill>
                      <a:srgbClr val="73D4FF"/>
                    </a:solidFill>
                  </a:tcPr>
                </a:tc>
                <a:tc>
                  <a:txBody>
                    <a:bodyPr/>
                    <a:lstStyle/>
                    <a:p>
                      <a:pPr algn="just"/>
                      <a:r>
                        <a:rPr lang="es-ES" sz="1500" dirty="0"/>
                        <a:t> Pedir la nota informativa, un documento que recoge las condiciones generales del contrato.</a:t>
                      </a:r>
                    </a:p>
                  </a:txBody>
                  <a:tcPr marL="75259" marR="75259" marT="37630" marB="37630" anchor="ctr">
                    <a:lnL>
                      <a:noFill/>
                    </a:lnL>
                    <a:lnR>
                      <a:noFill/>
                    </a:lnR>
                    <a:lnT>
                      <a:noFill/>
                    </a:lnT>
                    <a:lnB>
                      <a:noFill/>
                    </a:lnB>
                    <a:solidFill>
                      <a:srgbClr val="E0ECF8"/>
                    </a:solidFill>
                  </a:tcPr>
                </a:tc>
              </a:tr>
            </a:tbl>
          </a:graphicData>
        </a:graphic>
      </p:graphicFrame>
      <p:sp>
        <p:nvSpPr>
          <p:cNvPr id="4" name="1 Título"/>
          <p:cNvSpPr txBox="1">
            <a:spLocks/>
          </p:cNvSpPr>
          <p:nvPr/>
        </p:nvSpPr>
        <p:spPr>
          <a:xfrm>
            <a:off x="827584" y="332656"/>
            <a:ext cx="8316416" cy="432048"/>
          </a:xfrm>
          <a:prstGeom prst="rect">
            <a:avLst/>
          </a:prstGeom>
          <a:solidFill>
            <a:srgbClr val="FF0000"/>
          </a:solidFill>
        </p:spPr>
        <p:txBody>
          <a:bodyPr anchor="ctr">
            <a:normAutofit fontScale="62500" lnSpcReduction="20000"/>
          </a:bodyPr>
          <a:lstStyle/>
          <a:p>
            <a:pPr algn="ctr">
              <a:spcBef>
                <a:spcPct val="0"/>
              </a:spcBef>
            </a:pPr>
            <a:r>
              <a:rPr lang="es-ES" sz="2400" b="1" cap="all" dirty="0" smtClean="0">
                <a:solidFill>
                  <a:srgbClr val="FFFF00"/>
                </a:solidFill>
                <a:effectLst>
                  <a:outerShdw blurRad="50000" dist="30000" dir="5400000" algn="tl" rotWithShape="0">
                    <a:srgbClr val="000000">
                      <a:alpha val="30000"/>
                    </a:srgbClr>
                  </a:outerShdw>
                </a:effectLst>
                <a:latin typeface="+mj-lt"/>
                <a:ea typeface="+mj-ea"/>
                <a:cs typeface="+mj-cs"/>
              </a:rPr>
              <a:t>Consejos prácticos en la negociación con entidades financieras:</a:t>
            </a:r>
          </a:p>
        </p:txBody>
      </p:sp>
      <p:sp>
        <p:nvSpPr>
          <p:cNvPr id="7" name="6 CuadroTexto"/>
          <p:cNvSpPr txBox="1"/>
          <p:nvPr/>
        </p:nvSpPr>
        <p:spPr>
          <a:xfrm>
            <a:off x="1043608" y="4221088"/>
            <a:ext cx="7776864" cy="646331"/>
          </a:xfrm>
          <a:prstGeom prst="rect">
            <a:avLst/>
          </a:prstGeom>
          <a:solidFill>
            <a:srgbClr val="FFFF00"/>
          </a:solidFill>
        </p:spPr>
        <p:txBody>
          <a:bodyPr wrap="square" rtlCol="0">
            <a:spAutoFit/>
          </a:bodyPr>
          <a:lstStyle/>
          <a:p>
            <a:r>
              <a:rPr lang="es-ES" dirty="0" smtClean="0"/>
              <a:t>El criterio común es obtener </a:t>
            </a:r>
            <a:r>
              <a:rPr lang="es-ES" b="1" spc="300" dirty="0" smtClean="0"/>
              <a:t>la máxima información posible</a:t>
            </a:r>
            <a:r>
              <a:rPr lang="es-ES" b="1" dirty="0" smtClean="0"/>
              <a:t>, </a:t>
            </a:r>
            <a:r>
              <a:rPr lang="es-ES" b="1" spc="300" dirty="0" smtClean="0"/>
              <a:t>preferiblemente por escrito</a:t>
            </a:r>
            <a:r>
              <a:rPr lang="es-ES" dirty="0" smtClean="0"/>
              <a:t>.</a:t>
            </a:r>
            <a:endParaRPr lang="es-ES" dirty="0"/>
          </a:p>
        </p:txBody>
      </p:sp>
      <p:sp>
        <p:nvSpPr>
          <p:cNvPr id="8" name="7 CuadroTexto"/>
          <p:cNvSpPr txBox="1"/>
          <p:nvPr/>
        </p:nvSpPr>
        <p:spPr>
          <a:xfrm>
            <a:off x="1187624" y="5157192"/>
            <a:ext cx="7632848" cy="923330"/>
          </a:xfrm>
          <a:prstGeom prst="rect">
            <a:avLst/>
          </a:prstGeom>
          <a:noFill/>
        </p:spPr>
        <p:txBody>
          <a:bodyPr wrap="square" rtlCol="0">
            <a:spAutoFit/>
          </a:bodyPr>
          <a:lstStyle/>
          <a:p>
            <a:pPr algn="just"/>
            <a:r>
              <a:rPr lang="es-ES" dirty="0" smtClean="0"/>
              <a:t>El Banco de España también orienta a los ciudadanos en sus relaciones con las entidades bancarias mediante su </a:t>
            </a:r>
            <a:r>
              <a:rPr lang="es-ES" i="1" dirty="0" smtClean="0"/>
              <a:t>Portal del Cliente </a:t>
            </a:r>
            <a:r>
              <a:rPr lang="es-ES" i="1" dirty="0" err="1" smtClean="0"/>
              <a:t>Bancario:</a:t>
            </a:r>
            <a:r>
              <a:rPr lang="es-ES" dirty="0" err="1" smtClean="0">
                <a:hlinkClick r:id="rId2"/>
              </a:rPr>
              <a:t>www.bde.es</a:t>
            </a:r>
            <a:r>
              <a:rPr lang="es-ES" dirty="0" smtClean="0">
                <a:hlinkClick r:id="rId2"/>
              </a:rPr>
              <a:t>/</a:t>
            </a:r>
            <a:r>
              <a:rPr lang="es-ES" dirty="0" err="1" smtClean="0">
                <a:hlinkClick r:id="rId2"/>
              </a:rPr>
              <a:t>clientebanca</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27584" y="332656"/>
            <a:ext cx="8316416" cy="432048"/>
          </a:xfrm>
          <a:prstGeom prst="rect">
            <a:avLst/>
          </a:prstGeom>
          <a:solidFill>
            <a:srgbClr val="FF0000"/>
          </a:solidFill>
        </p:spPr>
        <p:txBody>
          <a:bodyPr anchor="ctr">
            <a:normAutofit lnSpcReduction="10000"/>
          </a:bodyPr>
          <a:lstStyle/>
          <a:p>
            <a:pPr algn="ctr">
              <a:spcBef>
                <a:spcPct val="0"/>
              </a:spcBef>
            </a:pPr>
            <a:r>
              <a:rPr lang="es-ES" sz="2400" b="1" cap="all" dirty="0" smtClean="0">
                <a:solidFill>
                  <a:srgbClr val="FFFF00"/>
                </a:solidFill>
                <a:effectLst>
                  <a:outerShdw blurRad="50000" dist="30000" dir="5400000" algn="tl" rotWithShape="0">
                    <a:srgbClr val="000000">
                      <a:alpha val="30000"/>
                    </a:srgbClr>
                  </a:outerShdw>
                </a:effectLst>
                <a:latin typeface="+mj-lt"/>
                <a:ea typeface="+mj-ea"/>
                <a:cs typeface="+mj-cs"/>
              </a:rPr>
              <a:t>RECLAMACIONES</a:t>
            </a:r>
          </a:p>
        </p:txBody>
      </p:sp>
      <p:sp>
        <p:nvSpPr>
          <p:cNvPr id="4" name="3 Rectángulo"/>
          <p:cNvSpPr/>
          <p:nvPr/>
        </p:nvSpPr>
        <p:spPr>
          <a:xfrm>
            <a:off x="1331640" y="1052736"/>
            <a:ext cx="7416824"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S" dirty="0" smtClean="0"/>
              <a:t>La principal forma de reclamación, y por otra parte obligatoria si es que después se desea proseguir el procedimiento ante el Banco de España, es el </a:t>
            </a:r>
            <a:r>
              <a:rPr lang="es-ES" i="1" dirty="0" smtClean="0"/>
              <a:t>servicio de atención al cliente </a:t>
            </a:r>
            <a:r>
              <a:rPr lang="es-ES" dirty="0" smtClean="0"/>
              <a:t>de la propia entidad.</a:t>
            </a:r>
            <a:endParaRPr lang="es-ES" dirty="0"/>
          </a:p>
        </p:txBody>
      </p:sp>
      <p:sp>
        <p:nvSpPr>
          <p:cNvPr id="5" name="4 Rectángulo"/>
          <p:cNvSpPr/>
          <p:nvPr/>
        </p:nvSpPr>
        <p:spPr>
          <a:xfrm>
            <a:off x="1331640" y="2348880"/>
            <a:ext cx="705678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dirty="0" smtClean="0"/>
              <a:t>El servicio de atención al cliente es un departamento del propio banco que suele gozar de la autonomía suficiente como para decidir sobre conflictos entre la entidad y un cliente.</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179512" y="3789040"/>
            <a:ext cx="8568952"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27584" y="332656"/>
            <a:ext cx="8316416" cy="432048"/>
          </a:xfrm>
          <a:prstGeom prst="rect">
            <a:avLst/>
          </a:prstGeom>
          <a:solidFill>
            <a:srgbClr val="FF0000"/>
          </a:solidFill>
        </p:spPr>
        <p:txBody>
          <a:bodyPr anchor="ctr">
            <a:normAutofit lnSpcReduction="10000"/>
          </a:bodyPr>
          <a:lstStyle/>
          <a:p>
            <a:pPr algn="ctr">
              <a:spcBef>
                <a:spcPct val="0"/>
              </a:spcBef>
            </a:pPr>
            <a:r>
              <a:rPr lang="es-ES" sz="2400" b="1" cap="all" dirty="0" smtClean="0">
                <a:solidFill>
                  <a:srgbClr val="FFFF00"/>
                </a:solidFill>
                <a:effectLst>
                  <a:outerShdw blurRad="50000" dist="30000" dir="5400000" algn="tl" rotWithShape="0">
                    <a:srgbClr val="000000">
                      <a:alpha val="30000"/>
                    </a:srgbClr>
                  </a:outerShdw>
                </a:effectLst>
                <a:latin typeface="+mj-lt"/>
                <a:ea typeface="+mj-ea"/>
                <a:cs typeface="+mj-cs"/>
              </a:rPr>
              <a:t>Las tarjetas</a:t>
            </a:r>
          </a:p>
        </p:txBody>
      </p:sp>
      <p:sp>
        <p:nvSpPr>
          <p:cNvPr id="3" name="2 Rectángulo"/>
          <p:cNvSpPr/>
          <p:nvPr/>
        </p:nvSpPr>
        <p:spPr>
          <a:xfrm>
            <a:off x="1115616" y="1196752"/>
            <a:ext cx="734481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s-ES" dirty="0" smtClean="0"/>
              <a:t>Las tarjetas son medios de pago en soporte de plástico emitidos por una entidad financiera o un comercio.</a:t>
            </a:r>
            <a:endParaRPr lang="es-ES" dirty="0"/>
          </a:p>
        </p:txBody>
      </p:sp>
      <p:pic>
        <p:nvPicPr>
          <p:cNvPr id="2053" name="Picture 5"/>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467543" y="2132856"/>
            <a:ext cx="8676457"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99592" y="548680"/>
            <a:ext cx="7704856" cy="5078313"/>
          </a:xfrm>
          <a:prstGeom prst="rect">
            <a:avLst/>
          </a:prstGeom>
        </p:spPr>
        <p:txBody>
          <a:bodyPr wrap="square">
            <a:spAutoFit/>
          </a:bodyPr>
          <a:lstStyle/>
          <a:p>
            <a:pPr algn="just"/>
            <a:endParaRPr lang="es-ES" spc="300" dirty="0" smtClean="0">
              <a:solidFill>
                <a:schemeClr val="accent1">
                  <a:lumMod val="60000"/>
                  <a:lumOff val="40000"/>
                </a:schemeClr>
              </a:solidFill>
            </a:endParaRPr>
          </a:p>
          <a:p>
            <a:pPr algn="just"/>
            <a:r>
              <a:rPr lang="es-ES" u="sng" spc="300" dirty="0" smtClean="0">
                <a:solidFill>
                  <a:schemeClr val="accent1">
                    <a:lumMod val="60000"/>
                    <a:lumOff val="40000"/>
                  </a:schemeClr>
                </a:solidFill>
                <a:effectLst>
                  <a:outerShdw blurRad="38100" dist="38100" dir="2700000" algn="tl">
                    <a:srgbClr val="000000">
                      <a:alpha val="43137"/>
                    </a:srgbClr>
                  </a:outerShdw>
                </a:effectLst>
              </a:rPr>
              <a:t>De débito</a:t>
            </a:r>
            <a:r>
              <a:rPr lang="es-ES" u="sng" dirty="0" smtClean="0">
                <a:solidFill>
                  <a:schemeClr val="accent1">
                    <a:lumMod val="60000"/>
                    <a:lumOff val="40000"/>
                  </a:schemeClr>
                </a:solidFill>
                <a:effectLst>
                  <a:outerShdw blurRad="38100" dist="38100" dir="2700000" algn="tl">
                    <a:srgbClr val="000000">
                      <a:alpha val="43137"/>
                    </a:srgbClr>
                  </a:outerShdw>
                </a:effectLst>
              </a:rPr>
              <a:t>.</a:t>
            </a:r>
            <a:r>
              <a:rPr lang="es-ES" dirty="0" smtClean="0">
                <a:solidFill>
                  <a:schemeClr val="accent1">
                    <a:lumMod val="60000"/>
                    <a:lumOff val="40000"/>
                  </a:schemeClr>
                </a:solidFill>
              </a:rPr>
              <a:t> </a:t>
            </a:r>
            <a:r>
              <a:rPr lang="es-ES" dirty="0" smtClean="0"/>
              <a:t>Pagar con ella es como utilizar el dinero de la cuenta, ya que el importe de la compra o del dinero retirado en un cajero es retirado de la cuenta asociada de forma inmediata.</a:t>
            </a:r>
          </a:p>
          <a:p>
            <a:pPr algn="just"/>
            <a:endParaRPr lang="es-ES" dirty="0" smtClean="0"/>
          </a:p>
          <a:p>
            <a:pPr algn="just"/>
            <a:r>
              <a:rPr lang="es-ES" u="sng" spc="300" dirty="0" smtClean="0">
                <a:solidFill>
                  <a:schemeClr val="accent1">
                    <a:lumMod val="60000"/>
                    <a:lumOff val="40000"/>
                  </a:schemeClr>
                </a:solidFill>
                <a:effectLst>
                  <a:outerShdw blurRad="38100" dist="38100" dir="2700000" algn="tl">
                    <a:srgbClr val="000000">
                      <a:alpha val="43137"/>
                    </a:srgbClr>
                  </a:outerShdw>
                </a:effectLst>
              </a:rPr>
              <a:t>De crédito</a:t>
            </a:r>
            <a:r>
              <a:rPr lang="es-ES" u="sng" dirty="0" smtClean="0">
                <a:effectLst>
                  <a:outerShdw blurRad="38100" dist="38100" dir="2700000" algn="tl">
                    <a:srgbClr val="000000">
                      <a:alpha val="43137"/>
                    </a:srgbClr>
                  </a:outerShdw>
                </a:effectLst>
              </a:rPr>
              <a:t>.</a:t>
            </a:r>
            <a:r>
              <a:rPr lang="es-ES" dirty="0" smtClean="0"/>
              <a:t> A diferencia de la tarjeta de débito, permiten realizar pagos u obtener dinero, hasta el límite fijado, sin necesidad de tener fondos en la cuenta bancaria en ese momento. La devolución del dinero que se ha utilizado debe hacerse de la forma y en los plazos previstos, normalmente en los primeros días de cada mes. Existen dos modalidades de pago:</a:t>
            </a:r>
          </a:p>
          <a:p>
            <a:pPr algn="just"/>
            <a:endParaRPr lang="es-ES" dirty="0" smtClean="0"/>
          </a:p>
          <a:p>
            <a:pPr lvl="1" algn="just"/>
            <a:r>
              <a:rPr lang="es-ES" b="1" i="1" u="sng" dirty="0" smtClean="0">
                <a:solidFill>
                  <a:schemeClr val="accent1">
                    <a:lumMod val="60000"/>
                    <a:lumOff val="40000"/>
                  </a:schemeClr>
                </a:solidFill>
              </a:rPr>
              <a:t>Pago mensual </a:t>
            </a:r>
            <a:r>
              <a:rPr lang="es-ES" dirty="0" smtClean="0"/>
              <a:t>por la totalidad: es la más sencilla y tradicional. El saldo deudor (todos los gastos realizados durante el mes) se paga con cargo a nuestra cuenta el primer día del mes posterior, momento en el que sí hay que tener dinero suficiente para pagar todo el saldo y liquidar la deuda.</a:t>
            </a:r>
          </a:p>
          <a:p>
            <a:pPr lvl="1" algn="just"/>
            <a:r>
              <a:rPr lang="es-ES" b="1" i="1" u="sng" dirty="0" smtClean="0">
                <a:solidFill>
                  <a:schemeClr val="accent1">
                    <a:lumMod val="60000"/>
                    <a:lumOff val="40000"/>
                  </a:schemeClr>
                </a:solidFill>
              </a:rPr>
              <a:t>Pago aplazado</a:t>
            </a:r>
            <a:r>
              <a:rPr lang="es-ES" dirty="0" smtClean="0"/>
              <a:t>: es una «cuota flexible» que permite aplazar el pago mediante una cuota como si se tratara de un préstamo.</a:t>
            </a:r>
          </a:p>
          <a:p>
            <a:pPr algn="just"/>
            <a:endParaRPr lang="es-ES" dirty="0"/>
          </a:p>
        </p:txBody>
      </p:sp>
      <p:sp>
        <p:nvSpPr>
          <p:cNvPr id="9" name="1 Título"/>
          <p:cNvSpPr txBox="1">
            <a:spLocks/>
          </p:cNvSpPr>
          <p:nvPr/>
        </p:nvSpPr>
        <p:spPr>
          <a:xfrm>
            <a:off x="827584" y="332656"/>
            <a:ext cx="8316416" cy="432048"/>
          </a:xfrm>
          <a:prstGeom prst="rect">
            <a:avLst/>
          </a:prstGeom>
          <a:solidFill>
            <a:srgbClr val="FF0000"/>
          </a:solidFill>
        </p:spPr>
        <p:txBody>
          <a:bodyPr anchor="ctr">
            <a:normAutofit lnSpcReduction="10000"/>
          </a:bodyPr>
          <a:lstStyle/>
          <a:p>
            <a:pPr algn="ctr">
              <a:spcBef>
                <a:spcPct val="0"/>
              </a:spcBef>
            </a:pPr>
            <a:r>
              <a:rPr lang="es-ES" sz="2400" b="1" cap="all" dirty="0" smtClean="0">
                <a:solidFill>
                  <a:srgbClr val="FFFF00"/>
                </a:solidFill>
                <a:effectLst>
                  <a:outerShdw blurRad="50000" dist="30000" dir="5400000" algn="tl" rotWithShape="0">
                    <a:srgbClr val="000000">
                      <a:alpha val="30000"/>
                    </a:srgbClr>
                  </a:outerShdw>
                </a:effectLst>
                <a:latin typeface="+mj-lt"/>
                <a:ea typeface="+mj-ea"/>
                <a:cs typeface="+mj-cs"/>
              </a:rPr>
              <a:t>Tipos de  tarjetas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1052736"/>
            <a:ext cx="7704856" cy="1754326"/>
          </a:xfrm>
          <a:prstGeom prst="rect">
            <a:avLst/>
          </a:prstGeom>
        </p:spPr>
        <p:txBody>
          <a:bodyPr wrap="square">
            <a:spAutoFit/>
          </a:bodyPr>
          <a:lstStyle/>
          <a:p>
            <a:r>
              <a:rPr lang="es-ES" i="1" u="sng" dirty="0" smtClean="0">
                <a:solidFill>
                  <a:schemeClr val="accent1">
                    <a:lumMod val="60000"/>
                    <a:lumOff val="40000"/>
                  </a:schemeClr>
                </a:solidFill>
                <a:effectLst>
                  <a:outerShdw blurRad="38100" dist="38100" dir="2700000" algn="tl">
                    <a:srgbClr val="000000">
                      <a:alpha val="43137"/>
                    </a:srgbClr>
                  </a:outerShdw>
                </a:effectLst>
              </a:rPr>
              <a:t>Tarjetas monedero</a:t>
            </a:r>
            <a:r>
              <a:rPr lang="es-ES" dirty="0" smtClean="0"/>
              <a:t>. También llamadas de </a:t>
            </a:r>
            <a:r>
              <a:rPr lang="es-ES" i="1" dirty="0" smtClean="0"/>
              <a:t>prepago,</a:t>
            </a:r>
            <a:r>
              <a:rPr lang="es-ES" dirty="0" smtClean="0"/>
              <a:t> permiten realizar pagos hasta un límite previamente pactado tras ingresar el dinero por caja o a través de la cuenta bancaria.</a:t>
            </a:r>
          </a:p>
          <a:p>
            <a:r>
              <a:rPr lang="es-ES" u="sng" dirty="0" smtClean="0">
                <a:solidFill>
                  <a:schemeClr val="accent1">
                    <a:lumMod val="60000"/>
                    <a:lumOff val="40000"/>
                  </a:schemeClr>
                </a:solidFill>
                <a:effectLst>
                  <a:outerShdw blurRad="38100" dist="38100" dir="2700000" algn="tl">
                    <a:srgbClr val="000000">
                      <a:alpha val="43137"/>
                    </a:srgbClr>
                  </a:outerShdw>
                </a:effectLst>
              </a:rPr>
              <a:t>Tarjetas virtuales. </a:t>
            </a:r>
            <a:r>
              <a:rPr lang="es-ES" dirty="0" smtClean="0"/>
              <a:t>Son una variante de las tarjetas monedero que sirven exclusivamente para comprar en Internet. No existen físicamente, sino que solo son un número, un PIN y  una fecha de caducidad</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827584" y="3645024"/>
            <a:ext cx="8029575" cy="291465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pic>
        <p:nvPicPr>
          <p:cNvPr id="3" name="Picture 2"/>
          <p:cNvPicPr>
            <a:picLocks noChangeAspect="1" noChangeArrowheads="1"/>
          </p:cNvPicPr>
          <p:nvPr/>
        </p:nvPicPr>
        <p:blipFill>
          <a:blip r:embed="rId3" cstate="print"/>
          <a:srcRect/>
          <a:stretch>
            <a:fillRect/>
          </a:stretch>
        </p:blipFill>
        <p:spPr bwMode="auto">
          <a:xfrm>
            <a:off x="755576" y="404664"/>
            <a:ext cx="7834263" cy="28083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403648" y="1052736"/>
            <a:ext cx="6572250" cy="3552825"/>
          </a:xfrm>
          <a:prstGeom prst="rect">
            <a:avLst/>
          </a:prstGeom>
          <a:noFill/>
          <a:ln w="9525">
            <a:noFill/>
            <a:miter lim="800000"/>
            <a:headEnd/>
            <a:tailEnd/>
          </a:ln>
        </p:spPr>
      </p:pic>
      <p:sp>
        <p:nvSpPr>
          <p:cNvPr id="3" name="1 Título"/>
          <p:cNvSpPr txBox="1">
            <a:spLocks/>
          </p:cNvSpPr>
          <p:nvPr/>
        </p:nvSpPr>
        <p:spPr>
          <a:xfrm>
            <a:off x="827584" y="332656"/>
            <a:ext cx="8316416" cy="432048"/>
          </a:xfrm>
          <a:prstGeom prst="rect">
            <a:avLst/>
          </a:prstGeom>
          <a:solidFill>
            <a:srgbClr val="FF0000"/>
          </a:solidFill>
        </p:spPr>
        <p:txBody>
          <a:bodyPr anchor="ctr">
            <a:normAutofit lnSpcReduction="10000"/>
          </a:bodyPr>
          <a:lstStyle/>
          <a:p>
            <a:pPr algn="ctr">
              <a:spcBef>
                <a:spcPct val="0"/>
              </a:spcBef>
            </a:pPr>
            <a:r>
              <a:rPr lang="es-ES" sz="2400" b="1" cap="all" dirty="0" smtClean="0">
                <a:solidFill>
                  <a:srgbClr val="FFFF00"/>
                </a:solidFill>
                <a:effectLst>
                  <a:outerShdw blurRad="50000" dist="30000" dir="5400000" algn="tl" rotWithShape="0">
                    <a:srgbClr val="000000">
                      <a:alpha val="30000"/>
                    </a:srgbClr>
                  </a:outerShdw>
                </a:effectLst>
                <a:latin typeface="+mj-lt"/>
                <a:ea typeface="+mj-ea"/>
                <a:cs typeface="+mj-cs"/>
              </a:rPr>
              <a:t>Ventajas e inconvenientes  de las tarjetas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115616" y="1412776"/>
            <a:ext cx="7488832"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889844"/>
            <a:ext cx="7056784" cy="3416320"/>
          </a:xfrm>
          <a:prstGeom prst="rect">
            <a:avLst/>
          </a:prstGeom>
        </p:spPr>
        <p:txBody>
          <a:bodyPr wrap="square">
            <a:spAutoFit/>
          </a:bodyPr>
          <a:lstStyle/>
          <a:p>
            <a:pPr algn="just"/>
            <a:r>
              <a:rPr lang="es-ES" b="1" dirty="0" smtClean="0"/>
              <a:t>Obligaciones del titular</a:t>
            </a:r>
          </a:p>
          <a:p>
            <a:pPr algn="just"/>
            <a:endParaRPr lang="es-ES" b="1" dirty="0" smtClean="0"/>
          </a:p>
          <a:p>
            <a:pPr algn="just"/>
            <a:r>
              <a:rPr lang="es-ES" dirty="0" smtClean="0"/>
              <a:t>Como titular de una tarjeta de crédito o débito, usted asume la obligación de responsabilizarse de su conservación y uso correcto, así como del número PIN, si tuviera.</a:t>
            </a:r>
          </a:p>
          <a:p>
            <a:pPr algn="just"/>
            <a:r>
              <a:rPr lang="es-ES" dirty="0" smtClean="0"/>
              <a:t>En caso de pérdida o robo, está obligado a avisar de inmediato a la entidad emisora. Desde el momento de la comunicación usted queda, en principio, libre de responsabilidad por el uso indebido de la tarjeta. Es decir, no podrán cobrarle por los pagos que otra persona realice de forma fraudulenta, después de que usted haya dado el aviso. Por el contrario, hasta el momento del aviso normalmente le corresponde a usted afrontar tales pagos</a:t>
            </a:r>
            <a:endParaRPr lang="es-ES" dirty="0"/>
          </a:p>
        </p:txBody>
      </p:sp>
      <p:sp>
        <p:nvSpPr>
          <p:cNvPr id="4" name="1 Título"/>
          <p:cNvSpPr txBox="1">
            <a:spLocks/>
          </p:cNvSpPr>
          <p:nvPr/>
        </p:nvSpPr>
        <p:spPr>
          <a:xfrm>
            <a:off x="827584" y="332656"/>
            <a:ext cx="8316416" cy="432048"/>
          </a:xfrm>
          <a:prstGeom prst="rect">
            <a:avLst/>
          </a:prstGeom>
          <a:solidFill>
            <a:srgbClr val="FF0000"/>
          </a:solidFill>
        </p:spPr>
        <p:txBody>
          <a:bodyPr anchor="ctr">
            <a:normAutofit lnSpcReduction="10000"/>
          </a:bodyPr>
          <a:lstStyle/>
          <a:p>
            <a:pPr algn="ctr">
              <a:spcBef>
                <a:spcPct val="0"/>
              </a:spcBef>
            </a:pPr>
            <a:r>
              <a:rPr lang="es-ES" sz="2400" b="1" cap="all" dirty="0" smtClean="0">
                <a:solidFill>
                  <a:srgbClr val="FFFF00"/>
                </a:solidFill>
                <a:effectLst>
                  <a:outerShdw blurRad="50000" dist="30000" dir="5400000" algn="tl" rotWithShape="0">
                    <a:srgbClr val="000000">
                      <a:alpha val="30000"/>
                    </a:srgbClr>
                  </a:outerShdw>
                </a:effectLst>
                <a:latin typeface="+mj-lt"/>
                <a:ea typeface="+mj-ea"/>
                <a:cs typeface="+mj-cs"/>
              </a:rPr>
              <a:t>Obligaciones del titular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428625" y="692696"/>
            <a:ext cx="8286750" cy="5112568"/>
          </a:xfrm>
          <a:prstGeom prst="rect">
            <a:avLst/>
          </a:prstGeom>
          <a:noFill/>
          <a:ln w="9525">
            <a:noFill/>
            <a:miter lim="800000"/>
            <a:headEnd/>
            <a:tailEnd/>
          </a:ln>
        </p:spPr>
      </p:pic>
      <p:sp>
        <p:nvSpPr>
          <p:cNvPr id="3" name="1 Título"/>
          <p:cNvSpPr txBox="1">
            <a:spLocks/>
          </p:cNvSpPr>
          <p:nvPr/>
        </p:nvSpPr>
        <p:spPr>
          <a:xfrm>
            <a:off x="827584" y="332656"/>
            <a:ext cx="8316416" cy="432048"/>
          </a:xfrm>
          <a:prstGeom prst="rect">
            <a:avLst/>
          </a:prstGeom>
          <a:solidFill>
            <a:srgbClr val="FF0000"/>
          </a:solidFill>
        </p:spPr>
        <p:txBody>
          <a:bodyPr anchor="ctr">
            <a:normAutofit lnSpcReduction="10000"/>
          </a:bodyPr>
          <a:lstStyle/>
          <a:p>
            <a:pPr algn="ctr">
              <a:spcBef>
                <a:spcPct val="0"/>
              </a:spcBef>
            </a:pPr>
            <a:r>
              <a:rPr lang="es-ES" sz="2400" b="1" cap="all" dirty="0" smtClean="0">
                <a:solidFill>
                  <a:srgbClr val="FFFF00"/>
                </a:solidFill>
                <a:effectLst>
                  <a:outerShdw blurRad="50000" dist="30000" dir="5400000" algn="tl" rotWithShape="0">
                    <a:srgbClr val="000000">
                      <a:alpha val="30000"/>
                    </a:srgbClr>
                  </a:outerShdw>
                </a:effectLst>
                <a:latin typeface="+mj-lt"/>
                <a:ea typeface="+mj-ea"/>
                <a:cs typeface="+mj-cs"/>
              </a:rPr>
              <a:t>Seguridad en las tarjetas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0000"/>
          </a:solidFill>
        </p:spPr>
        <p:txBody>
          <a:bodyPr anchor="ctr">
            <a:normAutofit fontScale="90000"/>
          </a:bodyPr>
          <a:lstStyle/>
          <a:p>
            <a:pPr algn="ctr"/>
            <a:r>
              <a:rPr lang="es-ES" sz="3900" b="1" dirty="0" smtClean="0"/>
              <a:t/>
            </a:r>
            <a:br>
              <a:rPr lang="es-ES" sz="3900" b="1" dirty="0" smtClean="0"/>
            </a:br>
            <a:r>
              <a:rPr lang="es-ES" sz="3900" b="1" dirty="0" smtClean="0">
                <a:solidFill>
                  <a:srgbClr val="FFFF00"/>
                </a:solidFill>
              </a:rPr>
              <a:t>Funciones del dinero</a:t>
            </a:r>
            <a:br>
              <a:rPr lang="es-ES" sz="3900" b="1" dirty="0" smtClean="0">
                <a:solidFill>
                  <a:srgbClr val="FFFF00"/>
                </a:solidFill>
              </a:rPr>
            </a:br>
            <a:endParaRPr lang="es-ES" sz="3900" b="1" dirty="0" smtClean="0">
              <a:solidFill>
                <a:srgbClr val="FFFF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547664" y="1484784"/>
            <a:ext cx="3133725" cy="31718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220072" y="1556792"/>
            <a:ext cx="3200400" cy="31432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339752" y="5013176"/>
            <a:ext cx="6057900" cy="12858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91680" y="2852936"/>
            <a:ext cx="5216172" cy="369332"/>
          </a:xfrm>
          <a:prstGeom prst="rect">
            <a:avLst/>
          </a:prstGeom>
          <a:noFill/>
        </p:spPr>
        <p:txBody>
          <a:bodyPr wrap="square" rtlCol="0">
            <a:spAutoFit/>
          </a:bodyPr>
          <a:lstStyle/>
          <a:p>
            <a:r>
              <a:rPr lang="es-ES" dirty="0" smtClean="0">
                <a:hlinkClick r:id="rId2"/>
              </a:rPr>
              <a:t>EL FIN AL DINERO EN EFECTVO EN DINAMARCA</a:t>
            </a:r>
            <a:endParaRPr lang="es-ES" dirty="0"/>
          </a:p>
        </p:txBody>
      </p:sp>
      <p:sp>
        <p:nvSpPr>
          <p:cNvPr id="4" name="3 CuadroTexto"/>
          <p:cNvSpPr txBox="1"/>
          <p:nvPr/>
        </p:nvSpPr>
        <p:spPr>
          <a:xfrm>
            <a:off x="1763688" y="4149080"/>
            <a:ext cx="5832648" cy="369332"/>
          </a:xfrm>
          <a:prstGeom prst="rect">
            <a:avLst/>
          </a:prstGeom>
          <a:noFill/>
        </p:spPr>
        <p:txBody>
          <a:bodyPr wrap="square" rtlCol="0">
            <a:spAutoFit/>
          </a:bodyPr>
          <a:lstStyle/>
          <a:p>
            <a:r>
              <a:rPr lang="es-ES" dirty="0" smtClean="0">
                <a:hlinkClick r:id="rId3"/>
              </a:rPr>
              <a:t>EL  AUMENTO DEL PAGO CON EL MOVIL</a:t>
            </a:r>
            <a:endParaRPr lang="es-ES" dirty="0"/>
          </a:p>
        </p:txBody>
      </p:sp>
      <p:sp>
        <p:nvSpPr>
          <p:cNvPr id="5" name="4 CuadroTexto"/>
          <p:cNvSpPr txBox="1"/>
          <p:nvPr/>
        </p:nvSpPr>
        <p:spPr>
          <a:xfrm>
            <a:off x="1763688" y="1124744"/>
            <a:ext cx="5328592" cy="369332"/>
          </a:xfrm>
          <a:prstGeom prst="rect">
            <a:avLst/>
          </a:prstGeom>
          <a:noFill/>
        </p:spPr>
        <p:txBody>
          <a:bodyPr wrap="square" rtlCol="0">
            <a:spAutoFit/>
          </a:bodyPr>
          <a:lstStyle/>
          <a:p>
            <a:r>
              <a:rPr lang="es-ES" dirty="0" smtClean="0">
                <a:hlinkClick r:id="rId4"/>
              </a:rPr>
              <a:t>¿QUÉ ES EL BITCOIN?</a:t>
            </a:r>
            <a:endParaRPr lang="es-ES" dirty="0"/>
          </a:p>
        </p:txBody>
      </p:sp>
      <p:sp>
        <p:nvSpPr>
          <p:cNvPr id="7" name="6 CuadroTexto"/>
          <p:cNvSpPr txBox="1"/>
          <p:nvPr/>
        </p:nvSpPr>
        <p:spPr>
          <a:xfrm>
            <a:off x="1979712" y="1628800"/>
            <a:ext cx="4608512" cy="369332"/>
          </a:xfrm>
          <a:prstGeom prst="rect">
            <a:avLst/>
          </a:prstGeom>
          <a:noFill/>
        </p:spPr>
        <p:txBody>
          <a:bodyPr wrap="square" rtlCol="0">
            <a:spAutoFit/>
          </a:bodyPr>
          <a:lstStyle/>
          <a:p>
            <a:r>
              <a:rPr lang="es-ES" dirty="0" smtClean="0">
                <a:hlinkClick r:id="rId5"/>
              </a:rPr>
              <a:t>COMO FUNCIONA PAY PAL</a:t>
            </a:r>
            <a:endParaRPr lang="es-ES" dirty="0"/>
          </a:p>
        </p:txBody>
      </p:sp>
      <p:sp>
        <p:nvSpPr>
          <p:cNvPr id="9" name="8 CuadroTexto"/>
          <p:cNvSpPr txBox="1"/>
          <p:nvPr/>
        </p:nvSpPr>
        <p:spPr>
          <a:xfrm>
            <a:off x="1979712" y="2204864"/>
            <a:ext cx="4248472" cy="369332"/>
          </a:xfrm>
          <a:prstGeom prst="rect">
            <a:avLst/>
          </a:prstGeom>
          <a:noFill/>
        </p:spPr>
        <p:txBody>
          <a:bodyPr wrap="square" rtlCol="0">
            <a:spAutoFit/>
          </a:bodyPr>
          <a:lstStyle/>
          <a:p>
            <a:r>
              <a:rPr lang="es-ES" dirty="0" smtClean="0">
                <a:hlinkClick r:id="rId6"/>
              </a:rPr>
              <a:t>CARACTERÍSTICAS DE PAY PAL</a:t>
            </a:r>
            <a:endParaRPr lang="es-ES" dirty="0"/>
          </a:p>
        </p:txBody>
      </p:sp>
      <p:sp>
        <p:nvSpPr>
          <p:cNvPr id="8" name="7 CuadroTexto"/>
          <p:cNvSpPr txBox="1"/>
          <p:nvPr/>
        </p:nvSpPr>
        <p:spPr>
          <a:xfrm>
            <a:off x="1979712" y="4725144"/>
            <a:ext cx="4896544" cy="369332"/>
          </a:xfrm>
          <a:prstGeom prst="rect">
            <a:avLst/>
          </a:prstGeom>
          <a:noFill/>
        </p:spPr>
        <p:txBody>
          <a:bodyPr wrap="square" rtlCol="0">
            <a:spAutoFit/>
          </a:bodyPr>
          <a:lstStyle/>
          <a:p>
            <a:r>
              <a:rPr lang="es-ES" dirty="0" smtClean="0">
                <a:hlinkClick r:id="rId7"/>
              </a:rPr>
              <a:t>LIMITE DEL PAGO EN EFECTIVO</a:t>
            </a:r>
            <a:endParaRPr lang="es-ES" dirty="0"/>
          </a:p>
        </p:txBody>
      </p:sp>
      <p:sp>
        <p:nvSpPr>
          <p:cNvPr id="10" name="9 CuadroTexto"/>
          <p:cNvSpPr txBox="1"/>
          <p:nvPr/>
        </p:nvSpPr>
        <p:spPr>
          <a:xfrm>
            <a:off x="1547664" y="3573016"/>
            <a:ext cx="6768752" cy="369332"/>
          </a:xfrm>
          <a:prstGeom prst="rect">
            <a:avLst/>
          </a:prstGeom>
          <a:noFill/>
        </p:spPr>
        <p:txBody>
          <a:bodyPr wrap="square" rtlCol="0">
            <a:spAutoFit/>
          </a:bodyPr>
          <a:lstStyle/>
          <a:p>
            <a:r>
              <a:rPr lang="es-ES" dirty="0" smtClean="0">
                <a:hlinkClick r:id="rId8"/>
              </a:rPr>
              <a:t>VENTAJAS E INCONVENIENTES DEL DINERO EN EFECTIVO</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0000"/>
          </a:solidFill>
        </p:spPr>
        <p:txBody>
          <a:bodyPr anchor="ctr">
            <a:normAutofit fontScale="90000"/>
          </a:bodyPr>
          <a:lstStyle/>
          <a:p>
            <a:pPr algn="ctr"/>
            <a:r>
              <a:rPr lang="es-ES" sz="3500" b="1" dirty="0" smtClean="0">
                <a:solidFill>
                  <a:srgbClr val="FFFF00"/>
                </a:solidFill>
              </a:rPr>
              <a:t/>
            </a:r>
            <a:br>
              <a:rPr lang="es-ES" sz="3500" b="1" dirty="0" smtClean="0">
                <a:solidFill>
                  <a:srgbClr val="FFFF00"/>
                </a:solidFill>
              </a:rPr>
            </a:br>
            <a:r>
              <a:rPr lang="es-ES" sz="3500" b="1" dirty="0" smtClean="0">
                <a:solidFill>
                  <a:srgbClr val="FFFF00"/>
                </a:solidFill>
              </a:rPr>
              <a:t>Tipos de dinero</a:t>
            </a:r>
            <a:br>
              <a:rPr lang="es-ES" sz="3500" b="1" dirty="0" smtClean="0">
                <a:solidFill>
                  <a:srgbClr val="FFFF00"/>
                </a:solidFill>
              </a:rPr>
            </a:br>
            <a:endParaRPr lang="es-ES" sz="3500" b="1" dirty="0" smtClean="0">
              <a:solidFill>
                <a:srgbClr val="FFFF00"/>
              </a:solidFill>
            </a:endParaRPr>
          </a:p>
        </p:txBody>
      </p:sp>
      <p:sp>
        <p:nvSpPr>
          <p:cNvPr id="3" name="2 Marcador de contenido"/>
          <p:cNvSpPr>
            <a:spLocks noGrp="1"/>
          </p:cNvSpPr>
          <p:nvPr>
            <p:ph idx="1"/>
          </p:nvPr>
        </p:nvSpPr>
        <p:spPr>
          <a:xfrm>
            <a:off x="1187624" y="1447800"/>
            <a:ext cx="7746064" cy="4800600"/>
          </a:xfrm>
        </p:spPr>
        <p:txBody>
          <a:bodyPr>
            <a:normAutofit fontScale="70000" lnSpcReduction="20000"/>
          </a:bodyPr>
          <a:lstStyle/>
          <a:p>
            <a:pPr>
              <a:buNone/>
            </a:pPr>
            <a:r>
              <a:rPr lang="es-ES" dirty="0" smtClean="0"/>
              <a:t>Como dinero de confianza o fiduciario, hoy en día se aceptan:</a:t>
            </a:r>
          </a:p>
          <a:p>
            <a:pPr>
              <a:buNone/>
            </a:pPr>
            <a:endParaRPr lang="es-ES" dirty="0" smtClean="0"/>
          </a:p>
          <a:p>
            <a:pPr algn="just"/>
            <a:r>
              <a:rPr lang="es-ES" u="sng" dirty="0" smtClean="0">
                <a:solidFill>
                  <a:srgbClr val="00B0F0"/>
                </a:solidFill>
                <a:effectLst>
                  <a:outerShdw blurRad="38100" dist="38100" dir="2700000" algn="tl">
                    <a:srgbClr val="000000">
                      <a:alpha val="43137"/>
                    </a:srgbClr>
                  </a:outerShdw>
                </a:effectLst>
              </a:rPr>
              <a:t>El dinero legal</a:t>
            </a:r>
            <a:r>
              <a:rPr lang="es-ES" dirty="0" smtClean="0"/>
              <a:t>. Son los billetes y monedas de curso legal emitidos por los bancos centrales de cada país. España es uno de los países de la Unión Europea encuadrados en la eurozona, que han adoptado el euro como moneda, por lo que el organismo que emite y controla la cantidad de dinero circulante es el Banco Central Europeo (BCE).</a:t>
            </a:r>
          </a:p>
          <a:p>
            <a:pPr algn="just">
              <a:buNone/>
            </a:pPr>
            <a:endParaRPr lang="es-ES" dirty="0" smtClean="0"/>
          </a:p>
          <a:p>
            <a:pPr algn="just"/>
            <a:r>
              <a:rPr lang="es-ES" u="sng" dirty="0" smtClean="0">
                <a:solidFill>
                  <a:srgbClr val="00B0F0"/>
                </a:solidFill>
                <a:effectLst>
                  <a:outerShdw blurRad="38100" dist="38100" dir="2700000" algn="tl">
                    <a:srgbClr val="000000">
                      <a:alpha val="43137"/>
                    </a:srgbClr>
                  </a:outerShdw>
                </a:effectLst>
              </a:rPr>
              <a:t>El dinero bancario. </a:t>
            </a:r>
            <a:r>
              <a:rPr lang="es-ES" dirty="0" smtClean="0"/>
              <a:t>Es el que, de alguna forma, solo existe virtualmente, porque «está en el banco». Cuando depositamos el dinero legal en un banco o caja, este desaparece físicamente y renace como dinero bancario (es decir, deja de estar en efectivo o deja de ser efectivo).</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0000"/>
          </a:solidFill>
        </p:spPr>
        <p:txBody>
          <a:bodyPr anchor="ctr">
            <a:normAutofit fontScale="90000"/>
          </a:bodyPr>
          <a:lstStyle/>
          <a:p>
            <a:pPr algn="ctr"/>
            <a:r>
              <a:rPr lang="es-ES" sz="3200" b="1" cap="all" dirty="0" smtClean="0">
                <a:solidFill>
                  <a:srgbClr val="FFFF00"/>
                </a:solidFill>
              </a:rPr>
              <a:t/>
            </a:r>
            <a:br>
              <a:rPr lang="es-ES" sz="3200" b="1" cap="all" dirty="0" smtClean="0">
                <a:solidFill>
                  <a:srgbClr val="FFFF00"/>
                </a:solidFill>
              </a:rPr>
            </a:br>
            <a:r>
              <a:rPr lang="es-ES" sz="3200" b="1" cap="all" dirty="0" smtClean="0">
                <a:solidFill>
                  <a:srgbClr val="FFFF00"/>
                </a:solidFill>
              </a:rPr>
              <a:t>Cuentas bancarias</a:t>
            </a:r>
            <a:br>
              <a:rPr lang="es-ES" sz="3200" b="1" cap="all" dirty="0" smtClean="0">
                <a:solidFill>
                  <a:srgbClr val="FFFF00"/>
                </a:solidFill>
              </a:rPr>
            </a:br>
            <a:endParaRPr lang="es-ES" sz="3200" b="1" cap="all" dirty="0" smtClean="0">
              <a:solidFill>
                <a:srgbClr val="FFFF00"/>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043608" y="1772816"/>
            <a:ext cx="7499350" cy="2232248"/>
          </a:xfrm>
          <a:prstGeom prst="rect">
            <a:avLst/>
          </a:prstGeom>
          <a:noFill/>
          <a:ln w="9525">
            <a:noFill/>
            <a:miter lim="800000"/>
            <a:headEnd/>
            <a:tailEnd/>
          </a:ln>
        </p:spPr>
      </p:pic>
      <p:sp>
        <p:nvSpPr>
          <p:cNvPr id="5" name="4 CuadroTexto"/>
          <p:cNvSpPr txBox="1"/>
          <p:nvPr/>
        </p:nvSpPr>
        <p:spPr>
          <a:xfrm>
            <a:off x="1547664" y="4365104"/>
            <a:ext cx="6408712" cy="1754326"/>
          </a:xfrm>
          <a:prstGeom prst="rect">
            <a:avLst/>
          </a:prstGeom>
          <a:noFill/>
        </p:spPr>
        <p:txBody>
          <a:bodyPr wrap="square" rtlCol="0">
            <a:spAutoFit/>
          </a:bodyPr>
          <a:lstStyle/>
          <a:p>
            <a:r>
              <a:rPr lang="es-ES" dirty="0"/>
              <a:t>Diferenciados por su </a:t>
            </a:r>
            <a:r>
              <a:rPr lang="es-ES" b="1" dirty="0">
                <a:effectLst>
                  <a:outerShdw blurRad="38100" dist="38100" dir="2700000" algn="tl">
                    <a:srgbClr val="000000">
                      <a:alpha val="43137"/>
                    </a:srgbClr>
                  </a:outerShdw>
                </a:effectLst>
              </a:rPr>
              <a:t>grado de liquidez</a:t>
            </a:r>
            <a:r>
              <a:rPr lang="es-ES" dirty="0"/>
              <a:t>, y en </a:t>
            </a:r>
            <a:r>
              <a:rPr lang="es-ES" b="1" dirty="0">
                <a:effectLst>
                  <a:outerShdw blurRad="38100" dist="38100" dir="2700000" algn="tl">
                    <a:srgbClr val="000000">
                      <a:alpha val="43137"/>
                    </a:srgbClr>
                  </a:outerShdw>
                </a:effectLst>
              </a:rPr>
              <a:t>relación inversa a los intereses que generan,</a:t>
            </a:r>
            <a:r>
              <a:rPr lang="es-ES" dirty="0"/>
              <a:t> los productos más demandados por los usuarios de bancos y cajas </a:t>
            </a:r>
            <a:r>
              <a:rPr lang="es-ES" dirty="0" smtClean="0"/>
              <a:t>son :</a:t>
            </a:r>
          </a:p>
          <a:p>
            <a:endParaRPr lang="es-ES" dirty="0" smtClean="0"/>
          </a:p>
          <a:p>
            <a:pPr>
              <a:buFont typeface="Wingdings" pitchFamily="2" charset="2"/>
              <a:buChar char="q"/>
            </a:pPr>
            <a:r>
              <a:rPr lang="es-ES" b="1" i="1" dirty="0" smtClean="0">
                <a:effectLst>
                  <a:outerShdw blurRad="38100" dist="38100" dir="2700000" algn="tl">
                    <a:srgbClr val="000000">
                      <a:alpha val="43137"/>
                    </a:srgbClr>
                  </a:outerShdw>
                </a:effectLst>
              </a:rPr>
              <a:t> </a:t>
            </a:r>
            <a:r>
              <a:rPr lang="es-ES" b="1" i="1" dirty="0">
                <a:effectLst>
                  <a:outerShdw blurRad="38100" dist="38100" dir="2700000" algn="tl">
                    <a:srgbClr val="000000">
                      <a:alpha val="43137"/>
                    </a:srgbClr>
                  </a:outerShdw>
                </a:effectLst>
              </a:rPr>
              <a:t>los depósitos a la vista </a:t>
            </a:r>
            <a:endParaRPr lang="es-ES" b="1" i="1" dirty="0" smtClean="0">
              <a:effectLst>
                <a:outerShdw blurRad="38100" dist="38100" dir="2700000" algn="tl">
                  <a:srgbClr val="000000">
                    <a:alpha val="43137"/>
                  </a:srgbClr>
                </a:outerShdw>
              </a:effectLst>
            </a:endParaRPr>
          </a:p>
          <a:p>
            <a:pPr>
              <a:buFont typeface="Wingdings" pitchFamily="2" charset="2"/>
              <a:buChar char="q"/>
            </a:pPr>
            <a:r>
              <a:rPr lang="es-ES" b="1" i="1" dirty="0" smtClean="0">
                <a:effectLst>
                  <a:outerShdw blurRad="38100" dist="38100" dir="2700000" algn="tl">
                    <a:srgbClr val="000000">
                      <a:alpha val="43137"/>
                    </a:srgbClr>
                  </a:outerShdw>
                </a:effectLst>
              </a:rPr>
              <a:t> </a:t>
            </a:r>
            <a:r>
              <a:rPr lang="es-ES" b="1" i="1" dirty="0">
                <a:effectLst>
                  <a:outerShdw blurRad="38100" dist="38100" dir="2700000" algn="tl">
                    <a:srgbClr val="000000">
                      <a:alpha val="43137"/>
                    </a:srgbClr>
                  </a:outerShdw>
                </a:effectLst>
              </a:rPr>
              <a:t>los depósitos a plazo fijo</a:t>
            </a:r>
            <a:r>
              <a:rPr lang="es-ES" i="1" dirty="0"/>
              <a:t>.</a:t>
            </a:r>
            <a:endParaRPr lang="es-ES" dirty="0"/>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0"/>
            <a:ext cx="7498080" cy="764704"/>
          </a:xfrm>
          <a:solidFill>
            <a:srgbClr val="FF0000"/>
          </a:solidFill>
        </p:spPr>
        <p:txBody>
          <a:bodyPr anchor="ctr">
            <a:normAutofit/>
          </a:bodyPr>
          <a:lstStyle/>
          <a:p>
            <a:pPr algn="ctr"/>
            <a:r>
              <a:rPr lang="es-ES" sz="2900" b="1" cap="all" dirty="0" smtClean="0">
                <a:solidFill>
                  <a:srgbClr val="FFFF00"/>
                </a:solidFill>
              </a:rPr>
              <a:t>CARACTERÍSTICAS</a:t>
            </a:r>
          </a:p>
        </p:txBody>
      </p:sp>
      <p:sp>
        <p:nvSpPr>
          <p:cNvPr id="3" name="2 Marcador de contenido"/>
          <p:cNvSpPr>
            <a:spLocks noGrp="1"/>
          </p:cNvSpPr>
          <p:nvPr>
            <p:ph idx="1"/>
          </p:nvPr>
        </p:nvSpPr>
        <p:spPr>
          <a:xfrm>
            <a:off x="899592" y="1124744"/>
            <a:ext cx="8034096" cy="5123656"/>
          </a:xfrm>
          <a:solidFill>
            <a:schemeClr val="accent3">
              <a:lumMod val="60000"/>
              <a:lumOff val="40000"/>
            </a:schemeClr>
          </a:solidFill>
        </p:spPr>
        <p:txBody>
          <a:bodyPr>
            <a:normAutofit fontScale="62500" lnSpcReduction="20000"/>
          </a:bodyPr>
          <a:lstStyle/>
          <a:p>
            <a:pPr algn="just">
              <a:spcAft>
                <a:spcPts val="600"/>
              </a:spcAft>
            </a:pPr>
            <a:r>
              <a:rPr lang="es-ES" b="1" dirty="0" smtClean="0">
                <a:solidFill>
                  <a:srgbClr val="0070C0"/>
                </a:solidFill>
              </a:rPr>
              <a:t>Liquidez total</a:t>
            </a:r>
            <a:r>
              <a:rPr lang="es-ES" dirty="0" smtClean="0">
                <a:solidFill>
                  <a:srgbClr val="0070C0"/>
                </a:solidFill>
              </a:rPr>
              <a:t>: Como ya hemos dicho, se pueden hacer ingresos y retirar el saldo de dinero a su favor en cualquier momento, sin penalización. No obstante, en la práctica es recomendable avisar con antelación si quiere retirar una cantidad importante en efectivo para que la puedan tener preparada.</a:t>
            </a:r>
          </a:p>
          <a:p>
            <a:pPr algn="just">
              <a:spcAft>
                <a:spcPts val="600"/>
              </a:spcAft>
            </a:pPr>
            <a:r>
              <a:rPr lang="es-ES" b="1" dirty="0" smtClean="0">
                <a:solidFill>
                  <a:srgbClr val="0070C0"/>
                </a:solidFill>
              </a:rPr>
              <a:t>Sencillez </a:t>
            </a:r>
            <a:r>
              <a:rPr lang="es-ES" dirty="0" smtClean="0">
                <a:solidFill>
                  <a:srgbClr val="0070C0"/>
                </a:solidFill>
              </a:rPr>
              <a:t>y pocos requisitos de apertura.</a:t>
            </a:r>
          </a:p>
          <a:p>
            <a:pPr algn="just">
              <a:spcAft>
                <a:spcPts val="600"/>
              </a:spcAft>
            </a:pPr>
            <a:r>
              <a:rPr lang="es-ES" dirty="0" smtClean="0">
                <a:solidFill>
                  <a:srgbClr val="0070C0"/>
                </a:solidFill>
              </a:rPr>
              <a:t>Posibilidad de </a:t>
            </a:r>
            <a:r>
              <a:rPr lang="es-ES" b="1" dirty="0" smtClean="0">
                <a:solidFill>
                  <a:srgbClr val="0070C0"/>
                </a:solidFill>
              </a:rPr>
              <a:t>tarjetas </a:t>
            </a:r>
            <a:r>
              <a:rPr lang="es-ES" dirty="0" smtClean="0">
                <a:solidFill>
                  <a:srgbClr val="0070C0"/>
                </a:solidFill>
              </a:rPr>
              <a:t>de débito y/o crédito asociadas a la cuenta.</a:t>
            </a:r>
          </a:p>
          <a:p>
            <a:pPr algn="just">
              <a:spcAft>
                <a:spcPts val="600"/>
              </a:spcAft>
            </a:pPr>
            <a:r>
              <a:rPr lang="es-ES" dirty="0" smtClean="0">
                <a:solidFill>
                  <a:srgbClr val="0070C0"/>
                </a:solidFill>
              </a:rPr>
              <a:t>Posibilidad de </a:t>
            </a:r>
            <a:r>
              <a:rPr lang="es-ES" b="1" dirty="0" smtClean="0">
                <a:solidFill>
                  <a:srgbClr val="0070C0"/>
                </a:solidFill>
              </a:rPr>
              <a:t>domiciliar nóminas y pagos </a:t>
            </a:r>
            <a:r>
              <a:rPr lang="es-ES" dirty="0" smtClean="0">
                <a:solidFill>
                  <a:srgbClr val="0070C0"/>
                </a:solidFill>
              </a:rPr>
              <a:t>(recibos de luz, teléfono, alquiler, etc.), sacar dinero de cajeros y realizar transferencias.</a:t>
            </a:r>
          </a:p>
          <a:p>
            <a:pPr algn="just">
              <a:spcAft>
                <a:spcPts val="600"/>
              </a:spcAft>
            </a:pPr>
            <a:r>
              <a:rPr lang="es-ES" b="1" dirty="0" smtClean="0">
                <a:solidFill>
                  <a:srgbClr val="0070C0"/>
                </a:solidFill>
              </a:rPr>
              <a:t>Remuneración escasa o nula.</a:t>
            </a:r>
            <a:r>
              <a:rPr lang="es-ES" dirty="0" smtClean="0">
                <a:solidFill>
                  <a:srgbClr val="0070C0"/>
                </a:solidFill>
              </a:rPr>
              <a:t> Se trata de un producto operativo y no de ahorro. A pesar de su nombre, la mayoría de las libretas de ahorro tienen un funcionamiento casi igual al de las cuentas corrientes. Pueden pagar un poquito más de interés, pero siguen siendo productos operativos, es decir, pensados más para la gestión del dinero en el día a día. No son los productos más adecuados para el ahorro a largo plazo</a:t>
            </a:r>
            <a:r>
              <a:rPr lang="es-ES" dirty="0" smtClean="0">
                <a:solidFill>
                  <a:schemeClr val="bg1"/>
                </a:solidFill>
              </a:rPr>
              <a:t>.</a:t>
            </a:r>
            <a:br>
              <a:rPr lang="es-ES" dirty="0" smtClean="0">
                <a:solidFill>
                  <a:schemeClr val="bg1"/>
                </a:solidFill>
              </a:rPr>
            </a:br>
            <a:endParaRPr lang="es-ES" dirty="0" smtClean="0">
              <a:solidFill>
                <a:schemeClr val="bg1"/>
              </a:solidFill>
            </a:endParaRPr>
          </a:p>
          <a:p>
            <a:pPr algn="just"/>
            <a:endParaRPr lang="es-ES" dirty="0"/>
          </a:p>
        </p:txBody>
      </p:sp>
      <p:sp>
        <p:nvSpPr>
          <p:cNvPr id="4" name="3 CuadroTexto"/>
          <p:cNvSpPr txBox="1"/>
          <p:nvPr/>
        </p:nvSpPr>
        <p:spPr>
          <a:xfrm>
            <a:off x="179512" y="5805264"/>
            <a:ext cx="8964488" cy="923330"/>
          </a:xfrm>
          <a:prstGeom prst="rect">
            <a:avLst/>
          </a:prstGeom>
          <a:solidFill>
            <a:srgbClr val="FFFF00"/>
          </a:solidFill>
        </p:spPr>
        <p:txBody>
          <a:bodyPr wrap="square" rtlCol="0">
            <a:spAutoFit/>
          </a:bodyPr>
          <a:lstStyle/>
          <a:p>
            <a:pPr algn="just"/>
            <a:r>
              <a:rPr lang="es-ES" dirty="0" smtClean="0"/>
              <a:t>Las cuentas bancarias a la vista pueden ser corrientes y de ahorro. </a:t>
            </a:r>
          </a:p>
          <a:p>
            <a:pPr algn="just"/>
            <a:r>
              <a:rPr lang="es-ES" b="1" dirty="0" smtClean="0"/>
              <a:t>La única diferencia es que en la cuenta corriente se puede disponer de los fondos mediante cheques, y en la cuenta de ahorro se utiliza la </a:t>
            </a:r>
            <a:r>
              <a:rPr lang="es-ES" b="1" i="1" dirty="0" smtClean="0"/>
              <a:t>libreta de ahorro</a:t>
            </a:r>
            <a:endParaRPr lang="es-E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43608" y="692696"/>
            <a:ext cx="8100392" cy="5555704"/>
          </a:xfrm>
        </p:spPr>
        <p:txBody>
          <a:bodyPr>
            <a:normAutofit/>
          </a:bodyPr>
          <a:lstStyle/>
          <a:p>
            <a:pPr marL="0" algn="just">
              <a:buNone/>
            </a:pPr>
            <a:r>
              <a:rPr lang="es-ES" sz="1600" dirty="0" smtClean="0"/>
              <a:t>Una variedad de la libreta de ahorro es la libreta para jóvenes, libre de comisiones y con incentivos, como actividades, sorteos y regalos. Los titulares pueden ser desde recién nacidos hasta una edad límite en torno a los 25 años.</a:t>
            </a:r>
          </a:p>
          <a:p>
            <a:endParaRPr lang="es-ES" dirty="0" smtClean="0"/>
          </a:p>
          <a:p>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971600" y="2276872"/>
            <a:ext cx="7776864" cy="2160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67544" y="332656"/>
            <a:ext cx="7972425" cy="25812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95536" y="3140968"/>
            <a:ext cx="828092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58847"/>
            <a:ext cx="7560840" cy="6124754"/>
          </a:xfrm>
          <a:prstGeom prst="rect">
            <a:avLst/>
          </a:prstGeom>
          <a:solidFill>
            <a:schemeClr val="accent4">
              <a:lumMod val="40000"/>
              <a:lumOff val="60000"/>
            </a:schemeClr>
          </a:solidFill>
          <a:ln w="76200">
            <a:solidFill>
              <a:srgbClr val="00B0F0"/>
            </a:solidFill>
          </a:ln>
        </p:spPr>
        <p:txBody>
          <a:bodyPr wrap="square">
            <a:spAutoFit/>
          </a:bodyPr>
          <a:lstStyle/>
          <a:p>
            <a:r>
              <a:rPr lang="es-ES" sz="3200" b="1" dirty="0" smtClean="0">
                <a:solidFill>
                  <a:schemeClr val="bg2">
                    <a:lumMod val="50000"/>
                  </a:schemeClr>
                </a:solidFill>
                <a:latin typeface="+mj-lt"/>
              </a:rPr>
              <a:t>Titulares</a:t>
            </a:r>
          </a:p>
          <a:p>
            <a:endParaRPr lang="es-ES" b="1" dirty="0" smtClean="0"/>
          </a:p>
          <a:p>
            <a:r>
              <a:rPr lang="es-ES" dirty="0" smtClean="0"/>
              <a:t>La persona a cuyo nombre está abierta la cuenta se llama “titular”. </a:t>
            </a:r>
          </a:p>
          <a:p>
            <a:r>
              <a:rPr lang="es-ES" dirty="0" smtClean="0"/>
              <a:t>Las cuentas corrientes o libretas pueden ser:</a:t>
            </a:r>
          </a:p>
          <a:p>
            <a:r>
              <a:rPr lang="es-ES" dirty="0" smtClean="0"/>
              <a:t> </a:t>
            </a:r>
            <a:r>
              <a:rPr lang="es-ES" b="1" dirty="0" smtClean="0"/>
              <a:t>individuales </a:t>
            </a:r>
            <a:r>
              <a:rPr lang="es-ES" dirty="0" smtClean="0"/>
              <a:t>(abierta a nombre de una sola persona) </a:t>
            </a:r>
          </a:p>
          <a:p>
            <a:r>
              <a:rPr lang="es-ES" dirty="0" smtClean="0"/>
              <a:t> </a:t>
            </a:r>
            <a:r>
              <a:rPr lang="es-ES" b="1" dirty="0" smtClean="0"/>
              <a:t>abiertas a nombre de dos o más personas</a:t>
            </a:r>
            <a:r>
              <a:rPr lang="es-ES" dirty="0" smtClean="0"/>
              <a:t>. En este último caso, pueden ser a su vez:</a:t>
            </a:r>
          </a:p>
          <a:p>
            <a:pPr lvl="2"/>
            <a:r>
              <a:rPr lang="es-ES" b="1" dirty="0" smtClean="0"/>
              <a:t>Mancomunada o conjunta</a:t>
            </a:r>
            <a:r>
              <a:rPr lang="es-ES" dirty="0" smtClean="0"/>
              <a:t>: se necesita </a:t>
            </a:r>
            <a:r>
              <a:rPr lang="es-ES" i="1" dirty="0" smtClean="0"/>
              <a:t>la firma de todos los titulares para autorizar cualquier acto </a:t>
            </a:r>
            <a:r>
              <a:rPr lang="es-ES" dirty="0" smtClean="0"/>
              <a:t>(cancelación, firma de cheques, disposición del saldo, envío de transferencias, autorización de representantes, etc.).</a:t>
            </a:r>
          </a:p>
          <a:p>
            <a:pPr lvl="2"/>
            <a:endParaRPr lang="es-ES" dirty="0" smtClean="0"/>
          </a:p>
          <a:p>
            <a:pPr lvl="2"/>
            <a:r>
              <a:rPr lang="es-ES" b="1" dirty="0" smtClean="0"/>
              <a:t>Solidaria o indistinta</a:t>
            </a:r>
            <a:r>
              <a:rPr lang="es-ES" dirty="0" smtClean="0"/>
              <a:t>: </a:t>
            </a:r>
            <a:r>
              <a:rPr lang="es-ES" i="1" dirty="0" smtClean="0"/>
              <a:t>cualquier de los titulares está facultado para ejercer los derechos mencionados, inherentes al contrato</a:t>
            </a:r>
            <a:r>
              <a:rPr lang="es-ES" dirty="0" smtClean="0"/>
              <a:t>.</a:t>
            </a:r>
          </a:p>
          <a:p>
            <a:pPr lvl="2"/>
            <a:r>
              <a:rPr lang="es-ES" dirty="0" smtClean="0"/>
              <a:t>También es posible autorizar a otra persona para que pueda actuar en nombre y representación del titular, realizando ingresos y retirando dinero, etc.</a:t>
            </a:r>
          </a:p>
          <a:p>
            <a:pPr lvl="2"/>
            <a:endParaRPr lang="es-ES" dirty="0" smtClean="0"/>
          </a:p>
          <a:p>
            <a:r>
              <a:rPr lang="es-ES" dirty="0" smtClean="0"/>
              <a:t>Para formalizar la apertura de la cuenta, es necesaria la firma de un contrato escrito en el que se reflejen las condiciones y las obligaciones y derechos que deben cumplir ambas partes.</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186</TotalTime>
  <Words>710</Words>
  <Application>Microsoft Office PowerPoint</Application>
  <PresentationFormat>Presentación en pantalla (4:3)</PresentationFormat>
  <Paragraphs>151</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Solsticio</vt:lpstr>
      <vt:lpstr>TEMA 7</vt:lpstr>
      <vt:lpstr>  El dinero </vt:lpstr>
      <vt:lpstr> Funciones del dinero </vt:lpstr>
      <vt:lpstr> Tipos de dinero </vt:lpstr>
      <vt:lpstr> Cuentas bancarias </vt:lpstr>
      <vt:lpstr>CARACTERÍSTICAS</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7</dc:title>
  <dc:creator>Usuario</dc:creator>
  <cp:lastModifiedBy>Usuario</cp:lastModifiedBy>
  <cp:revision>10</cp:revision>
  <dcterms:created xsi:type="dcterms:W3CDTF">2018-02-15T19:10:02Z</dcterms:created>
  <dcterms:modified xsi:type="dcterms:W3CDTF">2018-02-28T05:55:59Z</dcterms:modified>
</cp:coreProperties>
</file>