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5143500" type="screen16x9"/>
  <p:notesSz cx="6858000" cy="9144000"/>
  <p:embeddedFontLst>
    <p:embeddedFont>
      <p:font typeface="Average" panose="020B0604020202020204" charset="0"/>
      <p:regular r:id="rId53"/>
    </p:embeddedFont>
    <p:embeddedFont>
      <p:font typeface="Oswald" panose="00000500000000000000" pitchFamily="2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7f3583ec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7f3583ec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7f3583ec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7f3583ec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f3583ecd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7f3583ecd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7f3583ec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7f3583ec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5995cb3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5995cb3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5995cb3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5995cb3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b5995cb3d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b5995cb3d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5995cb3d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5995cb3d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5995cb3d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5995cb3d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b5995cb3d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b5995cb3d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7f3583ec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7f3583ecd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5995cb3d1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b5995cb3d1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b5995cb3d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b5995cb3d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b5995cb3d1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b5995cb3d1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5995cb3d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5995cb3d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5995cb3d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b5995cb3d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b5995cb3d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b5995cb3d1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5995cb3d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5995cb3d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b5995cb3d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b5995cb3d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b5995cb3d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b5995cb3d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5995cb3d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5995cb3d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7f3583e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7f3583ec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5995cb3d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5995cb3d1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5995cb3d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5995cb3d1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b5995cb3d1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b5995cb3d1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42cfd5e7c9da3e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42cfd5e7c9da3e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42cfd5e7c9da3e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42cfd5e7c9da3e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42cfd5e7c9da3e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42cfd5e7c9da3e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42cfd5e7c9da3e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42cfd5e7c9da3e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42cfd5e7c9da3e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42cfd5e7c9da3e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42cfd5e7c9da3e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42cfd5e7c9da3e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42cfd5e7c9da3e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42cfd5e7c9da3e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7f3583ec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7f3583ec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42cfd5e7c9da3e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42cfd5e7c9da3e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42cfd5e7c9da3e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42cfd5e7c9da3e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42cfd5e7c9da3e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42cfd5e7c9da3e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42cfd5e7c9da3e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42cfd5e7c9da3e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42cfd5e7c9da3e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42cfd5e7c9da3e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42cfd5e7c9da3e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42cfd5e7c9da3e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42cfd5e7c9da3e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42cfd5e7c9da3e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42cfd5e7c9da3e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42cfd5e7c9da3e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f795c076bdd21e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f795c076bdd21e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f795c076bdd21e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f795c076bdd21e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7f3583ec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7f3583ec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f795c076bdd21e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f795c076bdd21e3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7f3583ec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7f3583ec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7f3583ec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7f3583ec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7f3583ec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7f3583ec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b7f3583ec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b7f3583ec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TRANSFORMACIÓNS ECONÓMICAS E MOVEMENTO OBREIRO NO XIX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REINADO DE ISABEL II, SEXENIO E RESTAURACIÓN</a:t>
            </a:r>
            <a:endParaRPr/>
          </a:p>
        </p:txBody>
      </p:sp>
      <p:sp>
        <p:nvSpPr>
          <p:cNvPr id="61" name="Google Shape;61;p13"/>
          <p:cNvSpPr txBox="1"/>
          <p:nvPr/>
        </p:nvSpPr>
        <p:spPr>
          <a:xfrm>
            <a:off x="6781450" y="4699575"/>
            <a:ext cx="220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Profesora: Andrea Moreno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311700" y="520475"/>
            <a:ext cx="8520600" cy="40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●"/>
            </a:pPr>
            <a:r>
              <a:rPr lang="es" sz="2300">
                <a:solidFill>
                  <a:srgbClr val="FFFFFF"/>
                </a:solidFill>
              </a:rPr>
              <a:t>CONSECUENCIAS:</a:t>
            </a:r>
            <a:endParaRPr sz="2300">
              <a:solidFill>
                <a:srgbClr val="FFFFFF"/>
              </a:solidFill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Non solucionou o gran problema de débeda pública. 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Os novos donos das terras foron a burguesía e a nobreza, que si que fixo aumentar o apoio á causa liberal.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Os campesiños non se veron favorecidos, xa que as terras só cambiaron de mans.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87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Abandono de moito patrimonio eclesiástico rural, que se deteriorou. </a:t>
            </a:r>
            <a:endParaRPr sz="2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311700" y="169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DESAMORTIZACIÓN DE MADOZ (1855-60)</a:t>
            </a:r>
            <a:endParaRPr/>
          </a:p>
        </p:txBody>
      </p:sp>
      <p:pic>
        <p:nvPicPr>
          <p:cNvPr id="116" name="Google Shape;116;p23"/>
          <p:cNvPicPr preferRelativeResize="0"/>
          <p:nvPr/>
        </p:nvPicPr>
        <p:blipFill rotWithShape="1">
          <a:blip r:embed="rId3">
            <a:alphaModFix/>
          </a:blip>
          <a:srcRect l="50000" t="24995" b="8581"/>
          <a:stretch/>
        </p:blipFill>
        <p:spPr>
          <a:xfrm>
            <a:off x="2291125" y="924775"/>
            <a:ext cx="4077025" cy="40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311700" y="229625"/>
            <a:ext cx="8520600" cy="4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s" sz="1900">
                <a:solidFill>
                  <a:srgbClr val="FFFFFF"/>
                </a:solidFill>
              </a:rPr>
              <a:t>Durante o BIENIO PROGRESISTA.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s" sz="1900">
                <a:solidFill>
                  <a:srgbClr val="FFFFFF"/>
                </a:solidFill>
              </a:rPr>
              <a:t>Continuado durante o PERÍODO DA UNIÓN LIBERAL.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s" sz="1900">
                <a:solidFill>
                  <a:srgbClr val="FFFFFF"/>
                </a:solidFill>
              </a:rPr>
              <a:t>MINISTRO MADOZ.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s" sz="1900">
                <a:solidFill>
                  <a:srgbClr val="FFFFFF"/>
                </a:solidFill>
              </a:rPr>
              <a:t>DESAMORTIZACIÓN CIVIL:</a:t>
            </a:r>
            <a:endParaRPr sz="1900">
              <a:solidFill>
                <a:srgbClr val="FFFFFF"/>
              </a:solidFill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lang="es" sz="1500">
                <a:solidFill>
                  <a:srgbClr val="FFFFFF"/>
                </a:solidFill>
              </a:rPr>
              <a:t>Terras dos concellos.</a:t>
            </a:r>
            <a:endParaRPr sz="15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s" sz="1900">
                <a:solidFill>
                  <a:srgbClr val="FFFFFF"/>
                </a:solidFill>
              </a:rPr>
              <a:t>Obxectivo: OBTER FONDOS PARA A CONSTRUCIÓN DO FERROCARRIL.</a:t>
            </a:r>
            <a:endParaRPr sz="1900">
              <a:solidFill>
                <a:srgbClr val="FFFFFF"/>
              </a:solidFill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lang="es" sz="1900">
                <a:solidFill>
                  <a:srgbClr val="FFFFFF"/>
                </a:solidFill>
              </a:rPr>
              <a:t>CONSECUENCIAS:</a:t>
            </a:r>
            <a:endParaRPr sz="1900">
              <a:solidFill>
                <a:srgbClr val="FFFFFF"/>
              </a:solidFill>
            </a:endParaRPr>
          </a:p>
          <a:p>
            <a:pPr marL="914400" lvl="1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○"/>
            </a:pPr>
            <a:r>
              <a:rPr lang="e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Ruina de gran parte dos municipios. </a:t>
            </a:r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○"/>
            </a:pPr>
            <a:r>
              <a:rPr lang="e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Perxudicou á poboación máis pobre, que non se podían aproveitar das terras comunais dos municipios.</a:t>
            </a:r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11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Char char="○"/>
            </a:pPr>
            <a:r>
              <a:rPr lang="es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Empregouse para financiar o ferrocarril. </a:t>
            </a:r>
            <a:endParaRPr sz="1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CONSECUENCIAS DAS DESAMORTIZACIÓNS</a:t>
            </a: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59400" cy="3684900"/>
          </a:xfrm>
          <a:prstGeom prst="rect">
            <a:avLst/>
          </a:prstGeom>
          <a:solidFill>
            <a:srgbClr val="93C47D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POSITIVAS</a:t>
            </a:r>
            <a:endParaRPr sz="18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Supresión definitiva dos señoríos.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Supresión do diezmo e da Mesta.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Expansión da superficie cultivable.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000" lvl="1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○"/>
            </a:pPr>
            <a:r>
              <a:rPr lang="e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Aumento da produción agrícola.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4153500" cy="3684900"/>
          </a:xfrm>
          <a:prstGeom prst="rect">
            <a:avLst/>
          </a:prstGeom>
          <a:solidFill>
            <a:srgbClr val="E06666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NEGATIVAS</a:t>
            </a:r>
            <a:endParaRPr sz="17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Beneficiados: burguesía e nobreza.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Perxudicados: campesiñado.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Escasa modernización nas técnicas agrícolas.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Igrexa perde ingresos e ten que ser subvencionada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●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RETRASO NA INDUSTRIALIZACIÓN DO PAÍS (investimento en terras e non en industria)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OS SECTORES INDUSTRIAIS E O FERROCARRIL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311700" y="18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RETRASO DA INDUSTRIALIZACIÓN DE ESPAÑA</a:t>
            </a:r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8665"/>
            <a:ext cx="9144000" cy="3646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311700" y="169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CARACTERÍSTICAS DA INDUSTRIA ESPAÑOLA</a:t>
            </a:r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1107700" y="613263"/>
            <a:ext cx="6465597" cy="3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Arial"/>
              <a:buChar char="●"/>
            </a:pPr>
            <a:r>
              <a:rPr lang="es" sz="2000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IMPORTANTE PESO DA AGRICULTURA</a:t>
            </a:r>
            <a:endParaRPr sz="2000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Arial"/>
              <a:buChar char="●"/>
            </a:pPr>
            <a:r>
              <a:rPr lang="es" sz="2000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FORTE PROTECCIONISMO ARANCELARIO.</a:t>
            </a:r>
            <a:endParaRPr sz="2000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Arial"/>
              <a:buChar char="●"/>
            </a:pPr>
            <a:r>
              <a:rPr lang="es" sz="2000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DESIGUAL CRECEMENTO INDUSTRIAL.</a:t>
            </a:r>
            <a:endParaRPr sz="2000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Arial"/>
              <a:buChar char="●"/>
            </a:pPr>
            <a:r>
              <a:rPr lang="es" sz="2000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FORTE DEPENDENCIA DO EXTERIOR.</a:t>
            </a: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000"/>
              <a:buFont typeface="Arial"/>
              <a:buChar char="●"/>
            </a:pPr>
            <a:r>
              <a:rPr lang="es" sz="2000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DESEQUILIBRIO TERRITORIAL</a:t>
            </a:r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825" y="2957052"/>
            <a:ext cx="3196033" cy="216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150" y="2957052"/>
            <a:ext cx="3609026" cy="216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311700" y="169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PRINCIPAIS ZONAS INDUSTRIAIS</a:t>
            </a:r>
            <a:endParaRPr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700" y="742175"/>
            <a:ext cx="4160390" cy="440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311700" y="154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CATALUÑA: INDUSTRIA TÉXTIL</a:t>
            </a:r>
            <a:endParaRPr/>
          </a:p>
        </p:txBody>
      </p:sp>
      <p:pic>
        <p:nvPicPr>
          <p:cNvPr id="159" name="Google Shape;1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2525" y="726875"/>
            <a:ext cx="4531175" cy="418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738" y="594325"/>
            <a:ext cx="7528533" cy="42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875" y="76200"/>
            <a:ext cx="6731003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775" y="785100"/>
            <a:ext cx="4705978" cy="30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2"/>
          <p:cNvSpPr txBox="1"/>
          <p:nvPr/>
        </p:nvSpPr>
        <p:spPr>
          <a:xfrm>
            <a:off x="213650" y="228950"/>
            <a:ext cx="4057200" cy="4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3F3F3"/>
                </a:solidFill>
              </a:rPr>
              <a:t>CAUSAS:</a:t>
            </a:r>
            <a:endParaRPr sz="1700">
              <a:solidFill>
                <a:srgbClr val="F3F3F3"/>
              </a:solidFill>
            </a:endParaRPr>
          </a:p>
          <a:p>
            <a:pPr marL="457200" lvl="0" indent="-3365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700"/>
              <a:buChar char="➔"/>
            </a:pPr>
            <a:r>
              <a:rPr lang="es" sz="1700">
                <a:solidFill>
                  <a:srgbClr val="F3F3F3"/>
                </a:solidFill>
              </a:rPr>
              <a:t>Tradición manufacturera.</a:t>
            </a:r>
            <a:endParaRPr sz="1700">
              <a:solidFill>
                <a:srgbClr val="F3F3F3"/>
              </a:solidFill>
            </a:endParaRPr>
          </a:p>
          <a:p>
            <a:pPr marL="457200" lvl="0" indent="-3365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700"/>
              <a:buChar char="➔"/>
            </a:pPr>
            <a:r>
              <a:rPr lang="es" sz="1700">
                <a:solidFill>
                  <a:srgbClr val="F3F3F3"/>
                </a:solidFill>
              </a:rPr>
              <a:t>Existencia dunha clase empresarial activa e emprendedora.</a:t>
            </a:r>
            <a:endParaRPr sz="1700">
              <a:solidFill>
                <a:srgbClr val="F3F3F3"/>
              </a:solidFill>
            </a:endParaRPr>
          </a:p>
          <a:p>
            <a:pPr marL="457200" lvl="0" indent="-3365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700"/>
              <a:buChar char="➔"/>
            </a:pPr>
            <a:r>
              <a:rPr lang="es" sz="1700">
                <a:solidFill>
                  <a:srgbClr val="F3F3F3"/>
                </a:solidFill>
              </a:rPr>
              <a:t>Políticas proteccionistas contra a importación de produto de algodón ingleses dende principios do XIX.</a:t>
            </a:r>
            <a:endParaRPr sz="1700">
              <a:solidFill>
                <a:srgbClr val="F3F3F3"/>
              </a:solidFill>
            </a:endParaRPr>
          </a:p>
          <a:p>
            <a:pPr marL="457200" lvl="0" indent="-33655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700"/>
              <a:buChar char="➔"/>
            </a:pPr>
            <a:r>
              <a:rPr lang="es" sz="1700">
                <a:solidFill>
                  <a:srgbClr val="F3F3F3"/>
                </a:solidFill>
              </a:rPr>
              <a:t>Inicio da mecanización dos teares, empregando a máquina de vapor. </a:t>
            </a:r>
            <a:endParaRPr sz="17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title"/>
          </p:nvPr>
        </p:nvSpPr>
        <p:spPr>
          <a:xfrm>
            <a:off x="311700" y="184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INDUSTRIA SIDERÚRXICA E MINEIRA</a:t>
            </a:r>
            <a:endParaRPr/>
          </a:p>
        </p:txBody>
      </p:sp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125" y="757500"/>
            <a:ext cx="5357216" cy="42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>
            <a:spLocks noGrp="1"/>
          </p:cNvSpPr>
          <p:nvPr>
            <p:ph type="body" idx="1"/>
          </p:nvPr>
        </p:nvSpPr>
        <p:spPr>
          <a:xfrm>
            <a:off x="311700" y="474550"/>
            <a:ext cx="4908300" cy="40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1º. 	ANDALUCÍA: zona de Málaga e Huelva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2º- 	ASTURIAS.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3º.	PAÍS VASCO.</a:t>
            </a:r>
            <a:endParaRPr/>
          </a:p>
        </p:txBody>
      </p:sp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4525" y="474551"/>
            <a:ext cx="3187775" cy="44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571751"/>
            <a:ext cx="5022400" cy="15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250" y="84200"/>
            <a:ext cx="6745750" cy="50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>
            <a:spLocks noGrp="1"/>
          </p:cNvSpPr>
          <p:nvPr>
            <p:ph type="title"/>
          </p:nvPr>
        </p:nvSpPr>
        <p:spPr>
          <a:xfrm>
            <a:off x="311700" y="24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PAÍS VASCO</a:t>
            </a:r>
            <a:endParaRPr/>
          </a:p>
        </p:txBody>
      </p:sp>
      <p:sp>
        <p:nvSpPr>
          <p:cNvPr id="196" name="Google Shape;19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7" name="Google Shape;197;p36"/>
          <p:cNvPicPr preferRelativeResize="0"/>
          <p:nvPr/>
        </p:nvPicPr>
        <p:blipFill rotWithShape="1">
          <a:blip r:embed="rId3">
            <a:alphaModFix/>
          </a:blip>
          <a:srcRect l="6262" t="5922" r="4912" b="12941"/>
          <a:stretch/>
        </p:blipFill>
        <p:spPr>
          <a:xfrm>
            <a:off x="4572000" y="1268650"/>
            <a:ext cx="4572000" cy="3128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5" y="1057400"/>
            <a:ext cx="434043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311700" y="230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Galicia</a:t>
            </a:r>
            <a:endParaRPr/>
          </a:p>
        </p:txBody>
      </p:sp>
      <p:pic>
        <p:nvPicPr>
          <p:cNvPr id="204" name="Google Shape;2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900" y="984150"/>
            <a:ext cx="586978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21" y="0"/>
            <a:ext cx="779235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>
            <a:spLocks noGrp="1"/>
          </p:cNvSpPr>
          <p:nvPr>
            <p:ph type="title"/>
          </p:nvPr>
        </p:nvSpPr>
        <p:spPr>
          <a:xfrm>
            <a:off x="311700" y="104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CONSTRUCIÓN DO FERROCARRIL</a:t>
            </a:r>
            <a:endParaRPr/>
          </a:p>
        </p:txBody>
      </p:sp>
      <p:pic>
        <p:nvPicPr>
          <p:cNvPr id="215" name="Google Shape;2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800" y="615825"/>
            <a:ext cx="6267049" cy="44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2" name="Google Shape;22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875" y="344437"/>
            <a:ext cx="5936998" cy="445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311700" y="18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Lei Xeral de ferrocarrís (1855) -  Bienio Progresista</a:t>
            </a:r>
            <a:endParaRPr/>
          </a:p>
        </p:txBody>
      </p:sp>
      <p:pic>
        <p:nvPicPr>
          <p:cNvPr id="228" name="Google Shape;2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350" y="910125"/>
            <a:ext cx="5642101" cy="423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REFORMA AGRARIA LIBERAL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814" y="0"/>
            <a:ext cx="673637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>
            <a:spLocks noGrp="1"/>
          </p:cNvSpPr>
          <p:nvPr>
            <p:ph type="body" idx="1"/>
          </p:nvPr>
        </p:nvSpPr>
        <p:spPr>
          <a:xfrm>
            <a:off x="311700" y="443925"/>
            <a:ext cx="8832300" cy="42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CARACTERÍSTICAS: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FORTE INVERSIÓN ESTRANXEIRA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VÍA MÁIS ANCHA QUE EUROPA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REDE RADIAL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CONSECUENCIAS: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AXUDOU AO DESENVOLVEMENTO ECONÓMICO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OS EFECTO FORON INFERIORES AO ESPERADO (INVERSIÓN ESTRANXEIRA)</a:t>
            </a:r>
            <a:endParaRPr/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370" y="137800"/>
            <a:ext cx="3807700" cy="28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 MOVEMENTO OBREIRO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>
            <a:spLocks noGrp="1"/>
          </p:cNvSpPr>
          <p:nvPr>
            <p:ph type="title"/>
          </p:nvPr>
        </p:nvSpPr>
        <p:spPr>
          <a:xfrm>
            <a:off x="434125" y="12565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INDUSTRIALIZACIÓN &gt; NOVA SOCIEDADE DE CLASES</a:t>
            </a:r>
            <a:endParaRPr/>
          </a:p>
        </p:txBody>
      </p:sp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6057" y="698350"/>
            <a:ext cx="4520452" cy="44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988" y="909588"/>
            <a:ext cx="6756025" cy="37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title"/>
          </p:nvPr>
        </p:nvSpPr>
        <p:spPr>
          <a:xfrm>
            <a:off x="311700" y="17608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ORIXES DO MOVEMENTO OBREIRO (Reinado Isabel II)</a:t>
            </a:r>
            <a:endParaRPr/>
          </a:p>
        </p:txBody>
      </p:sp>
      <p:pic>
        <p:nvPicPr>
          <p:cNvPr id="261" name="Google Shape;2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6525" y="748775"/>
            <a:ext cx="6014074" cy="43011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7"/>
          <p:cNvSpPr txBox="1"/>
          <p:nvPr/>
        </p:nvSpPr>
        <p:spPr>
          <a:xfrm>
            <a:off x="311700" y="3960382"/>
            <a:ext cx="22203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LUDISMO</a:t>
            </a:r>
            <a:endParaRPr sz="23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SOCIEDADES DE AXUDA MUTUA (SOCORRO MUTUO)</a:t>
            </a:r>
            <a:endParaRPr/>
          </a:p>
        </p:txBody>
      </p:sp>
      <p:pic>
        <p:nvPicPr>
          <p:cNvPr id="268" name="Google Shape;26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525" y="135591"/>
            <a:ext cx="5746954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>
            <a:spLocks noGrp="1"/>
          </p:cNvSpPr>
          <p:nvPr>
            <p:ph type="title"/>
          </p:nvPr>
        </p:nvSpPr>
        <p:spPr>
          <a:xfrm>
            <a:off x="311700" y="17608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MOVEMENTO OBREIRO A PARTIR DO SEXENIO REVOLUCIONARIO</a:t>
            </a:r>
            <a:endParaRPr/>
          </a:p>
        </p:txBody>
      </p:sp>
      <p:sp>
        <p:nvSpPr>
          <p:cNvPr id="274" name="Google Shape;274;p49"/>
          <p:cNvSpPr txBox="1">
            <a:spLocks noGrp="1"/>
          </p:cNvSpPr>
          <p:nvPr>
            <p:ph type="body" idx="1"/>
          </p:nvPr>
        </p:nvSpPr>
        <p:spPr>
          <a:xfrm>
            <a:off x="311700" y="907675"/>
            <a:ext cx="8520600" cy="3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LIBERDADE DE ASOCIACIÓN na Constitución 1869</a:t>
            </a:r>
            <a:endParaRPr sz="1700"/>
          </a:p>
          <a:p>
            <a:pPr marL="914400" lvl="1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s" sz="1700"/>
              <a:t>APARICIÓN DAS NOVAS IDEOLOXÍAS OBREIRAS: ANARQUISMO E MARXISMO.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DITADURA DE SERRANO&gt; PROHIBICIÓN DAS ASOCIACIÓNS OBREIRAS.</a:t>
            </a:r>
            <a:endParaRPr sz="170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RESTAURACIÓN (GOBERNO “LONGO” DE SAGASTA)&gt; LEI DE ASOCIACIÓNS (legalización dos sindicatos obreiros)</a:t>
            </a:r>
            <a:endParaRPr sz="1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0"/>
          <p:cNvSpPr txBox="1">
            <a:spLocks noGrp="1"/>
          </p:cNvSpPr>
          <p:nvPr>
            <p:ph type="title"/>
          </p:nvPr>
        </p:nvSpPr>
        <p:spPr>
          <a:xfrm>
            <a:off x="311700" y="20970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 IDEOLOXÍAS OBREIRAS</a:t>
            </a:r>
            <a:endParaRPr/>
          </a:p>
        </p:txBody>
      </p:sp>
      <p:pic>
        <p:nvPicPr>
          <p:cNvPr id="280" name="Google Shape;280;p50"/>
          <p:cNvPicPr preferRelativeResize="0"/>
          <p:nvPr/>
        </p:nvPicPr>
        <p:blipFill rotWithShape="1">
          <a:blip r:embed="rId3">
            <a:alphaModFix/>
          </a:blip>
          <a:srcRect t="31651"/>
          <a:stretch/>
        </p:blipFill>
        <p:spPr>
          <a:xfrm>
            <a:off x="2396375" y="782400"/>
            <a:ext cx="4225613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1"/>
          <p:cNvSpPr txBox="1">
            <a:spLocks noGrp="1"/>
          </p:cNvSpPr>
          <p:nvPr>
            <p:ph type="title"/>
          </p:nvPr>
        </p:nvSpPr>
        <p:spPr>
          <a:xfrm>
            <a:off x="311700" y="25172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I INTERNACIONAL (AIT) &gt; FRE</a:t>
            </a:r>
            <a:endParaRPr/>
          </a:p>
        </p:txBody>
      </p:sp>
      <p:pic>
        <p:nvPicPr>
          <p:cNvPr id="286" name="Google Shape;2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3987"/>
            <a:ext cx="4150651" cy="38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3050" y="1307840"/>
            <a:ext cx="4721376" cy="304928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1"/>
          <p:cNvSpPr txBox="1"/>
          <p:nvPr/>
        </p:nvSpPr>
        <p:spPr>
          <a:xfrm>
            <a:off x="4797252" y="4471976"/>
            <a:ext cx="36744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CONGRESO DA AIT EN ESPAÑA-1870</a:t>
            </a:r>
            <a:endParaRPr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138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REFORMA AGRARIA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675" y="711575"/>
            <a:ext cx="5766374" cy="43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2"/>
          <p:cNvSpPr txBox="1">
            <a:spLocks noGrp="1"/>
          </p:cNvSpPr>
          <p:nvPr>
            <p:ph type="title"/>
          </p:nvPr>
        </p:nvSpPr>
        <p:spPr>
          <a:xfrm>
            <a:off x="311700" y="12565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ANARQUISMO EN ESPAÑA</a:t>
            </a:r>
            <a:endParaRPr/>
          </a:p>
        </p:txBody>
      </p:sp>
      <p:pic>
        <p:nvPicPr>
          <p:cNvPr id="294" name="Google Shape;29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" y="850766"/>
            <a:ext cx="2974050" cy="38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2"/>
          <p:cNvSpPr txBox="1"/>
          <p:nvPr/>
        </p:nvSpPr>
        <p:spPr>
          <a:xfrm>
            <a:off x="438150" y="4692225"/>
            <a:ext cx="33270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FANELLI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6" name="Google Shape;296;p52"/>
          <p:cNvSpPr txBox="1">
            <a:spLocks noGrp="1"/>
          </p:cNvSpPr>
          <p:nvPr>
            <p:ph type="body" idx="2"/>
          </p:nvPr>
        </p:nvSpPr>
        <p:spPr>
          <a:xfrm>
            <a:off x="3857700" y="912400"/>
            <a:ext cx="4974600" cy="37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2 TENDENCIAS: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CORRENTE ANARCOSINDICAL</a:t>
            </a:r>
            <a:endParaRPr sz="180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ANARQUISMO LIBERTARIO OU TERRORISMO ANARQUISTA</a:t>
            </a:r>
            <a:endParaRPr sz="1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Terrorismo anarquista</a:t>
            </a:r>
            <a:endParaRPr/>
          </a:p>
        </p:txBody>
      </p:sp>
      <p:pic>
        <p:nvPicPr>
          <p:cNvPr id="302" name="Google Shape;30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12192" cy="392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392" y="579974"/>
            <a:ext cx="4774608" cy="337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625" y="756975"/>
            <a:ext cx="4352376" cy="299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8126" y="638850"/>
            <a:ext cx="4033300" cy="317417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4"/>
          <p:cNvSpPr txBox="1"/>
          <p:nvPr/>
        </p:nvSpPr>
        <p:spPr>
          <a:xfrm>
            <a:off x="0" y="3749225"/>
            <a:ext cx="91440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Asasinato de Cánovas						Atentado contra Alfonso XIII e Victoria Eugenia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598" y="228831"/>
            <a:ext cx="5578375" cy="23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911" y="2774583"/>
            <a:ext cx="3194088" cy="212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5"/>
          <p:cNvPicPr preferRelativeResize="0"/>
          <p:nvPr/>
        </p:nvPicPr>
        <p:blipFill rotWithShape="1">
          <a:blip r:embed="rId5">
            <a:alphaModFix/>
          </a:blip>
          <a:srcRect b="4807"/>
          <a:stretch/>
        </p:blipFill>
        <p:spPr>
          <a:xfrm>
            <a:off x="6080500" y="507350"/>
            <a:ext cx="2830475" cy="3930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5"/>
          <p:cNvSpPr txBox="1">
            <a:spLocks noGrp="1"/>
          </p:cNvSpPr>
          <p:nvPr>
            <p:ph type="body" idx="1"/>
          </p:nvPr>
        </p:nvSpPr>
        <p:spPr>
          <a:xfrm>
            <a:off x="4817416" y="4437525"/>
            <a:ext cx="39903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Sindicalismo anarquista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6"/>
          <p:cNvSpPr txBox="1">
            <a:spLocks noGrp="1"/>
          </p:cNvSpPr>
          <p:nvPr>
            <p:ph type="title"/>
          </p:nvPr>
        </p:nvSpPr>
        <p:spPr>
          <a:xfrm>
            <a:off x="311700" y="20129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MARXISMO / SOCIALISMO</a:t>
            </a:r>
            <a:endParaRPr/>
          </a:p>
        </p:txBody>
      </p:sp>
      <p:pic>
        <p:nvPicPr>
          <p:cNvPr id="324" name="Google Shape;3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26397"/>
            <a:ext cx="5073329" cy="4064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626" y="1524001"/>
            <a:ext cx="2770650" cy="27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7"/>
          <p:cNvSpPr txBox="1">
            <a:spLocks noGrp="1"/>
          </p:cNvSpPr>
          <p:nvPr>
            <p:ph type="title"/>
          </p:nvPr>
        </p:nvSpPr>
        <p:spPr>
          <a:xfrm>
            <a:off x="1653634" y="4393678"/>
            <a:ext cx="366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SINDICATO UXT (1886)</a:t>
            </a:r>
            <a:endParaRPr/>
          </a:p>
        </p:txBody>
      </p:sp>
      <p:pic>
        <p:nvPicPr>
          <p:cNvPr id="331" name="Google Shape;33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436" y="78051"/>
            <a:ext cx="3301825" cy="47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11" y="420539"/>
            <a:ext cx="5251100" cy="301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S.XX- PARTIDO COMUNISTA DE ESPAÑA (PCE)</a:t>
            </a:r>
            <a:endParaRPr/>
          </a:p>
        </p:txBody>
      </p:sp>
      <p:pic>
        <p:nvPicPr>
          <p:cNvPr id="338" name="Google Shape;33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9675" y="304800"/>
            <a:ext cx="5804648" cy="3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327" y="0"/>
            <a:ext cx="709448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0"/>
          <p:cNvSpPr txBox="1">
            <a:spLocks noGrp="1"/>
          </p:cNvSpPr>
          <p:nvPr>
            <p:ph type="title"/>
          </p:nvPr>
        </p:nvSpPr>
        <p:spPr>
          <a:xfrm>
            <a:off x="311700" y="19289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SINDICALISMO CATÓLICO</a:t>
            </a:r>
            <a:endParaRPr/>
          </a:p>
        </p:txBody>
      </p:sp>
      <p:pic>
        <p:nvPicPr>
          <p:cNvPr id="349" name="Google Shape;34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723" y="597517"/>
            <a:ext cx="2937429" cy="422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>
            <a:spLocks noGrp="1"/>
          </p:cNvSpPr>
          <p:nvPr>
            <p:ph type="title" idx="4294967295"/>
          </p:nvPr>
        </p:nvSpPr>
        <p:spPr>
          <a:xfrm>
            <a:off x="311700" y="2265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MOVEMENTO FEMINISTA</a:t>
            </a:r>
            <a:endParaRPr/>
          </a:p>
        </p:txBody>
      </p:sp>
      <p:pic>
        <p:nvPicPr>
          <p:cNvPr id="355" name="Google Shape;35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1602"/>
            <a:ext cx="4252625" cy="32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1800" y="963248"/>
            <a:ext cx="2611586" cy="32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6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83616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Emilia Pardo Bazán						Concepción Arenal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650" y="434638"/>
            <a:ext cx="7471001" cy="42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2"/>
          <p:cNvSpPr txBox="1">
            <a:spLocks noGrp="1"/>
          </p:cNvSpPr>
          <p:nvPr>
            <p:ph type="title"/>
          </p:nvPr>
        </p:nvSpPr>
        <p:spPr>
          <a:xfrm>
            <a:off x="311700" y="14246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CONFLITIVIDADE SOCIAL</a:t>
            </a:r>
            <a:endParaRPr/>
          </a:p>
        </p:txBody>
      </p:sp>
      <p:pic>
        <p:nvPicPr>
          <p:cNvPr id="363" name="Google Shape;36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772" y="883267"/>
            <a:ext cx="4217250" cy="4123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 DESAMORTIZACIÓNS</a:t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125" y="187524"/>
            <a:ext cx="3138850" cy="4768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459250" y="1454275"/>
            <a:ext cx="45771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u="sng">
                <a:solidFill>
                  <a:srgbClr val="FFFFFF"/>
                </a:solidFill>
              </a:rPr>
              <a:t>DESAMORTIZACIÓN</a:t>
            </a:r>
            <a:r>
              <a:rPr lang="es" sz="1600">
                <a:solidFill>
                  <a:srgbClr val="FFFFFF"/>
                </a:solidFill>
              </a:rPr>
              <a:t>: incautación polo Estado de bens pertencentes na súa maioría á Igrexa e aos municipios; bens que logo serán vendidos en pública subasta e que pasarían a ser de propiedade particular dos compradores. 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311700" y="658250"/>
            <a:ext cx="8520600" cy="39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s" sz="2700"/>
              <a:t>PRECEDENTES:</a:t>
            </a:r>
            <a:endParaRPr sz="2700"/>
          </a:p>
          <a:p>
            <a:pPr marL="9144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s" sz="2300"/>
              <a:t>Desamortización de Godoy</a:t>
            </a:r>
            <a:endParaRPr sz="2300"/>
          </a:p>
          <a:p>
            <a:pPr marL="9144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s" sz="2300"/>
              <a:t>Desamortización das Cortes de Cádiz</a:t>
            </a:r>
            <a:endParaRPr sz="2300"/>
          </a:p>
          <a:p>
            <a:pPr marL="457200" lvl="0" indent="-4000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s" sz="2700"/>
              <a:t>REINADO DE ISABEL II:</a:t>
            </a:r>
            <a:endParaRPr sz="2700"/>
          </a:p>
          <a:p>
            <a:pPr marL="9144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s" sz="2300"/>
              <a:t>DESAMORTIZACIÓN DE MENDIZÁBAL (1835-36)</a:t>
            </a:r>
            <a:endParaRPr sz="2300"/>
          </a:p>
          <a:p>
            <a:pPr marL="9144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s" sz="2300"/>
              <a:t>DESAMORTIZACIÓN DE MADOZ (1855-60)</a:t>
            </a:r>
            <a:endParaRPr sz="2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DESAMORTIZACIÓN DE MENDIZÁBAL (1836-41)</a:t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725" y="572700"/>
            <a:ext cx="6089332" cy="457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311700" y="367400"/>
            <a:ext cx="8520600" cy="42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s" sz="2200">
                <a:solidFill>
                  <a:srgbClr val="FFFFFF"/>
                </a:solidFill>
              </a:rPr>
              <a:t>REXENCIA MªCRISTINA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s" sz="2200">
                <a:solidFill>
                  <a:srgbClr val="FFFFFF"/>
                </a:solidFill>
              </a:rPr>
              <a:t>MINISTRO DE FACENDA: MENDIZÁBAL</a:t>
            </a:r>
            <a:endParaRPr sz="2200">
              <a:solidFill>
                <a:srgbClr val="FFFFFF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s" sz="2200">
                <a:solidFill>
                  <a:srgbClr val="FFFFFF"/>
                </a:solidFill>
              </a:rPr>
              <a:t>DESAMORTIZACIÓN DE BENS ECLESIÁSTICOS:</a:t>
            </a:r>
            <a:endParaRPr sz="2200">
              <a:solidFill>
                <a:srgbClr val="FFFFFF"/>
              </a:solidFill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s" sz="1800">
                <a:solidFill>
                  <a:srgbClr val="FFFFFF"/>
                </a:solidFill>
              </a:rPr>
              <a:t>CLERO REGULAR</a:t>
            </a:r>
            <a:endParaRPr sz="1800">
              <a:solidFill>
                <a:srgbClr val="FFFFFF"/>
              </a:solidFill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s" sz="1800">
                <a:solidFill>
                  <a:srgbClr val="FFFFFF"/>
                </a:solidFill>
              </a:rPr>
              <a:t>Continuada na Rexencia de Espartero &gt; CLERO SECULAR</a:t>
            </a:r>
            <a:endParaRPr sz="1800">
              <a:solidFill>
                <a:srgbClr val="FFFFFF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●"/>
            </a:pPr>
            <a:r>
              <a:rPr lang="es" sz="2200">
                <a:solidFill>
                  <a:srgbClr val="FFFFFF"/>
                </a:solidFill>
              </a:rPr>
              <a:t>OBXECTIVOS:</a:t>
            </a:r>
            <a:endParaRPr sz="2200">
              <a:solidFill>
                <a:srgbClr val="FFFFFF"/>
              </a:solidFill>
            </a:endParaRPr>
          </a:p>
          <a:p>
            <a:pPr marL="914400" lvl="1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○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Busca de ingresos para a Facenda pública, arruinada coa Guerra Carlista.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○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Busca de maiores apoios por parte da burguesía liberal, que accedería ás terras subastadas.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○"/>
            </a:pPr>
            <a:r>
              <a:rPr lang="es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Crear unha pequena base social de campesiños propietarios.</a:t>
            </a:r>
            <a:endParaRPr sz="1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Apresentação no Ecrã (16:9)</PresentationFormat>
  <Paragraphs>113</Paragraphs>
  <Slides>50</Slides>
  <Notes>50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50</vt:i4>
      </vt:variant>
    </vt:vector>
  </HeadingPairs>
  <TitlesOfParts>
    <vt:vector size="54" baseType="lpstr">
      <vt:lpstr>Average</vt:lpstr>
      <vt:lpstr>Oswald</vt:lpstr>
      <vt:lpstr>Arial</vt:lpstr>
      <vt:lpstr>Slate</vt:lpstr>
      <vt:lpstr>TRANSFORMACIÓNS ECONÓMICAS E MOVEMENTO OBREIRO NO XIX</vt:lpstr>
      <vt:lpstr>Apresentação do PowerPoint</vt:lpstr>
      <vt:lpstr>A REFORMA AGRARIA LIBERAL</vt:lpstr>
      <vt:lpstr>REFORMA AGRARIA</vt:lpstr>
      <vt:lpstr>Apresentação do PowerPoint</vt:lpstr>
      <vt:lpstr>AS DESAMORTIZACIÓNS</vt:lpstr>
      <vt:lpstr>Apresentação do PowerPoint</vt:lpstr>
      <vt:lpstr>DESAMORTIZACIÓN DE MENDIZÁBAL (1836-41)</vt:lpstr>
      <vt:lpstr>Apresentação do PowerPoint</vt:lpstr>
      <vt:lpstr>Apresentação do PowerPoint</vt:lpstr>
      <vt:lpstr>DESAMORTIZACIÓN DE MADOZ (1855-60)</vt:lpstr>
      <vt:lpstr>Apresentação do PowerPoint</vt:lpstr>
      <vt:lpstr>CONSECUENCIAS DAS DESAMORTIZACIÓNS</vt:lpstr>
      <vt:lpstr>OS SECTORES INDUSTRIAIS E O FERROCARRIL</vt:lpstr>
      <vt:lpstr>RETRASO DA INDUSTRIALIZACIÓN DE ESPAÑA</vt:lpstr>
      <vt:lpstr>CARACTERÍSTICAS DA INDUSTRIA ESPAÑOLA</vt:lpstr>
      <vt:lpstr>PRINCIPAIS ZONAS INDUSTRIAIS</vt:lpstr>
      <vt:lpstr>CATALUÑA: INDUSTRIA TÉXTIL</vt:lpstr>
      <vt:lpstr>Apresentação do PowerPoint</vt:lpstr>
      <vt:lpstr>Apresentação do PowerPoint</vt:lpstr>
      <vt:lpstr>INDUSTRIA SIDERÚRXICA E MINEIRA</vt:lpstr>
      <vt:lpstr>Apresentação do PowerPoint</vt:lpstr>
      <vt:lpstr>Apresentação do PowerPoint</vt:lpstr>
      <vt:lpstr>PAÍS VASCO</vt:lpstr>
      <vt:lpstr>Galicia</vt:lpstr>
      <vt:lpstr>Apresentação do PowerPoint</vt:lpstr>
      <vt:lpstr>A CONSTRUCIÓN DO FERROCARRIL</vt:lpstr>
      <vt:lpstr>Apresentação do PowerPoint</vt:lpstr>
      <vt:lpstr>Lei Xeral de ferrocarrís (1855) -  Bienio Progresista</vt:lpstr>
      <vt:lpstr>Apresentação do PowerPoint</vt:lpstr>
      <vt:lpstr>Apresentação do PowerPoint</vt:lpstr>
      <vt:lpstr>O MOVEMENTO OBREIRO</vt:lpstr>
      <vt:lpstr>INDUSTRIALIZACIÓN &gt; NOVA SOCIEDADE DE CLASES</vt:lpstr>
      <vt:lpstr>Apresentação do PowerPoint</vt:lpstr>
      <vt:lpstr>ORIXES DO MOVEMENTO OBREIRO (Reinado Isabel II)</vt:lpstr>
      <vt:lpstr>Apresentação do PowerPoint</vt:lpstr>
      <vt:lpstr>MOVEMENTO OBREIRO A PARTIR DO SEXENIO REVOLUCIONARIO</vt:lpstr>
      <vt:lpstr>AS IDEOLOXÍAS OBREIRAS</vt:lpstr>
      <vt:lpstr>A I INTERNACIONAL (AIT) &gt; FRE</vt:lpstr>
      <vt:lpstr>ANARQUISMO EN ESPAÑA</vt:lpstr>
      <vt:lpstr>Apresentação do PowerPoint</vt:lpstr>
      <vt:lpstr>Apresentação do PowerPoint</vt:lpstr>
      <vt:lpstr>Apresentação do PowerPoint</vt:lpstr>
      <vt:lpstr>MARXISMO / SOCIALISMO</vt:lpstr>
      <vt:lpstr>SINDICATO UXT (1886)</vt:lpstr>
      <vt:lpstr>Apresentação do PowerPoint</vt:lpstr>
      <vt:lpstr>Apresentação do PowerPoint</vt:lpstr>
      <vt:lpstr>SINDICALISMO CATÓLICO</vt:lpstr>
      <vt:lpstr>MOVEMENTO FEMINISTA</vt:lpstr>
      <vt:lpstr>CONFLITIVIDADE SOCIAL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TRANSFORMACIÓNS ECONÓMICAS E MOVEMENTO OBREIRO NO XIX</dc:title>
  <dc:creator>Paulo Jablonski</dc:creator>
  <cp:lastModifiedBy>Paulo Jablonski</cp:lastModifiedBy>
  <cp:revision>1</cp:revision>
  <dcterms:modified xsi:type="dcterms:W3CDTF">2022-03-16T12:35:39Z</dcterms:modified>
</cp:coreProperties>
</file>