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</p:sldIdLst>
  <p:sldSz cy="5143500" cx="9144000"/>
  <p:notesSz cx="6858000" cy="9144000"/>
  <p:embeddedFontLst>
    <p:embeddedFont>
      <p:font typeface="Playfair Display"/>
      <p:regular r:id="rId49"/>
      <p:bold r:id="rId50"/>
      <p:italic r:id="rId51"/>
      <p:boldItalic r:id="rId52"/>
    </p:embeddedFont>
    <p:embeddedFont>
      <p:font typeface="Lato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673070F5-FE52-4F13-9D55-36A356A16655}">
  <a:tblStyle styleId="{673070F5-FE52-4F13-9D55-36A356A16655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font" Target="fonts/PlayfairDisplay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PlayfairDisplay-italic.fntdata"/><Relationship Id="rId50" Type="http://schemas.openxmlformats.org/officeDocument/2006/relationships/font" Target="fonts/PlayfairDisplay-bold.fntdata"/><Relationship Id="rId53" Type="http://schemas.openxmlformats.org/officeDocument/2006/relationships/font" Target="fonts/Lato-regular.fntdata"/><Relationship Id="rId52" Type="http://schemas.openxmlformats.org/officeDocument/2006/relationships/font" Target="fonts/PlayfairDisplay-boldItalic.fntdata"/><Relationship Id="rId11" Type="http://schemas.openxmlformats.org/officeDocument/2006/relationships/slide" Target="slides/slide6.xml"/><Relationship Id="rId55" Type="http://schemas.openxmlformats.org/officeDocument/2006/relationships/font" Target="fonts/Lato-italic.fntdata"/><Relationship Id="rId10" Type="http://schemas.openxmlformats.org/officeDocument/2006/relationships/slide" Target="slides/slide5.xml"/><Relationship Id="rId54" Type="http://schemas.openxmlformats.org/officeDocument/2006/relationships/font" Target="fonts/Lat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Lato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edb3853f6_0_9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edb3853f6_0_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db3853f6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db3853f6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edb3853f6_0_10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edb3853f6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edb3853f6_0_1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edb3853f6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db3853f6_0_19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db3853f6_0_1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edb3853f6_0_27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edb3853f6_0_2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edb3853f6_0_36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edb3853f6_0_3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db3853f6_0_36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db3853f6_0_3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edb3853f6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edb3853f6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db3853f6_0_20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db3853f6_0_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edb3853f6_3_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edb3853f6_3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edb3853f6_0_21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edb3853f6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edb3853f6_0_22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edb3853f6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edb3853f6_0_25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edb3853f6_0_2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edb3853f6_0_24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edb3853f6_0_2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edb3853f6_0_26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edb3853f6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edb3853f6_0_26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edb3853f6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edb3853f6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edb3853f6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edb3853f6_0_17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edb3853f6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edb3853f6_0_28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edb3853f6_0_2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edb3853f6_0_40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edb3853f6_0_4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edb3853f6_3_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edb3853f6_3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edb3853f6_0_28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edb3853f6_0_2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edb3853f6_0_33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edb3853f6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edb3853f6_0_2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edb3853f6_0_2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edb3853f6_0_30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edb3853f6_0_3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edb3853f6_0_30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edb3853f6_0_3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edb3853f6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edb3853f6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edb3853f6_0_32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" name="Google Shape;283;gedb3853f6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edb3853f6_0_32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edb3853f6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edb3853f6_0_34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edb3853f6_0_3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edb3853f6_3_3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edb3853f6_3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edb3853f6_3_1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edb3853f6_3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edb3853f6_3_8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edb3853f6_3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edb3853f6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edb3853f6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edb3853f6_0_3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edb3853f6_0_3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edb3853f6_0_4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edb3853f6_0_4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edb3853f6_0_5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edb3853f6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edb3853f6_0_6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edb3853f6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edb3853f6_0_69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edb3853f6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edb3853f6_0_83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edb3853f6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edb3853f6_0_87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edb3853f6_0_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1" name="Google Shape;41;p9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2" name="Google Shape;42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3" name="Google Shape;43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7" name="Google Shape;47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oral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g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gif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gif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jpg"/><Relationship Id="rId4" Type="http://schemas.openxmlformats.org/officeDocument/2006/relationships/image" Target="../media/image18.jpg"/><Relationship Id="rId5" Type="http://schemas.openxmlformats.org/officeDocument/2006/relationships/hyperlink" Target="http://www.info-farmacia.com/ultimas-publicaciones/novedosaestrategiaexperimentalcontraelcancer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gif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hyperlink" Target="http://www.who.int/mediacentre/factsheets/fs378/es/" TargetMode="External"/><Relationship Id="rId4" Type="http://schemas.openxmlformats.org/officeDocument/2006/relationships/hyperlink" Target="http://elpais.com/elpais/2015/05/30/ciencia/1432968795_015736.html" TargetMode="Externa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1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www.elmundo.es/elmundosalud/documentos/2011/09/ncd.html" TargetMode="External"/><Relationship Id="rId4" Type="http://schemas.openxmlformats.org/officeDocument/2006/relationships/hyperlink" Target="http://www.elmundo.es/elmundosalud/documentos/2011/09/ncd.html" TargetMode="External"/><Relationship Id="rId5" Type="http://schemas.openxmlformats.org/officeDocument/2006/relationships/image" Target="../media/image3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9.jpg"/><Relationship Id="rId4" Type="http://schemas.openxmlformats.org/officeDocument/2006/relationships/image" Target="../media/image14.gif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.jpg"/><Relationship Id="rId4" Type="http://schemas.openxmlformats.org/officeDocument/2006/relationships/image" Target="../media/image25.jpg"/><Relationship Id="rId5" Type="http://schemas.openxmlformats.org/officeDocument/2006/relationships/image" Target="../media/image21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8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3.jpg"/><Relationship Id="rId4" Type="http://schemas.openxmlformats.org/officeDocument/2006/relationships/image" Target="../media/image26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7.jpg"/><Relationship Id="rId4" Type="http://schemas.openxmlformats.org/officeDocument/2006/relationships/hyperlink" Target="http://www.ont.es/informacion/Paginas/PreguntasFrecuentes.aspx" TargetMode="Externa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3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/>
              <a:t>3º ESO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/>
              <a:t>TEMA 4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/>
              <a:t>SAÚDE E ENFERMIDADE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" name="Google Shape;112;p22"/>
          <p:cNvGraphicFramePr/>
          <p:nvPr/>
        </p:nvGraphicFramePr>
        <p:xfrm>
          <a:off x="497975" y="4315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{673070F5-FE52-4F13-9D55-36A356A16655}</a:tableStyleId>
              </a:tblPr>
              <a:tblGrid>
                <a:gridCol w="2054850"/>
                <a:gridCol w="382850"/>
                <a:gridCol w="1713800"/>
              </a:tblGrid>
              <a:tr h="4076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gl" sz="1600"/>
                        <a:t>ENFERMIDADE</a:t>
                      </a:r>
                      <a:endParaRPr b="1"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gl" sz="1800"/>
                        <a:t>FUNGOS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4671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Pe de atleta</a:t>
                      </a:r>
                      <a:endParaRPr sz="1600"/>
                    </a:p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Tiña</a:t>
                      </a:r>
                      <a:endParaRPr sz="1600"/>
                    </a:p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Infeccións nas uñas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gl"/>
                        <a:t>trichophyton, microsporum y epidermophyton</a:t>
                      </a:r>
                      <a:endParaRPr i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4564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Candidiase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gl"/>
                        <a:t>Candida albicans</a:t>
                      </a:r>
                      <a:endParaRPr i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3" name="Google Shape;113;p22"/>
          <p:cNvGraphicFramePr/>
          <p:nvPr/>
        </p:nvGraphicFramePr>
        <p:xfrm>
          <a:off x="4874275" y="43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{673070F5-FE52-4F13-9D55-36A356A16655}</a:tableStyleId>
              </a:tblPr>
              <a:tblGrid>
                <a:gridCol w="1735375"/>
                <a:gridCol w="382850"/>
                <a:gridCol w="1807475"/>
              </a:tblGrid>
              <a:tr h="3774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gl" sz="1600"/>
                        <a:t>ENFERMIDADE</a:t>
                      </a:r>
                      <a:endParaRPr b="1"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gl" sz="1800"/>
                        <a:t>PROTOZOOS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37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/>
                        <a:t>Malaria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gl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Plasmodium falciparum, P.vivax, P.malariae, P.ovale</a:t>
                      </a:r>
                      <a:endParaRPr i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562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/>
                        <a:t>Toxoplasmose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gl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Toxoplasma gondii</a:t>
                      </a:r>
                      <a:endParaRPr i="1">
                        <a:latin typeface="Comic Sans MS"/>
                        <a:ea typeface="Comic Sans MS"/>
                        <a:cs typeface="Comic Sans MS"/>
                        <a:sym typeface="Comic Sans M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5621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/>
                        <a:t>Enfermidade do sono (África)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gl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Trypanosma gambiense, T.rhodesiense</a:t>
                      </a:r>
                      <a:endParaRPr i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7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/>
                        <a:t>Enfermidade de Chagas (América)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gl">
                          <a:latin typeface="Comic Sans MS"/>
                          <a:ea typeface="Comic Sans MS"/>
                          <a:cs typeface="Comic Sans MS"/>
                          <a:sym typeface="Comic Sans MS"/>
                        </a:rPr>
                        <a:t>Trypanosma cruzi</a:t>
                      </a:r>
                      <a:endParaRPr i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774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/>
                        <a:t>Gastroenterite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gl"/>
                        <a:t>Varios</a:t>
                      </a:r>
                      <a:endParaRPr i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title"/>
          </p:nvPr>
        </p:nvSpPr>
        <p:spPr>
          <a:xfrm>
            <a:off x="265500" y="772675"/>
            <a:ext cx="4045200" cy="1752900"/>
          </a:xfrm>
          <a:prstGeom prst="rect">
            <a:avLst/>
          </a:prstGeom>
          <a:solidFill>
            <a:srgbClr val="EFEFEF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2. A transmisión das enfermidades infecciosas</a:t>
            </a:r>
            <a:endParaRPr sz="3000"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991800" y="2845200"/>
            <a:ext cx="3318900" cy="19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1800">
                <a:solidFill>
                  <a:srgbClr val="000000"/>
                </a:solidFill>
              </a:rPr>
              <a:t>2.1 Cadea epidemiolóxica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1800">
                <a:solidFill>
                  <a:srgbClr val="000000"/>
                </a:solidFill>
              </a:rPr>
              <a:t>2.2 Tipos de transmisión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1800">
                <a:solidFill>
                  <a:srgbClr val="000000"/>
                </a:solidFill>
              </a:rPr>
              <a:t>2.3 Vías de entrada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1800">
                <a:solidFill>
                  <a:srgbClr val="000000"/>
                </a:solidFill>
              </a:rPr>
              <a:t>2.4 Algunhas definicións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20" name="Google Shape;12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450" y="1054796"/>
            <a:ext cx="4045199" cy="30339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2.1 Cadea epidemiolóxica</a:t>
            </a:r>
            <a:endParaRPr sz="3000"/>
          </a:p>
        </p:txBody>
      </p:sp>
      <p:sp>
        <p:nvSpPr>
          <p:cNvPr id="126" name="Google Shape;126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gl">
                <a:solidFill>
                  <a:srgbClr val="434343"/>
                </a:solidFill>
              </a:rPr>
              <a:t>Axente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gl">
                <a:solidFill>
                  <a:srgbClr val="434343"/>
                </a:solidFill>
              </a:rPr>
              <a:t>Fonte</a:t>
            </a:r>
            <a:endParaRPr>
              <a:solidFill>
                <a:srgbClr val="43434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gl">
                <a:solidFill>
                  <a:srgbClr val="434343"/>
                </a:solidFill>
              </a:rPr>
              <a:t>Reservorio: </a:t>
            </a:r>
            <a:endParaRPr>
              <a:solidFill>
                <a:srgbClr val="434343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</a:pPr>
            <a:r>
              <a:rPr lang="gl">
                <a:solidFill>
                  <a:srgbClr val="434343"/>
                </a:solidFill>
              </a:rPr>
              <a:t>Ambiente</a:t>
            </a:r>
            <a:endParaRPr>
              <a:solidFill>
                <a:srgbClr val="434343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gl" sz="1800">
                <a:solidFill>
                  <a:srgbClr val="434343"/>
                </a:solidFill>
              </a:rPr>
              <a:t>Vector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gl">
                <a:solidFill>
                  <a:srgbClr val="434343"/>
                </a:solidFill>
              </a:rPr>
              <a:t>Hospede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descr="ciclo-transmision-malaria.gif" id="127" name="Google Shape;12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62950" y="1017450"/>
            <a:ext cx="4800375" cy="3840300"/>
          </a:xfrm>
          <a:prstGeom prst="rect">
            <a:avLst/>
          </a:pr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2.2 Tipos de transmisión</a:t>
            </a:r>
            <a:endParaRPr/>
          </a:p>
        </p:txBody>
      </p:sp>
      <p:sp>
        <p:nvSpPr>
          <p:cNvPr id="133" name="Google Shape;133;p25"/>
          <p:cNvSpPr txBox="1"/>
          <p:nvPr>
            <p:ph idx="1" type="body"/>
          </p:nvPr>
        </p:nvSpPr>
        <p:spPr>
          <a:xfrm>
            <a:off x="807275" y="1152475"/>
            <a:ext cx="8025000" cy="107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gl" sz="2000">
                <a:solidFill>
                  <a:srgbClr val="434343"/>
                </a:solidFill>
              </a:rPr>
              <a:t>Directa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gl" sz="2000">
                <a:solidFill>
                  <a:srgbClr val="434343"/>
                </a:solidFill>
              </a:rPr>
              <a:t>Indirecta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id="134" name="Google Shape;134;p25"/>
          <p:cNvSpPr txBox="1"/>
          <p:nvPr>
            <p:ph type="title"/>
          </p:nvPr>
        </p:nvSpPr>
        <p:spPr>
          <a:xfrm>
            <a:off x="311700" y="2423525"/>
            <a:ext cx="8603700" cy="626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2.3 Portas de entrada</a:t>
            </a:r>
            <a:endParaRPr/>
          </a:p>
        </p:txBody>
      </p:sp>
      <p:sp>
        <p:nvSpPr>
          <p:cNvPr id="135" name="Google Shape;135;p25"/>
          <p:cNvSpPr txBox="1"/>
          <p:nvPr>
            <p:ph idx="1" type="body"/>
          </p:nvPr>
        </p:nvSpPr>
        <p:spPr>
          <a:xfrm>
            <a:off x="807275" y="3161625"/>
            <a:ext cx="8166000" cy="185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gl" sz="2000">
                <a:solidFill>
                  <a:srgbClr val="434343"/>
                </a:solidFill>
              </a:rPr>
              <a:t>Vía cutánea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gl" sz="2000">
                <a:solidFill>
                  <a:srgbClr val="434343"/>
                </a:solidFill>
              </a:rPr>
              <a:t>Vía respiratoria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gl" sz="2000">
                <a:solidFill>
                  <a:srgbClr val="434343"/>
                </a:solidFill>
              </a:rPr>
              <a:t>Vía dixestiva</a:t>
            </a:r>
            <a:endParaRPr sz="2000">
              <a:solidFill>
                <a:srgbClr val="434343"/>
              </a:solidFill>
            </a:endParaRPr>
          </a:p>
          <a:p>
            <a:pPr indent="-3556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000"/>
              <a:buAutoNum type="arabicPeriod"/>
            </a:pPr>
            <a:r>
              <a:rPr lang="gl" sz="2000">
                <a:solidFill>
                  <a:srgbClr val="434343"/>
                </a:solidFill>
              </a:rPr>
              <a:t>Vía xenital</a:t>
            </a:r>
            <a:endParaRPr sz="2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2.4 Algúns conceptos</a:t>
            </a:r>
            <a:endParaRPr/>
          </a:p>
        </p:txBody>
      </p:sp>
      <p:sp>
        <p:nvSpPr>
          <p:cNvPr id="141" name="Google Shape;141;p26"/>
          <p:cNvSpPr txBox="1"/>
          <p:nvPr>
            <p:ph idx="1" type="body"/>
          </p:nvPr>
        </p:nvSpPr>
        <p:spPr>
          <a:xfrm>
            <a:off x="807275" y="1152475"/>
            <a:ext cx="8025000" cy="32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u="sng">
                <a:solidFill>
                  <a:srgbClr val="434343"/>
                </a:solidFill>
              </a:rPr>
              <a:t>Pola frecuencia e extensión xeográfica:</a:t>
            </a:r>
            <a:endParaRPr b="1" u="sng">
              <a:solidFill>
                <a:srgbClr val="434343"/>
              </a:solidFill>
            </a:endParaRPr>
          </a:p>
          <a:p>
            <a:pPr indent="-342900" lvl="1" marL="9144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lphaLcPeriod"/>
            </a:pPr>
            <a:r>
              <a:rPr b="1" i="1" lang="gl" sz="1800" u="sng">
                <a:solidFill>
                  <a:srgbClr val="434343"/>
                </a:solidFill>
              </a:rPr>
              <a:t>Endémicas</a:t>
            </a:r>
            <a:r>
              <a:rPr lang="gl" sz="1800">
                <a:solidFill>
                  <a:srgbClr val="434343"/>
                </a:solidFill>
              </a:rPr>
              <a:t>: dánse habitualmente nunha zona determinada. Exemplo a malaria, a lepra, o dengue.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lphaLcPeriod"/>
            </a:pPr>
            <a:r>
              <a:rPr b="1" i="1" lang="gl" sz="1800" u="sng">
                <a:solidFill>
                  <a:srgbClr val="434343"/>
                </a:solidFill>
              </a:rPr>
              <a:t>Epidémicas</a:t>
            </a:r>
            <a:r>
              <a:rPr lang="gl" sz="1800">
                <a:solidFill>
                  <a:srgbClr val="434343"/>
                </a:solidFill>
              </a:rPr>
              <a:t>: normalmente infecciosas, propáganse rapidamente e afectan a moitas persoas. A peste, a gripe, a febre amarela.</a:t>
            </a:r>
            <a:endParaRPr sz="1800">
              <a:solidFill>
                <a:srgbClr val="434343"/>
              </a:solidFill>
            </a:endParaRPr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AutoNum type="alphaLcPeriod"/>
            </a:pPr>
            <a:r>
              <a:rPr b="1" i="1" lang="gl" sz="1800" u="sng">
                <a:solidFill>
                  <a:srgbClr val="434343"/>
                </a:solidFill>
              </a:rPr>
              <a:t>Pandemias</a:t>
            </a:r>
            <a:r>
              <a:rPr lang="gl" sz="1800">
                <a:solidFill>
                  <a:srgbClr val="434343"/>
                </a:solidFill>
              </a:rPr>
              <a:t>: cando se estende por unha ampla área xeográfica. Tuberculose, SIDA.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20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/>
          <p:nvPr/>
        </p:nvSpPr>
        <p:spPr>
          <a:xfrm>
            <a:off x="1860700" y="4253025"/>
            <a:ext cx="52497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2400">
                <a:solidFill>
                  <a:schemeClr val="lt1"/>
                </a:solidFill>
              </a:rPr>
              <a:t>PANDEMIAS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9425" y="443925"/>
            <a:ext cx="5420365" cy="416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5975" y="511300"/>
            <a:ext cx="5416350" cy="3346891"/>
          </a:xfrm>
          <a:prstGeom prst="rect">
            <a:avLst/>
          </a:prstGeom>
          <a:noFill/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53" name="Google Shape;153;p28"/>
          <p:cNvSpPr txBox="1"/>
          <p:nvPr/>
        </p:nvSpPr>
        <p:spPr>
          <a:xfrm>
            <a:off x="465175" y="4253025"/>
            <a:ext cx="66453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2400">
                <a:solidFill>
                  <a:schemeClr val="lt1"/>
                </a:solidFill>
              </a:rPr>
              <a:t>ENDÉMICAS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8"/>
          <p:cNvSpPr txBox="1"/>
          <p:nvPr/>
        </p:nvSpPr>
        <p:spPr>
          <a:xfrm>
            <a:off x="465175" y="1329075"/>
            <a:ext cx="26184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2400"/>
              <a:t>Distribución endémica da Malaria</a:t>
            </a:r>
            <a:endParaRPr sz="2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9"/>
          <p:cNvSpPr txBox="1"/>
          <p:nvPr/>
        </p:nvSpPr>
        <p:spPr>
          <a:xfrm>
            <a:off x="1860700" y="4253025"/>
            <a:ext cx="6964200" cy="65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2400">
                <a:solidFill>
                  <a:schemeClr val="lt1"/>
                </a:solidFill>
              </a:rPr>
              <a:t>EPIDÉMIAS</a:t>
            </a:r>
            <a:endParaRPr b="1" sz="24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60" name="Google Shape;160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7300" y="305700"/>
            <a:ext cx="6289401" cy="353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0"/>
          <p:cNvSpPr txBox="1"/>
          <p:nvPr>
            <p:ph type="title"/>
          </p:nvPr>
        </p:nvSpPr>
        <p:spPr>
          <a:xfrm>
            <a:off x="265500" y="550075"/>
            <a:ext cx="4045200" cy="1975500"/>
          </a:xfrm>
          <a:prstGeom prst="rect">
            <a:avLst/>
          </a:prstGeom>
          <a:solidFill>
            <a:srgbClr val="EFEFEF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3. O sistema inmunitario. As defensas fronte aos microorganismos</a:t>
            </a:r>
            <a:endParaRPr sz="3000"/>
          </a:p>
        </p:txBody>
      </p:sp>
      <p:sp>
        <p:nvSpPr>
          <p:cNvPr id="166" name="Google Shape;166;p30"/>
          <p:cNvSpPr txBox="1"/>
          <p:nvPr>
            <p:ph idx="1" type="subTitle"/>
          </p:nvPr>
        </p:nvSpPr>
        <p:spPr>
          <a:xfrm>
            <a:off x="668875" y="2845200"/>
            <a:ext cx="3805800" cy="19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1700">
                <a:solidFill>
                  <a:srgbClr val="000000"/>
                </a:solidFill>
              </a:rPr>
              <a:t>3.1 Barreiras de entrada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1700">
                <a:solidFill>
                  <a:srgbClr val="000000"/>
                </a:solidFill>
              </a:rPr>
              <a:t>3.2 Resposta inmunitaria inespecífica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1700">
                <a:solidFill>
                  <a:srgbClr val="000000"/>
                </a:solidFill>
              </a:rPr>
              <a:t>3.3 Resposta inmunitaria específica</a:t>
            </a:r>
            <a:endParaRPr sz="1700">
              <a:solidFill>
                <a:srgbClr val="000000"/>
              </a:solidFill>
            </a:endParaRPr>
          </a:p>
        </p:txBody>
      </p:sp>
      <p:pic>
        <p:nvPicPr>
          <p:cNvPr descr="96054945_b9e7f9f8ba_m.jpg"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2950" y="188463"/>
            <a:ext cx="2286000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infocitos T atacan a células cancerosas.jpg" id="168" name="Google Shape;16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99663" y="2398700"/>
            <a:ext cx="2474263" cy="2617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30"/>
          <p:cNvSpPr txBox="1"/>
          <p:nvPr/>
        </p:nvSpPr>
        <p:spPr>
          <a:xfrm>
            <a:off x="4642350" y="3886450"/>
            <a:ext cx="1677600" cy="9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100" u="sng">
                <a:hlinkClick r:id="rId5"/>
              </a:rPr>
              <a:t>www.info-farmacia.com</a:t>
            </a:r>
            <a:r>
              <a:rPr b="1" lang="gl" sz="1100"/>
              <a:t>. Microfotografía: linfocitos T atacan a células canceríxenas </a:t>
            </a:r>
            <a:endParaRPr b="1"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/>
          </a:p>
        </p:txBody>
      </p:sp>
      <p:sp>
        <p:nvSpPr>
          <p:cNvPr id="170" name="Google Shape;170;p30"/>
          <p:cNvSpPr txBox="1"/>
          <p:nvPr/>
        </p:nvSpPr>
        <p:spPr>
          <a:xfrm>
            <a:off x="7196275" y="1003325"/>
            <a:ext cx="1677600" cy="57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100"/>
              <a:t>Linfocito B formando anticuerpos contra las bacterias Chlamydia,</a:t>
            </a:r>
            <a:endParaRPr b="1"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3.1 Barreiras de entrada</a:t>
            </a:r>
            <a:endParaRPr/>
          </a:p>
        </p:txBody>
      </p:sp>
      <p:sp>
        <p:nvSpPr>
          <p:cNvPr id="176" name="Google Shape;176;p31"/>
          <p:cNvSpPr txBox="1"/>
          <p:nvPr>
            <p:ph idx="1" type="body"/>
          </p:nvPr>
        </p:nvSpPr>
        <p:spPr>
          <a:xfrm>
            <a:off x="807275" y="1152475"/>
            <a:ext cx="8025000" cy="32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2400">
                <a:solidFill>
                  <a:srgbClr val="000000"/>
                </a:solidFill>
              </a:rPr>
              <a:t>É a primeira liña de defensa do organismo, consiste en: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gl" sz="2400">
                <a:solidFill>
                  <a:srgbClr val="000000"/>
                </a:solidFill>
              </a:rPr>
              <a:t>Barreiras físicas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gl" sz="2400">
                <a:solidFill>
                  <a:srgbClr val="000000"/>
                </a:solidFill>
              </a:rPr>
              <a:t>Químicas: pel, mucosas, líquidos corporais 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gl" sz="2400">
                <a:solidFill>
                  <a:srgbClr val="000000"/>
                </a:solidFill>
              </a:rPr>
              <a:t>Barreiras biolóxicas.</a:t>
            </a:r>
            <a:endParaRPr sz="2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u="sng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solidFill>
            <a:srgbClr val="D9D9D9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/>
              <a:t>TEMA 4 A SAÚDE E A ENFERMIDADE</a:t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gl">
                <a:solidFill>
                  <a:srgbClr val="000000"/>
                </a:solidFill>
              </a:rPr>
              <a:t>A saúde e a enfermidade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gl">
                <a:solidFill>
                  <a:srgbClr val="000000"/>
                </a:solidFill>
              </a:rPr>
              <a:t>A transmisión das enfermidades infecciosas.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gl">
                <a:solidFill>
                  <a:srgbClr val="000000"/>
                </a:solidFill>
              </a:rPr>
              <a:t>O sistema inmunitario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gl">
                <a:solidFill>
                  <a:srgbClr val="000000"/>
                </a:solidFill>
              </a:rPr>
              <a:t>A prevención e o tratamento das enfermidades infecciosas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gl">
                <a:solidFill>
                  <a:srgbClr val="000000"/>
                </a:solidFill>
              </a:rPr>
              <a:t>As enfermidades non infecciosas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gl">
                <a:solidFill>
                  <a:srgbClr val="000000"/>
                </a:solidFill>
              </a:rPr>
              <a:t>A prevención das enfermidades non infecciosas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gl">
                <a:solidFill>
                  <a:srgbClr val="000000"/>
                </a:solidFill>
              </a:rPr>
              <a:t>Os accidentes e os primeiros auxilios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AutoNum type="arabicPeriod"/>
            </a:pPr>
            <a:r>
              <a:rPr lang="gl">
                <a:solidFill>
                  <a:srgbClr val="000000"/>
                </a:solidFill>
              </a:rPr>
              <a:t>A doazón e os transplantes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3.2  Resposta inmunitaria inespecífica</a:t>
            </a:r>
            <a:endParaRPr/>
          </a:p>
        </p:txBody>
      </p:sp>
      <p:sp>
        <p:nvSpPr>
          <p:cNvPr id="182" name="Google Shape;182;p32"/>
          <p:cNvSpPr txBox="1"/>
          <p:nvPr>
            <p:ph idx="1" type="body"/>
          </p:nvPr>
        </p:nvSpPr>
        <p:spPr>
          <a:xfrm>
            <a:off x="807275" y="1152475"/>
            <a:ext cx="3794100" cy="38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Coa entrada dos microorganismos: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gl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capilares dilátanse e chega máis sangue. Caracterízase por inflamación, calor, rubor e dor.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gl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Aumenta a permeabilidade dos capilares: libéranse líquidos como a histamina que produce inflamación e algunhas células como monocitos</a:t>
            </a:r>
            <a:endParaRPr sz="16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AutoNum type="arabicPeriod"/>
            </a:pPr>
            <a:r>
              <a:rPr lang="gl" sz="16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 monocitos transfórmanse en fagocitos que capturan aos axentes estraños ou patóxenos e elimínanos.</a:t>
            </a:r>
            <a:endParaRPr sz="1600">
              <a:solidFill>
                <a:srgbClr val="434343"/>
              </a:solidFill>
            </a:endParaRPr>
          </a:p>
        </p:txBody>
      </p:sp>
      <p:pic>
        <p:nvPicPr>
          <p:cNvPr id="183" name="Google Shape;18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01375" y="1152475"/>
            <a:ext cx="4273375" cy="361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3.3  Resposta inmunitaria específica</a:t>
            </a:r>
            <a:endParaRPr/>
          </a:p>
        </p:txBody>
      </p:sp>
      <p:sp>
        <p:nvSpPr>
          <p:cNvPr id="189" name="Google Shape;189;p33"/>
          <p:cNvSpPr txBox="1"/>
          <p:nvPr>
            <p:ph idx="1" type="body"/>
          </p:nvPr>
        </p:nvSpPr>
        <p:spPr>
          <a:xfrm>
            <a:off x="807275" y="1152475"/>
            <a:ext cx="8025000" cy="32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solidFill>
                  <a:srgbClr val="000000"/>
                </a:solidFill>
              </a:rPr>
              <a:t>Cando </a:t>
            </a:r>
            <a:r>
              <a:rPr b="1" lang="gl" u="sng">
                <a:solidFill>
                  <a:srgbClr val="000000"/>
                </a:solidFill>
              </a:rPr>
              <a:t>os antíxenos</a:t>
            </a:r>
            <a:r>
              <a:rPr lang="gl">
                <a:solidFill>
                  <a:srgbClr val="000000"/>
                </a:solidFill>
              </a:rPr>
              <a:t> superan os niveis de defensa anteriores entran en acción outro tipo de leucocitos (glóbulos brancos): os LINFOCITOS: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gl" u="sng">
                <a:solidFill>
                  <a:srgbClr val="000000"/>
                </a:solidFill>
              </a:rPr>
              <a:t>Os linfocitos</a:t>
            </a:r>
            <a:r>
              <a:rPr i="1" lang="gl" u="sng">
                <a:solidFill>
                  <a:srgbClr val="000000"/>
                </a:solidFill>
              </a:rPr>
              <a:t> </a:t>
            </a:r>
            <a:r>
              <a:rPr b="1" lang="gl" u="sng">
                <a:solidFill>
                  <a:srgbClr val="000000"/>
                </a:solidFill>
              </a:rPr>
              <a:t> T</a:t>
            </a:r>
            <a:r>
              <a:rPr b="1" lang="gl">
                <a:solidFill>
                  <a:srgbClr val="000000"/>
                </a:solidFill>
              </a:rPr>
              <a:t>: </a:t>
            </a:r>
            <a:r>
              <a:rPr lang="gl">
                <a:solidFill>
                  <a:srgbClr val="000000"/>
                </a:solidFill>
              </a:rPr>
              <a:t>recoñecen de forma específica as células infectadas do corpo e son capaces de destruílas.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b="1" lang="gl" u="sng">
                <a:solidFill>
                  <a:srgbClr val="000000"/>
                </a:solidFill>
              </a:rPr>
              <a:t>Os linfocitos</a:t>
            </a:r>
            <a:r>
              <a:rPr i="1" lang="gl" u="sng">
                <a:solidFill>
                  <a:srgbClr val="000000"/>
                </a:solidFill>
              </a:rPr>
              <a:t> </a:t>
            </a:r>
            <a:r>
              <a:rPr b="1" lang="gl" u="sng">
                <a:solidFill>
                  <a:srgbClr val="000000"/>
                </a:solidFill>
              </a:rPr>
              <a:t> B</a:t>
            </a:r>
            <a:r>
              <a:rPr b="1" lang="gl">
                <a:solidFill>
                  <a:srgbClr val="000000"/>
                </a:solidFill>
              </a:rPr>
              <a:t>: </a:t>
            </a:r>
            <a:r>
              <a:rPr lang="gl">
                <a:solidFill>
                  <a:srgbClr val="000000"/>
                </a:solidFill>
              </a:rPr>
              <a:t>recoñecen de forma específica cada patóxeno e producen moléculas específicas, </a:t>
            </a:r>
            <a:r>
              <a:rPr b="1" lang="gl" u="sng">
                <a:solidFill>
                  <a:srgbClr val="000000"/>
                </a:solidFill>
              </a:rPr>
              <a:t>os anticorpos</a:t>
            </a:r>
            <a:r>
              <a:rPr lang="gl">
                <a:solidFill>
                  <a:srgbClr val="000000"/>
                </a:solidFill>
              </a:rPr>
              <a:t> que eliminan as substancias estrañas ou antíxenos.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gl" sz="1600">
                <a:solidFill>
                  <a:srgbClr val="000000"/>
                </a:solidFill>
              </a:rPr>
              <a:t>Prodúcese a</a:t>
            </a:r>
            <a:r>
              <a:rPr b="1" lang="gl" sz="1600" u="sng">
                <a:solidFill>
                  <a:srgbClr val="000000"/>
                </a:solidFill>
              </a:rPr>
              <a:t> memoria inmunolóxica</a:t>
            </a:r>
            <a:r>
              <a:rPr lang="gl" sz="1600">
                <a:solidFill>
                  <a:srgbClr val="000000"/>
                </a:solidFill>
              </a:rPr>
              <a:t>, os </a:t>
            </a:r>
            <a:r>
              <a:rPr b="1" lang="gl" sz="1600" u="sng">
                <a:solidFill>
                  <a:srgbClr val="000000"/>
                </a:solidFill>
              </a:rPr>
              <a:t>linfocitos de memoria</a:t>
            </a:r>
            <a:r>
              <a:rPr lang="gl" sz="1600">
                <a:solidFill>
                  <a:srgbClr val="000000"/>
                </a:solidFill>
              </a:rPr>
              <a:t> recordan o antíxeno e a próxima vez que entren en contacto con el a resposta inmunitaria será moito máis rápida e eficaz. Xa non sufriremos a enfermidade, estamos inmunizados.</a:t>
            </a:r>
            <a:endParaRPr sz="1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29581" y="1164650"/>
            <a:ext cx="4905919" cy="286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34"/>
          <p:cNvSpPr txBox="1"/>
          <p:nvPr/>
        </p:nvSpPr>
        <p:spPr>
          <a:xfrm>
            <a:off x="372025" y="1164775"/>
            <a:ext cx="3237900" cy="286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1600"/>
              <a:t>A inmunidade específica consiste: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gl" sz="1600"/>
              <a:t>Linfocitos B produción de anticorpos (</a:t>
            </a:r>
            <a:r>
              <a:rPr b="1" i="1" lang="gl" sz="1600"/>
              <a:t>inmunidade humoral)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gl" sz="1600"/>
              <a:t>Linfocitos T actividades celulares citotóxicas ou regulatorias </a:t>
            </a:r>
            <a:r>
              <a:rPr b="1" lang="gl" sz="1600"/>
              <a:t>(inmunidade celular</a:t>
            </a:r>
            <a:r>
              <a:rPr lang="gl" sz="1600"/>
              <a:t>)</a:t>
            </a:r>
            <a:endParaRPr sz="1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sp>
        <p:nvSpPr>
          <p:cNvPr id="196" name="Google Shape;196;p3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/>
              <a:t>Inmunidade específica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  Algúns conceptos</a:t>
            </a:r>
            <a:endParaRPr/>
          </a:p>
        </p:txBody>
      </p:sp>
      <p:sp>
        <p:nvSpPr>
          <p:cNvPr id="202" name="Google Shape;202;p35"/>
          <p:cNvSpPr txBox="1"/>
          <p:nvPr>
            <p:ph idx="1" type="body"/>
          </p:nvPr>
        </p:nvSpPr>
        <p:spPr>
          <a:xfrm>
            <a:off x="807275" y="1152475"/>
            <a:ext cx="8025000" cy="326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i="1" lang="gl" sz="1400" u="sng">
                <a:solidFill>
                  <a:srgbClr val="000000"/>
                </a:solidFill>
              </a:rPr>
              <a:t>Resposta inmunitaria</a:t>
            </a:r>
            <a:r>
              <a:rPr lang="gl" sz="1400">
                <a:solidFill>
                  <a:srgbClr val="000000"/>
                </a:solidFill>
              </a:rPr>
              <a:t>: resposta do corpo fronte ao antíxeno. 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i="1" lang="gl" sz="1400" u="sng">
                <a:solidFill>
                  <a:srgbClr val="000000"/>
                </a:solidFill>
              </a:rPr>
              <a:t>Antíxenos</a:t>
            </a:r>
            <a:r>
              <a:rPr lang="gl" sz="1400">
                <a:solidFill>
                  <a:srgbClr val="000000"/>
                </a:solidFill>
              </a:rPr>
              <a:t>: substancias estrañas que entran no organismo.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b="1" i="1" lang="gl" sz="1400" u="sng">
                <a:solidFill>
                  <a:srgbClr val="000000"/>
                </a:solidFill>
              </a:rPr>
              <a:t>A inmunidade</a:t>
            </a:r>
            <a:r>
              <a:rPr lang="gl" sz="1400">
                <a:solidFill>
                  <a:srgbClr val="000000"/>
                </a:solidFill>
              </a:rPr>
              <a:t>: resistencia que presentan os organismos fronte as infeccións causadas por patóxenos ou substancias estrañas. A  Inmunidade pode ser natural ou artificial   (linfocitos de memoria)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gl" sz="1400">
                <a:solidFill>
                  <a:srgbClr val="000000"/>
                </a:solidFill>
              </a:rPr>
              <a:t>Glóbulos brancos: </a:t>
            </a:r>
            <a:endParaRPr sz="1400"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gl">
                <a:solidFill>
                  <a:srgbClr val="000000"/>
                </a:solidFill>
              </a:rPr>
              <a:t>Fagocitos (monocitos, neutrófilos, eosinófilos); 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○"/>
            </a:pPr>
            <a:r>
              <a:rPr lang="gl">
                <a:solidFill>
                  <a:srgbClr val="000000"/>
                </a:solidFill>
              </a:rPr>
              <a:t>Linfocitos (T e B)</a:t>
            </a:r>
            <a:endParaRPr sz="1400">
              <a:solidFill>
                <a:srgbClr val="000000"/>
              </a:solidFill>
            </a:endParaRPr>
          </a:p>
          <a:p>
            <a:pPr indent="-3175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●"/>
            </a:pPr>
            <a:r>
              <a:rPr lang="gl" sz="1400">
                <a:solidFill>
                  <a:srgbClr val="000000"/>
                </a:solidFill>
              </a:rPr>
              <a:t>Vacina/Soro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/>
              <a:t>Inmunidade adquirida, adaptativa ou específica. </a:t>
            </a:r>
            <a:endParaRPr/>
          </a:p>
        </p:txBody>
      </p:sp>
      <p:pic>
        <p:nvPicPr>
          <p:cNvPr id="208" name="Google Shape;20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9075" y="581025"/>
            <a:ext cx="5080000" cy="326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7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/>
              <a:t>Non confundir con soro fisiolóxico</a:t>
            </a:r>
            <a:endParaRPr/>
          </a:p>
        </p:txBody>
      </p:sp>
      <p:pic>
        <p:nvPicPr>
          <p:cNvPr id="214" name="Google Shape;21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24125" y="773900"/>
            <a:ext cx="4049975" cy="259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8"/>
          <p:cNvSpPr txBox="1"/>
          <p:nvPr>
            <p:ph type="title"/>
          </p:nvPr>
        </p:nvSpPr>
        <p:spPr>
          <a:xfrm>
            <a:off x="265500" y="550075"/>
            <a:ext cx="4045200" cy="1975500"/>
          </a:xfrm>
          <a:prstGeom prst="rect">
            <a:avLst/>
          </a:prstGeom>
          <a:solidFill>
            <a:srgbClr val="EFEFEF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4. A prevención e o tratamento das enfermidades infecciosas</a:t>
            </a:r>
            <a:endParaRPr sz="3000"/>
          </a:p>
        </p:txBody>
      </p:sp>
      <p:sp>
        <p:nvSpPr>
          <p:cNvPr id="220" name="Google Shape;220;p38"/>
          <p:cNvSpPr txBox="1"/>
          <p:nvPr>
            <p:ph idx="1" type="subTitle"/>
          </p:nvPr>
        </p:nvSpPr>
        <p:spPr>
          <a:xfrm>
            <a:off x="668875" y="2845200"/>
            <a:ext cx="3805800" cy="19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1700">
                <a:solidFill>
                  <a:srgbClr val="000000"/>
                </a:solidFill>
              </a:rPr>
              <a:t>4.1 A prevención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1700">
                <a:solidFill>
                  <a:srgbClr val="000000"/>
                </a:solidFill>
              </a:rPr>
              <a:t>4.2 O tratamento</a:t>
            </a:r>
            <a:endParaRPr sz="1700">
              <a:solidFill>
                <a:srgbClr val="000000"/>
              </a:solidFill>
            </a:endParaRPr>
          </a:p>
        </p:txBody>
      </p:sp>
      <p:pic>
        <p:nvPicPr>
          <p:cNvPr descr="microbises.jpg" id="221" name="Google Shape;221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40500" y="278200"/>
            <a:ext cx="2952750" cy="417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solidFill>
                  <a:srgbClr val="000000"/>
                </a:solidFill>
              </a:rPr>
              <a:t>Inclúe varios aspectos de sentido común que dependen moito da nosa educación e información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gl">
                <a:solidFill>
                  <a:srgbClr val="000000"/>
                </a:solidFill>
              </a:rPr>
              <a:t>Hixiene persoal e ambiental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gl">
                <a:solidFill>
                  <a:srgbClr val="000000"/>
                </a:solidFill>
              </a:rPr>
              <a:t>A saúde sexual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gl">
                <a:solidFill>
                  <a:srgbClr val="000000"/>
                </a:solidFill>
              </a:rPr>
              <a:t>A hixiene alimentaria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gl">
                <a:solidFill>
                  <a:srgbClr val="000000"/>
                </a:solidFill>
              </a:rPr>
              <a:t>A vacinación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gl">
                <a:solidFill>
                  <a:srgbClr val="000000"/>
                </a:solidFill>
              </a:rPr>
              <a:t>As medidas preventivas ao viaxar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</a:pPr>
            <a:r>
              <a:rPr lang="gl">
                <a:solidFill>
                  <a:srgbClr val="000000"/>
                </a:solidFill>
              </a:rPr>
              <a:t>O coidado das mascotas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gl"/>
              <a:t>A medicina preventiva</a:t>
            </a:r>
            <a:endParaRPr/>
          </a:p>
        </p:txBody>
      </p:sp>
      <p:sp>
        <p:nvSpPr>
          <p:cNvPr id="227" name="Google Shape;227;p3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4.1 Prevención</a:t>
            </a:r>
            <a:endParaRPr sz="30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solidFill>
                  <a:srgbClr val="000000"/>
                </a:solidFill>
              </a:rPr>
              <a:t>Cada tipo de patóxeno tratase con un tipo de medicamento</a:t>
            </a:r>
            <a:endParaRPr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gl" sz="1600">
                <a:solidFill>
                  <a:srgbClr val="000000"/>
                </a:solidFill>
              </a:rPr>
              <a:t>Infeccións bacterianas con antibióticos substancias excretadas por microorganismos que en cantidades moi pequenas inhiben o crecemento de bacterias.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gl" sz="1600">
                <a:solidFill>
                  <a:srgbClr val="000000"/>
                </a:solidFill>
              </a:rPr>
              <a:t>Infeccións por virus con antivirales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gl" sz="1600">
                <a:solidFill>
                  <a:srgbClr val="000000"/>
                </a:solidFill>
              </a:rPr>
              <a:t>Infección por fungos con antimicóticos</a:t>
            </a:r>
            <a:endParaRPr sz="1600">
              <a:solidFill>
                <a:srgbClr val="000000"/>
              </a:solidFill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gl" sz="1600">
                <a:solidFill>
                  <a:srgbClr val="000000"/>
                </a:solidFill>
              </a:rPr>
              <a:t>Infección por protozoos con fármacos específicos para cada enfermidade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gl" sz="1400">
                <a:solidFill>
                  <a:srgbClr val="000000"/>
                </a:solidFill>
              </a:rPr>
              <a:t>Nalgúns casos empréganse os </a:t>
            </a:r>
            <a:r>
              <a:rPr b="1" lang="gl" sz="1400">
                <a:solidFill>
                  <a:srgbClr val="000000"/>
                </a:solidFill>
              </a:rPr>
              <a:t>soros con anticorpos</a:t>
            </a:r>
            <a:r>
              <a:rPr lang="gl" sz="1400">
                <a:solidFill>
                  <a:srgbClr val="000000"/>
                </a:solidFill>
              </a:rPr>
              <a:t> para un patóxeno concreto.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gl" sz="1400">
                <a:solidFill>
                  <a:srgbClr val="000000"/>
                </a:solidFill>
              </a:rPr>
              <a:t>É importante non automedicarse e facer un </a:t>
            </a:r>
            <a:r>
              <a:rPr b="1" lang="gl" sz="1400">
                <a:solidFill>
                  <a:srgbClr val="000000"/>
                </a:solidFill>
              </a:rPr>
              <a:t>bo uso dos medicamentos</a:t>
            </a:r>
            <a:r>
              <a:rPr lang="gl" sz="1400">
                <a:solidFill>
                  <a:srgbClr val="000000"/>
                </a:solidFill>
              </a:rPr>
              <a:t> para evitar problemas como a aparición de </a:t>
            </a:r>
            <a:r>
              <a:rPr b="1" lang="gl" sz="1400">
                <a:solidFill>
                  <a:srgbClr val="000000"/>
                </a:solidFill>
              </a:rPr>
              <a:t>resistencias dos microorganismos fronte  </a:t>
            </a:r>
            <a:r>
              <a:rPr lang="gl" sz="1400">
                <a:solidFill>
                  <a:srgbClr val="000000"/>
                </a:solidFill>
              </a:rPr>
              <a:t>aos antibióticos polo excesivo ou mal uso dos mesmos.</a:t>
            </a:r>
            <a:endParaRPr sz="14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4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4.2 O tratamento</a:t>
            </a:r>
            <a:endParaRPr sz="30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41"/>
          <p:cNvSpPr txBox="1"/>
          <p:nvPr>
            <p:ph idx="1" type="body"/>
          </p:nvPr>
        </p:nvSpPr>
        <p:spPr>
          <a:xfrm>
            <a:off x="645825" y="1017450"/>
            <a:ext cx="3921000" cy="3930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gl" sz="1200">
                <a:solidFill>
                  <a:srgbClr val="000000"/>
                </a:solidFill>
              </a:rPr>
              <a:t>Analxésico</a:t>
            </a:r>
            <a:r>
              <a:rPr lang="gl" sz="1200">
                <a:solidFill>
                  <a:srgbClr val="000000"/>
                </a:solidFill>
              </a:rPr>
              <a:t> (contra a dor). </a:t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gl" sz="1200">
                <a:solidFill>
                  <a:srgbClr val="000000"/>
                </a:solidFill>
              </a:rPr>
              <a:t>Anestésico </a:t>
            </a:r>
            <a:r>
              <a:rPr lang="gl" sz="1200">
                <a:solidFill>
                  <a:srgbClr val="000000"/>
                </a:solidFill>
              </a:rPr>
              <a:t>(para adormentar aos pacientes en cirurxía). </a:t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gl" sz="1200">
                <a:solidFill>
                  <a:srgbClr val="000000"/>
                </a:solidFill>
              </a:rPr>
              <a:t>Ansiolítico </a:t>
            </a:r>
            <a:r>
              <a:rPr lang="gl" sz="1200">
                <a:solidFill>
                  <a:srgbClr val="000000"/>
                </a:solidFill>
              </a:rPr>
              <a:t>(contra a ansiedade). </a:t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gl" sz="1200">
                <a:solidFill>
                  <a:srgbClr val="000000"/>
                </a:solidFill>
              </a:rPr>
              <a:t>Anticolinérgico </a:t>
            </a:r>
            <a:r>
              <a:rPr lang="gl" sz="1200">
                <a:solidFill>
                  <a:srgbClr val="000000"/>
                </a:solidFill>
              </a:rPr>
              <a:t>(con efectos sobre o sistema nervioso). </a:t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gl" sz="1200">
                <a:solidFill>
                  <a:srgbClr val="000000"/>
                </a:solidFill>
              </a:rPr>
              <a:t>Anticonceptivo </a:t>
            </a:r>
            <a:r>
              <a:rPr lang="gl" sz="1200">
                <a:solidFill>
                  <a:srgbClr val="000000"/>
                </a:solidFill>
              </a:rPr>
              <a:t>(para previr o embarazo). </a:t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gl" sz="1200">
                <a:solidFill>
                  <a:srgbClr val="000000"/>
                </a:solidFill>
              </a:rPr>
              <a:t>Anticonvulsivo </a:t>
            </a:r>
            <a:r>
              <a:rPr lang="gl" sz="1200">
                <a:solidFill>
                  <a:srgbClr val="000000"/>
                </a:solidFill>
              </a:rPr>
              <a:t>(contra as convulsións e outros síntomas da epilepsia). </a:t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gl" sz="1200">
                <a:solidFill>
                  <a:srgbClr val="000000"/>
                </a:solidFill>
              </a:rPr>
              <a:t>Antidepresivo </a:t>
            </a:r>
            <a:r>
              <a:rPr lang="gl" sz="1200">
                <a:solidFill>
                  <a:srgbClr val="000000"/>
                </a:solidFill>
              </a:rPr>
              <a:t>(contra a depresión). </a:t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gl" sz="1200">
                <a:solidFill>
                  <a:srgbClr val="000000"/>
                </a:solidFill>
              </a:rPr>
              <a:t>Antihelmíntico </a:t>
            </a:r>
            <a:r>
              <a:rPr lang="gl" sz="1200">
                <a:solidFill>
                  <a:srgbClr val="000000"/>
                </a:solidFill>
              </a:rPr>
              <a:t>(contra as infeccións intestinais provocadas por vermes e lombrigas).</a:t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gl" sz="1200">
                <a:solidFill>
                  <a:srgbClr val="000000"/>
                </a:solidFill>
              </a:rPr>
              <a:t> </a:t>
            </a:r>
            <a:r>
              <a:rPr b="1" lang="gl" sz="1200">
                <a:solidFill>
                  <a:srgbClr val="000000"/>
                </a:solidFill>
              </a:rPr>
              <a:t>Antihistamínico </a:t>
            </a:r>
            <a:r>
              <a:rPr lang="gl" sz="1200">
                <a:solidFill>
                  <a:srgbClr val="000000"/>
                </a:solidFill>
              </a:rPr>
              <a:t>(contra lasalergias). </a:t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gl" sz="1200">
                <a:solidFill>
                  <a:srgbClr val="000000"/>
                </a:solidFill>
              </a:rPr>
              <a:t>Antimicótico </a:t>
            </a:r>
            <a:r>
              <a:rPr lang="gl" sz="1200">
                <a:solidFill>
                  <a:srgbClr val="000000"/>
                </a:solidFill>
              </a:rPr>
              <a:t>(contra os fungos). </a:t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gl" sz="1200">
                <a:solidFill>
                  <a:srgbClr val="000000"/>
                </a:solidFill>
              </a:rPr>
              <a:t>Antipirético(</a:t>
            </a:r>
            <a:r>
              <a:rPr lang="gl" sz="1200">
                <a:solidFill>
                  <a:srgbClr val="000000"/>
                </a:solidFill>
              </a:rPr>
              <a:t>contra a febre). </a:t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gl" sz="1200">
                <a:solidFill>
                  <a:srgbClr val="000000"/>
                </a:solidFill>
              </a:rPr>
              <a:t>Antipsicótico </a:t>
            </a:r>
            <a:r>
              <a:rPr lang="gl" sz="1200">
                <a:solidFill>
                  <a:srgbClr val="000000"/>
                </a:solidFill>
              </a:rPr>
              <a:t>(contra os síntomas de diferentes tipos de psicoses e doutros padecimientos mentais/emocionais). </a:t>
            </a:r>
            <a:endParaRPr sz="1200">
              <a:solidFill>
                <a:srgbClr val="000000"/>
              </a:solidFill>
            </a:endParaRPr>
          </a:p>
        </p:txBody>
      </p:sp>
      <p:sp>
        <p:nvSpPr>
          <p:cNvPr id="239" name="Google Shape;239;p4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/>
              <a:t>Outros fármacos</a:t>
            </a:r>
            <a:endParaRPr/>
          </a:p>
        </p:txBody>
      </p:sp>
      <p:sp>
        <p:nvSpPr>
          <p:cNvPr id="240" name="Google Shape;240;p41"/>
          <p:cNvSpPr txBox="1"/>
          <p:nvPr>
            <p:ph idx="1" type="body"/>
          </p:nvPr>
        </p:nvSpPr>
        <p:spPr>
          <a:xfrm>
            <a:off x="5132100" y="1017450"/>
            <a:ext cx="3574800" cy="3930000"/>
          </a:xfrm>
          <a:prstGeom prst="rect">
            <a:avLst/>
          </a:prstGeom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gl" sz="1200">
                <a:solidFill>
                  <a:srgbClr val="000000"/>
                </a:solidFill>
              </a:rPr>
              <a:t>Antídoto </a:t>
            </a:r>
            <a:r>
              <a:rPr lang="gl" sz="1200">
                <a:solidFill>
                  <a:srgbClr val="000000"/>
                </a:solidFill>
              </a:rPr>
              <a:t>(contra os efectos dos velenos). </a:t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gl" sz="1200">
                <a:solidFill>
                  <a:srgbClr val="000000"/>
                </a:solidFill>
              </a:rPr>
              <a:t>Broncodilatador </a:t>
            </a:r>
            <a:r>
              <a:rPr lang="gl" sz="1200">
                <a:solidFill>
                  <a:srgbClr val="000000"/>
                </a:solidFill>
              </a:rPr>
              <a:t>(para dilatar os bronquios; no tratamento da asma e da enfermidade pulmonar obstructiva crónica (EPOC)). </a:t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gl" sz="1200">
                <a:solidFill>
                  <a:srgbClr val="000000"/>
                </a:solidFill>
              </a:rPr>
              <a:t>Cardiotónico </a:t>
            </a:r>
            <a:r>
              <a:rPr lang="gl" sz="1200">
                <a:solidFill>
                  <a:srgbClr val="000000"/>
                </a:solidFill>
              </a:rPr>
              <a:t>(para fortalecer o músculo cardíaco). </a:t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gl" sz="1200">
                <a:solidFill>
                  <a:srgbClr val="000000"/>
                </a:solidFill>
              </a:rPr>
              <a:t>Citostático </a:t>
            </a:r>
            <a:r>
              <a:rPr lang="gl" sz="1200">
                <a:solidFill>
                  <a:srgbClr val="000000"/>
                </a:solidFill>
              </a:rPr>
              <a:t>(para interromper a división celular; de utilidade no tratamento do cancro). </a:t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gl" sz="1200">
                <a:solidFill>
                  <a:srgbClr val="000000"/>
                </a:solidFill>
              </a:rPr>
              <a:t>Hipnótico </a:t>
            </a:r>
            <a:r>
              <a:rPr lang="gl" sz="1200">
                <a:solidFill>
                  <a:srgbClr val="000000"/>
                </a:solidFill>
              </a:rPr>
              <a:t>(para obter relaxación, sedación, tranquilidade ou soño en pacientes con ansiedade ou con problemas para durmir). </a:t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gl" sz="1200">
                <a:solidFill>
                  <a:srgbClr val="000000"/>
                </a:solidFill>
              </a:rPr>
              <a:t>Hormonoterápico </a:t>
            </a:r>
            <a:r>
              <a:rPr lang="gl" sz="1200">
                <a:solidFill>
                  <a:srgbClr val="000000"/>
                </a:solidFill>
              </a:rPr>
              <a:t>(para resolver desequilibrios no funcionamento hormonal). </a:t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gl" sz="1200">
                <a:solidFill>
                  <a:srgbClr val="000000"/>
                </a:solidFill>
              </a:rPr>
              <a:t>Quimioterápico </a:t>
            </a:r>
            <a:r>
              <a:rPr lang="gl" sz="1200">
                <a:solidFill>
                  <a:srgbClr val="000000"/>
                </a:solidFill>
              </a:rPr>
              <a:t>(para o tratamento de tumores cancerosos). </a:t>
            </a:r>
            <a:endParaRPr sz="12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gl" sz="1200">
                <a:solidFill>
                  <a:srgbClr val="000000"/>
                </a:solidFill>
              </a:rPr>
              <a:t>Relaxante muscular </a:t>
            </a:r>
            <a:r>
              <a:rPr lang="gl" sz="1200">
                <a:solidFill>
                  <a:srgbClr val="000000"/>
                </a:solidFill>
              </a:rPr>
              <a:t>(para a relaxación e o alivio de dores musculares)</a:t>
            </a: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265500" y="1107950"/>
            <a:ext cx="4045200" cy="795000"/>
          </a:xfrm>
          <a:prstGeom prst="rect">
            <a:avLst/>
          </a:prstGeom>
          <a:solidFill>
            <a:srgbClr val="EFEFEF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-4191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gl" sz="3000"/>
              <a:t>A saúde</a:t>
            </a:r>
            <a:endParaRPr sz="3000"/>
          </a:p>
        </p:txBody>
      </p:sp>
      <p:sp>
        <p:nvSpPr>
          <p:cNvPr id="71" name="Google Shape;71;p15"/>
          <p:cNvSpPr txBox="1"/>
          <p:nvPr>
            <p:ph idx="1" type="subTitle"/>
          </p:nvPr>
        </p:nvSpPr>
        <p:spPr>
          <a:xfrm>
            <a:off x="576625" y="2283425"/>
            <a:ext cx="3734100" cy="190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1800">
                <a:solidFill>
                  <a:srgbClr val="000000"/>
                </a:solidFill>
              </a:rPr>
              <a:t>1.1 O concepto de saúde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1800">
                <a:solidFill>
                  <a:srgbClr val="000000"/>
                </a:solidFill>
              </a:rPr>
              <a:t>1.2 O concepto de enfermidade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1800">
                <a:solidFill>
                  <a:srgbClr val="000000"/>
                </a:solidFill>
              </a:rPr>
              <a:t>1.3 Clasificación das enfermidades</a:t>
            </a:r>
            <a:endParaRPr sz="1800">
              <a:solidFill>
                <a:srgbClr val="000000"/>
              </a:solidFill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8325" y="564400"/>
            <a:ext cx="4408601" cy="406949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/>
        </p:nvSpPr>
        <p:spPr>
          <a:xfrm>
            <a:off x="7044075" y="4751400"/>
            <a:ext cx="20070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/>
              <a:t>Imaxe de tagenat.es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solidFill>
                  <a:srgbClr val="000000"/>
                </a:solidFill>
              </a:rPr>
              <a:t>Pax 153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gl">
                <a:solidFill>
                  <a:srgbClr val="000000"/>
                </a:solidFill>
              </a:rPr>
              <a:t>13. Cobertura vacinal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gl">
                <a:solidFill>
                  <a:srgbClr val="000000"/>
                </a:solidFill>
              </a:rPr>
              <a:t>	</a:t>
            </a:r>
            <a:r>
              <a:rPr lang="gl" u="sng">
                <a:solidFill>
                  <a:schemeClr val="hlink"/>
                </a:solidFill>
                <a:hlinkClick r:id="rId3"/>
              </a:rPr>
              <a:t>http://www.who.int/mediacentre/factsheets/fs378/es/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gl">
                <a:solidFill>
                  <a:srgbClr val="000000"/>
                </a:solidFill>
              </a:rPr>
              <a:t>14. Avances biomédicos en inmunoterapia contra o cancro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gl">
                <a:solidFill>
                  <a:srgbClr val="000000"/>
                </a:solidFill>
              </a:rPr>
              <a:t>	</a:t>
            </a:r>
            <a:r>
              <a:rPr lang="gl" u="sng">
                <a:solidFill>
                  <a:schemeClr val="hlink"/>
                </a:solidFill>
                <a:hlinkClick r:id="rId4"/>
              </a:rPr>
              <a:t>http://elpais.com/elpais/2015/05/30/ciencia/1432968795_015736.html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46" name="Google Shape;246;p4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ACTIVIDADES</a:t>
            </a:r>
            <a:endParaRPr sz="30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7800" y="570488"/>
            <a:ext cx="5336715" cy="400252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43"/>
          <p:cNvSpPr txBox="1"/>
          <p:nvPr/>
        </p:nvSpPr>
        <p:spPr>
          <a:xfrm>
            <a:off x="6060550" y="584800"/>
            <a:ext cx="2724600" cy="382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gl"/>
              <a:t>A. </a:t>
            </a:r>
            <a:r>
              <a:rPr i="1" lang="gl"/>
              <a:t>Porcentaxe con que contribúen os factores xenéticos e os factores ambientais no risco de contraer cancro: 5 a 10% e 90 a 95%, respectivamente.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gl"/>
              <a:t>B -</a:t>
            </a:r>
            <a:r>
              <a:rPr i="1" lang="gl"/>
              <a:t> Factores de risco familiares de diversos tipos de cancro.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gl"/>
              <a:t>C -</a:t>
            </a:r>
            <a:r>
              <a:rPr i="1" lang="gl"/>
              <a:t> Porcentaxe con que contribúen os factores de risco ambientais.</a:t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/>
              <a:t>Imaxe de dsecxxicancro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4"/>
          <p:cNvSpPr txBox="1"/>
          <p:nvPr>
            <p:ph type="title"/>
          </p:nvPr>
        </p:nvSpPr>
        <p:spPr>
          <a:xfrm>
            <a:off x="265500" y="550075"/>
            <a:ext cx="4045200" cy="1318200"/>
          </a:xfrm>
          <a:prstGeom prst="rect">
            <a:avLst/>
          </a:prstGeom>
          <a:solidFill>
            <a:srgbClr val="EFEFEF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5. Enfermidades non infecciosas</a:t>
            </a:r>
            <a:endParaRPr sz="3000"/>
          </a:p>
        </p:txBody>
      </p:sp>
      <p:sp>
        <p:nvSpPr>
          <p:cNvPr id="258" name="Google Shape;258;p44"/>
          <p:cNvSpPr txBox="1"/>
          <p:nvPr>
            <p:ph idx="1" type="subTitle"/>
          </p:nvPr>
        </p:nvSpPr>
        <p:spPr>
          <a:xfrm>
            <a:off x="668875" y="2845200"/>
            <a:ext cx="3805800" cy="19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1700">
                <a:solidFill>
                  <a:srgbClr val="000000"/>
                </a:solidFill>
              </a:rPr>
              <a:t>5.1 Tipos de enfermidades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</p:txBody>
      </p:sp>
      <p:pic>
        <p:nvPicPr>
          <p:cNvPr descr="Traumatismo.jpg" id="259" name="Google Shape;259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6425" y="738075"/>
            <a:ext cx="3740275" cy="2478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gl">
                <a:solidFill>
                  <a:srgbClr val="000000"/>
                </a:solidFill>
              </a:rPr>
              <a:t>Traumáticas 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gl">
                <a:solidFill>
                  <a:srgbClr val="000000"/>
                </a:solidFill>
              </a:rPr>
              <a:t>Metabólicas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gl">
                <a:solidFill>
                  <a:srgbClr val="000000"/>
                </a:solidFill>
              </a:rPr>
              <a:t>Xenéticas ou hereditarias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gl">
                <a:solidFill>
                  <a:srgbClr val="000000"/>
                </a:solidFill>
              </a:rPr>
              <a:t>Dexenerativas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gl">
                <a:solidFill>
                  <a:srgbClr val="000000"/>
                </a:solidFill>
              </a:rPr>
              <a:t>Autoinmunitarias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gl">
                <a:solidFill>
                  <a:srgbClr val="000000"/>
                </a:solidFill>
              </a:rPr>
              <a:t>Neoplásicas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gl" sz="1400">
                <a:solidFill>
                  <a:srgbClr val="000000"/>
                </a:solidFill>
              </a:rPr>
              <a:t>Son responsables do 60% dos mortos no mundo; 8 de cada 10 dánse en países de baixo desenvolvemento</a:t>
            </a:r>
            <a:endParaRPr b="1" sz="1400">
              <a:solidFill>
                <a:srgbClr val="000000"/>
              </a:solidFill>
            </a:endParaRPr>
          </a:p>
        </p:txBody>
      </p:sp>
      <p:sp>
        <p:nvSpPr>
          <p:cNvPr id="265" name="Google Shape;265;p4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5. Enfermidades non infecciosas</a:t>
            </a:r>
            <a:endParaRPr sz="300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6"/>
          <p:cNvSpPr txBox="1"/>
          <p:nvPr>
            <p:ph idx="1" type="body"/>
          </p:nvPr>
        </p:nvSpPr>
        <p:spPr>
          <a:xfrm>
            <a:off x="457200" y="4625175"/>
            <a:ext cx="8229600" cy="43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gl" sz="1800" u="sng">
                <a:solidFill>
                  <a:schemeClr val="hlink"/>
                </a:solidFill>
                <a:hlinkClick r:id="rId3"/>
              </a:rPr>
              <a:t>http://www.elmundo.es/elmundosalud/documentos/2011/09/ncd.html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71" name="Google Shape;271;p4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 Enfermidades non infecciosas</a:t>
            </a:r>
            <a:endParaRPr sz="3000"/>
          </a:p>
        </p:txBody>
      </p:sp>
      <p:pic>
        <p:nvPicPr>
          <p:cNvPr id="272" name="Google Shape;272;p4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8350" y="1236150"/>
            <a:ext cx="6579717" cy="338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7"/>
          <p:cNvSpPr txBox="1"/>
          <p:nvPr>
            <p:ph type="title"/>
          </p:nvPr>
        </p:nvSpPr>
        <p:spPr>
          <a:xfrm>
            <a:off x="265500" y="550075"/>
            <a:ext cx="4045200" cy="1664100"/>
          </a:xfrm>
          <a:prstGeom prst="rect">
            <a:avLst/>
          </a:prstGeom>
          <a:solidFill>
            <a:srgbClr val="EFEFEF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6. A prevención das enfermidades non infecciosas</a:t>
            </a:r>
            <a:endParaRPr sz="3000"/>
          </a:p>
        </p:txBody>
      </p:sp>
      <p:sp>
        <p:nvSpPr>
          <p:cNvPr id="278" name="Google Shape;278;p47"/>
          <p:cNvSpPr txBox="1"/>
          <p:nvPr>
            <p:ph idx="1" type="subTitle"/>
          </p:nvPr>
        </p:nvSpPr>
        <p:spPr>
          <a:xfrm>
            <a:off x="668875" y="2845200"/>
            <a:ext cx="3805800" cy="19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1700">
                <a:solidFill>
                  <a:srgbClr val="000000"/>
                </a:solidFill>
              </a:rPr>
              <a:t>6.1 Factores de risco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1700">
                <a:solidFill>
                  <a:srgbClr val="000000"/>
                </a:solidFill>
              </a:rPr>
              <a:t>6.2 Hábitos de vida saudables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</p:txBody>
      </p:sp>
      <p:pic>
        <p:nvPicPr>
          <p:cNvPr id="279" name="Google Shape;279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0564" y="550075"/>
            <a:ext cx="4110286" cy="2310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47925" y="3192094"/>
            <a:ext cx="1285875" cy="17573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4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1" lang="gl">
                <a:solidFill>
                  <a:srgbClr val="000000"/>
                </a:solidFill>
              </a:rPr>
              <a:t>Dietas desequilibradas</a:t>
            </a:r>
            <a:r>
              <a:rPr lang="gl">
                <a:solidFill>
                  <a:srgbClr val="000000"/>
                </a:solidFill>
              </a:rPr>
              <a:t>: poden causar enfermidades directa ou indirectamente. As enfermidades relacionadas coa alimentación (px 38 e 39) ou  trastornos asociados á alimentación: 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gl">
                <a:solidFill>
                  <a:srgbClr val="000000"/>
                </a:solidFill>
              </a:rPr>
              <a:t>Intoxicacións alimentarias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gl">
                <a:solidFill>
                  <a:srgbClr val="000000"/>
                </a:solidFill>
              </a:rPr>
              <a:t>Alerxias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gl">
                <a:solidFill>
                  <a:srgbClr val="000000"/>
                </a:solidFill>
              </a:rPr>
              <a:t>Trastornos debidos a malnutrición: obesidade e desnutrición</a:t>
            </a:r>
            <a:endParaRPr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lang="gl">
                <a:solidFill>
                  <a:srgbClr val="000000"/>
                </a:solidFill>
              </a:rPr>
              <a:t>Trastornos da inxestión de alimentos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1" lang="gl">
                <a:solidFill>
                  <a:srgbClr val="000000"/>
                </a:solidFill>
              </a:rPr>
              <a:t>Factores de risco ambientais</a:t>
            </a:r>
            <a:r>
              <a:rPr lang="gl">
                <a:solidFill>
                  <a:srgbClr val="000000"/>
                </a:solidFill>
              </a:rPr>
              <a:t>: debidas ao lugar no que vivimos ou ao traballo.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1" lang="gl">
                <a:solidFill>
                  <a:srgbClr val="000000"/>
                </a:solidFill>
              </a:rPr>
              <a:t>Prácticas de risco</a:t>
            </a:r>
            <a:r>
              <a:rPr lang="gl">
                <a:solidFill>
                  <a:srgbClr val="000000"/>
                </a:solidFill>
              </a:rPr>
              <a:t>: consumo de drogas, non respectar as normas de tráfico…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gl" sz="1400">
                <a:solidFill>
                  <a:srgbClr val="000000"/>
                </a:solidFill>
              </a:rPr>
              <a:t>Poden clasificarse en modificables (dependen do comportamento) ou non modificables (asociados ao sexo, idade ou herdanza)</a:t>
            </a:r>
            <a:endParaRPr b="1" sz="1400">
              <a:solidFill>
                <a:srgbClr val="000000"/>
              </a:solidFill>
            </a:endParaRPr>
          </a:p>
        </p:txBody>
      </p:sp>
      <p:sp>
        <p:nvSpPr>
          <p:cNvPr id="286" name="Google Shape;286;p4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6. Prevención: factores de risco</a:t>
            </a:r>
            <a:endParaRPr sz="3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1" lang="gl">
                <a:solidFill>
                  <a:srgbClr val="000000"/>
                </a:solidFill>
              </a:rPr>
              <a:t>Dietas desequilibradas</a:t>
            </a:r>
            <a:r>
              <a:rPr lang="gl">
                <a:solidFill>
                  <a:srgbClr val="000000"/>
                </a:solidFill>
              </a:rPr>
              <a:t>:</a:t>
            </a:r>
            <a:endParaRPr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1" lang="gl">
                <a:solidFill>
                  <a:srgbClr val="000000"/>
                </a:solidFill>
              </a:rPr>
              <a:t>Realizar exercicio físico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1" lang="gl">
                <a:solidFill>
                  <a:srgbClr val="000000"/>
                </a:solidFill>
              </a:rPr>
              <a:t>Descansar o tempo sanitario</a:t>
            </a:r>
            <a:endParaRPr b="1">
              <a:solidFill>
                <a:srgbClr val="00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b="1" lang="gl">
                <a:solidFill>
                  <a:srgbClr val="000000"/>
                </a:solidFill>
              </a:rPr>
              <a:t>Outras:</a:t>
            </a:r>
            <a:endParaRPr b="1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b="1" lang="gl">
                <a:solidFill>
                  <a:srgbClr val="000000"/>
                </a:solidFill>
              </a:rPr>
              <a:t>Hixiene postural</a:t>
            </a:r>
            <a:endParaRPr b="1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b="1" lang="gl">
                <a:solidFill>
                  <a:srgbClr val="000000"/>
                </a:solidFill>
              </a:rPr>
              <a:t>Protexernos da radiación solar</a:t>
            </a:r>
            <a:endParaRPr b="1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b="1" lang="gl">
                <a:solidFill>
                  <a:srgbClr val="000000"/>
                </a:solidFill>
              </a:rPr>
              <a:t>Organizar ben o tempo, evitar o stres.</a:t>
            </a:r>
            <a:endParaRPr b="1">
              <a:solidFill>
                <a:srgbClr val="000000"/>
              </a:solidFill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Char char="-"/>
            </a:pPr>
            <a:r>
              <a:rPr b="1" lang="gl">
                <a:solidFill>
                  <a:srgbClr val="000000"/>
                </a:solidFill>
              </a:rPr>
              <a:t>… </a:t>
            </a:r>
            <a:endParaRPr b="1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gl" sz="1400">
                <a:solidFill>
                  <a:srgbClr val="000000"/>
                </a:solidFill>
              </a:rPr>
              <a:t>Evitar factores de risco: consumo de drogas</a:t>
            </a:r>
            <a:endParaRPr b="1" sz="1400">
              <a:solidFill>
                <a:srgbClr val="000000"/>
              </a:solidFill>
            </a:endParaRPr>
          </a:p>
        </p:txBody>
      </p:sp>
      <p:sp>
        <p:nvSpPr>
          <p:cNvPr id="292" name="Google Shape;292;p4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6. Prevención: hábitos saudables</a:t>
            </a:r>
            <a:endParaRPr sz="3000"/>
          </a:p>
        </p:txBody>
      </p:sp>
      <p:pic>
        <p:nvPicPr>
          <p:cNvPr id="293" name="Google Shape;293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3000" y="1152475"/>
            <a:ext cx="12858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04325" y="1300100"/>
            <a:ext cx="1780900" cy="13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69075" y="2892875"/>
            <a:ext cx="1780900" cy="178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Google Shape;30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4000" y="404925"/>
            <a:ext cx="50800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50"/>
          <p:cNvSpPr txBox="1"/>
          <p:nvPr/>
        </p:nvSpPr>
        <p:spPr>
          <a:xfrm>
            <a:off x="677825" y="4306175"/>
            <a:ext cx="6685500" cy="69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2400"/>
              <a:t>Factores de risco laboral</a:t>
            </a:r>
            <a:endParaRPr sz="24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Google Shape;306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0500" y="351750"/>
            <a:ext cx="5765325" cy="3569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7" name="Google Shape;307;p51"/>
          <p:cNvSpPr txBox="1"/>
          <p:nvPr/>
        </p:nvSpPr>
        <p:spPr>
          <a:xfrm>
            <a:off x="704400" y="3987200"/>
            <a:ext cx="7961100" cy="9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2400"/>
              <a:t>Factores de risco para enfermidades cardiovasculares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/>
              <a:t>Imaxe de roche.pt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1.1 O concepto de saúde</a:t>
            </a:r>
            <a:endParaRPr sz="3000"/>
          </a:p>
        </p:txBody>
      </p:sp>
      <p:sp>
        <p:nvSpPr>
          <p:cNvPr id="79" name="Google Shape;79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>
                <a:solidFill>
                  <a:srgbClr val="434343"/>
                </a:solidFill>
              </a:rPr>
              <a:t>A saúde</a:t>
            </a:r>
            <a:r>
              <a:rPr lang="gl" sz="1800">
                <a:solidFill>
                  <a:srgbClr val="434343"/>
                </a:solidFill>
              </a:rPr>
              <a:t> </a:t>
            </a:r>
            <a:r>
              <a:rPr lang="gl" sz="2000">
                <a:solidFill>
                  <a:srgbClr val="434343"/>
                </a:solidFill>
              </a:rPr>
              <a:t>é definida pola Organización Mundial da Saúde (OMS) en 1948 coma o estado de completo benestar físico, mental e social, e non soamente a ausencia de afeccións ou enfermidades.</a:t>
            </a:r>
            <a:endParaRPr sz="20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gl">
                <a:solidFill>
                  <a:srgbClr val="434343"/>
                </a:solidFill>
              </a:rPr>
              <a:t>A saúde inclúe tres compoñentes</a:t>
            </a:r>
            <a:endParaRPr sz="18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b="1" lang="gl" sz="1800">
                <a:solidFill>
                  <a:srgbClr val="434343"/>
                </a:solidFill>
              </a:rPr>
              <a:t>A saúde física</a:t>
            </a:r>
            <a:endParaRPr b="1" sz="18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b="1" lang="gl">
                <a:solidFill>
                  <a:srgbClr val="434343"/>
                </a:solidFill>
              </a:rPr>
              <a:t>A saúde mental</a:t>
            </a:r>
            <a:endParaRPr b="1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b="1" lang="gl">
                <a:solidFill>
                  <a:srgbClr val="434343"/>
                </a:solidFill>
              </a:rPr>
              <a:t>Os aspectos sociais e ambientais</a:t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2" name="Google Shape;312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788" y="250813"/>
            <a:ext cx="8114424" cy="464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53"/>
          <p:cNvSpPr txBox="1"/>
          <p:nvPr>
            <p:ph type="title"/>
          </p:nvPr>
        </p:nvSpPr>
        <p:spPr>
          <a:xfrm>
            <a:off x="265500" y="550075"/>
            <a:ext cx="4045200" cy="1283700"/>
          </a:xfrm>
          <a:prstGeom prst="rect">
            <a:avLst/>
          </a:prstGeom>
          <a:solidFill>
            <a:srgbClr val="EFEFEF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7. Os accidentes e os primeiros auxilios</a:t>
            </a:r>
            <a:endParaRPr sz="3000"/>
          </a:p>
        </p:txBody>
      </p:sp>
      <p:sp>
        <p:nvSpPr>
          <p:cNvPr id="318" name="Google Shape;318;p53"/>
          <p:cNvSpPr txBox="1"/>
          <p:nvPr>
            <p:ph idx="1" type="subTitle"/>
          </p:nvPr>
        </p:nvSpPr>
        <p:spPr>
          <a:xfrm>
            <a:off x="668875" y="2845200"/>
            <a:ext cx="3805800" cy="19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1700">
                <a:solidFill>
                  <a:srgbClr val="000000"/>
                </a:solidFill>
              </a:rPr>
              <a:t>7.1 Os accidentes máis frecuentes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1700">
                <a:solidFill>
                  <a:srgbClr val="000000"/>
                </a:solidFill>
              </a:rPr>
              <a:t>7.2 Os primeiros auxilios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</p:txBody>
      </p:sp>
      <p:pic>
        <p:nvPicPr>
          <p:cNvPr descr="112Twitter.jpg" id="319" name="Google Shape;31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19800" y="385075"/>
            <a:ext cx="1222450" cy="13643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H_Abogados_Accidente-de-trabajo03.jpg" id="320" name="Google Shape;320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88125" y="206560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4"/>
          <p:cNvSpPr txBox="1"/>
          <p:nvPr>
            <p:ph type="title"/>
          </p:nvPr>
        </p:nvSpPr>
        <p:spPr>
          <a:xfrm>
            <a:off x="265500" y="550075"/>
            <a:ext cx="4045200" cy="1283700"/>
          </a:xfrm>
          <a:prstGeom prst="rect">
            <a:avLst/>
          </a:prstGeom>
          <a:solidFill>
            <a:srgbClr val="EFEFEF"/>
          </a:solidFill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8. A doazón e os transplantes</a:t>
            </a:r>
            <a:endParaRPr sz="3000"/>
          </a:p>
        </p:txBody>
      </p:sp>
      <p:sp>
        <p:nvSpPr>
          <p:cNvPr id="326" name="Google Shape;326;p54"/>
          <p:cNvSpPr txBox="1"/>
          <p:nvPr>
            <p:ph idx="1" type="subTitle"/>
          </p:nvPr>
        </p:nvSpPr>
        <p:spPr>
          <a:xfrm>
            <a:off x="668875" y="2845200"/>
            <a:ext cx="3805800" cy="197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1700">
                <a:solidFill>
                  <a:srgbClr val="000000"/>
                </a:solidFill>
              </a:rPr>
              <a:t>8.1 Conceptos: doazón e transplantes.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1700">
                <a:solidFill>
                  <a:srgbClr val="000000"/>
                </a:solidFill>
              </a:rPr>
              <a:t>8.2 As preguntas máis frecuentes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gl" sz="1700">
                <a:solidFill>
                  <a:srgbClr val="000000"/>
                </a:solidFill>
              </a:rPr>
              <a:t>8.3 ONT Organización Nacional de transplantes</a:t>
            </a:r>
            <a:endParaRPr sz="17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000000"/>
              </a:solidFill>
            </a:endParaRPr>
          </a:p>
        </p:txBody>
      </p:sp>
      <p:pic>
        <p:nvPicPr>
          <p:cNvPr descr="int-581.jpg" id="327" name="Google Shape;32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84350" y="103470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54"/>
          <p:cNvSpPr txBox="1"/>
          <p:nvPr/>
        </p:nvSpPr>
        <p:spPr>
          <a:xfrm>
            <a:off x="5247300" y="4290100"/>
            <a:ext cx="3482700" cy="63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gl" sz="1200" u="sng">
                <a:latin typeface="Lato"/>
                <a:ea typeface="Lato"/>
                <a:cs typeface="Lato"/>
                <a:sym typeface="Lato"/>
                <a:hlinkClick r:id="rId4"/>
              </a:rPr>
              <a:t>http://www.ont.es/informacion/Paginas/PreguntasFrecuentes.aspx</a:t>
            </a:r>
            <a:endParaRPr b="1" sz="1200"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5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gl"/>
              <a:t>Enlaces </a:t>
            </a:r>
            <a:endParaRPr/>
          </a:p>
        </p:txBody>
      </p:sp>
      <p:sp>
        <p:nvSpPr>
          <p:cNvPr id="334" name="Google Shape;334;p55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55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1.2 Concepto de enfermidade</a:t>
            </a:r>
            <a:endParaRPr sz="3000"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2400">
                <a:solidFill>
                  <a:srgbClr val="434343"/>
                </a:solidFill>
              </a:rPr>
              <a:t>Doenza ou enfermidade</a:t>
            </a:r>
            <a:r>
              <a:rPr lang="gl" sz="1800">
                <a:solidFill>
                  <a:srgbClr val="434343"/>
                </a:solidFill>
              </a:rPr>
              <a:t> é un trastorno físico ou mental que provoca alteracións no funcionamento normal do organismo a nivel físico ou psicolóxico, é dicir unha alteración que produce perdida de saúde. </a:t>
            </a:r>
            <a:endParaRPr sz="18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gl" sz="1800">
                <a:solidFill>
                  <a:srgbClr val="434343"/>
                </a:solidFill>
              </a:rPr>
              <a:t>Vai asociada á</a:t>
            </a:r>
            <a:r>
              <a:rPr lang="gl">
                <a:solidFill>
                  <a:srgbClr val="434343"/>
                </a:solidFill>
              </a:rPr>
              <a:t>: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gl">
                <a:solidFill>
                  <a:srgbClr val="434343"/>
                </a:solidFill>
              </a:rPr>
              <a:t>A etioloxía: causas da enfermidade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gl">
                <a:solidFill>
                  <a:srgbClr val="434343"/>
                </a:solidFill>
              </a:rPr>
              <a:t>Os síntomas: efectos medibles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gl">
                <a:solidFill>
                  <a:srgbClr val="434343"/>
                </a:solidFill>
              </a:rPr>
              <a:t>Os signos: efectos </a:t>
            </a:r>
            <a:r>
              <a:rPr lang="gl">
                <a:solidFill>
                  <a:srgbClr val="434343"/>
                </a:solidFill>
              </a:rPr>
              <a:t>subxectivos pero non cuantificables.</a:t>
            </a:r>
            <a:endParaRPr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gl">
                <a:solidFill>
                  <a:srgbClr val="434343"/>
                </a:solidFill>
              </a:rPr>
              <a:t>Conceptos: diagnostico e tratamento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solidFill>
            <a:srgbClr val="EFEFE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3000"/>
              <a:t>1.3  A clasificación das enfermidades</a:t>
            </a:r>
            <a:endParaRPr sz="3000"/>
          </a:p>
        </p:txBody>
      </p:sp>
      <p:sp>
        <p:nvSpPr>
          <p:cNvPr id="91" name="Google Shape;91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gl" sz="2400">
                <a:solidFill>
                  <a:srgbClr val="434343"/>
                </a:solidFill>
              </a:rPr>
              <a:t>Pódense facer varias clasificacións:</a:t>
            </a:r>
            <a:endParaRPr sz="24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gl">
                <a:solidFill>
                  <a:srgbClr val="434343"/>
                </a:solidFill>
              </a:rPr>
              <a:t>Polo aparello ou sistema afectado: respiratorias, cardíacas….</a:t>
            </a:r>
            <a:endParaRPr sz="2400"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gl">
                <a:solidFill>
                  <a:srgbClr val="434343"/>
                </a:solidFill>
              </a:rPr>
              <a:t>Pola duración: aguda ou crónica.</a:t>
            </a:r>
            <a:endParaRPr>
              <a:solidFill>
                <a:srgbClr val="434343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●"/>
            </a:pPr>
            <a:r>
              <a:rPr lang="gl">
                <a:solidFill>
                  <a:srgbClr val="434343"/>
                </a:solidFill>
              </a:rPr>
              <a:t>Pola causa da enfermidade:</a:t>
            </a:r>
            <a:endParaRPr>
              <a:solidFill>
                <a:srgbClr val="434343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gl" sz="1800">
                <a:solidFill>
                  <a:srgbClr val="434343"/>
                </a:solidFill>
              </a:rPr>
              <a:t>INFECCIOSAS: causadas por un organismo patóxeno: bacterias, virus, fungos ou protozoos;</a:t>
            </a:r>
            <a:r>
              <a:rPr lang="gl">
                <a:solidFill>
                  <a:srgbClr val="434343"/>
                </a:solidFill>
              </a:rPr>
              <a:t> que penetran no corpo e reprodúcense no interior causando a infección.</a:t>
            </a:r>
            <a:endParaRPr sz="1800">
              <a:solidFill>
                <a:srgbClr val="434343"/>
              </a:solidFill>
            </a:endParaRPr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Char char="-"/>
            </a:pPr>
            <a:r>
              <a:rPr lang="gl" sz="1800">
                <a:solidFill>
                  <a:srgbClr val="434343"/>
                </a:solidFill>
              </a:rPr>
              <a:t>NON INFECCIOSAS: </a:t>
            </a:r>
            <a:r>
              <a:rPr lang="gl">
                <a:solidFill>
                  <a:srgbClr val="434343"/>
                </a:solidFill>
              </a:rPr>
              <a:t>non causadas por microorganismos patóxenos.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700" y="657425"/>
            <a:ext cx="8260599" cy="410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1" name="Google Shape;101;p20"/>
          <p:cNvGraphicFramePr/>
          <p:nvPr/>
        </p:nvGraphicFramePr>
        <p:xfrm>
          <a:off x="1288200" y="3859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{673070F5-FE52-4F13-9D55-36A356A16655}</a:tableStyleId>
              </a:tblPr>
              <a:tblGrid>
                <a:gridCol w="2796425"/>
                <a:gridCol w="382850"/>
                <a:gridCol w="3102200"/>
              </a:tblGrid>
              <a:tr h="4000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gl" sz="1800"/>
                        <a:t>ENFERMIDADE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gl" sz="1800"/>
                        <a:t>BACTERIA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Botulismo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gl" sz="1200"/>
                        <a:t>Clostridium botulinum</a:t>
                      </a:r>
                      <a:endParaRPr b="1" i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Lepra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gl" sz="1200"/>
                        <a:t>Mycobacterium leprae</a:t>
                      </a:r>
                      <a:endParaRPr b="1" i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Meninxite meningocócica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gl" sz="1200"/>
                        <a:t>Neisseria</a:t>
                      </a:r>
                      <a:endParaRPr b="1" i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Tétanos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gl" sz="1200"/>
                        <a:t>Clostridium tetani</a:t>
                      </a:r>
                      <a:endParaRPr b="1" i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Tose ferina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gl" sz="1200"/>
                        <a:t>Bordetella pertussis</a:t>
                      </a:r>
                      <a:endParaRPr b="1" i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Pneumonía bacteriana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gl" sz="1200"/>
                        <a:t>Streptococcus pneumoniae.</a:t>
                      </a:r>
                      <a:endParaRPr b="1" i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Tuberculose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gl" sz="1200"/>
                        <a:t>Mycobacterium tuberculose</a:t>
                      </a:r>
                      <a:endParaRPr b="1" i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Cólera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gl" sz="1200"/>
                        <a:t>Vibrio cholerae</a:t>
                      </a:r>
                      <a:endParaRPr b="1" i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Farinxite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gl" sz="1200"/>
                        <a:t>Streptococcus sp</a:t>
                      </a:r>
                      <a:endParaRPr b="1" i="1" sz="12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" name="Google Shape;106;p21"/>
          <p:cNvGraphicFramePr/>
          <p:nvPr/>
        </p:nvGraphicFramePr>
        <p:xfrm>
          <a:off x="497975" y="43151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{673070F5-FE52-4F13-9D55-36A356A16655}</a:tableStyleId>
              </a:tblPr>
              <a:tblGrid>
                <a:gridCol w="1962600"/>
                <a:gridCol w="382850"/>
                <a:gridCol w="1667650"/>
              </a:tblGrid>
              <a:tr h="4076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gl" sz="1600"/>
                        <a:t>ENFERMIDADE</a:t>
                      </a:r>
                      <a:endParaRPr b="1"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gl" sz="1800"/>
                        <a:t>VIRUS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4671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Dengue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gl"/>
                        <a:t>Do dengue.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4564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Ébola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gl"/>
                        <a:t>Do Ébola.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4564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Febre amarela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gl"/>
                        <a:t>Da febre amarela.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407600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Gripe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gl"/>
                        <a:t>Virus ARN.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9452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Hepatite B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gl"/>
                        <a:t>Virus VHB 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4564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Herpes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gl"/>
                        <a:t>Herpesvirus.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881075"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/>
                        <a:t>Enfermidade do bico. </a:t>
                      </a:r>
                      <a:endParaRPr/>
                    </a:p>
                    <a:p>
                      <a:pPr indent="0" lvl="0" marL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/>
                        <a:t>Mononucleose infecciosa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gl"/>
                        <a:t>Virus Epstein Barr.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7" name="Google Shape;107;p21"/>
          <p:cNvGraphicFramePr/>
          <p:nvPr/>
        </p:nvGraphicFramePr>
        <p:xfrm>
          <a:off x="4770475" y="4315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{673070F5-FE52-4F13-9D55-36A356A16655}</a:tableStyleId>
              </a:tblPr>
              <a:tblGrid>
                <a:gridCol w="1839175"/>
                <a:gridCol w="382850"/>
                <a:gridCol w="1622950"/>
              </a:tblGrid>
              <a:tr h="3774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gl" sz="1600"/>
                        <a:t>ENFERMIDADE</a:t>
                      </a:r>
                      <a:endParaRPr b="1"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27BA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gl" sz="1800"/>
                        <a:t>VIRUS</a:t>
                      </a:r>
                      <a:endParaRPr b="1" sz="18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6AA84F"/>
                    </a:solidFill>
                  </a:tcPr>
                </a:tc>
              </a:tr>
              <a:tr h="3774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Poliomielite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gl"/>
                        <a:t>Virus poliovirus.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5621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Rabia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gl"/>
                        <a:t>familia dos Rhabdoviridae.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5621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Resfriado común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gl"/>
                        <a:t>Rinovirus y coronavirus.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774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Rubéola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gl"/>
                        <a:t>Rubéola.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774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Xarampón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gl"/>
                        <a:t>Paramixovirus.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562175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Varicela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gl"/>
                        <a:t>Da varicela zóster.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  <a:tr h="377400"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gl" sz="1600"/>
                        <a:t>Varíola</a:t>
                      </a:r>
                      <a:endParaRPr sz="1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AD1D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600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gl"/>
                        <a:t>Da variola</a:t>
                      </a:r>
                      <a:endParaRPr b="1"/>
                    </a:p>
                  </a:txBody>
                  <a:tcPr marT="91425" marB="91425" marR="91425" marL="9142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