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5"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6858000" cx="9144000"/>
  <p:notesSz cx="7099300" cy="10234600"/>
  <p:embeddedFontLst>
    <p:embeddedFont>
      <p:font typeface="Constantia"/>
      <p:regular r:id="rId47"/>
      <p:bold r:id="rId48"/>
      <p:italic r:id="rId49"/>
      <p:boldItalic r:id="rId50"/>
    </p:embeddedFont>
    <p:embeddedFont>
      <p:font typeface="Garamond"/>
      <p:regular r:id="rId51"/>
      <p:bold r:id="rId52"/>
      <p:italic r:id="rId53"/>
      <p:boldItalic r:id="rId54"/>
    </p:embeddedFont>
    <p:embeddedFont>
      <p:font typeface="Tahoma"/>
      <p:regular r:id="rId55"/>
      <p:bold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Constantia-bold.fntdata"/><Relationship Id="rId47" Type="http://schemas.openxmlformats.org/officeDocument/2006/relationships/font" Target="fonts/Constantia-regular.fntdata"/><Relationship Id="rId49" Type="http://schemas.openxmlformats.org/officeDocument/2006/relationships/font" Target="fonts/Constantia-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Garamond-regular.fntdata"/><Relationship Id="rId50" Type="http://schemas.openxmlformats.org/officeDocument/2006/relationships/font" Target="fonts/Constantia-boldItalic.fntdata"/><Relationship Id="rId53" Type="http://schemas.openxmlformats.org/officeDocument/2006/relationships/font" Target="fonts/Garamond-italic.fntdata"/><Relationship Id="rId52" Type="http://schemas.openxmlformats.org/officeDocument/2006/relationships/font" Target="fonts/Garamond-bold.fntdata"/><Relationship Id="rId11" Type="http://schemas.openxmlformats.org/officeDocument/2006/relationships/slide" Target="slides/slide5.xml"/><Relationship Id="rId55" Type="http://schemas.openxmlformats.org/officeDocument/2006/relationships/font" Target="fonts/Tahoma-regular.fntdata"/><Relationship Id="rId10" Type="http://schemas.openxmlformats.org/officeDocument/2006/relationships/slide" Target="slides/slide4.xml"/><Relationship Id="rId54" Type="http://schemas.openxmlformats.org/officeDocument/2006/relationships/font" Target="fonts/Garamond-boldItalic.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Tahoma-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575" cy="511175"/>
          </a:xfrm>
          <a:prstGeom prst="rect">
            <a:avLst/>
          </a:prstGeom>
          <a:noFill/>
          <a:ln>
            <a:noFill/>
          </a:ln>
        </p:spPr>
        <p:txBody>
          <a:bodyPr anchorCtr="0" anchor="t" bIns="49500" lIns="99025" spcFirstLastPara="1" rIns="99025" wrap="square" tIns="495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4021137" y="0"/>
            <a:ext cx="3076575" cy="511175"/>
          </a:xfrm>
          <a:prstGeom prst="rect">
            <a:avLst/>
          </a:prstGeom>
          <a:noFill/>
          <a:ln>
            <a:noFill/>
          </a:ln>
        </p:spPr>
        <p:txBody>
          <a:bodyPr anchorCtr="0" anchor="t" bIns="49500" lIns="99025" spcFirstLastPara="1" rIns="99025" wrap="square" tIns="495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9612" y="4860925"/>
            <a:ext cx="5680075" cy="4605337"/>
          </a:xfrm>
          <a:prstGeom prst="rect">
            <a:avLst/>
          </a:prstGeom>
          <a:noFill/>
          <a:ln>
            <a:noFill/>
          </a:ln>
        </p:spPr>
        <p:txBody>
          <a:bodyPr anchorCtr="0" anchor="t" bIns="49500" lIns="99025" spcFirstLastPara="1" rIns="99025" wrap="square" tIns="495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721850"/>
            <a:ext cx="3076575" cy="511175"/>
          </a:xfrm>
          <a:prstGeom prst="rect">
            <a:avLst/>
          </a:prstGeom>
          <a:noFill/>
          <a:ln>
            <a:noFill/>
          </a:ln>
        </p:spPr>
        <p:txBody>
          <a:bodyPr anchorCtr="0" anchor="b" bIns="49500" lIns="99025" spcFirstLastPara="1" rIns="99025" wrap="square" tIns="495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4021137" y="9721850"/>
            <a:ext cx="3076575" cy="511175"/>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quimicaweb.net/Web-alumnos/GENETICA%20Y%20HERENCIA/Paginas/19.htm" TargetMode="External"/><Relationship Id="rId3" Type="http://schemas.openxmlformats.org/officeDocument/2006/relationships/hyperlink" Target="http://www.quimicaweb.net/Web-alumnos/GENETICA%20Y%20HERENCIA/Paginas/19.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 name="Google Shape;80;p1:notes"/>
          <p:cNvSpPr txBox="1"/>
          <p:nvPr>
            <p:ph idx="1" type="body"/>
          </p:nvPr>
        </p:nvSpPr>
        <p:spPr>
          <a:xfrm>
            <a:off x="709612" y="4860925"/>
            <a:ext cx="5680075" cy="4605337"/>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81" name="Google Shape;81;p1:notes"/>
          <p:cNvSpPr txBox="1"/>
          <p:nvPr/>
        </p:nvSpPr>
        <p:spPr>
          <a:xfrm>
            <a:off x="4021137" y="9721850"/>
            <a:ext cx="3076575" cy="511175"/>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a:solidFill>
                  <a:srgbClr val="000000"/>
                </a:solidFill>
                <a:latin typeface="Arial"/>
                <a:ea typeface="Arial"/>
                <a:cs typeface="Arial"/>
                <a:sym typeface="Arial"/>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5: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89" name="Google Shape;189;p15: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6: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05" name="Google Shape;205;p16: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7: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16" name="Google Shape;216;p17: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2:notes"/>
          <p:cNvSpPr txBox="1"/>
          <p:nvPr/>
        </p:nvSpPr>
        <p:spPr>
          <a:xfrm>
            <a:off x="4021137" y="9721850"/>
            <a:ext cx="3076575" cy="511175"/>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US" sz="1300" u="none">
                <a:solidFill>
                  <a:srgbClr val="000000"/>
                </a:solidFill>
                <a:latin typeface="Times New Roman"/>
                <a:ea typeface="Times New Roman"/>
                <a:cs typeface="Times New Roman"/>
                <a:sym typeface="Times New Roman"/>
              </a:rPr>
              <a:t>‹#›</a:t>
            </a:fld>
            <a:endParaRPr/>
          </a:p>
        </p:txBody>
      </p:sp>
      <p:sp>
        <p:nvSpPr>
          <p:cNvPr id="234" name="Google Shape;234;p22: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22:notes"/>
          <p:cNvSpPr txBox="1"/>
          <p:nvPr>
            <p:ph idx="1" type="body"/>
          </p:nvPr>
        </p:nvSpPr>
        <p:spPr>
          <a:xfrm>
            <a:off x="709612" y="4860925"/>
            <a:ext cx="5680075" cy="4605337"/>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SzPts val="1800"/>
              <a:buNone/>
            </a:pPr>
            <a:r>
              <a:rPr b="1" lang="en-US"/>
              <a:t>Ley de la transmisión independiente de caracteres. Diferentes rasgos son heredados independientemente unos de otros, no existe relación entre ellos, por tanto el patrón de herencia de un rasgo no afectará al patrón de herencia de otro. Sólo se cumple en aquellos genes que no están ligados (en diferentes cromosomas) o que están en regiones muy separadas del mismo cromosoma. Es decir, siguen las proporciones 9:3:3:1</a:t>
            </a:r>
            <a:r>
              <a:rPr lang="en-US"/>
              <a:t> </a:t>
            </a:r>
            <a:endParaRPr b="1"/>
          </a:p>
          <a:p>
            <a:pPr indent="0" lvl="0" marL="0" rtl="0" algn="l">
              <a:spcBef>
                <a:spcPts val="0"/>
              </a:spcBef>
              <a:spcAft>
                <a:spcPts val="0"/>
              </a:spcAft>
              <a:buNone/>
            </a:pPr>
            <a:r>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45" name="Google Shape;245;p18: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9: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79" name="Google Shape;279;p19: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20:notes"/>
          <p:cNvSpPr txBox="1"/>
          <p:nvPr/>
        </p:nvSpPr>
        <p:spPr>
          <a:xfrm>
            <a:off x="4021137" y="9721850"/>
            <a:ext cx="3076575" cy="511175"/>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US" sz="1300" u="none">
                <a:solidFill>
                  <a:srgbClr val="000000"/>
                </a:solidFill>
                <a:latin typeface="Times New Roman"/>
                <a:ea typeface="Times New Roman"/>
                <a:cs typeface="Times New Roman"/>
                <a:sym typeface="Times New Roman"/>
              </a:rPr>
              <a:t>‹#›</a:t>
            </a:fld>
            <a:endParaRPr/>
          </a:p>
        </p:txBody>
      </p:sp>
      <p:sp>
        <p:nvSpPr>
          <p:cNvPr id="290" name="Google Shape;290;p20: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1" name="Google Shape;291;p20:notes"/>
          <p:cNvSpPr txBox="1"/>
          <p:nvPr>
            <p:ph idx="1" type="body"/>
          </p:nvPr>
        </p:nvSpPr>
        <p:spPr>
          <a:xfrm>
            <a:off x="709612" y="4860925"/>
            <a:ext cx="5680075" cy="4605337"/>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SzPts val="1800"/>
              <a:buNone/>
            </a:pPr>
            <a:r>
              <a:rPr b="1" lang="en-US"/>
              <a:t>los que están en mismo cromosoma se llaman </a:t>
            </a:r>
            <a:r>
              <a:rPr b="1" lang="en-US" u="sng"/>
              <a:t>Caracteres ligados.</a:t>
            </a:r>
            <a:r>
              <a:rPr lang="en-US"/>
              <a:t> los cromosomas son portadores de un número elevado de genes, por lo tanto, cuando un cromosoma es heredado por un hijo también son heredados todos sus genes, y en este caso su comportamiento no sigue la Tercera Ley de Mendel, es decir, no se segregan independientemente.</a:t>
            </a:r>
            <a:br>
              <a:rPr b="1" lang="en-US"/>
            </a:br>
            <a:r>
              <a:rPr b="1" lang="en-US"/>
              <a:t>A los genes que están localizados en el mismo cromosoma se les llama genes ligados</a:t>
            </a:r>
            <a:r>
              <a:rPr lang="en-US"/>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21: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02" name="Google Shape;302;p21: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27: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11" name="Google Shape;311;p27: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28: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19" name="Google Shape;319;p28: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29: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29" name="Google Shape;329;p29: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30: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37" name="Google Shape;337;p30: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31: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47" name="Google Shape;347;p31: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32: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55" name="Google Shape;355;p32: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33: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64" name="Google Shape;364;p33: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p34: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76" name="Google Shape;376;p34: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35: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84" name="Google Shape;384;p35: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p36: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93" name="Google Shape;393;p36: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38: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01" name="Google Shape;401;p38: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39: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09" name="Google Shape;409;p39: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40:notes"/>
          <p:cNvSpPr txBox="1"/>
          <p:nvPr/>
        </p:nvSpPr>
        <p:spPr>
          <a:xfrm>
            <a:off x="4021137" y="9721850"/>
            <a:ext cx="3076575" cy="511175"/>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US" sz="1300" u="none">
                <a:solidFill>
                  <a:srgbClr val="000000"/>
                </a:solidFill>
                <a:latin typeface="Times New Roman"/>
                <a:ea typeface="Times New Roman"/>
                <a:cs typeface="Times New Roman"/>
                <a:sym typeface="Times New Roman"/>
              </a:rPr>
              <a:t>‹#›</a:t>
            </a:fld>
            <a:endParaRPr/>
          </a:p>
        </p:txBody>
      </p:sp>
      <p:sp>
        <p:nvSpPr>
          <p:cNvPr id="417" name="Google Shape;417;p40: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8" name="Google Shape;418;p40:notes"/>
          <p:cNvSpPr txBox="1"/>
          <p:nvPr>
            <p:ph idx="1" type="body"/>
          </p:nvPr>
        </p:nvSpPr>
        <p:spPr>
          <a:xfrm>
            <a:off x="709612" y="4860925"/>
            <a:ext cx="5680075" cy="4605337"/>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Clr>
                <a:srgbClr val="000000"/>
              </a:buClr>
              <a:buSzPts val="1800"/>
              <a:buNone/>
            </a:pPr>
            <a:r>
              <a:rPr b="1" lang="en-US" u="sng">
                <a:solidFill>
                  <a:srgbClr val="000000"/>
                </a:solidFill>
              </a:rPr>
              <a:t>Allele</a:t>
            </a:r>
            <a:r>
              <a:rPr lang="en-US">
                <a:solidFill>
                  <a:srgbClr val="663300"/>
                </a:solidFill>
              </a:rPr>
              <a:t>: Alternate forms of a gene/factor.</a:t>
            </a:r>
            <a:endParaRPr b="1" u="sng">
              <a:solidFill>
                <a:srgbClr val="663300"/>
              </a:solidFill>
            </a:endParaRPr>
          </a:p>
          <a:p>
            <a:pPr indent="0" lvl="0" marL="0" rtl="0" algn="l">
              <a:spcBef>
                <a:spcPts val="0"/>
              </a:spcBef>
              <a:spcAft>
                <a:spcPts val="0"/>
              </a:spcAft>
              <a:buClr>
                <a:srgbClr val="000000"/>
              </a:buClr>
              <a:buSzPts val="1800"/>
              <a:buNone/>
            </a:pPr>
            <a:r>
              <a:rPr b="1" lang="en-US" u="sng">
                <a:solidFill>
                  <a:srgbClr val="000000"/>
                </a:solidFill>
              </a:rPr>
              <a:t>Genotype</a:t>
            </a:r>
            <a:r>
              <a:rPr lang="en-US">
                <a:solidFill>
                  <a:srgbClr val="663300"/>
                </a:solidFill>
              </a:rPr>
              <a:t>: combination of alleles an organism has.</a:t>
            </a:r>
            <a:endParaRPr b="1" u="sng">
              <a:solidFill>
                <a:srgbClr val="663300"/>
              </a:solidFill>
            </a:endParaRPr>
          </a:p>
          <a:p>
            <a:pPr indent="0" lvl="0" marL="0" rtl="0" algn="l">
              <a:spcBef>
                <a:spcPts val="0"/>
              </a:spcBef>
              <a:spcAft>
                <a:spcPts val="0"/>
              </a:spcAft>
              <a:buClr>
                <a:srgbClr val="000000"/>
              </a:buClr>
              <a:buSzPts val="1800"/>
              <a:buNone/>
            </a:pPr>
            <a:r>
              <a:rPr b="1" lang="en-US" u="sng">
                <a:solidFill>
                  <a:srgbClr val="000000"/>
                </a:solidFill>
              </a:rPr>
              <a:t>Phenotype</a:t>
            </a:r>
            <a:r>
              <a:rPr lang="en-US">
                <a:solidFill>
                  <a:srgbClr val="663300"/>
                </a:solidFill>
              </a:rPr>
              <a:t>: How an organism appears.</a:t>
            </a:r>
            <a:endParaRPr b="1" u="sng">
              <a:solidFill>
                <a:srgbClr val="663300"/>
              </a:solidFill>
            </a:endParaRPr>
          </a:p>
          <a:p>
            <a:pPr indent="0" lvl="0" marL="0" rtl="0" algn="l">
              <a:spcBef>
                <a:spcPts val="0"/>
              </a:spcBef>
              <a:spcAft>
                <a:spcPts val="0"/>
              </a:spcAft>
              <a:buClr>
                <a:srgbClr val="000000"/>
              </a:buClr>
              <a:buSzPts val="1800"/>
              <a:buNone/>
            </a:pPr>
            <a:r>
              <a:rPr b="1" lang="en-US" u="sng">
                <a:solidFill>
                  <a:srgbClr val="000000"/>
                </a:solidFill>
              </a:rPr>
              <a:t>Dominant</a:t>
            </a:r>
            <a:r>
              <a:rPr lang="en-US">
                <a:solidFill>
                  <a:srgbClr val="663300"/>
                </a:solidFill>
              </a:rPr>
              <a:t>: An allele which is expressed (masks the other).</a:t>
            </a:r>
            <a:endParaRPr b="1" u="sng">
              <a:solidFill>
                <a:srgbClr val="663300"/>
              </a:solidFill>
            </a:endParaRPr>
          </a:p>
          <a:p>
            <a:pPr indent="0" lvl="0" marL="0" rtl="0" algn="l">
              <a:spcBef>
                <a:spcPts val="0"/>
              </a:spcBef>
              <a:spcAft>
                <a:spcPts val="0"/>
              </a:spcAft>
              <a:buClr>
                <a:srgbClr val="000000"/>
              </a:buClr>
              <a:buSzPts val="1800"/>
              <a:buNone/>
            </a:pPr>
            <a:r>
              <a:rPr b="1" lang="en-US" u="sng">
                <a:solidFill>
                  <a:srgbClr val="000000"/>
                </a:solidFill>
              </a:rPr>
              <a:t>Recessive</a:t>
            </a:r>
            <a:r>
              <a:rPr lang="en-US">
                <a:solidFill>
                  <a:srgbClr val="663300"/>
                </a:solidFill>
              </a:rPr>
              <a:t>: An allele which is present but remains unexpressed (masked)</a:t>
            </a:r>
            <a:endParaRPr b="1" u="sng">
              <a:solidFill>
                <a:srgbClr val="663300"/>
              </a:solidFill>
            </a:endParaRPr>
          </a:p>
          <a:p>
            <a:pPr indent="0" lvl="0" marL="0" rtl="0" algn="l">
              <a:spcBef>
                <a:spcPts val="0"/>
              </a:spcBef>
              <a:spcAft>
                <a:spcPts val="0"/>
              </a:spcAft>
              <a:buClr>
                <a:srgbClr val="000000"/>
              </a:buClr>
              <a:buSzPts val="1800"/>
              <a:buNone/>
            </a:pPr>
            <a:r>
              <a:rPr b="1" lang="en-US" u="sng">
                <a:solidFill>
                  <a:srgbClr val="000000"/>
                </a:solidFill>
              </a:rPr>
              <a:t>Homozygous</a:t>
            </a:r>
            <a:r>
              <a:rPr lang="en-US">
                <a:solidFill>
                  <a:srgbClr val="663300"/>
                </a:solidFill>
              </a:rPr>
              <a:t>: Both alleles for a trait are the same.</a:t>
            </a:r>
            <a:endParaRPr b="1" u="sng">
              <a:solidFill>
                <a:srgbClr val="663300"/>
              </a:solidFill>
            </a:endParaRPr>
          </a:p>
          <a:p>
            <a:pPr indent="0" lvl="0" marL="0" rtl="0" algn="l">
              <a:spcBef>
                <a:spcPts val="0"/>
              </a:spcBef>
              <a:spcAft>
                <a:spcPts val="0"/>
              </a:spcAft>
              <a:buClr>
                <a:srgbClr val="000000"/>
              </a:buClr>
              <a:buSzPts val="1800"/>
              <a:buNone/>
            </a:pPr>
            <a:r>
              <a:rPr b="1" lang="en-US" u="sng">
                <a:solidFill>
                  <a:srgbClr val="000000"/>
                </a:solidFill>
              </a:rPr>
              <a:t>Heterozygous</a:t>
            </a:r>
            <a:r>
              <a:rPr lang="en-US">
                <a:solidFill>
                  <a:srgbClr val="663300"/>
                </a:solidFill>
              </a:rPr>
              <a:t>: The organism's alleles for a trait are different.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41: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27" name="Google Shape;427;p41: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p42: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36" name="Google Shape;436;p42: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43: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45" name="Google Shape;445;p43: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p44: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54" name="Google Shape;454;p44: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45: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63" name="Google Shape;463;p45: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p47: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71" name="Google Shape;471;p47: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p48: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79" name="Google Shape;479;p48: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49: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89" name="Google Shape;489;p49: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50: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97" name="Google Shape;497;p50: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1:notes"/>
          <p:cNvSpPr txBox="1"/>
          <p:nvPr/>
        </p:nvSpPr>
        <p:spPr>
          <a:xfrm>
            <a:off x="4021137" y="9721850"/>
            <a:ext cx="3076575" cy="511175"/>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US" sz="1300" u="none">
                <a:solidFill>
                  <a:srgbClr val="000000"/>
                </a:solidFill>
                <a:latin typeface="Times New Roman"/>
                <a:ea typeface="Times New Roman"/>
                <a:cs typeface="Times New Roman"/>
                <a:sym typeface="Times New Roman"/>
              </a:rPr>
              <a:t>‹#›</a:t>
            </a:fld>
            <a:endParaRPr/>
          </a:p>
        </p:txBody>
      </p:sp>
      <p:sp>
        <p:nvSpPr>
          <p:cNvPr id="144" name="Google Shape;144;p11: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11:notes"/>
          <p:cNvSpPr txBox="1"/>
          <p:nvPr>
            <p:ph idx="1" type="body"/>
          </p:nvPr>
        </p:nvSpPr>
        <p:spPr>
          <a:xfrm>
            <a:off x="709612" y="4860925"/>
            <a:ext cx="5680075" cy="4605337"/>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SzPts val="1800"/>
              <a:buNone/>
            </a:pPr>
            <a:r>
              <a:rPr i="1" lang="en-US"/>
              <a:t>Ley de la uniformidad de los híbridos de la primera generación</a:t>
            </a:r>
            <a:r>
              <a:rPr lang="en-US"/>
              <a:t> (F1), y dice que cuando se cruzan dos variedades individuos de raza pura, ambos </a:t>
            </a:r>
            <a:r>
              <a:rPr lang="en-US" u="sng">
                <a:solidFill>
                  <a:srgbClr val="000000"/>
                </a:solidFill>
                <a:hlinkClick r:id="rId2"/>
              </a:rPr>
              <a:t>homocigotos</a:t>
            </a:r>
            <a:r>
              <a:rPr lang="en-US"/>
              <a:t>,  para un determinado carácter, todos los </a:t>
            </a:r>
            <a:r>
              <a:rPr lang="en-US" u="sng">
                <a:solidFill>
                  <a:srgbClr val="000000"/>
                </a:solidFill>
                <a:hlinkClick r:id="rId3"/>
              </a:rPr>
              <a:t>híbridos</a:t>
            </a:r>
            <a:r>
              <a:rPr lang="en-US"/>
              <a:t> de la primera generación son iguales.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2:notes"/>
          <p:cNvSpPr txBox="1"/>
          <p:nvPr/>
        </p:nvSpPr>
        <p:spPr>
          <a:xfrm>
            <a:off x="4021137" y="9721850"/>
            <a:ext cx="3076575" cy="511175"/>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US" sz="1300" u="none">
                <a:solidFill>
                  <a:srgbClr val="000000"/>
                </a:solidFill>
                <a:latin typeface="Times New Roman"/>
                <a:ea typeface="Times New Roman"/>
                <a:cs typeface="Times New Roman"/>
                <a:sym typeface="Times New Roman"/>
              </a:rPr>
              <a:t>‹#›</a:t>
            </a:fld>
            <a:endParaRPr/>
          </a:p>
        </p:txBody>
      </p:sp>
      <p:sp>
        <p:nvSpPr>
          <p:cNvPr id="153" name="Google Shape;153;p12: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p12:notes"/>
          <p:cNvSpPr txBox="1"/>
          <p:nvPr>
            <p:ph idx="1" type="body"/>
          </p:nvPr>
        </p:nvSpPr>
        <p:spPr>
          <a:xfrm>
            <a:off x="709612" y="4860925"/>
            <a:ext cx="5680075" cy="4605337"/>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SzPts val="1800"/>
              <a:buNone/>
            </a:pPr>
            <a:r>
              <a:rPr i="1" lang="en-US"/>
              <a:t>la separación o disyunción de los alelos.</a:t>
            </a:r>
            <a:r>
              <a:rPr lang="en-US"/>
              <a:t> Esta ley establece que durante la formación de los gametos cada alelo de un par se separa del otro miembro para determinar la constitución genética del gameto filial </a:t>
            </a:r>
            <a:r>
              <a:rPr lang="en-US">
                <a:solidFill>
                  <a:srgbClr val="663300"/>
                </a:solidFill>
              </a:rPr>
              <a:t>When gametes (sperm egg etc…) are formed each gamete will receive one allele or the other.</a:t>
            </a:r>
            <a:endParaRPr b="1" u="sng">
              <a:solidFill>
                <a:srgbClr val="663300"/>
              </a:solidFill>
            </a:endParaRPr>
          </a:p>
          <a:p>
            <a:pPr indent="0" lvl="0" marL="0" rtl="0" algn="l">
              <a:spcBef>
                <a:spcPts val="0"/>
              </a:spcBef>
              <a:spcAft>
                <a:spcPts val="0"/>
              </a:spcAft>
              <a:buNone/>
            </a:pPr>
            <a:r>
              <a:t/>
            </a:r>
            <a:endParaRPr b="1" u="sng">
              <a:solidFill>
                <a:srgbClr val="6633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709612" y="4860925"/>
            <a:ext cx="5680075" cy="4605337"/>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992187" y="768350"/>
            <a:ext cx="5114925"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9" name="Shape 19"/>
        <p:cNvGrpSpPr/>
        <p:nvPr/>
      </p:nvGrpSpPr>
      <p:grpSpPr>
        <a:xfrm>
          <a:off x="0" y="0"/>
          <a:ext cx="0" cy="0"/>
          <a:chOff x="0" y="0"/>
          <a:chExt cx="0" cy="0"/>
        </a:xfrm>
      </p:grpSpPr>
      <p:sp>
        <p:nvSpPr>
          <p:cNvPr id="20" name="Google Shape;20;p2"/>
          <p:cNvSpPr txBox="1"/>
          <p:nvPr>
            <p:ph type="ctrTitle"/>
          </p:nvPr>
        </p:nvSpPr>
        <p:spPr>
          <a:xfrm>
            <a:off x="1219200" y="3886200"/>
            <a:ext cx="6858000" cy="9906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32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 type="subTitle"/>
          </p:nvPr>
        </p:nvSpPr>
        <p:spPr>
          <a:xfrm>
            <a:off x="1219200" y="5124450"/>
            <a:ext cx="6858000" cy="533400"/>
          </a:xfrm>
          <a:prstGeom prst="rect">
            <a:avLst/>
          </a:prstGeom>
          <a:noFill/>
          <a:ln>
            <a:noFill/>
          </a:ln>
        </p:spPr>
        <p:txBody>
          <a:bodyPr anchorCtr="0" anchor="t" bIns="45700" lIns="91425" spcFirstLastPara="1" rIns="91425" wrap="square" tIns="45700">
            <a:noAutofit/>
          </a:bodyPr>
          <a:lstStyle>
            <a:lvl1pPr lvl="0" algn="r">
              <a:spcBef>
                <a:spcPts val="600"/>
              </a:spcBef>
              <a:spcAft>
                <a:spcPts val="0"/>
              </a:spcAft>
              <a:buSzPts val="1520"/>
              <a:buNone/>
              <a:defRPr sz="2000">
                <a:solidFill>
                  <a:schemeClr val="dk2"/>
                </a:solidFill>
                <a:latin typeface="Calibri"/>
                <a:ea typeface="Calibri"/>
                <a:cs typeface="Calibri"/>
                <a:sym typeface="Calibri"/>
              </a:defRPr>
            </a:lvl1pPr>
            <a:lvl2pPr lvl="1" algn="ctr">
              <a:spcBef>
                <a:spcPts val="500"/>
              </a:spcBef>
              <a:spcAft>
                <a:spcPts val="0"/>
              </a:spcAft>
              <a:buSzPts val="1368"/>
              <a:buNone/>
              <a:defRPr/>
            </a:lvl2pPr>
            <a:lvl3pPr lvl="2" algn="ctr">
              <a:spcBef>
                <a:spcPts val="500"/>
              </a:spcBef>
              <a:spcAft>
                <a:spcPts val="0"/>
              </a:spcAft>
              <a:buSzPts val="1368"/>
              <a:buNone/>
              <a:defRPr/>
            </a:lvl3pPr>
            <a:lvl4pPr lvl="3" algn="ctr">
              <a:spcBef>
                <a:spcPts val="400"/>
              </a:spcBef>
              <a:spcAft>
                <a:spcPts val="0"/>
              </a:spcAft>
              <a:buSzPts val="1260"/>
              <a:buNone/>
              <a:defRPr/>
            </a:lvl4pPr>
            <a:lvl5pPr lvl="4" algn="ctr">
              <a:spcBef>
                <a:spcPts val="300"/>
              </a:spcBef>
              <a:spcAft>
                <a:spcPts val="0"/>
              </a:spcAft>
              <a:buSzPts val="1260"/>
              <a:buNone/>
              <a:defRPr/>
            </a:lvl5pPr>
            <a:lvl6pPr lvl="5" algn="ctr">
              <a:spcBef>
                <a:spcPts val="300"/>
              </a:spcBef>
              <a:spcAft>
                <a:spcPts val="0"/>
              </a:spcAft>
              <a:buSzPts val="1350"/>
              <a:buNone/>
              <a:defRPr/>
            </a:lvl6pPr>
            <a:lvl7pPr lvl="6" algn="ctr">
              <a:spcBef>
                <a:spcPts val="300"/>
              </a:spcBef>
              <a:spcAft>
                <a:spcPts val="0"/>
              </a:spcAft>
              <a:buSzPts val="1350"/>
              <a:buNone/>
              <a:defRPr/>
            </a:lvl7pPr>
            <a:lvl8pPr lvl="7" algn="ctr">
              <a:spcBef>
                <a:spcPts val="300"/>
              </a:spcBef>
              <a:spcAft>
                <a:spcPts val="0"/>
              </a:spcAft>
              <a:buSzPts val="1350"/>
              <a:buNone/>
              <a:defRPr/>
            </a:lvl8pPr>
            <a:lvl9pPr lvl="8" algn="ctr">
              <a:spcBef>
                <a:spcPts val="300"/>
              </a:spcBef>
              <a:spcAft>
                <a:spcPts val="0"/>
              </a:spcAft>
              <a:buSzPts val="1350"/>
              <a:buNone/>
              <a:defRPr/>
            </a:lvl9pPr>
          </a:lstStyle>
          <a:p/>
        </p:txBody>
      </p:sp>
      <p:sp>
        <p:nvSpPr>
          <p:cNvPr id="22" name="Google Shape;22;p2"/>
          <p:cNvSpPr txBox="1"/>
          <p:nvPr>
            <p:ph idx="10" type="dt"/>
          </p:nvPr>
        </p:nvSpPr>
        <p:spPr>
          <a:xfrm>
            <a:off x="6400800" y="6354762"/>
            <a:ext cx="2286000" cy="3667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1" type="ftr"/>
          </p:nvPr>
        </p:nvSpPr>
        <p:spPr>
          <a:xfrm>
            <a:off x="2898775" y="6354762"/>
            <a:ext cx="3475037" cy="366712"/>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1216025" y="6354762"/>
            <a:ext cx="1219200" cy="36671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34" name="Shape 34"/>
        <p:cNvGrpSpPr/>
        <p:nvPr/>
      </p:nvGrpSpPr>
      <p:grpSpPr>
        <a:xfrm>
          <a:off x="0" y="0"/>
          <a:ext cx="0" cy="0"/>
          <a:chOff x="0" y="0"/>
          <a:chExt cx="0" cy="0"/>
        </a:xfrm>
      </p:grpSpPr>
      <p:sp>
        <p:nvSpPr>
          <p:cNvPr id="35" name="Google Shape;35;p4"/>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457200" y="1219200"/>
            <a:ext cx="8229600" cy="4937760"/>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37" name="Google Shape;37;p4"/>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texto y objetos" type="txAndObj">
  <p:cSld name="TEXT_AND_OBJECT">
    <p:spTree>
      <p:nvGrpSpPr>
        <p:cNvPr id="40" name="Shape 40"/>
        <p:cNvGrpSpPr/>
        <p:nvPr/>
      </p:nvGrpSpPr>
      <p:grpSpPr>
        <a:xfrm>
          <a:off x="0" y="0"/>
          <a:ext cx="0" cy="0"/>
          <a:chOff x="0" y="0"/>
          <a:chExt cx="0" cy="0"/>
        </a:xfrm>
      </p:grpSpPr>
      <p:sp>
        <p:nvSpPr>
          <p:cNvPr id="41" name="Google Shape;41;p5"/>
          <p:cNvSpPr txBox="1"/>
          <p:nvPr>
            <p:ph type="title"/>
          </p:nvPr>
        </p:nvSpPr>
        <p:spPr>
          <a:xfrm>
            <a:off x="457200" y="533400"/>
            <a:ext cx="82296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457200" y="1828800"/>
            <a:ext cx="4038600" cy="4302125"/>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43" name="Google Shape;43;p5"/>
          <p:cNvSpPr txBox="1"/>
          <p:nvPr>
            <p:ph idx="2" type="body"/>
          </p:nvPr>
        </p:nvSpPr>
        <p:spPr>
          <a:xfrm>
            <a:off x="4648200" y="1828800"/>
            <a:ext cx="4038600" cy="4302125"/>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44" name="Google Shape;44;p5"/>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47" name="Shape 47"/>
        <p:cNvGrpSpPr/>
        <p:nvPr/>
      </p:nvGrpSpPr>
      <p:grpSpPr>
        <a:xfrm>
          <a:off x="0" y="0"/>
          <a:ext cx="0" cy="0"/>
          <a:chOff x="0" y="0"/>
          <a:chExt cx="0" cy="0"/>
        </a:xfrm>
      </p:grpSpPr>
      <p:sp>
        <p:nvSpPr>
          <p:cNvPr id="48" name="Google Shape;48;p6"/>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 type="body"/>
          </p:nvPr>
        </p:nvSpPr>
        <p:spPr>
          <a:xfrm>
            <a:off x="457200" y="1219200"/>
            <a:ext cx="4041648" cy="4937760"/>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50" name="Google Shape;50;p6"/>
          <p:cNvSpPr txBox="1"/>
          <p:nvPr>
            <p:ph idx="2" type="body"/>
          </p:nvPr>
        </p:nvSpPr>
        <p:spPr>
          <a:xfrm>
            <a:off x="4632198" y="1216152"/>
            <a:ext cx="4041648" cy="4937760"/>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51" name="Google Shape;51;p6"/>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4 objetos" type="fourObj">
  <p:cSld name="FOUR_OBJECTS">
    <p:spTree>
      <p:nvGrpSpPr>
        <p:cNvPr id="54" name="Shape 54"/>
        <p:cNvGrpSpPr/>
        <p:nvPr/>
      </p:nvGrpSpPr>
      <p:grpSpPr>
        <a:xfrm>
          <a:off x="0" y="0"/>
          <a:ext cx="0" cy="0"/>
          <a:chOff x="0" y="0"/>
          <a:chExt cx="0" cy="0"/>
        </a:xfrm>
      </p:grpSpPr>
      <p:sp>
        <p:nvSpPr>
          <p:cNvPr id="55" name="Google Shape;55;p7"/>
          <p:cNvSpPr txBox="1"/>
          <p:nvPr>
            <p:ph type="title"/>
          </p:nvPr>
        </p:nvSpPr>
        <p:spPr>
          <a:xfrm>
            <a:off x="457200" y="533400"/>
            <a:ext cx="82296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 type="body"/>
          </p:nvPr>
        </p:nvSpPr>
        <p:spPr>
          <a:xfrm>
            <a:off x="457200" y="1828800"/>
            <a:ext cx="4038600" cy="2074863"/>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57" name="Google Shape;57;p7"/>
          <p:cNvSpPr txBox="1"/>
          <p:nvPr>
            <p:ph idx="2" type="body"/>
          </p:nvPr>
        </p:nvSpPr>
        <p:spPr>
          <a:xfrm>
            <a:off x="4648200" y="1828800"/>
            <a:ext cx="4038600" cy="2074863"/>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58" name="Google Shape;58;p7"/>
          <p:cNvSpPr txBox="1"/>
          <p:nvPr>
            <p:ph idx="3" type="body"/>
          </p:nvPr>
        </p:nvSpPr>
        <p:spPr>
          <a:xfrm>
            <a:off x="457200" y="4056063"/>
            <a:ext cx="4038600" cy="2074862"/>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59" name="Google Shape;59;p7"/>
          <p:cNvSpPr txBox="1"/>
          <p:nvPr>
            <p:ph idx="4" type="body"/>
          </p:nvPr>
        </p:nvSpPr>
        <p:spPr>
          <a:xfrm>
            <a:off x="4648200" y="4056063"/>
            <a:ext cx="4038600" cy="2074862"/>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60" name="Google Shape;60;p7"/>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7"/>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63" name="Shape 63"/>
        <p:cNvGrpSpPr/>
        <p:nvPr/>
      </p:nvGrpSpPr>
      <p:grpSpPr>
        <a:xfrm>
          <a:off x="0" y="0"/>
          <a:ext cx="0" cy="0"/>
          <a:chOff x="0" y="0"/>
          <a:chExt cx="0" cy="0"/>
        </a:xfrm>
      </p:grpSpPr>
      <p:sp>
        <p:nvSpPr>
          <p:cNvPr id="64" name="Google Shape;64;p8"/>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 type="body"/>
          </p:nvPr>
        </p:nvSpPr>
        <p:spPr>
          <a:xfrm rot="5400000">
            <a:off x="2116931" y="-440532"/>
            <a:ext cx="4910137" cy="8229600"/>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66" name="Google Shape;66;p8"/>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8"/>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69" name="Shape 69"/>
        <p:cNvGrpSpPr/>
        <p:nvPr/>
      </p:nvGrpSpPr>
      <p:grpSpPr>
        <a:xfrm>
          <a:off x="0" y="0"/>
          <a:ext cx="0" cy="0"/>
          <a:chOff x="0" y="0"/>
          <a:chExt cx="0" cy="0"/>
        </a:xfrm>
      </p:grpSpPr>
      <p:sp>
        <p:nvSpPr>
          <p:cNvPr id="70" name="Google Shape;70;p9"/>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457200" y="1285875"/>
            <a:ext cx="4040188" cy="685800"/>
          </a:xfrm>
          <a:prstGeom prst="rect">
            <a:avLst/>
          </a:prstGeom>
          <a:noFill/>
          <a:ln>
            <a:noFill/>
          </a:ln>
        </p:spPr>
        <p:txBody>
          <a:bodyPr anchorCtr="0" anchor="b" bIns="45700" lIns="91425" spcFirstLastPara="1" rIns="91425" wrap="square" tIns="45700">
            <a:noAutofit/>
          </a:bodyPr>
          <a:lstStyle>
            <a:lvl1pPr indent="-228600" lvl="0" marL="457200" algn="l">
              <a:spcBef>
                <a:spcPts val="600"/>
              </a:spcBef>
              <a:spcAft>
                <a:spcPts val="0"/>
              </a:spcAft>
              <a:buSzPts val="1824"/>
              <a:buNone/>
              <a:defRPr b="1" sz="2400">
                <a:solidFill>
                  <a:schemeClr val="accent2"/>
                </a:solidFill>
              </a:defRPr>
            </a:lvl1pPr>
            <a:lvl2pPr indent="-228600" lvl="1" marL="914400" algn="l">
              <a:spcBef>
                <a:spcPts val="500"/>
              </a:spcBef>
              <a:spcAft>
                <a:spcPts val="0"/>
              </a:spcAft>
              <a:buSzPts val="1520"/>
              <a:buNone/>
              <a:defRPr b="1" sz="2000"/>
            </a:lvl2pPr>
            <a:lvl3pPr indent="-228600" lvl="2" marL="1371600" algn="l">
              <a:spcBef>
                <a:spcPts val="500"/>
              </a:spcBef>
              <a:spcAft>
                <a:spcPts val="0"/>
              </a:spcAft>
              <a:buSzPts val="1368"/>
              <a:buNone/>
              <a:defRPr b="1" sz="1800"/>
            </a:lvl3pPr>
            <a:lvl4pPr indent="-228600" lvl="3" marL="1828800" algn="l">
              <a:spcBef>
                <a:spcPts val="400"/>
              </a:spcBef>
              <a:spcAft>
                <a:spcPts val="0"/>
              </a:spcAft>
              <a:buSzPts val="1120"/>
              <a:buNone/>
              <a:defRPr b="1" sz="1600"/>
            </a:lvl4pPr>
            <a:lvl5pPr indent="-228600" lvl="4" marL="2286000" algn="l">
              <a:spcBef>
                <a:spcPts val="300"/>
              </a:spcBef>
              <a:spcAft>
                <a:spcPts val="0"/>
              </a:spcAft>
              <a:buSzPts val="1120"/>
              <a:buNone/>
              <a:defRPr b="1" sz="1600"/>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72" name="Google Shape;72;p9"/>
          <p:cNvSpPr txBox="1"/>
          <p:nvPr>
            <p:ph idx="2" type="body"/>
          </p:nvPr>
        </p:nvSpPr>
        <p:spPr>
          <a:xfrm>
            <a:off x="4648200" y="1295400"/>
            <a:ext cx="4041775" cy="685800"/>
          </a:xfrm>
          <a:prstGeom prst="rect">
            <a:avLst/>
          </a:prstGeom>
          <a:noFill/>
          <a:ln>
            <a:noFill/>
          </a:ln>
        </p:spPr>
        <p:txBody>
          <a:bodyPr anchorCtr="0" anchor="b" bIns="45700" lIns="91425" spcFirstLastPara="1" rIns="91425" wrap="square" tIns="45700">
            <a:noAutofit/>
          </a:bodyPr>
          <a:lstStyle>
            <a:lvl1pPr indent="-228600" lvl="0" marL="457200" algn="l">
              <a:spcBef>
                <a:spcPts val="600"/>
              </a:spcBef>
              <a:spcAft>
                <a:spcPts val="0"/>
              </a:spcAft>
              <a:buSzPts val="1824"/>
              <a:buNone/>
              <a:defRPr b="1" sz="2400">
                <a:solidFill>
                  <a:schemeClr val="accent2"/>
                </a:solidFill>
              </a:defRPr>
            </a:lvl1pPr>
            <a:lvl2pPr indent="-228600" lvl="1" marL="914400" algn="l">
              <a:spcBef>
                <a:spcPts val="500"/>
              </a:spcBef>
              <a:spcAft>
                <a:spcPts val="0"/>
              </a:spcAft>
              <a:buSzPts val="1520"/>
              <a:buNone/>
              <a:defRPr b="1" sz="2000"/>
            </a:lvl2pPr>
            <a:lvl3pPr indent="-228600" lvl="2" marL="1371600" algn="l">
              <a:spcBef>
                <a:spcPts val="500"/>
              </a:spcBef>
              <a:spcAft>
                <a:spcPts val="0"/>
              </a:spcAft>
              <a:buSzPts val="1368"/>
              <a:buNone/>
              <a:defRPr b="1" sz="1800"/>
            </a:lvl3pPr>
            <a:lvl4pPr indent="-228600" lvl="3" marL="1828800" algn="l">
              <a:spcBef>
                <a:spcPts val="400"/>
              </a:spcBef>
              <a:spcAft>
                <a:spcPts val="0"/>
              </a:spcAft>
              <a:buSzPts val="1120"/>
              <a:buNone/>
              <a:defRPr b="1" sz="1600"/>
            </a:lvl4pPr>
            <a:lvl5pPr indent="-228600" lvl="4" marL="2286000" algn="l">
              <a:spcBef>
                <a:spcPts val="300"/>
              </a:spcBef>
              <a:spcAft>
                <a:spcPts val="0"/>
              </a:spcAft>
              <a:buSzPts val="1120"/>
              <a:buNone/>
              <a:defRPr b="1" sz="1600"/>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73" name="Google Shape;73;p9"/>
          <p:cNvSpPr txBox="1"/>
          <p:nvPr>
            <p:ph idx="3" type="body"/>
          </p:nvPr>
        </p:nvSpPr>
        <p:spPr>
          <a:xfrm>
            <a:off x="457200" y="2133600"/>
            <a:ext cx="4038600" cy="4038600"/>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74" name="Google Shape;74;p9"/>
          <p:cNvSpPr txBox="1"/>
          <p:nvPr>
            <p:ph idx="4" type="body"/>
          </p:nvPr>
        </p:nvSpPr>
        <p:spPr>
          <a:xfrm>
            <a:off x="4648200" y="2133600"/>
            <a:ext cx="4038600" cy="4038600"/>
          </a:xfrm>
          <a:prstGeom prst="rect">
            <a:avLst/>
          </a:prstGeom>
          <a:noFill/>
          <a:ln>
            <a:noFill/>
          </a:ln>
        </p:spPr>
        <p:txBody>
          <a:bodyPr anchorCtr="0" anchor="t" bIns="45700" lIns="91425" spcFirstLastPara="1" rIns="91425" wrap="square" tIns="45700">
            <a:no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75" name="Google Shape;75;p9"/>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1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nvSpPr>
        <p:spPr>
          <a:xfrm>
            <a:off x="904875" y="3648075"/>
            <a:ext cx="7315200" cy="1279525"/>
          </a:xfrm>
          <a:prstGeom prst="rect">
            <a:avLst/>
          </a:prstGeom>
          <a:noFill/>
          <a:ln cap="rnd"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1" name="Google Shape;11;p1"/>
          <p:cNvSpPr txBox="1"/>
          <p:nvPr/>
        </p:nvSpPr>
        <p:spPr>
          <a:xfrm>
            <a:off x="914400" y="5048250"/>
            <a:ext cx="7315200" cy="685800"/>
          </a:xfrm>
          <a:prstGeom prst="rect">
            <a:avLst/>
          </a:prstGeom>
          <a:noFill/>
          <a:ln cap="rnd"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2" name="Google Shape;12;p1"/>
          <p:cNvSpPr txBox="1"/>
          <p:nvPr/>
        </p:nvSpPr>
        <p:spPr>
          <a:xfrm>
            <a:off x="904875" y="3648075"/>
            <a:ext cx="228600" cy="12795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3" name="Google Shape;13;p1"/>
          <p:cNvSpPr txBox="1"/>
          <p:nvPr/>
        </p:nvSpPr>
        <p:spPr>
          <a:xfrm>
            <a:off x="914400" y="5048250"/>
            <a:ext cx="228600" cy="685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4" name="Google Shape;14;p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2pPr>
            <a:lvl3pPr lvl="2"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3pPr>
            <a:lvl4pPr lvl="3"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4pPr>
            <a:lvl5pPr lvl="4"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5pPr>
            <a:lvl6pPr lvl="5"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6pPr>
            <a:lvl7pPr lvl="6"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7pPr>
            <a:lvl8pPr lvl="7"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8pPr>
            <a:lvl9pPr lvl="8"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9pPr>
          </a:lstStyle>
          <a:p/>
        </p:txBody>
      </p:sp>
      <p:sp>
        <p:nvSpPr>
          <p:cNvPr id="15" name="Google Shape;15;p1"/>
          <p:cNvSpPr txBox="1"/>
          <p:nvPr>
            <p:ph idx="1" type="body"/>
          </p:nvPr>
        </p:nvSpPr>
        <p:spPr>
          <a:xfrm>
            <a:off x="457200" y="1219200"/>
            <a:ext cx="8229600" cy="4910137"/>
          </a:xfrm>
          <a:prstGeom prst="rect">
            <a:avLst/>
          </a:prstGeom>
          <a:noFill/>
          <a:ln>
            <a:noFill/>
          </a:ln>
        </p:spPr>
        <p:txBody>
          <a:bodyPr anchorCtr="0" anchor="t" bIns="45700" lIns="91425" spcFirstLastPara="1" rIns="91425" wrap="square" tIns="45700">
            <a:noAutofit/>
          </a:bodyPr>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onstantia"/>
                <a:ea typeface="Constantia"/>
                <a:cs typeface="Constantia"/>
                <a:sym typeface="Constantia"/>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onstantia"/>
                <a:ea typeface="Constantia"/>
                <a:cs typeface="Constantia"/>
                <a:sym typeface="Constantia"/>
              </a:defRPr>
            </a:lvl2pPr>
            <a:lvl3pPr indent="-325119" lvl="2" marL="1371600" marR="0" rtl="0" algn="l">
              <a:spcBef>
                <a:spcPts val="500"/>
              </a:spcBef>
              <a:spcAft>
                <a:spcPts val="0"/>
              </a:spcAft>
              <a:buClr>
                <a:srgbClr val="BCBCBC"/>
              </a:buClr>
              <a:buSzPts val="1520"/>
              <a:buFont typeface="Noto Sans Symbols"/>
              <a:buChar char="▶"/>
              <a:defRPr b="0" i="0" sz="2000" u="none" cap="none" strike="noStrike">
                <a:solidFill>
                  <a:schemeClr val="dk1"/>
                </a:solidFill>
                <a:latin typeface="Constantia"/>
                <a:ea typeface="Constantia"/>
                <a:cs typeface="Constantia"/>
                <a:sym typeface="Constantia"/>
              </a:defRPr>
            </a:lvl3pPr>
            <a:lvl4pPr indent="-308610" lvl="3" marL="1828800" marR="0" rtl="0" algn="l">
              <a:spcBef>
                <a:spcPts val="400"/>
              </a:spcBef>
              <a:spcAft>
                <a:spcPts val="0"/>
              </a:spcAft>
              <a:buClr>
                <a:srgbClr val="C9004D"/>
              </a:buClr>
              <a:buSzPts val="1260"/>
              <a:buFont typeface="Noto Sans Symbols"/>
              <a:buChar char="◻"/>
              <a:defRPr b="0" i="0" sz="1800" u="none" cap="none" strike="noStrike">
                <a:solidFill>
                  <a:schemeClr val="dk1"/>
                </a:solidFill>
                <a:latin typeface="Constantia"/>
                <a:ea typeface="Constantia"/>
                <a:cs typeface="Constantia"/>
                <a:sym typeface="Constantia"/>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onstantia"/>
                <a:ea typeface="Constantia"/>
                <a:cs typeface="Constantia"/>
                <a:sym typeface="Constantia"/>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onstantia"/>
                <a:ea typeface="Constantia"/>
                <a:cs typeface="Constantia"/>
                <a:sym typeface="Constantia"/>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onstantia"/>
                <a:ea typeface="Constantia"/>
                <a:cs typeface="Constantia"/>
                <a:sym typeface="Constantia"/>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onstantia"/>
                <a:ea typeface="Constantia"/>
                <a:cs typeface="Constantia"/>
                <a:sym typeface="Constantia"/>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onstantia"/>
                <a:ea typeface="Constantia"/>
                <a:cs typeface="Constantia"/>
                <a:sym typeface="Constantia"/>
              </a:defRPr>
            </a:lvl9pPr>
          </a:lstStyle>
          <a:p/>
        </p:txBody>
      </p:sp>
      <p:sp>
        <p:nvSpPr>
          <p:cNvPr id="16" name="Google Shape;16;p1"/>
          <p:cNvSpPr txBox="1"/>
          <p:nvPr>
            <p:ph idx="10" type="dt"/>
          </p:nvPr>
        </p:nvSpPr>
        <p:spPr>
          <a:xfrm>
            <a:off x="6400800" y="6354762"/>
            <a:ext cx="2286000" cy="3667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 name="Google Shape;17;p1"/>
          <p:cNvSpPr txBox="1"/>
          <p:nvPr>
            <p:ph idx="11" type="ftr"/>
          </p:nvPr>
        </p:nvSpPr>
        <p:spPr>
          <a:xfrm>
            <a:off x="2898775" y="6354762"/>
            <a:ext cx="3475037" cy="36671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400" u="none">
                <a:solidFill>
                  <a:schemeClr val="dk2"/>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8" name="Google Shape;18;p1"/>
          <p:cNvSpPr txBox="1"/>
          <p:nvPr>
            <p:ph idx="12" type="sldNum"/>
          </p:nvPr>
        </p:nvSpPr>
        <p:spPr>
          <a:xfrm>
            <a:off x="1216025" y="6354762"/>
            <a:ext cx="1219200" cy="36671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 name="Shape 25"/>
        <p:cNvGrpSpPr/>
        <p:nvPr/>
      </p:nvGrpSpPr>
      <p:grpSpPr>
        <a:xfrm>
          <a:off x="0" y="0"/>
          <a:ext cx="0" cy="0"/>
          <a:chOff x="0" y="0"/>
          <a:chExt cx="0" cy="0"/>
        </a:xfrm>
      </p:grpSpPr>
      <p:sp>
        <p:nvSpPr>
          <p:cNvPr id="26" name="Google Shape;26;p3"/>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2pPr>
            <a:lvl3pPr lvl="2"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3pPr>
            <a:lvl4pPr lvl="3"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4pPr>
            <a:lvl5pPr lvl="4"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5pPr>
            <a:lvl6pPr lvl="5"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6pPr>
            <a:lvl7pPr lvl="6"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7pPr>
            <a:lvl8pPr lvl="7"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8pPr>
            <a:lvl9pPr lvl="8" marR="0" rtl="0" algn="l">
              <a:spcBef>
                <a:spcPts val="0"/>
              </a:spcBef>
              <a:spcAft>
                <a:spcPts val="0"/>
              </a:spcAft>
              <a:buSzPts val="1400"/>
              <a:buNone/>
              <a:defRPr b="0" i="0" sz="3200" u="none" cap="none" strike="noStrike">
                <a:solidFill>
                  <a:schemeClr val="dk2"/>
                </a:solidFill>
                <a:latin typeface="Calibri"/>
                <a:ea typeface="Calibri"/>
                <a:cs typeface="Calibri"/>
                <a:sym typeface="Calibri"/>
              </a:defRPr>
            </a:lvl9pPr>
          </a:lstStyle>
          <a:p/>
        </p:txBody>
      </p:sp>
      <p:sp>
        <p:nvSpPr>
          <p:cNvPr id="27" name="Google Shape;27;p3"/>
          <p:cNvSpPr txBox="1"/>
          <p:nvPr>
            <p:ph idx="1" type="body"/>
          </p:nvPr>
        </p:nvSpPr>
        <p:spPr>
          <a:xfrm>
            <a:off x="457200" y="1219200"/>
            <a:ext cx="8229600" cy="4910137"/>
          </a:xfrm>
          <a:prstGeom prst="rect">
            <a:avLst/>
          </a:prstGeom>
          <a:noFill/>
          <a:ln>
            <a:noFill/>
          </a:ln>
        </p:spPr>
        <p:txBody>
          <a:bodyPr anchorCtr="0" anchor="t" bIns="45700" lIns="91425" spcFirstLastPara="1" rIns="91425" wrap="square" tIns="45700">
            <a:noAutofit/>
          </a:bodyPr>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onstantia"/>
                <a:ea typeface="Constantia"/>
                <a:cs typeface="Constantia"/>
                <a:sym typeface="Constantia"/>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onstantia"/>
                <a:ea typeface="Constantia"/>
                <a:cs typeface="Constantia"/>
                <a:sym typeface="Constantia"/>
              </a:defRPr>
            </a:lvl2pPr>
            <a:lvl3pPr indent="-325119" lvl="2" marL="1371600" marR="0" rtl="0" algn="l">
              <a:spcBef>
                <a:spcPts val="500"/>
              </a:spcBef>
              <a:spcAft>
                <a:spcPts val="0"/>
              </a:spcAft>
              <a:buClr>
                <a:srgbClr val="BCBCBC"/>
              </a:buClr>
              <a:buSzPts val="1520"/>
              <a:buFont typeface="Noto Sans Symbols"/>
              <a:buChar char="▶"/>
              <a:defRPr b="0" i="0" sz="2000" u="none" cap="none" strike="noStrike">
                <a:solidFill>
                  <a:schemeClr val="dk1"/>
                </a:solidFill>
                <a:latin typeface="Constantia"/>
                <a:ea typeface="Constantia"/>
                <a:cs typeface="Constantia"/>
                <a:sym typeface="Constantia"/>
              </a:defRPr>
            </a:lvl3pPr>
            <a:lvl4pPr indent="-308610" lvl="3" marL="1828800" marR="0" rtl="0" algn="l">
              <a:spcBef>
                <a:spcPts val="400"/>
              </a:spcBef>
              <a:spcAft>
                <a:spcPts val="0"/>
              </a:spcAft>
              <a:buClr>
                <a:srgbClr val="C9004D"/>
              </a:buClr>
              <a:buSzPts val="1260"/>
              <a:buFont typeface="Noto Sans Symbols"/>
              <a:buChar char="◻"/>
              <a:defRPr b="0" i="0" sz="1800" u="none" cap="none" strike="noStrike">
                <a:solidFill>
                  <a:schemeClr val="dk1"/>
                </a:solidFill>
                <a:latin typeface="Constantia"/>
                <a:ea typeface="Constantia"/>
                <a:cs typeface="Constantia"/>
                <a:sym typeface="Constantia"/>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onstantia"/>
                <a:ea typeface="Constantia"/>
                <a:cs typeface="Constantia"/>
                <a:sym typeface="Constantia"/>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onstantia"/>
                <a:ea typeface="Constantia"/>
                <a:cs typeface="Constantia"/>
                <a:sym typeface="Constantia"/>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onstantia"/>
                <a:ea typeface="Constantia"/>
                <a:cs typeface="Constantia"/>
                <a:sym typeface="Constantia"/>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onstantia"/>
                <a:ea typeface="Constantia"/>
                <a:cs typeface="Constantia"/>
                <a:sym typeface="Constantia"/>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onstantia"/>
                <a:ea typeface="Constantia"/>
                <a:cs typeface="Constantia"/>
                <a:sym typeface="Constantia"/>
              </a:defRPr>
            </a:lvl9pPr>
          </a:lstStyle>
          <a:p/>
        </p:txBody>
      </p:sp>
      <p:sp>
        <p:nvSpPr>
          <p:cNvPr id="28" name="Google Shape;28;p3"/>
          <p:cNvSpPr txBox="1"/>
          <p:nvPr>
            <p:ph idx="10" type="dt"/>
          </p:nvPr>
        </p:nvSpPr>
        <p:spPr>
          <a:xfrm>
            <a:off x="6400800" y="6356350"/>
            <a:ext cx="2289175"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9" name="Google Shape;29;p3"/>
          <p:cNvSpPr txBox="1"/>
          <p:nvPr>
            <p:ph idx="11" type="ftr"/>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400" u="none">
                <a:solidFill>
                  <a:schemeClr val="dk2"/>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0" name="Google Shape;30;p3"/>
          <p:cNvSpPr txBox="1"/>
          <p:nvPr>
            <p:ph idx="12" type="sldNum"/>
          </p:nvPr>
        </p:nvSpPr>
        <p:spPr>
          <a:xfrm>
            <a:off x="612775" y="6356350"/>
            <a:ext cx="1981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chemeClr val="dk2"/>
              </a:buClr>
              <a:buSzPts val="1400"/>
              <a:buFont typeface="Times New Roman"/>
              <a:buNone/>
              <a:defRPr b="0" i="0" sz="1400" u="non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cxnSp>
        <p:nvCxnSpPr>
          <p:cNvPr id="31" name="Google Shape;31;p3"/>
          <p:cNvCxnSpPr/>
          <p:nvPr/>
        </p:nvCxnSpPr>
        <p:spPr>
          <a:xfrm>
            <a:off x="457200" y="6353175"/>
            <a:ext cx="8229600" cy="0"/>
          </a:xfrm>
          <a:prstGeom prst="straightConnector1">
            <a:avLst/>
          </a:prstGeom>
          <a:noFill/>
          <a:ln cap="flat" cmpd="sng" w="9525">
            <a:solidFill>
              <a:schemeClr val="accent2"/>
            </a:solidFill>
            <a:prstDash val="solid"/>
            <a:miter lim="800000"/>
            <a:headEnd len="med" w="med" type="none"/>
            <a:tailEnd len="med" w="med" type="none"/>
          </a:ln>
        </p:spPr>
      </p:cxnSp>
      <p:cxnSp>
        <p:nvCxnSpPr>
          <p:cNvPr id="32" name="Google Shape;32;p3"/>
          <p:cNvCxnSpPr/>
          <p:nvPr/>
        </p:nvCxnSpPr>
        <p:spPr>
          <a:xfrm>
            <a:off x="457200" y="1143000"/>
            <a:ext cx="8229600" cy="0"/>
          </a:xfrm>
          <a:prstGeom prst="straightConnector1">
            <a:avLst/>
          </a:prstGeom>
          <a:noFill/>
          <a:ln cap="flat" cmpd="sng" w="9525">
            <a:solidFill>
              <a:schemeClr val="accent2"/>
            </a:solidFill>
            <a:prstDash val="solid"/>
            <a:miter lim="800000"/>
            <a:headEnd len="med" w="med" type="none"/>
            <a:tailEnd len="med" w="med" type="none"/>
          </a:ln>
        </p:spPr>
      </p:cxnSp>
      <p:sp>
        <p:nvSpPr>
          <p:cNvPr id="33" name="Google Shape;33;p3"/>
          <p:cNvSpPr/>
          <p:nvPr/>
        </p:nvSpPr>
        <p:spPr>
          <a:xfrm rot="5400000">
            <a:off x="419100" y="6467475"/>
            <a:ext cx="190500" cy="120650"/>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youtube.com/watch?v=dBh3gXkovIo&amp;list=PL5vrnifpfQIt1ikp6fwfRz1SNQSuf5qb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jpg"/><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youtube.com/watch?v=Gvo88G7L4k8&amp;list=PL5vrnifpfQIt5WLo0WYn8hz_IhCsEKjwv" TargetMode="Externa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naukas.com/2013/02/25/la-genetica-de-juego-de-tronos/" TargetMode="Externa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id="83" name="Google Shape;83;p10"/>
          <p:cNvPicPr preferRelativeResize="0"/>
          <p:nvPr/>
        </p:nvPicPr>
        <p:blipFill rotWithShape="1">
          <a:blip r:embed="rId3">
            <a:alphaModFix/>
          </a:blip>
          <a:srcRect b="0" l="0" r="0" t="0"/>
          <a:stretch/>
        </p:blipFill>
        <p:spPr>
          <a:xfrm>
            <a:off x="309562" y="333375"/>
            <a:ext cx="8667750" cy="5805487"/>
          </a:xfrm>
          <a:prstGeom prst="rect">
            <a:avLst/>
          </a:prstGeom>
          <a:noFill/>
          <a:ln>
            <a:noFill/>
          </a:ln>
        </p:spPr>
      </p:pic>
      <p:sp>
        <p:nvSpPr>
          <p:cNvPr id="84" name="Google Shape;84;p10"/>
          <p:cNvSpPr txBox="1"/>
          <p:nvPr>
            <p:ph idx="1" type="subTitle"/>
          </p:nvPr>
        </p:nvSpPr>
        <p:spPr>
          <a:xfrm>
            <a:off x="2339975" y="5602287"/>
            <a:ext cx="6637337" cy="533400"/>
          </a:xfrm>
          <a:prstGeom prst="rect">
            <a:avLst/>
          </a:prstGeom>
          <a:solidFill>
            <a:srgbClr val="E0E0E0">
              <a:alpha val="52549"/>
            </a:srgbClr>
          </a:solidFill>
          <a:ln>
            <a:noFill/>
          </a:ln>
        </p:spPr>
        <p:txBody>
          <a:bodyPr anchorCtr="0" anchor="t" bIns="45700" lIns="91425" spcFirstLastPara="1" rIns="91425" wrap="square" tIns="45700">
            <a:noAutofit/>
          </a:bodyPr>
          <a:lstStyle/>
          <a:p>
            <a:pPr indent="0" lvl="0" marL="0" rtl="0" algn="r">
              <a:lnSpc>
                <a:spcPct val="150000"/>
              </a:lnSpc>
              <a:spcBef>
                <a:spcPts val="0"/>
              </a:spcBef>
              <a:spcAft>
                <a:spcPts val="0"/>
              </a:spcAft>
              <a:buSzPts val="1520"/>
              <a:buNone/>
            </a:pPr>
            <a:r>
              <a:t/>
            </a:r>
            <a:endParaRPr/>
          </a:p>
        </p:txBody>
      </p:sp>
      <p:sp>
        <p:nvSpPr>
          <p:cNvPr id="85" name="Google Shape;85;p10"/>
          <p:cNvSpPr txBox="1"/>
          <p:nvPr/>
        </p:nvSpPr>
        <p:spPr>
          <a:xfrm>
            <a:off x="2339975" y="3863975"/>
            <a:ext cx="6637337" cy="817562"/>
          </a:xfrm>
          <a:prstGeom prst="rect">
            <a:avLst/>
          </a:prstGeom>
          <a:solidFill>
            <a:srgbClr val="E0E0E0"/>
          </a:solid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Genética mendeliana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19"/>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Primera ley de Mendel</a:t>
            </a:r>
            <a:endParaRPr/>
          </a:p>
        </p:txBody>
      </p:sp>
      <p:sp>
        <p:nvSpPr>
          <p:cNvPr id="182" name="Google Shape;182;p19"/>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1ª ley mendel" id="183" name="Google Shape;183;p19"/>
          <p:cNvPicPr preferRelativeResize="0"/>
          <p:nvPr>
            <p:ph idx="1" type="body"/>
          </p:nvPr>
        </p:nvPicPr>
        <p:blipFill rotWithShape="1">
          <a:blip r:embed="rId3">
            <a:alphaModFix/>
          </a:blip>
          <a:srcRect b="0" l="0" r="0" t="0"/>
          <a:stretch/>
        </p:blipFill>
        <p:spPr>
          <a:xfrm>
            <a:off x="925512" y="2206625"/>
            <a:ext cx="3105150" cy="2962275"/>
          </a:xfrm>
          <a:prstGeom prst="rect">
            <a:avLst/>
          </a:prstGeom>
          <a:noFill/>
          <a:ln>
            <a:noFill/>
          </a:ln>
        </p:spPr>
      </p:pic>
      <p:sp>
        <p:nvSpPr>
          <p:cNvPr id="184" name="Google Shape;184;p19"/>
          <p:cNvSpPr txBox="1"/>
          <p:nvPr/>
        </p:nvSpPr>
        <p:spPr>
          <a:xfrm>
            <a:off x="4214812" y="2357437"/>
            <a:ext cx="4537075" cy="3176587"/>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Clr>
                <a:schemeClr val="dk1"/>
              </a:buClr>
              <a:buSzPts val="2000"/>
              <a:buFont typeface="Tahoma"/>
              <a:buNone/>
            </a:pPr>
            <a:r>
              <a:rPr b="0" i="0" lang="en-US" sz="2000" u="none">
                <a:solidFill>
                  <a:schemeClr val="dk1"/>
                </a:solidFill>
                <a:latin typeface="Tahoma"/>
                <a:ea typeface="Tahoma"/>
                <a:cs typeface="Tahoma"/>
                <a:sym typeface="Tahoma"/>
              </a:rPr>
              <a:t>Si se cruzan dos variedades de individuos de raza pura, ambos </a:t>
            </a:r>
            <a:r>
              <a:rPr b="0" i="0" lang="en-US" sz="2000" u="sng">
                <a:solidFill>
                  <a:schemeClr val="dk1"/>
                </a:solidFill>
                <a:latin typeface="Tahoma"/>
                <a:ea typeface="Tahoma"/>
                <a:cs typeface="Tahoma"/>
                <a:sym typeface="Tahoma"/>
              </a:rPr>
              <a:t>homocigotos</a:t>
            </a:r>
            <a:r>
              <a:rPr b="0" i="0" lang="en-US" sz="2000" u="none">
                <a:solidFill>
                  <a:schemeClr val="dk1"/>
                </a:solidFill>
                <a:latin typeface="Tahoma"/>
                <a:ea typeface="Tahoma"/>
                <a:cs typeface="Tahoma"/>
                <a:sym typeface="Tahoma"/>
              </a:rPr>
              <a:t> para un determinado carácter, todos los descendientes de la primera generación son híbridos e iguales.</a:t>
            </a:r>
            <a:r>
              <a:rPr b="0" i="0" lang="en-US" sz="1800" u="none">
                <a:solidFill>
                  <a:schemeClr val="dk1"/>
                </a:solidFill>
                <a:latin typeface="Garamond"/>
                <a:ea typeface="Garamond"/>
                <a:cs typeface="Garamond"/>
                <a:sym typeface="Garamond"/>
              </a:rPr>
              <a:t> </a:t>
            </a:r>
            <a:endParaRPr/>
          </a:p>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85" name="Google Shape;185;p19"/>
          <p:cNvSpPr txBox="1"/>
          <p:nvPr/>
        </p:nvSpPr>
        <p:spPr>
          <a:xfrm>
            <a:off x="684212" y="1700212"/>
            <a:ext cx="4313237"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ahoma"/>
              <a:buNone/>
            </a:pPr>
            <a:r>
              <a:rPr b="0" i="1" lang="en-US" sz="2000" u="none">
                <a:solidFill>
                  <a:schemeClr val="dk1"/>
                </a:solidFill>
                <a:latin typeface="Tahoma"/>
                <a:ea typeface="Tahoma"/>
                <a:cs typeface="Tahoma"/>
                <a:sym typeface="Tahoma"/>
              </a:rPr>
              <a:t>Ley de la uniformidad de los híbridos</a:t>
            </a:r>
            <a:endParaRPr/>
          </a:p>
        </p:txBody>
      </p:sp>
      <p:sp>
        <p:nvSpPr>
          <p:cNvPr id="186" name="Google Shape;186;p19"/>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0"/>
          <p:cNvSpPr txBox="1"/>
          <p:nvPr>
            <p:ph type="title"/>
          </p:nvPr>
        </p:nvSpPr>
        <p:spPr>
          <a:xfrm>
            <a:off x="357187" y="285750"/>
            <a:ext cx="8229600" cy="8080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Herencia intermedia</a:t>
            </a:r>
            <a:endParaRPr/>
          </a:p>
        </p:txBody>
      </p:sp>
      <p:sp>
        <p:nvSpPr>
          <p:cNvPr id="192" name="Google Shape;192;p20"/>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dondiego de noche" id="193" name="Google Shape;193;p20"/>
          <p:cNvPicPr preferRelativeResize="0"/>
          <p:nvPr>
            <p:ph idx="1" type="body"/>
          </p:nvPr>
        </p:nvPicPr>
        <p:blipFill rotWithShape="1">
          <a:blip r:embed="rId3">
            <a:alphaModFix/>
          </a:blip>
          <a:srcRect b="10275" l="3472" r="60787" t="42938"/>
          <a:stretch/>
        </p:blipFill>
        <p:spPr>
          <a:xfrm>
            <a:off x="285750" y="1214437"/>
            <a:ext cx="3749675" cy="3681412"/>
          </a:xfrm>
          <a:prstGeom prst="rect">
            <a:avLst/>
          </a:prstGeom>
          <a:noFill/>
          <a:ln>
            <a:noFill/>
          </a:ln>
        </p:spPr>
      </p:pic>
      <p:sp>
        <p:nvSpPr>
          <p:cNvPr id="194" name="Google Shape;194;p20"/>
          <p:cNvSpPr txBox="1"/>
          <p:nvPr/>
        </p:nvSpPr>
        <p:spPr>
          <a:xfrm>
            <a:off x="755650" y="4797425"/>
            <a:ext cx="2520950" cy="1511300"/>
          </a:xfrm>
          <a:prstGeom prst="rect">
            <a:avLst/>
          </a:prstGeom>
          <a:solidFill>
            <a:srgbClr val="E90062"/>
          </a:solidFill>
          <a:ln>
            <a:noFill/>
          </a:ln>
        </p:spPr>
        <p:txBody>
          <a:bodyPr anchorCtr="0" anchor="t" bIns="45700" lIns="91425" spcFirstLastPara="1" rIns="91425" wrap="square" tIns="45700">
            <a:noAutofit/>
          </a:bodyPr>
          <a:lstStyle/>
          <a:p>
            <a:pPr indent="-469900" lvl="0" marL="469900" marR="0" rtl="0" algn="l">
              <a:lnSpc>
                <a:spcPct val="90000"/>
              </a:lnSpc>
              <a:spcBef>
                <a:spcPts val="0"/>
              </a:spcBef>
              <a:spcAft>
                <a:spcPts val="0"/>
              </a:spcAft>
              <a:buClr>
                <a:schemeClr val="lt1"/>
              </a:buClr>
              <a:buSzPts val="2400"/>
              <a:buFont typeface="Tahoma"/>
              <a:buNone/>
            </a:pPr>
            <a:r>
              <a:rPr b="0" i="0" lang="en-US" sz="2400" u="sng">
                <a:solidFill>
                  <a:schemeClr val="lt1"/>
                </a:solidFill>
                <a:latin typeface="Tahoma"/>
                <a:ea typeface="Tahoma"/>
                <a:cs typeface="Tahoma"/>
                <a:sym typeface="Tahoma"/>
              </a:rPr>
              <a:t>Alelos</a:t>
            </a:r>
            <a:endParaRPr/>
          </a:p>
          <a:p>
            <a:pPr indent="-469900" lvl="0" marL="469900" marR="0" rtl="0" algn="l">
              <a:lnSpc>
                <a:spcPct val="90000"/>
              </a:lnSpc>
              <a:spcBef>
                <a:spcPts val="480"/>
              </a:spcBef>
              <a:spcAft>
                <a:spcPts val="0"/>
              </a:spcAft>
              <a:buClr>
                <a:schemeClr val="lt1"/>
              </a:buClr>
              <a:buSzPts val="2400"/>
              <a:buFont typeface="Tahoma"/>
              <a:buNone/>
            </a:pPr>
            <a:r>
              <a:rPr b="0" i="0" lang="en-US" sz="2400" u="none">
                <a:solidFill>
                  <a:schemeClr val="lt1"/>
                </a:solidFill>
                <a:latin typeface="Tahoma"/>
                <a:ea typeface="Tahoma"/>
                <a:cs typeface="Tahoma"/>
                <a:sym typeface="Tahoma"/>
              </a:rPr>
              <a:t>R</a:t>
            </a:r>
            <a:r>
              <a:rPr b="0" baseline="-25000" i="0" lang="en-US" sz="2400" u="none">
                <a:solidFill>
                  <a:schemeClr val="lt1"/>
                </a:solidFill>
                <a:latin typeface="Tahoma"/>
                <a:ea typeface="Tahoma"/>
                <a:cs typeface="Tahoma"/>
                <a:sym typeface="Tahoma"/>
              </a:rPr>
              <a:t>1</a:t>
            </a:r>
            <a:r>
              <a:rPr b="0" i="0" lang="en-US" sz="2400" u="none">
                <a:solidFill>
                  <a:schemeClr val="lt1"/>
                </a:solidFill>
                <a:latin typeface="Tahoma"/>
                <a:ea typeface="Tahoma"/>
                <a:cs typeface="Tahoma"/>
                <a:sym typeface="Tahoma"/>
              </a:rPr>
              <a:t>= rojo</a:t>
            </a:r>
            <a:endParaRPr/>
          </a:p>
          <a:p>
            <a:pPr indent="-469900" lvl="0" marL="469900" marR="0" rtl="0" algn="l">
              <a:lnSpc>
                <a:spcPct val="90000"/>
              </a:lnSpc>
              <a:spcBef>
                <a:spcPts val="480"/>
              </a:spcBef>
              <a:spcAft>
                <a:spcPts val="0"/>
              </a:spcAft>
              <a:buClr>
                <a:schemeClr val="lt1"/>
              </a:buClr>
              <a:buSzPts val="2400"/>
              <a:buFont typeface="Tahoma"/>
              <a:buNone/>
            </a:pPr>
            <a:r>
              <a:rPr b="0" i="0" lang="en-US" sz="2400" u="none">
                <a:solidFill>
                  <a:schemeClr val="lt1"/>
                </a:solidFill>
                <a:latin typeface="Tahoma"/>
                <a:ea typeface="Tahoma"/>
                <a:cs typeface="Tahoma"/>
                <a:sym typeface="Tahoma"/>
              </a:rPr>
              <a:t>R</a:t>
            </a:r>
            <a:r>
              <a:rPr b="0" baseline="-25000" i="0" lang="en-US" sz="2400" u="none">
                <a:solidFill>
                  <a:schemeClr val="lt1"/>
                </a:solidFill>
                <a:latin typeface="Tahoma"/>
                <a:ea typeface="Tahoma"/>
                <a:cs typeface="Tahoma"/>
                <a:sym typeface="Tahoma"/>
              </a:rPr>
              <a:t>2</a:t>
            </a:r>
            <a:r>
              <a:rPr b="0" i="0" lang="en-US" sz="2400" u="none">
                <a:solidFill>
                  <a:schemeClr val="lt1"/>
                </a:solidFill>
                <a:latin typeface="Tahoma"/>
                <a:ea typeface="Tahoma"/>
                <a:cs typeface="Tahoma"/>
                <a:sym typeface="Tahoma"/>
              </a:rPr>
              <a:t>= blanco</a:t>
            </a:r>
            <a:endParaRPr/>
          </a:p>
        </p:txBody>
      </p:sp>
      <p:sp>
        <p:nvSpPr>
          <p:cNvPr id="195" name="Google Shape;195;p20"/>
          <p:cNvSpPr txBox="1"/>
          <p:nvPr/>
        </p:nvSpPr>
        <p:spPr>
          <a:xfrm>
            <a:off x="6858000" y="857250"/>
            <a:ext cx="1873250" cy="1944687"/>
          </a:xfrm>
          <a:prstGeom prst="rect">
            <a:avLst/>
          </a:prstGeom>
          <a:solidFill>
            <a:srgbClr val="E90062"/>
          </a:solidFill>
          <a:ln>
            <a:noFill/>
          </a:ln>
        </p:spPr>
        <p:txBody>
          <a:bodyPr anchorCtr="0" anchor="t" bIns="45700" lIns="91425" spcFirstLastPara="1" rIns="91425" wrap="square" tIns="45700">
            <a:noAutofit/>
          </a:bodyPr>
          <a:lstStyle/>
          <a:p>
            <a:pPr indent="-469900" lvl="0" marL="469900" marR="0" rtl="0" algn="ctr">
              <a:lnSpc>
                <a:spcPct val="90000"/>
              </a:lnSpc>
              <a:spcBef>
                <a:spcPts val="0"/>
              </a:spcBef>
              <a:spcAft>
                <a:spcPts val="0"/>
              </a:spcAft>
              <a:buClr>
                <a:schemeClr val="lt1"/>
              </a:buClr>
              <a:buSzPts val="2400"/>
              <a:buFont typeface="Tahoma"/>
              <a:buNone/>
            </a:pPr>
            <a:r>
              <a:rPr b="0" i="0" lang="en-US" sz="2400" u="sng">
                <a:solidFill>
                  <a:schemeClr val="lt1"/>
                </a:solidFill>
                <a:latin typeface="Tahoma"/>
                <a:ea typeface="Tahoma"/>
                <a:cs typeface="Tahoma"/>
                <a:sym typeface="Tahoma"/>
              </a:rPr>
              <a:t>genotipos</a:t>
            </a:r>
            <a:endParaRPr/>
          </a:p>
          <a:p>
            <a:pPr indent="-469900" lvl="0" marL="469900" marR="0" rtl="0" algn="ctr">
              <a:lnSpc>
                <a:spcPct val="90000"/>
              </a:lnSpc>
              <a:spcBef>
                <a:spcPts val="480"/>
              </a:spcBef>
              <a:spcAft>
                <a:spcPts val="0"/>
              </a:spcAft>
              <a:buClr>
                <a:schemeClr val="lt1"/>
              </a:buClr>
              <a:buSzPts val="2400"/>
              <a:buFont typeface="Tahoma"/>
              <a:buNone/>
            </a:pPr>
            <a:r>
              <a:rPr b="0" i="0" lang="en-US" sz="2400" u="none">
                <a:solidFill>
                  <a:schemeClr val="lt1"/>
                </a:solidFill>
                <a:latin typeface="Tahoma"/>
                <a:ea typeface="Tahoma"/>
                <a:cs typeface="Tahoma"/>
                <a:sym typeface="Tahoma"/>
              </a:rPr>
              <a:t>R</a:t>
            </a:r>
            <a:r>
              <a:rPr b="0" baseline="-25000" i="0" lang="en-US" sz="2400" u="none">
                <a:solidFill>
                  <a:schemeClr val="lt1"/>
                </a:solidFill>
                <a:latin typeface="Tahoma"/>
                <a:ea typeface="Tahoma"/>
                <a:cs typeface="Tahoma"/>
                <a:sym typeface="Tahoma"/>
              </a:rPr>
              <a:t>1 </a:t>
            </a:r>
            <a:r>
              <a:rPr b="0" i="0" lang="en-US" sz="2400" u="none">
                <a:solidFill>
                  <a:schemeClr val="lt1"/>
                </a:solidFill>
                <a:latin typeface="Tahoma"/>
                <a:ea typeface="Tahoma"/>
                <a:cs typeface="Tahoma"/>
                <a:sym typeface="Tahoma"/>
              </a:rPr>
              <a:t>R</a:t>
            </a:r>
            <a:r>
              <a:rPr b="0" baseline="-25000" i="0" lang="en-US" sz="2400" u="none">
                <a:solidFill>
                  <a:schemeClr val="lt1"/>
                </a:solidFill>
                <a:latin typeface="Tahoma"/>
                <a:ea typeface="Tahoma"/>
                <a:cs typeface="Tahoma"/>
                <a:sym typeface="Tahoma"/>
              </a:rPr>
              <a:t>1</a:t>
            </a:r>
            <a:endParaRPr/>
          </a:p>
          <a:p>
            <a:pPr indent="-469900" lvl="0" marL="469900" marR="0" rtl="0" algn="ctr">
              <a:lnSpc>
                <a:spcPct val="90000"/>
              </a:lnSpc>
              <a:spcBef>
                <a:spcPts val="480"/>
              </a:spcBef>
              <a:spcAft>
                <a:spcPts val="0"/>
              </a:spcAft>
              <a:buClr>
                <a:schemeClr val="lt1"/>
              </a:buClr>
              <a:buSzPts val="2400"/>
              <a:buFont typeface="Tahoma"/>
              <a:buNone/>
            </a:pPr>
            <a:r>
              <a:rPr b="0" i="0" lang="en-US" sz="2400" u="none">
                <a:solidFill>
                  <a:schemeClr val="lt1"/>
                </a:solidFill>
                <a:latin typeface="Tahoma"/>
                <a:ea typeface="Tahoma"/>
                <a:cs typeface="Tahoma"/>
                <a:sym typeface="Tahoma"/>
              </a:rPr>
              <a:t>R</a:t>
            </a:r>
            <a:r>
              <a:rPr b="0" baseline="-25000" i="0" lang="en-US" sz="2400" u="none">
                <a:solidFill>
                  <a:schemeClr val="lt1"/>
                </a:solidFill>
                <a:latin typeface="Tahoma"/>
                <a:ea typeface="Tahoma"/>
                <a:cs typeface="Tahoma"/>
                <a:sym typeface="Tahoma"/>
              </a:rPr>
              <a:t>2 </a:t>
            </a:r>
            <a:r>
              <a:rPr b="0" i="0" lang="en-US" sz="2400" u="none">
                <a:solidFill>
                  <a:schemeClr val="lt1"/>
                </a:solidFill>
                <a:latin typeface="Tahoma"/>
                <a:ea typeface="Tahoma"/>
                <a:cs typeface="Tahoma"/>
                <a:sym typeface="Tahoma"/>
              </a:rPr>
              <a:t>R</a:t>
            </a:r>
            <a:r>
              <a:rPr b="0" baseline="-25000" i="0" lang="en-US" sz="2400" u="none">
                <a:solidFill>
                  <a:schemeClr val="lt1"/>
                </a:solidFill>
                <a:latin typeface="Tahoma"/>
                <a:ea typeface="Tahoma"/>
                <a:cs typeface="Tahoma"/>
                <a:sym typeface="Tahoma"/>
              </a:rPr>
              <a:t>2</a:t>
            </a:r>
            <a:endParaRPr/>
          </a:p>
          <a:p>
            <a:pPr indent="-469900" lvl="0" marL="469900" marR="0" rtl="0" algn="ctr">
              <a:lnSpc>
                <a:spcPct val="90000"/>
              </a:lnSpc>
              <a:spcBef>
                <a:spcPts val="480"/>
              </a:spcBef>
              <a:spcAft>
                <a:spcPts val="0"/>
              </a:spcAft>
              <a:buClr>
                <a:schemeClr val="lt1"/>
              </a:buClr>
              <a:buSzPts val="2400"/>
              <a:buFont typeface="Tahoma"/>
              <a:buNone/>
            </a:pPr>
            <a:r>
              <a:rPr b="0" i="0" lang="en-US" sz="2400" u="none">
                <a:solidFill>
                  <a:schemeClr val="lt1"/>
                </a:solidFill>
                <a:latin typeface="Tahoma"/>
                <a:ea typeface="Tahoma"/>
                <a:cs typeface="Tahoma"/>
                <a:sym typeface="Tahoma"/>
              </a:rPr>
              <a:t>R</a:t>
            </a:r>
            <a:r>
              <a:rPr b="0" baseline="-25000" i="0" lang="en-US" sz="2400" u="none">
                <a:solidFill>
                  <a:schemeClr val="lt1"/>
                </a:solidFill>
                <a:latin typeface="Tahoma"/>
                <a:ea typeface="Tahoma"/>
                <a:cs typeface="Tahoma"/>
                <a:sym typeface="Tahoma"/>
              </a:rPr>
              <a:t>1 </a:t>
            </a:r>
            <a:r>
              <a:rPr b="0" i="0" lang="en-US" sz="2400" u="none">
                <a:solidFill>
                  <a:schemeClr val="lt1"/>
                </a:solidFill>
                <a:latin typeface="Tahoma"/>
                <a:ea typeface="Tahoma"/>
                <a:cs typeface="Tahoma"/>
                <a:sym typeface="Tahoma"/>
              </a:rPr>
              <a:t>R</a:t>
            </a:r>
            <a:r>
              <a:rPr b="0" baseline="-25000" i="0" lang="en-US" sz="2400" u="none">
                <a:solidFill>
                  <a:schemeClr val="lt1"/>
                </a:solidFill>
                <a:latin typeface="Tahoma"/>
                <a:ea typeface="Tahoma"/>
                <a:cs typeface="Tahoma"/>
                <a:sym typeface="Tahoma"/>
              </a:rPr>
              <a:t>2</a:t>
            </a:r>
            <a:endParaRPr/>
          </a:p>
        </p:txBody>
      </p:sp>
      <p:grpSp>
        <p:nvGrpSpPr>
          <p:cNvPr id="196" name="Google Shape;196;p20"/>
          <p:cNvGrpSpPr/>
          <p:nvPr/>
        </p:nvGrpSpPr>
        <p:grpSpPr>
          <a:xfrm>
            <a:off x="4000500" y="2928937"/>
            <a:ext cx="4457700" cy="3238500"/>
            <a:chOff x="4067175" y="3497262"/>
            <a:chExt cx="4165600" cy="3089275"/>
          </a:xfrm>
        </p:grpSpPr>
        <p:sp>
          <p:nvSpPr>
            <p:cNvPr id="197" name="Google Shape;197;p20"/>
            <p:cNvSpPr txBox="1"/>
            <p:nvPr/>
          </p:nvSpPr>
          <p:spPr>
            <a:xfrm>
              <a:off x="4133850" y="5949950"/>
              <a:ext cx="4033837" cy="636587"/>
            </a:xfrm>
            <a:prstGeom prst="rect">
              <a:avLst/>
            </a:prstGeom>
            <a:solidFill>
              <a:srgbClr val="E9006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descr="dondiego de noche" id="198" name="Google Shape;198;p20"/>
            <p:cNvPicPr preferRelativeResize="0"/>
            <p:nvPr/>
          </p:nvPicPr>
          <p:blipFill rotWithShape="1">
            <a:blip r:embed="rId3">
              <a:alphaModFix/>
            </a:blip>
            <a:srcRect b="17535" l="38518" r="4135" t="35719"/>
            <a:stretch/>
          </p:blipFill>
          <p:spPr>
            <a:xfrm>
              <a:off x="4200525" y="3497262"/>
              <a:ext cx="4032250" cy="2463800"/>
            </a:xfrm>
            <a:prstGeom prst="rect">
              <a:avLst/>
            </a:prstGeom>
            <a:noFill/>
            <a:ln>
              <a:noFill/>
            </a:ln>
          </p:spPr>
        </p:pic>
        <p:sp>
          <p:nvSpPr>
            <p:cNvPr id="199" name="Google Shape;199;p20"/>
            <p:cNvSpPr txBox="1"/>
            <p:nvPr/>
          </p:nvSpPr>
          <p:spPr>
            <a:xfrm>
              <a:off x="4067175" y="5949950"/>
              <a:ext cx="1441450" cy="3444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Garamond"/>
                <a:buNone/>
              </a:pPr>
              <a:r>
                <a:rPr b="0" i="0" lang="en-US" sz="1800" u="none">
                  <a:solidFill>
                    <a:schemeClr val="lt1"/>
                  </a:solidFill>
                  <a:latin typeface="Garamond"/>
                  <a:ea typeface="Garamond"/>
                  <a:cs typeface="Garamond"/>
                  <a:sym typeface="Garamond"/>
                </a:rPr>
                <a:t>R1 R1 = rojo</a:t>
              </a:r>
              <a:endParaRPr/>
            </a:p>
          </p:txBody>
        </p:sp>
        <p:sp>
          <p:nvSpPr>
            <p:cNvPr id="200" name="Google Shape;200;p20"/>
            <p:cNvSpPr txBox="1"/>
            <p:nvPr/>
          </p:nvSpPr>
          <p:spPr>
            <a:xfrm>
              <a:off x="5335587" y="6223000"/>
              <a:ext cx="1727200" cy="349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Garamond"/>
                <a:buNone/>
              </a:pPr>
              <a:r>
                <a:rPr b="0" i="0" lang="en-US" sz="1800" u="none">
                  <a:solidFill>
                    <a:schemeClr val="lt1"/>
                  </a:solidFill>
                  <a:latin typeface="Garamond"/>
                  <a:ea typeface="Garamond"/>
                  <a:cs typeface="Garamond"/>
                  <a:sym typeface="Garamond"/>
                </a:rPr>
                <a:t>R2 R2 = blanco</a:t>
              </a:r>
              <a:endParaRPr/>
            </a:p>
          </p:txBody>
        </p:sp>
        <p:sp>
          <p:nvSpPr>
            <p:cNvPr id="201" name="Google Shape;201;p20"/>
            <p:cNvSpPr txBox="1"/>
            <p:nvPr/>
          </p:nvSpPr>
          <p:spPr>
            <a:xfrm>
              <a:off x="6659562" y="5949950"/>
              <a:ext cx="1504950" cy="3127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Garamond"/>
                <a:buNone/>
              </a:pPr>
              <a:r>
                <a:rPr b="0" i="0" lang="en-US" sz="1800" u="none">
                  <a:solidFill>
                    <a:schemeClr val="lt1"/>
                  </a:solidFill>
                  <a:latin typeface="Garamond"/>
                  <a:ea typeface="Garamond"/>
                  <a:cs typeface="Garamond"/>
                  <a:sym typeface="Garamond"/>
                </a:rPr>
                <a:t>R1 R2 = rosa</a:t>
              </a:r>
              <a:endParaRPr/>
            </a:p>
          </p:txBody>
        </p:sp>
      </p:grpSp>
      <p:sp>
        <p:nvSpPr>
          <p:cNvPr id="202" name="Google Shape;202;p20"/>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1"/>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Segunda ley de Mendel</a:t>
            </a:r>
            <a:endParaRPr/>
          </a:p>
        </p:txBody>
      </p:sp>
      <p:sp>
        <p:nvSpPr>
          <p:cNvPr id="208" name="Google Shape;208;p21"/>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2ª ley mendel" id="209" name="Google Shape;209;p21"/>
          <p:cNvPicPr preferRelativeResize="0"/>
          <p:nvPr>
            <p:ph idx="1" type="body"/>
          </p:nvPr>
        </p:nvPicPr>
        <p:blipFill rotWithShape="1">
          <a:blip r:embed="rId3">
            <a:alphaModFix/>
          </a:blip>
          <a:srcRect b="11401" l="45246" r="0" t="0"/>
          <a:stretch/>
        </p:blipFill>
        <p:spPr>
          <a:xfrm>
            <a:off x="500062" y="1785937"/>
            <a:ext cx="2928937" cy="3554412"/>
          </a:xfrm>
          <a:prstGeom prst="rect">
            <a:avLst/>
          </a:prstGeom>
          <a:noFill/>
          <a:ln>
            <a:noFill/>
          </a:ln>
        </p:spPr>
      </p:pic>
      <p:sp>
        <p:nvSpPr>
          <p:cNvPr id="210" name="Google Shape;210;p21"/>
          <p:cNvSpPr txBox="1"/>
          <p:nvPr/>
        </p:nvSpPr>
        <p:spPr>
          <a:xfrm>
            <a:off x="4786312" y="2357437"/>
            <a:ext cx="3959225" cy="2289175"/>
          </a:xfrm>
          <a:prstGeom prst="rect">
            <a:avLst/>
          </a:prstGeom>
          <a:noFill/>
          <a:ln>
            <a:noFill/>
          </a:ln>
        </p:spPr>
        <p:txBody>
          <a:bodyPr anchorCtr="0" anchor="ctr" bIns="45700" lIns="91425" spcFirstLastPara="1" rIns="91425" wrap="square" tIns="45700">
            <a:noAutofit/>
          </a:bodyPr>
          <a:lstStyle/>
          <a:p>
            <a:pPr indent="0" lvl="0" marL="0" marR="0" rtl="0" algn="l">
              <a:lnSpc>
                <a:spcPct val="180000"/>
              </a:lnSpc>
              <a:spcBef>
                <a:spcPts val="0"/>
              </a:spcBef>
              <a:spcAft>
                <a:spcPts val="0"/>
              </a:spcAft>
              <a:buClr>
                <a:schemeClr val="dk1"/>
              </a:buClr>
              <a:buSzPts val="2000"/>
              <a:buFont typeface="Tahoma"/>
              <a:buNone/>
            </a:pPr>
            <a:r>
              <a:rPr b="0" i="0" lang="en-US" sz="2000" u="none">
                <a:solidFill>
                  <a:schemeClr val="dk1"/>
                </a:solidFill>
                <a:latin typeface="Tahoma"/>
                <a:ea typeface="Tahoma"/>
                <a:cs typeface="Tahoma"/>
                <a:sym typeface="Tahoma"/>
              </a:rPr>
              <a:t>Durante la formación de los gametos cada gameto puede recibir uno (verde) u otro alelo (amarillo)</a:t>
            </a:r>
            <a:endParaRPr/>
          </a:p>
        </p:txBody>
      </p:sp>
      <p:sp>
        <p:nvSpPr>
          <p:cNvPr id="211" name="Google Shape;211;p21"/>
          <p:cNvSpPr txBox="1"/>
          <p:nvPr/>
        </p:nvSpPr>
        <p:spPr>
          <a:xfrm>
            <a:off x="357187" y="1285875"/>
            <a:ext cx="548005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ahoma"/>
              <a:buNone/>
            </a:pPr>
            <a:r>
              <a:rPr b="0" i="1" lang="en-US" sz="2000" u="none">
                <a:solidFill>
                  <a:schemeClr val="dk1"/>
                </a:solidFill>
                <a:latin typeface="Tahoma"/>
                <a:ea typeface="Tahoma"/>
                <a:cs typeface="Tahoma"/>
                <a:sym typeface="Tahoma"/>
              </a:rPr>
              <a:t>Ley de la separación o disyunción de los alelos.</a:t>
            </a:r>
            <a:endParaRPr/>
          </a:p>
        </p:txBody>
      </p:sp>
      <p:sp>
        <p:nvSpPr>
          <p:cNvPr id="212" name="Google Shape;212;p21"/>
          <p:cNvSpPr txBox="1"/>
          <p:nvPr/>
        </p:nvSpPr>
        <p:spPr>
          <a:xfrm>
            <a:off x="571500" y="5715000"/>
            <a:ext cx="8161337" cy="400050"/>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Tahoma"/>
              <a:buNone/>
            </a:pPr>
            <a:r>
              <a:rPr b="0" i="0" lang="en-US" sz="2000" u="none">
                <a:solidFill>
                  <a:schemeClr val="lt1"/>
                </a:solidFill>
                <a:latin typeface="Tahoma"/>
                <a:ea typeface="Tahoma"/>
                <a:cs typeface="Tahoma"/>
                <a:sym typeface="Tahoma"/>
              </a:rPr>
              <a:t>el alelo que había desaparecido en la F</a:t>
            </a:r>
            <a:r>
              <a:rPr b="0" baseline="-25000" i="0" lang="en-US" sz="2000" u="none">
                <a:solidFill>
                  <a:schemeClr val="lt1"/>
                </a:solidFill>
                <a:latin typeface="Tahoma"/>
                <a:ea typeface="Tahoma"/>
                <a:cs typeface="Tahoma"/>
                <a:sym typeface="Tahoma"/>
              </a:rPr>
              <a:t>1</a:t>
            </a:r>
            <a:r>
              <a:rPr b="0" i="0" lang="en-US" sz="2000" u="none">
                <a:solidFill>
                  <a:schemeClr val="lt1"/>
                </a:solidFill>
                <a:latin typeface="Tahoma"/>
                <a:ea typeface="Tahoma"/>
                <a:cs typeface="Tahoma"/>
                <a:sym typeface="Tahoma"/>
              </a:rPr>
              <a:t> vuelve a manifestarse en la F</a:t>
            </a:r>
            <a:r>
              <a:rPr b="0" baseline="-25000" i="0" lang="en-US" sz="2000" u="none">
                <a:solidFill>
                  <a:schemeClr val="lt1"/>
                </a:solidFill>
                <a:latin typeface="Tahoma"/>
                <a:ea typeface="Tahoma"/>
                <a:cs typeface="Tahoma"/>
                <a:sym typeface="Tahoma"/>
              </a:rPr>
              <a:t>2</a:t>
            </a:r>
            <a:endParaRPr/>
          </a:p>
        </p:txBody>
      </p:sp>
      <p:sp>
        <p:nvSpPr>
          <p:cNvPr id="213" name="Google Shape;213;p21"/>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2"/>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Tablilla de cruzamientos</a:t>
            </a:r>
            <a:endParaRPr/>
          </a:p>
        </p:txBody>
      </p:sp>
      <p:sp>
        <p:nvSpPr>
          <p:cNvPr id="219" name="Google Shape;219;p22"/>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grpSp>
        <p:nvGrpSpPr>
          <p:cNvPr id="220" name="Google Shape;220;p22"/>
          <p:cNvGrpSpPr/>
          <p:nvPr/>
        </p:nvGrpSpPr>
        <p:grpSpPr>
          <a:xfrm>
            <a:off x="684212" y="1773237"/>
            <a:ext cx="3657600" cy="3381375"/>
            <a:chOff x="2700337" y="2492375"/>
            <a:chExt cx="3657600" cy="3381375"/>
          </a:xfrm>
        </p:grpSpPr>
        <p:pic>
          <p:nvPicPr>
            <p:cNvPr id="221" name="Google Shape;221;p22"/>
            <p:cNvPicPr preferRelativeResize="0"/>
            <p:nvPr/>
          </p:nvPicPr>
          <p:blipFill rotWithShape="1">
            <a:blip r:embed="rId3">
              <a:alphaModFix/>
            </a:blip>
            <a:srcRect b="0" l="0" r="0" t="0"/>
            <a:stretch/>
          </p:blipFill>
          <p:spPr>
            <a:xfrm>
              <a:off x="2700337" y="2492375"/>
              <a:ext cx="3657600" cy="3381375"/>
            </a:xfrm>
            <a:prstGeom prst="rect">
              <a:avLst/>
            </a:prstGeom>
            <a:noFill/>
            <a:ln>
              <a:noFill/>
            </a:ln>
          </p:spPr>
        </p:pic>
        <p:sp>
          <p:nvSpPr>
            <p:cNvPr id="222" name="Google Shape;222;p22"/>
            <p:cNvSpPr txBox="1"/>
            <p:nvPr/>
          </p:nvSpPr>
          <p:spPr>
            <a:xfrm>
              <a:off x="3851275" y="2781300"/>
              <a:ext cx="649287"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Garamond"/>
                <a:buNone/>
              </a:pPr>
              <a:r>
                <a:rPr b="0" i="0" lang="en-US" sz="3200" u="none">
                  <a:solidFill>
                    <a:srgbClr val="FF0000"/>
                  </a:solidFill>
                  <a:latin typeface="Garamond"/>
                  <a:ea typeface="Garamond"/>
                  <a:cs typeface="Garamond"/>
                  <a:sym typeface="Garamond"/>
                </a:rPr>
                <a:t>A</a:t>
              </a:r>
              <a:endParaRPr/>
            </a:p>
          </p:txBody>
        </p:sp>
        <p:sp>
          <p:nvSpPr>
            <p:cNvPr id="223" name="Google Shape;223;p22"/>
            <p:cNvSpPr txBox="1"/>
            <p:nvPr/>
          </p:nvSpPr>
          <p:spPr>
            <a:xfrm>
              <a:off x="3708400" y="3644900"/>
              <a:ext cx="1008062"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Garamond"/>
                <a:buNone/>
              </a:pPr>
              <a:r>
                <a:rPr b="0" i="0" lang="en-US" sz="3200" u="none">
                  <a:solidFill>
                    <a:srgbClr val="FF0000"/>
                  </a:solidFill>
                  <a:latin typeface="Garamond"/>
                  <a:ea typeface="Garamond"/>
                  <a:cs typeface="Garamond"/>
                  <a:sym typeface="Garamond"/>
                </a:rPr>
                <a:t>AA</a:t>
              </a:r>
              <a:endParaRPr/>
            </a:p>
          </p:txBody>
        </p:sp>
        <p:sp>
          <p:nvSpPr>
            <p:cNvPr id="224" name="Google Shape;224;p22"/>
            <p:cNvSpPr txBox="1"/>
            <p:nvPr/>
          </p:nvSpPr>
          <p:spPr>
            <a:xfrm>
              <a:off x="2987675" y="4797425"/>
              <a:ext cx="649287"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Garamond"/>
                <a:buNone/>
              </a:pPr>
              <a:r>
                <a:rPr b="0" i="0" lang="en-US" sz="3200" u="none">
                  <a:solidFill>
                    <a:srgbClr val="FF0000"/>
                  </a:solidFill>
                  <a:latin typeface="Garamond"/>
                  <a:ea typeface="Garamond"/>
                  <a:cs typeface="Garamond"/>
                  <a:sym typeface="Garamond"/>
                </a:rPr>
                <a:t>a</a:t>
              </a:r>
              <a:endParaRPr/>
            </a:p>
          </p:txBody>
        </p:sp>
        <p:sp>
          <p:nvSpPr>
            <p:cNvPr id="225" name="Google Shape;225;p22"/>
            <p:cNvSpPr txBox="1"/>
            <p:nvPr/>
          </p:nvSpPr>
          <p:spPr>
            <a:xfrm>
              <a:off x="2916237" y="3644900"/>
              <a:ext cx="649287"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Garamond"/>
                <a:buNone/>
              </a:pPr>
              <a:r>
                <a:rPr b="0" i="0" lang="en-US" sz="3200" u="none">
                  <a:solidFill>
                    <a:srgbClr val="FF0000"/>
                  </a:solidFill>
                  <a:latin typeface="Garamond"/>
                  <a:ea typeface="Garamond"/>
                  <a:cs typeface="Garamond"/>
                  <a:sym typeface="Garamond"/>
                </a:rPr>
                <a:t>A</a:t>
              </a:r>
              <a:endParaRPr/>
            </a:p>
          </p:txBody>
        </p:sp>
        <p:sp>
          <p:nvSpPr>
            <p:cNvPr id="226" name="Google Shape;226;p22"/>
            <p:cNvSpPr txBox="1"/>
            <p:nvPr/>
          </p:nvSpPr>
          <p:spPr>
            <a:xfrm>
              <a:off x="5003800" y="2781300"/>
              <a:ext cx="649287"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Garamond"/>
                <a:buNone/>
              </a:pPr>
              <a:r>
                <a:rPr b="0" i="0" lang="en-US" sz="3200" u="none">
                  <a:solidFill>
                    <a:srgbClr val="FF0000"/>
                  </a:solidFill>
                  <a:latin typeface="Garamond"/>
                  <a:ea typeface="Garamond"/>
                  <a:cs typeface="Garamond"/>
                  <a:sym typeface="Garamond"/>
                </a:rPr>
                <a:t>a</a:t>
              </a:r>
              <a:endParaRPr/>
            </a:p>
          </p:txBody>
        </p:sp>
        <p:sp>
          <p:nvSpPr>
            <p:cNvPr id="227" name="Google Shape;227;p22"/>
            <p:cNvSpPr txBox="1"/>
            <p:nvPr/>
          </p:nvSpPr>
          <p:spPr>
            <a:xfrm>
              <a:off x="4932362" y="4652962"/>
              <a:ext cx="863600"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Garamond"/>
                <a:buNone/>
              </a:pPr>
              <a:r>
                <a:rPr b="0" i="0" lang="en-US" sz="3200" u="none">
                  <a:solidFill>
                    <a:srgbClr val="FF0000"/>
                  </a:solidFill>
                  <a:latin typeface="Garamond"/>
                  <a:ea typeface="Garamond"/>
                  <a:cs typeface="Garamond"/>
                  <a:sym typeface="Garamond"/>
                </a:rPr>
                <a:t>aa</a:t>
              </a:r>
              <a:endParaRPr/>
            </a:p>
          </p:txBody>
        </p:sp>
        <p:sp>
          <p:nvSpPr>
            <p:cNvPr id="228" name="Google Shape;228;p22"/>
            <p:cNvSpPr txBox="1"/>
            <p:nvPr/>
          </p:nvSpPr>
          <p:spPr>
            <a:xfrm>
              <a:off x="3635375" y="4724400"/>
              <a:ext cx="1008062"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Garamond"/>
                <a:buNone/>
              </a:pPr>
              <a:r>
                <a:rPr b="0" i="0" lang="en-US" sz="3200" u="none">
                  <a:solidFill>
                    <a:srgbClr val="FF0000"/>
                  </a:solidFill>
                  <a:latin typeface="Garamond"/>
                  <a:ea typeface="Garamond"/>
                  <a:cs typeface="Garamond"/>
                  <a:sym typeface="Garamond"/>
                </a:rPr>
                <a:t>Aa</a:t>
              </a:r>
              <a:endParaRPr/>
            </a:p>
          </p:txBody>
        </p:sp>
        <p:sp>
          <p:nvSpPr>
            <p:cNvPr id="229" name="Google Shape;229;p22"/>
            <p:cNvSpPr txBox="1"/>
            <p:nvPr/>
          </p:nvSpPr>
          <p:spPr>
            <a:xfrm>
              <a:off x="4859337" y="3573462"/>
              <a:ext cx="1008062"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Garamond"/>
                <a:buNone/>
              </a:pPr>
              <a:r>
                <a:rPr b="0" i="0" lang="en-US" sz="3200" u="none">
                  <a:solidFill>
                    <a:srgbClr val="FF0000"/>
                  </a:solidFill>
                  <a:latin typeface="Garamond"/>
                  <a:ea typeface="Garamond"/>
                  <a:cs typeface="Garamond"/>
                  <a:sym typeface="Garamond"/>
                </a:rPr>
                <a:t>Aa</a:t>
              </a:r>
              <a:endParaRPr/>
            </a:p>
          </p:txBody>
        </p:sp>
      </p:grpSp>
      <p:sp>
        <p:nvSpPr>
          <p:cNvPr id="230" name="Google Shape;230;p22"/>
          <p:cNvSpPr txBox="1"/>
          <p:nvPr/>
        </p:nvSpPr>
        <p:spPr>
          <a:xfrm>
            <a:off x="4000500" y="2500312"/>
            <a:ext cx="4857750" cy="2271712"/>
          </a:xfrm>
          <a:prstGeom prst="rect">
            <a:avLst/>
          </a:prstGeom>
          <a:noFill/>
          <a:ln>
            <a:noFill/>
          </a:ln>
        </p:spPr>
        <p:txBody>
          <a:bodyPr anchorCtr="0" anchor="t" bIns="45700" lIns="91425" spcFirstLastPara="1" rIns="91425" wrap="square" tIns="45700">
            <a:noAutofit/>
          </a:bodyPr>
          <a:lstStyle/>
          <a:p>
            <a:pPr indent="-152400" lvl="0" marL="0" marR="0" rtl="0" algn="l">
              <a:lnSpc>
                <a:spcPct val="190000"/>
              </a:lnSpc>
              <a:spcBef>
                <a:spcPts val="0"/>
              </a:spcBef>
              <a:spcAft>
                <a:spcPts val="0"/>
              </a:spcAft>
              <a:buClr>
                <a:schemeClr val="dk1"/>
              </a:buClr>
              <a:buSzPts val="2400"/>
              <a:buFont typeface="Tahoma"/>
              <a:buChar char="•"/>
            </a:pPr>
            <a:r>
              <a:rPr b="0" i="0" lang="en-US" sz="2400" u="none">
                <a:solidFill>
                  <a:schemeClr val="dk1"/>
                </a:solidFill>
                <a:latin typeface="Tahoma"/>
                <a:ea typeface="Tahoma"/>
                <a:cs typeface="Tahoma"/>
                <a:sym typeface="Tahoma"/>
              </a:rPr>
              <a:t>Hay </a:t>
            </a:r>
            <a:r>
              <a:rPr b="1" i="0" lang="en-US" sz="2400" u="none">
                <a:solidFill>
                  <a:schemeClr val="dk1"/>
                </a:solidFill>
                <a:latin typeface="Tahoma"/>
                <a:ea typeface="Tahoma"/>
                <a:cs typeface="Tahoma"/>
                <a:sym typeface="Tahoma"/>
              </a:rPr>
              <a:t>3 genotipos</a:t>
            </a:r>
            <a:r>
              <a:rPr b="0" i="0" lang="en-US" sz="2400" u="none">
                <a:solidFill>
                  <a:schemeClr val="dk1"/>
                </a:solidFill>
                <a:latin typeface="Tahoma"/>
                <a:ea typeface="Tahoma"/>
                <a:cs typeface="Tahoma"/>
                <a:sym typeface="Tahoma"/>
              </a:rPr>
              <a:t> (AA, Aa, &amp; aa) en 1:2:1 </a:t>
            </a:r>
            <a:endParaRPr/>
          </a:p>
          <a:p>
            <a:pPr indent="-152400" lvl="0" marL="0" marR="0" rtl="0" algn="l">
              <a:lnSpc>
                <a:spcPct val="190000"/>
              </a:lnSpc>
              <a:spcBef>
                <a:spcPts val="480"/>
              </a:spcBef>
              <a:spcAft>
                <a:spcPts val="0"/>
              </a:spcAft>
              <a:buClr>
                <a:schemeClr val="dk1"/>
              </a:buClr>
              <a:buSzPts val="2400"/>
              <a:buFont typeface="Tahoma"/>
              <a:buChar char="•"/>
            </a:pPr>
            <a:r>
              <a:rPr b="0" i="0" lang="en-US" sz="2400" u="none">
                <a:solidFill>
                  <a:schemeClr val="dk1"/>
                </a:solidFill>
                <a:latin typeface="Tahoma"/>
                <a:ea typeface="Tahoma"/>
                <a:cs typeface="Tahoma"/>
                <a:sym typeface="Tahoma"/>
              </a:rPr>
              <a:t>Hay 2 </a:t>
            </a:r>
            <a:r>
              <a:rPr b="1" i="0" lang="en-US" sz="2400" u="sng">
                <a:solidFill>
                  <a:schemeClr val="dk1"/>
                </a:solidFill>
                <a:latin typeface="Tahoma"/>
                <a:ea typeface="Tahoma"/>
                <a:cs typeface="Tahoma"/>
                <a:sym typeface="Tahoma"/>
              </a:rPr>
              <a:t>fenotipos </a:t>
            </a:r>
            <a:r>
              <a:rPr b="0" i="0" lang="en-US" sz="2400" u="none">
                <a:solidFill>
                  <a:schemeClr val="dk1"/>
                </a:solidFill>
                <a:latin typeface="Tahoma"/>
                <a:ea typeface="Tahoma"/>
                <a:cs typeface="Tahoma"/>
                <a:sym typeface="Tahoma"/>
              </a:rPr>
              <a:t>en  3:1</a:t>
            </a:r>
            <a:r>
              <a:rPr b="0" i="0" lang="en-US" sz="1800" u="none">
                <a:solidFill>
                  <a:schemeClr val="dk1"/>
                </a:solidFill>
                <a:latin typeface="Garamond"/>
                <a:ea typeface="Garamond"/>
                <a:cs typeface="Garamond"/>
                <a:sym typeface="Garamond"/>
              </a:rPr>
              <a:t> </a:t>
            </a:r>
            <a:endParaRPr/>
          </a:p>
        </p:txBody>
      </p:sp>
      <p:sp>
        <p:nvSpPr>
          <p:cNvPr id="231" name="Google Shape;231;p22"/>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500062" y="285750"/>
            <a:ext cx="8229600" cy="85725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Tercera ley de Mendel</a:t>
            </a:r>
            <a:endParaRPr/>
          </a:p>
        </p:txBody>
      </p:sp>
      <p:pic>
        <p:nvPicPr>
          <p:cNvPr descr="3ª ley Mendel2" id="238" name="Google Shape;238;p23"/>
          <p:cNvPicPr preferRelativeResize="0"/>
          <p:nvPr>
            <p:ph idx="1" type="body"/>
          </p:nvPr>
        </p:nvPicPr>
        <p:blipFill rotWithShape="1">
          <a:blip r:embed="rId3">
            <a:alphaModFix/>
          </a:blip>
          <a:srcRect b="13333" l="42582" r="0" t="0"/>
          <a:stretch/>
        </p:blipFill>
        <p:spPr>
          <a:xfrm>
            <a:off x="4883150" y="1428750"/>
            <a:ext cx="3975100" cy="4500562"/>
          </a:xfrm>
          <a:prstGeom prst="rect">
            <a:avLst/>
          </a:prstGeom>
          <a:noFill/>
          <a:ln>
            <a:noFill/>
          </a:ln>
        </p:spPr>
      </p:pic>
      <p:sp>
        <p:nvSpPr>
          <p:cNvPr id="239" name="Google Shape;239;p23"/>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240" name="Google Shape;240;p23"/>
          <p:cNvSpPr txBox="1"/>
          <p:nvPr/>
        </p:nvSpPr>
        <p:spPr>
          <a:xfrm>
            <a:off x="357187" y="1357312"/>
            <a:ext cx="4464050" cy="82232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2000"/>
              <a:buFont typeface="Tahoma"/>
              <a:buNone/>
            </a:pPr>
            <a:r>
              <a:rPr b="0" i="1" lang="en-US" sz="2000" u="none">
                <a:solidFill>
                  <a:schemeClr val="dk1"/>
                </a:solidFill>
                <a:latin typeface="Tahoma"/>
                <a:ea typeface="Tahoma"/>
                <a:cs typeface="Tahoma"/>
                <a:sym typeface="Tahoma"/>
              </a:rPr>
              <a:t>Ley de la transmisión independiente de caracteres</a:t>
            </a:r>
            <a:endParaRPr/>
          </a:p>
        </p:txBody>
      </p:sp>
      <p:sp>
        <p:nvSpPr>
          <p:cNvPr id="241" name="Google Shape;241;p23"/>
          <p:cNvSpPr txBox="1"/>
          <p:nvPr/>
        </p:nvSpPr>
        <p:spPr>
          <a:xfrm>
            <a:off x="285750" y="2571750"/>
            <a:ext cx="4176712" cy="332422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000"/>
              <a:buFont typeface="Tahoma"/>
              <a:buNone/>
            </a:pPr>
            <a:r>
              <a:rPr b="0" i="0" lang="en-US" sz="2000" u="none">
                <a:solidFill>
                  <a:schemeClr val="dk1"/>
                </a:solidFill>
                <a:latin typeface="Tahoma"/>
                <a:ea typeface="Tahoma"/>
                <a:cs typeface="Tahoma"/>
                <a:sym typeface="Tahoma"/>
              </a:rPr>
              <a:t>Diferentes rasgos son heredados independientemente unos de otros, no existe relación entre ellos, por tanto el patrón de herencia de un rasgo no afectará al patrón de herencia de otro</a:t>
            </a:r>
            <a:endParaRPr/>
          </a:p>
          <a:p>
            <a:pPr indent="0" lvl="0" marL="0" marR="0" rtl="0" algn="l">
              <a:lnSpc>
                <a:spcPct val="150000"/>
              </a:lnSpc>
              <a:spcBef>
                <a:spcPts val="0"/>
              </a:spcBef>
              <a:spcAft>
                <a:spcPts val="0"/>
              </a:spcAft>
              <a:buClr>
                <a:schemeClr val="dk1"/>
              </a:buClr>
              <a:buSzPts val="2000"/>
              <a:buFont typeface="Tahoma"/>
              <a:buNone/>
            </a:pPr>
            <a:r>
              <a:rPr b="0" i="0" lang="en-US" sz="2000" u="none">
                <a:solidFill>
                  <a:schemeClr val="dk1"/>
                </a:solidFill>
                <a:latin typeface="Tahoma"/>
                <a:ea typeface="Tahoma"/>
                <a:cs typeface="Tahoma"/>
                <a:sym typeface="Tahoma"/>
              </a:rPr>
              <a:t>(9, 3,3, 1)</a:t>
            </a:r>
            <a:endParaRPr/>
          </a:p>
        </p:txBody>
      </p:sp>
      <p:sp>
        <p:nvSpPr>
          <p:cNvPr id="242" name="Google Shape;242;p23"/>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4"/>
          <p:cNvSpPr txBox="1"/>
          <p:nvPr>
            <p:ph type="title"/>
          </p:nvPr>
        </p:nvSpPr>
        <p:spPr>
          <a:xfrm>
            <a:off x="539750" y="0"/>
            <a:ext cx="82296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Árboles genealógicos</a:t>
            </a:r>
            <a:endParaRPr/>
          </a:p>
        </p:txBody>
      </p:sp>
      <p:sp>
        <p:nvSpPr>
          <p:cNvPr id="248" name="Google Shape;248;p24"/>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id="249" name="Google Shape;249;p24"/>
          <p:cNvPicPr preferRelativeResize="0"/>
          <p:nvPr/>
        </p:nvPicPr>
        <p:blipFill rotWithShape="1">
          <a:blip r:embed="rId3">
            <a:alphaModFix/>
          </a:blip>
          <a:srcRect b="0" l="0" r="0" t="0"/>
          <a:stretch/>
        </p:blipFill>
        <p:spPr>
          <a:xfrm>
            <a:off x="1908175" y="2633662"/>
            <a:ext cx="4681537" cy="3024187"/>
          </a:xfrm>
          <a:prstGeom prst="rect">
            <a:avLst/>
          </a:prstGeom>
          <a:noFill/>
          <a:ln>
            <a:noFill/>
          </a:ln>
        </p:spPr>
      </p:pic>
      <p:sp>
        <p:nvSpPr>
          <p:cNvPr id="250" name="Google Shape;250;p24"/>
          <p:cNvSpPr txBox="1"/>
          <p:nvPr/>
        </p:nvSpPr>
        <p:spPr>
          <a:xfrm>
            <a:off x="1331912" y="2486025"/>
            <a:ext cx="1022350" cy="366712"/>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hombre</a:t>
            </a:r>
            <a:endParaRPr/>
          </a:p>
        </p:txBody>
      </p:sp>
      <p:sp>
        <p:nvSpPr>
          <p:cNvPr id="251" name="Google Shape;251;p24"/>
          <p:cNvSpPr txBox="1"/>
          <p:nvPr/>
        </p:nvSpPr>
        <p:spPr>
          <a:xfrm>
            <a:off x="2987675" y="2270125"/>
            <a:ext cx="806450" cy="366712"/>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unión</a:t>
            </a:r>
            <a:endParaRPr/>
          </a:p>
        </p:txBody>
      </p:sp>
      <p:sp>
        <p:nvSpPr>
          <p:cNvPr id="252" name="Google Shape;252;p24"/>
          <p:cNvSpPr txBox="1"/>
          <p:nvPr/>
        </p:nvSpPr>
        <p:spPr>
          <a:xfrm>
            <a:off x="1692275" y="3422650"/>
            <a:ext cx="717550" cy="366712"/>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hijos</a:t>
            </a:r>
            <a:endParaRPr/>
          </a:p>
        </p:txBody>
      </p:sp>
      <p:sp>
        <p:nvSpPr>
          <p:cNvPr id="253" name="Google Shape;253;p24"/>
          <p:cNvSpPr txBox="1"/>
          <p:nvPr/>
        </p:nvSpPr>
        <p:spPr>
          <a:xfrm>
            <a:off x="5148262" y="5438775"/>
            <a:ext cx="2203450" cy="366712"/>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individuo afectado</a:t>
            </a:r>
            <a:endParaRPr/>
          </a:p>
        </p:txBody>
      </p:sp>
      <p:sp>
        <p:nvSpPr>
          <p:cNvPr id="254" name="Google Shape;254;p24"/>
          <p:cNvSpPr txBox="1"/>
          <p:nvPr/>
        </p:nvSpPr>
        <p:spPr>
          <a:xfrm>
            <a:off x="6443662" y="4502150"/>
            <a:ext cx="2203450" cy="366712"/>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individuo portador</a:t>
            </a:r>
            <a:endParaRPr/>
          </a:p>
        </p:txBody>
      </p:sp>
      <p:sp>
        <p:nvSpPr>
          <p:cNvPr id="255" name="Google Shape;255;p24"/>
          <p:cNvSpPr txBox="1"/>
          <p:nvPr/>
        </p:nvSpPr>
        <p:spPr>
          <a:xfrm>
            <a:off x="5435600" y="3206750"/>
            <a:ext cx="1309687" cy="366712"/>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nº romano</a:t>
            </a:r>
            <a:endParaRPr/>
          </a:p>
        </p:txBody>
      </p:sp>
      <p:sp>
        <p:nvSpPr>
          <p:cNvPr id="256" name="Google Shape;256;p24"/>
          <p:cNvSpPr txBox="1"/>
          <p:nvPr/>
        </p:nvSpPr>
        <p:spPr>
          <a:xfrm>
            <a:off x="1042987" y="5149850"/>
            <a:ext cx="1423987" cy="366712"/>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nº arábigos</a:t>
            </a:r>
            <a:endParaRPr/>
          </a:p>
        </p:txBody>
      </p:sp>
      <p:sp>
        <p:nvSpPr>
          <p:cNvPr id="257" name="Google Shape;257;p24"/>
          <p:cNvSpPr txBox="1"/>
          <p:nvPr/>
        </p:nvSpPr>
        <p:spPr>
          <a:xfrm>
            <a:off x="4500562" y="2486025"/>
            <a:ext cx="806450" cy="366712"/>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mujer</a:t>
            </a:r>
            <a:endParaRPr/>
          </a:p>
        </p:txBody>
      </p:sp>
      <p:cxnSp>
        <p:nvCxnSpPr>
          <p:cNvPr id="258" name="Google Shape;258;p24"/>
          <p:cNvCxnSpPr/>
          <p:nvPr/>
        </p:nvCxnSpPr>
        <p:spPr>
          <a:xfrm>
            <a:off x="2124075" y="2774950"/>
            <a:ext cx="215900" cy="287337"/>
          </a:xfrm>
          <a:prstGeom prst="straightConnector1">
            <a:avLst/>
          </a:prstGeom>
          <a:noFill/>
          <a:ln cap="flat" cmpd="sng" w="28575">
            <a:solidFill>
              <a:schemeClr val="lt2"/>
            </a:solidFill>
            <a:prstDash val="solid"/>
            <a:miter lim="800000"/>
            <a:headEnd len="med" w="med" type="none"/>
            <a:tailEnd len="med" w="med" type="triangle"/>
          </a:ln>
        </p:spPr>
      </p:cxnSp>
      <p:cxnSp>
        <p:nvCxnSpPr>
          <p:cNvPr id="259" name="Google Shape;259;p24"/>
          <p:cNvCxnSpPr/>
          <p:nvPr/>
        </p:nvCxnSpPr>
        <p:spPr>
          <a:xfrm>
            <a:off x="3563937" y="2630487"/>
            <a:ext cx="144462" cy="576262"/>
          </a:xfrm>
          <a:prstGeom prst="straightConnector1">
            <a:avLst/>
          </a:prstGeom>
          <a:noFill/>
          <a:ln cap="flat" cmpd="sng" w="28575">
            <a:solidFill>
              <a:schemeClr val="lt2"/>
            </a:solidFill>
            <a:prstDash val="solid"/>
            <a:miter lim="800000"/>
            <a:headEnd len="med" w="med" type="none"/>
            <a:tailEnd len="med" w="med" type="triangle"/>
          </a:ln>
        </p:spPr>
      </p:cxnSp>
      <p:cxnSp>
        <p:nvCxnSpPr>
          <p:cNvPr id="260" name="Google Shape;260;p24"/>
          <p:cNvCxnSpPr/>
          <p:nvPr/>
        </p:nvCxnSpPr>
        <p:spPr>
          <a:xfrm flipH="1">
            <a:off x="4427537" y="2846387"/>
            <a:ext cx="431800" cy="215900"/>
          </a:xfrm>
          <a:prstGeom prst="straightConnector1">
            <a:avLst/>
          </a:prstGeom>
          <a:noFill/>
          <a:ln cap="flat" cmpd="sng" w="28575">
            <a:solidFill>
              <a:schemeClr val="lt2"/>
            </a:solidFill>
            <a:prstDash val="solid"/>
            <a:miter lim="800000"/>
            <a:headEnd len="med" w="med" type="none"/>
            <a:tailEnd len="med" w="med" type="triangle"/>
          </a:ln>
        </p:spPr>
      </p:cxnSp>
      <p:cxnSp>
        <p:nvCxnSpPr>
          <p:cNvPr id="261" name="Google Shape;261;p24"/>
          <p:cNvCxnSpPr/>
          <p:nvPr/>
        </p:nvCxnSpPr>
        <p:spPr>
          <a:xfrm flipH="1" rot="10800000">
            <a:off x="2411412" y="3422650"/>
            <a:ext cx="1081087" cy="142875"/>
          </a:xfrm>
          <a:prstGeom prst="straightConnector1">
            <a:avLst/>
          </a:prstGeom>
          <a:noFill/>
          <a:ln cap="flat" cmpd="sng" w="28575">
            <a:solidFill>
              <a:schemeClr val="lt2"/>
            </a:solidFill>
            <a:prstDash val="solid"/>
            <a:miter lim="800000"/>
            <a:headEnd len="med" w="med" type="none"/>
            <a:tailEnd len="med" w="med" type="triangle"/>
          </a:ln>
        </p:spPr>
      </p:cxnSp>
      <p:cxnSp>
        <p:nvCxnSpPr>
          <p:cNvPr id="262" name="Google Shape;262;p24"/>
          <p:cNvCxnSpPr/>
          <p:nvPr/>
        </p:nvCxnSpPr>
        <p:spPr>
          <a:xfrm rot="10800000">
            <a:off x="5076825" y="5006975"/>
            <a:ext cx="215900" cy="431800"/>
          </a:xfrm>
          <a:prstGeom prst="straightConnector1">
            <a:avLst/>
          </a:prstGeom>
          <a:noFill/>
          <a:ln cap="flat" cmpd="sng" w="28575">
            <a:solidFill>
              <a:schemeClr val="lt2"/>
            </a:solidFill>
            <a:prstDash val="solid"/>
            <a:miter lim="800000"/>
            <a:headEnd len="med" w="med" type="none"/>
            <a:tailEnd len="med" w="med" type="triangle"/>
          </a:ln>
        </p:spPr>
      </p:cxnSp>
      <p:cxnSp>
        <p:nvCxnSpPr>
          <p:cNvPr id="263" name="Google Shape;263;p24"/>
          <p:cNvCxnSpPr/>
          <p:nvPr/>
        </p:nvCxnSpPr>
        <p:spPr>
          <a:xfrm rot="10800000">
            <a:off x="5940425" y="4286250"/>
            <a:ext cx="504825" cy="287337"/>
          </a:xfrm>
          <a:prstGeom prst="straightConnector1">
            <a:avLst/>
          </a:prstGeom>
          <a:noFill/>
          <a:ln cap="flat" cmpd="sng" w="28575">
            <a:solidFill>
              <a:schemeClr val="lt2"/>
            </a:solidFill>
            <a:prstDash val="solid"/>
            <a:miter lim="800000"/>
            <a:headEnd len="med" w="med" type="none"/>
            <a:tailEnd len="med" w="med" type="triangle"/>
          </a:ln>
        </p:spPr>
      </p:cxnSp>
      <p:sp>
        <p:nvSpPr>
          <p:cNvPr id="264" name="Google Shape;264;p24"/>
          <p:cNvSpPr txBox="1"/>
          <p:nvPr/>
        </p:nvSpPr>
        <p:spPr>
          <a:xfrm>
            <a:off x="4716462" y="2990850"/>
            <a:ext cx="43180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I</a:t>
            </a:r>
            <a:endParaRPr/>
          </a:p>
        </p:txBody>
      </p:sp>
      <p:cxnSp>
        <p:nvCxnSpPr>
          <p:cNvPr id="265" name="Google Shape;265;p24"/>
          <p:cNvCxnSpPr/>
          <p:nvPr/>
        </p:nvCxnSpPr>
        <p:spPr>
          <a:xfrm flipH="1" rot="10800000">
            <a:off x="2411412" y="4791075"/>
            <a:ext cx="288925" cy="215900"/>
          </a:xfrm>
          <a:prstGeom prst="straightConnector1">
            <a:avLst/>
          </a:prstGeom>
          <a:noFill/>
          <a:ln cap="flat" cmpd="sng" w="28575">
            <a:solidFill>
              <a:schemeClr val="lt2"/>
            </a:solidFill>
            <a:prstDash val="solid"/>
            <a:miter lim="800000"/>
            <a:headEnd len="med" w="med" type="none"/>
            <a:tailEnd len="med" w="med" type="triangle"/>
          </a:ln>
        </p:spPr>
      </p:cxnSp>
      <p:sp>
        <p:nvSpPr>
          <p:cNvPr id="266" name="Google Shape;266;p24"/>
          <p:cNvSpPr txBox="1"/>
          <p:nvPr/>
        </p:nvSpPr>
        <p:spPr>
          <a:xfrm>
            <a:off x="6156325" y="3998912"/>
            <a:ext cx="43180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II</a:t>
            </a:r>
            <a:endParaRPr/>
          </a:p>
        </p:txBody>
      </p:sp>
      <p:sp>
        <p:nvSpPr>
          <p:cNvPr id="267" name="Google Shape;267;p24"/>
          <p:cNvSpPr txBox="1"/>
          <p:nvPr/>
        </p:nvSpPr>
        <p:spPr>
          <a:xfrm>
            <a:off x="5508625" y="4718050"/>
            <a:ext cx="43180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III</a:t>
            </a:r>
            <a:endParaRPr/>
          </a:p>
        </p:txBody>
      </p:sp>
      <p:sp>
        <p:nvSpPr>
          <p:cNvPr id="268" name="Google Shape;268;p24"/>
          <p:cNvSpPr txBox="1"/>
          <p:nvPr/>
        </p:nvSpPr>
        <p:spPr>
          <a:xfrm>
            <a:off x="5651500" y="4357687"/>
            <a:ext cx="43180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4</a:t>
            </a:r>
            <a:endParaRPr/>
          </a:p>
        </p:txBody>
      </p:sp>
      <p:sp>
        <p:nvSpPr>
          <p:cNvPr id="269" name="Google Shape;269;p24"/>
          <p:cNvSpPr txBox="1"/>
          <p:nvPr/>
        </p:nvSpPr>
        <p:spPr>
          <a:xfrm>
            <a:off x="4427537" y="4357687"/>
            <a:ext cx="43180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3</a:t>
            </a:r>
            <a:endParaRPr/>
          </a:p>
        </p:txBody>
      </p:sp>
      <p:sp>
        <p:nvSpPr>
          <p:cNvPr id="270" name="Google Shape;270;p24"/>
          <p:cNvSpPr txBox="1"/>
          <p:nvPr/>
        </p:nvSpPr>
        <p:spPr>
          <a:xfrm>
            <a:off x="3492500" y="4394200"/>
            <a:ext cx="43180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2</a:t>
            </a:r>
            <a:endParaRPr/>
          </a:p>
        </p:txBody>
      </p:sp>
      <p:sp>
        <p:nvSpPr>
          <p:cNvPr id="271" name="Google Shape;271;p24"/>
          <p:cNvSpPr txBox="1"/>
          <p:nvPr/>
        </p:nvSpPr>
        <p:spPr>
          <a:xfrm>
            <a:off x="2555875" y="4430712"/>
            <a:ext cx="431800"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1</a:t>
            </a:r>
            <a:endParaRPr/>
          </a:p>
        </p:txBody>
      </p:sp>
      <p:cxnSp>
        <p:nvCxnSpPr>
          <p:cNvPr id="272" name="Google Shape;272;p24"/>
          <p:cNvCxnSpPr/>
          <p:nvPr/>
        </p:nvCxnSpPr>
        <p:spPr>
          <a:xfrm rot="10800000">
            <a:off x="5003800" y="3278187"/>
            <a:ext cx="431800" cy="71437"/>
          </a:xfrm>
          <a:prstGeom prst="straightConnector1">
            <a:avLst/>
          </a:prstGeom>
          <a:noFill/>
          <a:ln cap="flat" cmpd="sng" w="28575">
            <a:solidFill>
              <a:schemeClr val="lt2"/>
            </a:solidFill>
            <a:prstDash val="solid"/>
            <a:miter lim="800000"/>
            <a:headEnd len="med" w="med" type="none"/>
            <a:tailEnd len="med" w="med" type="triangle"/>
          </a:ln>
        </p:spPr>
      </p:cxnSp>
      <p:sp>
        <p:nvSpPr>
          <p:cNvPr id="273" name="Google Shape;273;p24"/>
          <p:cNvSpPr txBox="1"/>
          <p:nvPr/>
        </p:nvSpPr>
        <p:spPr>
          <a:xfrm>
            <a:off x="4702175" y="3000375"/>
            <a:ext cx="576262"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I</a:t>
            </a:r>
            <a:endParaRPr/>
          </a:p>
        </p:txBody>
      </p:sp>
      <p:sp>
        <p:nvSpPr>
          <p:cNvPr id="274" name="Google Shape;274;p24"/>
          <p:cNvSpPr txBox="1"/>
          <p:nvPr/>
        </p:nvSpPr>
        <p:spPr>
          <a:xfrm>
            <a:off x="6083300" y="3976687"/>
            <a:ext cx="720725"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II</a:t>
            </a:r>
            <a:endParaRPr/>
          </a:p>
        </p:txBody>
      </p:sp>
      <p:sp>
        <p:nvSpPr>
          <p:cNvPr id="275" name="Google Shape;275;p24"/>
          <p:cNvSpPr txBox="1"/>
          <p:nvPr/>
        </p:nvSpPr>
        <p:spPr>
          <a:xfrm>
            <a:off x="2339975" y="4403725"/>
            <a:ext cx="2663825"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   1               2               3</a:t>
            </a:r>
            <a:endParaRPr/>
          </a:p>
        </p:txBody>
      </p:sp>
      <p:sp>
        <p:nvSpPr>
          <p:cNvPr id="276" name="Google Shape;276;p24"/>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25"/>
          <p:cNvSpPr txBox="1"/>
          <p:nvPr>
            <p:ph type="title"/>
          </p:nvPr>
        </p:nvSpPr>
        <p:spPr>
          <a:xfrm>
            <a:off x="500062" y="285750"/>
            <a:ext cx="6778625" cy="77787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Retrocruzamiento</a:t>
            </a:r>
            <a:endParaRPr/>
          </a:p>
        </p:txBody>
      </p:sp>
      <p:sp>
        <p:nvSpPr>
          <p:cNvPr id="282" name="Google Shape;282;p25"/>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retrocruzamiento" id="283" name="Google Shape;283;p25"/>
          <p:cNvPicPr preferRelativeResize="0"/>
          <p:nvPr>
            <p:ph idx="1" type="body"/>
          </p:nvPr>
        </p:nvPicPr>
        <p:blipFill rotWithShape="1">
          <a:blip r:embed="rId3">
            <a:alphaModFix/>
          </a:blip>
          <a:srcRect b="53474" l="28097" r="39395" t="16667"/>
          <a:stretch/>
        </p:blipFill>
        <p:spPr>
          <a:xfrm>
            <a:off x="2112962" y="2132012"/>
            <a:ext cx="2089150" cy="1368425"/>
          </a:xfrm>
          <a:prstGeom prst="rect">
            <a:avLst/>
          </a:prstGeom>
          <a:noFill/>
          <a:ln>
            <a:noFill/>
          </a:ln>
        </p:spPr>
      </p:pic>
      <p:sp>
        <p:nvSpPr>
          <p:cNvPr id="284" name="Google Shape;284;p25"/>
          <p:cNvSpPr txBox="1"/>
          <p:nvPr/>
        </p:nvSpPr>
        <p:spPr>
          <a:xfrm>
            <a:off x="1071562" y="1357312"/>
            <a:ext cx="6269037"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ahoma"/>
              <a:buNone/>
            </a:pPr>
            <a:r>
              <a:rPr b="0" i="1" lang="en-US" sz="2000" u="none">
                <a:solidFill>
                  <a:schemeClr val="dk1"/>
                </a:solidFill>
                <a:latin typeface="Tahoma"/>
                <a:ea typeface="Tahoma"/>
                <a:cs typeface="Tahoma"/>
                <a:sym typeface="Tahoma"/>
              </a:rPr>
              <a:t>¿Con quién debemos cruzar para conocer el genotipo?</a:t>
            </a:r>
            <a:endParaRPr/>
          </a:p>
        </p:txBody>
      </p:sp>
      <p:pic>
        <p:nvPicPr>
          <p:cNvPr descr="retrocruzamiento" id="285" name="Google Shape;285;p25"/>
          <p:cNvPicPr preferRelativeResize="0"/>
          <p:nvPr/>
        </p:nvPicPr>
        <p:blipFill rotWithShape="1">
          <a:blip r:embed="rId3">
            <a:alphaModFix/>
          </a:blip>
          <a:srcRect b="2516" l="25874" r="3528" t="46525"/>
          <a:stretch/>
        </p:blipFill>
        <p:spPr>
          <a:xfrm>
            <a:off x="2035175" y="3500437"/>
            <a:ext cx="4537075" cy="2457450"/>
          </a:xfrm>
          <a:prstGeom prst="rect">
            <a:avLst/>
          </a:prstGeom>
          <a:noFill/>
          <a:ln>
            <a:noFill/>
          </a:ln>
        </p:spPr>
      </p:pic>
      <p:pic>
        <p:nvPicPr>
          <p:cNvPr descr="retrocruzamiento" id="286" name="Google Shape;286;p25"/>
          <p:cNvPicPr preferRelativeResize="0"/>
          <p:nvPr/>
        </p:nvPicPr>
        <p:blipFill rotWithShape="1">
          <a:blip r:embed="rId3">
            <a:alphaModFix/>
          </a:blip>
          <a:srcRect b="53474" l="60604" r="3552" t="16667"/>
          <a:stretch/>
        </p:blipFill>
        <p:spPr>
          <a:xfrm>
            <a:off x="4195762" y="2060575"/>
            <a:ext cx="2303462" cy="1439862"/>
          </a:xfrm>
          <a:prstGeom prst="rect">
            <a:avLst/>
          </a:prstGeom>
          <a:noFill/>
          <a:ln>
            <a:noFill/>
          </a:ln>
        </p:spPr>
      </p:pic>
      <p:sp>
        <p:nvSpPr>
          <p:cNvPr id="287" name="Google Shape;287;p25"/>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26"/>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Alelismo múltiple (codominancia)</a:t>
            </a:r>
            <a:endParaRPr/>
          </a:p>
        </p:txBody>
      </p:sp>
      <p:sp>
        <p:nvSpPr>
          <p:cNvPr id="294" name="Google Shape;294;p26"/>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295" name="Google Shape;295;p26"/>
          <p:cNvSpPr txBox="1"/>
          <p:nvPr>
            <p:ph idx="1" type="body"/>
          </p:nvPr>
        </p:nvSpPr>
        <p:spPr>
          <a:xfrm>
            <a:off x="457200" y="1828800"/>
            <a:ext cx="8229600" cy="642937"/>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Grupos sanguíneos ABO</a:t>
            </a:r>
            <a:endParaRPr/>
          </a:p>
        </p:txBody>
      </p:sp>
      <p:sp>
        <p:nvSpPr>
          <p:cNvPr id="296" name="Google Shape;296;p26"/>
          <p:cNvSpPr txBox="1"/>
          <p:nvPr/>
        </p:nvSpPr>
        <p:spPr>
          <a:xfrm>
            <a:off x="611187" y="2565400"/>
            <a:ext cx="7416800" cy="701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000"/>
              <a:buFont typeface="Calibri"/>
              <a:buNone/>
            </a:pPr>
            <a:r>
              <a:rPr b="0" i="0" lang="en-US" sz="2000" u="none">
                <a:solidFill>
                  <a:schemeClr val="dk2"/>
                </a:solidFill>
                <a:latin typeface="Calibri"/>
                <a:ea typeface="Calibri"/>
                <a:cs typeface="Calibri"/>
                <a:sym typeface="Calibri"/>
              </a:rPr>
              <a:t>Indicar los genotipos correspondientes a los fenotipos posibles para los grupos sanguíneos</a:t>
            </a:r>
            <a:endParaRPr/>
          </a:p>
        </p:txBody>
      </p:sp>
      <p:sp>
        <p:nvSpPr>
          <p:cNvPr id="297" name="Google Shape;297;p26"/>
          <p:cNvSpPr txBox="1"/>
          <p:nvPr/>
        </p:nvSpPr>
        <p:spPr>
          <a:xfrm>
            <a:off x="5940425" y="3141662"/>
            <a:ext cx="1792287" cy="1311275"/>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Tahoma"/>
              <a:buNone/>
            </a:pPr>
            <a:r>
              <a:rPr b="0" i="0" lang="en-US" sz="2000" u="none">
                <a:solidFill>
                  <a:schemeClr val="lt1"/>
                </a:solidFill>
                <a:latin typeface="Tahoma"/>
                <a:ea typeface="Tahoma"/>
                <a:cs typeface="Tahoma"/>
                <a:sym typeface="Tahoma"/>
              </a:rPr>
              <a:t>GS A (AA, AO)</a:t>
            </a:r>
            <a:endParaRPr/>
          </a:p>
          <a:p>
            <a:pPr indent="0" lvl="0" marL="0" marR="0" rtl="0" algn="l">
              <a:lnSpc>
                <a:spcPct val="100000"/>
              </a:lnSpc>
              <a:spcBef>
                <a:spcPts val="0"/>
              </a:spcBef>
              <a:spcAft>
                <a:spcPts val="0"/>
              </a:spcAft>
              <a:buClr>
                <a:schemeClr val="lt1"/>
              </a:buClr>
              <a:buSzPts val="2000"/>
              <a:buFont typeface="Tahoma"/>
              <a:buNone/>
            </a:pPr>
            <a:r>
              <a:rPr b="0" i="0" lang="en-US" sz="2000" u="none">
                <a:solidFill>
                  <a:schemeClr val="lt1"/>
                </a:solidFill>
                <a:latin typeface="Tahoma"/>
                <a:ea typeface="Tahoma"/>
                <a:cs typeface="Tahoma"/>
                <a:sym typeface="Tahoma"/>
              </a:rPr>
              <a:t>GS B (BB, BO)</a:t>
            </a:r>
            <a:endParaRPr/>
          </a:p>
          <a:p>
            <a:pPr indent="0" lvl="0" marL="0" marR="0" rtl="0" algn="l">
              <a:lnSpc>
                <a:spcPct val="100000"/>
              </a:lnSpc>
              <a:spcBef>
                <a:spcPts val="0"/>
              </a:spcBef>
              <a:spcAft>
                <a:spcPts val="0"/>
              </a:spcAft>
              <a:buClr>
                <a:schemeClr val="lt1"/>
              </a:buClr>
              <a:buSzPts val="2000"/>
              <a:buFont typeface="Tahoma"/>
              <a:buNone/>
            </a:pPr>
            <a:r>
              <a:rPr b="0" i="0" lang="en-US" sz="2000" u="none">
                <a:solidFill>
                  <a:schemeClr val="lt1"/>
                </a:solidFill>
                <a:latin typeface="Tahoma"/>
                <a:ea typeface="Tahoma"/>
                <a:cs typeface="Tahoma"/>
                <a:sym typeface="Tahoma"/>
              </a:rPr>
              <a:t>GS AB (AB)</a:t>
            </a:r>
            <a:endParaRPr/>
          </a:p>
          <a:p>
            <a:pPr indent="0" lvl="0" marL="0" marR="0" rtl="0" algn="l">
              <a:lnSpc>
                <a:spcPct val="100000"/>
              </a:lnSpc>
              <a:spcBef>
                <a:spcPts val="0"/>
              </a:spcBef>
              <a:spcAft>
                <a:spcPts val="0"/>
              </a:spcAft>
              <a:buClr>
                <a:schemeClr val="lt1"/>
              </a:buClr>
              <a:buSzPts val="2000"/>
              <a:buFont typeface="Tahoma"/>
              <a:buNone/>
            </a:pPr>
            <a:r>
              <a:rPr b="0" i="0" lang="en-US" sz="2000" u="none">
                <a:solidFill>
                  <a:schemeClr val="lt1"/>
                </a:solidFill>
                <a:latin typeface="Tahoma"/>
                <a:ea typeface="Tahoma"/>
                <a:cs typeface="Tahoma"/>
                <a:sym typeface="Tahoma"/>
              </a:rPr>
              <a:t>GS 0 (00)</a:t>
            </a:r>
            <a:endParaRPr/>
          </a:p>
        </p:txBody>
      </p:sp>
      <p:sp>
        <p:nvSpPr>
          <p:cNvPr id="298" name="Google Shape;298;p26"/>
          <p:cNvSpPr txBox="1"/>
          <p:nvPr/>
        </p:nvSpPr>
        <p:spPr>
          <a:xfrm>
            <a:off x="611187" y="4652962"/>
            <a:ext cx="8064500" cy="88582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dk2"/>
              </a:buClr>
              <a:buSzPts val="2000"/>
              <a:buFont typeface="Calibri"/>
              <a:buNone/>
            </a:pPr>
            <a:r>
              <a:rPr b="0" i="0" lang="en-US" sz="2000" u="none">
                <a:solidFill>
                  <a:schemeClr val="dk2"/>
                </a:solidFill>
                <a:latin typeface="Calibri"/>
                <a:ea typeface="Calibri"/>
                <a:cs typeface="Calibri"/>
                <a:sym typeface="Calibri"/>
              </a:rPr>
              <a:t>¿De qué individuos se puede tener la seguridad de que son heterozigotos?</a:t>
            </a:r>
            <a:endParaRPr/>
          </a:p>
          <a:p>
            <a:pPr indent="0" lvl="0" marL="0" marR="0" rtl="0" algn="l">
              <a:lnSpc>
                <a:spcPct val="130000"/>
              </a:lnSpc>
              <a:spcBef>
                <a:spcPts val="0"/>
              </a:spcBef>
              <a:spcAft>
                <a:spcPts val="0"/>
              </a:spcAft>
              <a:buClr>
                <a:schemeClr val="dk2"/>
              </a:buClr>
              <a:buSzPts val="2000"/>
              <a:buFont typeface="Calibri"/>
              <a:buNone/>
            </a:pPr>
            <a:r>
              <a:rPr b="0" i="0" lang="en-US" sz="2000" u="none">
                <a:solidFill>
                  <a:schemeClr val="dk2"/>
                </a:solidFill>
                <a:latin typeface="Calibri"/>
                <a:ea typeface="Calibri"/>
                <a:cs typeface="Calibri"/>
                <a:sym typeface="Calibri"/>
              </a:rPr>
              <a:t>¿Cual sabemos con seguridad que es homozigoto?</a:t>
            </a:r>
            <a:endParaRPr/>
          </a:p>
        </p:txBody>
      </p:sp>
      <p:sp>
        <p:nvSpPr>
          <p:cNvPr id="299" name="Google Shape;299;p26"/>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27"/>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Ejemplos </a:t>
            </a:r>
            <a:endParaRPr/>
          </a:p>
        </p:txBody>
      </p:sp>
      <p:sp>
        <p:nvSpPr>
          <p:cNvPr id="305" name="Google Shape;305;p27"/>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306" name="Google Shape;306;p27"/>
          <p:cNvSpPr txBox="1"/>
          <p:nvPr>
            <p:ph idx="1" type="body"/>
          </p:nvPr>
        </p:nvSpPr>
        <p:spPr>
          <a:xfrm>
            <a:off x="457200" y="1828800"/>
            <a:ext cx="8229600" cy="3929062"/>
          </a:xfrm>
          <a:prstGeom prst="rect">
            <a:avLst/>
          </a:prstGeom>
          <a:noFill/>
          <a:ln>
            <a:noFill/>
          </a:ln>
        </p:spPr>
        <p:txBody>
          <a:bodyPr anchorCtr="0" anchor="t" bIns="45700" lIns="91425" spcFirstLastPara="1" rIns="91425" wrap="square" tIns="45700">
            <a:noAutofit/>
          </a:bodyPr>
          <a:lstStyle/>
          <a:p>
            <a:pPr indent="-273050" lvl="0" marL="273050" marR="0" rtl="0" algn="l">
              <a:lnSpc>
                <a:spcPct val="200000"/>
              </a:lnSpc>
              <a:spcBef>
                <a:spcPts val="0"/>
              </a:spcBef>
              <a:spcAft>
                <a:spcPts val="0"/>
              </a:spcAft>
              <a:buClr>
                <a:schemeClr val="accent1"/>
              </a:buClr>
              <a:buSzPts val="1520"/>
              <a:buFont typeface="Noto Sans Symbols"/>
              <a:buChar char="▶"/>
            </a:pPr>
            <a:r>
              <a:rPr b="0" i="0" lang="en-US" sz="2000" u="none" cap="none" strike="noStrike">
                <a:solidFill>
                  <a:schemeClr val="dk1"/>
                </a:solidFill>
                <a:latin typeface="Constantia"/>
                <a:ea typeface="Constantia"/>
                <a:cs typeface="Constantia"/>
                <a:sym typeface="Constantia"/>
              </a:rPr>
              <a:t>1. Un hombre del grupo sanguíneo B tiene dos hijos con una mujer del grupo sanguíneo A. Los grupos sanguíneos de los hijos son 0 y AB . ¿Qué genotipos tienen los padres?</a:t>
            </a:r>
            <a:endParaRPr/>
          </a:p>
          <a:p>
            <a:pPr indent="-273050" lvl="0" marL="273050" marR="0" rtl="0" algn="l">
              <a:lnSpc>
                <a:spcPct val="200000"/>
              </a:lnSpc>
              <a:spcBef>
                <a:spcPts val="600"/>
              </a:spcBef>
              <a:spcAft>
                <a:spcPts val="0"/>
              </a:spcAft>
              <a:buClr>
                <a:schemeClr val="accent1"/>
              </a:buClr>
              <a:buSzPts val="1520"/>
              <a:buFont typeface="Noto Sans Symbols"/>
              <a:buChar char="▶"/>
            </a:pPr>
            <a:r>
              <a:rPr b="0" i="0" lang="en-US" sz="2000" u="none" cap="none" strike="noStrike">
                <a:solidFill>
                  <a:schemeClr val="dk1"/>
                </a:solidFill>
                <a:latin typeface="Constantia"/>
                <a:ea typeface="Constantia"/>
                <a:cs typeface="Constantia"/>
                <a:sym typeface="Constantia"/>
              </a:rPr>
              <a:t>2. Indicar qué proporción de descendientes se esperan de una pareja en la que el hombre es del grupo sanguíneo A -cuyo padre era del grupo sanguíneo 0- y una mujer del AB </a:t>
            </a:r>
            <a:endParaRPr/>
          </a:p>
        </p:txBody>
      </p:sp>
      <p:sp>
        <p:nvSpPr>
          <p:cNvPr id="307" name="Google Shape;307;p27"/>
          <p:cNvSpPr txBox="1"/>
          <p:nvPr/>
        </p:nvSpPr>
        <p:spPr>
          <a:xfrm>
            <a:off x="3929062" y="5500687"/>
            <a:ext cx="3097212" cy="863600"/>
          </a:xfrm>
          <a:prstGeom prst="rect">
            <a:avLst/>
          </a:prstGeom>
          <a:solidFill>
            <a:srgbClr val="E9006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Tahoma"/>
              <a:buNone/>
            </a:pPr>
            <a:r>
              <a:rPr b="0" i="0" lang="en-US" sz="2000" u="none">
                <a:solidFill>
                  <a:schemeClr val="lt1"/>
                </a:solidFill>
                <a:latin typeface="Tahoma"/>
                <a:ea typeface="Tahoma"/>
                <a:cs typeface="Tahoma"/>
                <a:sym typeface="Tahoma"/>
              </a:rPr>
              <a:t>A 0           x             A B</a:t>
            </a:r>
            <a:endParaRPr/>
          </a:p>
          <a:p>
            <a:pPr indent="0" lvl="0" marL="0" marR="0" rtl="0" algn="l">
              <a:lnSpc>
                <a:spcPct val="100000"/>
              </a:lnSpc>
              <a:spcBef>
                <a:spcPts val="1000"/>
              </a:spcBef>
              <a:spcAft>
                <a:spcPts val="0"/>
              </a:spcAft>
              <a:buClr>
                <a:schemeClr val="lt1"/>
              </a:buClr>
              <a:buSzPts val="2000"/>
              <a:buFont typeface="Tahoma"/>
              <a:buNone/>
            </a:pPr>
            <a:r>
              <a:rPr b="0" i="0" lang="en-US" sz="2000" u="none">
                <a:solidFill>
                  <a:schemeClr val="lt1"/>
                </a:solidFill>
                <a:latin typeface="Tahoma"/>
                <a:ea typeface="Tahoma"/>
                <a:cs typeface="Tahoma"/>
                <a:sym typeface="Tahoma"/>
              </a:rPr>
              <a:t>    AA  AB   A0   B0</a:t>
            </a:r>
            <a:endParaRPr/>
          </a:p>
        </p:txBody>
      </p:sp>
      <p:sp>
        <p:nvSpPr>
          <p:cNvPr id="308" name="Google Shape;308;p27"/>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28"/>
          <p:cNvSpPr txBox="1"/>
          <p:nvPr>
            <p:ph type="title"/>
          </p:nvPr>
        </p:nvSpPr>
        <p:spPr>
          <a:xfrm>
            <a:off x="827087" y="249237"/>
            <a:ext cx="7138987"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Teoría cromosómica y leyes de Mendel</a:t>
            </a:r>
            <a:endParaRPr/>
          </a:p>
        </p:txBody>
      </p:sp>
      <p:sp>
        <p:nvSpPr>
          <p:cNvPr id="314" name="Google Shape;314;p28"/>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315" name="Google Shape;315;p28"/>
          <p:cNvSpPr txBox="1"/>
          <p:nvPr>
            <p:ph idx="1" type="body"/>
          </p:nvPr>
        </p:nvSpPr>
        <p:spPr>
          <a:xfrm>
            <a:off x="457200" y="1828800"/>
            <a:ext cx="8507412" cy="4302125"/>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1824"/>
              <a:buFont typeface="Noto Sans Symbols"/>
              <a:buNone/>
            </a:pPr>
            <a:r>
              <a:rPr b="0" i="0" lang="en-US" sz="2400" u="none" cap="none" strike="noStrike">
                <a:solidFill>
                  <a:srgbClr val="00B050"/>
                </a:solidFill>
                <a:latin typeface="Constantia"/>
                <a:ea typeface="Constantia"/>
                <a:cs typeface="Constantia"/>
                <a:sym typeface="Constantia"/>
              </a:rPr>
              <a:t>Las leyes de Mendel reflejan el comportamiento cromosómico durante la meiosis</a:t>
            </a:r>
            <a:endParaRPr/>
          </a:p>
          <a:p>
            <a:pPr indent="-273050" lvl="0" marL="273050" marR="0" rtl="0" algn="l">
              <a:lnSpc>
                <a:spcPct val="100000"/>
              </a:lnSpc>
              <a:spcBef>
                <a:spcPts val="600"/>
              </a:spcBef>
              <a:spcAft>
                <a:spcPts val="0"/>
              </a:spcAft>
              <a:buClr>
                <a:schemeClr val="accent1"/>
              </a:buClr>
              <a:buSzPts val="1824"/>
              <a:buFont typeface="Noto Sans Symbols"/>
              <a:buChar char="➢"/>
            </a:pPr>
            <a:r>
              <a:rPr b="0" i="0" lang="en-US" sz="2400" u="none" cap="none" strike="noStrike">
                <a:solidFill>
                  <a:schemeClr val="dk1"/>
                </a:solidFill>
                <a:latin typeface="Constantia"/>
                <a:ea typeface="Constantia"/>
                <a:cs typeface="Constantia"/>
                <a:sym typeface="Constantia"/>
              </a:rPr>
              <a:t>la migración aleatoria de los cromosomas homólogos a polos opuestos (anafase I y II). </a:t>
            </a:r>
            <a:endParaRPr/>
          </a:p>
          <a:p>
            <a:pPr indent="-273050" lvl="0" marL="273050" marR="0" rtl="0" algn="l">
              <a:lnSpc>
                <a:spcPct val="100000"/>
              </a:lnSpc>
              <a:spcBef>
                <a:spcPts val="600"/>
              </a:spcBef>
              <a:spcAft>
                <a:spcPts val="0"/>
              </a:spcAft>
              <a:buClr>
                <a:schemeClr val="accent1"/>
              </a:buClr>
              <a:buSzPts val="1520"/>
              <a:buFont typeface="Noto Sans Symbols"/>
              <a:buNone/>
            </a:pPr>
            <a:r>
              <a:rPr b="0" i="0" lang="en-US" sz="2000" u="none" cap="none" strike="noStrike">
                <a:solidFill>
                  <a:srgbClr val="FF0000"/>
                </a:solidFill>
                <a:latin typeface="Constantia"/>
                <a:ea typeface="Constantia"/>
                <a:cs typeface="Constantia"/>
                <a:sym typeface="Constantia"/>
              </a:rPr>
              <a:t>Tanto los alelos como los cromosomas homólogos segregan de manera equitativa o 1:1 en los gametos</a:t>
            </a:r>
            <a:endParaRPr/>
          </a:p>
          <a:p>
            <a:pPr indent="-273050" lvl="0" marL="273050" marR="0" rtl="0" algn="l">
              <a:lnSpc>
                <a:spcPct val="100000"/>
              </a:lnSpc>
              <a:spcBef>
                <a:spcPts val="600"/>
              </a:spcBef>
              <a:spcAft>
                <a:spcPts val="0"/>
              </a:spcAft>
              <a:buClr>
                <a:schemeClr val="accent1"/>
              </a:buClr>
              <a:buSzPts val="1520"/>
              <a:buFont typeface="Noto Sans Symbols"/>
              <a:buNone/>
            </a:pPr>
            <a:r>
              <a:t/>
            </a:r>
            <a:endParaRPr b="0" i="0" sz="2000" u="none" cap="none" strike="noStrike">
              <a:solidFill>
                <a:srgbClr val="FF0000"/>
              </a:solidFill>
              <a:latin typeface="Constantia"/>
              <a:ea typeface="Constantia"/>
              <a:cs typeface="Constantia"/>
              <a:sym typeface="Constantia"/>
            </a:endParaRPr>
          </a:p>
          <a:p>
            <a:pPr indent="-273050" lvl="0" marL="273050" marR="0" rtl="0" algn="l">
              <a:lnSpc>
                <a:spcPct val="100000"/>
              </a:lnSpc>
              <a:spcBef>
                <a:spcPts val="600"/>
              </a:spcBef>
              <a:spcAft>
                <a:spcPts val="0"/>
              </a:spcAft>
              <a:buClr>
                <a:schemeClr val="accent1"/>
              </a:buClr>
              <a:buSzPts val="1824"/>
              <a:buFont typeface="Noto Sans Symbols"/>
              <a:buChar char="➢"/>
            </a:pPr>
            <a:r>
              <a:rPr b="0" i="0" lang="en-US" sz="2400" u="none" cap="none" strike="noStrike">
                <a:solidFill>
                  <a:schemeClr val="dk1"/>
                </a:solidFill>
                <a:latin typeface="Constantia"/>
                <a:ea typeface="Constantia"/>
                <a:cs typeface="Constantia"/>
                <a:sym typeface="Constantia"/>
              </a:rPr>
              <a:t>El alineamiento aleatorio de cada par de cromosomas homólogos (metafase I y II)</a:t>
            </a:r>
            <a:endParaRPr/>
          </a:p>
          <a:p>
            <a:pPr indent="-273050" lvl="0" marL="273050" marR="0" rtl="0" algn="l">
              <a:lnSpc>
                <a:spcPct val="100000"/>
              </a:lnSpc>
              <a:spcBef>
                <a:spcPts val="600"/>
              </a:spcBef>
              <a:spcAft>
                <a:spcPts val="0"/>
              </a:spcAft>
              <a:buClr>
                <a:schemeClr val="accent1"/>
              </a:buClr>
              <a:buSzPts val="1520"/>
              <a:buFont typeface="Noto Sans Symbols"/>
              <a:buNone/>
            </a:pPr>
            <a:r>
              <a:rPr b="0" i="0" lang="en-US" sz="2000" u="none" cap="none" strike="noStrike">
                <a:solidFill>
                  <a:srgbClr val="FF0000"/>
                </a:solidFill>
                <a:latin typeface="Constantia"/>
                <a:ea typeface="Constantia"/>
                <a:cs typeface="Constantia"/>
                <a:sym typeface="Constantia"/>
              </a:rPr>
              <a:t>Puesto que genes distintos y pares diferentes de cromosomas homólogos segregan independientemente</a:t>
            </a:r>
            <a:endParaRPr/>
          </a:p>
        </p:txBody>
      </p:sp>
      <p:sp>
        <p:nvSpPr>
          <p:cNvPr id="316" name="Google Shape;316;p28"/>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Genética mendeliana o genética clásica</a:t>
            </a:r>
            <a:endParaRPr/>
          </a:p>
        </p:txBody>
      </p:sp>
      <p:sp>
        <p:nvSpPr>
          <p:cNvPr id="91" name="Google Shape;91;p11"/>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92" name="Google Shape;92;p11"/>
          <p:cNvSpPr txBox="1"/>
          <p:nvPr>
            <p:ph idx="1" type="body"/>
          </p:nvPr>
        </p:nvSpPr>
        <p:spPr>
          <a:xfrm>
            <a:off x="2428875" y="2500312"/>
            <a:ext cx="5900737" cy="2781300"/>
          </a:xfrm>
          <a:prstGeom prst="rect">
            <a:avLst/>
          </a:prstGeom>
          <a:noFill/>
          <a:ln>
            <a:noFill/>
          </a:ln>
        </p:spPr>
        <p:txBody>
          <a:bodyPr anchorCtr="0" anchor="t" bIns="45700" lIns="91425" spcFirstLastPara="1" rIns="91425" wrap="square" tIns="45700">
            <a:noAutofit/>
          </a:bodyPr>
          <a:lstStyle/>
          <a:p>
            <a:pPr indent="-273050" lvl="0" marL="273050" marR="0" rtl="0" algn="l">
              <a:lnSpc>
                <a:spcPct val="120000"/>
              </a:lnSpc>
              <a:spcBef>
                <a:spcPts val="0"/>
              </a:spcBef>
              <a:spcAft>
                <a:spcPts val="0"/>
              </a:spcAft>
              <a:buClr>
                <a:schemeClr val="accent1"/>
              </a:buClr>
              <a:buSzPts val="2432"/>
              <a:buFont typeface="Noto Sans Symbols"/>
              <a:buChar char="▶"/>
            </a:pPr>
            <a:r>
              <a:rPr b="1" i="1" lang="en-US" sz="3200" u="none" cap="none" strike="noStrike">
                <a:solidFill>
                  <a:schemeClr val="dk1"/>
                </a:solidFill>
                <a:latin typeface="Constantia"/>
                <a:ea typeface="Constantia"/>
                <a:cs typeface="Constantia"/>
                <a:sym typeface="Constantia"/>
              </a:rPr>
              <a:t>Concepto de Genética</a:t>
            </a:r>
            <a:endParaRPr/>
          </a:p>
          <a:p>
            <a:pPr indent="-273050" lvl="0" marL="273050" marR="0" rtl="0" algn="l">
              <a:lnSpc>
                <a:spcPct val="120000"/>
              </a:lnSpc>
              <a:spcBef>
                <a:spcPts val="600"/>
              </a:spcBef>
              <a:spcAft>
                <a:spcPts val="0"/>
              </a:spcAft>
              <a:buClr>
                <a:schemeClr val="accent1"/>
              </a:buClr>
              <a:buSzPts val="2432"/>
              <a:buFont typeface="Noto Sans Symbols"/>
              <a:buChar char="▶"/>
            </a:pPr>
            <a:r>
              <a:rPr b="1" i="1" lang="en-US" sz="3200" u="none" cap="none" strike="noStrike">
                <a:solidFill>
                  <a:schemeClr val="dk1"/>
                </a:solidFill>
                <a:latin typeface="Constantia"/>
                <a:ea typeface="Constantia"/>
                <a:cs typeface="Constantia"/>
                <a:sym typeface="Constantia"/>
              </a:rPr>
              <a:t>Aplicaciones</a:t>
            </a:r>
            <a:endParaRPr/>
          </a:p>
          <a:p>
            <a:pPr indent="-273050" lvl="0" marL="273050" marR="0" rtl="0" algn="l">
              <a:lnSpc>
                <a:spcPct val="120000"/>
              </a:lnSpc>
              <a:spcBef>
                <a:spcPts val="600"/>
              </a:spcBef>
              <a:spcAft>
                <a:spcPts val="0"/>
              </a:spcAft>
              <a:buClr>
                <a:schemeClr val="accent1"/>
              </a:buClr>
              <a:buSzPts val="2432"/>
              <a:buFont typeface="Noto Sans Symbols"/>
              <a:buChar char="▶"/>
            </a:pPr>
            <a:r>
              <a:rPr b="1" i="1" lang="en-US" sz="3200" u="none" cap="none" strike="noStrike">
                <a:solidFill>
                  <a:schemeClr val="dk1"/>
                </a:solidFill>
                <a:latin typeface="Constantia"/>
                <a:ea typeface="Constantia"/>
                <a:cs typeface="Constantia"/>
                <a:sym typeface="Constantia"/>
              </a:rPr>
              <a:t>Leyes de Mendel</a:t>
            </a:r>
            <a:endParaRPr/>
          </a:p>
          <a:p>
            <a:pPr indent="-273050" lvl="0" marL="273050" marR="0" rtl="0" algn="l">
              <a:lnSpc>
                <a:spcPct val="120000"/>
              </a:lnSpc>
              <a:spcBef>
                <a:spcPts val="600"/>
              </a:spcBef>
              <a:spcAft>
                <a:spcPts val="0"/>
              </a:spcAft>
              <a:buClr>
                <a:schemeClr val="accent1"/>
              </a:buClr>
              <a:buSzPts val="2432"/>
              <a:buFont typeface="Noto Sans Symbols"/>
              <a:buChar char="▶"/>
            </a:pPr>
            <a:r>
              <a:rPr b="1" i="1" lang="en-US" sz="3200" u="none" cap="none" strike="noStrike">
                <a:solidFill>
                  <a:schemeClr val="dk1"/>
                </a:solidFill>
                <a:latin typeface="Constantia"/>
                <a:ea typeface="Constantia"/>
                <a:cs typeface="Constantia"/>
                <a:sym typeface="Constantia"/>
              </a:rPr>
              <a:t>Árboles genealógicos</a:t>
            </a:r>
            <a:endParaRPr/>
          </a:p>
        </p:txBody>
      </p:sp>
      <p:sp>
        <p:nvSpPr>
          <p:cNvPr id="93" name="Google Shape;93;p11"/>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29"/>
          <p:cNvSpPr txBox="1"/>
          <p:nvPr>
            <p:ph type="title"/>
          </p:nvPr>
        </p:nvSpPr>
        <p:spPr>
          <a:xfrm>
            <a:off x="1071562" y="214312"/>
            <a:ext cx="6840537" cy="86677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El trabajo de Morgan</a:t>
            </a:r>
            <a:endParaRPr/>
          </a:p>
        </p:txBody>
      </p:sp>
      <p:sp>
        <p:nvSpPr>
          <p:cNvPr id="322" name="Google Shape;322;p29"/>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drosophila" id="323" name="Google Shape;323;p29"/>
          <p:cNvPicPr preferRelativeResize="0"/>
          <p:nvPr>
            <p:ph idx="1" type="body"/>
          </p:nvPr>
        </p:nvPicPr>
        <p:blipFill rotWithShape="1">
          <a:blip r:embed="rId3">
            <a:alphaModFix/>
          </a:blip>
          <a:srcRect b="15678" l="1078" r="10600" t="12730"/>
          <a:stretch/>
        </p:blipFill>
        <p:spPr>
          <a:xfrm>
            <a:off x="2071687" y="1714500"/>
            <a:ext cx="4922837" cy="2994025"/>
          </a:xfrm>
          <a:prstGeom prst="rect">
            <a:avLst/>
          </a:prstGeom>
          <a:noFill/>
          <a:ln>
            <a:noFill/>
          </a:ln>
        </p:spPr>
      </p:pic>
      <p:sp>
        <p:nvSpPr>
          <p:cNvPr id="324" name="Google Shape;324;p29"/>
          <p:cNvSpPr txBox="1"/>
          <p:nvPr/>
        </p:nvSpPr>
        <p:spPr>
          <a:xfrm>
            <a:off x="682625" y="4508500"/>
            <a:ext cx="7777162" cy="20732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Garamond"/>
              <a:buAutoNum type="arabicPeriod"/>
            </a:pPr>
            <a:r>
              <a:rPr b="0" i="0" lang="en-US" sz="2000" u="none">
                <a:solidFill>
                  <a:schemeClr val="dk1"/>
                </a:solidFill>
                <a:latin typeface="Garamond"/>
                <a:ea typeface="Garamond"/>
                <a:cs typeface="Garamond"/>
                <a:sym typeface="Garamond"/>
              </a:rPr>
              <a:t>Al cruzar machos de ojos blancos (recesivo) con hembras salvajes, en la F</a:t>
            </a:r>
            <a:r>
              <a:rPr b="0" baseline="-25000" i="0" lang="en-US" sz="2000" u="none">
                <a:solidFill>
                  <a:schemeClr val="dk1"/>
                </a:solidFill>
                <a:latin typeface="Garamond"/>
                <a:ea typeface="Garamond"/>
                <a:cs typeface="Garamond"/>
                <a:sym typeface="Garamond"/>
              </a:rPr>
              <a:t>2</a:t>
            </a:r>
            <a:r>
              <a:rPr b="0" i="0" lang="en-US" sz="2000" u="none">
                <a:solidFill>
                  <a:schemeClr val="dk1"/>
                </a:solidFill>
                <a:latin typeface="Garamond"/>
                <a:ea typeface="Garamond"/>
                <a:cs typeface="Garamond"/>
                <a:sym typeface="Garamond"/>
              </a:rPr>
              <a:t> no hay hembras de ojos blancos</a:t>
            </a:r>
            <a:endParaRPr/>
          </a:p>
          <a:p>
            <a:pPr indent="-342900" lvl="0" marL="342900" marR="0" rtl="0" algn="l">
              <a:lnSpc>
                <a:spcPct val="100000"/>
              </a:lnSpc>
              <a:spcBef>
                <a:spcPts val="1000"/>
              </a:spcBef>
              <a:spcAft>
                <a:spcPts val="0"/>
              </a:spcAft>
              <a:buClr>
                <a:schemeClr val="dk1"/>
              </a:buClr>
              <a:buSzPts val="2000"/>
              <a:buFont typeface="Garamond"/>
              <a:buAutoNum type="arabicPeriod"/>
            </a:pPr>
            <a:r>
              <a:rPr b="0" i="0" lang="en-US" sz="2000" u="none">
                <a:solidFill>
                  <a:schemeClr val="dk1"/>
                </a:solidFill>
                <a:latin typeface="Garamond"/>
                <a:ea typeface="Garamond"/>
                <a:cs typeface="Garamond"/>
                <a:sym typeface="Garamond"/>
              </a:rPr>
              <a:t>Al cruzar machos de cuerpo gris y ojos rojos con hembras de cuerpo negro y ojos blancos (ambos razas puras) todos los individuos de la F</a:t>
            </a:r>
            <a:r>
              <a:rPr b="0" baseline="-25000" i="0" lang="en-US" sz="2000" u="none">
                <a:solidFill>
                  <a:schemeClr val="dk1"/>
                </a:solidFill>
                <a:latin typeface="Garamond"/>
                <a:ea typeface="Garamond"/>
                <a:cs typeface="Garamond"/>
                <a:sym typeface="Garamond"/>
              </a:rPr>
              <a:t>1</a:t>
            </a:r>
            <a:r>
              <a:rPr b="0" i="0" lang="en-US" sz="2000" u="none">
                <a:solidFill>
                  <a:schemeClr val="dk1"/>
                </a:solidFill>
                <a:latin typeface="Garamond"/>
                <a:ea typeface="Garamond"/>
                <a:cs typeface="Garamond"/>
                <a:sym typeface="Garamond"/>
              </a:rPr>
              <a:t> son grises, pero los machos tienen los ojos blancos y las hembras los ojos rojos</a:t>
            </a:r>
            <a:endParaRPr/>
          </a:p>
        </p:txBody>
      </p:sp>
      <p:sp>
        <p:nvSpPr>
          <p:cNvPr id="325" name="Google Shape;325;p29"/>
          <p:cNvSpPr txBox="1"/>
          <p:nvPr/>
        </p:nvSpPr>
        <p:spPr>
          <a:xfrm>
            <a:off x="2786062" y="1357312"/>
            <a:ext cx="3544887"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Garamond"/>
              <a:buNone/>
            </a:pPr>
            <a:r>
              <a:rPr b="1" i="1" lang="en-US" sz="2400" u="none">
                <a:solidFill>
                  <a:schemeClr val="dk1"/>
                </a:solidFill>
                <a:latin typeface="Garamond"/>
                <a:ea typeface="Garamond"/>
                <a:cs typeface="Garamond"/>
                <a:sym typeface="Garamond"/>
              </a:rPr>
              <a:t>Drosophila melanogaster</a:t>
            </a:r>
            <a:endParaRPr/>
          </a:p>
        </p:txBody>
      </p:sp>
      <p:sp>
        <p:nvSpPr>
          <p:cNvPr id="326" name="Google Shape;326;p29"/>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30"/>
          <p:cNvSpPr txBox="1"/>
          <p:nvPr>
            <p:ph type="title"/>
          </p:nvPr>
        </p:nvSpPr>
        <p:spPr>
          <a:xfrm>
            <a:off x="1470025" y="476250"/>
            <a:ext cx="6202362"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Mutantes de </a:t>
            </a:r>
            <a:r>
              <a:rPr b="0" i="1" lang="en-US" sz="3200" u="none">
                <a:solidFill>
                  <a:schemeClr val="dk2"/>
                </a:solidFill>
                <a:latin typeface="Calibri"/>
                <a:ea typeface="Calibri"/>
                <a:cs typeface="Calibri"/>
                <a:sym typeface="Calibri"/>
              </a:rPr>
              <a:t>Drosophila</a:t>
            </a:r>
            <a:endParaRPr/>
          </a:p>
        </p:txBody>
      </p:sp>
      <p:sp>
        <p:nvSpPr>
          <p:cNvPr id="332" name="Google Shape;332;p30"/>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drosophila mutadas" id="333" name="Google Shape;333;p30"/>
          <p:cNvPicPr preferRelativeResize="0"/>
          <p:nvPr>
            <p:ph idx="1" type="body"/>
          </p:nvPr>
        </p:nvPicPr>
        <p:blipFill rotWithShape="1">
          <a:blip r:embed="rId3">
            <a:alphaModFix/>
          </a:blip>
          <a:srcRect b="0" l="0" r="0" t="0"/>
          <a:stretch/>
        </p:blipFill>
        <p:spPr>
          <a:xfrm>
            <a:off x="357187" y="0"/>
            <a:ext cx="8477250" cy="6357937"/>
          </a:xfrm>
          <a:prstGeom prst="rect">
            <a:avLst/>
          </a:prstGeom>
          <a:noFill/>
          <a:ln>
            <a:noFill/>
          </a:ln>
        </p:spPr>
      </p:pic>
      <p:sp>
        <p:nvSpPr>
          <p:cNvPr id="334" name="Google Shape;334;p30"/>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31"/>
          <p:cNvSpPr txBox="1"/>
          <p:nvPr>
            <p:ph type="title"/>
          </p:nvPr>
        </p:nvSpPr>
        <p:spPr>
          <a:xfrm>
            <a:off x="2124075" y="188912"/>
            <a:ext cx="5554662" cy="7921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Calibri"/>
              <a:buNone/>
            </a:pPr>
            <a:r>
              <a:rPr b="0" i="0" lang="en-US" sz="2800" u="none">
                <a:solidFill>
                  <a:schemeClr val="dk2"/>
                </a:solidFill>
                <a:latin typeface="Calibri"/>
                <a:ea typeface="Calibri"/>
                <a:cs typeface="Calibri"/>
                <a:sym typeface="Calibri"/>
              </a:rPr>
              <a:t>Genes ligados</a:t>
            </a:r>
            <a:endParaRPr/>
          </a:p>
        </p:txBody>
      </p:sp>
      <p:sp>
        <p:nvSpPr>
          <p:cNvPr id="340" name="Google Shape;340;p31"/>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geens ligados.jpg" id="341" name="Google Shape;341;p31"/>
          <p:cNvPicPr preferRelativeResize="0"/>
          <p:nvPr>
            <p:ph idx="1" type="body"/>
          </p:nvPr>
        </p:nvPicPr>
        <p:blipFill rotWithShape="1">
          <a:blip r:embed="rId3">
            <a:alphaModFix/>
          </a:blip>
          <a:srcRect b="0" l="0" r="0" t="0"/>
          <a:stretch/>
        </p:blipFill>
        <p:spPr>
          <a:xfrm>
            <a:off x="3214687" y="1785937"/>
            <a:ext cx="5673725" cy="4365625"/>
          </a:xfrm>
          <a:prstGeom prst="rect">
            <a:avLst/>
          </a:prstGeom>
          <a:noFill/>
          <a:ln>
            <a:noFill/>
          </a:ln>
        </p:spPr>
      </p:pic>
      <p:sp>
        <p:nvSpPr>
          <p:cNvPr id="342" name="Google Shape;342;p31"/>
          <p:cNvSpPr txBox="1"/>
          <p:nvPr/>
        </p:nvSpPr>
        <p:spPr>
          <a:xfrm>
            <a:off x="5214937" y="214312"/>
            <a:ext cx="3671887" cy="1016000"/>
          </a:xfrm>
          <a:prstGeom prst="rect">
            <a:avLst/>
          </a:prstGeom>
          <a:noFill/>
          <a:ln cap="flat" cmpd="sng" w="9525">
            <a:solidFill>
              <a:srgbClr val="008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ahoma"/>
              <a:buNone/>
            </a:pPr>
            <a:r>
              <a:rPr b="1" i="0" lang="en-US" sz="2000" u="none">
                <a:solidFill>
                  <a:schemeClr val="dk1"/>
                </a:solidFill>
                <a:latin typeface="Tahoma"/>
                <a:ea typeface="Tahoma"/>
                <a:cs typeface="Tahoma"/>
                <a:sym typeface="Tahoma"/>
              </a:rPr>
              <a:t>Son los genes que están localizados en el mismo cromosoma</a:t>
            </a:r>
            <a:endParaRPr/>
          </a:p>
        </p:txBody>
      </p:sp>
      <p:sp>
        <p:nvSpPr>
          <p:cNvPr id="343" name="Google Shape;343;p31"/>
          <p:cNvSpPr txBox="1"/>
          <p:nvPr/>
        </p:nvSpPr>
        <p:spPr>
          <a:xfrm>
            <a:off x="357187" y="3071812"/>
            <a:ext cx="3035300" cy="3292475"/>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chemeClr val="dk1"/>
              </a:buClr>
              <a:buSzPts val="1800"/>
              <a:buFont typeface="Tahoma"/>
              <a:buNone/>
            </a:pPr>
            <a:r>
              <a:rPr b="1" i="0" lang="en-US" sz="1800" u="none">
                <a:solidFill>
                  <a:schemeClr val="dk1"/>
                </a:solidFill>
                <a:latin typeface="Tahoma"/>
                <a:ea typeface="Tahoma"/>
                <a:cs typeface="Tahoma"/>
                <a:sym typeface="Tahoma"/>
              </a:rPr>
              <a:t>Si se heredan juntos (ligamiento total), no siguen la Tercera Ley de Mendel, es decir, no se segregan independientemente</a:t>
            </a:r>
            <a:r>
              <a:rPr b="1" i="0" lang="en-US" sz="2000" u="none">
                <a:solidFill>
                  <a:schemeClr val="dk1"/>
                </a:solidFill>
                <a:latin typeface="Tahoma"/>
                <a:ea typeface="Tahoma"/>
                <a:cs typeface="Tahoma"/>
                <a:sym typeface="Tahoma"/>
              </a:rPr>
              <a:t>.</a:t>
            </a:r>
            <a:br>
              <a:rPr b="1" i="0" lang="en-US" sz="2000" u="none">
                <a:solidFill>
                  <a:schemeClr val="dk1"/>
                </a:solidFill>
                <a:latin typeface="Tahoma"/>
                <a:ea typeface="Tahoma"/>
                <a:cs typeface="Tahoma"/>
                <a:sym typeface="Tahoma"/>
              </a:rPr>
            </a:br>
            <a:endParaRPr/>
          </a:p>
        </p:txBody>
      </p:sp>
      <p:sp>
        <p:nvSpPr>
          <p:cNvPr id="344" name="Google Shape;344;p31"/>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2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32"/>
          <p:cNvSpPr txBox="1"/>
          <p:nvPr>
            <p:ph type="title"/>
          </p:nvPr>
        </p:nvSpPr>
        <p:spPr>
          <a:xfrm>
            <a:off x="500062" y="285750"/>
            <a:ext cx="8229600" cy="8080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Tipos de genes ligados</a:t>
            </a:r>
            <a:endParaRPr/>
          </a:p>
        </p:txBody>
      </p:sp>
      <p:sp>
        <p:nvSpPr>
          <p:cNvPr id="350" name="Google Shape;350;p32"/>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id="351" name="Google Shape;351;p32"/>
          <p:cNvPicPr preferRelativeResize="0"/>
          <p:nvPr/>
        </p:nvPicPr>
        <p:blipFill rotWithShape="1">
          <a:blip r:embed="rId3">
            <a:alphaModFix/>
          </a:blip>
          <a:srcRect b="17694" l="11697" r="40133" t="34419"/>
          <a:stretch/>
        </p:blipFill>
        <p:spPr>
          <a:xfrm>
            <a:off x="-20637" y="1071562"/>
            <a:ext cx="9164637" cy="5143500"/>
          </a:xfrm>
          <a:prstGeom prst="rect">
            <a:avLst/>
          </a:prstGeom>
          <a:noFill/>
          <a:ln>
            <a:noFill/>
          </a:ln>
        </p:spPr>
      </p:pic>
      <p:sp>
        <p:nvSpPr>
          <p:cNvPr id="352" name="Google Shape;352;p32"/>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33"/>
          <p:cNvSpPr txBox="1"/>
          <p:nvPr>
            <p:ph type="title"/>
          </p:nvPr>
        </p:nvSpPr>
        <p:spPr>
          <a:xfrm>
            <a:off x="857250" y="357187"/>
            <a:ext cx="7058025" cy="7191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Calibri"/>
              <a:buNone/>
            </a:pPr>
            <a:r>
              <a:rPr b="0" i="0" lang="en-US" sz="2800" u="none">
                <a:solidFill>
                  <a:schemeClr val="dk2"/>
                </a:solidFill>
                <a:latin typeface="Calibri"/>
                <a:ea typeface="Calibri"/>
                <a:cs typeface="Calibri"/>
                <a:sym typeface="Calibri"/>
              </a:rPr>
              <a:t>Genes no ligados: 3ª Ley de Mendel</a:t>
            </a:r>
            <a:endParaRPr/>
          </a:p>
        </p:txBody>
      </p:sp>
      <p:sp>
        <p:nvSpPr>
          <p:cNvPr id="358" name="Google Shape;358;p33"/>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359" name="Google Shape;359;p33"/>
          <p:cNvSpPr txBox="1"/>
          <p:nvPr>
            <p:ph idx="1" type="body"/>
          </p:nvPr>
        </p:nvSpPr>
        <p:spPr>
          <a:xfrm>
            <a:off x="457200" y="1828800"/>
            <a:ext cx="3322637" cy="430212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1824"/>
              <a:buFont typeface="Noto Sans Symbols"/>
              <a:buNone/>
            </a:pPr>
            <a:r>
              <a:rPr b="0" i="0" lang="en-US" sz="2400" u="none" cap="none" strike="noStrike">
                <a:solidFill>
                  <a:schemeClr val="dk1"/>
                </a:solidFill>
                <a:latin typeface="Constantia"/>
                <a:ea typeface="Constantia"/>
                <a:cs typeface="Constantia"/>
                <a:sym typeface="Constantia"/>
              </a:rPr>
              <a:t>En la transmisión independiente hay ¼ de cada tipo de gametos: AB, aB, Ab y ab  (no se distinguen PARENTALES de RECOMBINANTES)</a:t>
            </a:r>
            <a:endParaRPr/>
          </a:p>
        </p:txBody>
      </p:sp>
      <p:pic>
        <p:nvPicPr>
          <p:cNvPr descr="http://www.mendel.es/wp-content/uploads/2010/06/tercera_ley_mendel.gif" id="360" name="Google Shape;360;p33"/>
          <p:cNvPicPr preferRelativeResize="0"/>
          <p:nvPr/>
        </p:nvPicPr>
        <p:blipFill rotWithShape="1">
          <a:blip r:embed="rId3">
            <a:alphaModFix/>
          </a:blip>
          <a:srcRect b="0" l="0" r="0" t="0"/>
          <a:stretch/>
        </p:blipFill>
        <p:spPr>
          <a:xfrm>
            <a:off x="4857750" y="1285875"/>
            <a:ext cx="3805237" cy="5073650"/>
          </a:xfrm>
          <a:prstGeom prst="rect">
            <a:avLst/>
          </a:prstGeom>
          <a:noFill/>
          <a:ln>
            <a:noFill/>
          </a:ln>
        </p:spPr>
      </p:pic>
      <p:sp>
        <p:nvSpPr>
          <p:cNvPr id="361" name="Google Shape;361;p33"/>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34"/>
          <p:cNvSpPr txBox="1"/>
          <p:nvPr>
            <p:ph type="title"/>
          </p:nvPr>
        </p:nvSpPr>
        <p:spPr>
          <a:xfrm>
            <a:off x="428625" y="214312"/>
            <a:ext cx="8229600" cy="9413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Calibri"/>
              <a:buNone/>
            </a:pPr>
            <a:r>
              <a:rPr b="0" i="0" lang="en-US" sz="2800" u="none">
                <a:solidFill>
                  <a:schemeClr val="dk2"/>
                </a:solidFill>
                <a:latin typeface="Calibri"/>
                <a:ea typeface="Calibri"/>
                <a:cs typeface="Calibri"/>
                <a:sym typeface="Calibri"/>
              </a:rPr>
              <a:t>Genética mendeliana humana</a:t>
            </a:r>
            <a:endParaRPr/>
          </a:p>
        </p:txBody>
      </p:sp>
      <p:sp>
        <p:nvSpPr>
          <p:cNvPr id="367" name="Google Shape;367;p34"/>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http://4.bp.blogspot.com/-DWRbYEvM7_Y/TfobkvrpdXI/AAAAAAAAAAQ/rLu30BmKsSw/s250/oreja.jpg" id="368" name="Google Shape;368;p34"/>
          <p:cNvPicPr preferRelativeResize="0"/>
          <p:nvPr/>
        </p:nvPicPr>
        <p:blipFill rotWithShape="1">
          <a:blip r:embed="rId3">
            <a:alphaModFix/>
          </a:blip>
          <a:srcRect b="0" l="0" r="0" t="0"/>
          <a:stretch/>
        </p:blipFill>
        <p:spPr>
          <a:xfrm>
            <a:off x="2786062" y="1714500"/>
            <a:ext cx="1571625" cy="4318000"/>
          </a:xfrm>
          <a:prstGeom prst="rect">
            <a:avLst/>
          </a:prstGeom>
          <a:noFill/>
          <a:ln>
            <a:noFill/>
          </a:ln>
        </p:spPr>
      </p:pic>
      <p:pic>
        <p:nvPicPr>
          <p:cNvPr descr="http://2.bp.blogspot.com/-UfTL3bsMyvU/TfoeW1OWdSI/AAAAAAAAAA4/jEXJMgZaP4o/s200/pico+de+viuda.jpg" id="369" name="Google Shape;369;p34"/>
          <p:cNvPicPr preferRelativeResize="0"/>
          <p:nvPr/>
        </p:nvPicPr>
        <p:blipFill rotWithShape="1">
          <a:blip r:embed="rId4">
            <a:alphaModFix/>
          </a:blip>
          <a:srcRect b="0" l="0" r="0" t="0"/>
          <a:stretch/>
        </p:blipFill>
        <p:spPr>
          <a:xfrm>
            <a:off x="4643437" y="2071687"/>
            <a:ext cx="1928812" cy="2857500"/>
          </a:xfrm>
          <a:prstGeom prst="rect">
            <a:avLst/>
          </a:prstGeom>
          <a:noFill/>
          <a:ln>
            <a:noFill/>
          </a:ln>
        </p:spPr>
      </p:pic>
      <p:pic>
        <p:nvPicPr>
          <p:cNvPr descr="http://3.bp.blogspot.com/-UO_B_rgMsoI/Tfod4-LLETI/AAAAAAAAAAo/zf_1T-l9fQ4/s200/lengua.png" id="370" name="Google Shape;370;p34"/>
          <p:cNvPicPr preferRelativeResize="0"/>
          <p:nvPr/>
        </p:nvPicPr>
        <p:blipFill rotWithShape="1">
          <a:blip r:embed="rId5">
            <a:alphaModFix/>
          </a:blip>
          <a:srcRect b="0" l="0" r="0" t="0"/>
          <a:stretch/>
        </p:blipFill>
        <p:spPr>
          <a:xfrm>
            <a:off x="357187" y="2357437"/>
            <a:ext cx="2143125" cy="2328862"/>
          </a:xfrm>
          <a:prstGeom prst="rect">
            <a:avLst/>
          </a:prstGeom>
          <a:noFill/>
          <a:ln>
            <a:noFill/>
          </a:ln>
        </p:spPr>
      </p:pic>
      <p:pic>
        <p:nvPicPr>
          <p:cNvPr descr="http://4.bp.blogspot.com/-IM4_B84j7ds/TfofcOk37EI/AAAAAAAAABI/r8OJlq_M00s/s200/pulgar.jpg" id="371" name="Google Shape;371;p34"/>
          <p:cNvPicPr preferRelativeResize="0"/>
          <p:nvPr/>
        </p:nvPicPr>
        <p:blipFill rotWithShape="1">
          <a:blip r:embed="rId6">
            <a:alphaModFix/>
          </a:blip>
          <a:srcRect b="0" l="0" r="0" t="0"/>
          <a:stretch/>
        </p:blipFill>
        <p:spPr>
          <a:xfrm>
            <a:off x="6858000" y="2357437"/>
            <a:ext cx="2062162" cy="2357437"/>
          </a:xfrm>
          <a:prstGeom prst="rect">
            <a:avLst/>
          </a:prstGeom>
          <a:noFill/>
          <a:ln>
            <a:noFill/>
          </a:ln>
        </p:spPr>
      </p:pic>
      <p:sp>
        <p:nvSpPr>
          <p:cNvPr id="372" name="Google Shape;372;p34"/>
          <p:cNvSpPr txBox="1"/>
          <p:nvPr/>
        </p:nvSpPr>
        <p:spPr>
          <a:xfrm>
            <a:off x="4429125" y="5072062"/>
            <a:ext cx="3500437" cy="1338262"/>
          </a:xfrm>
          <a:prstGeom prst="rect">
            <a:avLst/>
          </a:prstGeom>
          <a:noFill/>
          <a:ln>
            <a:noFill/>
          </a:ln>
        </p:spPr>
        <p:txBody>
          <a:bodyPr anchorCtr="0" anchor="t" bIns="45700" lIns="91425" spcFirstLastPara="1" rIns="91425" wrap="square" tIns="45700">
            <a:noAutofit/>
          </a:bodyPr>
          <a:lstStyle/>
          <a:p>
            <a:pPr indent="-273050" lvl="0" marL="273050" marR="0" rtl="0" algn="l">
              <a:lnSpc>
                <a:spcPct val="80000"/>
              </a:lnSpc>
              <a:spcBef>
                <a:spcPts val="0"/>
              </a:spcBef>
              <a:spcAft>
                <a:spcPts val="0"/>
              </a:spcAft>
              <a:buClr>
                <a:schemeClr val="dk1"/>
              </a:buClr>
              <a:buSzPts val="2000"/>
              <a:buFont typeface="Constantia"/>
              <a:buNone/>
            </a:pPr>
            <a:r>
              <a:rPr b="0" i="0" lang="en-US" sz="2000" u="none">
                <a:solidFill>
                  <a:schemeClr val="dk1"/>
                </a:solidFill>
                <a:latin typeface="Constantia"/>
                <a:ea typeface="Constantia"/>
                <a:cs typeface="Constantia"/>
                <a:sym typeface="Constantia"/>
              </a:rPr>
              <a:t>Capacidad de plegar la lengua</a:t>
            </a:r>
            <a:endParaRPr/>
          </a:p>
          <a:p>
            <a:pPr indent="-273050" lvl="0" marL="273050" marR="0" rtl="0" algn="l">
              <a:lnSpc>
                <a:spcPct val="80000"/>
              </a:lnSpc>
              <a:spcBef>
                <a:spcPts val="600"/>
              </a:spcBef>
              <a:spcAft>
                <a:spcPts val="0"/>
              </a:spcAft>
              <a:buClr>
                <a:schemeClr val="dk1"/>
              </a:buClr>
              <a:buSzPts val="2000"/>
              <a:buFont typeface="Constantia"/>
              <a:buNone/>
            </a:pPr>
            <a:r>
              <a:rPr b="0" i="0" lang="en-US" sz="2000" u="none">
                <a:solidFill>
                  <a:schemeClr val="dk1"/>
                </a:solidFill>
                <a:latin typeface="Constantia"/>
                <a:ea typeface="Constantia"/>
                <a:cs typeface="Constantia"/>
                <a:sym typeface="Constantia"/>
              </a:rPr>
              <a:t>Lóbulo oreja pegado</a:t>
            </a:r>
            <a:endParaRPr/>
          </a:p>
          <a:p>
            <a:pPr indent="-273050" lvl="0" marL="273050" marR="0" rtl="0" algn="l">
              <a:lnSpc>
                <a:spcPct val="80000"/>
              </a:lnSpc>
              <a:spcBef>
                <a:spcPts val="600"/>
              </a:spcBef>
              <a:spcAft>
                <a:spcPts val="0"/>
              </a:spcAft>
              <a:buClr>
                <a:schemeClr val="dk1"/>
              </a:buClr>
              <a:buSzPts val="2000"/>
              <a:buFont typeface="Constantia"/>
              <a:buNone/>
            </a:pPr>
            <a:r>
              <a:rPr b="0" i="0" lang="en-US" sz="2000" u="none">
                <a:solidFill>
                  <a:schemeClr val="dk1"/>
                </a:solidFill>
                <a:latin typeface="Constantia"/>
                <a:ea typeface="Constantia"/>
                <a:cs typeface="Constantia"/>
                <a:sym typeface="Constantia"/>
              </a:rPr>
              <a:t>Línea frontal del pelo en V</a:t>
            </a:r>
            <a:endParaRPr/>
          </a:p>
          <a:p>
            <a:pPr indent="-273050" lvl="0" marL="273050" marR="0" rtl="0" algn="l">
              <a:lnSpc>
                <a:spcPct val="80000"/>
              </a:lnSpc>
              <a:spcBef>
                <a:spcPts val="600"/>
              </a:spcBef>
              <a:spcAft>
                <a:spcPts val="0"/>
              </a:spcAft>
              <a:buClr>
                <a:schemeClr val="dk1"/>
              </a:buClr>
              <a:buSzPts val="2000"/>
              <a:buFont typeface="Constantia"/>
              <a:buNone/>
            </a:pPr>
            <a:r>
              <a:rPr b="0" i="0" lang="en-US" sz="2000" u="none">
                <a:solidFill>
                  <a:schemeClr val="dk1"/>
                </a:solidFill>
                <a:latin typeface="Constantia"/>
                <a:ea typeface="Constantia"/>
                <a:cs typeface="Constantia"/>
                <a:sym typeface="Constantia"/>
              </a:rPr>
              <a:t>Pulgar  extensible</a:t>
            </a:r>
            <a:endParaRPr/>
          </a:p>
        </p:txBody>
      </p:sp>
      <p:sp>
        <p:nvSpPr>
          <p:cNvPr id="373" name="Google Shape;373;p34"/>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35"/>
          <p:cNvSpPr txBox="1"/>
          <p:nvPr>
            <p:ph type="title"/>
          </p:nvPr>
        </p:nvSpPr>
        <p:spPr>
          <a:xfrm>
            <a:off x="357187" y="3214687"/>
            <a:ext cx="2247900" cy="12239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2400"/>
              <a:buFont typeface="Calibri"/>
              <a:buNone/>
            </a:pPr>
            <a:r>
              <a:rPr b="0" i="0" lang="en-US" sz="2400" u="none">
                <a:solidFill>
                  <a:schemeClr val="dk2"/>
                </a:solidFill>
                <a:latin typeface="Calibri"/>
                <a:ea typeface="Calibri"/>
                <a:cs typeface="Calibri"/>
                <a:sym typeface="Calibri"/>
              </a:rPr>
              <a:t>Otros caracteres de interés</a:t>
            </a:r>
            <a:endParaRPr/>
          </a:p>
        </p:txBody>
      </p:sp>
      <p:sp>
        <p:nvSpPr>
          <p:cNvPr id="379" name="Google Shape;379;p35"/>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mendelismo humano2" id="380" name="Google Shape;380;p35"/>
          <p:cNvPicPr preferRelativeResize="0"/>
          <p:nvPr>
            <p:ph idx="1" type="body"/>
          </p:nvPr>
        </p:nvPicPr>
        <p:blipFill rotWithShape="1">
          <a:blip r:embed="rId3">
            <a:alphaModFix/>
          </a:blip>
          <a:srcRect b="0" l="0" r="32715" t="0"/>
          <a:stretch/>
        </p:blipFill>
        <p:spPr>
          <a:xfrm>
            <a:off x="2566987" y="3175"/>
            <a:ext cx="6148387" cy="6854825"/>
          </a:xfrm>
          <a:prstGeom prst="rect">
            <a:avLst/>
          </a:prstGeom>
          <a:noFill/>
          <a:ln>
            <a:noFill/>
          </a:ln>
        </p:spPr>
      </p:pic>
      <p:sp>
        <p:nvSpPr>
          <p:cNvPr id="381" name="Google Shape;381;p35"/>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36"/>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Determinación del sexo</a:t>
            </a:r>
            <a:endParaRPr/>
          </a:p>
        </p:txBody>
      </p:sp>
      <p:sp>
        <p:nvSpPr>
          <p:cNvPr id="387" name="Google Shape;387;p36"/>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388" name="Google Shape;388;p36"/>
          <p:cNvSpPr txBox="1"/>
          <p:nvPr>
            <p:ph idx="1" type="body"/>
          </p:nvPr>
        </p:nvSpPr>
        <p:spPr>
          <a:xfrm>
            <a:off x="1476375" y="1844675"/>
            <a:ext cx="6707187" cy="3513137"/>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Determinación ambiental</a:t>
            </a:r>
            <a:endParaRPr/>
          </a:p>
          <a:p>
            <a:pPr indent="-273050" lvl="0" marL="273050" marR="0" rtl="0" algn="l">
              <a:lnSpc>
                <a:spcPct val="100000"/>
              </a:lnSpc>
              <a:spcBef>
                <a:spcPts val="60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Determinación génica (por alelos)</a:t>
            </a:r>
            <a:endParaRPr/>
          </a:p>
          <a:p>
            <a:pPr indent="-273050" lvl="0" marL="273050" marR="0" rtl="0" algn="l">
              <a:lnSpc>
                <a:spcPct val="100000"/>
              </a:lnSpc>
              <a:spcBef>
                <a:spcPts val="60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Determinación cromosómica</a:t>
            </a:r>
            <a:endParaRPr/>
          </a:p>
          <a:p>
            <a:pPr indent="-273049" lvl="1" marL="547687" marR="0" rtl="0" algn="l">
              <a:lnSpc>
                <a:spcPct val="100000"/>
              </a:lnSpc>
              <a:spcBef>
                <a:spcPts val="500"/>
              </a:spcBef>
              <a:spcAft>
                <a:spcPts val="0"/>
              </a:spcAft>
              <a:buClr>
                <a:schemeClr val="accent2"/>
              </a:buClr>
              <a:buSzPts val="1748"/>
              <a:buFont typeface="Noto Sans Symbols"/>
              <a:buChar char="▶"/>
            </a:pPr>
            <a:r>
              <a:rPr b="0" i="0" lang="en-US" sz="2300" u="none" cap="none" strike="noStrike">
                <a:solidFill>
                  <a:schemeClr val="dk2"/>
                </a:solidFill>
                <a:latin typeface="Constantia"/>
                <a:ea typeface="Constantia"/>
                <a:cs typeface="Constantia"/>
                <a:sym typeface="Constantia"/>
              </a:rPr>
              <a:t>Sistema XX/XY (hombre)</a:t>
            </a:r>
            <a:endParaRPr/>
          </a:p>
          <a:p>
            <a:pPr indent="-273049" lvl="1" marL="547687" marR="0" rtl="0" algn="l">
              <a:lnSpc>
                <a:spcPct val="100000"/>
              </a:lnSpc>
              <a:spcBef>
                <a:spcPts val="500"/>
              </a:spcBef>
              <a:spcAft>
                <a:spcPts val="0"/>
              </a:spcAft>
              <a:buClr>
                <a:schemeClr val="accent2"/>
              </a:buClr>
              <a:buSzPts val="1748"/>
              <a:buFont typeface="Noto Sans Symbols"/>
              <a:buChar char="▶"/>
            </a:pPr>
            <a:r>
              <a:rPr b="0" i="0" lang="en-US" sz="2300" u="none" cap="none" strike="noStrike">
                <a:solidFill>
                  <a:schemeClr val="dk2"/>
                </a:solidFill>
                <a:latin typeface="Constantia"/>
                <a:ea typeface="Constantia"/>
                <a:cs typeface="Constantia"/>
                <a:sym typeface="Constantia"/>
              </a:rPr>
              <a:t>Sistema ZZ/ZW (aves)</a:t>
            </a:r>
            <a:endParaRPr/>
          </a:p>
          <a:p>
            <a:pPr indent="-273050" lvl="0" marL="273050" marR="0" rtl="0" algn="l">
              <a:lnSpc>
                <a:spcPct val="100000"/>
              </a:lnSpc>
              <a:spcBef>
                <a:spcPts val="60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Determinación cariotípica (haplo-diploidía)</a:t>
            </a:r>
            <a:endParaRPr/>
          </a:p>
          <a:p>
            <a:pPr indent="-273049" lvl="1" marL="547687" marR="0" rtl="0" algn="l">
              <a:lnSpc>
                <a:spcPct val="100000"/>
              </a:lnSpc>
              <a:spcBef>
                <a:spcPts val="500"/>
              </a:spcBef>
              <a:spcAft>
                <a:spcPts val="0"/>
              </a:spcAft>
              <a:buClr>
                <a:schemeClr val="accent2"/>
              </a:buClr>
              <a:buSzPts val="1748"/>
              <a:buFont typeface="Noto Sans Symbols"/>
              <a:buChar char="▶"/>
            </a:pPr>
            <a:r>
              <a:rPr b="0" i="0" lang="en-US" sz="2300" u="none" cap="none" strike="noStrike">
                <a:solidFill>
                  <a:schemeClr val="dk2"/>
                </a:solidFill>
                <a:latin typeface="Constantia"/>
                <a:ea typeface="Constantia"/>
                <a:cs typeface="Constantia"/>
                <a:sym typeface="Constantia"/>
              </a:rPr>
              <a:t>Sistema XX/XO (insectos)</a:t>
            </a:r>
            <a:endParaRPr/>
          </a:p>
          <a:p>
            <a:pPr indent="-162052" lvl="0" marL="273050" marR="0" rtl="0" algn="l">
              <a:spcBef>
                <a:spcPts val="600"/>
              </a:spcBef>
              <a:spcAft>
                <a:spcPts val="0"/>
              </a:spcAft>
              <a:buClr>
                <a:schemeClr val="accent1"/>
              </a:buClr>
              <a:buSzPts val="1748"/>
              <a:buFont typeface="Noto Sans Symbols"/>
              <a:buNone/>
            </a:pPr>
            <a:r>
              <a:t/>
            </a:r>
            <a:endParaRPr b="0" i="0" sz="2300" u="none" cap="none" strike="noStrike">
              <a:solidFill>
                <a:schemeClr val="dk2"/>
              </a:solidFill>
              <a:latin typeface="Constantia"/>
              <a:ea typeface="Constantia"/>
              <a:cs typeface="Constantia"/>
              <a:sym typeface="Constantia"/>
            </a:endParaRPr>
          </a:p>
        </p:txBody>
      </p:sp>
      <p:sp>
        <p:nvSpPr>
          <p:cNvPr id="389" name="Google Shape;389;p36"/>
          <p:cNvSpPr txBox="1"/>
          <p:nvPr/>
        </p:nvSpPr>
        <p:spPr>
          <a:xfrm>
            <a:off x="452437" y="5210175"/>
            <a:ext cx="82296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b="0" i="0" lang="en-US" sz="1800" u="sng">
                <a:solidFill>
                  <a:schemeClr val="hlink"/>
                </a:solidFill>
                <a:latin typeface="Times New Roman"/>
                <a:ea typeface="Times New Roman"/>
                <a:cs typeface="Times New Roman"/>
                <a:sym typeface="Times New Roman"/>
                <a:hlinkClick r:id="rId3"/>
              </a:rPr>
              <a:t>https://www.youtube.com/watch?v=dBh3gXkovIo&amp;list=PL5vrnifpfQIt1ikp6fwfRz1SNQSuf5qbm</a:t>
            </a:r>
            <a:endParaRPr/>
          </a:p>
        </p:txBody>
      </p:sp>
      <p:sp>
        <p:nvSpPr>
          <p:cNvPr id="390" name="Google Shape;390;p36"/>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 calcmode="lin" valueType="num">
                                      <p:cBhvr additive="base">
                                        <p:cTn dur="500"/>
                                        <p:tgtEl>
                                          <p:spTgt spid="38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 calcmode="lin" valueType="num">
                                      <p:cBhvr additive="base">
                                        <p:cTn dur="500"/>
                                        <p:tgtEl>
                                          <p:spTgt spid="38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 calcmode="lin" valueType="num">
                                      <p:cBhvr additive="base">
                                        <p:cTn dur="500"/>
                                        <p:tgtEl>
                                          <p:spTgt spid="38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anim calcmode="lin" valueType="num">
                                      <p:cBhvr additive="base">
                                        <p:cTn dur="500"/>
                                        <p:tgtEl>
                                          <p:spTgt spid="38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anim calcmode="lin" valueType="num">
                                      <p:cBhvr additive="base">
                                        <p:cTn dur="500"/>
                                        <p:tgtEl>
                                          <p:spTgt spid="38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anim calcmode="lin" valueType="num">
                                      <p:cBhvr additive="base">
                                        <p:cTn dur="500"/>
                                        <p:tgtEl>
                                          <p:spTgt spid="38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anim calcmode="lin" valueType="num">
                                      <p:cBhvr additive="base">
                                        <p:cTn dur="500"/>
                                        <p:tgtEl>
                                          <p:spTgt spid="38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8">
                                            <p:txEl>
                                              <p:pRg end="7" st="7"/>
                                            </p:txEl>
                                          </p:spTgt>
                                        </p:tgtEl>
                                        <p:attrNameLst>
                                          <p:attrName>style.visibility</p:attrName>
                                        </p:attrNameLst>
                                      </p:cBhvr>
                                      <p:to>
                                        <p:strVal val="visible"/>
                                      </p:to>
                                    </p:set>
                                    <p:anim calcmode="lin" valueType="num">
                                      <p:cBhvr additive="base">
                                        <p:cTn dur="500"/>
                                        <p:tgtEl>
                                          <p:spTgt spid="388">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37"/>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Determinación sexual en humanos</a:t>
            </a:r>
            <a:endParaRPr/>
          </a:p>
        </p:txBody>
      </p:sp>
      <p:pic>
        <p:nvPicPr>
          <p:cNvPr id="396" name="Google Shape;396;p37"/>
          <p:cNvPicPr preferRelativeResize="0"/>
          <p:nvPr>
            <p:ph idx="1" type="body"/>
          </p:nvPr>
        </p:nvPicPr>
        <p:blipFill rotWithShape="1">
          <a:blip r:embed="rId3">
            <a:alphaModFix/>
          </a:blip>
          <a:srcRect b="0" l="0" r="0" t="6837"/>
          <a:stretch/>
        </p:blipFill>
        <p:spPr>
          <a:xfrm>
            <a:off x="650875" y="1162050"/>
            <a:ext cx="7693025" cy="5376862"/>
          </a:xfrm>
          <a:prstGeom prst="rect">
            <a:avLst/>
          </a:prstGeom>
          <a:noFill/>
          <a:ln>
            <a:noFill/>
          </a:ln>
        </p:spPr>
      </p:pic>
      <p:sp>
        <p:nvSpPr>
          <p:cNvPr id="397" name="Google Shape;397;p37"/>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398" name="Google Shape;398;p37"/>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38"/>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Herencia del sexo</a:t>
            </a:r>
            <a:endParaRPr/>
          </a:p>
        </p:txBody>
      </p:sp>
      <p:sp>
        <p:nvSpPr>
          <p:cNvPr id="404" name="Google Shape;404;p38"/>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herencia sexual.jpg" id="405" name="Google Shape;405;p38"/>
          <p:cNvPicPr preferRelativeResize="0"/>
          <p:nvPr>
            <p:ph idx="1" type="body"/>
          </p:nvPr>
        </p:nvPicPr>
        <p:blipFill rotWithShape="1">
          <a:blip r:embed="rId3">
            <a:alphaModFix/>
          </a:blip>
          <a:srcRect b="0" l="0" r="0" t="0"/>
          <a:stretch/>
        </p:blipFill>
        <p:spPr>
          <a:xfrm>
            <a:off x="1357312" y="1285875"/>
            <a:ext cx="6251575" cy="5000625"/>
          </a:xfrm>
          <a:prstGeom prst="rect">
            <a:avLst/>
          </a:prstGeom>
          <a:noFill/>
          <a:ln>
            <a:noFill/>
          </a:ln>
        </p:spPr>
      </p:pic>
      <p:sp>
        <p:nvSpPr>
          <p:cNvPr id="406" name="Google Shape;406;p38"/>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descr="Resultado de imagen de la oveja negra de la familia" id="98" name="Google Shape;98;p12"/>
          <p:cNvPicPr preferRelativeResize="0"/>
          <p:nvPr/>
        </p:nvPicPr>
        <p:blipFill rotWithShape="1">
          <a:blip r:embed="rId3">
            <a:alphaModFix/>
          </a:blip>
          <a:srcRect b="0" l="0" r="0" t="0"/>
          <a:stretch/>
        </p:blipFill>
        <p:spPr>
          <a:xfrm>
            <a:off x="1112837" y="2252662"/>
            <a:ext cx="7292975" cy="3328987"/>
          </a:xfrm>
          <a:prstGeom prst="rect">
            <a:avLst/>
          </a:prstGeom>
          <a:noFill/>
          <a:ln>
            <a:noFill/>
          </a:ln>
        </p:spPr>
      </p:pic>
      <p:sp>
        <p:nvSpPr>
          <p:cNvPr id="99" name="Google Shape;99;p12"/>
          <p:cNvSpPr txBox="1"/>
          <p:nvPr>
            <p:ph type="title"/>
          </p:nvPr>
        </p:nvSpPr>
        <p:spPr>
          <a:xfrm>
            <a:off x="468312" y="0"/>
            <a:ext cx="82296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Preguntas </a:t>
            </a:r>
            <a:endParaRPr/>
          </a:p>
        </p:txBody>
      </p:sp>
      <p:sp>
        <p:nvSpPr>
          <p:cNvPr id="100" name="Google Shape;100;p12"/>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101" name="Google Shape;101;p12"/>
          <p:cNvSpPr/>
          <p:nvPr/>
        </p:nvSpPr>
        <p:spPr>
          <a:xfrm>
            <a:off x="3502025" y="5300662"/>
            <a:ext cx="5184775" cy="1055687"/>
          </a:xfrm>
          <a:prstGeom prst="ellipse">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102" name="Google Shape;102;p12"/>
          <p:cNvSpPr txBox="1"/>
          <p:nvPr/>
        </p:nvSpPr>
        <p:spPr>
          <a:xfrm>
            <a:off x="4046537" y="5538787"/>
            <a:ext cx="4391025" cy="5794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Caracteres hereditarios</a:t>
            </a:r>
            <a:endParaRPr/>
          </a:p>
        </p:txBody>
      </p:sp>
      <p:sp>
        <p:nvSpPr>
          <p:cNvPr id="103" name="Google Shape;103;p12"/>
          <p:cNvSpPr txBox="1"/>
          <p:nvPr>
            <p:ph idx="1" type="body"/>
          </p:nvPr>
        </p:nvSpPr>
        <p:spPr>
          <a:xfrm>
            <a:off x="644525" y="1620837"/>
            <a:ext cx="8229600" cy="485775"/>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¿De dónde sale la oveja negra de la familia?</a:t>
            </a:r>
            <a:endParaRPr/>
          </a:p>
        </p:txBody>
      </p:sp>
      <p:sp>
        <p:nvSpPr>
          <p:cNvPr id="104" name="Google Shape;104;p12"/>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39"/>
          <p:cNvSpPr txBox="1"/>
          <p:nvPr>
            <p:ph type="title"/>
          </p:nvPr>
        </p:nvSpPr>
        <p:spPr>
          <a:xfrm>
            <a:off x="500062" y="357187"/>
            <a:ext cx="8229600" cy="73501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Región homóloga</a:t>
            </a:r>
            <a:endParaRPr/>
          </a:p>
        </p:txBody>
      </p:sp>
      <p:sp>
        <p:nvSpPr>
          <p:cNvPr id="412" name="Google Shape;412;p39"/>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chromosome XY_recombination.gif" id="413" name="Google Shape;413;p39"/>
          <p:cNvPicPr preferRelativeResize="0"/>
          <p:nvPr>
            <p:ph idx="1" type="body"/>
          </p:nvPr>
        </p:nvPicPr>
        <p:blipFill rotWithShape="1">
          <a:blip r:embed="rId3">
            <a:alphaModFix/>
          </a:blip>
          <a:srcRect b="0" l="0" r="0" t="0"/>
          <a:stretch/>
        </p:blipFill>
        <p:spPr>
          <a:xfrm>
            <a:off x="3000375" y="1643062"/>
            <a:ext cx="3905250" cy="4419600"/>
          </a:xfrm>
          <a:prstGeom prst="rect">
            <a:avLst/>
          </a:prstGeom>
          <a:noFill/>
          <a:ln>
            <a:noFill/>
          </a:ln>
        </p:spPr>
      </p:pic>
      <p:sp>
        <p:nvSpPr>
          <p:cNvPr id="414" name="Google Shape;414;p39"/>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40"/>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Herencia ligada al sexo</a:t>
            </a:r>
            <a:endParaRPr/>
          </a:p>
        </p:txBody>
      </p:sp>
      <p:sp>
        <p:nvSpPr>
          <p:cNvPr id="421" name="Google Shape;421;p40"/>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herencia ligada al sexo" id="422" name="Google Shape;422;p40"/>
          <p:cNvPicPr preferRelativeResize="0"/>
          <p:nvPr>
            <p:ph idx="1" type="body"/>
          </p:nvPr>
        </p:nvPicPr>
        <p:blipFill rotWithShape="1">
          <a:blip r:embed="rId3">
            <a:alphaModFix/>
          </a:blip>
          <a:srcRect b="4596" l="41317" r="7676" t="12925"/>
          <a:stretch/>
        </p:blipFill>
        <p:spPr>
          <a:xfrm>
            <a:off x="4572000" y="1214437"/>
            <a:ext cx="4181475" cy="4662487"/>
          </a:xfrm>
          <a:prstGeom prst="rect">
            <a:avLst/>
          </a:prstGeom>
          <a:noFill/>
          <a:ln>
            <a:noFill/>
          </a:ln>
        </p:spPr>
      </p:pic>
      <p:sp>
        <p:nvSpPr>
          <p:cNvPr id="423" name="Google Shape;423;p40"/>
          <p:cNvSpPr txBox="1"/>
          <p:nvPr/>
        </p:nvSpPr>
        <p:spPr>
          <a:xfrm>
            <a:off x="571500" y="2143125"/>
            <a:ext cx="3571875" cy="28622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000"/>
              <a:buFont typeface="Tahoma"/>
              <a:buNone/>
            </a:pPr>
            <a:r>
              <a:rPr b="0" i="0" lang="en-US" sz="2000" u="none">
                <a:solidFill>
                  <a:schemeClr val="dk1"/>
                </a:solidFill>
                <a:latin typeface="Tahoma"/>
                <a:ea typeface="Tahoma"/>
                <a:cs typeface="Tahoma"/>
                <a:sym typeface="Tahoma"/>
              </a:rPr>
              <a:t>Son caracteres que están determinados por genes que se encuentran en los cromosomas sexuales y, por tanto, se heredan a la vez que el sexo</a:t>
            </a:r>
            <a:endParaRPr/>
          </a:p>
        </p:txBody>
      </p:sp>
      <p:sp>
        <p:nvSpPr>
          <p:cNvPr id="424" name="Google Shape;424;p40"/>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4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Daltonismo: Una app CV Simulator </a:t>
            </a:r>
            <a:endParaRPr/>
          </a:p>
        </p:txBody>
      </p:sp>
      <p:pic>
        <p:nvPicPr>
          <p:cNvPr id="430" name="Google Shape;430;p41"/>
          <p:cNvPicPr preferRelativeResize="0"/>
          <p:nvPr>
            <p:ph idx="1" type="body"/>
          </p:nvPr>
        </p:nvPicPr>
        <p:blipFill rotWithShape="1">
          <a:blip r:embed="rId3">
            <a:alphaModFix/>
          </a:blip>
          <a:srcRect b="0" l="0" r="0" t="0"/>
          <a:stretch/>
        </p:blipFill>
        <p:spPr>
          <a:xfrm>
            <a:off x="612775" y="1341437"/>
            <a:ext cx="4095750" cy="2303462"/>
          </a:xfrm>
          <a:prstGeom prst="rect">
            <a:avLst/>
          </a:prstGeom>
          <a:noFill/>
          <a:ln>
            <a:noFill/>
          </a:ln>
        </p:spPr>
      </p:pic>
      <p:sp>
        <p:nvSpPr>
          <p:cNvPr id="431" name="Google Shape;431;p41"/>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IMG_2753" id="432" name="Google Shape;432;p41"/>
          <p:cNvPicPr preferRelativeResize="0"/>
          <p:nvPr/>
        </p:nvPicPr>
        <p:blipFill rotWithShape="1">
          <a:blip r:embed="rId4">
            <a:alphaModFix/>
          </a:blip>
          <a:srcRect b="0" l="0" r="0" t="0"/>
          <a:stretch/>
        </p:blipFill>
        <p:spPr>
          <a:xfrm>
            <a:off x="4060825" y="3744912"/>
            <a:ext cx="4614862" cy="2595562"/>
          </a:xfrm>
          <a:prstGeom prst="rect">
            <a:avLst/>
          </a:prstGeom>
          <a:noFill/>
          <a:ln>
            <a:noFill/>
          </a:ln>
        </p:spPr>
      </p:pic>
      <p:sp>
        <p:nvSpPr>
          <p:cNvPr id="433" name="Google Shape;433;p41"/>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42"/>
          <p:cNvSpPr txBox="1"/>
          <p:nvPr>
            <p:ph type="title"/>
          </p:nvPr>
        </p:nvSpPr>
        <p:spPr>
          <a:xfrm>
            <a:off x="1322387" y="188912"/>
            <a:ext cx="6562725" cy="9413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Daltonismo</a:t>
            </a:r>
            <a:endParaRPr/>
          </a:p>
        </p:txBody>
      </p:sp>
      <p:sp>
        <p:nvSpPr>
          <p:cNvPr id="439" name="Google Shape;439;p42"/>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440" name="Google Shape;440;p42"/>
          <p:cNvSpPr txBox="1"/>
          <p:nvPr/>
        </p:nvSpPr>
        <p:spPr>
          <a:xfrm>
            <a:off x="612775" y="1641475"/>
            <a:ext cx="7893050" cy="708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sng">
                <a:solidFill>
                  <a:schemeClr val="hlink"/>
                </a:solidFill>
                <a:latin typeface="Times New Roman"/>
                <a:ea typeface="Times New Roman"/>
                <a:cs typeface="Times New Roman"/>
                <a:sym typeface="Times New Roman"/>
                <a:hlinkClick r:id="rId3"/>
              </a:rPr>
              <a:t>https://www.youtube.com/watch?v=Gvo88G7L4k8&amp;list=PL5vrnifpfQIt5WLo0WYn8hz_IhCsEKjwv</a:t>
            </a:r>
            <a:endParaRPr/>
          </a:p>
        </p:txBody>
      </p:sp>
      <p:pic>
        <p:nvPicPr>
          <p:cNvPr descr="http://aliso.pntic.mec.es/tromer2/Nueva%20versi%C3%B3n-2015/Recurs7.gif" id="441" name="Google Shape;441;p42"/>
          <p:cNvPicPr preferRelativeResize="0"/>
          <p:nvPr/>
        </p:nvPicPr>
        <p:blipFill rotWithShape="1">
          <a:blip r:embed="rId4">
            <a:alphaModFix/>
          </a:blip>
          <a:srcRect b="0" l="0" r="0" t="0"/>
          <a:stretch/>
        </p:blipFill>
        <p:spPr>
          <a:xfrm>
            <a:off x="395287" y="2349500"/>
            <a:ext cx="8007350" cy="3133725"/>
          </a:xfrm>
          <a:prstGeom prst="rect">
            <a:avLst/>
          </a:prstGeom>
          <a:noFill/>
          <a:ln>
            <a:noFill/>
          </a:ln>
        </p:spPr>
      </p:pic>
      <p:sp>
        <p:nvSpPr>
          <p:cNvPr id="442" name="Google Shape;442;p42"/>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43"/>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Hemofilia I</a:t>
            </a:r>
            <a:endParaRPr/>
          </a:p>
        </p:txBody>
      </p:sp>
      <p:sp>
        <p:nvSpPr>
          <p:cNvPr id="448" name="Google Shape;448;p43"/>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hemofilia" id="449" name="Google Shape;449;p43"/>
          <p:cNvPicPr preferRelativeResize="0"/>
          <p:nvPr>
            <p:ph idx="1" type="body"/>
          </p:nvPr>
        </p:nvPicPr>
        <p:blipFill rotWithShape="1">
          <a:blip r:embed="rId3">
            <a:alphaModFix/>
          </a:blip>
          <a:srcRect b="0" l="39147" r="0" t="11479"/>
          <a:stretch/>
        </p:blipFill>
        <p:spPr>
          <a:xfrm>
            <a:off x="2214562" y="1285875"/>
            <a:ext cx="4714875" cy="4806950"/>
          </a:xfrm>
          <a:prstGeom prst="rect">
            <a:avLst/>
          </a:prstGeom>
          <a:noFill/>
          <a:ln>
            <a:noFill/>
          </a:ln>
        </p:spPr>
      </p:pic>
      <p:sp>
        <p:nvSpPr>
          <p:cNvPr id="450" name="Google Shape;450;p43"/>
          <p:cNvSpPr txBox="1"/>
          <p:nvPr/>
        </p:nvSpPr>
        <p:spPr>
          <a:xfrm>
            <a:off x="1071562" y="1214437"/>
            <a:ext cx="6840537"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Garamond"/>
              <a:buNone/>
            </a:pPr>
            <a:r>
              <a:rPr b="1" i="0" lang="en-US" sz="2000" u="none">
                <a:solidFill>
                  <a:schemeClr val="dk1"/>
                </a:solidFill>
                <a:latin typeface="Garamond"/>
                <a:ea typeface="Garamond"/>
                <a:cs typeface="Garamond"/>
                <a:sym typeface="Garamond"/>
              </a:rPr>
              <a:t>1. Descendencia de una mujer portadora y un hombre sano</a:t>
            </a:r>
            <a:endParaRPr/>
          </a:p>
        </p:txBody>
      </p:sp>
      <p:sp>
        <p:nvSpPr>
          <p:cNvPr id="451" name="Google Shape;451;p43"/>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44"/>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Hemofilia II</a:t>
            </a:r>
            <a:endParaRPr/>
          </a:p>
        </p:txBody>
      </p:sp>
      <p:sp>
        <p:nvSpPr>
          <p:cNvPr id="457" name="Google Shape;457;p44"/>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hemofilia II" id="458" name="Google Shape;458;p44"/>
          <p:cNvPicPr preferRelativeResize="0"/>
          <p:nvPr>
            <p:ph idx="1" type="body"/>
          </p:nvPr>
        </p:nvPicPr>
        <p:blipFill rotWithShape="1">
          <a:blip r:embed="rId3">
            <a:alphaModFix/>
          </a:blip>
          <a:srcRect b="7716" l="38305" r="0" t="15888"/>
          <a:stretch/>
        </p:blipFill>
        <p:spPr>
          <a:xfrm>
            <a:off x="2000250" y="2000250"/>
            <a:ext cx="5008562" cy="4021137"/>
          </a:xfrm>
          <a:prstGeom prst="rect">
            <a:avLst/>
          </a:prstGeom>
          <a:noFill/>
          <a:ln>
            <a:noFill/>
          </a:ln>
        </p:spPr>
      </p:pic>
      <p:sp>
        <p:nvSpPr>
          <p:cNvPr id="459" name="Google Shape;459;p44"/>
          <p:cNvSpPr txBox="1"/>
          <p:nvPr/>
        </p:nvSpPr>
        <p:spPr>
          <a:xfrm>
            <a:off x="428625" y="1428750"/>
            <a:ext cx="8215312"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Garamond"/>
              <a:buNone/>
            </a:pPr>
            <a:r>
              <a:rPr b="1" i="0" lang="en-US" sz="2400" u="none">
                <a:solidFill>
                  <a:schemeClr val="dk1"/>
                </a:solidFill>
                <a:latin typeface="Garamond"/>
                <a:ea typeface="Garamond"/>
                <a:cs typeface="Garamond"/>
                <a:sym typeface="Garamond"/>
              </a:rPr>
              <a:t>1. Descendencia de una mujer normal y un hombre hemofílico</a:t>
            </a:r>
            <a:endParaRPr/>
          </a:p>
        </p:txBody>
      </p:sp>
      <p:sp>
        <p:nvSpPr>
          <p:cNvPr id="460" name="Google Shape;460;p44"/>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8"/>
                                        </p:tgtEl>
                                        <p:attrNameLst>
                                          <p:attrName>style.visibility</p:attrName>
                                        </p:attrNameLst>
                                      </p:cBhvr>
                                      <p:to>
                                        <p:strVal val="visible"/>
                                      </p:to>
                                    </p:set>
                                    <p:anim calcmode="lin" valueType="num">
                                      <p:cBhvr additive="base">
                                        <p:cTn dur="500"/>
                                        <p:tgtEl>
                                          <p:spTgt spid="4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pic>
        <p:nvPicPr>
          <p:cNvPr descr="familia Reina Victoria" id="465" name="Google Shape;465;p45"/>
          <p:cNvPicPr preferRelativeResize="0"/>
          <p:nvPr/>
        </p:nvPicPr>
        <p:blipFill rotWithShape="1">
          <a:blip r:embed="rId3">
            <a:alphaModFix/>
          </a:blip>
          <a:srcRect b="0" l="0" r="0" t="0"/>
          <a:stretch/>
        </p:blipFill>
        <p:spPr>
          <a:xfrm>
            <a:off x="250825" y="623887"/>
            <a:ext cx="8643937" cy="5732462"/>
          </a:xfrm>
          <a:prstGeom prst="rect">
            <a:avLst/>
          </a:prstGeom>
          <a:noFill/>
          <a:ln>
            <a:noFill/>
          </a:ln>
        </p:spPr>
      </p:pic>
      <p:sp>
        <p:nvSpPr>
          <p:cNvPr id="466" name="Google Shape;466;p45"/>
          <p:cNvSpPr txBox="1"/>
          <p:nvPr>
            <p:ph type="title"/>
          </p:nvPr>
        </p:nvSpPr>
        <p:spPr>
          <a:xfrm>
            <a:off x="5357812" y="214312"/>
            <a:ext cx="3786187" cy="73501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Ejemplo de hemofília</a:t>
            </a:r>
            <a:endParaRPr/>
          </a:p>
        </p:txBody>
      </p:sp>
      <p:sp>
        <p:nvSpPr>
          <p:cNvPr id="467" name="Google Shape;467;p45"/>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468" name="Google Shape;468;p45"/>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46"/>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Genes letales</a:t>
            </a:r>
            <a:endParaRPr/>
          </a:p>
        </p:txBody>
      </p:sp>
      <p:sp>
        <p:nvSpPr>
          <p:cNvPr id="474" name="Google Shape;474;p46"/>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475" name="Google Shape;475;p46"/>
          <p:cNvSpPr txBox="1"/>
          <p:nvPr>
            <p:ph idx="1" type="body"/>
          </p:nvPr>
        </p:nvSpPr>
        <p:spPr>
          <a:xfrm>
            <a:off x="428625" y="1785937"/>
            <a:ext cx="8229600" cy="4424362"/>
          </a:xfrm>
          <a:prstGeom prst="rect">
            <a:avLst/>
          </a:prstGeom>
          <a:noFill/>
          <a:ln>
            <a:noFill/>
          </a:ln>
        </p:spPr>
        <p:txBody>
          <a:bodyPr anchorCtr="0" anchor="t" bIns="45700" lIns="91425" spcFirstLastPara="1" rIns="91425" wrap="square" tIns="45700">
            <a:noAutofit/>
          </a:bodyPr>
          <a:lstStyle/>
          <a:p>
            <a:pPr indent="-533400" lvl="0" marL="533400" marR="0" rtl="0" algn="l">
              <a:lnSpc>
                <a:spcPct val="100000"/>
              </a:lnSpc>
              <a:spcBef>
                <a:spcPts val="0"/>
              </a:spcBef>
              <a:spcAft>
                <a:spcPts val="0"/>
              </a:spcAft>
              <a:buClr>
                <a:schemeClr val="accent1"/>
              </a:buClr>
              <a:buSzPts val="1976"/>
              <a:buFont typeface="Noto Sans Symbols"/>
              <a:buChar char="▶"/>
            </a:pPr>
            <a:r>
              <a:rPr b="0" i="0" lang="en-US" sz="2600" u="none">
                <a:solidFill>
                  <a:schemeClr val="dk1"/>
                </a:solidFill>
                <a:latin typeface="Constantia"/>
                <a:ea typeface="Constantia"/>
                <a:cs typeface="Constantia"/>
                <a:sym typeface="Constantia"/>
              </a:rPr>
              <a:t>Una mujer lleva en uno de sus cromosomas X un alelo letal recesivo, y en el otro el alelo dominante normal. ¿cuál será la proporción de sexos en la descendencia de esta mujer si contrae matrimonio con un hombre normal?</a:t>
            </a:r>
            <a:endParaRPr/>
          </a:p>
        </p:txBody>
      </p:sp>
      <p:sp>
        <p:nvSpPr>
          <p:cNvPr id="476" name="Google Shape;476;p46"/>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47"/>
          <p:cNvSpPr txBox="1"/>
          <p:nvPr>
            <p:ph type="title"/>
          </p:nvPr>
        </p:nvSpPr>
        <p:spPr>
          <a:xfrm>
            <a:off x="457200" y="214312"/>
            <a:ext cx="8229600" cy="85725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Genes letales</a:t>
            </a:r>
            <a:endParaRPr/>
          </a:p>
        </p:txBody>
      </p:sp>
      <p:sp>
        <p:nvSpPr>
          <p:cNvPr id="482" name="Google Shape;482;p47"/>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alelo letal" id="483" name="Google Shape;483;p47"/>
          <p:cNvPicPr preferRelativeResize="0"/>
          <p:nvPr>
            <p:ph idx="1" type="body"/>
          </p:nvPr>
        </p:nvPicPr>
        <p:blipFill rotWithShape="1">
          <a:blip r:embed="rId3">
            <a:alphaModFix/>
          </a:blip>
          <a:srcRect b="20448" l="0" r="14074" t="0"/>
          <a:stretch/>
        </p:blipFill>
        <p:spPr>
          <a:xfrm>
            <a:off x="1285875" y="1658937"/>
            <a:ext cx="6286500" cy="4148137"/>
          </a:xfrm>
          <a:prstGeom prst="rect">
            <a:avLst/>
          </a:prstGeom>
          <a:noFill/>
          <a:ln>
            <a:noFill/>
          </a:ln>
        </p:spPr>
      </p:pic>
      <p:sp>
        <p:nvSpPr>
          <p:cNvPr id="484" name="Google Shape;484;p47"/>
          <p:cNvSpPr txBox="1"/>
          <p:nvPr/>
        </p:nvSpPr>
        <p:spPr>
          <a:xfrm>
            <a:off x="1071562" y="1285875"/>
            <a:ext cx="6840537"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Garamond"/>
              <a:buNone/>
            </a:pPr>
            <a:r>
              <a:rPr b="1" i="0" lang="en-US" sz="2000" u="none">
                <a:solidFill>
                  <a:schemeClr val="dk1"/>
                </a:solidFill>
                <a:latin typeface="Garamond"/>
                <a:ea typeface="Garamond"/>
                <a:cs typeface="Garamond"/>
                <a:sym typeface="Garamond"/>
              </a:rPr>
              <a:t>1. Descendencia de una pareja de portadores </a:t>
            </a:r>
            <a:endParaRPr/>
          </a:p>
        </p:txBody>
      </p:sp>
      <p:pic>
        <p:nvPicPr>
          <p:cNvPr descr="alelo letal" id="485" name="Google Shape;485;p47"/>
          <p:cNvPicPr preferRelativeResize="0"/>
          <p:nvPr/>
        </p:nvPicPr>
        <p:blipFill rotWithShape="1">
          <a:blip r:embed="rId3">
            <a:alphaModFix/>
          </a:blip>
          <a:srcRect b="4158" l="4241" r="5081" t="82290"/>
          <a:stretch/>
        </p:blipFill>
        <p:spPr>
          <a:xfrm>
            <a:off x="642937" y="5857875"/>
            <a:ext cx="8208962" cy="920750"/>
          </a:xfrm>
          <a:prstGeom prst="rect">
            <a:avLst/>
          </a:prstGeom>
          <a:noFill/>
          <a:ln>
            <a:noFill/>
          </a:ln>
        </p:spPr>
      </p:pic>
      <p:sp>
        <p:nvSpPr>
          <p:cNvPr id="486" name="Google Shape;486;p47"/>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48"/>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Caracteres influidos por el sexo</a:t>
            </a:r>
            <a:endParaRPr/>
          </a:p>
        </p:txBody>
      </p:sp>
      <p:sp>
        <p:nvSpPr>
          <p:cNvPr id="492" name="Google Shape;492;p48"/>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493" name="Google Shape;493;p48"/>
          <p:cNvSpPr txBox="1"/>
          <p:nvPr>
            <p:ph idx="1" type="body"/>
          </p:nvPr>
        </p:nvSpPr>
        <p:spPr>
          <a:xfrm>
            <a:off x="438150" y="1143000"/>
            <a:ext cx="8229600" cy="484028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accent1"/>
              </a:buClr>
              <a:buSzPts val="1520"/>
              <a:buFont typeface="Noto Sans Symbols"/>
              <a:buNone/>
            </a:pPr>
            <a:r>
              <a:rPr b="0" i="0" lang="en-US" sz="2000" u="none">
                <a:solidFill>
                  <a:schemeClr val="dk1"/>
                </a:solidFill>
                <a:latin typeface="Calibri"/>
                <a:ea typeface="Calibri"/>
                <a:cs typeface="Calibri"/>
                <a:sym typeface="Calibri"/>
              </a:rPr>
              <a:t>Un acróbata de circo cuelga de sus cabellos como parte de su actuación. Se pregunta si debe cambiar de profesión antes de que sea demasiado tarde. Su problema es el siguiente: su madre es calva, pero su padre presenta cabello normal. Su hermano está perdiendo cabello rápidamente y pronto estará calvo. Supongamos que B representa el alelo de la calvicie y b el alelo de ausencia de calvicie (cabello normal). El gen no está ligado al sexo pero está condicionado en su expresión por él. Responde:</a:t>
            </a:r>
            <a:endParaRPr/>
          </a:p>
          <a:p>
            <a:pPr indent="0" lvl="1" marL="471487" marR="0" rtl="0" algn="l">
              <a:lnSpc>
                <a:spcPct val="80000"/>
              </a:lnSpc>
              <a:spcBef>
                <a:spcPts val="500"/>
              </a:spcBef>
              <a:spcAft>
                <a:spcPts val="0"/>
              </a:spcAft>
              <a:buClr>
                <a:schemeClr val="accent2"/>
              </a:buClr>
              <a:buSzPts val="1520"/>
              <a:buFont typeface="Noto Sans Symbols"/>
              <a:buNone/>
            </a:pPr>
            <a:r>
              <a:rPr b="0" i="0" lang="en-US" sz="2000" u="none" cap="none" strike="noStrike">
                <a:solidFill>
                  <a:schemeClr val="dk2"/>
                </a:solidFill>
                <a:latin typeface="Calibri"/>
                <a:ea typeface="Calibri"/>
                <a:cs typeface="Calibri"/>
                <a:sym typeface="Calibri"/>
              </a:rPr>
              <a:t>a) Genotipo de los padres del acróbata</a:t>
            </a:r>
            <a:endParaRPr/>
          </a:p>
          <a:p>
            <a:pPr indent="0" lvl="1" marL="471487" marR="0" rtl="0" algn="l">
              <a:lnSpc>
                <a:spcPct val="80000"/>
              </a:lnSpc>
              <a:spcBef>
                <a:spcPts val="500"/>
              </a:spcBef>
              <a:spcAft>
                <a:spcPts val="0"/>
              </a:spcAft>
              <a:buClr>
                <a:schemeClr val="accent2"/>
              </a:buClr>
              <a:buSzPts val="1520"/>
              <a:buFont typeface="Noto Sans Symbols"/>
              <a:buNone/>
            </a:pPr>
            <a:r>
              <a:rPr b="0" i="0" lang="en-US" sz="2000" u="none" cap="none" strike="noStrike">
                <a:solidFill>
                  <a:schemeClr val="dk2"/>
                </a:solidFill>
                <a:latin typeface="Calibri"/>
                <a:ea typeface="Calibri"/>
                <a:cs typeface="Calibri"/>
                <a:sym typeface="Calibri"/>
              </a:rPr>
              <a:t>b) Genotipo de su hermano</a:t>
            </a:r>
            <a:endParaRPr/>
          </a:p>
          <a:p>
            <a:pPr indent="0" lvl="1" marL="471487" marR="0" rtl="0" algn="l">
              <a:lnSpc>
                <a:spcPct val="80000"/>
              </a:lnSpc>
              <a:spcBef>
                <a:spcPts val="500"/>
              </a:spcBef>
              <a:spcAft>
                <a:spcPts val="0"/>
              </a:spcAft>
              <a:buClr>
                <a:schemeClr val="accent2"/>
              </a:buClr>
              <a:buSzPts val="1520"/>
              <a:buFont typeface="Noto Sans Symbols"/>
              <a:buNone/>
            </a:pPr>
            <a:r>
              <a:rPr b="0" i="0" lang="en-US" sz="2000" u="none" cap="none" strike="noStrike">
                <a:solidFill>
                  <a:schemeClr val="dk2"/>
                </a:solidFill>
                <a:latin typeface="Calibri"/>
                <a:ea typeface="Calibri"/>
                <a:cs typeface="Calibri"/>
                <a:sym typeface="Calibri"/>
              </a:rPr>
              <a:t>c) Genotipo del acróbata</a:t>
            </a:r>
            <a:endParaRPr/>
          </a:p>
          <a:p>
            <a:pPr indent="0" lvl="1" marL="471487" marR="0" rtl="0" algn="l">
              <a:lnSpc>
                <a:spcPct val="80000"/>
              </a:lnSpc>
              <a:spcBef>
                <a:spcPts val="500"/>
              </a:spcBef>
              <a:spcAft>
                <a:spcPts val="0"/>
              </a:spcAft>
              <a:buClr>
                <a:schemeClr val="accent2"/>
              </a:buClr>
              <a:buSzPts val="1520"/>
              <a:buFont typeface="Noto Sans Symbols"/>
              <a:buNone/>
            </a:pPr>
            <a:r>
              <a:rPr b="0" i="0" lang="en-US" sz="2000" u="none" cap="none" strike="noStrike">
                <a:solidFill>
                  <a:schemeClr val="dk2"/>
                </a:solidFill>
                <a:latin typeface="Calibri"/>
                <a:ea typeface="Calibri"/>
                <a:cs typeface="Calibri"/>
                <a:sym typeface="Calibri"/>
              </a:rPr>
              <a:t>d) ¿Debe o no cambiar de profesión? </a:t>
            </a:r>
            <a:endParaRPr/>
          </a:p>
          <a:p>
            <a:pPr indent="0" lvl="1" marL="471487" marR="0" rtl="0" algn="l">
              <a:lnSpc>
                <a:spcPct val="80000"/>
              </a:lnSpc>
              <a:spcBef>
                <a:spcPts val="500"/>
              </a:spcBef>
              <a:spcAft>
                <a:spcPts val="0"/>
              </a:spcAft>
              <a:buClr>
                <a:schemeClr val="accent2"/>
              </a:buClr>
              <a:buSzPts val="1520"/>
              <a:buFont typeface="Noto Sans Symbols"/>
              <a:buNone/>
            </a:pPr>
            <a:r>
              <a:rPr b="0" i="0" lang="en-US" sz="2000" u="none" cap="none" strike="noStrike">
                <a:solidFill>
                  <a:schemeClr val="dk2"/>
                </a:solidFill>
                <a:latin typeface="Calibri"/>
                <a:ea typeface="Calibri"/>
                <a:cs typeface="Calibri"/>
                <a:sym typeface="Calibri"/>
              </a:rPr>
              <a:t>Razona las respuestas de cada apartado </a:t>
            </a:r>
            <a:endParaRPr/>
          </a:p>
        </p:txBody>
      </p:sp>
      <p:sp>
        <p:nvSpPr>
          <p:cNvPr id="494" name="Google Shape;494;p48"/>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3"/>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Historia de la genética</a:t>
            </a:r>
            <a:endParaRPr/>
          </a:p>
        </p:txBody>
      </p:sp>
      <p:sp>
        <p:nvSpPr>
          <p:cNvPr id="110" name="Google Shape;110;p13"/>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111" name="Google Shape;111;p13"/>
          <p:cNvSpPr txBox="1"/>
          <p:nvPr>
            <p:ph idx="1" type="body"/>
          </p:nvPr>
        </p:nvSpPr>
        <p:spPr>
          <a:xfrm>
            <a:off x="492125" y="1628775"/>
            <a:ext cx="8229600" cy="4525962"/>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1976"/>
              <a:buFont typeface="Noto Sans Symbols"/>
              <a:buNone/>
            </a:pPr>
            <a:r>
              <a:rPr b="0" i="0" lang="en-US" sz="2600" u="none" cap="none" strike="noStrike">
                <a:solidFill>
                  <a:schemeClr val="dk1"/>
                </a:solidFill>
                <a:latin typeface="Constantia"/>
                <a:ea typeface="Constantia"/>
                <a:cs typeface="Constantia"/>
                <a:sym typeface="Constantia"/>
              </a:rPr>
              <a:t>1865         1910          1953          1970        2009</a:t>
            </a:r>
            <a:endParaRPr/>
          </a:p>
        </p:txBody>
      </p:sp>
      <p:cxnSp>
        <p:nvCxnSpPr>
          <p:cNvPr id="112" name="Google Shape;112;p13"/>
          <p:cNvCxnSpPr/>
          <p:nvPr/>
        </p:nvCxnSpPr>
        <p:spPr>
          <a:xfrm>
            <a:off x="788987" y="2924175"/>
            <a:ext cx="7921625" cy="0"/>
          </a:xfrm>
          <a:prstGeom prst="straightConnector1">
            <a:avLst/>
          </a:prstGeom>
          <a:noFill/>
          <a:ln cap="flat" cmpd="sng" w="57150">
            <a:solidFill>
              <a:schemeClr val="accent1"/>
            </a:solidFill>
            <a:prstDash val="solid"/>
            <a:miter lim="800000"/>
            <a:headEnd len="med" w="med" type="none"/>
            <a:tailEnd len="med" w="med" type="triangle"/>
          </a:ln>
        </p:spPr>
      </p:cxnSp>
      <p:sp>
        <p:nvSpPr>
          <p:cNvPr id="113" name="Google Shape;113;p13"/>
          <p:cNvSpPr txBox="1"/>
          <p:nvPr/>
        </p:nvSpPr>
        <p:spPr>
          <a:xfrm>
            <a:off x="862012" y="2492375"/>
            <a:ext cx="3240087"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Garamond"/>
              <a:buNone/>
            </a:pPr>
            <a:r>
              <a:rPr b="1" i="0" lang="en-US" sz="2400" u="none">
                <a:solidFill>
                  <a:schemeClr val="dk1"/>
                </a:solidFill>
                <a:latin typeface="Garamond"/>
                <a:ea typeface="Garamond"/>
                <a:cs typeface="Garamond"/>
                <a:sym typeface="Garamond"/>
              </a:rPr>
              <a:t>Genética mendeliana</a:t>
            </a:r>
            <a:endParaRPr/>
          </a:p>
        </p:txBody>
      </p:sp>
      <p:cxnSp>
        <p:nvCxnSpPr>
          <p:cNvPr id="114" name="Google Shape;114;p13"/>
          <p:cNvCxnSpPr/>
          <p:nvPr/>
        </p:nvCxnSpPr>
        <p:spPr>
          <a:xfrm>
            <a:off x="2627312" y="3789362"/>
            <a:ext cx="6121400" cy="0"/>
          </a:xfrm>
          <a:prstGeom prst="straightConnector1">
            <a:avLst/>
          </a:prstGeom>
          <a:noFill/>
          <a:ln cap="flat" cmpd="sng" w="57150">
            <a:solidFill>
              <a:schemeClr val="accent1"/>
            </a:solidFill>
            <a:prstDash val="solid"/>
            <a:miter lim="800000"/>
            <a:headEnd len="med" w="med" type="none"/>
            <a:tailEnd len="med" w="med" type="triangle"/>
          </a:ln>
        </p:spPr>
      </p:cxnSp>
      <p:cxnSp>
        <p:nvCxnSpPr>
          <p:cNvPr id="115" name="Google Shape;115;p13"/>
          <p:cNvCxnSpPr/>
          <p:nvPr/>
        </p:nvCxnSpPr>
        <p:spPr>
          <a:xfrm>
            <a:off x="4787900" y="4868862"/>
            <a:ext cx="3960812" cy="0"/>
          </a:xfrm>
          <a:prstGeom prst="straightConnector1">
            <a:avLst/>
          </a:prstGeom>
          <a:noFill/>
          <a:ln cap="flat" cmpd="sng" w="57150">
            <a:solidFill>
              <a:schemeClr val="accent1"/>
            </a:solidFill>
            <a:prstDash val="solid"/>
            <a:miter lim="800000"/>
            <a:headEnd len="med" w="med" type="none"/>
            <a:tailEnd len="med" w="med" type="triangle"/>
          </a:ln>
        </p:spPr>
      </p:cxnSp>
      <p:cxnSp>
        <p:nvCxnSpPr>
          <p:cNvPr id="116" name="Google Shape;116;p13"/>
          <p:cNvCxnSpPr/>
          <p:nvPr/>
        </p:nvCxnSpPr>
        <p:spPr>
          <a:xfrm>
            <a:off x="7019925" y="5876925"/>
            <a:ext cx="1728787" cy="0"/>
          </a:xfrm>
          <a:prstGeom prst="straightConnector1">
            <a:avLst/>
          </a:prstGeom>
          <a:noFill/>
          <a:ln cap="flat" cmpd="sng" w="57150">
            <a:solidFill>
              <a:schemeClr val="accent1"/>
            </a:solidFill>
            <a:prstDash val="solid"/>
            <a:miter lim="800000"/>
            <a:headEnd len="med" w="med" type="none"/>
            <a:tailEnd len="med" w="med" type="triangle"/>
          </a:ln>
        </p:spPr>
      </p:cxnSp>
      <p:sp>
        <p:nvSpPr>
          <p:cNvPr id="117" name="Google Shape;117;p13"/>
          <p:cNvSpPr txBox="1"/>
          <p:nvPr/>
        </p:nvSpPr>
        <p:spPr>
          <a:xfrm>
            <a:off x="2735262" y="3357562"/>
            <a:ext cx="5113337"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Garamond"/>
              <a:buNone/>
            </a:pPr>
            <a:r>
              <a:rPr b="1" i="0" lang="en-US" sz="2400" u="none">
                <a:solidFill>
                  <a:schemeClr val="dk1"/>
                </a:solidFill>
                <a:latin typeface="Garamond"/>
                <a:ea typeface="Garamond"/>
                <a:cs typeface="Garamond"/>
                <a:sym typeface="Garamond"/>
              </a:rPr>
              <a:t>Genética  de Morgan </a:t>
            </a:r>
            <a:endParaRPr/>
          </a:p>
        </p:txBody>
      </p:sp>
      <p:sp>
        <p:nvSpPr>
          <p:cNvPr id="118" name="Google Shape;118;p13"/>
          <p:cNvSpPr txBox="1"/>
          <p:nvPr/>
        </p:nvSpPr>
        <p:spPr>
          <a:xfrm>
            <a:off x="4894262" y="4365625"/>
            <a:ext cx="2809875"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Garamond"/>
              <a:buNone/>
            </a:pPr>
            <a:r>
              <a:rPr b="1" i="0" lang="en-US" sz="2400" u="none">
                <a:solidFill>
                  <a:schemeClr val="dk1"/>
                </a:solidFill>
                <a:latin typeface="Garamond"/>
                <a:ea typeface="Garamond"/>
                <a:cs typeface="Garamond"/>
                <a:sym typeface="Garamond"/>
              </a:rPr>
              <a:t>Genética molecular</a:t>
            </a:r>
            <a:endParaRPr/>
          </a:p>
        </p:txBody>
      </p:sp>
      <p:sp>
        <p:nvSpPr>
          <p:cNvPr id="119" name="Google Shape;119;p13"/>
          <p:cNvSpPr txBox="1"/>
          <p:nvPr/>
        </p:nvSpPr>
        <p:spPr>
          <a:xfrm>
            <a:off x="6264275" y="5229225"/>
            <a:ext cx="2879725"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Garamond"/>
              <a:buNone/>
            </a:pPr>
            <a:r>
              <a:rPr b="1" i="0" lang="en-US" sz="2400" u="none">
                <a:solidFill>
                  <a:schemeClr val="dk1"/>
                </a:solidFill>
                <a:latin typeface="Garamond"/>
                <a:ea typeface="Garamond"/>
                <a:cs typeface="Garamond"/>
                <a:sym typeface="Garamond"/>
              </a:rPr>
              <a:t>Ingeniería genética</a:t>
            </a:r>
            <a:endParaRPr/>
          </a:p>
        </p:txBody>
      </p:sp>
      <p:sp>
        <p:nvSpPr>
          <p:cNvPr id="120" name="Google Shape;120;p13"/>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49"/>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Aprende genética con Juego de tronos</a:t>
            </a:r>
            <a:endParaRPr/>
          </a:p>
        </p:txBody>
      </p:sp>
      <p:sp>
        <p:nvSpPr>
          <p:cNvPr id="500" name="Google Shape;500;p49"/>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501" name="Google Shape;501;p49"/>
          <p:cNvSpPr txBox="1"/>
          <p:nvPr>
            <p:ph idx="1" type="body"/>
          </p:nvPr>
        </p:nvSpPr>
        <p:spPr>
          <a:xfrm>
            <a:off x="457200" y="5540375"/>
            <a:ext cx="8229600" cy="809625"/>
          </a:xfrm>
          <a:prstGeom prst="rect">
            <a:avLst/>
          </a:prstGeom>
          <a:no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1976"/>
              <a:buFont typeface="Noto Sans Symbols"/>
              <a:buChar char="▶"/>
            </a:pPr>
            <a:r>
              <a:rPr b="0" i="0" lang="en-US" sz="2600" u="sng">
                <a:solidFill>
                  <a:schemeClr val="hlink"/>
                </a:solidFill>
                <a:latin typeface="Constantia"/>
                <a:ea typeface="Constantia"/>
                <a:cs typeface="Constantia"/>
                <a:sym typeface="Constantia"/>
                <a:hlinkClick r:id="rId3"/>
              </a:rPr>
              <a:t>http://naukas.com/2013/02/25/la-genetica-de-juego-de-tronos/</a:t>
            </a:r>
            <a:endParaRPr/>
          </a:p>
        </p:txBody>
      </p:sp>
      <p:pic>
        <p:nvPicPr>
          <p:cNvPr id="502" name="Google Shape;502;p49"/>
          <p:cNvPicPr preferRelativeResize="0"/>
          <p:nvPr/>
        </p:nvPicPr>
        <p:blipFill rotWithShape="1">
          <a:blip r:embed="rId4">
            <a:alphaModFix/>
          </a:blip>
          <a:srcRect b="0" l="0" r="0" t="0"/>
          <a:stretch/>
        </p:blipFill>
        <p:spPr>
          <a:xfrm>
            <a:off x="1524000" y="1323975"/>
            <a:ext cx="6096000" cy="4210050"/>
          </a:xfrm>
          <a:prstGeom prst="rect">
            <a:avLst/>
          </a:prstGeom>
          <a:noFill/>
          <a:ln>
            <a:noFill/>
          </a:ln>
        </p:spPr>
      </p:pic>
      <p:sp>
        <p:nvSpPr>
          <p:cNvPr id="503" name="Google Shape;503;p49"/>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4"/>
          <p:cNvSpPr txBox="1"/>
          <p:nvPr>
            <p:ph type="title"/>
          </p:nvPr>
        </p:nvSpPr>
        <p:spPr>
          <a:xfrm>
            <a:off x="457200" y="285750"/>
            <a:ext cx="6472237" cy="9286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Gregor Mendel </a:t>
            </a:r>
            <a:r>
              <a:rPr b="0" i="0" lang="en-US" sz="2800" u="none">
                <a:solidFill>
                  <a:schemeClr val="dk2"/>
                </a:solidFill>
                <a:latin typeface="Calibri"/>
                <a:ea typeface="Calibri"/>
                <a:cs typeface="Calibri"/>
                <a:sym typeface="Calibri"/>
              </a:rPr>
              <a:t>(1822-1884)</a:t>
            </a:r>
            <a:r>
              <a:rPr b="0" i="0" lang="en-US" sz="4000" u="none">
                <a:solidFill>
                  <a:schemeClr val="dk2"/>
                </a:solidFill>
                <a:latin typeface="Calibri"/>
                <a:ea typeface="Calibri"/>
                <a:cs typeface="Calibri"/>
                <a:sym typeface="Calibri"/>
              </a:rPr>
              <a:t> </a:t>
            </a:r>
            <a:endParaRPr/>
          </a:p>
        </p:txBody>
      </p:sp>
      <p:sp>
        <p:nvSpPr>
          <p:cNvPr id="126" name="Google Shape;126;p14"/>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Mendel" id="127" name="Google Shape;127;p14"/>
          <p:cNvPicPr preferRelativeResize="0"/>
          <p:nvPr>
            <p:ph idx="1" type="body"/>
          </p:nvPr>
        </p:nvPicPr>
        <p:blipFill rotWithShape="1">
          <a:blip r:embed="rId3">
            <a:alphaModFix/>
          </a:blip>
          <a:srcRect b="0" l="47830" r="0" t="0"/>
          <a:stretch/>
        </p:blipFill>
        <p:spPr>
          <a:xfrm>
            <a:off x="5286375" y="1214437"/>
            <a:ext cx="3433762" cy="4937125"/>
          </a:xfrm>
          <a:prstGeom prst="rect">
            <a:avLst/>
          </a:prstGeom>
          <a:noFill/>
          <a:ln cap="flat" cmpd="sng" w="28575">
            <a:solidFill>
              <a:schemeClr val="dk1"/>
            </a:solidFill>
            <a:prstDash val="solid"/>
            <a:miter lim="524288"/>
            <a:headEnd len="sm" w="sm" type="none"/>
            <a:tailEnd len="sm" w="sm" type="none"/>
          </a:ln>
        </p:spPr>
      </p:pic>
      <p:sp>
        <p:nvSpPr>
          <p:cNvPr id="128" name="Google Shape;128;p14"/>
          <p:cNvSpPr txBox="1"/>
          <p:nvPr/>
        </p:nvSpPr>
        <p:spPr>
          <a:xfrm>
            <a:off x="395287" y="1773237"/>
            <a:ext cx="4752975" cy="1512887"/>
          </a:xfrm>
          <a:prstGeom prst="rect">
            <a:avLst/>
          </a:prstGeom>
          <a:noFill/>
          <a:ln>
            <a:noFill/>
          </a:ln>
        </p:spPr>
        <p:txBody>
          <a:bodyPr anchorCtr="0" anchor="t" bIns="45700" lIns="91425" spcFirstLastPara="1" rIns="91425" wrap="square" tIns="45700">
            <a:noAutofit/>
          </a:bodyPr>
          <a:lstStyle/>
          <a:p>
            <a:pPr indent="-129540" lvl="0" marL="0" marR="0" rtl="0" algn="l">
              <a:lnSpc>
                <a:spcPct val="130000"/>
              </a:lnSpc>
              <a:spcBef>
                <a:spcPts val="0"/>
              </a:spcBef>
              <a:spcAft>
                <a:spcPts val="0"/>
              </a:spcAft>
              <a:buClr>
                <a:srgbClr val="008000"/>
              </a:buClr>
              <a:buSzPts val="2040"/>
              <a:buFont typeface="Garamond"/>
              <a:buChar char="■"/>
            </a:pPr>
            <a:r>
              <a:rPr b="1" i="0" lang="en-US" sz="2400" u="none">
                <a:solidFill>
                  <a:schemeClr val="dk1"/>
                </a:solidFill>
                <a:latin typeface="Garamond"/>
                <a:ea typeface="Garamond"/>
                <a:cs typeface="Garamond"/>
                <a:sym typeface="Garamond"/>
              </a:rPr>
              <a:t> </a:t>
            </a:r>
            <a:r>
              <a:rPr b="0" i="0" lang="en-US" sz="2000" u="none">
                <a:solidFill>
                  <a:schemeClr val="dk1"/>
                </a:solidFill>
                <a:latin typeface="Tahoma"/>
                <a:ea typeface="Tahoma"/>
                <a:cs typeface="Tahoma"/>
                <a:sym typeface="Tahoma"/>
              </a:rPr>
              <a:t>Monje agustino checo</a:t>
            </a:r>
            <a:endParaRPr/>
          </a:p>
          <a:p>
            <a:pPr indent="-107950" lvl="0" marL="0" marR="0" rtl="0" algn="l">
              <a:lnSpc>
                <a:spcPct val="130000"/>
              </a:lnSpc>
              <a:spcBef>
                <a:spcPts val="1000"/>
              </a:spcBef>
              <a:spcAft>
                <a:spcPts val="0"/>
              </a:spcAft>
              <a:buClr>
                <a:srgbClr val="008000"/>
              </a:buClr>
              <a:buSzPts val="1700"/>
              <a:buFont typeface="Garamond"/>
              <a:buChar char="■"/>
            </a:pPr>
            <a:r>
              <a:rPr b="0" i="0" lang="en-US" sz="2000" u="none">
                <a:solidFill>
                  <a:schemeClr val="dk1"/>
                </a:solidFill>
                <a:latin typeface="Tahoma"/>
                <a:ea typeface="Tahoma"/>
                <a:cs typeface="Tahoma"/>
                <a:sym typeface="Tahoma"/>
              </a:rPr>
              <a:t> Es el fundador de la Genética por sus experimentos con guisantes</a:t>
            </a:r>
            <a:endParaRPr/>
          </a:p>
        </p:txBody>
      </p:sp>
      <p:sp>
        <p:nvSpPr>
          <p:cNvPr id="129" name="Google Shape;129;p14"/>
          <p:cNvSpPr txBox="1"/>
          <p:nvPr/>
        </p:nvSpPr>
        <p:spPr>
          <a:xfrm>
            <a:off x="323850" y="3716337"/>
            <a:ext cx="485775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66"/>
              </a:buClr>
              <a:buSzPts val="2400"/>
              <a:buFont typeface="Garamond"/>
              <a:buNone/>
            </a:pPr>
            <a:r>
              <a:rPr b="1" i="1" lang="en-US" sz="2400" u="none">
                <a:solidFill>
                  <a:srgbClr val="000066"/>
                </a:solidFill>
                <a:latin typeface="Garamond"/>
                <a:ea typeface="Garamond"/>
                <a:cs typeface="Garamond"/>
                <a:sym typeface="Garamond"/>
              </a:rPr>
              <a:t>Experimentos con Plantas Híbridas</a:t>
            </a:r>
            <a:r>
              <a:rPr b="0" i="0" lang="en-US" sz="1800" u="none">
                <a:solidFill>
                  <a:srgbClr val="FFFF00"/>
                </a:solidFill>
                <a:latin typeface="Garamond"/>
                <a:ea typeface="Garamond"/>
                <a:cs typeface="Garamond"/>
                <a:sym typeface="Garamond"/>
              </a:rPr>
              <a:t> </a:t>
            </a:r>
            <a:endParaRPr/>
          </a:p>
        </p:txBody>
      </p:sp>
      <p:sp>
        <p:nvSpPr>
          <p:cNvPr id="130" name="Google Shape;130;p14"/>
          <p:cNvSpPr txBox="1"/>
          <p:nvPr/>
        </p:nvSpPr>
        <p:spPr>
          <a:xfrm>
            <a:off x="1071562" y="5072062"/>
            <a:ext cx="4032250" cy="1187450"/>
          </a:xfrm>
          <a:prstGeom prst="rect">
            <a:avLst/>
          </a:prstGeom>
          <a:solidFill>
            <a:srgbClr val="0099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Garamond"/>
              <a:buNone/>
            </a:pPr>
            <a:r>
              <a:rPr b="1" i="0" lang="en-US" sz="2400" u="none">
                <a:solidFill>
                  <a:schemeClr val="dk1"/>
                </a:solidFill>
                <a:latin typeface="Garamond"/>
                <a:ea typeface="Garamond"/>
                <a:cs typeface="Garamond"/>
                <a:sym typeface="Garamond"/>
              </a:rPr>
              <a:t>En 1900 Hugo de Vries, Tschermak &amp; Correns redescubren su obra</a:t>
            </a:r>
            <a:endParaRPr/>
          </a:p>
        </p:txBody>
      </p:sp>
      <p:sp>
        <p:nvSpPr>
          <p:cNvPr id="131" name="Google Shape;131;p14"/>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5"/>
          <p:cNvSpPr txBox="1"/>
          <p:nvPr>
            <p:ph type="title"/>
          </p:nvPr>
        </p:nvSpPr>
        <p:spPr>
          <a:xfrm>
            <a:off x="4333875" y="5357812"/>
            <a:ext cx="4810125" cy="7826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Caracteres de Mendel</a:t>
            </a:r>
            <a:endParaRPr/>
          </a:p>
        </p:txBody>
      </p:sp>
      <p:sp>
        <p:nvSpPr>
          <p:cNvPr id="137" name="Google Shape;137;p15"/>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pic>
        <p:nvPicPr>
          <p:cNvPr descr="guisantes mendel" id="138" name="Google Shape;138;p15"/>
          <p:cNvPicPr preferRelativeResize="0"/>
          <p:nvPr>
            <p:ph idx="1" type="body"/>
          </p:nvPr>
        </p:nvPicPr>
        <p:blipFill rotWithShape="1">
          <a:blip r:embed="rId3">
            <a:alphaModFix/>
          </a:blip>
          <a:srcRect b="0" l="0" r="0" t="0"/>
          <a:stretch/>
        </p:blipFill>
        <p:spPr>
          <a:xfrm>
            <a:off x="395287" y="333375"/>
            <a:ext cx="4062412" cy="6048375"/>
          </a:xfrm>
          <a:prstGeom prst="rect">
            <a:avLst/>
          </a:prstGeom>
          <a:noFill/>
          <a:ln>
            <a:noFill/>
          </a:ln>
        </p:spPr>
      </p:pic>
      <p:pic>
        <p:nvPicPr>
          <p:cNvPr descr="Jardin de Mendel.jpg" id="139" name="Google Shape;139;p15"/>
          <p:cNvPicPr preferRelativeResize="0"/>
          <p:nvPr/>
        </p:nvPicPr>
        <p:blipFill rotWithShape="1">
          <a:blip r:embed="rId4">
            <a:alphaModFix/>
          </a:blip>
          <a:srcRect b="0" l="0" r="0" t="0"/>
          <a:stretch/>
        </p:blipFill>
        <p:spPr>
          <a:xfrm>
            <a:off x="4643437" y="1125537"/>
            <a:ext cx="4086225" cy="3067050"/>
          </a:xfrm>
          <a:prstGeom prst="rect">
            <a:avLst/>
          </a:prstGeom>
          <a:noFill/>
          <a:ln>
            <a:noFill/>
          </a:ln>
        </p:spPr>
      </p:pic>
      <p:sp>
        <p:nvSpPr>
          <p:cNvPr id="140" name="Google Shape;140;p15"/>
          <p:cNvSpPr txBox="1"/>
          <p:nvPr/>
        </p:nvSpPr>
        <p:spPr>
          <a:xfrm>
            <a:off x="4643437" y="4292600"/>
            <a:ext cx="4267200" cy="646112"/>
          </a:xfrm>
          <a:prstGeom prst="rect">
            <a:avLst/>
          </a:prstGeom>
          <a:solidFill>
            <a:srgbClr val="92D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Jardín de la abadía de Santo Tomás. Born</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http://www.mendel-museum.com/index.htm</a:t>
            </a:r>
            <a:endParaRPr/>
          </a:p>
        </p:txBody>
      </p:sp>
      <p:sp>
        <p:nvSpPr>
          <p:cNvPr id="141" name="Google Shape;141;p15"/>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Conceptos básicos</a:t>
            </a:r>
            <a:endParaRPr/>
          </a:p>
        </p:txBody>
      </p:sp>
      <p:sp>
        <p:nvSpPr>
          <p:cNvPr id="148" name="Google Shape;148;p16"/>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149" name="Google Shape;149;p16"/>
          <p:cNvSpPr txBox="1"/>
          <p:nvPr>
            <p:ph idx="1" type="body"/>
          </p:nvPr>
        </p:nvSpPr>
        <p:spPr>
          <a:xfrm>
            <a:off x="1223962" y="2060575"/>
            <a:ext cx="6696075" cy="4032250"/>
          </a:xfrm>
          <a:prstGeom prst="rect">
            <a:avLst/>
          </a:prstGeom>
          <a:noFill/>
          <a:ln>
            <a:noFill/>
          </a:ln>
        </p:spPr>
        <p:txBody>
          <a:bodyPr anchorCtr="0" anchor="t" bIns="45700" lIns="91425" spcFirstLastPara="1" rIns="91425" wrap="square" tIns="45700">
            <a:noAutofit/>
          </a:bodyPr>
          <a:lstStyle/>
          <a:p>
            <a:pPr indent="-273050" lvl="0" marL="273050" marR="0" rtl="0" algn="l">
              <a:lnSpc>
                <a:spcPct val="90000"/>
              </a:lnSpc>
              <a:spcBef>
                <a:spcPts val="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Factor o carácter hereditario (gen)</a:t>
            </a:r>
            <a:endParaRPr/>
          </a:p>
          <a:p>
            <a:pPr indent="-273050" lvl="0" marL="273050" marR="0" rtl="0" algn="l">
              <a:lnSpc>
                <a:spcPct val="90000"/>
              </a:lnSpc>
              <a:spcBef>
                <a:spcPts val="60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Locus/loci</a:t>
            </a:r>
            <a:endParaRPr/>
          </a:p>
          <a:p>
            <a:pPr indent="-273050" lvl="0" marL="273050" marR="0" rtl="0" algn="l">
              <a:lnSpc>
                <a:spcPct val="90000"/>
              </a:lnSpc>
              <a:spcBef>
                <a:spcPts val="60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Alelo o gen alelomorfo</a:t>
            </a:r>
            <a:endParaRPr/>
          </a:p>
          <a:p>
            <a:pPr indent="-273049" lvl="1" marL="547687" marR="0" rtl="0" algn="l">
              <a:lnSpc>
                <a:spcPct val="90000"/>
              </a:lnSpc>
              <a:spcBef>
                <a:spcPts val="500"/>
              </a:spcBef>
              <a:spcAft>
                <a:spcPts val="0"/>
              </a:spcAft>
              <a:buClr>
                <a:schemeClr val="accent2"/>
              </a:buClr>
              <a:buSzPts val="1748"/>
              <a:buFont typeface="Noto Sans Symbols"/>
              <a:buChar char="▶"/>
            </a:pPr>
            <a:r>
              <a:rPr b="0" i="0" lang="en-US" sz="2300" u="none" cap="none" strike="noStrike">
                <a:solidFill>
                  <a:schemeClr val="dk2"/>
                </a:solidFill>
                <a:latin typeface="Constantia"/>
                <a:ea typeface="Constantia"/>
                <a:cs typeface="Constantia"/>
                <a:sym typeface="Constantia"/>
              </a:rPr>
              <a:t>Homocigoto o línea pura</a:t>
            </a:r>
            <a:endParaRPr/>
          </a:p>
          <a:p>
            <a:pPr indent="-228600" lvl="2" marL="822325" marR="0" rtl="0" algn="l">
              <a:lnSpc>
                <a:spcPct val="90000"/>
              </a:lnSpc>
              <a:spcBef>
                <a:spcPts val="500"/>
              </a:spcBef>
              <a:spcAft>
                <a:spcPts val="0"/>
              </a:spcAft>
              <a:buClr>
                <a:srgbClr val="BCBCBC"/>
              </a:buClr>
              <a:buSzPts val="1520"/>
              <a:buFont typeface="Noto Sans Symbols"/>
              <a:buChar char="▶"/>
            </a:pPr>
            <a:r>
              <a:rPr b="0" i="0" lang="en-US" sz="2000" u="none" cap="none" strike="noStrike">
                <a:solidFill>
                  <a:schemeClr val="dk1"/>
                </a:solidFill>
                <a:latin typeface="Constantia"/>
                <a:ea typeface="Constantia"/>
                <a:cs typeface="Constantia"/>
                <a:sym typeface="Constantia"/>
              </a:rPr>
              <a:t>Dominante (AA)</a:t>
            </a:r>
            <a:endParaRPr/>
          </a:p>
          <a:p>
            <a:pPr indent="-228600" lvl="2" marL="822325" marR="0" rtl="0" algn="l">
              <a:lnSpc>
                <a:spcPct val="90000"/>
              </a:lnSpc>
              <a:spcBef>
                <a:spcPts val="500"/>
              </a:spcBef>
              <a:spcAft>
                <a:spcPts val="0"/>
              </a:spcAft>
              <a:buClr>
                <a:srgbClr val="BCBCBC"/>
              </a:buClr>
              <a:buSzPts val="1520"/>
              <a:buFont typeface="Noto Sans Symbols"/>
              <a:buChar char="▶"/>
            </a:pPr>
            <a:r>
              <a:rPr b="0" i="0" lang="en-US" sz="2000" u="none" cap="none" strike="noStrike">
                <a:solidFill>
                  <a:schemeClr val="dk1"/>
                </a:solidFill>
                <a:latin typeface="Constantia"/>
                <a:ea typeface="Constantia"/>
                <a:cs typeface="Constantia"/>
                <a:sym typeface="Constantia"/>
              </a:rPr>
              <a:t>Recesivo (aa)</a:t>
            </a:r>
            <a:endParaRPr/>
          </a:p>
          <a:p>
            <a:pPr indent="-273049" lvl="1" marL="547687" marR="0" rtl="0" algn="l">
              <a:lnSpc>
                <a:spcPct val="90000"/>
              </a:lnSpc>
              <a:spcBef>
                <a:spcPts val="500"/>
              </a:spcBef>
              <a:spcAft>
                <a:spcPts val="0"/>
              </a:spcAft>
              <a:buClr>
                <a:schemeClr val="accent2"/>
              </a:buClr>
              <a:buSzPts val="1748"/>
              <a:buFont typeface="Noto Sans Symbols"/>
              <a:buChar char="▶"/>
            </a:pPr>
            <a:r>
              <a:rPr b="0" i="0" lang="en-US" sz="2300" u="none" cap="none" strike="noStrike">
                <a:solidFill>
                  <a:schemeClr val="dk2"/>
                </a:solidFill>
                <a:latin typeface="Constantia"/>
                <a:ea typeface="Constantia"/>
                <a:cs typeface="Constantia"/>
                <a:sym typeface="Constantia"/>
              </a:rPr>
              <a:t>Heterocigoto o híbrido (Aa)</a:t>
            </a:r>
            <a:endParaRPr/>
          </a:p>
          <a:p>
            <a:pPr indent="-273050" lvl="0" marL="273050" marR="0" rtl="0" algn="l">
              <a:lnSpc>
                <a:spcPct val="90000"/>
              </a:lnSpc>
              <a:spcBef>
                <a:spcPts val="60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Genotipo (y genoma)</a:t>
            </a:r>
            <a:endParaRPr/>
          </a:p>
          <a:p>
            <a:pPr indent="-273050" lvl="0" marL="273050" marR="0" rtl="0" algn="l">
              <a:lnSpc>
                <a:spcPct val="90000"/>
              </a:lnSpc>
              <a:spcBef>
                <a:spcPts val="600"/>
              </a:spcBef>
              <a:spcAft>
                <a:spcPts val="0"/>
              </a:spcAft>
              <a:buClr>
                <a:schemeClr val="accent1"/>
              </a:buClr>
              <a:buSzPts val="1976"/>
              <a:buFont typeface="Noto Sans Symbols"/>
              <a:buChar char="▶"/>
            </a:pPr>
            <a:r>
              <a:rPr b="0" i="0" lang="en-US" sz="2600" u="none" cap="none" strike="noStrike">
                <a:solidFill>
                  <a:schemeClr val="dk1"/>
                </a:solidFill>
                <a:latin typeface="Constantia"/>
                <a:ea typeface="Constantia"/>
                <a:cs typeface="Constantia"/>
                <a:sym typeface="Constantia"/>
              </a:rPr>
              <a:t>Fenotipo</a:t>
            </a:r>
            <a:endParaRPr/>
          </a:p>
        </p:txBody>
      </p:sp>
      <p:sp>
        <p:nvSpPr>
          <p:cNvPr id="150" name="Google Shape;150;p16"/>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Factores ambientales</a:t>
            </a:r>
            <a:endParaRPr/>
          </a:p>
        </p:txBody>
      </p:sp>
      <p:sp>
        <p:nvSpPr>
          <p:cNvPr id="157" name="Google Shape;157;p17"/>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158" name="Google Shape;158;p17"/>
          <p:cNvSpPr txBox="1"/>
          <p:nvPr>
            <p:ph idx="1" type="body"/>
          </p:nvPr>
        </p:nvSpPr>
        <p:spPr>
          <a:xfrm>
            <a:off x="457200" y="1219200"/>
            <a:ext cx="8229600" cy="4937125"/>
          </a:xfrm>
          <a:prstGeom prst="rect">
            <a:avLst/>
          </a:prstGeom>
          <a:noFill/>
          <a:ln>
            <a:noFill/>
          </a:ln>
        </p:spPr>
        <p:txBody>
          <a:bodyPr anchorCtr="0" anchor="t" bIns="45700" lIns="91425" spcFirstLastPara="1" rIns="91425" wrap="square" tIns="45700">
            <a:noAutofit/>
          </a:bodyPr>
          <a:lstStyle/>
          <a:p>
            <a:pPr indent="-273049" lvl="1" marL="547687" marR="0" rtl="0" algn="l">
              <a:lnSpc>
                <a:spcPct val="100000"/>
              </a:lnSpc>
              <a:spcBef>
                <a:spcPts val="0"/>
              </a:spcBef>
              <a:spcAft>
                <a:spcPts val="0"/>
              </a:spcAft>
              <a:buClr>
                <a:schemeClr val="accent2"/>
              </a:buClr>
              <a:buSzPts val="1748"/>
              <a:buFont typeface="Noto Sans Symbols"/>
              <a:buChar char="▶"/>
            </a:pPr>
            <a:r>
              <a:rPr b="0" i="0" lang="en-US" sz="2300" u="none" cap="none" strike="noStrike">
                <a:solidFill>
                  <a:schemeClr val="dk2"/>
                </a:solidFill>
                <a:latin typeface="Constantia"/>
                <a:ea typeface="Constantia"/>
                <a:cs typeface="Constantia"/>
                <a:sym typeface="Constantia"/>
              </a:rPr>
              <a:t>Fenotipo= genotipo + ambiente</a:t>
            </a:r>
            <a:endParaRPr/>
          </a:p>
        </p:txBody>
      </p:sp>
      <p:pic>
        <p:nvPicPr>
          <p:cNvPr id="159" name="Google Shape;159;p17"/>
          <p:cNvPicPr preferRelativeResize="0"/>
          <p:nvPr/>
        </p:nvPicPr>
        <p:blipFill rotWithShape="1">
          <a:blip r:embed="rId3">
            <a:alphaModFix/>
          </a:blip>
          <a:srcRect b="0" l="0" r="0" t="0"/>
          <a:stretch/>
        </p:blipFill>
        <p:spPr>
          <a:xfrm>
            <a:off x="5003800" y="2205037"/>
            <a:ext cx="3924300" cy="3924300"/>
          </a:xfrm>
          <a:prstGeom prst="rect">
            <a:avLst/>
          </a:prstGeom>
          <a:noFill/>
          <a:ln>
            <a:noFill/>
          </a:ln>
        </p:spPr>
      </p:pic>
      <p:pic>
        <p:nvPicPr>
          <p:cNvPr id="160" name="Google Shape;160;p17"/>
          <p:cNvPicPr preferRelativeResize="0"/>
          <p:nvPr/>
        </p:nvPicPr>
        <p:blipFill rotWithShape="1">
          <a:blip r:embed="rId4">
            <a:alphaModFix/>
          </a:blip>
          <a:srcRect b="0" l="0" r="0" t="0"/>
          <a:stretch/>
        </p:blipFill>
        <p:spPr>
          <a:xfrm>
            <a:off x="827087" y="2852737"/>
            <a:ext cx="3529012" cy="2654300"/>
          </a:xfrm>
          <a:prstGeom prst="rect">
            <a:avLst/>
          </a:prstGeom>
          <a:noFill/>
          <a:ln>
            <a:noFill/>
          </a:ln>
        </p:spPr>
      </p:pic>
      <p:sp>
        <p:nvSpPr>
          <p:cNvPr id="161" name="Google Shape;161;p17"/>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1785937" y="285750"/>
            <a:ext cx="6130925" cy="9413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Calibri"/>
              <a:buNone/>
            </a:pPr>
            <a:r>
              <a:rPr b="0" i="0" lang="en-US" sz="2800" u="none">
                <a:solidFill>
                  <a:schemeClr val="dk2"/>
                </a:solidFill>
                <a:latin typeface="Calibri"/>
                <a:ea typeface="Calibri"/>
                <a:cs typeface="Calibri"/>
                <a:sym typeface="Calibri"/>
              </a:rPr>
              <a:t>Planteamiento de problemas</a:t>
            </a:r>
            <a:endParaRPr/>
          </a:p>
        </p:txBody>
      </p:sp>
      <p:sp>
        <p:nvSpPr>
          <p:cNvPr id="167" name="Google Shape;167;p18"/>
          <p:cNvSpPr txBox="1"/>
          <p:nvPr/>
        </p:nvSpPr>
        <p:spPr>
          <a:xfrm>
            <a:off x="612775" y="6356350"/>
            <a:ext cx="19812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fld id="{00000000-1234-1234-1234-123412341234}" type="slidenum">
              <a:rPr b="0" i="0" lang="en-US" sz="1400" u="none">
                <a:solidFill>
                  <a:schemeClr val="dk2"/>
                </a:solidFill>
                <a:latin typeface="Times New Roman"/>
                <a:ea typeface="Times New Roman"/>
                <a:cs typeface="Times New Roman"/>
                <a:sym typeface="Times New Roman"/>
              </a:rPr>
              <a:t>‹#›</a:t>
            </a:fld>
            <a:endParaRPr/>
          </a:p>
        </p:txBody>
      </p:sp>
      <p:sp>
        <p:nvSpPr>
          <p:cNvPr id="168" name="Google Shape;168;p18"/>
          <p:cNvSpPr txBox="1"/>
          <p:nvPr>
            <p:ph idx="1" type="body"/>
          </p:nvPr>
        </p:nvSpPr>
        <p:spPr>
          <a:xfrm>
            <a:off x="428625" y="1285875"/>
            <a:ext cx="1871662" cy="1511300"/>
          </a:xfrm>
          <a:prstGeom prst="rect">
            <a:avLst/>
          </a:prstGeom>
          <a:solidFill>
            <a:srgbClr val="E90062"/>
          </a:solidFill>
          <a:ln>
            <a:noFill/>
          </a:ln>
        </p:spPr>
        <p:txBody>
          <a:bodyPr anchorCtr="0" anchor="t" bIns="45700" lIns="91425" spcFirstLastPara="1" rIns="91425" wrap="square" tIns="45700">
            <a:noAutofit/>
          </a:bodyPr>
          <a:lstStyle/>
          <a:p>
            <a:pPr indent="-273050" lvl="0" marL="273050" marR="0" rtl="0" algn="l">
              <a:lnSpc>
                <a:spcPct val="100000"/>
              </a:lnSpc>
              <a:spcBef>
                <a:spcPts val="0"/>
              </a:spcBef>
              <a:spcAft>
                <a:spcPts val="0"/>
              </a:spcAft>
              <a:buClr>
                <a:schemeClr val="accent1"/>
              </a:buClr>
              <a:buSzPts val="1824"/>
              <a:buFont typeface="Noto Sans Symbols"/>
              <a:buNone/>
            </a:pPr>
            <a:r>
              <a:rPr b="0" i="0" lang="en-US" sz="2400" u="sng" cap="none" strike="noStrike">
                <a:solidFill>
                  <a:schemeClr val="lt1"/>
                </a:solidFill>
                <a:latin typeface="Constantia"/>
                <a:ea typeface="Constantia"/>
                <a:cs typeface="Constantia"/>
                <a:sym typeface="Constantia"/>
              </a:rPr>
              <a:t>Alelos</a:t>
            </a:r>
            <a:endParaRPr/>
          </a:p>
          <a:p>
            <a:pPr indent="-273050" lvl="0" marL="273050" marR="0" rtl="0" algn="l">
              <a:lnSpc>
                <a:spcPct val="100000"/>
              </a:lnSpc>
              <a:spcBef>
                <a:spcPts val="600"/>
              </a:spcBef>
              <a:spcAft>
                <a:spcPts val="0"/>
              </a:spcAft>
              <a:buClr>
                <a:schemeClr val="accent1"/>
              </a:buClr>
              <a:buSzPts val="1824"/>
              <a:buFont typeface="Noto Sans Symbols"/>
              <a:buNone/>
            </a:pPr>
            <a:r>
              <a:rPr b="0" i="0" lang="en-US" sz="2400" u="none" cap="none" strike="noStrike">
                <a:solidFill>
                  <a:schemeClr val="lt1"/>
                </a:solidFill>
                <a:latin typeface="Constantia"/>
                <a:ea typeface="Constantia"/>
                <a:cs typeface="Constantia"/>
                <a:sym typeface="Constantia"/>
              </a:rPr>
              <a:t>A= dentada</a:t>
            </a:r>
            <a:endParaRPr/>
          </a:p>
          <a:p>
            <a:pPr indent="-273050" lvl="0" marL="273050" marR="0" rtl="0" algn="l">
              <a:lnSpc>
                <a:spcPct val="100000"/>
              </a:lnSpc>
              <a:spcBef>
                <a:spcPts val="600"/>
              </a:spcBef>
              <a:spcAft>
                <a:spcPts val="0"/>
              </a:spcAft>
              <a:buClr>
                <a:schemeClr val="accent1"/>
              </a:buClr>
              <a:buSzPts val="1824"/>
              <a:buFont typeface="Noto Sans Symbols"/>
              <a:buNone/>
            </a:pPr>
            <a:r>
              <a:rPr b="0" i="0" lang="en-US" sz="2400" u="none" cap="none" strike="noStrike">
                <a:solidFill>
                  <a:schemeClr val="lt1"/>
                </a:solidFill>
                <a:latin typeface="Constantia"/>
                <a:ea typeface="Constantia"/>
                <a:cs typeface="Constantia"/>
                <a:sym typeface="Constantia"/>
              </a:rPr>
              <a:t>a= lisa</a:t>
            </a:r>
            <a:endParaRPr/>
          </a:p>
        </p:txBody>
      </p:sp>
      <p:sp>
        <p:nvSpPr>
          <p:cNvPr id="169" name="Google Shape;169;p18"/>
          <p:cNvSpPr txBox="1"/>
          <p:nvPr/>
        </p:nvSpPr>
        <p:spPr>
          <a:xfrm>
            <a:off x="3286125" y="2133600"/>
            <a:ext cx="4238625"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400"/>
              <a:buFont typeface="Garamond"/>
              <a:buNone/>
            </a:pPr>
            <a:r>
              <a:rPr b="1" i="0" lang="en-US" sz="2400" u="none">
                <a:solidFill>
                  <a:srgbClr val="FF0000"/>
                </a:solidFill>
                <a:latin typeface="Garamond"/>
                <a:ea typeface="Garamond"/>
                <a:cs typeface="Garamond"/>
                <a:sym typeface="Garamond"/>
              </a:rPr>
              <a:t>P  </a:t>
            </a:r>
            <a:r>
              <a:rPr b="0" i="0" lang="en-US" sz="2400" u="none">
                <a:solidFill>
                  <a:schemeClr val="dk1"/>
                </a:solidFill>
                <a:latin typeface="Garamond"/>
                <a:ea typeface="Garamond"/>
                <a:cs typeface="Garamond"/>
                <a:sym typeface="Garamond"/>
              </a:rPr>
              <a:t>: AA               x               aa</a:t>
            </a:r>
            <a:endParaRPr/>
          </a:p>
        </p:txBody>
      </p:sp>
      <p:cxnSp>
        <p:nvCxnSpPr>
          <p:cNvPr id="170" name="Google Shape;170;p18"/>
          <p:cNvCxnSpPr/>
          <p:nvPr/>
        </p:nvCxnSpPr>
        <p:spPr>
          <a:xfrm>
            <a:off x="5500687" y="3143250"/>
            <a:ext cx="7937" cy="863600"/>
          </a:xfrm>
          <a:prstGeom prst="straightConnector1">
            <a:avLst/>
          </a:prstGeom>
          <a:noFill/>
          <a:ln cap="flat" cmpd="sng" w="28575">
            <a:solidFill>
              <a:schemeClr val="dk1"/>
            </a:solidFill>
            <a:prstDash val="solid"/>
            <a:miter lim="800000"/>
            <a:headEnd len="med" w="med" type="none"/>
            <a:tailEnd len="med" w="med" type="triangle"/>
          </a:ln>
        </p:spPr>
      </p:cxnSp>
      <p:sp>
        <p:nvSpPr>
          <p:cNvPr id="171" name="Google Shape;171;p18"/>
          <p:cNvSpPr txBox="1"/>
          <p:nvPr/>
        </p:nvSpPr>
        <p:spPr>
          <a:xfrm>
            <a:off x="3419475" y="4292600"/>
            <a:ext cx="4176712"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400"/>
              <a:buFont typeface="Garamond"/>
              <a:buNone/>
            </a:pPr>
            <a:r>
              <a:rPr b="1" i="0" lang="en-US" sz="2400" u="none">
                <a:solidFill>
                  <a:srgbClr val="FF0000"/>
                </a:solidFill>
                <a:latin typeface="Garamond"/>
                <a:ea typeface="Garamond"/>
                <a:cs typeface="Garamond"/>
                <a:sym typeface="Garamond"/>
              </a:rPr>
              <a:t>F</a:t>
            </a:r>
            <a:r>
              <a:rPr b="1" baseline="-25000" i="0" lang="en-US" sz="2400" u="none">
                <a:solidFill>
                  <a:srgbClr val="FF0000"/>
                </a:solidFill>
                <a:latin typeface="Garamond"/>
                <a:ea typeface="Garamond"/>
                <a:cs typeface="Garamond"/>
                <a:sym typeface="Garamond"/>
              </a:rPr>
              <a:t>1</a:t>
            </a:r>
            <a:r>
              <a:rPr b="0" i="0" lang="en-US" sz="2400" u="none">
                <a:solidFill>
                  <a:schemeClr val="dk1"/>
                </a:solidFill>
                <a:latin typeface="Garamond"/>
                <a:ea typeface="Garamond"/>
                <a:cs typeface="Garamond"/>
                <a:sym typeface="Garamond"/>
              </a:rPr>
              <a:t>:                   Aa</a:t>
            </a:r>
            <a:endParaRPr/>
          </a:p>
        </p:txBody>
      </p:sp>
      <p:sp>
        <p:nvSpPr>
          <p:cNvPr id="172" name="Google Shape;172;p18"/>
          <p:cNvSpPr txBox="1"/>
          <p:nvPr/>
        </p:nvSpPr>
        <p:spPr>
          <a:xfrm>
            <a:off x="3563937" y="4797425"/>
            <a:ext cx="3852862" cy="1004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Garamond"/>
              <a:buNone/>
            </a:pPr>
            <a:r>
              <a:rPr b="0" i="0" lang="en-US" sz="2400" u="none">
                <a:solidFill>
                  <a:schemeClr val="dk1"/>
                </a:solidFill>
                <a:latin typeface="Garamond"/>
                <a:ea typeface="Garamond"/>
                <a:cs typeface="Garamond"/>
                <a:sym typeface="Garamond"/>
              </a:rPr>
              <a:t>Genotipo: Aa (Híbrido)</a:t>
            </a:r>
            <a:endParaRPr/>
          </a:p>
          <a:p>
            <a:pPr indent="0" lvl="0" marL="0" marR="0" rtl="0" algn="l">
              <a:lnSpc>
                <a:spcPct val="100000"/>
              </a:lnSpc>
              <a:spcBef>
                <a:spcPts val="1200"/>
              </a:spcBef>
              <a:spcAft>
                <a:spcPts val="0"/>
              </a:spcAft>
              <a:buClr>
                <a:schemeClr val="dk1"/>
              </a:buClr>
              <a:buSzPts val="2400"/>
              <a:buFont typeface="Garamond"/>
              <a:buNone/>
            </a:pPr>
            <a:r>
              <a:rPr b="0" i="0" lang="en-US" sz="2400" u="none">
                <a:solidFill>
                  <a:schemeClr val="dk1"/>
                </a:solidFill>
                <a:latin typeface="Garamond"/>
                <a:ea typeface="Garamond"/>
                <a:cs typeface="Garamond"/>
                <a:sym typeface="Garamond"/>
              </a:rPr>
              <a:t>Fenotipo: dentada</a:t>
            </a:r>
            <a:endParaRPr/>
          </a:p>
        </p:txBody>
      </p:sp>
      <p:sp>
        <p:nvSpPr>
          <p:cNvPr id="173" name="Google Shape;173;p18"/>
          <p:cNvSpPr txBox="1"/>
          <p:nvPr/>
        </p:nvSpPr>
        <p:spPr>
          <a:xfrm>
            <a:off x="2268537" y="2781300"/>
            <a:ext cx="4824412"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Garamond"/>
              <a:buNone/>
            </a:pPr>
            <a:r>
              <a:rPr b="0" i="0" lang="en-US" sz="2400" u="none">
                <a:solidFill>
                  <a:schemeClr val="dk1"/>
                </a:solidFill>
                <a:latin typeface="Garamond"/>
                <a:ea typeface="Garamond"/>
                <a:cs typeface="Garamond"/>
                <a:sym typeface="Garamond"/>
              </a:rPr>
              <a:t>Gametos:     A                                   a</a:t>
            </a:r>
            <a:endParaRPr/>
          </a:p>
        </p:txBody>
      </p:sp>
      <p:sp>
        <p:nvSpPr>
          <p:cNvPr id="174" name="Google Shape;174;p18"/>
          <p:cNvSpPr txBox="1"/>
          <p:nvPr/>
        </p:nvSpPr>
        <p:spPr>
          <a:xfrm>
            <a:off x="3779837" y="1844675"/>
            <a:ext cx="37623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000"/>
              <a:buFont typeface="Garamond"/>
              <a:buNone/>
            </a:pPr>
            <a:r>
              <a:rPr b="1" i="0" lang="en-US" sz="2000" u="none">
                <a:solidFill>
                  <a:srgbClr val="FF0000"/>
                </a:solidFill>
                <a:latin typeface="Garamond"/>
                <a:ea typeface="Garamond"/>
                <a:cs typeface="Garamond"/>
                <a:sym typeface="Garamond"/>
              </a:rPr>
              <a:t>♀</a:t>
            </a:r>
            <a:endParaRPr/>
          </a:p>
        </p:txBody>
      </p:sp>
      <p:sp>
        <p:nvSpPr>
          <p:cNvPr id="175" name="Google Shape;175;p18"/>
          <p:cNvSpPr txBox="1"/>
          <p:nvPr/>
        </p:nvSpPr>
        <p:spPr>
          <a:xfrm>
            <a:off x="6592887" y="1844675"/>
            <a:ext cx="376237"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000"/>
              <a:buFont typeface="Garamond"/>
              <a:buNone/>
            </a:pPr>
            <a:r>
              <a:rPr b="1" i="0" lang="en-US" sz="2000" u="none">
                <a:solidFill>
                  <a:srgbClr val="FF0000"/>
                </a:solidFill>
                <a:latin typeface="Garamond"/>
                <a:ea typeface="Garamond"/>
                <a:cs typeface="Garamond"/>
                <a:sym typeface="Garamond"/>
              </a:rPr>
              <a:t>♂</a:t>
            </a:r>
            <a:endParaRPr/>
          </a:p>
        </p:txBody>
      </p:sp>
      <p:sp>
        <p:nvSpPr>
          <p:cNvPr id="176" name="Google Shape;176;p18"/>
          <p:cNvSpPr txBox="1"/>
          <p:nvPr/>
        </p:nvSpPr>
        <p:spPr>
          <a:xfrm>
            <a:off x="2898775" y="6356350"/>
            <a:ext cx="3505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400"/>
              <a:buFont typeface="Times New Roman"/>
              <a:buNone/>
            </a:pPr>
            <a:r>
              <a:rPr b="0" i="0" lang="en-US" sz="1400" u="none">
                <a:solidFill>
                  <a:schemeClr val="dk2"/>
                </a:solidFill>
                <a:latin typeface="Times New Roman"/>
                <a:ea typeface="Times New Roman"/>
                <a:cs typeface="Times New Roman"/>
                <a:sym typeface="Times New Roman"/>
              </a:rPr>
              <a:t>Ana Molina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rigen">
  <a:themeElements>
    <a:clrScheme name="Brío">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rigen">
  <a:themeElements>
    <a:clrScheme name="Brío">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