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244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2D72-1B37-3246-BCF6-CAFFF11D01FF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DC77-1EFE-AD4D-A924-DC5E6B6C58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802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2D72-1B37-3246-BCF6-CAFFF11D01FF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DC77-1EFE-AD4D-A924-DC5E6B6C58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4852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2D72-1B37-3246-BCF6-CAFFF11D01FF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DC77-1EFE-AD4D-A924-DC5E6B6C58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4975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2D72-1B37-3246-BCF6-CAFFF11D01FF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DC77-1EFE-AD4D-A924-DC5E6B6C58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7376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2D72-1B37-3246-BCF6-CAFFF11D01FF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DC77-1EFE-AD4D-A924-DC5E6B6C58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863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2D72-1B37-3246-BCF6-CAFFF11D01FF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DC77-1EFE-AD4D-A924-DC5E6B6C58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6076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2D72-1B37-3246-BCF6-CAFFF11D01FF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DC77-1EFE-AD4D-A924-DC5E6B6C58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56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2D72-1B37-3246-BCF6-CAFFF11D01FF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DC77-1EFE-AD4D-A924-DC5E6B6C58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8815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2D72-1B37-3246-BCF6-CAFFF11D01FF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DC77-1EFE-AD4D-A924-DC5E6B6C58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9626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2D72-1B37-3246-BCF6-CAFFF11D01FF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DC77-1EFE-AD4D-A924-DC5E6B6C58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0332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2D72-1B37-3246-BCF6-CAFFF11D01FF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DC77-1EFE-AD4D-A924-DC5E6B6C58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4282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22D72-1B37-3246-BCF6-CAFFF11D01FF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3DC77-1EFE-AD4D-A924-DC5E6B6C58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1649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hyperlink" Target="..%5C..%5C..%5C..%5CBaloncesto%5C-enciclopediadeejerciciosdeestiramientos-150712184339-lva1-app6891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708920"/>
            <a:ext cx="8229600" cy="1143000"/>
          </a:xfrm>
        </p:spPr>
        <p:txBody>
          <a:bodyPr>
            <a:noAutofit/>
          </a:bodyPr>
          <a:lstStyle/>
          <a:p>
            <a:r>
              <a:rPr lang="es-ES" sz="8800" b="1" dirty="0" smtClean="0"/>
              <a:t>Flexibilidad</a:t>
            </a:r>
            <a:endParaRPr lang="es-ES" sz="8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59632" y="4365104"/>
            <a:ext cx="6203032" cy="1756792"/>
          </a:xfrm>
        </p:spPr>
        <p:txBody>
          <a:bodyPr/>
          <a:lstStyle/>
          <a:p>
            <a:pPr algn="ctr"/>
            <a:r>
              <a:rPr lang="es-ES" altLang="es-ES" dirty="0">
                <a:ea typeface="ＭＳ Ｐゴシック" pitchFamily="34" charset="-128"/>
              </a:rPr>
              <a:t>Definición</a:t>
            </a:r>
          </a:p>
          <a:p>
            <a:pPr algn="ctr"/>
            <a:r>
              <a:rPr lang="es-ES" altLang="es-ES" dirty="0">
                <a:ea typeface="ＭＳ Ｐゴシック" pitchFamily="34" charset="-128"/>
              </a:rPr>
              <a:t>Tipos de flexibilidad</a:t>
            </a:r>
          </a:p>
          <a:p>
            <a:pPr algn="ctr"/>
            <a:r>
              <a:rPr lang="es-ES" altLang="es-ES" dirty="0">
                <a:ea typeface="ＭＳ Ｐゴシック" pitchFamily="34" charset="-128"/>
              </a:rPr>
              <a:t>Métodos de trabajo</a:t>
            </a:r>
            <a:endParaRPr lang="es-ES_tradnl" altLang="es-ES" dirty="0">
              <a:ea typeface="ＭＳ Ｐゴシック" pitchFamily="34" charset="-128"/>
            </a:endParaRP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2050" name="Picture 2" descr="Resultat d'imatges de test de flexibilid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96086"/>
            <a:ext cx="4270226" cy="2710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03152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altLang="es-ES" sz="4800" b="1" dirty="0" smtClean="0">
                <a:ea typeface="ＭＳ Ｐゴシック" pitchFamily="34" charset="-128"/>
              </a:rPr>
              <a:t>Definiciones </a:t>
            </a:r>
            <a:endParaRPr lang="es-ES" sz="4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ES" altLang="es-ES" b="1" dirty="0">
                <a:ea typeface="ＭＳ Ｐゴシック" pitchFamily="34" charset="-128"/>
              </a:rPr>
              <a:t>Capacidad física básica de extensión máxima de un movimiento en una articulación determinada</a:t>
            </a:r>
            <a:r>
              <a:rPr lang="es-ES" altLang="es-ES" b="1" dirty="0" smtClean="0">
                <a:ea typeface="ＭＳ Ｐゴシック" pitchFamily="34" charset="-128"/>
              </a:rPr>
              <a:t>.</a:t>
            </a:r>
            <a:r>
              <a:rPr lang="es-ES" b="1" dirty="0"/>
              <a:t> </a:t>
            </a:r>
            <a:endParaRPr lang="es-ES" b="1" dirty="0" smtClean="0"/>
          </a:p>
          <a:p>
            <a:pPr algn="just"/>
            <a:endParaRPr lang="es-ES" dirty="0"/>
          </a:p>
          <a:p>
            <a:pPr marL="0" indent="0" algn="just">
              <a:buNone/>
            </a:pPr>
            <a:r>
              <a:rPr lang="es-ES" b="1" dirty="0" smtClean="0"/>
              <a:t>La </a:t>
            </a:r>
            <a:r>
              <a:rPr lang="es-ES" b="1" dirty="0"/>
              <a:t>flexibilidad se define como la capacidad </a:t>
            </a:r>
            <a:r>
              <a:rPr lang="es-ES" b="1" dirty="0" smtClean="0"/>
              <a:t>para desplazar </a:t>
            </a:r>
            <a:r>
              <a:rPr lang="es-ES" b="1" dirty="0"/>
              <a:t>una articulación o una serie de articulaciones </a:t>
            </a:r>
            <a:r>
              <a:rPr lang="es-ES" b="1" dirty="0" smtClean="0"/>
              <a:t>a través </a:t>
            </a:r>
            <a:r>
              <a:rPr lang="es-ES" b="1" dirty="0"/>
              <a:t>de una amplitud de movimiento completo, </a:t>
            </a:r>
            <a:r>
              <a:rPr lang="es-ES" b="1" dirty="0" smtClean="0"/>
              <a:t>sin restricciones </a:t>
            </a:r>
            <a:r>
              <a:rPr lang="es-ES" b="1" dirty="0"/>
              <a:t>ni dolor, influenciada por </a:t>
            </a:r>
            <a:r>
              <a:rPr lang="es-ES" b="1" dirty="0" smtClean="0"/>
              <a:t>músculos, tendones</a:t>
            </a:r>
            <a:r>
              <a:rPr lang="es-ES" b="1" dirty="0"/>
              <a:t>, ligamentos, estructuras óseas, tejido </a:t>
            </a:r>
            <a:r>
              <a:rPr lang="es-ES" b="1" dirty="0" smtClean="0"/>
              <a:t>graso piel </a:t>
            </a:r>
            <a:r>
              <a:rPr lang="es-ES" b="1" dirty="0"/>
              <a:t>y tejido conectivo asociado </a:t>
            </a:r>
            <a:endParaRPr lang="es-ES" altLang="es-ES" b="1" dirty="0">
              <a:ea typeface="ＭＳ Ｐゴシック" pitchFamily="34" charset="-128"/>
            </a:endParaRPr>
          </a:p>
          <a:p>
            <a:pPr marL="457200" lvl="1" indent="0">
              <a:buNone/>
            </a:pPr>
            <a:endParaRPr lang="es-ES" altLang="es-ES" dirty="0" smtClean="0">
              <a:ea typeface="ＭＳ Ｐゴシック" pitchFamily="34" charset="-128"/>
            </a:endParaRPr>
          </a:p>
          <a:p>
            <a:pPr marL="457200" lvl="1" indent="0">
              <a:buNone/>
            </a:pPr>
            <a:endParaRPr lang="es-ES_tradnl" altLang="es-ES" dirty="0">
              <a:ea typeface="ＭＳ Ｐゴシック" pitchFamily="34" charset="-128"/>
            </a:endParaRP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952487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altLang="es-ES" sz="4800" b="1" dirty="0">
                <a:ea typeface="ＭＳ Ｐゴシック" pitchFamily="34" charset="-128"/>
              </a:rPr>
              <a:t>Tipos de Flexibilidad</a:t>
            </a:r>
            <a:endParaRPr lang="es-ES" sz="4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pPr algn="just"/>
            <a:r>
              <a:rPr lang="es-ES_tradnl" altLang="es-ES" sz="2400" dirty="0">
                <a:ea typeface="ＭＳ Ｐゴシック" pitchFamily="34" charset="-128"/>
              </a:rPr>
              <a:t>En relación al tipo de elongación muscular:</a:t>
            </a:r>
            <a:endParaRPr lang="es-ES" altLang="es-ES" sz="2400" dirty="0">
              <a:ea typeface="ＭＳ Ｐゴシック" pitchFamily="34" charset="-128"/>
            </a:endParaRPr>
          </a:p>
          <a:p>
            <a:pPr lvl="1" algn="just"/>
            <a:r>
              <a:rPr lang="es-ES" altLang="es-ES" sz="2400" b="1" dirty="0">
                <a:ea typeface="ＭＳ Ｐゴシック" pitchFamily="34" charset="-128"/>
              </a:rPr>
              <a:t>Estática</a:t>
            </a:r>
            <a:r>
              <a:rPr lang="es-ES" altLang="es-ES" sz="2400" dirty="0">
                <a:ea typeface="ＭＳ Ｐゴシック" pitchFamily="34" charset="-128"/>
              </a:rPr>
              <a:t>: elongación muscular mantenida</a:t>
            </a:r>
            <a:r>
              <a:rPr lang="es-ES" altLang="es-ES" sz="2400" dirty="0" smtClean="0">
                <a:ea typeface="ＭＳ Ｐゴシック" pitchFamily="34" charset="-128"/>
              </a:rPr>
              <a:t>. </a:t>
            </a:r>
            <a:r>
              <a:rPr lang="es-ES" sz="2400" dirty="0" smtClean="0"/>
              <a:t>Se </a:t>
            </a:r>
            <a:r>
              <a:rPr lang="es-ES" sz="2400" dirty="0"/>
              <a:t>consigue y se mantiene una ADM sin presencia de movimiento</a:t>
            </a:r>
            <a:r>
              <a:rPr lang="es-ES" sz="2400" dirty="0" smtClean="0"/>
              <a:t>.</a:t>
            </a:r>
            <a:endParaRPr lang="es-ES" altLang="es-ES" sz="2400" dirty="0">
              <a:ea typeface="ＭＳ Ｐゴシック" pitchFamily="34" charset="-128"/>
            </a:endParaRPr>
          </a:p>
          <a:p>
            <a:pPr lvl="1" algn="just"/>
            <a:r>
              <a:rPr lang="es-ES" altLang="es-ES" sz="2400" b="1" dirty="0">
                <a:ea typeface="ＭＳ Ｐゴシック" pitchFamily="34" charset="-128"/>
              </a:rPr>
              <a:t>Dinámica</a:t>
            </a:r>
            <a:r>
              <a:rPr lang="es-ES" altLang="es-ES" sz="2400" dirty="0">
                <a:ea typeface="ＭＳ Ｐゴシック" pitchFamily="34" charset="-128"/>
              </a:rPr>
              <a:t>: elongación muscular de breve </a:t>
            </a:r>
            <a:r>
              <a:rPr lang="es-ES" altLang="es-ES" sz="2400" dirty="0" smtClean="0">
                <a:ea typeface="ＭＳ Ｐゴシック" pitchFamily="34" charset="-128"/>
              </a:rPr>
              <a:t>duración. </a:t>
            </a:r>
            <a:r>
              <a:rPr lang="es-ES" sz="2400" dirty="0" smtClean="0"/>
              <a:t>Se </a:t>
            </a:r>
            <a:r>
              <a:rPr lang="es-ES" sz="2400" dirty="0"/>
              <a:t>realiza en presencia de movimiento </a:t>
            </a:r>
            <a:r>
              <a:rPr lang="es-ES" sz="2400" dirty="0" smtClean="0"/>
              <a:t>articular.</a:t>
            </a:r>
            <a:endParaRPr lang="es-ES" altLang="es-ES" sz="2400" dirty="0" smtClean="0">
              <a:ea typeface="ＭＳ Ｐゴシック" pitchFamily="34" charset="-128"/>
            </a:endParaRPr>
          </a:p>
          <a:p>
            <a:pPr marL="457200" lvl="1" indent="0" algn="just">
              <a:buNone/>
            </a:pPr>
            <a:endParaRPr lang="es-ES" altLang="es-ES" sz="2400" dirty="0">
              <a:ea typeface="ＭＳ Ｐゴシック" pitchFamily="34" charset="-128"/>
            </a:endParaRPr>
          </a:p>
          <a:p>
            <a:pPr algn="just"/>
            <a:r>
              <a:rPr lang="es-ES" altLang="es-ES" sz="2400" dirty="0">
                <a:ea typeface="ＭＳ Ｐゴシック" pitchFamily="34" charset="-128"/>
              </a:rPr>
              <a:t>En relación al tipo de fuerza que provoca la elongación:</a:t>
            </a:r>
          </a:p>
          <a:p>
            <a:pPr lvl="1" algn="just"/>
            <a:r>
              <a:rPr lang="es-ES" altLang="es-ES" sz="2400" b="1" dirty="0">
                <a:ea typeface="ＭＳ Ｐゴシック" pitchFamily="34" charset="-128"/>
              </a:rPr>
              <a:t>Activa</a:t>
            </a:r>
            <a:r>
              <a:rPr lang="es-ES" altLang="es-ES" sz="2400" dirty="0">
                <a:ea typeface="ＭＳ Ｐゴシック" pitchFamily="34" charset="-128"/>
              </a:rPr>
              <a:t>: </a:t>
            </a:r>
            <a:r>
              <a:rPr lang="es-ES" altLang="es-ES" sz="2400" dirty="0" smtClean="0">
                <a:ea typeface="ＭＳ Ｐゴシック" pitchFamily="34" charset="-128"/>
              </a:rPr>
              <a:t>Producida </a:t>
            </a:r>
            <a:r>
              <a:rPr lang="es-ES" altLang="es-ES" sz="2400" dirty="0">
                <a:ea typeface="ＭＳ Ｐゴシック" pitchFamily="34" charset="-128"/>
              </a:rPr>
              <a:t>por la actividad muscular voluntaria del sujeto</a:t>
            </a:r>
            <a:r>
              <a:rPr lang="es-ES" altLang="es-ES" sz="2400" dirty="0" smtClean="0">
                <a:ea typeface="ＭＳ Ｐゴシック" pitchFamily="34" charset="-128"/>
              </a:rPr>
              <a:t>. </a:t>
            </a:r>
            <a:r>
              <a:rPr lang="es-ES" sz="2400" dirty="0"/>
              <a:t>Implica siempre la participación </a:t>
            </a:r>
            <a:r>
              <a:rPr lang="es-ES" sz="2400" dirty="0" smtClean="0"/>
              <a:t>de una </a:t>
            </a:r>
            <a:r>
              <a:rPr lang="es-ES" sz="2400" dirty="0"/>
              <a:t>acción muscular.</a:t>
            </a:r>
            <a:endParaRPr lang="es-ES" altLang="es-ES" sz="2400" dirty="0">
              <a:ea typeface="ＭＳ Ｐゴシック" pitchFamily="34" charset="-128"/>
            </a:endParaRPr>
          </a:p>
          <a:p>
            <a:pPr lvl="1" algn="just"/>
            <a:r>
              <a:rPr lang="es-ES" altLang="es-ES" sz="2400" b="1" dirty="0" smtClean="0">
                <a:ea typeface="ＭＳ Ｐゴシック" pitchFamily="34" charset="-128"/>
              </a:rPr>
              <a:t>Pasiva</a:t>
            </a:r>
            <a:r>
              <a:rPr lang="es-ES" altLang="es-ES" sz="2400" dirty="0" smtClean="0">
                <a:ea typeface="ＭＳ Ｐゴシック" pitchFamily="34" charset="-128"/>
              </a:rPr>
              <a:t>: producida por la acción de fuerzas externas</a:t>
            </a:r>
            <a:r>
              <a:rPr lang="es-ES" altLang="es-ES" sz="2400" dirty="0">
                <a:ea typeface="ＭＳ Ｐゴシック" pitchFamily="34" charset="-128"/>
              </a:rPr>
              <a:t>. </a:t>
            </a:r>
            <a:r>
              <a:rPr lang="es-ES" altLang="es-ES" sz="2400" dirty="0" smtClean="0">
                <a:ea typeface="ＭＳ Ｐゴシック" pitchFamily="34" charset="-128"/>
              </a:rPr>
              <a:t>Por la acción </a:t>
            </a:r>
            <a:r>
              <a:rPr lang="es-ES" altLang="es-ES" sz="2400" dirty="0">
                <a:ea typeface="ＭＳ Ｐゴシック" pitchFamily="34" charset="-128"/>
              </a:rPr>
              <a:t>de la gravedad, de un </a:t>
            </a:r>
            <a:r>
              <a:rPr lang="es-ES" altLang="es-ES" sz="2400" dirty="0" smtClean="0">
                <a:ea typeface="ＭＳ Ｐゴシック" pitchFamily="34" charset="-128"/>
              </a:rPr>
              <a:t>compañero o </a:t>
            </a:r>
            <a:r>
              <a:rPr lang="es-ES" altLang="es-ES" sz="2400" dirty="0">
                <a:ea typeface="ＭＳ Ｐゴシック" pitchFamily="34" charset="-128"/>
              </a:rPr>
              <a:t>artilugio </a:t>
            </a:r>
            <a:r>
              <a:rPr lang="es-ES" altLang="es-ES" sz="2400" dirty="0" smtClean="0">
                <a:ea typeface="ＭＳ Ｐゴシック" pitchFamily="34" charset="-128"/>
              </a:rPr>
              <a:t>mecánico.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47412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altLang="es-ES" b="1" dirty="0">
                <a:ea typeface="ＭＳ Ｐゴシック" pitchFamily="34" charset="-128"/>
              </a:rPr>
              <a:t>Métodos de entrenamiento de la flexibilidad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altLang="es-ES" sz="2800" b="1" dirty="0">
                <a:ea typeface="ＭＳ Ｐゴシック" pitchFamily="34" charset="-128"/>
              </a:rPr>
              <a:t>Métodos Dinámicos</a:t>
            </a:r>
            <a:r>
              <a:rPr lang="es-ES" altLang="es-ES" sz="2800" dirty="0">
                <a:ea typeface="ＭＳ Ｐゴシック" pitchFamily="34" charset="-128"/>
              </a:rPr>
              <a:t>:</a:t>
            </a:r>
          </a:p>
          <a:p>
            <a:pPr lvl="1"/>
            <a:r>
              <a:rPr lang="es-ES" altLang="es-ES" sz="2400" dirty="0">
                <a:ea typeface="ＭＳ Ｐゴシック" pitchFamily="34" charset="-128"/>
              </a:rPr>
              <a:t>Activos: rebotes, lanzamientos, balanceos, </a:t>
            </a:r>
            <a:r>
              <a:rPr lang="es-ES" altLang="es-ES" sz="2400" dirty="0" err="1">
                <a:ea typeface="ＭＳ Ｐゴシック" pitchFamily="34" charset="-128"/>
              </a:rPr>
              <a:t>circunducciones</a:t>
            </a:r>
            <a:r>
              <a:rPr lang="es-ES" altLang="es-ES" sz="2400" dirty="0">
                <a:ea typeface="ＭＳ Ｐゴシック" pitchFamily="34" charset="-128"/>
              </a:rPr>
              <a:t> y oscilaciones</a:t>
            </a:r>
            <a:r>
              <a:rPr lang="es-ES" altLang="es-ES" sz="2400" dirty="0" smtClean="0">
                <a:ea typeface="ＭＳ Ｐゴシック" pitchFamily="34" charset="-128"/>
              </a:rPr>
              <a:t>.</a:t>
            </a:r>
          </a:p>
          <a:p>
            <a:pPr lvl="1"/>
            <a:endParaRPr lang="es-ES" altLang="es-ES" sz="2400" dirty="0">
              <a:ea typeface="ＭＳ Ｐゴシック" pitchFamily="34" charset="-128"/>
            </a:endParaRPr>
          </a:p>
          <a:p>
            <a:pPr lvl="1"/>
            <a:endParaRPr lang="es-ES" altLang="es-ES" sz="2400" dirty="0" smtClean="0">
              <a:ea typeface="ＭＳ Ｐゴシック" pitchFamily="34" charset="-128"/>
            </a:endParaRPr>
          </a:p>
          <a:p>
            <a:pPr lvl="1"/>
            <a:endParaRPr lang="es-ES" altLang="es-ES" sz="2400" dirty="0">
              <a:ea typeface="ＭＳ Ｐゴシック" pitchFamily="34" charset="-128"/>
            </a:endParaRPr>
          </a:p>
          <a:p>
            <a:pPr lvl="1"/>
            <a:r>
              <a:rPr lang="es-ES" altLang="es-ES" sz="2400" dirty="0" smtClean="0">
                <a:ea typeface="ＭＳ Ｐゴシック" pitchFamily="34" charset="-128"/>
              </a:rPr>
              <a:t>Pasivos</a:t>
            </a:r>
            <a:r>
              <a:rPr lang="es-ES" altLang="es-ES" sz="2400" dirty="0">
                <a:ea typeface="ＭＳ Ｐゴシック" pitchFamily="34" charset="-128"/>
              </a:rPr>
              <a:t>: tracciones y presiones</a:t>
            </a:r>
            <a:r>
              <a:rPr lang="es-ES" altLang="es-ES" sz="2400" dirty="0" smtClean="0">
                <a:ea typeface="ＭＳ Ｐゴシック" pitchFamily="34" charset="-128"/>
              </a:rPr>
              <a:t>.</a:t>
            </a:r>
          </a:p>
          <a:p>
            <a:pPr marL="457200" lvl="1" indent="0">
              <a:buNone/>
            </a:pPr>
            <a:endParaRPr lang="es-ES" altLang="es-ES" sz="2400" dirty="0">
              <a:ea typeface="ＭＳ Ｐゴシック" pitchFamily="34" charset="-128"/>
            </a:endParaRPr>
          </a:p>
          <a:p>
            <a:pPr lvl="1"/>
            <a:r>
              <a:rPr lang="es-ES" altLang="es-ES" sz="2400" dirty="0">
                <a:ea typeface="ＭＳ Ｐゴシック" pitchFamily="34" charset="-128"/>
              </a:rPr>
              <a:t>Mixtos: de forma activa y la ayuda de un peso adicional o acción del compañero</a:t>
            </a:r>
            <a:r>
              <a:rPr lang="es-ES" altLang="es-ES" sz="2400" dirty="0" smtClean="0">
                <a:ea typeface="ＭＳ Ｐゴシック" pitchFamily="34" charset="-128"/>
              </a:rPr>
              <a:t>.</a:t>
            </a:r>
          </a:p>
          <a:p>
            <a:pPr lvl="1"/>
            <a:endParaRPr lang="es-ES" altLang="es-ES" sz="2400" dirty="0" smtClean="0">
              <a:ea typeface="ＭＳ Ｐゴシック" pitchFamily="34" charset="-128"/>
            </a:endParaRPr>
          </a:p>
          <a:p>
            <a:pPr lvl="1"/>
            <a:endParaRPr lang="es-ES" altLang="es-ES" sz="2400" dirty="0">
              <a:ea typeface="ＭＳ Ｐゴシック" pitchFamily="34" charset="-128"/>
            </a:endParaRP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924944"/>
            <a:ext cx="2555751" cy="1387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524125"/>
            <a:ext cx="1959868" cy="15778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218810"/>
            <a:ext cx="196215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4013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altLang="es-ES" b="1" dirty="0">
                <a:ea typeface="ＭＳ Ｐゴシック" pitchFamily="34" charset="-128"/>
              </a:rPr>
              <a:t>Métodos de entrenamiento de la flexibilidad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199" y="1607127"/>
            <a:ext cx="8229600" cy="45259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s-ES" altLang="es-ES" sz="2400" dirty="0" smtClean="0">
              <a:ea typeface="ＭＳ Ｐゴシック" pitchFamily="34" charset="-128"/>
            </a:endParaRPr>
          </a:p>
          <a:p>
            <a:r>
              <a:rPr lang="es-ES" altLang="es-ES" sz="2800" b="1" dirty="0">
                <a:ea typeface="ＭＳ Ｐゴシック" pitchFamily="34" charset="-128"/>
                <a:hlinkClick r:id="rId2" action="ppaction://hlinkfile"/>
              </a:rPr>
              <a:t>Métodos Estáticos</a:t>
            </a:r>
            <a:r>
              <a:rPr lang="es-ES" altLang="es-ES" sz="2800" dirty="0">
                <a:ea typeface="ＭＳ Ｐゴシック" pitchFamily="34" charset="-128"/>
                <a:hlinkClick r:id="rId2" action="ppaction://hlinkfile"/>
              </a:rPr>
              <a:t>:</a:t>
            </a:r>
            <a:endParaRPr lang="es-ES" altLang="es-ES" sz="2800" dirty="0">
              <a:ea typeface="ＭＳ Ｐゴシック" pitchFamily="34" charset="-128"/>
            </a:endParaRPr>
          </a:p>
          <a:p>
            <a:pPr lvl="1"/>
            <a:r>
              <a:rPr lang="es-ES" altLang="es-ES" sz="2400" dirty="0" err="1">
                <a:ea typeface="ＭＳ Ｐゴシック" pitchFamily="34" charset="-128"/>
              </a:rPr>
              <a:t>Streching</a:t>
            </a:r>
            <a:r>
              <a:rPr lang="es-ES" altLang="es-ES" sz="2400" dirty="0" smtClean="0">
                <a:ea typeface="ＭＳ Ｐゴシック" pitchFamily="34" charset="-128"/>
              </a:rPr>
              <a:t>.</a:t>
            </a:r>
          </a:p>
          <a:p>
            <a:pPr lvl="1"/>
            <a:endParaRPr lang="es-ES" altLang="es-ES" sz="2400" dirty="0">
              <a:ea typeface="ＭＳ Ｐゴシック" pitchFamily="34" charset="-128"/>
            </a:endParaRPr>
          </a:p>
          <a:p>
            <a:pPr lvl="1"/>
            <a:endParaRPr lang="es-ES" altLang="es-ES" sz="2400" dirty="0" smtClean="0">
              <a:ea typeface="ＭＳ Ｐゴシック" pitchFamily="34" charset="-128"/>
            </a:endParaRPr>
          </a:p>
          <a:p>
            <a:pPr lvl="1"/>
            <a:endParaRPr lang="es-ES" altLang="es-ES" sz="2400" dirty="0" smtClean="0">
              <a:ea typeface="ＭＳ Ｐゴシック" pitchFamily="34" charset="-128"/>
            </a:endParaRPr>
          </a:p>
          <a:p>
            <a:pPr lvl="1"/>
            <a:endParaRPr lang="es-ES" altLang="es-ES" sz="2400" dirty="0">
              <a:ea typeface="ＭＳ Ｐゴシック" pitchFamily="34" charset="-128"/>
            </a:endParaRPr>
          </a:p>
          <a:p>
            <a:pPr lvl="1"/>
            <a:r>
              <a:rPr lang="es-ES" altLang="es-ES" sz="2400" dirty="0">
                <a:ea typeface="ＭＳ Ｐゴシック" pitchFamily="34" charset="-128"/>
              </a:rPr>
              <a:t>Facilitación Propioceptiva Neuromuscular (PNF).</a:t>
            </a: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492952"/>
            <a:ext cx="189547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1291" y="1700808"/>
            <a:ext cx="1304925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948458"/>
            <a:ext cx="2266950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6" descr="Resultat d'imatges de pnf flexibilita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5249536"/>
            <a:ext cx="6318051" cy="1502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5432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4800" b="1" dirty="0"/>
              <a:t>Beneficios derivados del trabajo de flexibilidad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altLang="es-ES" dirty="0">
                <a:ea typeface="ＭＳ Ｐゴシック" pitchFamily="34" charset="-128"/>
              </a:rPr>
              <a:t>Desplazarse con mayor rapidez, ya que la velocidad de movimientos estará en función de la frecuencia y amplitud de la zancada.</a:t>
            </a:r>
          </a:p>
          <a:p>
            <a:r>
              <a:rPr lang="es-ES_tradnl" altLang="es-ES" dirty="0">
                <a:ea typeface="ＭＳ Ｐゴシック" pitchFamily="34" charset="-128"/>
              </a:rPr>
              <a:t>Facilita la coordinación muscular.</a:t>
            </a:r>
          </a:p>
          <a:p>
            <a:r>
              <a:rPr lang="es-ES_tradnl" altLang="es-ES" dirty="0">
                <a:ea typeface="ＭＳ Ｐゴシック" pitchFamily="34" charset="-128"/>
              </a:rPr>
              <a:t>Evitar lesiones tanto musculares como articulares.</a:t>
            </a:r>
          </a:p>
          <a:p>
            <a:r>
              <a:rPr lang="es-ES_tradnl" altLang="es-ES" dirty="0">
                <a:ea typeface="ＭＳ Ｐゴシック" pitchFamily="34" charset="-128"/>
              </a:rPr>
              <a:t>Nos permite ejercer mejor nuestra fuerza.</a:t>
            </a:r>
          </a:p>
          <a:p>
            <a:r>
              <a:rPr lang="es-ES_tradnl" altLang="es-ES" dirty="0">
                <a:ea typeface="ＭＳ Ｐゴシック" pitchFamily="34" charset="-128"/>
              </a:rPr>
              <a:t>Nos permite estar en forma.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25576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287</Words>
  <Application>Microsoft Macintosh PowerPoint</Application>
  <PresentationFormat>Presentación en pantalla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Flexibilidad</vt:lpstr>
      <vt:lpstr>Definiciones </vt:lpstr>
      <vt:lpstr>Tipos de Flexibilidad</vt:lpstr>
      <vt:lpstr>Métodos de entrenamiento de la flexibilidad</vt:lpstr>
      <vt:lpstr>Métodos de entrenamiento de la flexibilidad</vt:lpstr>
      <vt:lpstr>Beneficios derivados del trabajo de flexibilidad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Flexibilidad</dc:title>
  <dc:creator>Mónica Mourelle Zas</dc:creator>
  <cp:lastModifiedBy>Mónica Mourelle Zas</cp:lastModifiedBy>
  <cp:revision>1</cp:revision>
  <dcterms:created xsi:type="dcterms:W3CDTF">2017-02-19T20:55:35Z</dcterms:created>
  <dcterms:modified xsi:type="dcterms:W3CDTF">2017-02-19T20:56:01Z</dcterms:modified>
</cp:coreProperties>
</file>