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3" r:id="rId6"/>
    <p:sldId id="260" r:id="rId7"/>
    <p:sldId id="264" r:id="rId8"/>
    <p:sldId id="265" r:id="rId9"/>
    <p:sldId id="261" r:id="rId10"/>
    <p:sldId id="262" r:id="rId11"/>
    <p:sldId id="267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2408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458A80-FCC6-4A6B-B257-D48050BFC4A1}" type="datetimeFigureOut">
              <a:rPr lang="es-ES" smtClean="0"/>
              <a:t>19/02/17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46C1DB-DCC8-4767-9ACE-2B9CBDA14FF9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4723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46C1DB-DCC8-4767-9ACE-2B9CBDA14FF9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6925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7B51C-5A99-48B5-AC7F-F90E511FBEA3}" type="datetimeFigureOut">
              <a:rPr lang="es-ES" smtClean="0"/>
              <a:t>19/02/17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8688E-564D-4E0D-AEEE-7EF5726080D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102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7B51C-5A99-48B5-AC7F-F90E511FBEA3}" type="datetimeFigureOut">
              <a:rPr lang="es-ES" smtClean="0"/>
              <a:t>19/02/17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8688E-564D-4E0D-AEEE-7EF5726080D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7428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7B51C-5A99-48B5-AC7F-F90E511FBEA3}" type="datetimeFigureOut">
              <a:rPr lang="es-ES" smtClean="0"/>
              <a:t>19/02/17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8688E-564D-4E0D-AEEE-7EF5726080D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5094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7B51C-5A99-48B5-AC7F-F90E511FBEA3}" type="datetimeFigureOut">
              <a:rPr lang="es-ES" smtClean="0"/>
              <a:t>19/02/17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8688E-564D-4E0D-AEEE-7EF5726080D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5345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7B51C-5A99-48B5-AC7F-F90E511FBEA3}" type="datetimeFigureOut">
              <a:rPr lang="es-ES" smtClean="0"/>
              <a:t>19/02/17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8688E-564D-4E0D-AEEE-7EF5726080D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8941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7B51C-5A99-48B5-AC7F-F90E511FBEA3}" type="datetimeFigureOut">
              <a:rPr lang="es-ES" smtClean="0"/>
              <a:t>19/02/17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8688E-564D-4E0D-AEEE-7EF5726080D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4736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7B51C-5A99-48B5-AC7F-F90E511FBEA3}" type="datetimeFigureOut">
              <a:rPr lang="es-ES" smtClean="0"/>
              <a:t>19/02/17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8688E-564D-4E0D-AEEE-7EF5726080D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9414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7B51C-5A99-48B5-AC7F-F90E511FBEA3}" type="datetimeFigureOut">
              <a:rPr lang="es-ES" smtClean="0"/>
              <a:t>19/02/17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8688E-564D-4E0D-AEEE-7EF5726080D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0767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7B51C-5A99-48B5-AC7F-F90E511FBEA3}" type="datetimeFigureOut">
              <a:rPr lang="es-ES" smtClean="0"/>
              <a:t>19/02/17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8688E-564D-4E0D-AEEE-7EF5726080D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6410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7B51C-5A99-48B5-AC7F-F90E511FBEA3}" type="datetimeFigureOut">
              <a:rPr lang="es-ES" smtClean="0"/>
              <a:t>19/02/17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8688E-564D-4E0D-AEEE-7EF5726080D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5252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7B51C-5A99-48B5-AC7F-F90E511FBEA3}" type="datetimeFigureOut">
              <a:rPr lang="es-ES" smtClean="0"/>
              <a:t>19/02/17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8688E-564D-4E0D-AEEE-7EF5726080D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6996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7B51C-5A99-48B5-AC7F-F90E511FBEA3}" type="datetimeFigureOut">
              <a:rPr lang="es-ES" smtClean="0"/>
              <a:t>19/02/17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8688E-564D-4E0D-AEEE-7EF5726080D4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166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jpeg"/><Relationship Id="rId3" Type="http://schemas.openxmlformats.org/officeDocument/2006/relationships/image" Target="../media/image25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jpeg"/><Relationship Id="rId6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jpeg"/><Relationship Id="rId5" Type="http://schemas.openxmlformats.org/officeDocument/2006/relationships/image" Target="../media/image12.jpeg"/><Relationship Id="rId6" Type="http://schemas.openxmlformats.org/officeDocument/2006/relationships/image" Target="../media/image13.jpeg"/><Relationship Id="rId7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4" Type="http://schemas.openxmlformats.org/officeDocument/2006/relationships/image" Target="../media/image18.png"/><Relationship Id="rId5" Type="http://schemas.openxmlformats.org/officeDocument/2006/relationships/image" Target="../media/image19.png"/><Relationship Id="rId6" Type="http://schemas.openxmlformats.org/officeDocument/2006/relationships/image" Target="../media/image20.png"/><Relationship Id="rId7" Type="http://schemas.openxmlformats.org/officeDocument/2006/relationships/image" Target="../media/image21.jpeg"/><Relationship Id="rId8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756612" y="764704"/>
            <a:ext cx="5936251" cy="147002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s-ES" b="1" u="sng" dirty="0"/>
              <a:t>UNIDAD </a:t>
            </a:r>
            <a:r>
              <a:rPr lang="es-ES" b="1" u="sng" dirty="0" smtClean="0"/>
              <a:t>DIDÁCTICA. </a:t>
            </a:r>
            <a:br>
              <a:rPr lang="es-ES" b="1" u="sng" dirty="0" smtClean="0"/>
            </a:br>
            <a:r>
              <a:rPr lang="es-ES" b="1" u="sng" dirty="0" smtClean="0"/>
              <a:t>EL BALONMANO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2050" name="Picture 2" descr="Resultado de imagen de balonmano femenino dibujos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41" t="15378" r="13506" b="13777"/>
          <a:stretch/>
        </p:blipFill>
        <p:spPr bwMode="auto">
          <a:xfrm>
            <a:off x="665018" y="2812473"/>
            <a:ext cx="2216727" cy="3131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279424" y="2812473"/>
            <a:ext cx="2838532" cy="2981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 descr="Resultado de imagen de balonmano dibujos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193"/>
          <a:stretch/>
        </p:blipFill>
        <p:spPr bwMode="auto">
          <a:xfrm>
            <a:off x="1756613" y="2371119"/>
            <a:ext cx="5936250" cy="3348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49692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64088" y="260648"/>
            <a:ext cx="3466728" cy="11430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s-ES" u="sng" dirty="0" smtClean="0"/>
              <a:t>LA TÁCTICA:</a:t>
            </a:r>
            <a:endParaRPr lang="es-ES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40767"/>
          </a:xfrm>
        </p:spPr>
        <p:txBody>
          <a:bodyPr>
            <a:normAutofit fontScale="92500" lnSpcReduction="20000"/>
          </a:bodyPr>
          <a:lstStyle/>
          <a:p>
            <a:r>
              <a:rPr lang="es-ES" b="1" dirty="0" smtClean="0"/>
              <a:t>Defensa </a:t>
            </a:r>
            <a:r>
              <a:rPr lang="es-ES" b="1" dirty="0"/>
              <a:t>individual: </a:t>
            </a:r>
            <a:r>
              <a:rPr lang="es-ES" sz="2800" dirty="0"/>
              <a:t>es la defensa en la que </a:t>
            </a:r>
            <a:r>
              <a:rPr lang="es-E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cada jugador se hace responsable del marcaje de un jugador atacante.</a:t>
            </a:r>
            <a:r>
              <a:rPr lang="es-ES" sz="2800" dirty="0"/>
              <a:t> Debes situarte muy cerca del jugador que te toca marcar</a:t>
            </a:r>
            <a:r>
              <a:rPr lang="es-ES" sz="2800" dirty="0" smtClean="0"/>
              <a:t>.					</a:t>
            </a:r>
            <a:endParaRPr lang="es-ES" sz="2800" dirty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409925" y="260648"/>
            <a:ext cx="3456384" cy="11430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DEFENSA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194" name="Picture 2" descr="Resultado de imagen de balonmano defensa individu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996952"/>
            <a:ext cx="4754585" cy="3564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Resultado de imagen de balonmano defensa zon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2960569"/>
            <a:ext cx="2880320" cy="3600401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0284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64088" y="260648"/>
            <a:ext cx="3466728" cy="11430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s-ES" u="sng" dirty="0" smtClean="0"/>
              <a:t>LA TÁCTICA:</a:t>
            </a:r>
            <a:endParaRPr lang="es-ES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709119"/>
          </a:xfrm>
        </p:spPr>
        <p:txBody>
          <a:bodyPr>
            <a:normAutofit fontScale="92500" lnSpcReduction="20000"/>
          </a:bodyPr>
          <a:lstStyle/>
          <a:p>
            <a:r>
              <a:rPr lang="es-ES" b="1" dirty="0" smtClean="0"/>
              <a:t>Defensa zonal: </a:t>
            </a:r>
            <a:r>
              <a:rPr lang="es-ES" sz="2800" dirty="0" smtClean="0"/>
              <a:t>es la defensa en la que </a:t>
            </a:r>
            <a:r>
              <a:rPr lang="es-ES" sz="2800" b="1" dirty="0" smtClean="0"/>
              <a:t>cada defensor se hace responsable de un espacio o zona determinada del campo</a:t>
            </a:r>
            <a:r>
              <a:rPr lang="es-ES" sz="2800" dirty="0" smtClean="0"/>
              <a:t>. Marcar al oponente que ocupe la zona que te corresponde defender. </a:t>
            </a:r>
            <a:r>
              <a:rPr lang="es-ES" sz="2800" i="1" dirty="0" smtClean="0"/>
              <a:t>Si no hay nadie en tu zona ayuda a tus compañeros.</a:t>
            </a:r>
          </a:p>
          <a:p>
            <a:r>
              <a:rPr lang="es-ES" dirty="0" smtClean="0"/>
              <a:t>En la defensa en zona hay dos líneas:</a:t>
            </a:r>
          </a:p>
          <a:p>
            <a:pPr marL="514350" indent="-514350">
              <a:buAutoNum type="arabicParenR"/>
            </a:pPr>
            <a:r>
              <a:rPr lang="es-ES" sz="3000" u="sng" dirty="0" smtClean="0"/>
              <a:t>Primera línea</a:t>
            </a:r>
            <a:r>
              <a:rPr lang="es-ES" sz="3000" dirty="0" smtClean="0"/>
              <a:t> los jugadores que juegan más cerca de la portería. </a:t>
            </a:r>
          </a:p>
          <a:p>
            <a:pPr marL="514350" indent="-514350">
              <a:buAutoNum type="arabicParenR"/>
            </a:pPr>
            <a:r>
              <a:rPr lang="es-ES" sz="3000" u="sng" dirty="0" smtClean="0"/>
              <a:t>Segunda línea</a:t>
            </a:r>
            <a:r>
              <a:rPr lang="es-ES" sz="3000" dirty="0" smtClean="0"/>
              <a:t> la formada por los más alejados de la portería. </a:t>
            </a:r>
          </a:p>
          <a:p>
            <a:pPr marL="0" indent="0">
              <a:buNone/>
            </a:pPr>
            <a:r>
              <a:rPr lang="es-ES" dirty="0" smtClean="0"/>
              <a:t>Destacamos las formaciones </a:t>
            </a:r>
            <a:r>
              <a:rPr lang="es-ES" b="1" dirty="0" smtClean="0"/>
              <a:t>6-0 y la 3-3,</a:t>
            </a:r>
            <a:r>
              <a:rPr lang="es-ES" dirty="0" smtClean="0"/>
              <a:t> vistas en la diapositiva anterior.</a:t>
            </a:r>
            <a:endParaRPr lang="es-ES" b="1" dirty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409925" y="260648"/>
            <a:ext cx="3456384" cy="11430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DEFENSA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457687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64096"/>
          </a:xfrm>
        </p:spPr>
        <p:txBody>
          <a:bodyPr>
            <a:normAutofit fontScale="90000"/>
          </a:bodyPr>
          <a:lstStyle/>
          <a:p>
            <a:r>
              <a:rPr lang="es-ES" sz="5400" dirty="0" smtClean="0"/>
              <a:t>INDICE</a:t>
            </a:r>
            <a:endParaRPr lang="es-ES" sz="5400" dirty="0"/>
          </a:p>
        </p:txBody>
      </p:sp>
      <p:pic>
        <p:nvPicPr>
          <p:cNvPr id="1026" name="Diagrama 1"/>
          <p:cNvPicPr>
            <a:picLocks noGrp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140"/>
          <a:stretch>
            <a:fillRect/>
          </a:stretch>
        </p:blipFill>
        <p:spPr bwMode="auto">
          <a:xfrm>
            <a:off x="755576" y="1268760"/>
            <a:ext cx="7776864" cy="5112568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Resultado de imagen de balonman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2423" y="4869160"/>
            <a:ext cx="1752195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Resultado de imagen de balonmano dibujo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5232780"/>
            <a:ext cx="722036" cy="712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Resultado de imagen de balonmano femenino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1484784"/>
            <a:ext cx="1572840" cy="1059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Resultado de imagen de balonmano infantil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84784"/>
            <a:ext cx="1611208" cy="1117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98648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91680" y="188640"/>
            <a:ext cx="5904656" cy="720080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lvl="0"/>
            <a:r>
              <a:rPr lang="es-ES" u="sng" dirty="0"/>
              <a:t>REGLAMENTO BÁSICO</a:t>
            </a:r>
            <a:r>
              <a:rPr lang="es-ES" u="sng" dirty="0" smtClean="0"/>
              <a:t>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1584176"/>
          </a:xfrm>
        </p:spPr>
        <p:txBody>
          <a:bodyPr>
            <a:normAutofit fontScale="70000" lnSpcReduction="20000"/>
          </a:bodyPr>
          <a:lstStyle/>
          <a:p>
            <a:pPr lvl="0">
              <a:buFont typeface="Wingdings" panose="05000000000000000000" pitchFamily="2" charset="2"/>
              <a:buChar char="v"/>
            </a:pPr>
            <a:r>
              <a:rPr lang="es-ES" b="1" dirty="0"/>
              <a:t>Jugadores: </a:t>
            </a:r>
            <a:r>
              <a:rPr lang="es-ES" dirty="0"/>
              <a:t>C</a:t>
            </a:r>
            <a:r>
              <a:rPr lang="es-ES" dirty="0" smtClean="0"/>
              <a:t>ada </a:t>
            </a:r>
            <a:r>
              <a:rPr lang="es-ES" dirty="0"/>
              <a:t>equipo lo componen 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 jugadores</a:t>
            </a:r>
            <a:r>
              <a:rPr lang="es-ES" dirty="0"/>
              <a:t>, de los que 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 juegan en pista</a:t>
            </a:r>
            <a:r>
              <a:rPr lang="es-ES" dirty="0"/>
              <a:t> (6 de campo y un portero).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es-ES" b="1" dirty="0"/>
              <a:t>Puntuación: </a:t>
            </a:r>
            <a:r>
              <a:rPr lang="es-ES" dirty="0" smtClean="0"/>
              <a:t> Gana el que anote </a:t>
            </a: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mayor 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número de goles </a:t>
            </a:r>
            <a:r>
              <a:rPr lang="es-ES" dirty="0"/>
              <a:t>(siempre que el balón traspase la línea de </a:t>
            </a:r>
            <a:r>
              <a:rPr lang="es-ES" dirty="0" smtClean="0"/>
              <a:t>portería)</a:t>
            </a:r>
            <a:endParaRPr lang="es-ES" dirty="0"/>
          </a:p>
          <a:p>
            <a:pPr lvl="0">
              <a:buFont typeface="Wingdings" panose="05000000000000000000" pitchFamily="2" charset="2"/>
              <a:buChar char="v"/>
            </a:pPr>
            <a:r>
              <a:rPr lang="es-ES" b="1" dirty="0"/>
              <a:t>Tiempo de juego: </a:t>
            </a:r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dos partes de 30 </a:t>
            </a:r>
            <a:r>
              <a:rPr lang="es-ES" dirty="0"/>
              <a:t>minutos</a:t>
            </a:r>
            <a:r>
              <a:rPr lang="es-ES" dirty="0" smtClean="0"/>
              <a:t>.</a:t>
            </a:r>
          </a:p>
          <a:p>
            <a:pPr lvl="0"/>
            <a:endParaRPr lang="es-ES" dirty="0"/>
          </a:p>
          <a:p>
            <a:pPr marL="0" indent="0">
              <a:buNone/>
            </a:pPr>
            <a:endParaRPr lang="es-ES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2513210"/>
              </p:ext>
            </p:extLst>
          </p:nvPr>
        </p:nvGraphicFramePr>
        <p:xfrm>
          <a:off x="1115616" y="2924944"/>
          <a:ext cx="7416824" cy="34290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416824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400" dirty="0" smtClean="0"/>
                        <a:t>ACCIONES QUE PUEDES HACER: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900" dirty="0" smtClean="0"/>
                        <a:t>Dar hasta </a:t>
                      </a:r>
                      <a:r>
                        <a:rPr lang="es-ES" sz="1900" b="1" dirty="0" smtClean="0"/>
                        <a:t>tres pasos</a:t>
                      </a:r>
                      <a:r>
                        <a:rPr lang="es-ES" sz="1900" dirty="0" smtClean="0"/>
                        <a:t> antes y después de botar el balón</a:t>
                      </a:r>
                      <a:endParaRPr lang="es-ES" sz="1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900" b="1" dirty="0" smtClean="0"/>
                        <a:t>Lanzar</a:t>
                      </a:r>
                      <a:r>
                        <a:rPr lang="es-ES" sz="1900" dirty="0" smtClean="0"/>
                        <a:t> a </a:t>
                      </a:r>
                      <a:r>
                        <a:rPr lang="es-ES" sz="1900" b="1" dirty="0" smtClean="0"/>
                        <a:t>portería</a:t>
                      </a:r>
                      <a:r>
                        <a:rPr lang="es-ES" sz="1900" dirty="0" smtClean="0"/>
                        <a:t> desde dentro del área de 6 metros siempre y cuando hayas </a:t>
                      </a:r>
                      <a:r>
                        <a:rPr lang="es-ES" sz="1900" b="1" dirty="0" smtClean="0"/>
                        <a:t>saltado sin pisar y lances antes de caer al suelo</a:t>
                      </a:r>
                      <a:r>
                        <a:rPr lang="es-ES" sz="1900" dirty="0" smtClean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900" dirty="0" smtClean="0"/>
                        <a:t>El </a:t>
                      </a:r>
                      <a:r>
                        <a:rPr lang="es-ES" sz="1900" b="1" dirty="0" smtClean="0"/>
                        <a:t>portero,</a:t>
                      </a:r>
                      <a:r>
                        <a:rPr lang="es-ES" sz="1900" dirty="0" smtClean="0"/>
                        <a:t> dentro de su área de portería, </a:t>
                      </a:r>
                      <a:r>
                        <a:rPr lang="es-ES" sz="1900" b="1" dirty="0" smtClean="0"/>
                        <a:t>no comete falta </a:t>
                      </a:r>
                      <a:r>
                        <a:rPr lang="es-ES" sz="1900" dirty="0" smtClean="0"/>
                        <a:t>si realiza pasos, dobles o retiene el balón más de 3 segundos.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900" dirty="0" smtClean="0"/>
                        <a:t>Cuando un portero, como consecuencia de un rechace, </a:t>
                      </a:r>
                      <a:r>
                        <a:rPr lang="es-ES" sz="1900" b="1" dirty="0" smtClean="0"/>
                        <a:t>envía el balón detrás de la portería, él mismo podrá poner el balón en juego. </a:t>
                      </a:r>
                      <a:r>
                        <a:rPr lang="es-ES" sz="1900" dirty="0" smtClean="0"/>
                        <a:t>En cambio, si el balón es tocado por un defensor, se </a:t>
                      </a:r>
                      <a:r>
                        <a:rPr lang="es-ES" sz="1900" u="sng" dirty="0" smtClean="0"/>
                        <a:t>lanzará </a:t>
                      </a:r>
                      <a:r>
                        <a:rPr lang="es-ES" sz="1900" u="sng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corner</a:t>
                      </a:r>
                      <a:r>
                        <a:rPr lang="es-ES" sz="1900" u="none" baseline="0" dirty="0" smtClean="0"/>
                        <a:t> </a:t>
                      </a:r>
                      <a:r>
                        <a:rPr lang="es-ES" sz="1900" u="none" dirty="0" smtClean="0"/>
                        <a:t>o</a:t>
                      </a:r>
                      <a:r>
                        <a:rPr lang="es-ES" sz="1900" dirty="0" smtClean="0"/>
                        <a:t> saque de esquina desde el lado más próximo al lugar por donde salió.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76756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91680" y="188640"/>
            <a:ext cx="5904656" cy="706090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s-ES" u="sng" dirty="0" smtClean="0"/>
              <a:t>REGLAMENTO BÁSICO: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endParaRPr lang="es-ES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113849"/>
              </p:ext>
            </p:extLst>
          </p:nvPr>
        </p:nvGraphicFramePr>
        <p:xfrm>
          <a:off x="611560" y="1124744"/>
          <a:ext cx="7920880" cy="54864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920880"/>
              </a:tblGrid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400" dirty="0" smtClean="0"/>
                        <a:t>ACCIONES QUE NO PUEDES HACER: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b="1" dirty="0" smtClean="0"/>
                        <a:t>Tocar el balón por debajo de la rodilla </a:t>
                      </a:r>
                      <a:r>
                        <a:rPr lang="es-ES" sz="2000" dirty="0" smtClean="0"/>
                        <a:t>(excepción del portero).</a:t>
                      </a:r>
                      <a:endParaRPr lang="es-ES" sz="2000" i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b="1" dirty="0" smtClean="0"/>
                        <a:t>Pasos: </a:t>
                      </a:r>
                      <a:r>
                        <a:rPr lang="es-ES" sz="2000" dirty="0" smtClean="0"/>
                        <a:t>se comenten cuando das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más de tres pasos</a:t>
                      </a:r>
                      <a:r>
                        <a:rPr lang="es-ES" sz="2000" dirty="0" smtClean="0"/>
                        <a:t> con el balón en las manos.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2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b="1" dirty="0" smtClean="0"/>
                        <a:t>Dobles: </a:t>
                      </a:r>
                      <a:r>
                        <a:rPr lang="es-ES" sz="2000" dirty="0" smtClean="0"/>
                        <a:t>Después de haber dejado botar el balón, vuelves a botarlo de nuevo.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dirty="0" smtClean="0"/>
                        <a:t>Pisar la línea de </a:t>
                      </a:r>
                      <a:r>
                        <a:rPr lang="es-ES" sz="2000" b="1" dirty="0" smtClean="0"/>
                        <a:t>6 metros o entrar en el área</a:t>
                      </a:r>
                      <a:r>
                        <a:rPr lang="es-ES" sz="2000" dirty="0" smtClean="0"/>
                        <a:t> de portería (excepto el portero).</a:t>
                      </a:r>
                      <a:endParaRPr lang="es-ES" sz="2000" i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b="1" dirty="0" smtClean="0"/>
                        <a:t>3 segundos: </a:t>
                      </a:r>
                      <a:r>
                        <a:rPr lang="es-ES" sz="2000" dirty="0" smtClean="0"/>
                        <a:t>cuando tienes el balón dispones de 3 segundos para botar, pasar o tirar.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20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dirty="0" smtClean="0"/>
                        <a:t>Todas estas acciones </a:t>
                      </a:r>
                      <a:r>
                        <a:rPr lang="es-ES" sz="1800" u="sng" dirty="0" smtClean="0"/>
                        <a:t>se sancionan otorgando la posesión del balón al otro equipo</a:t>
                      </a:r>
                      <a:r>
                        <a:rPr lang="es-ES" sz="1800" dirty="0" smtClean="0"/>
                        <a:t>, que lo pone en juego mediante el golpe franco o saque desde donde se ha cometido la infracción.</a:t>
                      </a:r>
                    </a:p>
                    <a:p>
                      <a:endParaRPr lang="es-E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7170" name="Picture 2" descr="Resultado de imagen de balonmano bo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988840"/>
            <a:ext cx="2664296" cy="948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58744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91680" y="188640"/>
            <a:ext cx="5904656" cy="724942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s-ES" u="sng" dirty="0" smtClean="0"/>
              <a:t>REGLAMENTO BÁSICO:</a:t>
            </a:r>
            <a:endParaRPr lang="es-ES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518519"/>
              </p:ext>
            </p:extLst>
          </p:nvPr>
        </p:nvGraphicFramePr>
        <p:xfrm>
          <a:off x="323528" y="1124744"/>
          <a:ext cx="8352928" cy="50103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4056"/>
                <a:gridCol w="7848872"/>
              </a:tblGrid>
              <a:tr h="663644">
                <a:tc rowSpan="6">
                  <a:txBody>
                    <a:bodyPr/>
                    <a:lstStyle/>
                    <a:p>
                      <a:r>
                        <a:rPr lang="es-ES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FALTAS</a:t>
                      </a:r>
                      <a:endParaRPr lang="es-ES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vert="wordArt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 smtClean="0"/>
                        <a:t>Falta: </a:t>
                      </a:r>
                      <a:r>
                        <a:rPr lang="es-ES" dirty="0" smtClean="0"/>
                        <a:t>no se puede empujar, sujetar ni golpear a un adversario. Tampoco puedes impedirle el paso con los brazos o las piernas pero sí con el tronco.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47623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 smtClean="0"/>
                        <a:t>Todas estas acciones se sancionan con un golpe franco.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9225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 smtClean="0"/>
                        <a:t>Penalti: </a:t>
                      </a:r>
                      <a:r>
                        <a:rPr lang="es-ES" dirty="0" smtClean="0"/>
                        <a:t>es un lanzamiento desde la línea de 7m y </a:t>
                      </a:r>
                      <a:r>
                        <a:rPr lang="es-ES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se sanciona: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53476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 smtClean="0"/>
                        <a:t>-</a:t>
                      </a:r>
                      <a:r>
                        <a:rPr lang="es-ES" sz="1600" baseline="0" dirty="0" smtClean="0"/>
                        <a:t> C</a:t>
                      </a:r>
                      <a:r>
                        <a:rPr lang="es-ES" sz="1600" dirty="0" smtClean="0"/>
                        <a:t>uando cometes una falta antirreglamentaria a un adversario que tiene el balón y está en situación clara de gol.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34396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 smtClean="0"/>
                        <a:t>-</a:t>
                      </a:r>
                      <a:r>
                        <a:rPr lang="es-ES" sz="1600" baseline="0" dirty="0" smtClean="0"/>
                        <a:t> C</a:t>
                      </a:r>
                      <a:r>
                        <a:rPr lang="es-ES" sz="1600" dirty="0" smtClean="0"/>
                        <a:t>uando defiendes dentro de tu área de portería.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 smtClean="0"/>
                        <a:t>-</a:t>
                      </a:r>
                      <a:r>
                        <a:rPr lang="es-ES" sz="1600" baseline="0" dirty="0" smtClean="0"/>
                        <a:t> C</a:t>
                      </a:r>
                      <a:r>
                        <a:rPr lang="es-ES" sz="1600" dirty="0" smtClean="0"/>
                        <a:t>uando pases el balón a tu portero y éste se encuentre dentro del área.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79225">
                <a:tc rowSpan="4">
                  <a:txBody>
                    <a:bodyPr/>
                    <a:lstStyle/>
                    <a:p>
                      <a:r>
                        <a:rPr lang="es-ES" sz="1800" b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SANCIONES</a:t>
                      </a:r>
                      <a:endParaRPr lang="es-ES" sz="1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vert="wordArt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b="1" dirty="0" smtClean="0"/>
                        <a:t>Amonestación: </a:t>
                      </a:r>
                      <a:r>
                        <a:rPr lang="es-ES" dirty="0" smtClean="0"/>
                        <a:t>el árbitro muestra tarjeta amarilla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663644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 smtClean="0"/>
                        <a:t>Exclusión: </a:t>
                      </a:r>
                      <a:r>
                        <a:rPr lang="es-ES" dirty="0" smtClean="0"/>
                        <a:t>el jugador es expulsado del campo dos minutos </a:t>
                      </a:r>
                      <a:r>
                        <a:rPr lang="es-ES" i="1" dirty="0" smtClean="0"/>
                        <a:t>(se juega con uno menos)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63644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 smtClean="0"/>
                        <a:t>Expulsión:</a:t>
                      </a:r>
                      <a:r>
                        <a:rPr lang="es-ES" dirty="0" smtClean="0"/>
                        <a:t> el jugador que acumula tres exclusiones no puede volver a jugar y otro ocupa su lugar.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663644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b="1" dirty="0" smtClean="0"/>
                        <a:t>Descalificación: </a:t>
                      </a:r>
                      <a:r>
                        <a:rPr lang="es-ES" dirty="0" smtClean="0"/>
                        <a:t>cuando un jugador realiza una acción muy grave debe abandonar el terreno de juego. </a:t>
                      </a:r>
                      <a:r>
                        <a:rPr lang="es-ES" i="1" dirty="0" smtClean="0"/>
                        <a:t>Su lugar lo ocupará un compañero al cabo de dos minutos.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66646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3318069" cy="114300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/>
            <a:r>
              <a:rPr lang="es-ES" u="sng" dirty="0"/>
              <a:t>LA TÉCNICA</a:t>
            </a:r>
            <a:r>
              <a:rPr lang="es-ES" u="sng" dirty="0" smtClean="0"/>
              <a:t>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32043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ES" sz="39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PASE:</a:t>
            </a:r>
          </a:p>
          <a:p>
            <a:pPr marL="0" indent="0">
              <a:buNone/>
            </a:pPr>
            <a:r>
              <a:rPr lang="es-ES" sz="2000" b="1" dirty="0" smtClean="0"/>
              <a:t>- </a:t>
            </a:r>
            <a:r>
              <a:rPr lang="es-ES" sz="2400" b="1" dirty="0" smtClean="0"/>
              <a:t>Clásico </a:t>
            </a:r>
            <a:r>
              <a:rPr lang="es-ES" sz="2400" b="1" dirty="0"/>
              <a:t>o </a:t>
            </a:r>
            <a:r>
              <a:rPr lang="es-ES" sz="2400" b="1" dirty="0" smtClean="0"/>
              <a:t>frontal.		 - Pase </a:t>
            </a:r>
            <a:r>
              <a:rPr lang="es-ES" sz="2400" b="1" dirty="0"/>
              <a:t>de cadera.</a:t>
            </a:r>
          </a:p>
          <a:p>
            <a:endParaRPr lang="es-ES" sz="2400" b="1" dirty="0" smtClean="0"/>
          </a:p>
          <a:p>
            <a:endParaRPr lang="es-ES" sz="2400" b="1" dirty="0" smtClean="0"/>
          </a:p>
          <a:p>
            <a:endParaRPr lang="es-ES" sz="2400" b="1" dirty="0" smtClean="0"/>
          </a:p>
          <a:p>
            <a:endParaRPr lang="es-ES" sz="2400" b="1" dirty="0"/>
          </a:p>
          <a:p>
            <a:pPr marL="0" indent="0">
              <a:buNone/>
            </a:pPr>
            <a:r>
              <a:rPr lang="es-ES" sz="2400" b="1" dirty="0" smtClean="0"/>
              <a:t>- Pase </a:t>
            </a:r>
            <a:r>
              <a:rPr lang="es-ES" sz="2400" b="1" dirty="0"/>
              <a:t>en </a:t>
            </a:r>
            <a:r>
              <a:rPr lang="es-ES" sz="2400" b="1" dirty="0" smtClean="0"/>
              <a:t>pronación.		 - Pase </a:t>
            </a:r>
            <a:r>
              <a:rPr lang="es-ES" sz="2400" b="1" dirty="0"/>
              <a:t>en dejada.</a:t>
            </a:r>
          </a:p>
          <a:p>
            <a:endParaRPr lang="es-ES" sz="2400" b="1" dirty="0" smtClean="0"/>
          </a:p>
          <a:p>
            <a:endParaRPr lang="es-ES" sz="2400" b="1" dirty="0"/>
          </a:p>
          <a:p>
            <a:endParaRPr lang="es-ES" sz="2400" b="1" dirty="0" smtClean="0"/>
          </a:p>
          <a:p>
            <a:endParaRPr lang="es-ES" sz="2400" b="1" dirty="0"/>
          </a:p>
          <a:p>
            <a:endParaRPr lang="es-ES" sz="2400" b="1" dirty="0" smtClean="0"/>
          </a:p>
          <a:p>
            <a:pPr marL="0" indent="0">
              <a:buNone/>
            </a:pPr>
            <a:r>
              <a:rPr lang="es-ES" sz="2400" b="1" dirty="0" smtClean="0"/>
              <a:t>- Pase </a:t>
            </a:r>
            <a:r>
              <a:rPr lang="es-ES" sz="2400" b="1" dirty="0"/>
              <a:t>picado o con bote</a:t>
            </a:r>
            <a:r>
              <a:rPr lang="es-ES" sz="2800" b="1" dirty="0"/>
              <a:t>.</a:t>
            </a:r>
          </a:p>
          <a:p>
            <a:pPr marL="0" indent="0">
              <a:buNone/>
            </a:pPr>
            <a:endParaRPr lang="es-ES" dirty="0"/>
          </a:p>
        </p:txBody>
      </p:sp>
      <p:pic>
        <p:nvPicPr>
          <p:cNvPr id="4100" name="Picture 4" descr="Resultado de imagen de balonman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3989" y="2151468"/>
            <a:ext cx="1695450" cy="1695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Resultado de imagen de balonmano pas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3505" y="44625"/>
            <a:ext cx="3960440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Resultado de imagen de balonmano pase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205"/>
          <a:stretch/>
        </p:blipFill>
        <p:spPr bwMode="auto">
          <a:xfrm>
            <a:off x="3498000" y="5466272"/>
            <a:ext cx="3093714" cy="1287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Resultado de imagen de balonmano pase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97" t="19423" r="14632" b="14656"/>
          <a:stretch/>
        </p:blipFill>
        <p:spPr bwMode="auto">
          <a:xfrm>
            <a:off x="827585" y="4221088"/>
            <a:ext cx="3005754" cy="1919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8" name="Picture 12" descr="Resultado de imagen de balonmano pase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3846919"/>
            <a:ext cx="2546056" cy="2007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esultado de imagen de balonmano pase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6365"/>
          <a:stretch/>
        </p:blipFill>
        <p:spPr bwMode="auto">
          <a:xfrm>
            <a:off x="827585" y="2348880"/>
            <a:ext cx="3265680" cy="1558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Resultado de imagen de balonman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261662" y="2151466"/>
            <a:ext cx="1695450" cy="1695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05772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3322712" cy="114300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/>
            <a:r>
              <a:rPr lang="es-ES" u="sng" dirty="0"/>
              <a:t>LA TÉCNICA</a:t>
            </a:r>
            <a:r>
              <a:rPr lang="es-ES" u="sng" dirty="0" smtClean="0"/>
              <a:t>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 marL="0" indent="0">
              <a:buNone/>
            </a:pPr>
            <a:r>
              <a:rPr lang="es-ES" sz="36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BOTE</a:t>
            </a:r>
            <a:r>
              <a:rPr lang="es-ES" sz="40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r>
              <a:rPr lang="es-ES" sz="2400" dirty="0"/>
              <a:t>Exceptuando </a:t>
            </a:r>
            <a:r>
              <a:rPr lang="es-ES" sz="2400" dirty="0" smtClean="0"/>
              <a:t>durante el </a:t>
            </a:r>
            <a:r>
              <a:rPr lang="es-ES" sz="2400" dirty="0"/>
              <a:t>contraataque, no se usa demasiado, ya que es más rápido circular el balón con el pase</a:t>
            </a:r>
            <a:r>
              <a:rPr lang="es-ES" sz="2400" dirty="0" smtClean="0"/>
              <a:t>.</a:t>
            </a:r>
          </a:p>
          <a:p>
            <a:r>
              <a:rPr lang="es-ES" sz="1800" dirty="0" smtClean="0"/>
              <a:t>Acordarse de la regla de los 3 pasos!!!</a:t>
            </a:r>
          </a:p>
          <a:p>
            <a:pPr marL="0" indent="0">
              <a:buNone/>
            </a:pPr>
            <a:r>
              <a:rPr lang="es-ES" sz="2400" dirty="0" smtClean="0"/>
              <a:t>- Bote de Avance			</a:t>
            </a:r>
            <a:endParaRPr lang="es-ES" dirty="0"/>
          </a:p>
        </p:txBody>
      </p:sp>
      <p:pic>
        <p:nvPicPr>
          <p:cNvPr id="6146" name="Picture 2" descr="Resultado de imagen de balonmano bot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579231"/>
            <a:ext cx="6401850" cy="3090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5334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3322712" cy="114300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/>
            <a:r>
              <a:rPr lang="es-ES" u="sng" dirty="0"/>
              <a:t>LA TÉCNICA</a:t>
            </a:r>
            <a:r>
              <a:rPr lang="es-ES" u="sng" dirty="0" smtClean="0"/>
              <a:t>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507267"/>
            <a:ext cx="8229600" cy="5069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3600" u="sng" dirty="0" smtClean="0">
                <a:solidFill>
                  <a:srgbClr val="FF0000"/>
                </a:solidFill>
              </a:rPr>
              <a:t>LANZAMIENTO:</a:t>
            </a:r>
            <a:r>
              <a:rPr lang="es-ES" sz="3600" dirty="0" smtClean="0">
                <a:solidFill>
                  <a:srgbClr val="FF0000"/>
                </a:solidFill>
              </a:rPr>
              <a:t>		</a:t>
            </a:r>
            <a:r>
              <a:rPr lang="es-ES" sz="2400" dirty="0" smtClean="0"/>
              <a:t>- En suspensión.</a:t>
            </a:r>
            <a:endParaRPr lang="es-ES" sz="2400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s-ES" sz="2400" dirty="0" smtClean="0"/>
              <a:t>- En apoyo.				</a:t>
            </a:r>
          </a:p>
          <a:p>
            <a:endParaRPr lang="es-ES" sz="2400" dirty="0"/>
          </a:p>
          <a:p>
            <a:endParaRPr lang="es-ES" sz="2400" dirty="0" smtClean="0"/>
          </a:p>
          <a:p>
            <a:endParaRPr lang="es-ES" sz="2400" dirty="0" smtClean="0"/>
          </a:p>
          <a:p>
            <a:endParaRPr lang="es-ES" sz="2400" dirty="0" smtClean="0"/>
          </a:p>
          <a:p>
            <a:endParaRPr lang="es-ES" sz="2400" dirty="0"/>
          </a:p>
          <a:p>
            <a:pPr marL="0" indent="0">
              <a:buNone/>
            </a:pPr>
            <a:r>
              <a:rPr lang="es-ES" sz="2400" dirty="0" smtClean="0"/>
              <a:t>- En salto.</a:t>
            </a:r>
            <a:endParaRPr lang="es-ES" sz="2400" dirty="0"/>
          </a:p>
        </p:txBody>
      </p:sp>
      <p:pic>
        <p:nvPicPr>
          <p:cNvPr id="3074" name="Picture 2" descr="Resultado de imagen de balonmano dibuj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2179104"/>
            <a:ext cx="2776974" cy="1619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Resultado de imagen de balonmano dibujo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868232"/>
            <a:ext cx="3816424" cy="381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Resultado de imagen de balonmano dibujo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4509120"/>
            <a:ext cx="2783437" cy="2783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Resultado de imagen de balonmano dibujo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3124" y="4722975"/>
            <a:ext cx="1883842" cy="1860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Resultado de imagen de balonmano dibujo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0870" y="4722975"/>
            <a:ext cx="1678244" cy="1862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 descr="Resultado de imagen de balonmano pase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07" t="4602" r="3542" b="3177"/>
          <a:stretch/>
        </p:blipFill>
        <p:spPr bwMode="auto">
          <a:xfrm>
            <a:off x="539552" y="2503388"/>
            <a:ext cx="3647533" cy="2365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6" name="Picture 14" descr="Resultado de imagen de balonmano tiro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71029"/>
            <a:ext cx="2174092" cy="1630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2874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64088" y="260648"/>
            <a:ext cx="3456384" cy="11430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s-ES" u="sng" dirty="0" smtClean="0"/>
              <a:t>LA TÁCTICA: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lnSpcReduction="10000"/>
          </a:bodyPr>
          <a:lstStyle/>
          <a:p>
            <a:pPr lvl="0"/>
            <a:r>
              <a:rPr lang="es-ES" b="1" dirty="0" smtClean="0"/>
              <a:t>Pase </a:t>
            </a:r>
            <a:r>
              <a:rPr lang="es-ES" b="1" dirty="0"/>
              <a:t>y </a:t>
            </a:r>
            <a:r>
              <a:rPr lang="es-ES" b="1" dirty="0" smtClean="0"/>
              <a:t>va (pared): </a:t>
            </a:r>
            <a:r>
              <a:rPr lang="es-ES" dirty="0"/>
              <a:t>es una acción en la que intervienen dos jugadores</a:t>
            </a:r>
            <a:r>
              <a:rPr lang="es-ES" dirty="0" smtClean="0"/>
              <a:t>:</a:t>
            </a:r>
          </a:p>
          <a:p>
            <a:pPr marL="971550" lvl="1" indent="-514350">
              <a:buFont typeface="+mj-lt"/>
              <a:buAutoNum type="arabicPeriod"/>
            </a:pPr>
            <a:r>
              <a:rPr lang="es-ES" dirty="0"/>
              <a:t>P</a:t>
            </a:r>
            <a:r>
              <a:rPr lang="es-ES" dirty="0" smtClean="0"/>
              <a:t>ase </a:t>
            </a:r>
            <a:r>
              <a:rPr lang="es-ES" dirty="0"/>
              <a:t>al compañero, </a:t>
            </a:r>
            <a:endParaRPr lang="es-ES" dirty="0" smtClean="0"/>
          </a:p>
          <a:p>
            <a:pPr marL="971550" lvl="1" indent="-514350">
              <a:buFont typeface="+mj-lt"/>
              <a:buAutoNum type="arabicPeriod"/>
            </a:pPr>
            <a:r>
              <a:rPr lang="es-ES" dirty="0"/>
              <a:t>D</a:t>
            </a:r>
            <a:r>
              <a:rPr lang="es-ES" dirty="0" smtClean="0"/>
              <a:t>esmarque </a:t>
            </a:r>
            <a:r>
              <a:rPr lang="es-ES" dirty="0"/>
              <a:t>hacia la </a:t>
            </a:r>
            <a:r>
              <a:rPr lang="es-ES" dirty="0" smtClean="0"/>
              <a:t>portería</a:t>
            </a:r>
          </a:p>
          <a:p>
            <a:pPr marL="971550" lvl="1" indent="-514350">
              <a:buFont typeface="+mj-lt"/>
              <a:buAutoNum type="arabicPeriod"/>
            </a:pPr>
            <a:r>
              <a:rPr lang="es-ES" dirty="0"/>
              <a:t>R</a:t>
            </a:r>
            <a:r>
              <a:rPr lang="es-ES" dirty="0" smtClean="0"/>
              <a:t>ecepción </a:t>
            </a:r>
            <a:r>
              <a:rPr lang="es-ES" dirty="0"/>
              <a:t>y tiro</a:t>
            </a:r>
            <a:r>
              <a:rPr lang="es-ES" dirty="0" smtClean="0"/>
              <a:t>.</a:t>
            </a:r>
            <a:endParaRPr lang="es-ES" dirty="0"/>
          </a:p>
          <a:p>
            <a:pPr lvl="0"/>
            <a:r>
              <a:rPr lang="es-ES" b="1" dirty="0"/>
              <a:t>Cruce: </a:t>
            </a:r>
            <a:r>
              <a:rPr lang="es-ES" dirty="0"/>
              <a:t>también intervienen dos jugadores. </a:t>
            </a:r>
            <a:endParaRPr lang="es-ES" dirty="0" smtClean="0"/>
          </a:p>
          <a:p>
            <a:pPr lvl="1"/>
            <a:r>
              <a:rPr lang="es-ES" dirty="0" smtClean="0"/>
              <a:t>Pasar </a:t>
            </a:r>
            <a:r>
              <a:rPr lang="es-ES" dirty="0"/>
              <a:t>el balón a tu compañero, </a:t>
            </a:r>
            <a:r>
              <a:rPr lang="es-ES" dirty="0" smtClean="0"/>
              <a:t>cruzar trayectorias y en </a:t>
            </a:r>
            <a:r>
              <a:rPr lang="es-ES" dirty="0"/>
              <a:t>el momento del cruce se produce un pase en dejada. </a:t>
            </a:r>
            <a:endParaRPr lang="es-ES" dirty="0" smtClean="0"/>
          </a:p>
          <a:p>
            <a:pPr lvl="2"/>
            <a:r>
              <a:rPr lang="es-ES" dirty="0" smtClean="0"/>
              <a:t>El </a:t>
            </a:r>
            <a:r>
              <a:rPr lang="es-ES" dirty="0"/>
              <a:t>cruce sirve para obtener una situación de superioridad sobre el defensor para lanzar a portería.</a:t>
            </a:r>
          </a:p>
          <a:p>
            <a:endParaRPr lang="es-ES" dirty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409925" y="260648"/>
            <a:ext cx="3456384" cy="11430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ATAQUE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218" name="Picture 2" descr="Resultado de imagen de balonmano infanti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2098220"/>
            <a:ext cx="2376264" cy="192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20581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318</TotalTime>
  <Words>768</Words>
  <Application>Microsoft Macintosh PowerPoint</Application>
  <PresentationFormat>Presentación en pantalla (4:3)</PresentationFormat>
  <Paragraphs>82</Paragraphs>
  <Slides>11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UNIDAD DIDÁCTICA.  EL BALONMANO</vt:lpstr>
      <vt:lpstr>INDICE</vt:lpstr>
      <vt:lpstr>REGLAMENTO BÁSICO:</vt:lpstr>
      <vt:lpstr>REGLAMENTO BÁSICO:</vt:lpstr>
      <vt:lpstr>REGLAMENTO BÁSICO:</vt:lpstr>
      <vt:lpstr>LA TÉCNICA:</vt:lpstr>
      <vt:lpstr>LA TÉCNICA:</vt:lpstr>
      <vt:lpstr>LA TÉCNICA:</vt:lpstr>
      <vt:lpstr>LA TÁCTICA:</vt:lpstr>
      <vt:lpstr>LA TÁCTICA:</vt:lpstr>
      <vt:lpstr>LA TÁCTICA: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DIDÁCTICA. EL BALONMANO</dc:title>
  <dc:creator>Lucas</dc:creator>
  <cp:lastModifiedBy>Mónica Mourelle Zas</cp:lastModifiedBy>
  <cp:revision>13</cp:revision>
  <dcterms:created xsi:type="dcterms:W3CDTF">2017-01-25T17:56:56Z</dcterms:created>
  <dcterms:modified xsi:type="dcterms:W3CDTF">2017-02-19T21:47:55Z</dcterms:modified>
</cp:coreProperties>
</file>