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D1697-1031-4127-AFF6-647369A36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38D68-6F1C-4B7F-B05D-5C53DE5E7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284B9-E77A-4669-8C2B-F55DAA11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16B9F-6EB7-4746-B5B2-A0CF3F34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6E3B3A-8101-4B86-8A72-E423BFCF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1655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BCBC7-2172-4BEB-B26A-57F0E9D3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5458C2-AF15-4BE2-AC69-35CF36085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074E5-3CA8-467D-8227-ED7BFD8E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D1C7A1-9BCD-440F-80A8-6720DAA6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C6567D-0E15-4AA9-8004-4DDBE40E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5398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F2444F-CEFF-419B-8B31-7FA7E08DF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9954EE-C234-4B91-8045-5A2FCF7B0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B8D70D-AC90-4346-97C4-5CB5238B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8FAE6F-9B35-4065-98BE-AF9ABB49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38FA5-0F99-4AAF-BF2A-15F662E6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538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B4366-A80E-405B-9FED-55EC38E4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2AA43-09B3-4CA9-A406-FC6F9952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8FA5EE-5BCF-4097-98F4-93401197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1CA1FA-B811-4037-9133-14E3945A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8FA08-42E0-4E50-B2CC-3E2DAD5E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3583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CBB08-33A0-4F03-BABD-9BC19E10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91592-B9D8-4B26-87D0-EA1192F2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67A61-0ADF-424E-9A67-8A98AFA6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52EA5-9A90-4BDA-BBFF-62579C9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EDB17F-0600-4EDD-AD76-4BA4A657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6638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78540-6F21-431A-8D2A-E645646F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30F73-2E76-4B54-A77F-DB4CF126F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61CAB8-DE4D-44F4-9F16-1D06E481D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1BC097-3D07-494E-B387-4FB6FE0E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C3A5E2-94E6-4910-B820-C32028BC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09A42F-B8B2-42D3-8AA1-1AAB61E4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119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5B918-3E7F-4873-8155-B9657B05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A08133-89A3-4C9D-B141-7960CEEF4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CEDFA8-42EC-45BD-AAA5-5995B6109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FE2418-EA82-47A0-961E-45BB1921D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7C1F5C-1834-43C9-91DA-B286D2774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D8D58D-CCD9-41DD-A8DB-661E3209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1B4555-BEA5-492C-A3EF-B55F52077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496AC-69B3-4F06-A8E9-B9A7F6DB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494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CDC5C-9BFB-4D6F-A80B-33A6B104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ED89-F5A9-4F1E-ADBB-A3C5405B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2BCA0-4D79-4EEC-9C4C-539C520C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03BE8E-5A93-4E3A-B016-A57FFDB1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8957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DA05DD-8B43-4E19-9EA9-4C280BBC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9C1690-9FF7-482B-B783-6D136C71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7CC5B2-695D-4FEB-ABBC-47276690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9136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A6084-3480-4B20-96CB-3A81A05C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A086B5-6429-4AE3-9663-02AEB3BF2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A4BE4-12EC-4AA0-8C31-44B288071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CA3532-448D-4C4B-BDC7-93ECD30B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C0C2E3-A203-4E6D-BFB6-A8369633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37B8FF-801A-45F2-BADA-63043574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2175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4AA5F-9D5B-4B15-8D71-AA9BA7F9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0FA35A-7874-4866-B21E-3F2C03E30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8656E2-1629-4445-87CB-8E30C983A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0701-E649-4D17-A557-D27F9327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A06CFB-51C5-4268-95B6-71067A37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78EF39-81A2-4125-9E0F-7E673CDA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2923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2EFF7A-FE36-49C2-ADFB-1549DE48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8B019F-2529-4423-AA1E-FBA4ED78D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A1E3C-D3B0-465F-AAD5-FD4892752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6883-D16D-4B84-BDF6-09DDB777FC99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EE4BC-5A60-40DC-B5F4-0519ABF0B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73B569-D87A-4313-B0F5-5DD69CB2F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CDA5-1ADB-4322-BF94-B352819DB43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2988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3A369-9894-46DD-BC83-C2079E976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712" y="1258956"/>
            <a:ext cx="9144000" cy="33395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gl-ES" sz="7200" b="1" dirty="0"/>
              <a:t>TEMA 8:</a:t>
            </a:r>
            <a:br>
              <a:rPr lang="gl-ES" sz="7200" b="1" dirty="0"/>
            </a:br>
            <a:r>
              <a:rPr lang="gl-ES" sz="7200" b="1" dirty="0"/>
              <a:t>AS FONTES DE ENERXÍA </a:t>
            </a:r>
            <a:br>
              <a:rPr lang="gl-ES" sz="7200" b="1" dirty="0"/>
            </a:br>
            <a:r>
              <a:rPr lang="gl-ES" sz="7200" b="1" dirty="0"/>
              <a:t>E O ESPAZO INDUSTRIAL</a:t>
            </a:r>
          </a:p>
        </p:txBody>
      </p:sp>
    </p:spTree>
    <p:extLst>
      <p:ext uri="{BB962C8B-B14F-4D97-AF65-F5344CB8AC3E}">
        <p14:creationId xmlns:p14="http://schemas.microsoft.com/office/powerpoint/2010/main" val="206045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E15396-B0BE-493A-8435-117E6A0A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293" y="4441172"/>
            <a:ext cx="3629861" cy="19388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C44C5A-0DAD-41FE-9ED1-5596D6AAA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293" y="2416828"/>
            <a:ext cx="3629861" cy="1787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129FD5-91EB-4083-8802-5B88A86D3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167" y="433046"/>
            <a:ext cx="3779987" cy="18655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C9621F-0068-4326-A62F-7DE3DA431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25" y="703797"/>
            <a:ext cx="7670042" cy="545040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76B7B92-2E0F-4441-ADE6-46CB52FBE645}"/>
              </a:ext>
            </a:extLst>
          </p:cNvPr>
          <p:cNvSpPr txBox="1"/>
          <p:nvPr/>
        </p:nvSpPr>
        <p:spPr>
          <a:xfrm>
            <a:off x="2593075" y="277460"/>
            <a:ext cx="256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MAPA GASODUCTOS</a:t>
            </a:r>
          </a:p>
        </p:txBody>
      </p:sp>
    </p:spTree>
    <p:extLst>
      <p:ext uri="{BB962C8B-B14F-4D97-AF65-F5344CB8AC3E}">
        <p14:creationId xmlns:p14="http://schemas.microsoft.com/office/powerpoint/2010/main" val="253572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499919-731B-4129-A2D5-BAF32F7C0FD3}"/>
              </a:ext>
            </a:extLst>
          </p:cNvPr>
          <p:cNvSpPr txBox="1"/>
          <p:nvPr/>
        </p:nvSpPr>
        <p:spPr>
          <a:xfrm>
            <a:off x="3521122" y="261061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/>
              <a:t>	NUCLEAR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0DA5CAD-FA89-42D0-9573-02D798EC5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06161"/>
              </p:ext>
            </p:extLst>
          </p:nvPr>
        </p:nvGraphicFramePr>
        <p:xfrm>
          <a:off x="526955" y="953263"/>
          <a:ext cx="10923517" cy="348695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085837">
                  <a:extLst>
                    <a:ext uri="{9D8B030D-6E8A-4147-A177-3AD203B41FA5}">
                      <a16:colId xmlns:a16="http://schemas.microsoft.com/office/drawing/2014/main" val="747412426"/>
                    </a:ext>
                  </a:extLst>
                </a:gridCol>
                <a:gridCol w="6837680">
                  <a:extLst>
                    <a:ext uri="{9D8B030D-6E8A-4147-A177-3AD203B41FA5}">
                      <a16:colId xmlns:a16="http://schemas.microsoft.com/office/drawing/2014/main" val="430604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gl-ES" b="1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</a:t>
                      </a:r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electricidade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7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LOCALIZACIÓN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-En España hai 7 centrais nucleares. A súa localización responde a motivos políticos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6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-Altísima </a:t>
                      </a:r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eléctrica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818476"/>
                  </a:ext>
                </a:extLst>
              </a:tr>
              <a:tr h="642159">
                <a:tc>
                  <a:txBody>
                    <a:bodyPr/>
                    <a:lstStyle/>
                    <a:p>
                      <a:r>
                        <a:rPr lang="gl-ES" dirty="0"/>
                        <a:t>PROBLEMAS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-Almacenamento dos residuos radioactivos</a:t>
                      </a:r>
                    </a:p>
                    <a:p>
                      <a:pPr algn="just"/>
                      <a:r>
                        <a:rPr lang="gl-ES" dirty="0"/>
                        <a:t>-Risco accidentes nucleares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5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PERSPECTIVAS FUTURO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-Futuro </a:t>
                      </a:r>
                      <a:r>
                        <a:rPr lang="gl-ES" dirty="0" err="1"/>
                        <a:t>incierto</a:t>
                      </a:r>
                      <a:r>
                        <a:rPr lang="gl-ES" dirty="0"/>
                        <a:t>. </a:t>
                      </a:r>
                      <a:r>
                        <a:rPr lang="gl-ES" dirty="0" err="1"/>
                        <a:t>Plantexase</a:t>
                      </a:r>
                      <a:r>
                        <a:rPr lang="gl-ES" dirty="0"/>
                        <a:t> a </a:t>
                      </a:r>
                      <a:r>
                        <a:rPr lang="gl-ES" dirty="0" err="1"/>
                        <a:t>desmantelación</a:t>
                      </a:r>
                      <a:r>
                        <a:rPr lang="gl-ES" dirty="0"/>
                        <a:t> progresiva pola súa </a:t>
                      </a:r>
                      <a:r>
                        <a:rPr lang="gl-ES" dirty="0" err="1"/>
                        <a:t>peligrosidade</a:t>
                      </a:r>
                      <a:r>
                        <a:rPr lang="gl-ES" dirty="0"/>
                        <a:t> pero ten elementos a favor: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dirty="0"/>
                        <a:t>Elevada </a:t>
                      </a:r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eléctrica. Permite abaratar prezo electricidade cando </a:t>
                      </a:r>
                      <a:r>
                        <a:rPr lang="gl-ES" dirty="0" err="1"/>
                        <a:t>éste</a:t>
                      </a:r>
                      <a:r>
                        <a:rPr lang="gl-ES" dirty="0"/>
                        <a:t> se dispara ante a ausencia de chuvias ou ventos.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dirty="0"/>
                        <a:t>Non emisións de CO2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3306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3564D8E-3DB7-486D-8375-C9A00DF03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77" y="4643183"/>
            <a:ext cx="3686636" cy="20768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4B79C8-07F3-4DDD-852E-F12B7BD30886}"/>
              </a:ext>
            </a:extLst>
          </p:cNvPr>
          <p:cNvSpPr txBox="1"/>
          <p:nvPr/>
        </p:nvSpPr>
        <p:spPr>
          <a:xfrm>
            <a:off x="6203289" y="4942921"/>
            <a:ext cx="512473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Ante as protestas da opinión pública contra a </a:t>
            </a:r>
            <a:r>
              <a:rPr lang="gl-ES" dirty="0" err="1"/>
              <a:t>construcción</a:t>
            </a:r>
            <a:r>
              <a:rPr lang="gl-ES" dirty="0"/>
              <a:t> de centrais nucleares, o goberno decretou a moratoria nuclear que establecía a suspensión temporal da </a:t>
            </a:r>
            <a:r>
              <a:rPr lang="gl-ES" dirty="0" err="1"/>
              <a:t>construcción</a:t>
            </a:r>
            <a:r>
              <a:rPr lang="gl-ES" dirty="0"/>
              <a:t> e posta en marcha de centrais nucleares</a:t>
            </a:r>
          </a:p>
        </p:txBody>
      </p:sp>
    </p:spTree>
    <p:extLst>
      <p:ext uri="{BB962C8B-B14F-4D97-AF65-F5344CB8AC3E}">
        <p14:creationId xmlns:p14="http://schemas.microsoft.com/office/powerpoint/2010/main" val="60682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5674903-D2CD-470D-8470-B809486D3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08" y="112478"/>
            <a:ext cx="7988988" cy="66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5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499919-731B-4129-A2D5-BAF32F7C0FD3}"/>
              </a:ext>
            </a:extLst>
          </p:cNvPr>
          <p:cNvSpPr txBox="1"/>
          <p:nvPr/>
        </p:nvSpPr>
        <p:spPr>
          <a:xfrm>
            <a:off x="3521122" y="261061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/>
              <a:t>	HIDRÁULICA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0DA5CAD-FA89-42D0-9573-02D798EC5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26180"/>
              </p:ext>
            </p:extLst>
          </p:nvPr>
        </p:nvGraphicFramePr>
        <p:xfrm>
          <a:off x="567898" y="1048798"/>
          <a:ext cx="10691505" cy="446891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999055">
                  <a:extLst>
                    <a:ext uri="{9D8B030D-6E8A-4147-A177-3AD203B41FA5}">
                      <a16:colId xmlns:a16="http://schemas.microsoft.com/office/drawing/2014/main" val="747412426"/>
                    </a:ext>
                  </a:extLst>
                </a:gridCol>
                <a:gridCol w="6692450">
                  <a:extLst>
                    <a:ext uri="{9D8B030D-6E8A-4147-A177-3AD203B41FA5}">
                      <a16:colId xmlns:a16="http://schemas.microsoft.com/office/drawing/2014/main" val="430604055"/>
                    </a:ext>
                  </a:extLst>
                </a:gridCol>
              </a:tblGrid>
              <a:tr h="464186">
                <a:tc>
                  <a:txBody>
                    <a:bodyPr/>
                    <a:lstStyle/>
                    <a:p>
                      <a:r>
                        <a:rPr lang="gl-ES" b="1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electricidade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74086"/>
                  </a:ext>
                </a:extLst>
              </a:tr>
              <a:tr h="1144568">
                <a:tc>
                  <a:txBody>
                    <a:bodyPr/>
                    <a:lstStyle/>
                    <a:p>
                      <a:r>
                        <a:rPr lang="gl-ES" dirty="0"/>
                        <a:t>LOCALIZACIÓN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-Encoros</a:t>
                      </a:r>
                    </a:p>
                    <a:p>
                      <a:pPr algn="just"/>
                      <a:r>
                        <a:rPr lang="gl-ES" dirty="0"/>
                        <a:t>-Desniveis topográficos dos ríos caudalosos (norte, </a:t>
                      </a:r>
                      <a:r>
                        <a:rPr lang="gl-ES" dirty="0" err="1"/>
                        <a:t>Pirineos</a:t>
                      </a:r>
                      <a:r>
                        <a:rPr lang="gl-ES" dirty="0"/>
                        <a:t>, montañas do interior e nos ríos </a:t>
                      </a:r>
                      <a:r>
                        <a:rPr lang="gl-ES" dirty="0" err="1"/>
                        <a:t>Duero</a:t>
                      </a:r>
                      <a:r>
                        <a:rPr lang="gl-ES" dirty="0"/>
                        <a:t> e </a:t>
                      </a:r>
                      <a:r>
                        <a:rPr lang="gl-ES" dirty="0" err="1"/>
                        <a:t>Tajo</a:t>
                      </a:r>
                      <a:r>
                        <a:rPr lang="gl-ES" dirty="0"/>
                        <a:t> na fronteira con Portugal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68235"/>
                  </a:ext>
                </a:extLst>
              </a:tr>
              <a:tr h="801197">
                <a:tc>
                  <a:txBody>
                    <a:bodyPr/>
                    <a:lstStyle/>
                    <a:p>
                      <a:r>
                        <a:rPr lang="gl-ES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Galicia aporta 20% </a:t>
                      </a:r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hidráulica. A maioría en torno as cuncas do Miño e do 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818476"/>
                  </a:ext>
                </a:extLst>
              </a:tr>
              <a:tr h="1144568">
                <a:tc>
                  <a:txBody>
                    <a:bodyPr/>
                    <a:lstStyle/>
                    <a:p>
                      <a:r>
                        <a:rPr lang="gl-ES" dirty="0"/>
                        <a:t>PROBLEMAS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depende da pluviosidade o que a convirte nunha fonte de enerxía irregular polo que se emprega como complemento das centrais térmicas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53611"/>
                  </a:ext>
                </a:extLst>
              </a:tr>
              <a:tr h="801197">
                <a:tc>
                  <a:txBody>
                    <a:bodyPr/>
                    <a:lstStyle/>
                    <a:p>
                      <a:r>
                        <a:rPr lang="gl-ES" dirty="0"/>
                        <a:t>PERSPECTIVAS FUTURO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Incrementará posto que se trata dunha fonte de enerxía limpa e renovable. A Unión Europea pretende que a partir do 2020 o 20% da enerxía consumida sexa renovable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33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43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45C607-D00A-4679-B8BE-7B85A4148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10" b="6929"/>
          <a:stretch/>
        </p:blipFill>
        <p:spPr>
          <a:xfrm>
            <a:off x="1696871" y="641446"/>
            <a:ext cx="8798258" cy="47221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B843A6-B9EB-436D-9A39-5007CFACC607}"/>
              </a:ext>
            </a:extLst>
          </p:cNvPr>
          <p:cNvSpPr txBox="1"/>
          <p:nvPr/>
        </p:nvSpPr>
        <p:spPr>
          <a:xfrm>
            <a:off x="334370" y="5527345"/>
            <a:ext cx="1152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A enerxía </a:t>
            </a:r>
            <a:r>
              <a:rPr lang="gl-ES" dirty="0" err="1"/>
              <a:t>hidroélectrica</a:t>
            </a:r>
            <a:r>
              <a:rPr lang="gl-ES" dirty="0"/>
              <a:t> aproveita o movemento das augas ( de aí que aproveite as pendentes das montañas porque a auga do río baixa con máis forza) para mover unha turbina. Ese movemento da turbina, por medio dun </a:t>
            </a:r>
            <a:r>
              <a:rPr lang="gl-ES" dirty="0" err="1"/>
              <a:t>xenerador</a:t>
            </a:r>
            <a:r>
              <a:rPr lang="gl-ES" dirty="0"/>
              <a:t> e transformador, produce electricidade que se transporta por medio do tendido eléctrico.</a:t>
            </a:r>
          </a:p>
        </p:txBody>
      </p:sp>
    </p:spTree>
    <p:extLst>
      <p:ext uri="{BB962C8B-B14F-4D97-AF65-F5344CB8AC3E}">
        <p14:creationId xmlns:p14="http://schemas.microsoft.com/office/powerpoint/2010/main" val="197541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2F8E90-15D4-40EF-81EA-AC00E92CC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87" y="260536"/>
            <a:ext cx="7200546" cy="66438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AF8896-56DC-48BF-AEE0-DF9130BEBF5E}"/>
              </a:ext>
            </a:extLst>
          </p:cNvPr>
          <p:cNvSpPr txBox="1"/>
          <p:nvPr/>
        </p:nvSpPr>
        <p:spPr>
          <a:xfrm>
            <a:off x="8051257" y="1199054"/>
            <a:ext cx="3753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Pode observarse que a maioría delas concéntranse no norte, onde as precipitacións son abundantes e regulares e onde a montañas presentan máis desniveis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CF97E-8F86-499A-BE0E-98A655C6A603}"/>
              </a:ext>
            </a:extLst>
          </p:cNvPr>
          <p:cNvSpPr txBox="1"/>
          <p:nvPr/>
        </p:nvSpPr>
        <p:spPr>
          <a:xfrm>
            <a:off x="8051257" y="3120818"/>
            <a:ext cx="361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Os maiores saltos de auga e desniveis dos ríos </a:t>
            </a:r>
            <a:r>
              <a:rPr lang="gl-ES" dirty="0" err="1"/>
              <a:t>Duero</a:t>
            </a:r>
            <a:r>
              <a:rPr lang="gl-ES" dirty="0"/>
              <a:t> e </a:t>
            </a:r>
            <a:r>
              <a:rPr lang="gl-ES" dirty="0" err="1"/>
              <a:t>Tajo</a:t>
            </a:r>
            <a:r>
              <a:rPr lang="gl-ES" dirty="0"/>
              <a:t> </a:t>
            </a:r>
            <a:r>
              <a:rPr lang="gl-ES" dirty="0" err="1"/>
              <a:t>estan</a:t>
            </a:r>
            <a:r>
              <a:rPr lang="gl-ES" dirty="0"/>
              <a:t> próximos á fronteira con Portugal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B75288-A25C-479D-A7D8-D1C901670782}"/>
              </a:ext>
            </a:extLst>
          </p:cNvPr>
          <p:cNvSpPr txBox="1"/>
          <p:nvPr/>
        </p:nvSpPr>
        <p:spPr>
          <a:xfrm>
            <a:off x="8051257" y="4488584"/>
            <a:ext cx="335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Os ríos caudalosos situados en lugares de montaña ou con forte pendente, son lugares propicios para a creación de encoros</a:t>
            </a:r>
          </a:p>
        </p:txBody>
      </p:sp>
    </p:spTree>
    <p:extLst>
      <p:ext uri="{BB962C8B-B14F-4D97-AF65-F5344CB8AC3E}">
        <p14:creationId xmlns:p14="http://schemas.microsoft.com/office/powerpoint/2010/main" val="344416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499919-731B-4129-A2D5-BAF32F7C0FD3}"/>
              </a:ext>
            </a:extLst>
          </p:cNvPr>
          <p:cNvSpPr txBox="1"/>
          <p:nvPr/>
        </p:nvSpPr>
        <p:spPr>
          <a:xfrm>
            <a:off x="3548417" y="43503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/>
              <a:t>	EÓLICA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0DA5CAD-FA89-42D0-9573-02D798EC5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71421"/>
              </p:ext>
            </p:extLst>
          </p:nvPr>
        </p:nvGraphicFramePr>
        <p:xfrm>
          <a:off x="472363" y="673692"/>
          <a:ext cx="10691505" cy="411003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999055">
                  <a:extLst>
                    <a:ext uri="{9D8B030D-6E8A-4147-A177-3AD203B41FA5}">
                      <a16:colId xmlns:a16="http://schemas.microsoft.com/office/drawing/2014/main" val="747412426"/>
                    </a:ext>
                  </a:extLst>
                </a:gridCol>
                <a:gridCol w="6692450">
                  <a:extLst>
                    <a:ext uri="{9D8B030D-6E8A-4147-A177-3AD203B41FA5}">
                      <a16:colId xmlns:a16="http://schemas.microsoft.com/office/drawing/2014/main" val="430604055"/>
                    </a:ext>
                  </a:extLst>
                </a:gridCol>
              </a:tblGrid>
              <a:tr h="442801">
                <a:tc>
                  <a:txBody>
                    <a:bodyPr/>
                    <a:lstStyle/>
                    <a:p>
                      <a:r>
                        <a:rPr lang="gl-ES" b="1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electricidade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74086"/>
                  </a:ext>
                </a:extLst>
              </a:tr>
              <a:tr h="1091838">
                <a:tc>
                  <a:txBody>
                    <a:bodyPr/>
                    <a:lstStyle/>
                    <a:p>
                      <a:r>
                        <a:rPr lang="gl-ES" dirty="0"/>
                        <a:t>LOCALIZACIÓN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Lugares de ventos constantes e intensos. Cosas e cumios das montañas (muíños de vento situados nas costas galegas aportan unha cantidade importante ao </a:t>
                      </a:r>
                      <a:r>
                        <a:rPr lang="gl-ES" dirty="0" err="1"/>
                        <a:t>suministro</a:t>
                      </a:r>
                      <a:r>
                        <a:rPr lang="gl-ES" dirty="0"/>
                        <a:t> eléctrico)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68235"/>
                  </a:ext>
                </a:extLst>
              </a:tr>
              <a:tr h="872273">
                <a:tc>
                  <a:txBody>
                    <a:bodyPr/>
                    <a:lstStyle/>
                    <a:p>
                      <a:r>
                        <a:rPr lang="gl-ES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-España é a 2º potencia eólica da Unión Europea (tras Alemaña)</a:t>
                      </a:r>
                    </a:p>
                    <a:p>
                      <a:pPr algn="just"/>
                      <a:r>
                        <a:rPr lang="gl-ES" dirty="0"/>
                        <a:t>-Parques eólicos. Destacan Navarra, as dúas </a:t>
                      </a:r>
                      <a:r>
                        <a:rPr lang="gl-ES" dirty="0" err="1"/>
                        <a:t>Castelas</a:t>
                      </a:r>
                      <a:r>
                        <a:rPr lang="gl-ES" dirty="0"/>
                        <a:t>, Canarias e Aragón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818476"/>
                  </a:ext>
                </a:extLst>
              </a:tr>
              <a:tr h="472273">
                <a:tc>
                  <a:txBody>
                    <a:bodyPr/>
                    <a:lstStyle/>
                    <a:p>
                      <a:r>
                        <a:rPr lang="gl-ES" dirty="0"/>
                        <a:t>PROBLEMAS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-Elevado coste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53611"/>
                  </a:ext>
                </a:extLst>
              </a:tr>
              <a:tr h="1133956">
                <a:tc>
                  <a:txBody>
                    <a:bodyPr/>
                    <a:lstStyle/>
                    <a:p>
                      <a:r>
                        <a:rPr lang="gl-ES" dirty="0"/>
                        <a:t>PERSPECTIVAS FUTURO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Incrementará posto que se trata </a:t>
                      </a:r>
                      <a:r>
                        <a:rPr lang="pt-BR" dirty="0" err="1"/>
                        <a:t>dunha</a:t>
                      </a:r>
                      <a:r>
                        <a:rPr lang="pt-BR" dirty="0"/>
                        <a:t> fonte de </a:t>
                      </a:r>
                      <a:r>
                        <a:rPr lang="pt-BR" dirty="0" err="1"/>
                        <a:t>enerxía</a:t>
                      </a:r>
                      <a:r>
                        <a:rPr lang="pt-BR" dirty="0"/>
                        <a:t> limpa e </a:t>
                      </a:r>
                      <a:r>
                        <a:rPr lang="pt-BR" dirty="0" err="1"/>
                        <a:t>renovable</a:t>
                      </a:r>
                      <a:r>
                        <a:rPr lang="pt-BR" dirty="0"/>
                        <a:t>. A </a:t>
                      </a:r>
                      <a:r>
                        <a:rPr lang="pt-BR" dirty="0" err="1"/>
                        <a:t>Unión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Europea</a:t>
                      </a:r>
                      <a:r>
                        <a:rPr lang="pt-BR" dirty="0"/>
                        <a:t> pretende que a partir do 2020 o 20% da </a:t>
                      </a:r>
                      <a:r>
                        <a:rPr lang="pt-BR" dirty="0" err="1"/>
                        <a:t>enerxía</a:t>
                      </a:r>
                      <a:r>
                        <a:rPr lang="pt-BR" dirty="0"/>
                        <a:t> consumida </a:t>
                      </a:r>
                      <a:r>
                        <a:rPr lang="pt-BR" dirty="0" err="1"/>
                        <a:t>sexa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renovable</a:t>
                      </a:r>
                      <a:endParaRPr lang="pt-BR" dirty="0"/>
                    </a:p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33064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0685E52F-EA6E-4DB3-9656-C74AC5217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14" y="5077340"/>
            <a:ext cx="2969880" cy="16631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2E84E0-63F9-4CD3-B15F-0DCF46BF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012" y="5089236"/>
            <a:ext cx="2733619" cy="16512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FE45FF-FA7E-499F-834D-459A1E883F0F}"/>
              </a:ext>
            </a:extLst>
          </p:cNvPr>
          <p:cNvSpPr txBox="1"/>
          <p:nvPr/>
        </p:nvSpPr>
        <p:spPr>
          <a:xfrm>
            <a:off x="7592989" y="5447241"/>
            <a:ext cx="33709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l-ES" dirty="0"/>
              <a:t>Os parques eólicos sitúanse en lugares de fortes ventos e constantes (montañas e costas</a:t>
            </a:r>
          </a:p>
        </p:txBody>
      </p:sp>
    </p:spTree>
    <p:extLst>
      <p:ext uri="{BB962C8B-B14F-4D97-AF65-F5344CB8AC3E}">
        <p14:creationId xmlns:p14="http://schemas.microsoft.com/office/powerpoint/2010/main" val="423883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201F67E-9480-417D-A602-CD3E73856F10}"/>
              </a:ext>
            </a:extLst>
          </p:cNvPr>
          <p:cNvSpPr txBox="1"/>
          <p:nvPr/>
        </p:nvSpPr>
        <p:spPr>
          <a:xfrm>
            <a:off x="1997123" y="117044"/>
            <a:ext cx="294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/>
              <a:t>SOLAR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6B34E0-1970-4055-80B4-084FB1A8655C}"/>
              </a:ext>
            </a:extLst>
          </p:cNvPr>
          <p:cNvSpPr txBox="1"/>
          <p:nvPr/>
        </p:nvSpPr>
        <p:spPr>
          <a:xfrm>
            <a:off x="1774209" y="3163289"/>
            <a:ext cx="214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/>
              <a:t>BIOMASA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9D7ADF8-60EF-4C14-81A2-74D7187F9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60940"/>
              </p:ext>
            </p:extLst>
          </p:nvPr>
        </p:nvGraphicFramePr>
        <p:xfrm>
          <a:off x="107666" y="572261"/>
          <a:ext cx="8220504" cy="25603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70148">
                  <a:extLst>
                    <a:ext uri="{9D8B030D-6E8A-4147-A177-3AD203B41FA5}">
                      <a16:colId xmlns:a16="http://schemas.microsoft.com/office/drawing/2014/main" val="3133470193"/>
                    </a:ext>
                  </a:extLst>
                </a:gridCol>
                <a:gridCol w="6150356">
                  <a:extLst>
                    <a:ext uri="{9D8B030D-6E8A-4147-A177-3AD203B41FA5}">
                      <a16:colId xmlns:a16="http://schemas.microsoft.com/office/drawing/2014/main" val="1464611652"/>
                    </a:ext>
                  </a:extLst>
                </a:gridCol>
              </a:tblGrid>
              <a:tr h="338418">
                <a:tc>
                  <a:txBody>
                    <a:bodyPr/>
                    <a:lstStyle/>
                    <a:p>
                      <a:r>
                        <a:rPr lang="gl-ES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Electricidade e calefacción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00217"/>
                  </a:ext>
                </a:extLst>
              </a:tr>
              <a:tr h="592232">
                <a:tc>
                  <a:txBody>
                    <a:bodyPr/>
                    <a:lstStyle/>
                    <a:p>
                      <a:r>
                        <a:rPr lang="gl-ES" dirty="0"/>
                        <a:t>LOCALIZACIÓN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-Lugares con abundantes horas de sol</a:t>
                      </a:r>
                    </a:p>
                    <a:p>
                      <a:r>
                        <a:rPr lang="gl-ES" dirty="0"/>
                        <a:t>-Prezo do solo barato (zonas rurais)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880739"/>
                  </a:ext>
                </a:extLst>
              </a:tr>
              <a:tr h="338418">
                <a:tc>
                  <a:txBody>
                    <a:bodyPr/>
                    <a:lstStyle/>
                    <a:p>
                      <a:r>
                        <a:rPr lang="gl-ES" dirty="0"/>
                        <a:t>PROBLEMAS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Menor poder </a:t>
                      </a:r>
                      <a:r>
                        <a:rPr lang="gl-ES" dirty="0" err="1"/>
                        <a:t>caloríficoco</a:t>
                      </a:r>
                      <a:r>
                        <a:rPr lang="gl-ES" dirty="0"/>
                        <a:t> petróleo ou gas 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734687"/>
                  </a:ext>
                </a:extLst>
              </a:tr>
              <a:tr h="1099859">
                <a:tc>
                  <a:txBody>
                    <a:bodyPr/>
                    <a:lstStyle/>
                    <a:p>
                      <a:r>
                        <a:rPr lang="gl-ES" dirty="0"/>
                        <a:t>PERSPECTIVAS FUTURO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Incrementará posto que se trata </a:t>
                      </a:r>
                      <a:r>
                        <a:rPr lang="pt-BR" dirty="0" err="1"/>
                        <a:t>dunha</a:t>
                      </a:r>
                      <a:r>
                        <a:rPr lang="pt-BR" dirty="0"/>
                        <a:t> fonte de </a:t>
                      </a:r>
                      <a:r>
                        <a:rPr lang="pt-BR" dirty="0" err="1"/>
                        <a:t>enerxía</a:t>
                      </a:r>
                      <a:r>
                        <a:rPr lang="pt-BR" dirty="0"/>
                        <a:t> limpa e </a:t>
                      </a:r>
                      <a:r>
                        <a:rPr lang="pt-BR" dirty="0" err="1"/>
                        <a:t>renovable</a:t>
                      </a:r>
                      <a:r>
                        <a:rPr lang="pt-BR" dirty="0"/>
                        <a:t>. A </a:t>
                      </a:r>
                      <a:r>
                        <a:rPr lang="pt-BR" dirty="0" err="1"/>
                        <a:t>Unión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Europea</a:t>
                      </a:r>
                      <a:r>
                        <a:rPr lang="pt-BR" dirty="0"/>
                        <a:t> pretende que a partir do 2020 o 20% da </a:t>
                      </a:r>
                      <a:r>
                        <a:rPr lang="pt-BR" dirty="0" err="1"/>
                        <a:t>enerxía</a:t>
                      </a:r>
                      <a:r>
                        <a:rPr lang="pt-BR" dirty="0"/>
                        <a:t> consumida </a:t>
                      </a:r>
                      <a:r>
                        <a:rPr lang="pt-BR" dirty="0" err="1"/>
                        <a:t>sexa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renovable</a:t>
                      </a:r>
                      <a:endParaRPr lang="pt-BR" dirty="0"/>
                    </a:p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36130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BBB72D5-0137-45DC-A84A-8EBE103A8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779"/>
              </p:ext>
            </p:extLst>
          </p:nvPr>
        </p:nvGraphicFramePr>
        <p:xfrm>
          <a:off x="107666" y="3672141"/>
          <a:ext cx="7248478" cy="31089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960876">
                  <a:extLst>
                    <a:ext uri="{9D8B030D-6E8A-4147-A177-3AD203B41FA5}">
                      <a16:colId xmlns:a16="http://schemas.microsoft.com/office/drawing/2014/main" val="2148677555"/>
                    </a:ext>
                  </a:extLst>
                </a:gridCol>
                <a:gridCol w="5287602">
                  <a:extLst>
                    <a:ext uri="{9D8B030D-6E8A-4147-A177-3AD203B41FA5}">
                      <a16:colId xmlns:a16="http://schemas.microsoft.com/office/drawing/2014/main" val="329423977"/>
                    </a:ext>
                  </a:extLst>
                </a:gridCol>
              </a:tblGrid>
              <a:tr h="326147">
                <a:tc>
                  <a:txBody>
                    <a:bodyPr/>
                    <a:lstStyle/>
                    <a:p>
                      <a:r>
                        <a:rPr lang="gl-ES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Electricidade, calefacción e </a:t>
                      </a:r>
                      <a:r>
                        <a:rPr lang="gl-ES" dirty="0" err="1"/>
                        <a:t>biocombustible</a:t>
                      </a:r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489821"/>
                  </a:ext>
                </a:extLst>
              </a:tr>
              <a:tr h="570757">
                <a:tc>
                  <a:txBody>
                    <a:bodyPr/>
                    <a:lstStyle/>
                    <a:p>
                      <a:r>
                        <a:rPr lang="gl-ES" dirty="0"/>
                        <a:t>LOCALIZACIÓN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Centrais situadas en zonas rurais (Galicia, Andalucía e Castela e León)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761995"/>
                  </a:ext>
                </a:extLst>
              </a:tr>
              <a:tr h="570757">
                <a:tc>
                  <a:txBody>
                    <a:bodyPr/>
                    <a:lstStyle/>
                    <a:p>
                      <a:r>
                        <a:rPr lang="gl-ES" dirty="0"/>
                        <a:t>PROBLEMAS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err="1"/>
                        <a:t>Obténse</a:t>
                      </a:r>
                      <a:r>
                        <a:rPr lang="gl-ES" dirty="0"/>
                        <a:t> a partir de residuos agrícolas. Pouco competitiva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50950"/>
                  </a:ext>
                </a:extLst>
              </a:tr>
              <a:tr h="1304588">
                <a:tc>
                  <a:txBody>
                    <a:bodyPr/>
                    <a:lstStyle/>
                    <a:p>
                      <a:r>
                        <a:rPr lang="gl-ES" dirty="0"/>
                        <a:t>PERSPECTIVAS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Incrementará posto que se trata </a:t>
                      </a:r>
                      <a:r>
                        <a:rPr lang="pt-BR" dirty="0" err="1"/>
                        <a:t>dunha</a:t>
                      </a:r>
                      <a:r>
                        <a:rPr lang="pt-BR" dirty="0"/>
                        <a:t> fonte de </a:t>
                      </a:r>
                      <a:r>
                        <a:rPr lang="pt-BR" dirty="0" err="1"/>
                        <a:t>enerxía</a:t>
                      </a:r>
                      <a:r>
                        <a:rPr lang="pt-BR" dirty="0"/>
                        <a:t> limpa e </a:t>
                      </a:r>
                      <a:r>
                        <a:rPr lang="pt-BR" dirty="0" err="1"/>
                        <a:t>renovable</a:t>
                      </a:r>
                      <a:r>
                        <a:rPr lang="pt-BR" dirty="0"/>
                        <a:t>. A </a:t>
                      </a:r>
                      <a:r>
                        <a:rPr lang="pt-BR" dirty="0" err="1"/>
                        <a:t>Unión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Europea</a:t>
                      </a:r>
                      <a:r>
                        <a:rPr lang="pt-BR" dirty="0"/>
                        <a:t> pretende que a partir do 2020 o 20% da </a:t>
                      </a:r>
                      <a:r>
                        <a:rPr lang="pt-BR" dirty="0" err="1"/>
                        <a:t>enerxía</a:t>
                      </a:r>
                      <a:r>
                        <a:rPr lang="pt-BR" dirty="0"/>
                        <a:t> consumida </a:t>
                      </a:r>
                      <a:r>
                        <a:rPr lang="pt-BR" dirty="0" err="1"/>
                        <a:t>sexa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renovable</a:t>
                      </a:r>
                      <a:endParaRPr lang="pt-BR" dirty="0"/>
                    </a:p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369077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227E9313-2436-4A63-ACAF-9EFB0CD2A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873" y="1023581"/>
            <a:ext cx="3316819" cy="162472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D962E82-DA90-499C-A362-56E97A65D651}"/>
              </a:ext>
            </a:extLst>
          </p:cNvPr>
          <p:cNvSpPr txBox="1"/>
          <p:nvPr/>
        </p:nvSpPr>
        <p:spPr>
          <a:xfrm>
            <a:off x="9198592" y="2763250"/>
            <a:ext cx="241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Paneis fotovoltaicos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8E75765-A029-4AE2-97E7-5B47C3787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574" y="3725419"/>
            <a:ext cx="4623426" cy="27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4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D8D09C-6431-4CCE-BE20-58535FCD7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" y="251416"/>
            <a:ext cx="6117378" cy="41158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92505A-56BA-4B1B-B6AD-AE380B64AE8E}"/>
              </a:ext>
            </a:extLst>
          </p:cNvPr>
          <p:cNvSpPr txBox="1"/>
          <p:nvPr/>
        </p:nvSpPr>
        <p:spPr>
          <a:xfrm>
            <a:off x="590123" y="4560711"/>
            <a:ext cx="58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A central xeotérmica canaliza a calor interna da terra para </a:t>
            </a:r>
            <a:r>
              <a:rPr lang="gl-ES" dirty="0" err="1"/>
              <a:t>xenerar</a:t>
            </a:r>
            <a:r>
              <a:rPr lang="gl-ES" dirty="0"/>
              <a:t> calefacción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FC5A60-B9CA-4CC8-947C-C7318877B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325" y="356969"/>
            <a:ext cx="4295775" cy="46863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F477CE-6C1B-413A-BA2D-596653317F07}"/>
              </a:ext>
            </a:extLst>
          </p:cNvPr>
          <p:cNvSpPr txBox="1"/>
          <p:nvPr/>
        </p:nvSpPr>
        <p:spPr>
          <a:xfrm>
            <a:off x="7263791" y="5300702"/>
            <a:ext cx="4832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A enerxía mariña ou </a:t>
            </a:r>
            <a:r>
              <a:rPr lang="gl-ES" dirty="0" err="1"/>
              <a:t>mareomotriz</a:t>
            </a:r>
            <a:r>
              <a:rPr lang="gl-ES" dirty="0"/>
              <a:t>, produce electricidade aproveitando os movementos das mareas para que movan a turbina e </a:t>
            </a:r>
            <a:r>
              <a:rPr lang="gl-ES" dirty="0" err="1"/>
              <a:t>ésta</a:t>
            </a:r>
            <a:r>
              <a:rPr lang="gl-ES" dirty="0"/>
              <a:t>, mediante un </a:t>
            </a:r>
            <a:r>
              <a:rPr lang="gl-ES" dirty="0" err="1"/>
              <a:t>xenerador</a:t>
            </a:r>
            <a:r>
              <a:rPr lang="gl-ES" dirty="0"/>
              <a:t>, poida crear </a:t>
            </a:r>
            <a:r>
              <a:rPr lang="gl-ES" dirty="0" err="1"/>
              <a:t>electtricidade</a:t>
            </a:r>
            <a:endParaRPr lang="gl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1FAB34-C4AD-4C48-8DAB-9BD7932671E1}"/>
              </a:ext>
            </a:extLst>
          </p:cNvPr>
          <p:cNvSpPr txBox="1"/>
          <p:nvPr/>
        </p:nvSpPr>
        <p:spPr>
          <a:xfrm>
            <a:off x="590123" y="5554639"/>
            <a:ext cx="42035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l-ES" dirty="0"/>
              <a:t>Tanto a enerxía xeotérmica como a mariña son pouco competitivas porque aportan menos enerxía que as renovables</a:t>
            </a:r>
          </a:p>
        </p:txBody>
      </p:sp>
    </p:spTree>
    <p:extLst>
      <p:ext uri="{BB962C8B-B14F-4D97-AF65-F5344CB8AC3E}">
        <p14:creationId xmlns:p14="http://schemas.microsoft.com/office/powerpoint/2010/main" val="342459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8554718-AEBF-4D9D-8392-09CC3F61745C}"/>
              </a:ext>
            </a:extLst>
          </p:cNvPr>
          <p:cNvSpPr txBox="1"/>
          <p:nvPr/>
        </p:nvSpPr>
        <p:spPr>
          <a:xfrm>
            <a:off x="1392072" y="511370"/>
            <a:ext cx="9717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/>
              <a:t>PROBLEMAS DAS FONTES DE ENERXÍA EN ESPAÑA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C3C33E4-3F6C-4724-8689-9D29EF0B5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89045"/>
              </p:ext>
            </p:extLst>
          </p:nvPr>
        </p:nvGraphicFramePr>
        <p:xfrm>
          <a:off x="558041" y="1410545"/>
          <a:ext cx="11056204" cy="4190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5720">
                  <a:extLst>
                    <a:ext uri="{9D8B030D-6E8A-4147-A177-3AD203B41FA5}">
                      <a16:colId xmlns:a16="http://schemas.microsoft.com/office/drawing/2014/main" val="2808092491"/>
                    </a:ext>
                  </a:extLst>
                </a:gridCol>
                <a:gridCol w="7110484">
                  <a:extLst>
                    <a:ext uri="{9D8B030D-6E8A-4147-A177-3AD203B41FA5}">
                      <a16:colId xmlns:a16="http://schemas.microsoft.com/office/drawing/2014/main" val="142519213"/>
                    </a:ext>
                  </a:extLst>
                </a:gridCol>
              </a:tblGrid>
              <a:tr h="557371">
                <a:tc>
                  <a:txBody>
                    <a:bodyPr/>
                    <a:lstStyle/>
                    <a:p>
                      <a:r>
                        <a:rPr lang="gl-ES" dirty="0"/>
                        <a:t>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SOLUCIÓN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69526"/>
                  </a:ext>
                </a:extLst>
              </a:tr>
              <a:tr h="8603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gl-ES" dirty="0"/>
                        <a:t>Dependencia externa (70% enerxía é importada)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gl-ES" dirty="0"/>
                        <a:t>-Negociar </a:t>
                      </a:r>
                      <a:r>
                        <a:rPr lang="gl-ES" dirty="0" err="1"/>
                        <a:t>suministros</a:t>
                      </a:r>
                      <a:r>
                        <a:rPr lang="gl-ES" dirty="0"/>
                        <a:t> enerxía cos países </a:t>
                      </a:r>
                      <a:r>
                        <a:rPr lang="gl-ES" dirty="0" err="1"/>
                        <a:t>productores</a:t>
                      </a:r>
                      <a:endParaRPr lang="gl-ES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gl-ES" dirty="0"/>
                        <a:t>-Diversificar a procedencia importacións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gl-ES" dirty="0"/>
                        <a:t>-Fomento das enerxías renovables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731822"/>
                  </a:ext>
                </a:extLst>
              </a:tr>
              <a:tr h="8005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gl-ES" dirty="0"/>
                        <a:t>Elevado gasto </a:t>
                      </a:r>
                      <a:r>
                        <a:rPr lang="gl-ES" dirty="0" err="1"/>
                        <a:t>enérxetico</a:t>
                      </a:r>
                      <a:r>
                        <a:rPr lang="gl-ES" dirty="0"/>
                        <a:t> (producir enerxía en España é caro)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gl-ES" dirty="0"/>
                        <a:t>-Mellorar as tecnoloxías co fin de facelas máis eficientes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gl-ES" dirty="0"/>
                        <a:t>-Liberdade de comercio do mercado enerxético (a competencia empresas enerxéticas por gañar clientes pode reducir os prezos)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609282"/>
                  </a:ext>
                </a:extLst>
              </a:tr>
              <a:tr h="1066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gl-ES" dirty="0"/>
                        <a:t>Impacto medioambiental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gl-ES" dirty="0"/>
                        <a:t>-Reducir emisións contaminantes á atmosfera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gl-ES" dirty="0"/>
                        <a:t>-Fomento das enerxías renovables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2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99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125F4E5-A0C9-4DC5-B40A-2E48A00D33DE}"/>
              </a:ext>
            </a:extLst>
          </p:cNvPr>
          <p:cNvSpPr txBox="1"/>
          <p:nvPr/>
        </p:nvSpPr>
        <p:spPr>
          <a:xfrm>
            <a:off x="344557" y="332601"/>
            <a:ext cx="10416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-Importancia da industria:</a:t>
            </a:r>
          </a:p>
          <a:p>
            <a:pPr algn="just"/>
            <a:r>
              <a:rPr lang="gl-ES" dirty="0"/>
              <a:t>	-aporte o 16% PIB e o 13,7% da man de obra en España (datos do 2014) pero a súa importancia vai 	máis aló porque crea empregos relacionados co sector como son os transportes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37A676-4E61-45DE-8AA5-2B26298F66A2}"/>
              </a:ext>
            </a:extLst>
          </p:cNvPr>
          <p:cNvSpPr txBox="1"/>
          <p:nvPr/>
        </p:nvSpPr>
        <p:spPr>
          <a:xfrm>
            <a:off x="251791" y="143202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-Definición de industria: É o proceso de transformación dunha materia prima nun </a:t>
            </a:r>
            <a:r>
              <a:rPr lang="gl-ES" dirty="0" err="1"/>
              <a:t>producto</a:t>
            </a:r>
            <a:r>
              <a:rPr lang="gl-ES" dirty="0"/>
              <a:t> elaborado ou </a:t>
            </a:r>
            <a:r>
              <a:rPr lang="gl-ES" dirty="0" err="1"/>
              <a:t>semielaborado</a:t>
            </a:r>
            <a:r>
              <a:rPr lang="gl-ES" dirty="0"/>
              <a:t>. Para isto, é necesaria unha fonte de enerxía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0AC124-FD55-4BFE-AD63-39E7FDF7E9B3}"/>
              </a:ext>
            </a:extLst>
          </p:cNvPr>
          <p:cNvSpPr txBox="1"/>
          <p:nvPr/>
        </p:nvSpPr>
        <p:spPr>
          <a:xfrm>
            <a:off x="397563" y="2791838"/>
            <a:ext cx="23853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b="1" dirty="0"/>
              <a:t>MATERIA PRIMA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45359B-9D43-4515-B881-6CE9A2074DF5}"/>
              </a:ext>
            </a:extLst>
          </p:cNvPr>
          <p:cNvSpPr txBox="1"/>
          <p:nvPr/>
        </p:nvSpPr>
        <p:spPr>
          <a:xfrm>
            <a:off x="7991061" y="2718066"/>
            <a:ext cx="3657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b="1" dirty="0"/>
              <a:t>PRODUCTO ELABORADO/SEMIELABORADO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1826C1-026B-4BD8-A86E-B1F44711D8A1}"/>
              </a:ext>
            </a:extLst>
          </p:cNvPr>
          <p:cNvSpPr txBox="1"/>
          <p:nvPr/>
        </p:nvSpPr>
        <p:spPr>
          <a:xfrm>
            <a:off x="4220816" y="2310817"/>
            <a:ext cx="22263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b="1" dirty="0"/>
              <a:t>FONTE DE ENERXÍA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7C6304F-E13B-40CA-8F9A-A1AFFEFCB38A}"/>
              </a:ext>
            </a:extLst>
          </p:cNvPr>
          <p:cNvCxnSpPr>
            <a:cxnSpLocks/>
          </p:cNvCxnSpPr>
          <p:nvPr/>
        </p:nvCxnSpPr>
        <p:spPr>
          <a:xfrm>
            <a:off x="2782955" y="2971742"/>
            <a:ext cx="5208104" cy="4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176E52-5531-4EC1-A4FE-B41D85CD8F24}"/>
              </a:ext>
            </a:extLst>
          </p:cNvPr>
          <p:cNvSpPr txBox="1"/>
          <p:nvPr/>
        </p:nvSpPr>
        <p:spPr>
          <a:xfrm>
            <a:off x="397563" y="3512165"/>
            <a:ext cx="29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Vexamos un exemplo: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D0526BF-2A69-4B45-8659-F1EA3DD38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9" y="4377577"/>
            <a:ext cx="2703444" cy="179628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F61E211-D2F5-47E1-84D2-45D62E85E56F}"/>
              </a:ext>
            </a:extLst>
          </p:cNvPr>
          <p:cNvSpPr txBox="1"/>
          <p:nvPr/>
        </p:nvSpPr>
        <p:spPr>
          <a:xfrm>
            <a:off x="344557" y="6215270"/>
            <a:ext cx="324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O algodón é a </a:t>
            </a:r>
            <a:r>
              <a:rPr lang="gl-ES" b="1" dirty="0"/>
              <a:t>materia prima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600485E-B6BF-4839-8DDD-02E7D59BA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669" y="4209870"/>
            <a:ext cx="2447925" cy="18669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74C1BEE-B126-4F65-A838-F98F295A0166}"/>
              </a:ext>
            </a:extLst>
          </p:cNvPr>
          <p:cNvSpPr txBox="1"/>
          <p:nvPr/>
        </p:nvSpPr>
        <p:spPr>
          <a:xfrm>
            <a:off x="9415669" y="6076770"/>
            <a:ext cx="269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As prendas serían o </a:t>
            </a:r>
            <a:r>
              <a:rPr lang="gl-ES" b="1" dirty="0" err="1"/>
              <a:t>producto</a:t>
            </a:r>
            <a:r>
              <a:rPr lang="gl-ES" b="1" dirty="0"/>
              <a:t> elaborado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4516A64-841A-4B92-8A75-F90D2411F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609" y="3297780"/>
            <a:ext cx="2215233" cy="147739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20027F9-445E-43A2-BC0A-9FE7052C37BA}"/>
              </a:ext>
            </a:extLst>
          </p:cNvPr>
          <p:cNvSpPr txBox="1"/>
          <p:nvPr/>
        </p:nvSpPr>
        <p:spPr>
          <a:xfrm>
            <a:off x="3697357" y="4814056"/>
            <a:ext cx="476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As máquinas da industria téxtil transforman o algodón. Funcionan con electricidade, que sería a </a:t>
            </a:r>
            <a:r>
              <a:rPr lang="gl-ES" b="1" dirty="0"/>
              <a:t>fonte de enerxía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87E4099-89CD-46A7-8201-BEE083BE3BFB}"/>
              </a:ext>
            </a:extLst>
          </p:cNvPr>
          <p:cNvCxnSpPr/>
          <p:nvPr/>
        </p:nvCxnSpPr>
        <p:spPr>
          <a:xfrm>
            <a:off x="3299793" y="5910470"/>
            <a:ext cx="6255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3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7FFCA9F-3C9B-43B4-8214-69BB56F86C05}"/>
              </a:ext>
            </a:extLst>
          </p:cNvPr>
          <p:cNvSpPr txBox="1"/>
          <p:nvPr/>
        </p:nvSpPr>
        <p:spPr>
          <a:xfrm>
            <a:off x="198783" y="463826"/>
            <a:ext cx="1078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-Que é un </a:t>
            </a:r>
            <a:r>
              <a:rPr lang="gl-ES" dirty="0" err="1"/>
              <a:t>producto</a:t>
            </a:r>
            <a:r>
              <a:rPr lang="gl-ES" dirty="0"/>
              <a:t> </a:t>
            </a:r>
            <a:r>
              <a:rPr lang="gl-ES" dirty="0" err="1"/>
              <a:t>semielaborado</a:t>
            </a:r>
            <a:r>
              <a:rPr lang="gl-ES" dirty="0"/>
              <a:t>? Que diferencia hai co </a:t>
            </a:r>
            <a:r>
              <a:rPr lang="gl-ES" dirty="0" err="1"/>
              <a:t>producto</a:t>
            </a:r>
            <a:r>
              <a:rPr lang="gl-ES" dirty="0"/>
              <a:t> elaborado?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3C723B-7C7A-43D9-832B-34D8D594214C}"/>
              </a:ext>
            </a:extLst>
          </p:cNvPr>
          <p:cNvSpPr txBox="1"/>
          <p:nvPr/>
        </p:nvSpPr>
        <p:spPr>
          <a:xfrm>
            <a:off x="186234" y="1110157"/>
            <a:ext cx="11595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O </a:t>
            </a:r>
            <a:r>
              <a:rPr lang="gl-ES" dirty="0" err="1"/>
              <a:t>producto</a:t>
            </a:r>
            <a:r>
              <a:rPr lang="gl-ES" dirty="0"/>
              <a:t> elaborado é o </a:t>
            </a:r>
            <a:r>
              <a:rPr lang="gl-ES" dirty="0" err="1"/>
              <a:t>producto</a:t>
            </a:r>
            <a:r>
              <a:rPr lang="gl-ES" dirty="0"/>
              <a:t> final. En ocasións, son necesarios varios procesos de transformación da materia prima.  Eses serían os </a:t>
            </a:r>
            <a:r>
              <a:rPr lang="gl-ES" dirty="0" err="1"/>
              <a:t>productos</a:t>
            </a:r>
            <a:r>
              <a:rPr lang="gl-ES" dirty="0"/>
              <a:t> </a:t>
            </a:r>
            <a:r>
              <a:rPr lang="gl-ES" dirty="0" err="1"/>
              <a:t>semielaborados</a:t>
            </a:r>
            <a:r>
              <a:rPr lang="gl-ES" dirty="0"/>
              <a:t>. Posteriormente ese </a:t>
            </a:r>
            <a:r>
              <a:rPr lang="gl-ES" dirty="0" err="1"/>
              <a:t>producto</a:t>
            </a:r>
            <a:r>
              <a:rPr lang="gl-ES" dirty="0"/>
              <a:t> </a:t>
            </a:r>
            <a:r>
              <a:rPr lang="gl-ES" dirty="0" err="1"/>
              <a:t>semielaborado</a:t>
            </a:r>
            <a:r>
              <a:rPr lang="gl-ES" dirty="0"/>
              <a:t> será transformado ata lograr o </a:t>
            </a:r>
            <a:r>
              <a:rPr lang="gl-ES" dirty="0" err="1"/>
              <a:t>producto</a:t>
            </a:r>
            <a:r>
              <a:rPr lang="gl-ES" dirty="0"/>
              <a:t> final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AAFF69-487E-46B2-9C8C-86ACEB75B291}"/>
              </a:ext>
            </a:extLst>
          </p:cNvPr>
          <p:cNvSpPr txBox="1"/>
          <p:nvPr/>
        </p:nvSpPr>
        <p:spPr>
          <a:xfrm>
            <a:off x="123654" y="2274930"/>
            <a:ext cx="344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Vexamos outro exemplo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D0353F-A437-4E3F-AFD5-61CBB619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40" y="5453268"/>
            <a:ext cx="1873998" cy="14047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6F1E40-100E-495C-ABBA-1CA7CD18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406" y="2713290"/>
            <a:ext cx="3619499" cy="20335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D1EFC3-1720-4BEF-90E1-3F9792FF7BE8}"/>
              </a:ext>
            </a:extLst>
          </p:cNvPr>
          <p:cNvSpPr txBox="1"/>
          <p:nvPr/>
        </p:nvSpPr>
        <p:spPr>
          <a:xfrm>
            <a:off x="123654" y="4319273"/>
            <a:ext cx="237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400" dirty="0"/>
              <a:t>O petróleo extraído levase a unha refinería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F09B646-C374-4DE3-BEC5-EF381688DC14}"/>
              </a:ext>
            </a:extLst>
          </p:cNvPr>
          <p:cNvCxnSpPr>
            <a:cxnSpLocks/>
          </p:cNvCxnSpPr>
          <p:nvPr/>
        </p:nvCxnSpPr>
        <p:spPr>
          <a:xfrm flipV="1">
            <a:off x="1211839" y="4338069"/>
            <a:ext cx="1385587" cy="109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3EC7C82-249D-4A5F-B883-35B3FA2ABDEC}"/>
              </a:ext>
            </a:extLst>
          </p:cNvPr>
          <p:cNvSpPr txBox="1"/>
          <p:nvPr/>
        </p:nvSpPr>
        <p:spPr>
          <a:xfrm>
            <a:off x="2588889" y="4806775"/>
            <a:ext cx="432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Na refinería, mediante unha serie de procesos, transformase o petróleo  en refinados dos petróleo </a:t>
            </a:r>
            <a:r>
              <a:rPr lang="gl-ES" b="1" dirty="0"/>
              <a:t>(</a:t>
            </a:r>
            <a:r>
              <a:rPr lang="gl-ES" b="1" dirty="0" err="1"/>
              <a:t>productos</a:t>
            </a:r>
            <a:r>
              <a:rPr lang="gl-ES" b="1" dirty="0"/>
              <a:t> </a:t>
            </a:r>
            <a:r>
              <a:rPr lang="gl-ES" b="1" dirty="0" err="1"/>
              <a:t>semielaborados</a:t>
            </a:r>
            <a:r>
              <a:rPr lang="gl-ES" b="1" dirty="0"/>
              <a:t>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48CCED7-50D5-4971-BD9C-921B2726CB8C}"/>
              </a:ext>
            </a:extLst>
          </p:cNvPr>
          <p:cNvSpPr txBox="1"/>
          <p:nvPr/>
        </p:nvSpPr>
        <p:spPr>
          <a:xfrm>
            <a:off x="6477584" y="3199560"/>
            <a:ext cx="3154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Eses refinados, son novamente transformados en función do uso que se pretenda dar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15F1F9E-F8CA-4C6E-9A58-5AAB1A46FC19}"/>
              </a:ext>
            </a:extLst>
          </p:cNvPr>
          <p:cNvCxnSpPr>
            <a:cxnSpLocks/>
          </p:cNvCxnSpPr>
          <p:nvPr/>
        </p:nvCxnSpPr>
        <p:spPr>
          <a:xfrm flipV="1">
            <a:off x="6232905" y="4328671"/>
            <a:ext cx="3737114" cy="9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76F9C24-332B-4AFF-8F27-77C3AEFE7D2C}"/>
              </a:ext>
            </a:extLst>
          </p:cNvPr>
          <p:cNvSpPr txBox="1"/>
          <p:nvPr/>
        </p:nvSpPr>
        <p:spPr>
          <a:xfrm>
            <a:off x="10071652" y="3425261"/>
            <a:ext cx="186855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l-ES" dirty="0"/>
              <a:t>-Combustible (diésel, gasolina, queroseno...)</a:t>
            </a:r>
          </a:p>
          <a:p>
            <a:r>
              <a:rPr lang="gl-ES" dirty="0"/>
              <a:t>-Plástico</a:t>
            </a:r>
          </a:p>
          <a:p>
            <a:r>
              <a:rPr lang="gl-ES" dirty="0"/>
              <a:t>-Asfalto</a:t>
            </a:r>
          </a:p>
          <a:p>
            <a:r>
              <a:rPr lang="gl-ES" dirty="0"/>
              <a:t>-Etc.</a:t>
            </a:r>
          </a:p>
        </p:txBody>
      </p:sp>
    </p:spTree>
    <p:extLst>
      <p:ext uri="{BB962C8B-B14F-4D97-AF65-F5344CB8AC3E}">
        <p14:creationId xmlns:p14="http://schemas.microsoft.com/office/powerpoint/2010/main" val="39193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6" grpId="0"/>
      <p:bldP spid="17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EBAC4D7-6457-428B-BB59-1F36ABC938A3}"/>
              </a:ext>
            </a:extLst>
          </p:cNvPr>
          <p:cNvSpPr txBox="1"/>
          <p:nvPr/>
        </p:nvSpPr>
        <p:spPr>
          <a:xfrm>
            <a:off x="357808" y="1007165"/>
            <a:ext cx="1147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-As materias primas poden ser de orixe animal (algodón, liño, madeira...) ou mineral. España polo xeral é deficitaria, respecto as materias primas, especialmente nas de orixe mineral, o cal ocasionou problemas no sector da minería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42A104-30E9-4BFC-BCC3-8DC3B0ACF123}"/>
              </a:ext>
            </a:extLst>
          </p:cNvPr>
          <p:cNvSpPr txBox="1"/>
          <p:nvPr/>
        </p:nvSpPr>
        <p:spPr>
          <a:xfrm>
            <a:off x="3935896" y="212035"/>
            <a:ext cx="3909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/>
              <a:t>MATERIAS PRIMAS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9F5C56-CCEA-421F-A82F-3E791E8CE4A7}"/>
              </a:ext>
            </a:extLst>
          </p:cNvPr>
          <p:cNvSpPr txBox="1"/>
          <p:nvPr/>
        </p:nvSpPr>
        <p:spPr>
          <a:xfrm>
            <a:off x="626117" y="1898093"/>
            <a:ext cx="495581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PROBLEMAS MINERÍA</a:t>
            </a:r>
          </a:p>
          <a:p>
            <a:pPr>
              <a:lnSpc>
                <a:spcPct val="150000"/>
              </a:lnSpc>
            </a:pPr>
            <a:r>
              <a:rPr lang="gl-ES" dirty="0"/>
              <a:t>-Esgotamento das minas</a:t>
            </a:r>
          </a:p>
          <a:p>
            <a:pPr>
              <a:lnSpc>
                <a:spcPct val="150000"/>
              </a:lnSpc>
            </a:pPr>
            <a:r>
              <a:rPr lang="gl-ES" dirty="0"/>
              <a:t>-Baixa calidade</a:t>
            </a:r>
          </a:p>
          <a:p>
            <a:pPr>
              <a:lnSpc>
                <a:spcPct val="150000"/>
              </a:lnSpc>
            </a:pPr>
            <a:r>
              <a:rPr lang="gl-ES" dirty="0"/>
              <a:t>-Elevado coste de extracción debido a dureza dos materiais</a:t>
            </a:r>
          </a:p>
          <a:p>
            <a:pPr>
              <a:lnSpc>
                <a:spcPct val="150000"/>
              </a:lnSpc>
            </a:pPr>
            <a:endParaRPr lang="gl-ES" dirty="0"/>
          </a:p>
          <a:p>
            <a:endParaRPr lang="gl-ES" dirty="0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83063474-CD28-4677-9918-2AD38423A6C5}"/>
              </a:ext>
            </a:extLst>
          </p:cNvPr>
          <p:cNvSpPr/>
          <p:nvPr/>
        </p:nvSpPr>
        <p:spPr>
          <a:xfrm>
            <a:off x="5134229" y="2067735"/>
            <a:ext cx="662608" cy="212034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1266AD-635F-4A20-96C6-74443D72B10A}"/>
              </a:ext>
            </a:extLst>
          </p:cNvPr>
          <p:cNvSpPr txBox="1"/>
          <p:nvPr/>
        </p:nvSpPr>
        <p:spPr>
          <a:xfrm>
            <a:off x="5993245" y="2687724"/>
            <a:ext cx="557263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gl-ES" dirty="0"/>
              <a:t>DEPENDENCIA EXTERNA</a:t>
            </a:r>
          </a:p>
          <a:p>
            <a:pPr>
              <a:lnSpc>
                <a:spcPct val="150000"/>
              </a:lnSpc>
            </a:pPr>
            <a:r>
              <a:rPr lang="gl-ES" dirty="0"/>
              <a:t> (COMPRA DE RECURSOS MINEIROS AO ESTRANXEIRO)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D409F16-C512-4BE0-BE90-EDE080BB4F88}"/>
              </a:ext>
            </a:extLst>
          </p:cNvPr>
          <p:cNvCxnSpPr>
            <a:cxnSpLocks/>
          </p:cNvCxnSpPr>
          <p:nvPr/>
        </p:nvCxnSpPr>
        <p:spPr>
          <a:xfrm>
            <a:off x="6509982" y="3568092"/>
            <a:ext cx="0" cy="1590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1314A4-3AC4-4DCD-A1AC-650BD908A8B9}"/>
              </a:ext>
            </a:extLst>
          </p:cNvPr>
          <p:cNvSpPr txBox="1"/>
          <p:nvPr/>
        </p:nvSpPr>
        <p:spPr>
          <a:xfrm>
            <a:off x="6683941" y="3901808"/>
            <a:ext cx="384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Esta situación de pouca competitividade das minas españolas obrigou a unha </a:t>
            </a:r>
            <a:r>
              <a:rPr lang="gl-ES" b="1" dirty="0"/>
              <a:t>reconversión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E98711-9B3A-4568-A473-1097D488C935}"/>
              </a:ext>
            </a:extLst>
          </p:cNvPr>
          <p:cNvSpPr txBox="1"/>
          <p:nvPr/>
        </p:nvSpPr>
        <p:spPr>
          <a:xfrm>
            <a:off x="4327536" y="5222311"/>
            <a:ext cx="753048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l-ES" dirty="0"/>
              <a:t>-Peche das minas menos </a:t>
            </a:r>
            <a:r>
              <a:rPr lang="gl-ES" dirty="0" err="1"/>
              <a:t>rentables</a:t>
            </a:r>
            <a:endParaRPr lang="gl-ES" dirty="0"/>
          </a:p>
          <a:p>
            <a:r>
              <a:rPr lang="gl-ES" dirty="0"/>
              <a:t>-Concesión de axudas para desenvolver actividades alternativas (turismo do patrimonio histórico mineiro</a:t>
            </a:r>
          </a:p>
          <a:p>
            <a:r>
              <a:rPr lang="gl-ES" dirty="0"/>
              <a:t>-Mellorar competitividade mediante a inversión en tecnoloxía que abarate costes de extracción e </a:t>
            </a:r>
            <a:r>
              <a:rPr lang="gl-ES" dirty="0" err="1"/>
              <a:t>producción</a:t>
            </a:r>
            <a:r>
              <a:rPr lang="gl-ES" dirty="0"/>
              <a:t> coma a reciclaxe de metais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E636F1C-473A-425E-9068-313A03AD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0" y="3959356"/>
            <a:ext cx="3913131" cy="220113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A713964-BB25-4443-A2CF-F0F08282A406}"/>
              </a:ext>
            </a:extLst>
          </p:cNvPr>
          <p:cNvSpPr txBox="1"/>
          <p:nvPr/>
        </p:nvSpPr>
        <p:spPr>
          <a:xfrm>
            <a:off x="199500" y="6176419"/>
            <a:ext cx="391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1400" dirty="0"/>
              <a:t>Rutas e visitas mineiras son un exemplo da reconversión mineira</a:t>
            </a:r>
          </a:p>
        </p:txBody>
      </p:sp>
    </p:spTree>
    <p:extLst>
      <p:ext uri="{BB962C8B-B14F-4D97-AF65-F5344CB8AC3E}">
        <p14:creationId xmlns:p14="http://schemas.microsoft.com/office/powerpoint/2010/main" val="33308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3" grpId="0"/>
      <p:bldP spid="15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9339483-8E17-4928-AD94-1FC05169B6EB}"/>
              </a:ext>
            </a:extLst>
          </p:cNvPr>
          <p:cNvSpPr txBox="1"/>
          <p:nvPr/>
        </p:nvSpPr>
        <p:spPr>
          <a:xfrm>
            <a:off x="3921456" y="286603"/>
            <a:ext cx="467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/>
              <a:t>FONTES DE ENERXÍA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094F8A-4516-4F3C-B708-EEAE6A5F6D24}"/>
              </a:ext>
            </a:extLst>
          </p:cNvPr>
          <p:cNvSpPr txBox="1"/>
          <p:nvPr/>
        </p:nvSpPr>
        <p:spPr>
          <a:xfrm>
            <a:off x="2101753" y="1407657"/>
            <a:ext cx="158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NON RENOVABLES  (esgotables)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DD431D-1F01-47C2-AF8A-1747EB84B6E6}"/>
              </a:ext>
            </a:extLst>
          </p:cNvPr>
          <p:cNvSpPr txBox="1"/>
          <p:nvPr/>
        </p:nvSpPr>
        <p:spPr>
          <a:xfrm>
            <a:off x="1992570" y="4298623"/>
            <a:ext cx="169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 RENOVABLES (non esgotables)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0EF0462C-0FB0-489A-ABE0-EE57FEB1BD95}"/>
              </a:ext>
            </a:extLst>
          </p:cNvPr>
          <p:cNvSpPr/>
          <p:nvPr/>
        </p:nvSpPr>
        <p:spPr>
          <a:xfrm>
            <a:off x="3598460" y="871378"/>
            <a:ext cx="600501" cy="22330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CFD904-EB1F-4594-BD28-25E890040AEA}"/>
              </a:ext>
            </a:extLst>
          </p:cNvPr>
          <p:cNvSpPr txBox="1"/>
          <p:nvPr/>
        </p:nvSpPr>
        <p:spPr>
          <a:xfrm>
            <a:off x="3921456" y="1093055"/>
            <a:ext cx="1614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gl-ES" dirty="0"/>
              <a:t>CARBÓN</a:t>
            </a:r>
          </a:p>
          <a:p>
            <a:pPr>
              <a:lnSpc>
                <a:spcPct val="150000"/>
              </a:lnSpc>
            </a:pPr>
            <a:r>
              <a:rPr lang="gl-ES" dirty="0"/>
              <a:t>PETRÓLEO</a:t>
            </a:r>
          </a:p>
          <a:p>
            <a:pPr>
              <a:lnSpc>
                <a:spcPct val="150000"/>
              </a:lnSpc>
            </a:pPr>
            <a:r>
              <a:rPr lang="gl-ES" dirty="0"/>
              <a:t>GAS NATURAL</a:t>
            </a:r>
          </a:p>
          <a:p>
            <a:pPr>
              <a:lnSpc>
                <a:spcPct val="150000"/>
              </a:lnSpc>
            </a:pPr>
            <a:r>
              <a:rPr lang="gl-ES" dirty="0"/>
              <a:t>NUCLEAR</a:t>
            </a:r>
          </a:p>
          <a:p>
            <a:endParaRPr lang="gl-ES" dirty="0"/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AD9C8C59-879D-494C-91BB-E53DCD1B5C11}"/>
              </a:ext>
            </a:extLst>
          </p:cNvPr>
          <p:cNvSpPr/>
          <p:nvPr/>
        </p:nvSpPr>
        <p:spPr>
          <a:xfrm>
            <a:off x="3573437" y="3582537"/>
            <a:ext cx="423081" cy="29888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11A9C2B-D4CC-4E82-B0F2-41D9EF76774A}"/>
              </a:ext>
            </a:extLst>
          </p:cNvPr>
          <p:cNvSpPr txBox="1"/>
          <p:nvPr/>
        </p:nvSpPr>
        <p:spPr>
          <a:xfrm>
            <a:off x="3962400" y="3641502"/>
            <a:ext cx="297521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gl-ES" dirty="0"/>
              <a:t>HIDRÁULICA</a:t>
            </a:r>
          </a:p>
          <a:p>
            <a:pPr>
              <a:lnSpc>
                <a:spcPct val="150000"/>
              </a:lnSpc>
            </a:pPr>
            <a:r>
              <a:rPr lang="gl-ES" dirty="0"/>
              <a:t>EÓLICA</a:t>
            </a:r>
          </a:p>
          <a:p>
            <a:pPr>
              <a:lnSpc>
                <a:spcPct val="150000"/>
              </a:lnSpc>
            </a:pPr>
            <a:r>
              <a:rPr lang="gl-ES" dirty="0"/>
              <a:t>SOLAR</a:t>
            </a:r>
          </a:p>
          <a:p>
            <a:pPr>
              <a:lnSpc>
                <a:spcPct val="150000"/>
              </a:lnSpc>
            </a:pPr>
            <a:r>
              <a:rPr lang="gl-ES" dirty="0"/>
              <a:t>BIOMASA</a:t>
            </a:r>
          </a:p>
          <a:p>
            <a:pPr>
              <a:lnSpc>
                <a:spcPct val="150000"/>
              </a:lnSpc>
            </a:pPr>
            <a:r>
              <a:rPr lang="gl-ES" dirty="0"/>
              <a:t>XEOTÉRMICA</a:t>
            </a:r>
          </a:p>
          <a:p>
            <a:pPr>
              <a:lnSpc>
                <a:spcPct val="150000"/>
              </a:lnSpc>
            </a:pPr>
            <a:r>
              <a:rPr lang="gl-ES" dirty="0"/>
              <a:t>MARIÑA/MAREOMOTRIZ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8A912C-5091-4213-9B69-966E89D110F9}"/>
              </a:ext>
            </a:extLst>
          </p:cNvPr>
          <p:cNvSpPr txBox="1"/>
          <p:nvPr/>
        </p:nvSpPr>
        <p:spPr>
          <a:xfrm>
            <a:off x="0" y="3513790"/>
            <a:ext cx="188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CLASIFICACIÓN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4CFF47B4-B039-494F-9D50-B34BDF551410}"/>
              </a:ext>
            </a:extLst>
          </p:cNvPr>
          <p:cNvSpPr/>
          <p:nvPr/>
        </p:nvSpPr>
        <p:spPr>
          <a:xfrm>
            <a:off x="1701420" y="558951"/>
            <a:ext cx="600501" cy="62790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065F5E-E2DB-4770-BBB6-F2608EAD5E2C}"/>
              </a:ext>
            </a:extLst>
          </p:cNvPr>
          <p:cNvSpPr txBox="1"/>
          <p:nvPr/>
        </p:nvSpPr>
        <p:spPr>
          <a:xfrm>
            <a:off x="6655562" y="1407657"/>
            <a:ext cx="495868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gl-ES" dirty="0"/>
              <a:t>Son competitivas porque producen moita enerxía de forma continúa. O negativo é que son esgotables e algunhas son contaminantes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4CFA24-7E9C-4656-9BA0-1C0A89FA623D}"/>
              </a:ext>
            </a:extLst>
          </p:cNvPr>
          <p:cNvSpPr txBox="1"/>
          <p:nvPr/>
        </p:nvSpPr>
        <p:spPr>
          <a:xfrm>
            <a:off x="6655562" y="3124380"/>
            <a:ext cx="5354469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gl-ES" dirty="0"/>
              <a:t>Os puntos fortes é que son limpas (non contaminan), inesgotables, permiten o </a:t>
            </a:r>
            <a:r>
              <a:rPr lang="gl-ES" dirty="0" err="1"/>
              <a:t>autoabastecemento</a:t>
            </a:r>
            <a:r>
              <a:rPr lang="gl-ES" dirty="0"/>
              <a:t> (non é preciso comprar)  e pódense instalar en lugares diversos. </a:t>
            </a:r>
          </a:p>
          <a:p>
            <a:pPr algn="just">
              <a:lnSpc>
                <a:spcPct val="150000"/>
              </a:lnSpc>
            </a:pPr>
            <a:r>
              <a:rPr lang="gl-ES" dirty="0"/>
              <a:t>O negativo é que non son tan fiables como a non renovables porque dependen de factores como as </a:t>
            </a:r>
            <a:r>
              <a:rPr lang="gl-ES" dirty="0" err="1"/>
              <a:t>percipitacións</a:t>
            </a:r>
            <a:r>
              <a:rPr lang="gl-ES" dirty="0"/>
              <a:t>, ventos, etc... o que non </a:t>
            </a:r>
            <a:r>
              <a:rPr lang="gl-ES" dirty="0" err="1"/>
              <a:t>garantiza</a:t>
            </a:r>
            <a:r>
              <a:rPr lang="gl-ES" dirty="0"/>
              <a:t> unha </a:t>
            </a:r>
            <a:r>
              <a:rPr lang="gl-ES" dirty="0" err="1"/>
              <a:t>producción</a:t>
            </a:r>
            <a:r>
              <a:rPr lang="gl-ES" dirty="0"/>
              <a:t> de enerxía de forma continua. </a:t>
            </a:r>
            <a:r>
              <a:rPr lang="gl-ES" dirty="0" err="1"/>
              <a:t>Ademáis</a:t>
            </a:r>
            <a:r>
              <a:rPr lang="gl-ES" dirty="0"/>
              <a:t>, a capacidade de almacenaxe de enerxía é limitada </a:t>
            </a:r>
          </a:p>
        </p:txBody>
      </p:sp>
    </p:spTree>
    <p:extLst>
      <p:ext uri="{BB962C8B-B14F-4D97-AF65-F5344CB8AC3E}">
        <p14:creationId xmlns:p14="http://schemas.microsoft.com/office/powerpoint/2010/main" val="28520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499919-731B-4129-A2D5-BAF32F7C0FD3}"/>
              </a:ext>
            </a:extLst>
          </p:cNvPr>
          <p:cNvSpPr txBox="1"/>
          <p:nvPr/>
        </p:nvSpPr>
        <p:spPr>
          <a:xfrm>
            <a:off x="3885062" y="95534"/>
            <a:ext cx="2606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/>
              <a:t>	CARBÓN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0DA5CAD-FA89-42D0-9573-02D798EC5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08992"/>
              </p:ext>
            </p:extLst>
          </p:nvPr>
        </p:nvGraphicFramePr>
        <p:xfrm>
          <a:off x="540602" y="680309"/>
          <a:ext cx="11442132" cy="5943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279820">
                  <a:extLst>
                    <a:ext uri="{9D8B030D-6E8A-4147-A177-3AD203B41FA5}">
                      <a16:colId xmlns:a16="http://schemas.microsoft.com/office/drawing/2014/main" val="747412426"/>
                    </a:ext>
                  </a:extLst>
                </a:gridCol>
                <a:gridCol w="7162312">
                  <a:extLst>
                    <a:ext uri="{9D8B030D-6E8A-4147-A177-3AD203B41FA5}">
                      <a16:colId xmlns:a16="http://schemas.microsoft.com/office/drawing/2014/main" val="430604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gl-ES" b="1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-CENTRAIS TÉRMICAS (producen electricidade gracias ao carbón)</a:t>
                      </a:r>
                    </a:p>
                    <a:p>
                      <a:r>
                        <a:rPr lang="gl-ES" dirty="0"/>
                        <a:t>-Industria siderúrxica (metais)</a:t>
                      </a:r>
                    </a:p>
                    <a:p>
                      <a:r>
                        <a:rPr lang="gl-ES" dirty="0"/>
                        <a:t>-</a:t>
                      </a:r>
                      <a:r>
                        <a:rPr lang="gl-ES" dirty="0" err="1"/>
                        <a:t>Cementeira</a:t>
                      </a:r>
                      <a:r>
                        <a:rPr lang="gl-ES" dirty="0"/>
                        <a:t> (cemento, sobre todo no sector da </a:t>
                      </a:r>
                      <a:r>
                        <a:rPr lang="gl-ES" dirty="0" err="1"/>
                        <a:t>construcción</a:t>
                      </a:r>
                      <a:r>
                        <a:rPr lang="gl-ES" dirty="0"/>
                        <a:t>)</a:t>
                      </a:r>
                    </a:p>
                    <a:p>
                      <a:r>
                        <a:rPr lang="gl-ES" dirty="0"/>
                        <a:t>-Calefacción doméstica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7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LOCALIZACIÓN (centrais térmicas)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-Preto das concas mineiras carboníferas</a:t>
                      </a:r>
                    </a:p>
                    <a:p>
                      <a:r>
                        <a:rPr lang="gl-ES" dirty="0"/>
                        <a:t>-Costa (</a:t>
                      </a:r>
                      <a:r>
                        <a:rPr lang="gl-ES" dirty="0" err="1"/>
                        <a:t>escasez</a:t>
                      </a:r>
                      <a:r>
                        <a:rPr lang="gl-ES" dirty="0"/>
                        <a:t> carbón en España obriga a importar carbón que chega en transporte marítimo)</a:t>
                      </a:r>
                    </a:p>
                    <a:p>
                      <a:r>
                        <a:rPr lang="gl-ES" dirty="0"/>
                        <a:t>-Preto das grandes cidades as cales abastece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6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13 grandes concas mineiras en España. Destaca a asturiana-leonesa-palentina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818476"/>
                  </a:ext>
                </a:extLst>
              </a:tr>
              <a:tr h="642159">
                <a:tc>
                  <a:txBody>
                    <a:bodyPr/>
                    <a:lstStyle/>
                    <a:p>
                      <a:r>
                        <a:rPr lang="gl-ES" dirty="0"/>
                        <a:t>PROBLEMAS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-Ver problemas minería (</a:t>
                      </a:r>
                      <a:r>
                        <a:rPr lang="gl-ES" dirty="0" err="1"/>
                        <a:t>diapostiva</a:t>
                      </a:r>
                      <a:r>
                        <a:rPr lang="gl-ES" dirty="0"/>
                        <a:t> 4)</a:t>
                      </a:r>
                    </a:p>
                    <a:p>
                      <a:pPr algn="just"/>
                      <a:r>
                        <a:rPr lang="gl-ES" dirty="0"/>
                        <a:t>-Competencia países </a:t>
                      </a:r>
                      <a:r>
                        <a:rPr lang="gl-ES" dirty="0" err="1"/>
                        <a:t>productores</a:t>
                      </a:r>
                      <a:r>
                        <a:rPr lang="gl-ES" dirty="0"/>
                        <a:t> carbón. Venden carbón a mellor </a:t>
                      </a:r>
                      <a:r>
                        <a:rPr lang="gl-ES" dirty="0" err="1"/>
                        <a:t>precio</a:t>
                      </a:r>
                      <a:r>
                        <a:rPr lang="gl-ES" dirty="0"/>
                        <a:t> (Colombia, Rusia, Sudáfrica, Indonesia, Estados Unidos, Australia)</a:t>
                      </a:r>
                    </a:p>
                    <a:p>
                      <a:pPr algn="just"/>
                      <a:r>
                        <a:rPr lang="gl-ES" dirty="0"/>
                        <a:t>-Medioambientais (atmosférica, augas, solo, paisaxística, acústica)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5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 PERSPECTIVAS FUTURO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-Decrece o consumo debido ao incremento de fontes de enerxía que a </a:t>
                      </a:r>
                      <a:r>
                        <a:rPr lang="gl-ES" dirty="0" err="1"/>
                        <a:t>sustitúen</a:t>
                      </a:r>
                      <a:r>
                        <a:rPr lang="gl-ES" dirty="0"/>
                        <a:t> (gas natural, enerxías renovables)</a:t>
                      </a:r>
                    </a:p>
                    <a:p>
                      <a:r>
                        <a:rPr lang="gl-ES" dirty="0"/>
                        <a:t>-Crise inmobiliaria 2008 afectou enormemente á industria </a:t>
                      </a:r>
                      <a:r>
                        <a:rPr lang="gl-ES" dirty="0" err="1"/>
                        <a:t>cementeira</a:t>
                      </a:r>
                      <a:endParaRPr lang="gl-ES" dirty="0"/>
                    </a:p>
                    <a:p>
                      <a:r>
                        <a:rPr lang="gl-ES" dirty="0"/>
                        <a:t>-Reconversión do sector (ver </a:t>
                      </a:r>
                      <a:r>
                        <a:rPr lang="gl-ES" dirty="0" err="1"/>
                        <a:t>diapostiva</a:t>
                      </a:r>
                      <a:r>
                        <a:rPr lang="gl-ES" dirty="0"/>
                        <a:t> 4)</a:t>
                      </a:r>
                    </a:p>
                    <a:p>
                      <a:r>
                        <a:rPr lang="gl-ES" dirty="0"/>
                        <a:t>-Carbón é considerada unha materia prima estratéxica polo que pese ao coste, </a:t>
                      </a:r>
                      <a:r>
                        <a:rPr lang="gl-ES" dirty="0" err="1"/>
                        <a:t>manteñense</a:t>
                      </a:r>
                      <a:r>
                        <a:rPr lang="gl-ES" dirty="0"/>
                        <a:t> operativas as minas máis </a:t>
                      </a:r>
                      <a:r>
                        <a:rPr lang="gl-ES" dirty="0" err="1"/>
                        <a:t>rentables</a:t>
                      </a:r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33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85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BD1882-4943-489D-985D-FFB164115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470" y="836792"/>
            <a:ext cx="4811878" cy="39818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EA1D33-4FCC-417D-BB8B-35532815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65" y="836792"/>
            <a:ext cx="5616684" cy="398182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1F49921-C1B0-4446-BF85-F7375CA802A7}"/>
              </a:ext>
            </a:extLst>
          </p:cNvPr>
          <p:cNvSpPr txBox="1"/>
          <p:nvPr/>
        </p:nvSpPr>
        <p:spPr>
          <a:xfrm>
            <a:off x="1063932" y="457434"/>
            <a:ext cx="436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MAPA PRINCIPAIS CONCAS CARBONÍFERAS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ADBBCE-F905-4F5C-8FF8-B2E23BF13396}"/>
              </a:ext>
            </a:extLst>
          </p:cNvPr>
          <p:cNvSpPr txBox="1"/>
          <p:nvPr/>
        </p:nvSpPr>
        <p:spPr>
          <a:xfrm>
            <a:off x="294643" y="5088814"/>
            <a:ext cx="53998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España non posúe grandes cantidades de carbón no subsolo. Principalmente moitas das minas sitúanse na área asturiana-leonesa-palentina. É un sector moi débil e so permanecerán abertas as máis rendibles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E43E35-BEA8-4296-82EA-5249B23743A2}"/>
              </a:ext>
            </a:extLst>
          </p:cNvPr>
          <p:cNvSpPr txBox="1"/>
          <p:nvPr/>
        </p:nvSpPr>
        <p:spPr>
          <a:xfrm>
            <a:off x="7206018" y="467460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MAPA CENTRAIS TÉRMICAS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6F17A2-7BA0-4BEC-A89E-8FE0973DD168}"/>
              </a:ext>
            </a:extLst>
          </p:cNvPr>
          <p:cNvSpPr txBox="1"/>
          <p:nvPr/>
        </p:nvSpPr>
        <p:spPr>
          <a:xfrm>
            <a:off x="6497470" y="5088814"/>
            <a:ext cx="512506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As centrais térmicas son as principais </a:t>
            </a:r>
            <a:r>
              <a:rPr lang="gl-ES" dirty="0" err="1"/>
              <a:t>productoras</a:t>
            </a:r>
            <a:r>
              <a:rPr lang="gl-ES" dirty="0"/>
              <a:t> de electricidade. Funcionan con carbón. Debido a escaseza de carbón en España, é necesario importalo do exterior, de aí que moitas </a:t>
            </a:r>
            <a:r>
              <a:rPr lang="gl-ES" dirty="0" err="1"/>
              <a:t>centrales</a:t>
            </a:r>
            <a:r>
              <a:rPr lang="gl-ES" dirty="0"/>
              <a:t> </a:t>
            </a:r>
            <a:r>
              <a:rPr lang="gl-ES" dirty="0" err="1"/>
              <a:t>estén</a:t>
            </a:r>
            <a:r>
              <a:rPr lang="gl-ES" dirty="0"/>
              <a:t> situadas na costa</a:t>
            </a:r>
          </a:p>
        </p:txBody>
      </p:sp>
    </p:spTree>
    <p:extLst>
      <p:ext uri="{BB962C8B-B14F-4D97-AF65-F5344CB8AC3E}">
        <p14:creationId xmlns:p14="http://schemas.microsoft.com/office/powerpoint/2010/main" val="150534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499919-731B-4129-A2D5-BAF32F7C0FD3}"/>
              </a:ext>
            </a:extLst>
          </p:cNvPr>
          <p:cNvSpPr txBox="1"/>
          <p:nvPr/>
        </p:nvSpPr>
        <p:spPr>
          <a:xfrm>
            <a:off x="3862316" y="438482"/>
            <a:ext cx="307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/>
              <a:t>	PETRÓLEO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0DA5CAD-FA89-42D0-9573-02D798EC5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86134"/>
              </p:ext>
            </p:extLst>
          </p:nvPr>
        </p:nvGraphicFramePr>
        <p:xfrm>
          <a:off x="540602" y="1280810"/>
          <a:ext cx="10923517" cy="53949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085837">
                  <a:extLst>
                    <a:ext uri="{9D8B030D-6E8A-4147-A177-3AD203B41FA5}">
                      <a16:colId xmlns:a16="http://schemas.microsoft.com/office/drawing/2014/main" val="747412426"/>
                    </a:ext>
                  </a:extLst>
                </a:gridCol>
                <a:gridCol w="6837680">
                  <a:extLst>
                    <a:ext uri="{9D8B030D-6E8A-4147-A177-3AD203B41FA5}">
                      <a16:colId xmlns:a16="http://schemas.microsoft.com/office/drawing/2014/main" val="430604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gl-ES" b="1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-DERIVADOS DO PETRÓLEO (refinerías). Combustibles</a:t>
                      </a:r>
                    </a:p>
                    <a:p>
                      <a:pPr algn="just"/>
                      <a:r>
                        <a:rPr lang="gl-ES" dirty="0"/>
                        <a:t>-Centrais térmicas (para producir electricidade)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7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LOCALIZACIÓN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-Costa (impórtase e chega a España en grandes buques)</a:t>
                      </a:r>
                    </a:p>
                    <a:p>
                      <a:pPr algn="just"/>
                      <a:r>
                        <a:rPr lang="gl-ES" dirty="0"/>
                        <a:t>-</a:t>
                      </a:r>
                      <a:r>
                        <a:rPr lang="gl-ES" dirty="0" err="1"/>
                        <a:t>Puertollano</a:t>
                      </a:r>
                      <a:r>
                        <a:rPr lang="gl-ES" dirty="0"/>
                        <a:t> (interior, en </a:t>
                      </a:r>
                      <a:r>
                        <a:rPr lang="gl-ES" dirty="0" err="1"/>
                        <a:t>Ciudad</a:t>
                      </a:r>
                      <a:r>
                        <a:rPr lang="gl-ES" dirty="0"/>
                        <a:t> Real)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6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-Tarragona (</a:t>
                      </a:r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</a:t>
                      </a:r>
                      <a:r>
                        <a:rPr lang="gl-ES" dirty="0" err="1"/>
                        <a:t>insignicante</a:t>
                      </a:r>
                      <a:r>
                        <a:rPr lang="gl-ES" dirty="0"/>
                        <a:t>)</a:t>
                      </a:r>
                    </a:p>
                    <a:p>
                      <a:pPr algn="just"/>
                      <a:r>
                        <a:rPr lang="gl-ES" dirty="0"/>
                        <a:t>-Impórtase dos países </a:t>
                      </a:r>
                      <a:r>
                        <a:rPr lang="gl-ES" dirty="0" err="1"/>
                        <a:t>productores</a:t>
                      </a:r>
                      <a:r>
                        <a:rPr lang="gl-ES" dirty="0"/>
                        <a:t> de petróleo (Oriente Medio, Nixeria, Venezuela, México, Rusia, Reino Unido)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818476"/>
                  </a:ext>
                </a:extLst>
              </a:tr>
              <a:tr h="642159">
                <a:tc>
                  <a:txBody>
                    <a:bodyPr/>
                    <a:lstStyle/>
                    <a:p>
                      <a:r>
                        <a:rPr lang="gl-ES" dirty="0"/>
                        <a:t>PROBLEMAS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-Elevado </a:t>
                      </a:r>
                      <a:r>
                        <a:rPr lang="gl-ES" dirty="0" err="1"/>
                        <a:t>precio</a:t>
                      </a:r>
                      <a:endParaRPr lang="gl-ES" dirty="0"/>
                    </a:p>
                    <a:p>
                      <a:pPr algn="just"/>
                      <a:r>
                        <a:rPr lang="gl-ES" dirty="0"/>
                        <a:t>-Impacto medioambiental. Gobernos establecen medidas que afectan as emisións de CO2 producidas en gran parte polo petróleo e carbón</a:t>
                      </a:r>
                    </a:p>
                    <a:p>
                      <a:pPr algn="just"/>
                      <a:r>
                        <a:rPr lang="gl-ES" dirty="0"/>
                        <a:t>-Competencia outras fontes de enerxía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5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PERSPECTIVAS FUTURO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-É a fonte de enerxía máis consumida pero </a:t>
                      </a:r>
                      <a:r>
                        <a:rPr lang="gl-ES" dirty="0" err="1"/>
                        <a:t>desenderá</a:t>
                      </a:r>
                      <a:r>
                        <a:rPr lang="gl-ES" dirty="0"/>
                        <a:t> debido 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dirty="0"/>
                        <a:t>Incremento doutras fontes de enerxía que van </a:t>
                      </a:r>
                      <a:r>
                        <a:rPr lang="gl-ES" dirty="0" err="1"/>
                        <a:t>sustituíndo</a:t>
                      </a:r>
                      <a:r>
                        <a:rPr lang="gl-ES" dirty="0"/>
                        <a:t> ao petróleo (gas natural para a calefacción ou vehículos híbridos como combustible)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dirty="0"/>
                        <a:t>Mellora eficiencia enerxética (especialmente no combustible)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dirty="0"/>
                        <a:t>Tenderá a concentrarse nos transportes e menos na </a:t>
                      </a:r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eléctrica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33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87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499919-731B-4129-A2D5-BAF32F7C0FD3}"/>
              </a:ext>
            </a:extLst>
          </p:cNvPr>
          <p:cNvSpPr txBox="1"/>
          <p:nvPr/>
        </p:nvSpPr>
        <p:spPr>
          <a:xfrm>
            <a:off x="3684894" y="124583"/>
            <a:ext cx="373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/>
              <a:t>	GAS NATURAL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0DA5CAD-FA89-42D0-9573-02D798EC5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60664"/>
              </p:ext>
            </p:extLst>
          </p:nvPr>
        </p:nvGraphicFramePr>
        <p:xfrm>
          <a:off x="349533" y="709358"/>
          <a:ext cx="10923517" cy="348187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085837">
                  <a:extLst>
                    <a:ext uri="{9D8B030D-6E8A-4147-A177-3AD203B41FA5}">
                      <a16:colId xmlns:a16="http://schemas.microsoft.com/office/drawing/2014/main" val="747412426"/>
                    </a:ext>
                  </a:extLst>
                </a:gridCol>
                <a:gridCol w="6837680">
                  <a:extLst>
                    <a:ext uri="{9D8B030D-6E8A-4147-A177-3AD203B41FA5}">
                      <a16:colId xmlns:a16="http://schemas.microsoft.com/office/drawing/2014/main" val="430604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gl-ES" b="1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</a:t>
                      </a:r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eléctrica (centrais térmicas)</a:t>
                      </a:r>
                    </a:p>
                    <a:p>
                      <a:pPr algn="just"/>
                      <a:r>
                        <a:rPr lang="gl-ES" dirty="0"/>
                        <a:t>-Calefacción (industria, uso doméstica)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7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LOCALIZACIÓN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-Importación por medio de </a:t>
                      </a:r>
                      <a:r>
                        <a:rPr lang="gl-ES" dirty="0" err="1"/>
                        <a:t>gasoductos</a:t>
                      </a:r>
                      <a:r>
                        <a:rPr lang="gl-ES" dirty="0"/>
                        <a:t> (sobre todo de Alxeria, pero tamén de Portugal, e Noruega) e de barcos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6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-Golfo de Cádiz (</a:t>
                      </a:r>
                      <a:r>
                        <a:rPr lang="gl-ES" dirty="0" err="1"/>
                        <a:t>producción</a:t>
                      </a:r>
                      <a:r>
                        <a:rPr lang="gl-ES" dirty="0"/>
                        <a:t> insignificante)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818476"/>
                  </a:ext>
                </a:extLst>
              </a:tr>
              <a:tr h="642159">
                <a:tc>
                  <a:txBody>
                    <a:bodyPr/>
                    <a:lstStyle/>
                    <a:p>
                      <a:r>
                        <a:rPr lang="gl-ES" dirty="0"/>
                        <a:t>PROBLEMAS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gl-ES" dirty="0"/>
                        <a:t>-Crise do 2008 reduciu o seu consumo</a:t>
                      </a:r>
                    </a:p>
                    <a:p>
                      <a:pPr algn="just"/>
                      <a:r>
                        <a:rPr lang="gl-ES" dirty="0"/>
                        <a:t>-Competencia outras fontes de enerxía (enerxías renovables)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5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PERSPECTIVAS FUTURO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-Está en proceso de incremento debido 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dirty="0"/>
                        <a:t>Alto poder calorífico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dirty="0"/>
                        <a:t>Máis barato que o petróleo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dirty="0"/>
                        <a:t>Máis limpo (non emite CO2)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33064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6C28442-932E-4B70-949F-5D32A374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2" y="4332022"/>
            <a:ext cx="3317153" cy="18113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33C9E0B-D851-4DA2-9AD9-DD006F20FFC9}"/>
              </a:ext>
            </a:extLst>
          </p:cNvPr>
          <p:cNvSpPr txBox="1"/>
          <p:nvPr/>
        </p:nvSpPr>
        <p:spPr>
          <a:xfrm>
            <a:off x="1460310" y="6143362"/>
            <a:ext cx="151490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/>
              <a:t>Gasoducto</a:t>
            </a:r>
            <a:endParaRPr lang="gl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05D6AC4-765E-4BB2-B106-40084442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420" y="4486012"/>
            <a:ext cx="3317153" cy="199029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053AF67-E2D2-4645-96C9-7AD8CB763451}"/>
              </a:ext>
            </a:extLst>
          </p:cNvPr>
          <p:cNvSpPr txBox="1"/>
          <p:nvPr/>
        </p:nvSpPr>
        <p:spPr>
          <a:xfrm>
            <a:off x="8584442" y="4776012"/>
            <a:ext cx="268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/>
              <a:t>O principal </a:t>
            </a:r>
            <a:r>
              <a:rPr lang="gl-ES" dirty="0" err="1"/>
              <a:t>suministro</a:t>
            </a:r>
            <a:r>
              <a:rPr lang="gl-ES" dirty="0"/>
              <a:t> de gas natural provén polo </a:t>
            </a:r>
            <a:r>
              <a:rPr lang="gl-ES" dirty="0" err="1"/>
              <a:t>gasoducto</a:t>
            </a:r>
            <a:r>
              <a:rPr lang="gl-ES" dirty="0"/>
              <a:t> procedente de Alxeria</a:t>
            </a:r>
          </a:p>
        </p:txBody>
      </p:sp>
    </p:spTree>
    <p:extLst>
      <p:ext uri="{BB962C8B-B14F-4D97-AF65-F5344CB8AC3E}">
        <p14:creationId xmlns:p14="http://schemas.microsoft.com/office/powerpoint/2010/main" val="4076136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1760</Words>
  <Application>Microsoft Office PowerPoint</Application>
  <PresentationFormat>Panorámica</PresentationFormat>
  <Paragraphs>194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TEMA 8: AS FONTES DE ENERXÍA  E O ESPAZO INDUSTRIAL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8: AS FONTES DE ENERXÍA  E O ESPAZO INDUSTRIAL</dc:title>
  <dc:creator>Silvia Souto García</dc:creator>
  <cp:lastModifiedBy>Usuario</cp:lastModifiedBy>
  <cp:revision>34</cp:revision>
  <dcterms:created xsi:type="dcterms:W3CDTF">2020-04-18T11:17:59Z</dcterms:created>
  <dcterms:modified xsi:type="dcterms:W3CDTF">2025-03-17T22:12:55Z</dcterms:modified>
</cp:coreProperties>
</file>