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64" r:id="rId6"/>
    <p:sldId id="267" r:id="rId7"/>
    <p:sldId id="268" r:id="rId8"/>
    <p:sldId id="270" r:id="rId9"/>
    <p:sldId id="272" r:id="rId10"/>
    <p:sldId id="275" r:id="rId11"/>
    <p:sldId id="277" r:id="rId12"/>
    <p:sldId id="276" r:id="rId13"/>
    <p:sldId id="278" r:id="rId14"/>
    <p:sldId id="279" r:id="rId15"/>
    <p:sldId id="260" r:id="rId16"/>
    <p:sldId id="258" r:id="rId17"/>
    <p:sldId id="261" r:id="rId18"/>
    <p:sldId id="262" r:id="rId19"/>
    <p:sldId id="263" r:id="rId20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60D7F-6E89-4BF7-BD77-BACB91482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781861-D023-41F8-87B5-D17A36AE6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CE32A-A1EB-47A1-9F17-466B21EB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A49CB5-28BA-4E2F-B28C-52D1AF82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9EAAD6-16FC-44C7-86CA-89BC25D0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0182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5B95A-1CFB-43C1-AC2C-B12C6ECA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F9E0D1-1351-42FB-9FEA-872DC307A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2E6B3-CE38-4FF3-BB77-FA485F3E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2F05BB-228B-4457-9847-B4CFF9F6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C190DF-670B-46CC-BF14-F24E3330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7196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1A6560-69F9-4775-BC68-B0D8E115D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3ED919-CA63-460C-BF13-7ADCB28F8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4FE3A3-30D9-427F-89FA-96C636A8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DE3CA-05BB-441E-A40F-EAD4CED5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B81C4-EF82-41EB-BB26-37F20320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3753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843AA-7FFD-410C-9C59-F435D98F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08C32-81E5-4902-BA92-997A4D858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2FE371-3FB4-4D07-9EA6-693A4E5A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8559A-BCD8-43A4-B132-A9F811BD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757D66-8026-4DFA-BE78-803E3227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8721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B14BF-F0DC-4E75-85C8-5B0F7161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BE4764-6FEC-445D-A247-CF17E4AB2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66A7-597D-4C5E-9D28-B59BDFD0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743C7-220F-4799-A7DC-AEC19457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FB40F-83E0-41DE-9380-6B29DA9B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1614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9131D-5661-426F-A8B9-9F4B07FF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E57CA1-3CBD-4210-9C43-9ACEDD603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CD4300-4B93-4145-B471-58A77B46E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BEC02B-330A-47B4-9FB4-BA5E4727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C546CB-D3E8-496A-B0A4-7FBAB9EE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00277E-D135-4444-84DC-1DDA1B05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7637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B69F9-F22F-4E9B-B893-EAC17A240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49A732-4D8F-4E88-B1C8-8C0664725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46FAA1-6480-43D1-BB08-CE77CD62A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614A34-17A8-4A25-9C8E-793103D69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1A27AC-D01E-4ECA-B3A3-3EA10783D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4E77E7F-8205-4BDA-B75A-BF46EF4D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1F9B14-FEA5-41CB-9578-21E9F42D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741654-A943-406F-949A-47F839B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0085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F1086-F6B6-4D09-9B17-F1A4A115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38FFE9-6636-461D-A3B2-06189B0E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005541-0096-4BCF-80DF-215AD663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CF79FB5-F49A-4796-8161-D523E06A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8298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10F89D-1A2A-42FF-8D6A-2E621A1B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DF559A-57ED-40AB-810D-7155C4E9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26C915-D4FF-4C2E-B59F-1548AB55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3572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38618-FC40-4E0A-9CA2-00D6AC8F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5EB6D-3092-4E68-AF5A-4DF897E5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AD5FA6-AFBE-4B75-852D-3718DC410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FDBB0F-69B4-4ECA-9124-72F97282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28D65F-9CE7-412F-A3EB-D33DA66A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43EDBA-3D18-47D1-A568-C8762CF8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1106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5FB43F-E028-47BD-AA4C-6FD3AF89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4752CA-F21B-452C-B0DE-92C17B355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142F8A-CDBC-4A1E-AAEA-0024A627E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3CBE59-5CB3-49EA-B595-3992BE8C2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8421F8-511C-4AC1-9B17-B017D98B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C58797-FF75-4A7B-9DB5-A088A172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2197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FC979A-B38D-431A-BE1A-D2BEC8DD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3E5A2D-26A9-4CC0-A9B8-328FE8FF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4ECB65-CE83-43F6-992A-285091372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0778B-5551-483C-BA65-89BB6B7631A6}" type="datetimeFigureOut">
              <a:rPr lang="gl-ES" smtClean="0"/>
              <a:t>19/03/2020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DAE021-E1A9-4AA2-BD9E-161A35E9C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A75C95-588E-4425-93AA-43E0CB07E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53964-46BE-4AF6-BD20-2EF8BC4BA0F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996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ACE8CEC-C119-41E4-8B7A-7DBFF13C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138" y="222734"/>
            <a:ext cx="7050157" cy="479631"/>
          </a:xfrm>
        </p:spPr>
        <p:txBody>
          <a:bodyPr>
            <a:normAutofit/>
          </a:bodyPr>
          <a:lstStyle/>
          <a:p>
            <a:r>
              <a:rPr lang="gl-ES" b="1" dirty="0"/>
              <a:t>PAISAXES AGRARIAS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3160D9-0F06-4211-9BAF-0E6195D8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520" y="852644"/>
            <a:ext cx="7050157" cy="5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7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225" y="413248"/>
            <a:ext cx="6477001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litoral (litoral mediterráneo)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69A59B-C269-4BE8-AF88-EECCB31840DD}"/>
              </a:ext>
            </a:extLst>
          </p:cNvPr>
          <p:cNvSpPr txBox="1"/>
          <p:nvPr/>
        </p:nvSpPr>
        <p:spPr>
          <a:xfrm>
            <a:off x="424071" y="1079909"/>
            <a:ext cx="1139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Abarca a zona de todo o litoral mediterráneo español (terreo chan próximo á costa) e </a:t>
            </a:r>
            <a:r>
              <a:rPr lang="gl-ES" dirty="0" err="1"/>
              <a:t>prelitoral</a:t>
            </a:r>
            <a:r>
              <a:rPr lang="gl-ES" dirty="0"/>
              <a:t> (de carácter máis montañoso (Cataluña).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8E5F37-08FB-4EA4-AC46-9278FFF69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386" y="1951519"/>
            <a:ext cx="2898914" cy="2864127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90BCEDAA-26CA-4221-A296-344D4EC3A340}"/>
              </a:ext>
            </a:extLst>
          </p:cNvPr>
          <p:cNvSpPr/>
          <p:nvPr/>
        </p:nvSpPr>
        <p:spPr>
          <a:xfrm>
            <a:off x="8294937" y="3004480"/>
            <a:ext cx="1313812" cy="724174"/>
          </a:xfrm>
          <a:custGeom>
            <a:avLst/>
            <a:gdLst>
              <a:gd name="connsiteX0" fmla="*/ 942750 w 1109428"/>
              <a:gd name="connsiteY0" fmla="*/ 551 h 636655"/>
              <a:gd name="connsiteX1" fmla="*/ 836733 w 1109428"/>
              <a:gd name="connsiteY1" fmla="*/ 27055 h 636655"/>
              <a:gd name="connsiteX2" fmla="*/ 717463 w 1109428"/>
              <a:gd name="connsiteY2" fmla="*/ 80064 h 636655"/>
              <a:gd name="connsiteX3" fmla="*/ 598194 w 1109428"/>
              <a:gd name="connsiteY3" fmla="*/ 119820 h 636655"/>
              <a:gd name="connsiteX4" fmla="*/ 518681 w 1109428"/>
              <a:gd name="connsiteY4" fmla="*/ 146325 h 636655"/>
              <a:gd name="connsiteX5" fmla="*/ 412663 w 1109428"/>
              <a:gd name="connsiteY5" fmla="*/ 186081 h 636655"/>
              <a:gd name="connsiteX6" fmla="*/ 333150 w 1109428"/>
              <a:gd name="connsiteY6" fmla="*/ 212585 h 636655"/>
              <a:gd name="connsiteX7" fmla="*/ 306646 w 1109428"/>
              <a:gd name="connsiteY7" fmla="*/ 239090 h 636655"/>
              <a:gd name="connsiteX8" fmla="*/ 266889 w 1109428"/>
              <a:gd name="connsiteY8" fmla="*/ 265594 h 636655"/>
              <a:gd name="connsiteX9" fmla="*/ 240385 w 1109428"/>
              <a:gd name="connsiteY9" fmla="*/ 305351 h 636655"/>
              <a:gd name="connsiteX10" fmla="*/ 134368 w 1109428"/>
              <a:gd name="connsiteY10" fmla="*/ 384864 h 636655"/>
              <a:gd name="connsiteX11" fmla="*/ 81359 w 1109428"/>
              <a:gd name="connsiteY11" fmla="*/ 451125 h 636655"/>
              <a:gd name="connsiteX12" fmla="*/ 41602 w 1109428"/>
              <a:gd name="connsiteY12" fmla="*/ 477629 h 636655"/>
              <a:gd name="connsiteX13" fmla="*/ 15098 w 1109428"/>
              <a:gd name="connsiteY13" fmla="*/ 517385 h 636655"/>
              <a:gd name="connsiteX14" fmla="*/ 15098 w 1109428"/>
              <a:gd name="connsiteY14" fmla="*/ 623403 h 636655"/>
              <a:gd name="connsiteX15" fmla="*/ 68107 w 1109428"/>
              <a:gd name="connsiteY15" fmla="*/ 636655 h 636655"/>
              <a:gd name="connsiteX16" fmla="*/ 280142 w 1109428"/>
              <a:gd name="connsiteY16" fmla="*/ 623403 h 636655"/>
              <a:gd name="connsiteX17" fmla="*/ 386159 w 1109428"/>
              <a:gd name="connsiteY17" fmla="*/ 596899 h 636655"/>
              <a:gd name="connsiteX18" fmla="*/ 465672 w 1109428"/>
              <a:gd name="connsiteY18" fmla="*/ 583646 h 636655"/>
              <a:gd name="connsiteX19" fmla="*/ 505429 w 1109428"/>
              <a:gd name="connsiteY19" fmla="*/ 570394 h 636655"/>
              <a:gd name="connsiteX20" fmla="*/ 624698 w 1109428"/>
              <a:gd name="connsiteY20" fmla="*/ 543890 h 636655"/>
              <a:gd name="connsiteX21" fmla="*/ 651202 w 1109428"/>
              <a:gd name="connsiteY21" fmla="*/ 517385 h 636655"/>
              <a:gd name="connsiteX22" fmla="*/ 730715 w 1109428"/>
              <a:gd name="connsiteY22" fmla="*/ 464377 h 636655"/>
              <a:gd name="connsiteX23" fmla="*/ 757220 w 1109428"/>
              <a:gd name="connsiteY23" fmla="*/ 437872 h 636655"/>
              <a:gd name="connsiteX24" fmla="*/ 836733 w 1109428"/>
              <a:gd name="connsiteY24" fmla="*/ 411368 h 636655"/>
              <a:gd name="connsiteX25" fmla="*/ 929498 w 1109428"/>
              <a:gd name="connsiteY25" fmla="*/ 371612 h 636655"/>
              <a:gd name="connsiteX26" fmla="*/ 969255 w 1109428"/>
              <a:gd name="connsiteY26" fmla="*/ 345107 h 636655"/>
              <a:gd name="connsiteX27" fmla="*/ 1009011 w 1109428"/>
              <a:gd name="connsiteY27" fmla="*/ 331855 h 636655"/>
              <a:gd name="connsiteX28" fmla="*/ 1075272 w 1109428"/>
              <a:gd name="connsiteY28" fmla="*/ 265594 h 636655"/>
              <a:gd name="connsiteX29" fmla="*/ 1075272 w 1109428"/>
              <a:gd name="connsiteY29" fmla="*/ 13803 h 636655"/>
              <a:gd name="connsiteX30" fmla="*/ 942750 w 1109428"/>
              <a:gd name="connsiteY30" fmla="*/ 27055 h 636655"/>
              <a:gd name="connsiteX31" fmla="*/ 876489 w 1109428"/>
              <a:gd name="connsiteY31" fmla="*/ 53559 h 63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09428" h="636655">
                <a:moveTo>
                  <a:pt x="942750" y="551"/>
                </a:moveTo>
                <a:cubicBezTo>
                  <a:pt x="917546" y="5592"/>
                  <a:pt x="863900" y="13471"/>
                  <a:pt x="836733" y="27055"/>
                </a:cubicBezTo>
                <a:cubicBezTo>
                  <a:pt x="710727" y="90057"/>
                  <a:pt x="922600" y="11684"/>
                  <a:pt x="717463" y="80064"/>
                </a:cubicBezTo>
                <a:lnTo>
                  <a:pt x="598194" y="119820"/>
                </a:lnTo>
                <a:cubicBezTo>
                  <a:pt x="598183" y="119824"/>
                  <a:pt x="518692" y="146320"/>
                  <a:pt x="518681" y="146325"/>
                </a:cubicBezTo>
                <a:cubicBezTo>
                  <a:pt x="429810" y="190760"/>
                  <a:pt x="502882" y="159016"/>
                  <a:pt x="412663" y="186081"/>
                </a:cubicBezTo>
                <a:cubicBezTo>
                  <a:pt x="385903" y="194109"/>
                  <a:pt x="333150" y="212585"/>
                  <a:pt x="333150" y="212585"/>
                </a:cubicBezTo>
                <a:cubicBezTo>
                  <a:pt x="324315" y="221420"/>
                  <a:pt x="316402" y="231285"/>
                  <a:pt x="306646" y="239090"/>
                </a:cubicBezTo>
                <a:cubicBezTo>
                  <a:pt x="294209" y="249040"/>
                  <a:pt x="278151" y="254332"/>
                  <a:pt x="266889" y="265594"/>
                </a:cubicBezTo>
                <a:cubicBezTo>
                  <a:pt x="255627" y="276856"/>
                  <a:pt x="250873" y="293365"/>
                  <a:pt x="240385" y="305351"/>
                </a:cubicBezTo>
                <a:cubicBezTo>
                  <a:pt x="177683" y="377010"/>
                  <a:pt x="197748" y="363737"/>
                  <a:pt x="134368" y="384864"/>
                </a:cubicBezTo>
                <a:cubicBezTo>
                  <a:pt x="114691" y="414379"/>
                  <a:pt x="108332" y="429547"/>
                  <a:pt x="81359" y="451125"/>
                </a:cubicBezTo>
                <a:cubicBezTo>
                  <a:pt x="68922" y="461075"/>
                  <a:pt x="54854" y="468794"/>
                  <a:pt x="41602" y="477629"/>
                </a:cubicBezTo>
                <a:cubicBezTo>
                  <a:pt x="32767" y="490881"/>
                  <a:pt x="22221" y="503139"/>
                  <a:pt x="15098" y="517385"/>
                </a:cubicBezTo>
                <a:cubicBezTo>
                  <a:pt x="133" y="547315"/>
                  <a:pt x="-9617" y="593745"/>
                  <a:pt x="15098" y="623403"/>
                </a:cubicBezTo>
                <a:cubicBezTo>
                  <a:pt x="26758" y="637395"/>
                  <a:pt x="50437" y="632238"/>
                  <a:pt x="68107" y="636655"/>
                </a:cubicBezTo>
                <a:cubicBezTo>
                  <a:pt x="138785" y="632238"/>
                  <a:pt x="209873" y="632187"/>
                  <a:pt x="280142" y="623403"/>
                </a:cubicBezTo>
                <a:cubicBezTo>
                  <a:pt x="316287" y="618885"/>
                  <a:pt x="350228" y="602888"/>
                  <a:pt x="386159" y="596899"/>
                </a:cubicBezTo>
                <a:cubicBezTo>
                  <a:pt x="412663" y="592481"/>
                  <a:pt x="439442" y="589475"/>
                  <a:pt x="465672" y="583646"/>
                </a:cubicBezTo>
                <a:cubicBezTo>
                  <a:pt x="479308" y="580616"/>
                  <a:pt x="491997" y="574232"/>
                  <a:pt x="505429" y="570394"/>
                </a:cubicBezTo>
                <a:cubicBezTo>
                  <a:pt x="549100" y="557917"/>
                  <a:pt x="579149" y="553000"/>
                  <a:pt x="624698" y="543890"/>
                </a:cubicBezTo>
                <a:cubicBezTo>
                  <a:pt x="633533" y="535055"/>
                  <a:pt x="641207" y="524882"/>
                  <a:pt x="651202" y="517385"/>
                </a:cubicBezTo>
                <a:cubicBezTo>
                  <a:pt x="676685" y="498272"/>
                  <a:pt x="708191" y="486901"/>
                  <a:pt x="730715" y="464377"/>
                </a:cubicBezTo>
                <a:cubicBezTo>
                  <a:pt x="739550" y="455542"/>
                  <a:pt x="746045" y="443460"/>
                  <a:pt x="757220" y="437872"/>
                </a:cubicBezTo>
                <a:cubicBezTo>
                  <a:pt x="782208" y="425378"/>
                  <a:pt x="811744" y="423862"/>
                  <a:pt x="836733" y="411368"/>
                </a:cubicBezTo>
                <a:cubicBezTo>
                  <a:pt x="902236" y="378617"/>
                  <a:pt x="871001" y="391111"/>
                  <a:pt x="929498" y="371612"/>
                </a:cubicBezTo>
                <a:cubicBezTo>
                  <a:pt x="942750" y="362777"/>
                  <a:pt x="955009" y="352230"/>
                  <a:pt x="969255" y="345107"/>
                </a:cubicBezTo>
                <a:cubicBezTo>
                  <a:pt x="981749" y="338860"/>
                  <a:pt x="997836" y="340236"/>
                  <a:pt x="1009011" y="331855"/>
                </a:cubicBezTo>
                <a:cubicBezTo>
                  <a:pt x="1034000" y="313114"/>
                  <a:pt x="1075272" y="265594"/>
                  <a:pt x="1075272" y="265594"/>
                </a:cubicBezTo>
                <a:cubicBezTo>
                  <a:pt x="1101574" y="186689"/>
                  <a:pt x="1136768" y="97661"/>
                  <a:pt x="1075272" y="13803"/>
                </a:cubicBezTo>
                <a:cubicBezTo>
                  <a:pt x="1049019" y="-21997"/>
                  <a:pt x="986924" y="22638"/>
                  <a:pt x="942750" y="27055"/>
                </a:cubicBezTo>
                <a:cubicBezTo>
                  <a:pt x="883681" y="41822"/>
                  <a:pt x="902621" y="27429"/>
                  <a:pt x="876489" y="535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BC2623-053E-4788-830C-DEFC007413D1}"/>
              </a:ext>
            </a:extLst>
          </p:cNvPr>
          <p:cNvSpPr txBox="1"/>
          <p:nvPr/>
        </p:nvSpPr>
        <p:spPr>
          <a:xfrm>
            <a:off x="371061" y="5583461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seu clima é o propio desa zona, o mediterráneo. </a:t>
            </a:r>
            <a:r>
              <a:rPr lang="gl-ES" dirty="0" err="1"/>
              <a:t>Éste</a:t>
            </a:r>
            <a:r>
              <a:rPr lang="gl-ES" dirty="0"/>
              <a:t> caracterízase por temperaturas suaves pola </a:t>
            </a:r>
            <a:r>
              <a:rPr lang="gl-ES" dirty="0" err="1"/>
              <a:t>proximade</a:t>
            </a:r>
            <a:r>
              <a:rPr lang="gl-ES" dirty="0"/>
              <a:t> do mar que da lugar a veráns calorosos (igual ou superior os 22ºC) e invernos suaves (a temperatura media do mes máis frío non baixa dos 10ºC). As precipitacións son escasas e irregulares, sobre todo no verán. O fenómeno da gota frío pode causar estragos nas colleitas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5AD59F-94FD-4710-9433-83F03794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00" y="1994808"/>
            <a:ext cx="4292048" cy="3356382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8FB92AF-2E34-40EC-841E-68ED112EC9A0}"/>
              </a:ext>
            </a:extLst>
          </p:cNvPr>
          <p:cNvCxnSpPr>
            <a:cxnSpLocks/>
          </p:cNvCxnSpPr>
          <p:nvPr/>
        </p:nvCxnSpPr>
        <p:spPr>
          <a:xfrm>
            <a:off x="4810539" y="3004480"/>
            <a:ext cx="2690191" cy="70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FBFEA65-CE60-4EDC-8163-5A8B12C4811A}"/>
              </a:ext>
            </a:extLst>
          </p:cNvPr>
          <p:cNvSpPr/>
          <p:nvPr/>
        </p:nvSpPr>
        <p:spPr>
          <a:xfrm>
            <a:off x="3763617" y="2517913"/>
            <a:ext cx="1046922" cy="8050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804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695" y="164591"/>
            <a:ext cx="6477001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litoral (litoral mediterráneo)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239C91-638F-4A1B-81A4-57857F59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4" y="4347667"/>
            <a:ext cx="3707041" cy="24027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F695CA-EC69-4354-8F04-563D041B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8" y="1723320"/>
            <a:ext cx="4781551" cy="24027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047867-9E06-4B70-800E-041FAB047626}"/>
              </a:ext>
            </a:extLst>
          </p:cNvPr>
          <p:cNvSpPr txBox="1"/>
          <p:nvPr/>
        </p:nvSpPr>
        <p:spPr>
          <a:xfrm>
            <a:off x="208937" y="630935"/>
            <a:ext cx="1149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poboamento é máis disperso no interior mentres que na costa está máis concentrado, agás nas zonas de hortas, onde o poboamento continua sendo disperso. Ao igual que no resto de España, é unha poboación envellecida aínda que a importancia hortícola (hortas) dalgúns lugares fai que alí a poboación sexa máis nova que no resto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136B69-83B0-49C4-B147-6D2B7EDC7452}"/>
              </a:ext>
            </a:extLst>
          </p:cNvPr>
          <p:cNvSpPr txBox="1"/>
          <p:nvPr/>
        </p:nvSpPr>
        <p:spPr>
          <a:xfrm>
            <a:off x="727666" y="4121133"/>
            <a:ext cx="404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Poboamento concentrado de costa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66AA42-0784-4788-A867-6F4CB27C3FDF}"/>
              </a:ext>
            </a:extLst>
          </p:cNvPr>
          <p:cNvSpPr txBox="1"/>
          <p:nvPr/>
        </p:nvSpPr>
        <p:spPr>
          <a:xfrm>
            <a:off x="3838159" y="6364182"/>
            <a:ext cx="384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Poboamento disperso de interior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EE91D09-DB1A-4A56-A634-4C8CBF4A9FD6}"/>
              </a:ext>
            </a:extLst>
          </p:cNvPr>
          <p:cNvSpPr/>
          <p:nvPr/>
        </p:nvSpPr>
        <p:spPr>
          <a:xfrm>
            <a:off x="357848" y="1831912"/>
            <a:ext cx="4982819" cy="66994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2B0F2E5-A403-4B6D-8ED3-AB4F0F0C115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326612" y="1757687"/>
            <a:ext cx="212796" cy="4352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2B4498-56EF-4AA4-BA17-BAA4FE4241E8}"/>
              </a:ext>
            </a:extLst>
          </p:cNvPr>
          <p:cNvSpPr txBox="1"/>
          <p:nvPr/>
        </p:nvSpPr>
        <p:spPr>
          <a:xfrm>
            <a:off x="5539408" y="1573021"/>
            <a:ext cx="8375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dirty="0"/>
              <a:t>Costa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227C44-7A8A-40DC-8F9E-F1D3D14B8C99}"/>
              </a:ext>
            </a:extLst>
          </p:cNvPr>
          <p:cNvSpPr txBox="1"/>
          <p:nvPr/>
        </p:nvSpPr>
        <p:spPr>
          <a:xfrm>
            <a:off x="1046922" y="5141843"/>
            <a:ext cx="437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FDD1C00-55B4-4964-804F-0A111680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283" y="1526495"/>
            <a:ext cx="4608333" cy="348304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D0A079F-A187-4C01-824F-E7BC41674B1D}"/>
              </a:ext>
            </a:extLst>
          </p:cNvPr>
          <p:cNvSpPr txBox="1"/>
          <p:nvPr/>
        </p:nvSpPr>
        <p:spPr>
          <a:xfrm>
            <a:off x="7422423" y="5141843"/>
            <a:ext cx="413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Poboamento disperso hortas litoral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CCDA42C-CBCE-47CF-9D53-AEDD9D2EC52F}"/>
              </a:ext>
            </a:extLst>
          </p:cNvPr>
          <p:cNvSpPr/>
          <p:nvPr/>
        </p:nvSpPr>
        <p:spPr>
          <a:xfrm>
            <a:off x="9448800" y="1942353"/>
            <a:ext cx="490330" cy="4562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1C9B79D-3B69-426C-BB9B-A30150F0BA00}"/>
              </a:ext>
            </a:extLst>
          </p:cNvPr>
          <p:cNvSpPr/>
          <p:nvPr/>
        </p:nvSpPr>
        <p:spPr>
          <a:xfrm>
            <a:off x="7681290" y="1831912"/>
            <a:ext cx="929933" cy="56266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7B8267E-03A4-420B-B393-BD57092244D8}"/>
              </a:ext>
            </a:extLst>
          </p:cNvPr>
          <p:cNvSpPr txBox="1"/>
          <p:nvPr/>
        </p:nvSpPr>
        <p:spPr>
          <a:xfrm>
            <a:off x="5671931" y="2888974"/>
            <a:ext cx="11893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dirty="0"/>
              <a:t>Vivendas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B2C847B-F2DC-4951-AE1D-230189F3D4C5}"/>
              </a:ext>
            </a:extLst>
          </p:cNvPr>
          <p:cNvCxnSpPr>
            <a:stCxn id="23" idx="2"/>
          </p:cNvCxnSpPr>
          <p:nvPr/>
        </p:nvCxnSpPr>
        <p:spPr>
          <a:xfrm flipH="1">
            <a:off x="6861274" y="2113247"/>
            <a:ext cx="820016" cy="7757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57D72B0-99E3-4EAC-9756-CE61572958B4}"/>
              </a:ext>
            </a:extLst>
          </p:cNvPr>
          <p:cNvCxnSpPr>
            <a:stCxn id="22" idx="3"/>
            <a:endCxn id="24" idx="3"/>
          </p:cNvCxnSpPr>
          <p:nvPr/>
        </p:nvCxnSpPr>
        <p:spPr>
          <a:xfrm flipH="1">
            <a:off x="6861275" y="2331821"/>
            <a:ext cx="2659332" cy="7418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8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225" y="413248"/>
            <a:ext cx="6477001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litoral (litoral mediterráneo)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047867-9E06-4B70-800E-041FAB047626}"/>
              </a:ext>
            </a:extLst>
          </p:cNvPr>
          <p:cNvSpPr txBox="1"/>
          <p:nvPr/>
        </p:nvSpPr>
        <p:spPr>
          <a:xfrm>
            <a:off x="569843" y="926690"/>
            <a:ext cx="11290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 tamaño das parcelas varía. Nas terras de secaño, as parcelas son dun tamaño medio mentres que nas de regadío o tamaño redúcese. As terras de secaño son menos </a:t>
            </a:r>
            <a:r>
              <a:rPr lang="gl-ES" dirty="0" err="1"/>
              <a:t>productivas</a:t>
            </a:r>
            <a:r>
              <a:rPr lang="gl-ES" dirty="0"/>
              <a:t> polo que precisan de máis extensión para producir máis.</a:t>
            </a:r>
            <a:r>
              <a:rPr lang="pt-BR" dirty="0"/>
              <a:t> Principalmente </a:t>
            </a:r>
            <a:r>
              <a:rPr lang="pt-BR" dirty="0" err="1"/>
              <a:t>desenvolvense</a:t>
            </a:r>
            <a:r>
              <a:rPr lang="pt-BR" dirty="0"/>
              <a:t> nos lugares </a:t>
            </a:r>
            <a:r>
              <a:rPr lang="pt-BR" dirty="0" err="1"/>
              <a:t>montañosos</a:t>
            </a:r>
            <a:r>
              <a:rPr lang="pt-BR" dirty="0"/>
              <a:t> (</a:t>
            </a:r>
            <a:r>
              <a:rPr lang="pt-BR" dirty="0" err="1"/>
              <a:t>prelitoral</a:t>
            </a:r>
            <a:r>
              <a:rPr lang="pt-BR" dirty="0"/>
              <a:t>) deixando as terras </a:t>
            </a:r>
            <a:r>
              <a:rPr lang="pt-BR" dirty="0" err="1"/>
              <a:t>chairas</a:t>
            </a:r>
            <a:r>
              <a:rPr lang="pt-BR" dirty="0"/>
              <a:t> para o cultivo de </a:t>
            </a:r>
            <a:r>
              <a:rPr lang="pt-BR" dirty="0" err="1"/>
              <a:t>regadío</a:t>
            </a:r>
            <a:r>
              <a:rPr lang="gl-E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227C44-7A8A-40DC-8F9E-F1D3D14B8C99}"/>
              </a:ext>
            </a:extLst>
          </p:cNvPr>
          <p:cNvSpPr txBox="1"/>
          <p:nvPr/>
        </p:nvSpPr>
        <p:spPr>
          <a:xfrm>
            <a:off x="1046922" y="5141843"/>
            <a:ext cx="437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7108AF0-1005-46F3-A29D-086C65C02A02}"/>
              </a:ext>
            </a:extLst>
          </p:cNvPr>
          <p:cNvSpPr txBox="1"/>
          <p:nvPr/>
        </p:nvSpPr>
        <p:spPr>
          <a:xfrm>
            <a:off x="105966" y="5777439"/>
            <a:ext cx="5592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Os cultivos de </a:t>
            </a:r>
            <a:r>
              <a:rPr lang="gl-ES" dirty="0" err="1"/>
              <a:t>secano</a:t>
            </a:r>
            <a:r>
              <a:rPr lang="gl-ES" dirty="0"/>
              <a:t> son a triloxía mediterránea (trigo vide e oliveira) e soen estar en terreos accidentados, como esta imaxe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703E69A-4B4C-4DA0-A353-39DB79AE5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07"/>
          <a:stretch/>
        </p:blipFill>
        <p:spPr>
          <a:xfrm>
            <a:off x="105966" y="2046228"/>
            <a:ext cx="5418720" cy="358079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53F33A7-86F4-4D7E-B4A9-E3ABC81C9DE7}"/>
              </a:ext>
            </a:extLst>
          </p:cNvPr>
          <p:cNvSpPr txBox="1"/>
          <p:nvPr/>
        </p:nvSpPr>
        <p:spPr>
          <a:xfrm>
            <a:off x="5897216" y="5685758"/>
            <a:ext cx="596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Nas areas de regadío, as parcelas adoitan ser pequenas, traballadas de forma intensiva para dar un alto rendemento. Destaca a horticultura e fruticultura entre as que os cítricos teñen relevancia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4D5F4C3-2E96-4631-B54D-952AB5D4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46228"/>
            <a:ext cx="5287617" cy="35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5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225" y="413248"/>
            <a:ext cx="6477001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litoral (litoral mediterráneo)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227C44-7A8A-40DC-8F9E-F1D3D14B8C99}"/>
              </a:ext>
            </a:extLst>
          </p:cNvPr>
          <p:cNvSpPr txBox="1"/>
          <p:nvPr/>
        </p:nvSpPr>
        <p:spPr>
          <a:xfrm>
            <a:off x="1046922" y="5141843"/>
            <a:ext cx="437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4EAF47-D07D-453D-B917-344C7C52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1" y="2537935"/>
            <a:ext cx="3718098" cy="27885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757D9B-B1E6-4365-B654-48CAD750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2445315"/>
            <a:ext cx="4086639" cy="30649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94E1C4-BA99-4077-B351-D0F4513756EC}"/>
              </a:ext>
            </a:extLst>
          </p:cNvPr>
          <p:cNvSpPr txBox="1"/>
          <p:nvPr/>
        </p:nvSpPr>
        <p:spPr>
          <a:xfrm>
            <a:off x="379342" y="1024517"/>
            <a:ext cx="1076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Nas areas do regadío do litoral, a horticultura baixo plástico ten unha especial relevancia xa que crean unhas condicións favorables para o cultivo permitindo ampliar a tempada de </a:t>
            </a:r>
            <a:r>
              <a:rPr lang="gl-ES" dirty="0" err="1"/>
              <a:t>produccion</a:t>
            </a:r>
            <a:r>
              <a:rPr lang="gl-ES" dirty="0"/>
              <a:t>. Están orientados cara o mercado e requiren de sistemas de regadío e sistemas de control de temperatura e humidade. Precisan man de obra para a época de recollida pola que son areas máis dinámicas e </a:t>
            </a:r>
            <a:r>
              <a:rPr lang="gl-ES" dirty="0" err="1"/>
              <a:t>demográficamente</a:t>
            </a:r>
            <a:r>
              <a:rPr lang="gl-ES" dirty="0"/>
              <a:t> máis novas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072C56-D6DD-46F0-A718-660B4682AECC}"/>
              </a:ext>
            </a:extLst>
          </p:cNvPr>
          <p:cNvSpPr txBox="1"/>
          <p:nvPr/>
        </p:nvSpPr>
        <p:spPr>
          <a:xfrm>
            <a:off x="6210299" y="5685758"/>
            <a:ext cx="4929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Macrotúneles</a:t>
            </a:r>
            <a:r>
              <a:rPr lang="gl-ES" dirty="0"/>
              <a:t> de fresas en Almería (as condicións que crean poderían permitir  a </a:t>
            </a:r>
            <a:r>
              <a:rPr lang="gl-ES" dirty="0" err="1"/>
              <a:t>producción</a:t>
            </a:r>
            <a:r>
              <a:rPr lang="gl-ES" dirty="0"/>
              <a:t> de fresas en decembro)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266AC7-D6CE-4D2B-9D54-6B3E4C664042}"/>
              </a:ext>
            </a:extLst>
          </p:cNvPr>
          <p:cNvSpPr txBox="1"/>
          <p:nvPr/>
        </p:nvSpPr>
        <p:spPr>
          <a:xfrm>
            <a:off x="954157" y="5510294"/>
            <a:ext cx="375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Cultivo de tomates baixo plástico no litoral mediterráneo</a:t>
            </a:r>
          </a:p>
        </p:txBody>
      </p:sp>
    </p:spTree>
    <p:extLst>
      <p:ext uri="{BB962C8B-B14F-4D97-AF65-F5344CB8AC3E}">
        <p14:creationId xmlns:p14="http://schemas.microsoft.com/office/powerpoint/2010/main" val="340571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225" y="413248"/>
            <a:ext cx="6477001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litoral (litoral mediterráneo)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227C44-7A8A-40DC-8F9E-F1D3D14B8C99}"/>
              </a:ext>
            </a:extLst>
          </p:cNvPr>
          <p:cNvSpPr txBox="1"/>
          <p:nvPr/>
        </p:nvSpPr>
        <p:spPr>
          <a:xfrm>
            <a:off x="1046922" y="5141843"/>
            <a:ext cx="437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A91AEA-4125-41CB-B3B8-E5FC53F217F1}"/>
              </a:ext>
            </a:extLst>
          </p:cNvPr>
          <p:cNvSpPr txBox="1"/>
          <p:nvPr/>
        </p:nvSpPr>
        <p:spPr>
          <a:xfrm>
            <a:off x="662608" y="1172242"/>
            <a:ext cx="10455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 peso da actividade gandeira é escasa. Unicamente destaca Cataluña cunha importante </a:t>
            </a:r>
            <a:r>
              <a:rPr lang="gl-ES" dirty="0" err="1"/>
              <a:t>producción</a:t>
            </a:r>
            <a:r>
              <a:rPr lang="gl-ES" dirty="0"/>
              <a:t> bovina e porcina para atender a demanda urbana. No resto da area mediterránea, o gando é ovino e </a:t>
            </a:r>
            <a:r>
              <a:rPr lang="gl-ES" dirty="0" err="1"/>
              <a:t>prácticase</a:t>
            </a:r>
            <a:r>
              <a:rPr lang="gl-ES" dirty="0"/>
              <a:t> en zonas de secaño.</a:t>
            </a:r>
          </a:p>
          <a:p>
            <a:r>
              <a:rPr lang="gl-ES" dirty="0"/>
              <a:t>A explotación forestal ten escasa relevancia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DDC0BC2-3C23-4EC5-9027-F50E7585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2526968"/>
            <a:ext cx="5305257" cy="29842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952CDC0-C070-4188-A8D9-E7186949645D}"/>
              </a:ext>
            </a:extLst>
          </p:cNvPr>
          <p:cNvSpPr txBox="1"/>
          <p:nvPr/>
        </p:nvSpPr>
        <p:spPr>
          <a:xfrm>
            <a:off x="735495" y="5685758"/>
            <a:ext cx="499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Explotación porcina en Cataluña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A177680-07B2-4643-848F-98C45A50F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975" y="2363784"/>
            <a:ext cx="4196521" cy="31473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CBC537F-9544-48DB-964A-7DE05C339344}"/>
              </a:ext>
            </a:extLst>
          </p:cNvPr>
          <p:cNvSpPr txBox="1"/>
          <p:nvPr/>
        </p:nvSpPr>
        <p:spPr>
          <a:xfrm>
            <a:off x="7191545" y="5685758"/>
            <a:ext cx="313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Gandería ovina de secaño</a:t>
            </a:r>
          </a:p>
        </p:txBody>
      </p:sp>
    </p:spTree>
    <p:extLst>
      <p:ext uri="{BB962C8B-B14F-4D97-AF65-F5344CB8AC3E}">
        <p14:creationId xmlns:p14="http://schemas.microsoft.com/office/powerpoint/2010/main" val="377179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36AE9-E704-4EF0-9639-DA0CE572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8" y="106018"/>
            <a:ext cx="6970643" cy="834887"/>
          </a:xfrm>
        </p:spPr>
        <p:txBody>
          <a:bodyPr>
            <a:normAutofit/>
          </a:bodyPr>
          <a:lstStyle/>
          <a:p>
            <a:r>
              <a:rPr lang="gl-ES" dirty="0"/>
              <a:t>Problemas sector primario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2A5951-E400-4C7E-AE9B-A47873004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6" y="1029048"/>
            <a:ext cx="11380306" cy="21756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gl-ES" sz="1800" b="1" dirty="0"/>
              <a:t>ENVELLECEMENTO</a:t>
            </a:r>
            <a:r>
              <a:rPr lang="gl-ES" sz="1800" dirty="0"/>
              <a:t>: a poboación que traballa neste sector é moi envellecida. Desde mediados do século XX houbo un masivo éxodo rural. Na actualidade pouca xente nova queda no rural dando lugar a un despoboamento. </a:t>
            </a:r>
          </a:p>
          <a:p>
            <a:pPr marL="0" indent="0" algn="just">
              <a:buNone/>
            </a:pPr>
            <a:r>
              <a:rPr lang="gl-ES" sz="1800" dirty="0"/>
              <a:t>Un xeito para tratar de frear este problema, é dar axudas aos agricultores novos menores de 40 anos para fomentar a permanencia da xente nova no rural. Un fenómeno (moi minoritario) que </a:t>
            </a:r>
            <a:r>
              <a:rPr lang="gl-ES" sz="1800" dirty="0" err="1"/>
              <a:t>estáse</a:t>
            </a:r>
            <a:r>
              <a:rPr lang="gl-ES" sz="1800" dirty="0"/>
              <a:t> a dar na actualidade é o </a:t>
            </a:r>
            <a:r>
              <a:rPr lang="gl-ES" sz="1800" dirty="0" err="1"/>
              <a:t>neorruralismo</a:t>
            </a:r>
            <a:r>
              <a:rPr lang="gl-ES" sz="1800" dirty="0"/>
              <a:t>, que consiste en xente adulta nova que marcha da cidade ao campo buscando un novo estilo de vida</a:t>
            </a:r>
          </a:p>
          <a:p>
            <a:pPr marL="0" indent="0" algn="just">
              <a:buNone/>
            </a:pPr>
            <a:r>
              <a:rPr lang="gl-ES" sz="1800" dirty="0"/>
              <a:t>Outras formas de promocionar o rural son fomentando outro tipo de novas actividades rurais como o turismo rural ou o sendeirismo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F2F4AF-DC4C-474A-9F9E-4D174526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8" y="3104602"/>
            <a:ext cx="4168123" cy="21756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D0E9FF-5E96-4767-B235-6FFDFF83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015" y="3251102"/>
            <a:ext cx="4590387" cy="25502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DBEE8A-FDD9-4C95-A982-E2FBE3B8F061}"/>
              </a:ext>
            </a:extLst>
          </p:cNvPr>
          <p:cNvSpPr txBox="1"/>
          <p:nvPr/>
        </p:nvSpPr>
        <p:spPr>
          <a:xfrm>
            <a:off x="7103167" y="5876246"/>
            <a:ext cx="447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 despoboamento é un dos grandes retos do rural que se enfronta a desaparición de aldeas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BD5031-C597-4A5D-BC81-A1306C31F7D6}"/>
              </a:ext>
            </a:extLst>
          </p:cNvPr>
          <p:cNvSpPr txBox="1"/>
          <p:nvPr/>
        </p:nvSpPr>
        <p:spPr>
          <a:xfrm>
            <a:off x="0" y="5368414"/>
            <a:ext cx="617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perfil do agricultor é un home maior. A formación transmitida de pais a fillos é clave para a labor agrícola. A falta de xente nova que se </a:t>
            </a:r>
            <a:r>
              <a:rPr lang="gl-ES" dirty="0" err="1"/>
              <a:t>adique</a:t>
            </a:r>
            <a:r>
              <a:rPr lang="gl-ES" dirty="0"/>
              <a:t> á agricultura, é outro dos problemas á hora de atopar un relevo </a:t>
            </a:r>
            <a:r>
              <a:rPr lang="gl-ES" dirty="0" err="1"/>
              <a:t>xeneracional</a:t>
            </a:r>
            <a:r>
              <a:rPr lang="gl-ES" dirty="0"/>
              <a:t> que saiba desempeñar este traballo</a:t>
            </a:r>
          </a:p>
        </p:txBody>
      </p:sp>
    </p:spTree>
    <p:extLst>
      <p:ext uri="{BB962C8B-B14F-4D97-AF65-F5344CB8AC3E}">
        <p14:creationId xmlns:p14="http://schemas.microsoft.com/office/powerpoint/2010/main" val="30593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DDB6394-98B6-4122-8358-B6FFEAB94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826" y="222112"/>
            <a:ext cx="4886739" cy="599523"/>
          </a:xfrm>
        </p:spPr>
        <p:txBody>
          <a:bodyPr/>
          <a:lstStyle/>
          <a:p>
            <a:pPr marL="0" indent="0">
              <a:buNone/>
            </a:pPr>
            <a:r>
              <a:rPr lang="gl-ES" dirty="0"/>
              <a:t>Problemas do sector primario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3D55A3-4BB1-4B5A-8333-879C04A4A193}"/>
              </a:ext>
            </a:extLst>
          </p:cNvPr>
          <p:cNvSpPr txBox="1"/>
          <p:nvPr/>
        </p:nvSpPr>
        <p:spPr>
          <a:xfrm>
            <a:off x="437322" y="1007165"/>
            <a:ext cx="11555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/>
              <a:t>ECONÓMICOS</a:t>
            </a:r>
            <a:r>
              <a:rPr lang="gl-ES" dirty="0"/>
              <a:t>: Principalmente a falta de rendibilidade. Os costes de </a:t>
            </a:r>
            <a:r>
              <a:rPr lang="gl-ES" dirty="0" err="1"/>
              <a:t>producción</a:t>
            </a:r>
            <a:r>
              <a:rPr lang="gl-ES" dirty="0"/>
              <a:t> e os sanitarios fan que os </a:t>
            </a:r>
            <a:r>
              <a:rPr lang="gl-ES" dirty="0" err="1"/>
              <a:t>precios</a:t>
            </a:r>
            <a:r>
              <a:rPr lang="gl-ES" dirty="0"/>
              <a:t> sexan pouco competitivos. Sería necesaria unha innovación tecnolóxica e renovación da mecanización co fin de mellorar as explotacións.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Para poder lograr isto poderíase fomentar a concentración parcelaria e facilidades de crédito para poder </a:t>
            </a:r>
            <a:r>
              <a:rPr lang="gl-ES" dirty="0" err="1"/>
              <a:t>invertir</a:t>
            </a:r>
            <a:r>
              <a:rPr lang="gl-ES" dirty="0"/>
              <a:t> en modernización e así  facer as explotacións máis rendibles</a:t>
            </a:r>
          </a:p>
          <a:p>
            <a:pPr algn="just"/>
            <a:endParaRPr lang="gl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998817-6AF0-42F9-96E2-51C6394FFACF}"/>
              </a:ext>
            </a:extLst>
          </p:cNvPr>
          <p:cNvSpPr txBox="1"/>
          <p:nvPr/>
        </p:nvSpPr>
        <p:spPr>
          <a:xfrm>
            <a:off x="381000" y="5712558"/>
            <a:ext cx="549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A concentración parcelaria podería aumentar o tamaño das explotacións, que unido a unha maquinaria moderna podería aumentar a </a:t>
            </a:r>
            <a:r>
              <a:rPr lang="gl-ES" dirty="0" err="1"/>
              <a:t>rendabilidade</a:t>
            </a:r>
            <a:r>
              <a:rPr lang="gl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6D94E8-4B18-47E2-ACB9-373D2FDE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22" y="2875721"/>
            <a:ext cx="4885228" cy="27460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B0F95D-4412-48DB-B30D-3D8809CE6F08}"/>
              </a:ext>
            </a:extLst>
          </p:cNvPr>
          <p:cNvSpPr txBox="1"/>
          <p:nvPr/>
        </p:nvSpPr>
        <p:spPr>
          <a:xfrm>
            <a:off x="6400799" y="2875721"/>
            <a:ext cx="566771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Un maior asociacionismo e cooperativismo permitiría facer fronte as industrias </a:t>
            </a:r>
            <a:r>
              <a:rPr lang="gl-ES" dirty="0" err="1"/>
              <a:t>agroalimentarias</a:t>
            </a:r>
            <a:r>
              <a:rPr lang="gl-ES" dirty="0"/>
              <a:t> e negociar mellores </a:t>
            </a:r>
            <a:r>
              <a:rPr lang="gl-ES" dirty="0" err="1"/>
              <a:t>precios</a:t>
            </a:r>
            <a:r>
              <a:rPr lang="gl-ES" dirty="0"/>
              <a:t> na cadea de distribución.</a:t>
            </a:r>
          </a:p>
          <a:p>
            <a:pPr algn="just"/>
            <a:r>
              <a:rPr lang="gl-ES" dirty="0"/>
              <a:t>Outra forma sería potenciar o maior </a:t>
            </a:r>
            <a:r>
              <a:rPr lang="gl-ES" dirty="0" err="1"/>
              <a:t>precio</a:t>
            </a:r>
            <a:r>
              <a:rPr lang="gl-ES" dirty="0"/>
              <a:t> do distintivo de </a:t>
            </a:r>
            <a:r>
              <a:rPr lang="gl-ES" dirty="0" err="1"/>
              <a:t>producto</a:t>
            </a:r>
            <a:r>
              <a:rPr lang="gl-ES" dirty="0"/>
              <a:t> de calidade mediante o distintivo da “denominación de orixe” ou a venda directa aos consumidores nos merados locais sen intermediarios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0D1103-8B33-4982-ACA2-44726470B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08" y="4987373"/>
            <a:ext cx="1726924" cy="172692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16EE1E-433F-4743-B10D-DBFC3A1D9694}"/>
              </a:ext>
            </a:extLst>
          </p:cNvPr>
          <p:cNvSpPr txBox="1"/>
          <p:nvPr/>
        </p:nvSpPr>
        <p:spPr>
          <a:xfrm>
            <a:off x="8931965" y="5221357"/>
            <a:ext cx="3136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As denominacións de orixe garanten un </a:t>
            </a:r>
            <a:r>
              <a:rPr lang="gl-ES" dirty="0" err="1"/>
              <a:t>producto</a:t>
            </a:r>
            <a:r>
              <a:rPr lang="gl-ES" dirty="0"/>
              <a:t> de calidade que o consumidor esta </a:t>
            </a:r>
            <a:r>
              <a:rPr lang="gl-ES" dirty="0" err="1"/>
              <a:t>diposto</a:t>
            </a:r>
            <a:r>
              <a:rPr lang="gl-ES" dirty="0"/>
              <a:t> asumir pagando máis </a:t>
            </a:r>
          </a:p>
        </p:txBody>
      </p:sp>
    </p:spTree>
    <p:extLst>
      <p:ext uri="{BB962C8B-B14F-4D97-AF65-F5344CB8AC3E}">
        <p14:creationId xmlns:p14="http://schemas.microsoft.com/office/powerpoint/2010/main" val="14101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F216C-47B9-476F-9F9D-FDEF2C1A1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370" y="169104"/>
            <a:ext cx="5019260" cy="679035"/>
          </a:xfrm>
        </p:spPr>
        <p:txBody>
          <a:bodyPr/>
          <a:lstStyle/>
          <a:p>
            <a:pPr marL="0" indent="0">
              <a:buNone/>
            </a:pPr>
            <a:r>
              <a:rPr lang="gl-ES" dirty="0"/>
              <a:t>Problemas do sector primario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80714E-1EC7-4B73-917A-C94E08A2C232}"/>
              </a:ext>
            </a:extLst>
          </p:cNvPr>
          <p:cNvSpPr txBox="1"/>
          <p:nvPr/>
        </p:nvSpPr>
        <p:spPr>
          <a:xfrm>
            <a:off x="357809" y="940904"/>
            <a:ext cx="1097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/>
              <a:t>REGADÍO</a:t>
            </a:r>
            <a:r>
              <a:rPr lang="gl-ES" dirty="0"/>
              <a:t>: Un problema fundamental é  o acceso ao regadío e facelo dun xeito responsable. A  irregularidade das precipitacións nalgúns lugares de España supón un problema para o desenvolvemento deste sector. O excesivo consumo hídrico é un reto de cara o curto prazo. </a:t>
            </a:r>
            <a:r>
              <a:rPr lang="gl-ES" dirty="0" err="1"/>
              <a:t>Planteouse</a:t>
            </a:r>
            <a:r>
              <a:rPr lang="gl-ES" dirty="0"/>
              <a:t> como posible remedio os transvases de ríos con maior caudal cara areas con escaso caudal, pero isto </a:t>
            </a:r>
            <a:r>
              <a:rPr lang="gl-ES" dirty="0" err="1"/>
              <a:t>plantexa</a:t>
            </a:r>
            <a:r>
              <a:rPr lang="gl-ES" dirty="0"/>
              <a:t> unha serie de riscos e dificultades así como protestas polo posible </a:t>
            </a:r>
            <a:r>
              <a:rPr lang="gl-ES" dirty="0" err="1"/>
              <a:t>desabastecemento</a:t>
            </a:r>
            <a:r>
              <a:rPr lang="gl-ES" dirty="0"/>
              <a:t> de auga do río transvasado.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C06053-81AE-4B84-B773-E650AA00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401" y="2604053"/>
            <a:ext cx="4566434" cy="23783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5E6299-A67E-424D-A0B0-0DA59E017AC5}"/>
              </a:ext>
            </a:extLst>
          </p:cNvPr>
          <p:cNvSpPr txBox="1"/>
          <p:nvPr/>
        </p:nvSpPr>
        <p:spPr>
          <a:xfrm>
            <a:off x="6480314" y="5051316"/>
            <a:ext cx="561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sistema de rego por goteo aproveita ao máximo o consumo de auga empregando a metade de auga gastada no rego por aspersión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5D1A47-3297-4AA3-AA3F-C53570196BC1}"/>
              </a:ext>
            </a:extLst>
          </p:cNvPr>
          <p:cNvSpPr txBox="1"/>
          <p:nvPr/>
        </p:nvSpPr>
        <p:spPr>
          <a:xfrm>
            <a:off x="622852" y="5051316"/>
            <a:ext cx="535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sistema de rego por aspersión simula as precipitacións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50B572-70C0-4FDF-AD5E-520E093A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9" y="2604053"/>
            <a:ext cx="5353878" cy="2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A4D8F-B260-4276-AD24-65FF4545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078" y="169103"/>
            <a:ext cx="4807226" cy="665784"/>
          </a:xfrm>
        </p:spPr>
        <p:txBody>
          <a:bodyPr/>
          <a:lstStyle/>
          <a:p>
            <a:pPr marL="0" indent="0">
              <a:buNone/>
            </a:pPr>
            <a:r>
              <a:rPr lang="gl-ES" dirty="0"/>
              <a:t>Problemas do sector primario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9E4A2E-1736-4259-A9E5-BF28FAF61661}"/>
              </a:ext>
            </a:extLst>
          </p:cNvPr>
          <p:cNvSpPr txBox="1"/>
          <p:nvPr/>
        </p:nvSpPr>
        <p:spPr>
          <a:xfrm>
            <a:off x="530087" y="954157"/>
            <a:ext cx="11131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/>
              <a:t>SOCIAIS</a:t>
            </a:r>
            <a:r>
              <a:rPr lang="gl-ES" dirty="0"/>
              <a:t>: A carencia de servizos e </a:t>
            </a:r>
            <a:r>
              <a:rPr lang="gl-ES" dirty="0" err="1"/>
              <a:t>infraestructuras</a:t>
            </a:r>
            <a:r>
              <a:rPr lang="gl-ES" dirty="0"/>
              <a:t>, así como de servizos sociais debido a baixa densidade de poboación do rural afecta a calidade de vida dos seus habitantes facendo menos atractivo o mundo rural para a xente nova (acceso a internet, comercios, recollido </a:t>
            </a:r>
            <a:r>
              <a:rPr lang="gl-ES"/>
              <a:t>de lixo, locais </a:t>
            </a:r>
            <a:r>
              <a:rPr lang="gl-ES" dirty="0"/>
              <a:t>de </a:t>
            </a:r>
            <a:r>
              <a:rPr lang="gl-ES"/>
              <a:t>ocio...)</a:t>
            </a:r>
            <a:endParaRPr lang="gl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2851B2-8955-4BAD-8918-B467D5C0393E}"/>
              </a:ext>
            </a:extLst>
          </p:cNvPr>
          <p:cNvSpPr txBox="1"/>
          <p:nvPr/>
        </p:nvSpPr>
        <p:spPr>
          <a:xfrm>
            <a:off x="233363" y="4874496"/>
            <a:ext cx="5239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A dispersión da poboación (especialmente nos lugares de clima oceánico polo seu relevo) encarece os servizos sociais polo que se ofrecen menos servizos. Os sector dos transportes é unha gran mostra deste abandono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2C6ED0-F0F6-4BC7-9F55-5B7705D7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0" y="2106177"/>
            <a:ext cx="4696022" cy="26456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E672D-389F-4BE0-9022-A9F5D24E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32" y="1996757"/>
            <a:ext cx="5378681" cy="30281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64D3BB-1FCE-4258-A550-4884BFC42316}"/>
              </a:ext>
            </a:extLst>
          </p:cNvPr>
          <p:cNvSpPr txBox="1"/>
          <p:nvPr/>
        </p:nvSpPr>
        <p:spPr>
          <a:xfrm>
            <a:off x="6283231" y="5197157"/>
            <a:ext cx="5378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 desprazamento a centros sanitarios para a xente maior é outra mostra das grandes deficiencias dos servizos sociais no mundo rural.</a:t>
            </a:r>
          </a:p>
        </p:txBody>
      </p:sp>
    </p:spTree>
    <p:extLst>
      <p:ext uri="{BB962C8B-B14F-4D97-AF65-F5344CB8AC3E}">
        <p14:creationId xmlns:p14="http://schemas.microsoft.com/office/powerpoint/2010/main" val="3814874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8869BF-8A43-4747-95FE-3B62AF002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548" y="248616"/>
            <a:ext cx="4608443" cy="520010"/>
          </a:xfrm>
        </p:spPr>
        <p:txBody>
          <a:bodyPr/>
          <a:lstStyle/>
          <a:p>
            <a:pPr marL="0" indent="0">
              <a:buNone/>
            </a:pPr>
            <a:r>
              <a:rPr lang="gl-ES" dirty="0"/>
              <a:t>Problemas do sector primario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200E80-989D-4302-AD11-D7E65B1F58CC}"/>
              </a:ext>
            </a:extLst>
          </p:cNvPr>
          <p:cNvSpPr txBox="1"/>
          <p:nvPr/>
        </p:nvSpPr>
        <p:spPr>
          <a:xfrm>
            <a:off x="114299" y="942181"/>
            <a:ext cx="1029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/>
              <a:t>MEDIOAMBIENTAIS</a:t>
            </a:r>
            <a:r>
              <a:rPr lang="gl-ES" dirty="0"/>
              <a:t>: O consumo enerxético, sobre todo de enerxía e auga, unido a practicas agrarias inadecuadas teñen a súa repercusión sobre o medio ambiente. Para reducir o impacto medioambiental, </a:t>
            </a:r>
            <a:r>
              <a:rPr lang="gl-ES" dirty="0" err="1"/>
              <a:t>estáse</a:t>
            </a:r>
            <a:r>
              <a:rPr lang="gl-ES" dirty="0"/>
              <a:t> a fomentar á agricultura ecolóxica (uso de fertilizantes orgánicos e sistemas naturais contra pragas), barbeito ou a explotación forestal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3709B8-3464-4A02-BBAC-9D856E6890BB}"/>
              </a:ext>
            </a:extLst>
          </p:cNvPr>
          <p:cNvSpPr txBox="1"/>
          <p:nvPr/>
        </p:nvSpPr>
        <p:spPr>
          <a:xfrm>
            <a:off x="278297" y="5009427"/>
            <a:ext cx="3313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 barbeito evita o desgaste do solo e permite rexenerarse a terra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3D8E85-CF8A-4AAE-B076-D865824F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2507430"/>
            <a:ext cx="3313044" cy="22550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45F2AF-EBE7-4686-9080-34C16E90A9ED}"/>
              </a:ext>
            </a:extLst>
          </p:cNvPr>
          <p:cNvSpPr txBox="1"/>
          <p:nvPr/>
        </p:nvSpPr>
        <p:spPr>
          <a:xfrm>
            <a:off x="3778528" y="5043290"/>
            <a:ext cx="351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Destinar unha parcela á silvicultura </a:t>
            </a:r>
          </a:p>
          <a:p>
            <a:pPr algn="just"/>
            <a:r>
              <a:rPr lang="gl-ES" dirty="0"/>
              <a:t>(explotación forestal) é unha forma</a:t>
            </a:r>
          </a:p>
          <a:p>
            <a:pPr algn="just"/>
            <a:r>
              <a:rPr lang="gl-ES" dirty="0"/>
              <a:t> de protexer a paisaxe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C9D486-0A56-4147-BDCB-63ADA0CA2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59"/>
          <a:stretch/>
        </p:blipFill>
        <p:spPr>
          <a:xfrm>
            <a:off x="4013752" y="2389437"/>
            <a:ext cx="3276600" cy="24200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34A469-A649-4993-8517-5C1EFCA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763" y="2337280"/>
            <a:ext cx="4197364" cy="25953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10C3867-20AC-4E9D-B7FD-0D4D168A2662}"/>
              </a:ext>
            </a:extLst>
          </p:cNvPr>
          <p:cNvSpPr txBox="1"/>
          <p:nvPr/>
        </p:nvSpPr>
        <p:spPr>
          <a:xfrm>
            <a:off x="7712763" y="5181789"/>
            <a:ext cx="4343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 agricultura ecolóxica, pese a ser máis cara, os seus </a:t>
            </a:r>
            <a:r>
              <a:rPr lang="gl-ES" dirty="0" err="1"/>
              <a:t>productos</a:t>
            </a:r>
            <a:r>
              <a:rPr lang="gl-ES" dirty="0"/>
              <a:t> son máis saudables e </a:t>
            </a:r>
            <a:r>
              <a:rPr lang="gl-ES" dirty="0" err="1"/>
              <a:t>respetan</a:t>
            </a:r>
            <a:r>
              <a:rPr lang="gl-ES" dirty="0"/>
              <a:t> o </a:t>
            </a:r>
            <a:r>
              <a:rPr lang="gl-ES" dirty="0" err="1"/>
              <a:t>medioambiente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9502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ACE8CEC-C119-41E4-8B7A-7DBFF13C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138" y="222734"/>
            <a:ext cx="7050157" cy="479631"/>
          </a:xfrm>
        </p:spPr>
        <p:txBody>
          <a:bodyPr>
            <a:normAutofit fontScale="77500" lnSpcReduction="20000"/>
          </a:bodyPr>
          <a:lstStyle/>
          <a:p>
            <a:r>
              <a:rPr lang="gl-ES" b="1" dirty="0"/>
              <a:t>PAISAXE AGRARIA OCEÁNICA (norte e noroeste da península ibérica)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F65BD0-88EE-4F3C-A915-39A7F60E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12" y="702365"/>
            <a:ext cx="6894985" cy="42208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6145B72-730D-45CB-A023-640F74974319}"/>
              </a:ext>
            </a:extLst>
          </p:cNvPr>
          <p:cNvSpPr txBox="1"/>
          <p:nvPr/>
        </p:nvSpPr>
        <p:spPr>
          <a:xfrm>
            <a:off x="136375" y="807106"/>
            <a:ext cx="2924877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gl-ES" dirty="0"/>
              <a:t>Relevo accidentado. Ten a súa orixe no macizo hespérico, o cal fracturase na oroxénese alpina dando lugar a un relevo de </a:t>
            </a:r>
            <a:r>
              <a:rPr lang="gl-ES" dirty="0" err="1"/>
              <a:t>estructura</a:t>
            </a:r>
            <a:r>
              <a:rPr lang="gl-ES" dirty="0"/>
              <a:t> xermánica (Galicia) e a cordilleira cantábrica 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7234815-F838-4E1C-B9DA-2AA7DFF9420E}"/>
              </a:ext>
            </a:extLst>
          </p:cNvPr>
          <p:cNvCxnSpPr/>
          <p:nvPr/>
        </p:nvCxnSpPr>
        <p:spPr>
          <a:xfrm>
            <a:off x="3061252" y="940904"/>
            <a:ext cx="5579165" cy="1126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46ACD6BF-8B1A-4D06-9D93-ADA0C9126A08}"/>
              </a:ext>
            </a:extLst>
          </p:cNvPr>
          <p:cNvSpPr txBox="1"/>
          <p:nvPr/>
        </p:nvSpPr>
        <p:spPr>
          <a:xfrm>
            <a:off x="874643" y="5287617"/>
            <a:ext cx="1110532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gl-ES" dirty="0"/>
              <a:t>Observamos abundancia de prados verdes e bosque, o cal indícanos que se trata dun clima oceánico. Este clima destaca polas abundantes precipitacións e o seu carácter regular. A situación xeográfica desta area, xunto coa presencia de sistemas montañosos (macizo galaico e cordilleira cantábrica) fai que descarguen as masas aire húmidas procedente do océano dando lugar a paisaxes tan verdes como o da presente fotografía.  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0E88664-5A12-417F-8703-904589937E36}"/>
              </a:ext>
            </a:extLst>
          </p:cNvPr>
          <p:cNvCxnSpPr/>
          <p:nvPr/>
        </p:nvCxnSpPr>
        <p:spPr>
          <a:xfrm flipV="1">
            <a:off x="7527235" y="3322982"/>
            <a:ext cx="0" cy="1964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5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ACE8CEC-C119-41E4-8B7A-7DBFF13C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138" y="222734"/>
            <a:ext cx="7050157" cy="479631"/>
          </a:xfrm>
        </p:spPr>
        <p:txBody>
          <a:bodyPr>
            <a:normAutofit fontScale="77500" lnSpcReduction="20000"/>
          </a:bodyPr>
          <a:lstStyle/>
          <a:p>
            <a:r>
              <a:rPr lang="gl-ES" b="1" dirty="0"/>
              <a:t>PAISAXE AGRARIA OCEÁNICA (norte e noroeste da península ibérica)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F65BD0-88EE-4F3C-A915-39A7F60E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30" y="596347"/>
            <a:ext cx="6894985" cy="422081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CFE81AF-4A89-4661-B09B-1D742DE4BAE5}"/>
              </a:ext>
            </a:extLst>
          </p:cNvPr>
          <p:cNvSpPr/>
          <p:nvPr/>
        </p:nvSpPr>
        <p:spPr>
          <a:xfrm>
            <a:off x="8189843" y="3631096"/>
            <a:ext cx="1921566" cy="1020417"/>
          </a:xfrm>
          <a:prstGeom prst="ellipse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5BE4A19-BB46-4A55-9BC3-B8BAC3C4E983}"/>
              </a:ext>
            </a:extLst>
          </p:cNvPr>
          <p:cNvSpPr/>
          <p:nvPr/>
        </p:nvSpPr>
        <p:spPr>
          <a:xfrm>
            <a:off x="6758609" y="2527277"/>
            <a:ext cx="1205948" cy="7421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9224E9A-3C57-427D-B66C-65BF467DC069}"/>
              </a:ext>
            </a:extLst>
          </p:cNvPr>
          <p:cNvSpPr/>
          <p:nvPr/>
        </p:nvSpPr>
        <p:spPr>
          <a:xfrm>
            <a:off x="4002157" y="3429000"/>
            <a:ext cx="1192695" cy="10204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00C425E-BD6E-44BE-8CAF-3321A22207BE}"/>
              </a:ext>
            </a:extLst>
          </p:cNvPr>
          <p:cNvSpPr/>
          <p:nvPr/>
        </p:nvSpPr>
        <p:spPr>
          <a:xfrm>
            <a:off x="5685183" y="3429000"/>
            <a:ext cx="410817" cy="4406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AB41BF1-DB47-4D1D-90BC-EB6253162CC2}"/>
              </a:ext>
            </a:extLst>
          </p:cNvPr>
          <p:cNvSpPr/>
          <p:nvPr/>
        </p:nvSpPr>
        <p:spPr>
          <a:xfrm>
            <a:off x="174088" y="1284312"/>
            <a:ext cx="3208953" cy="31393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gl-ES" dirty="0">
                <a:solidFill>
                  <a:prstClr val="black"/>
                </a:solidFill>
              </a:rPr>
              <a:t>Respecto ao poboamento, este tipo de relevo tal e como vemos na imaxe, tenderá a dispersar a poboación (hábitat disperso ou intercalar) a cal se instalará nos vales da montaña e nas zonas máis chairas, dificultará as comunicacións, e reducirá o tamaño das parcelas (minifundismo, campos pechados)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02DDFE-BB32-4174-BBC6-34704C3F95D8}"/>
              </a:ext>
            </a:extLst>
          </p:cNvPr>
          <p:cNvSpPr txBox="1"/>
          <p:nvPr/>
        </p:nvSpPr>
        <p:spPr>
          <a:xfrm>
            <a:off x="410817" y="5250522"/>
            <a:ext cx="11622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Asimesmo</a:t>
            </a:r>
            <a:r>
              <a:rPr lang="gl-ES" dirty="0"/>
              <a:t>, este relevo dificulta as labores de mecanización, que unido as parcelas de pequeno tamaño, </a:t>
            </a:r>
            <a:r>
              <a:rPr lang="gl-ES" dirty="0" err="1"/>
              <a:t>conleva</a:t>
            </a:r>
            <a:r>
              <a:rPr lang="gl-ES" dirty="0"/>
              <a:t> a unha baixa </a:t>
            </a:r>
            <a:r>
              <a:rPr lang="gl-ES" dirty="0" err="1"/>
              <a:t>rendabilidade</a:t>
            </a:r>
            <a:r>
              <a:rPr lang="gl-ES" dirty="0"/>
              <a:t>. Unha posible solución sería a concentración parcelaria co fin de aumentar o tamaño das terras e as explotacións, pero o seu desenvolvemento é moi lento e </a:t>
            </a:r>
            <a:r>
              <a:rPr lang="gl-ES" dirty="0" err="1"/>
              <a:t>acarrea</a:t>
            </a:r>
            <a:r>
              <a:rPr lang="gl-ES" dirty="0"/>
              <a:t> moitas dificultades á hora de establecer un reparto equitativo.</a:t>
            </a:r>
          </a:p>
        </p:txBody>
      </p:sp>
    </p:spTree>
    <p:extLst>
      <p:ext uri="{BB962C8B-B14F-4D97-AF65-F5344CB8AC3E}">
        <p14:creationId xmlns:p14="http://schemas.microsoft.com/office/powerpoint/2010/main" val="417318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ACE8CEC-C119-41E4-8B7A-7DBFF13C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138" y="222734"/>
            <a:ext cx="7050157" cy="479631"/>
          </a:xfrm>
        </p:spPr>
        <p:txBody>
          <a:bodyPr>
            <a:normAutofit fontScale="77500" lnSpcReduction="20000"/>
          </a:bodyPr>
          <a:lstStyle/>
          <a:p>
            <a:r>
              <a:rPr lang="gl-ES" b="1" dirty="0"/>
              <a:t>PAISAXE AGRARIA OCEÁNICA (norte e noroeste da península ibérica)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02DDFE-BB32-4174-BBC6-34704C3F95D8}"/>
              </a:ext>
            </a:extLst>
          </p:cNvPr>
          <p:cNvSpPr txBox="1"/>
          <p:nvPr/>
        </p:nvSpPr>
        <p:spPr>
          <a:xfrm>
            <a:off x="284922" y="4715902"/>
            <a:ext cx="1162215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dirty="0"/>
              <a:t>O escaso tamaño das parcelas fai que o uso agrícola sexa un espazo reducido, normalmente son hortas que están próximas as vivendas nas que se practica un </a:t>
            </a:r>
            <a:r>
              <a:rPr lang="gl-ES" dirty="0" err="1"/>
              <a:t>policultivo</a:t>
            </a:r>
            <a:r>
              <a:rPr lang="gl-ES" dirty="0"/>
              <a:t> de forma continua para </a:t>
            </a:r>
            <a:r>
              <a:rPr lang="gl-ES" dirty="0" err="1"/>
              <a:t>autoabastecerse</a:t>
            </a:r>
            <a:r>
              <a:rPr lang="gl-ES" dirty="0"/>
              <a:t>.  Principalmente serían cultivos propios da horta (tomates, </a:t>
            </a:r>
            <a:r>
              <a:rPr lang="gl-ES" dirty="0" err="1"/>
              <a:t>pimentos</a:t>
            </a:r>
            <a:r>
              <a:rPr lang="gl-ES" dirty="0"/>
              <a:t>, cabazas, etc... en función da época do ano), árbores froiteiras, millo, pataca e vide (entre as que destacan os viñedos de Galicia). O resto de terras, serían prados que se empregarían como pasto para o gando</a:t>
            </a:r>
          </a:p>
          <a:p>
            <a:r>
              <a:rPr lang="gl-ES" dirty="0"/>
              <a:t>Na actualidade, o </a:t>
            </a:r>
            <a:r>
              <a:rPr lang="gl-ES" dirty="0" err="1"/>
              <a:t>policultivo</a:t>
            </a:r>
            <a:r>
              <a:rPr lang="gl-ES" dirty="0"/>
              <a:t> </a:t>
            </a:r>
            <a:r>
              <a:rPr lang="gl-ES" dirty="0" err="1"/>
              <a:t>estáse</a:t>
            </a:r>
            <a:r>
              <a:rPr lang="gl-ES" dirty="0"/>
              <a:t> </a:t>
            </a:r>
            <a:r>
              <a:rPr lang="gl-ES" dirty="0" err="1"/>
              <a:t>abandoando</a:t>
            </a:r>
            <a:r>
              <a:rPr lang="gl-ES" dirty="0"/>
              <a:t> para unha maior especialización, ben como cultivo de hortas, ben como forraxe para o gando nos lugares o que a gandería ocupa unha maior importancia económica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358EC2-AED0-4115-AB6F-B3375947CFBD}"/>
              </a:ext>
            </a:extLst>
          </p:cNvPr>
          <p:cNvSpPr txBox="1"/>
          <p:nvPr/>
        </p:nvSpPr>
        <p:spPr>
          <a:xfrm>
            <a:off x="496957" y="580838"/>
            <a:ext cx="27432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Debido a regularidade das precipitacións, non é necesario o regadío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FB3D7C-BB2F-4396-8CA9-46C24859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51" y="1358914"/>
            <a:ext cx="5141844" cy="2894379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8B747D8-3C5B-4E73-8A09-A813CD26781D}"/>
              </a:ext>
            </a:extLst>
          </p:cNvPr>
          <p:cNvCxnSpPr>
            <a:cxnSpLocks/>
          </p:cNvCxnSpPr>
          <p:nvPr/>
        </p:nvCxnSpPr>
        <p:spPr>
          <a:xfrm>
            <a:off x="3240157" y="787256"/>
            <a:ext cx="3213652" cy="2315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5730B03-1100-4599-950D-E424721EA5FE}"/>
              </a:ext>
            </a:extLst>
          </p:cNvPr>
          <p:cNvCxnSpPr>
            <a:cxnSpLocks/>
          </p:cNvCxnSpPr>
          <p:nvPr/>
        </p:nvCxnSpPr>
        <p:spPr>
          <a:xfrm flipV="1">
            <a:off x="6215270" y="2864330"/>
            <a:ext cx="2774482" cy="1851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E2DD6EA-62FC-4754-A928-F57E25F99555}"/>
              </a:ext>
            </a:extLst>
          </p:cNvPr>
          <p:cNvSpPr txBox="1"/>
          <p:nvPr/>
        </p:nvSpPr>
        <p:spPr>
          <a:xfrm>
            <a:off x="284922" y="1648144"/>
            <a:ext cx="356483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Destaca a gandería bovina, destinada a industria láctea e cárnica. Mentres que en Galicia, as explotacións continúan sendo familiares e de escaso tamaño,  no cantábrico, hai unha maior especialización que </a:t>
            </a:r>
            <a:r>
              <a:rPr lang="gl-ES" dirty="0" err="1"/>
              <a:t>conlevou</a:t>
            </a:r>
            <a:r>
              <a:rPr lang="gl-ES" dirty="0"/>
              <a:t> a unha modernización e unha práctica máis intensiva por medio dun maior asociacionismo gandeiro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52B4975-D28F-43E4-8B40-8BAECFEBCB53}"/>
              </a:ext>
            </a:extLst>
          </p:cNvPr>
          <p:cNvCxnSpPr>
            <a:cxnSpLocks/>
          </p:cNvCxnSpPr>
          <p:nvPr/>
        </p:nvCxnSpPr>
        <p:spPr>
          <a:xfrm>
            <a:off x="3849756" y="3246783"/>
            <a:ext cx="3174279" cy="86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C23D2F-EEAF-4587-BF07-F52F98BB5A90}"/>
              </a:ext>
            </a:extLst>
          </p:cNvPr>
          <p:cNvSpPr txBox="1"/>
          <p:nvPr/>
        </p:nvSpPr>
        <p:spPr>
          <a:xfrm>
            <a:off x="9607827" y="580838"/>
            <a:ext cx="242514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dirty="0"/>
              <a:t>O clima permite un desenvolvemento do bosque, o cal da lugar a unha actividade forestal que destínase ao moble e papel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27387BBC-4FE9-4839-84B8-E799C6B7E16D}"/>
              </a:ext>
            </a:extLst>
          </p:cNvPr>
          <p:cNvCxnSpPr>
            <a:stCxn id="29" idx="1"/>
          </p:cNvCxnSpPr>
          <p:nvPr/>
        </p:nvCxnSpPr>
        <p:spPr>
          <a:xfrm flipH="1">
            <a:off x="8163339" y="1458001"/>
            <a:ext cx="1444488" cy="1348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38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625"/>
            <a:ext cx="10515600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de interior (Meseta, depresións do Ebro e </a:t>
            </a:r>
            <a:r>
              <a:rPr lang="gl-ES" sz="2000" b="1" dirty="0" err="1"/>
              <a:t>Guadalquivir</a:t>
            </a:r>
            <a:r>
              <a:rPr lang="gl-ES" sz="2000" b="1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E996FE-157A-42F4-9888-0D4A748D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91" y="877680"/>
            <a:ext cx="5479774" cy="41754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1D3355-BF54-43CE-842E-9952886BD084}"/>
              </a:ext>
            </a:extLst>
          </p:cNvPr>
          <p:cNvSpPr txBox="1"/>
          <p:nvPr/>
        </p:nvSpPr>
        <p:spPr>
          <a:xfrm>
            <a:off x="357808" y="877680"/>
            <a:ext cx="4916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relevo tal e como se pode apreciar na imaxe, é predominante chan. Este tipo de paisaxes están no interior peninsular e nas </a:t>
            </a:r>
            <a:r>
              <a:rPr lang="gl-ES" dirty="0" err="1"/>
              <a:t>despresións</a:t>
            </a:r>
            <a:r>
              <a:rPr lang="gl-ES" dirty="0"/>
              <a:t> do Ebro e do </a:t>
            </a:r>
            <a:r>
              <a:rPr lang="gl-ES" dirty="0" err="1"/>
              <a:t>Guadalquivir</a:t>
            </a:r>
            <a:r>
              <a:rPr lang="gl-ES" dirty="0"/>
              <a:t>, polo que teñen a súa orixe no macizo Hespérico (era primaria, 600-225 millóns de anos), o cal foi erosionado e aplanado, de aí que dera lugar a unha enorme planicie de relevo horizontal.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382570-A31A-479F-B276-16AD085D80BD}"/>
              </a:ext>
            </a:extLst>
          </p:cNvPr>
          <p:cNvSpPr txBox="1"/>
          <p:nvPr/>
        </p:nvSpPr>
        <p:spPr>
          <a:xfrm>
            <a:off x="357809" y="3750365"/>
            <a:ext cx="492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clima que presentan estas areas é un clima mediterráneo </a:t>
            </a:r>
            <a:r>
              <a:rPr lang="gl-ES" dirty="0" err="1"/>
              <a:t>continentalizado</a:t>
            </a:r>
            <a:r>
              <a:rPr lang="gl-ES" dirty="0"/>
              <a:t>, o cal quere dicir que as precipitacións son irregulares e cun volume moderado (800-300mm). As masas de aire, ao seu paso pola península van descargando as precipitacións, polo que o interior recibe volume de precipitacións e por iso, serán necesarias sistemas de regadío.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AA3F7E-96D2-467A-9038-02106654A4A2}"/>
              </a:ext>
            </a:extLst>
          </p:cNvPr>
          <p:cNvSpPr txBox="1"/>
          <p:nvPr/>
        </p:nvSpPr>
        <p:spPr>
          <a:xfrm>
            <a:off x="5618922" y="5367130"/>
            <a:ext cx="583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A distancia respecto ao mar xera un acusado contraste térmico que pode provocar xeadas que boten a perder os cultivos</a:t>
            </a:r>
          </a:p>
        </p:txBody>
      </p:sp>
    </p:spTree>
    <p:extLst>
      <p:ext uri="{BB962C8B-B14F-4D97-AF65-F5344CB8AC3E}">
        <p14:creationId xmlns:p14="http://schemas.microsoft.com/office/powerpoint/2010/main" val="20320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625"/>
            <a:ext cx="10515600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de interior (Meseta, depresións do Ebro e </a:t>
            </a:r>
            <a:r>
              <a:rPr lang="gl-ES" sz="2000" b="1" dirty="0" err="1"/>
              <a:t>Guadalquivir</a:t>
            </a:r>
            <a:r>
              <a:rPr lang="gl-ES" sz="2000" b="1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E996FE-157A-42F4-9888-0D4A748D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91" y="877680"/>
            <a:ext cx="5479774" cy="417540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BB54C44-CC01-4A61-B8FF-E7AE78413679}"/>
              </a:ext>
            </a:extLst>
          </p:cNvPr>
          <p:cNvSpPr/>
          <p:nvPr/>
        </p:nvSpPr>
        <p:spPr>
          <a:xfrm>
            <a:off x="6665843" y="1325217"/>
            <a:ext cx="3087757" cy="5963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E309AA-8945-4A4C-B193-871FD85318FC}"/>
              </a:ext>
            </a:extLst>
          </p:cNvPr>
          <p:cNvSpPr txBox="1"/>
          <p:nvPr/>
        </p:nvSpPr>
        <p:spPr>
          <a:xfrm>
            <a:off x="238539" y="1023226"/>
            <a:ext cx="503582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O relevo chan favorece a concentración da poboación que adoita estas agrupada en poboados distanciados entre </a:t>
            </a:r>
            <a:r>
              <a:rPr lang="gl-ES" dirty="0" err="1"/>
              <a:t>sí</a:t>
            </a:r>
            <a:r>
              <a:rPr lang="gl-ES" dirty="0"/>
              <a:t>.  As terras de cultivo están fora do pobo, e son extensas e </a:t>
            </a:r>
            <a:r>
              <a:rPr lang="gl-ES" dirty="0" err="1"/>
              <a:t>amplias</a:t>
            </a:r>
            <a:r>
              <a:rPr lang="gl-ES" dirty="0"/>
              <a:t> (campos abertos,</a:t>
            </a:r>
            <a:r>
              <a:rPr lang="gl-ES" i="1" dirty="0"/>
              <a:t> </a:t>
            </a:r>
            <a:r>
              <a:rPr lang="gl-ES" i="1" dirty="0" err="1"/>
              <a:t>openfields</a:t>
            </a:r>
            <a:r>
              <a:rPr lang="gl-ES" dirty="0"/>
              <a:t>) a diferencia do norte no que o relevo dificulta o agrupamento da poboación e creación de parcelas de maior tamaño.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8AE96CB-553A-480B-B5C3-CB654C219AC0}"/>
              </a:ext>
            </a:extLst>
          </p:cNvPr>
          <p:cNvCxnSpPr>
            <a:stCxn id="2" idx="2"/>
          </p:cNvCxnSpPr>
          <p:nvPr/>
        </p:nvCxnSpPr>
        <p:spPr>
          <a:xfrm flipH="1" flipV="1">
            <a:off x="5300870" y="1444487"/>
            <a:ext cx="1364973" cy="1789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6F0BF86-EBD0-4144-ACEB-A98AF02DAD2C}"/>
              </a:ext>
            </a:extLst>
          </p:cNvPr>
          <p:cNvSpPr txBox="1"/>
          <p:nvPr/>
        </p:nvSpPr>
        <p:spPr>
          <a:xfrm>
            <a:off x="5009322" y="5500621"/>
            <a:ext cx="5685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De todas formas, igual que no norte, a poboación adoita ser envellecida e cada vez máis escasa debido as emigracións vividas en épocas pasadas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184621-BE92-4FBD-9DD4-5FF4453E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3" y="3429000"/>
            <a:ext cx="42862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625"/>
            <a:ext cx="10515600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de interior (Meseta, depresións do Ebro e </a:t>
            </a:r>
            <a:r>
              <a:rPr lang="gl-ES" sz="2000" b="1" dirty="0" err="1"/>
              <a:t>Guadalquivir</a:t>
            </a:r>
            <a:r>
              <a:rPr lang="gl-ES" sz="2000" b="1" dirty="0"/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E309AA-8945-4A4C-B193-871FD85318FC}"/>
              </a:ext>
            </a:extLst>
          </p:cNvPr>
          <p:cNvSpPr txBox="1"/>
          <p:nvPr/>
        </p:nvSpPr>
        <p:spPr>
          <a:xfrm>
            <a:off x="238539" y="1023226"/>
            <a:ext cx="503582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As parcelas son extensas con predominio do latifundio. Compensan a baixa </a:t>
            </a:r>
            <a:r>
              <a:rPr lang="gl-ES" dirty="0" err="1"/>
              <a:t>productividade</a:t>
            </a:r>
            <a:r>
              <a:rPr lang="gl-ES" dirty="0"/>
              <a:t> das terras cunha gran </a:t>
            </a:r>
            <a:r>
              <a:rPr lang="gl-ES" dirty="0" err="1"/>
              <a:t>producción</a:t>
            </a:r>
            <a:r>
              <a:rPr lang="gl-ES" dirty="0"/>
              <a:t> debido a gran cantidade de terras (son terras que producen pouco, pero ao ser parcelas tan grandes, hai moita </a:t>
            </a:r>
            <a:r>
              <a:rPr lang="gl-ES" dirty="0" err="1"/>
              <a:t>producción</a:t>
            </a:r>
            <a:r>
              <a:rPr lang="gl-ES" dirty="0"/>
              <a:t> xuntando o volume total do conxunto das terras). Neses lugares practican unha agricultura de secaño na que destaca o cultivo da triloxía mediterránea (trigo, vide e </a:t>
            </a:r>
            <a:r>
              <a:rPr lang="gl-ES" dirty="0" err="1"/>
              <a:t>olivo</a:t>
            </a:r>
            <a:r>
              <a:rPr lang="gl-ES" dirty="0"/>
              <a:t>) as cales abarca unha gran extensión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0D2FC2-00F9-470A-8592-65D672E24570}"/>
              </a:ext>
            </a:extLst>
          </p:cNvPr>
          <p:cNvSpPr txBox="1"/>
          <p:nvPr/>
        </p:nvSpPr>
        <p:spPr>
          <a:xfrm>
            <a:off x="416915" y="5934670"/>
            <a:ext cx="1136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 triloxía mediterránea (trigo, vide e oliveiras) son cultivos de secaño que precisan áreas extensas para obter unha gran </a:t>
            </a:r>
            <a:r>
              <a:rPr lang="gl-ES" dirty="0" err="1"/>
              <a:t>producción</a:t>
            </a:r>
            <a:r>
              <a:rPr lang="gl-ES" dirty="0"/>
              <a:t>. Os cereais como o trigo destacan na </a:t>
            </a:r>
            <a:r>
              <a:rPr lang="gl-ES" dirty="0" err="1"/>
              <a:t>submeseta</a:t>
            </a:r>
            <a:r>
              <a:rPr lang="gl-ES" dirty="0"/>
              <a:t> norte, a </a:t>
            </a:r>
            <a:r>
              <a:rPr lang="gl-ES" dirty="0" err="1"/>
              <a:t>oliverira</a:t>
            </a:r>
            <a:r>
              <a:rPr lang="gl-ES" dirty="0"/>
              <a:t> na </a:t>
            </a:r>
            <a:r>
              <a:rPr lang="gl-ES" dirty="0" err="1"/>
              <a:t>submeseta</a:t>
            </a:r>
            <a:r>
              <a:rPr lang="gl-ES" dirty="0"/>
              <a:t> sur, </a:t>
            </a:r>
            <a:r>
              <a:rPr lang="gl-ES" dirty="0" err="1"/>
              <a:t>mentras</a:t>
            </a:r>
            <a:r>
              <a:rPr lang="gl-ES" dirty="0"/>
              <a:t> que a vide en A Rioxa, Navarra e Aragón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7E93B4E-A8C8-41D1-A61D-E44B13924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" t="56679" r="55423" b="6067"/>
          <a:stretch/>
        </p:blipFill>
        <p:spPr>
          <a:xfrm>
            <a:off x="893205" y="4188132"/>
            <a:ext cx="2409900" cy="16463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6A997AD-1C83-4027-834A-6CA7A708F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75" t="58734" r="8932" b="4009"/>
          <a:stretch/>
        </p:blipFill>
        <p:spPr>
          <a:xfrm>
            <a:off x="4507737" y="4142627"/>
            <a:ext cx="2409900" cy="184667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EB7CACF-EB0B-43CD-9000-ADD110C71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0" t="17445" r="36438" b="43304"/>
          <a:stretch/>
        </p:blipFill>
        <p:spPr>
          <a:xfrm>
            <a:off x="8122269" y="4108200"/>
            <a:ext cx="2118353" cy="172633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50C42DB-899B-46AE-B645-8DF4DBAB6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1" y="831048"/>
            <a:ext cx="5724939" cy="29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9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625"/>
            <a:ext cx="10515600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de interior (Meseta, depresións do Ebro e </a:t>
            </a:r>
            <a:r>
              <a:rPr lang="gl-ES" sz="2000" b="1" dirty="0" err="1"/>
              <a:t>Guadalquivir</a:t>
            </a:r>
            <a:r>
              <a:rPr lang="gl-ES" sz="2000" b="1" dirty="0"/>
              <a:t>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6A292E-BF56-403C-ADAA-61E63385A41E}"/>
              </a:ext>
            </a:extLst>
          </p:cNvPr>
          <p:cNvSpPr txBox="1"/>
          <p:nvPr/>
        </p:nvSpPr>
        <p:spPr>
          <a:xfrm>
            <a:off x="675862" y="940905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Nas areas de secaño, tamén practicase o barbeito, aínda que na terra de descanso, seméntase  xirasol que renova a terra de xeito natural (antigamente </a:t>
            </a:r>
            <a:r>
              <a:rPr lang="gl-ES" dirty="0" err="1"/>
              <a:t>adicaban</a:t>
            </a:r>
            <a:r>
              <a:rPr lang="gl-ES" dirty="0"/>
              <a:t> a terra de descanso para pasto do gando ovino ou leguminosas que tamén axudaban a rexenerar a terra de forma natural). Noutros casos, o emprego de fertilizantes químicos permitiu superar o barbeito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871C5A-9D10-4047-96F1-84CC27CBFC2E}"/>
              </a:ext>
            </a:extLst>
          </p:cNvPr>
          <p:cNvSpPr txBox="1"/>
          <p:nvPr/>
        </p:nvSpPr>
        <p:spPr>
          <a:xfrm>
            <a:off x="675862" y="2597426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/>
              <a:t>Nas zonas de regadío, ao ser máis </a:t>
            </a:r>
            <a:r>
              <a:rPr lang="gl-ES" dirty="0" err="1"/>
              <a:t>productivas</a:t>
            </a:r>
            <a:r>
              <a:rPr lang="gl-ES" dirty="0"/>
              <a:t>, </a:t>
            </a:r>
            <a:r>
              <a:rPr lang="gl-ES" dirty="0" err="1"/>
              <a:t>desenvolvénse</a:t>
            </a:r>
            <a:r>
              <a:rPr lang="gl-ES" dirty="0"/>
              <a:t> cultivos industriais como a remolacha </a:t>
            </a:r>
            <a:r>
              <a:rPr lang="gl-ES" dirty="0" err="1"/>
              <a:t>azucarera</a:t>
            </a:r>
            <a:r>
              <a:rPr lang="gl-ES" dirty="0"/>
              <a:t>, forraxes, tabaco ou hortalizas.  Estes cultivos precisan unha maior cantidade de auga que os cultivos de secaño, por iso precisan da instalación de sistemas de regadío, especialmente no verán que é na época na que se producen menos precipitacións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648E0D-AEE9-41D3-A779-057F96C6ACD1}"/>
              </a:ext>
            </a:extLst>
          </p:cNvPr>
          <p:cNvSpPr/>
          <p:nvPr/>
        </p:nvSpPr>
        <p:spPr>
          <a:xfrm>
            <a:off x="675862" y="4162769"/>
            <a:ext cx="10982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Nos vales do Ebro e do Douro </a:t>
            </a:r>
            <a:r>
              <a:rPr lang="pt-BR" dirty="0" err="1"/>
              <a:t>hai</a:t>
            </a:r>
            <a:r>
              <a:rPr lang="pt-BR" dirty="0"/>
              <a:t> </a:t>
            </a:r>
            <a:r>
              <a:rPr lang="pt-BR" dirty="0" err="1"/>
              <a:t>un</a:t>
            </a:r>
            <a:r>
              <a:rPr lang="pt-BR" dirty="0"/>
              <a:t> maior </a:t>
            </a:r>
            <a:r>
              <a:rPr lang="pt-BR" dirty="0" err="1"/>
              <a:t>minifundio</a:t>
            </a:r>
            <a:r>
              <a:rPr lang="pt-BR" dirty="0"/>
              <a:t> polo </a:t>
            </a:r>
            <a:r>
              <a:rPr lang="pt-BR" dirty="0" err="1"/>
              <a:t>regadío</a:t>
            </a:r>
            <a:r>
              <a:rPr lang="pt-BR" dirty="0"/>
              <a:t> (as parcelas </a:t>
            </a:r>
            <a:r>
              <a:rPr lang="pt-BR" dirty="0" err="1"/>
              <a:t>concéntranse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torno os </a:t>
            </a:r>
            <a:r>
              <a:rPr lang="pt-BR" dirty="0" err="1"/>
              <a:t>canles</a:t>
            </a:r>
            <a:r>
              <a:rPr lang="pt-BR" dirty="0"/>
              <a:t> de </a:t>
            </a:r>
            <a:r>
              <a:rPr lang="pt-BR" dirty="0" err="1"/>
              <a:t>regadío</a:t>
            </a:r>
            <a:r>
              <a:rPr lang="pt-BR" dirty="0"/>
              <a:t> dos </a:t>
            </a:r>
            <a:r>
              <a:rPr lang="pt-BR" dirty="0" err="1"/>
              <a:t>ríos</a:t>
            </a:r>
            <a:r>
              <a:rPr lang="pt-BR" dirty="0"/>
              <a:t>, dando lugar a </a:t>
            </a:r>
            <a:r>
              <a:rPr lang="pt-BR" dirty="0" err="1"/>
              <a:t>máis</a:t>
            </a:r>
            <a:r>
              <a:rPr lang="pt-BR" dirty="0"/>
              <a:t> parcelas pero de menor </a:t>
            </a:r>
            <a:r>
              <a:rPr lang="pt-BR" dirty="0" err="1"/>
              <a:t>tamaño</a:t>
            </a:r>
            <a:r>
              <a:rPr lang="pt-BR" dirty="0"/>
              <a:t>. A </a:t>
            </a:r>
            <a:r>
              <a:rPr lang="pt-BR" dirty="0" err="1"/>
              <a:t>emigración</a:t>
            </a:r>
            <a:r>
              <a:rPr lang="pt-BR" dirty="0"/>
              <a:t> e </a:t>
            </a:r>
            <a:r>
              <a:rPr lang="pt-BR" dirty="0" err="1"/>
              <a:t>concentración</a:t>
            </a:r>
            <a:r>
              <a:rPr lang="pt-BR" dirty="0"/>
              <a:t> parcelaria </a:t>
            </a:r>
            <a:r>
              <a:rPr lang="pt-BR" dirty="0" err="1"/>
              <a:t>fan</a:t>
            </a:r>
            <a:r>
              <a:rPr lang="pt-BR" dirty="0"/>
              <a:t> que na </a:t>
            </a:r>
            <a:r>
              <a:rPr lang="pt-BR" dirty="0" err="1"/>
              <a:t>actualidade</a:t>
            </a:r>
            <a:r>
              <a:rPr lang="pt-BR" dirty="0"/>
              <a:t> tenda a aumentar os </a:t>
            </a:r>
            <a:r>
              <a:rPr lang="pt-BR" dirty="0" err="1"/>
              <a:t>tamaños</a:t>
            </a:r>
            <a:r>
              <a:rPr lang="pt-BR" dirty="0"/>
              <a:t> das parcelas </a:t>
            </a:r>
            <a:r>
              <a:rPr lang="pt-BR" dirty="0" err="1"/>
              <a:t>nesas</a:t>
            </a:r>
            <a:r>
              <a:rPr lang="pt-BR" dirty="0"/>
              <a:t> zonas.</a:t>
            </a:r>
          </a:p>
        </p:txBody>
      </p:sp>
    </p:spTree>
    <p:extLst>
      <p:ext uri="{BB962C8B-B14F-4D97-AF65-F5344CB8AC3E}">
        <p14:creationId xmlns:p14="http://schemas.microsoft.com/office/powerpoint/2010/main" val="69717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2FEAD-4895-40E8-ACB4-0DB5B9A7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1625"/>
            <a:ext cx="10515600" cy="37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sz="2000" b="1" dirty="0"/>
              <a:t>Paisaxe agraria mediterránea de interior (Meseta, depresións do Ebro e </a:t>
            </a:r>
            <a:r>
              <a:rPr lang="gl-ES" sz="2000" b="1" dirty="0" err="1"/>
              <a:t>Guadalquivir</a:t>
            </a:r>
            <a:r>
              <a:rPr lang="gl-ES" sz="2000" b="1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EA4743-EE7D-45B1-9F27-FCE8A99A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96" y="2755028"/>
            <a:ext cx="6403493" cy="25613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9EDDF7-6E8C-4F34-A044-B496331C3BA8}"/>
              </a:ext>
            </a:extLst>
          </p:cNvPr>
          <p:cNvSpPr txBox="1"/>
          <p:nvPr/>
        </p:nvSpPr>
        <p:spPr>
          <a:xfrm>
            <a:off x="569843" y="1172242"/>
            <a:ext cx="10071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Na gandería destacan a cría de gando ovino e sobre todo as zonas de devesas (bosques de aciñeiras onde se alimenta o gando).</a:t>
            </a:r>
          </a:p>
          <a:p>
            <a:r>
              <a:rPr lang="gl-ES" dirty="0"/>
              <a:t>A cría de gando porcino tamén se da cerca das grandes urbes onde vender a un amplo mercado. O gando bovino dedicado a leite e carne ten menos relevancia nos lugares de paisaxe mediterránea de interior.</a:t>
            </a:r>
          </a:p>
          <a:p>
            <a:r>
              <a:rPr lang="gl-ES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9CDEF6-E40D-43C4-8EED-6BF48BE2B5A7}"/>
              </a:ext>
            </a:extLst>
          </p:cNvPr>
          <p:cNvSpPr txBox="1"/>
          <p:nvPr/>
        </p:nvSpPr>
        <p:spPr>
          <a:xfrm>
            <a:off x="1897027" y="5424186"/>
            <a:ext cx="710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As devesa máis relevantes están en Estremadura, Andalucía, Zamora e Salamanca</a:t>
            </a:r>
          </a:p>
        </p:txBody>
      </p:sp>
    </p:spTree>
    <p:extLst>
      <p:ext uri="{BB962C8B-B14F-4D97-AF65-F5344CB8AC3E}">
        <p14:creationId xmlns:p14="http://schemas.microsoft.com/office/powerpoint/2010/main" val="6167823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2334</Words>
  <Application>Microsoft Office PowerPoint</Application>
  <PresentationFormat>Panorámica</PresentationFormat>
  <Paragraphs>89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sector primario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Souto García</dc:creator>
  <cp:lastModifiedBy>Silvia Souto García</cp:lastModifiedBy>
  <cp:revision>45</cp:revision>
  <dcterms:created xsi:type="dcterms:W3CDTF">2020-03-17T18:03:14Z</dcterms:created>
  <dcterms:modified xsi:type="dcterms:W3CDTF">2020-03-19T19:22:43Z</dcterms:modified>
</cp:coreProperties>
</file>