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95" r:id="rId4"/>
    <p:sldId id="290" r:id="rId5"/>
    <p:sldId id="260" r:id="rId6"/>
    <p:sldId id="296" r:id="rId7"/>
    <p:sldId id="297" r:id="rId8"/>
    <p:sldId id="303" r:id="rId9"/>
    <p:sldId id="304" r:id="rId10"/>
    <p:sldId id="301" r:id="rId11"/>
    <p:sldId id="302" r:id="rId12"/>
    <p:sldId id="305" r:id="rId13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5CD3"/>
    <a:srgbClr val="92D050"/>
    <a:srgbClr val="FFD036"/>
    <a:srgbClr val="5B9BD6"/>
    <a:srgbClr val="CAC6F2"/>
    <a:srgbClr val="FFC000"/>
    <a:srgbClr val="E4824C"/>
    <a:srgbClr val="F48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94807"/>
  </p:normalViewPr>
  <p:slideViewPr>
    <p:cSldViewPr snapToGrid="0">
      <p:cViewPr varScale="1">
        <p:scale>
          <a:sx n="120" d="100"/>
          <a:sy n="120" d="100"/>
        </p:scale>
        <p:origin x="1152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F3834-EAF7-284C-B98A-2BC2D52B4991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A68D-AA40-114A-9424-B837EB6DFEE6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3740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3341C-126B-4DCF-9D02-8CD99A4C3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AC8D8C-1798-463F-B49E-5C9F343F5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3663E-5892-4AF8-A1E4-62C13BC9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0AFF11-842D-4E6F-8EA1-BEB056D1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556B97-0323-4463-A193-37A1F6DE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6058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1A0AF-10C3-4C36-BF22-0ADA7666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B8E57A-FC4A-48ED-8824-F658FFCD9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F1618A-4782-4D32-A7CC-06126FAF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BDBBEC-7649-4F51-B029-831E3D7D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47FD88-D46B-4000-A0C5-B5A20CC1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0979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5A2FDE-815E-459A-BD20-775359C11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AA7DB5-A1AC-4620-8572-45CF9C0EE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63A32-8D18-4E2B-B2C9-A42D785A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28096F-6F8E-46F3-99D6-12556B76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0A969-B738-49CA-ABBE-BC9EBA6D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7521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AB745-7BAA-4C1E-A271-7D063B7FF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47D2A-F8A9-4CA2-9EBB-D330015A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752C2B-F52F-4855-B192-FC4A6D83B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29059A-1D77-4905-9AE3-4831DB6D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202788-0814-4DA9-8A02-1A9CDAD0F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2936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7D48E-9D56-4C36-B045-0D9C18053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E254A9-A642-4457-9F16-87B2A3E7A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CADB8C-812B-4F4F-A8B1-8BAF0816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0A326B-EBC7-4C5E-97DB-F5E8F7E1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9B7260-92D9-4009-9AEE-BCD5491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3904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08850-80E2-4452-8264-74368830F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777342-374F-4AAF-9315-1BCEF9958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9E4052-C453-4BBC-8A97-BD03E25F3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FF988B-71C5-4F2B-8F92-E00A0253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C28C79-AB4A-4D29-A6AB-EF0A5A6D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A1C5EA-8411-4709-A193-54C9BE74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2678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7B6E7-C80A-4049-8E9C-917F3147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B5E9A8-AA1C-40DE-BD2A-29F3BC9F4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6D87E8-DA22-4ECF-B4CD-57B8F0FE5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33C0F6-4EF7-454A-AB52-FA27E84D0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137ED6-E149-474E-91E5-1D04613E0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6809F2-CC34-4D3B-B810-A13CFD64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9B8D6D7-6700-4409-A470-270FA1310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C9292D-63B8-4B42-89DB-5B4E7B04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5815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8ED07-A70A-476E-9325-56E8A1AF6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CB35EC4-CAF1-4F63-B897-D030FBD7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8DD52A-D4E4-4AF3-BDEA-1CA0C14F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DA2BA7F-476D-4C1F-BEED-05B76E49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4148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3BE00A-CD1E-40FB-AB9E-563BB52C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4668BF-3C00-45F4-80A8-EA24425B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A3C7E1-13C8-44AC-8E78-7FF63F06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7242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8FDCF-B2A2-4956-814F-68E36ECE8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986B6-F5AE-403A-8E59-4BCC3843B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FA6676-32AB-4BCD-A600-27E65AFDD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135AD5-0A58-4015-A70F-0D454B34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01BDC8-7618-47B9-A4A8-1B0F6FE5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F60219-4414-4892-8B51-CB8EC79C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0290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23B10-EA44-41EC-A70A-C37EE60E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5E03D5-A496-40FD-AD01-891027E82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1EF010-1350-47CA-85AC-9F0FA5150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979103-319E-4ABF-A75B-BE518923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02CC8D-5299-47C1-BF13-9FB2B7EB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B54F9E-F19C-4623-91F2-DAEBD0FD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09879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EC65C2-BB59-4BEB-B38D-DF2F80A9D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6AA701-1901-4AB0-B31B-C8B9592E2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204A96-4723-479D-973F-61458BE6D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FB221C-210B-46A1-946D-D84E03267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E968-5AD5-4106-B1B6-C0C2A290E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0859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Marcador de contenido 3">
            <a:extLst>
              <a:ext uri="{FF2B5EF4-FFF2-40B4-BE49-F238E27FC236}">
                <a16:creationId xmlns:a16="http://schemas.microsoft.com/office/drawing/2014/main" id="{6FE6C99B-2BC1-438C-9375-DF8421DEA6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Título 1">
            <a:extLst>
              <a:ext uri="{FF2B5EF4-FFF2-40B4-BE49-F238E27FC236}">
                <a16:creationId xmlns:a16="http://schemas.microsoft.com/office/drawing/2014/main" id="{5A1504F4-CB5D-46D4-9C9C-EA02C795A790}"/>
              </a:ext>
            </a:extLst>
          </p:cNvPr>
          <p:cNvSpPr txBox="1">
            <a:spLocks/>
          </p:cNvSpPr>
          <p:nvPr/>
        </p:nvSpPr>
        <p:spPr>
          <a:xfrm>
            <a:off x="5658679" y="880585"/>
            <a:ext cx="6246743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</a:t>
            </a:r>
          </a:p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DIDÁCTICA 4ª</a:t>
            </a:r>
          </a:p>
        </p:txBody>
      </p:sp>
    </p:spTree>
    <p:extLst>
      <p:ext uri="{BB962C8B-B14F-4D97-AF65-F5344CB8AC3E}">
        <p14:creationId xmlns:p14="http://schemas.microsoft.com/office/powerpoint/2010/main" val="1428016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265472" y="1681316"/>
            <a:ext cx="11518490" cy="4726891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C6BB4B6-3203-409A-A4BE-08AB09E5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449793"/>
            <a:ext cx="10515600" cy="712257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 </a:t>
            </a:r>
            <a:endParaRPr lang="gl-ES" b="1" dirty="0">
              <a:latin typeface="+mn-lt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E2D94E8-2A4D-4445-964D-C5B2DBB0A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220152"/>
              </p:ext>
            </p:extLst>
          </p:nvPr>
        </p:nvGraphicFramePr>
        <p:xfrm>
          <a:off x="805706" y="2037516"/>
          <a:ext cx="10735734" cy="3384486"/>
        </p:xfrm>
        <a:graphic>
          <a:graphicData uri="http://schemas.openxmlformats.org/drawingml/2006/table">
            <a:tbl>
              <a:tblPr firstRow="1" firstCol="1" bandRow="1"/>
              <a:tblGrid>
                <a:gridCol w="10735734">
                  <a:extLst>
                    <a:ext uri="{9D8B030D-6E8A-4147-A177-3AD203B41FA5}">
                      <a16:colId xmlns:a16="http://schemas.microsoft.com/office/drawing/2014/main" val="873294448"/>
                    </a:ext>
                  </a:extLst>
                </a:gridCol>
              </a:tblGrid>
              <a:tr h="3384486">
                <a:tc>
                  <a:txBody>
                    <a:bodyPr/>
                    <a:lstStyle/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gl-E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Cantas das cancións que coñecedes tratan sobre amor de parella?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endParaRPr lang="gl-ES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gl-E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Fálase de parellas non heterosexuais nalgunha canción? Cales?</a:t>
                      </a: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endParaRPr lang="gl-ES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Arial" panose="020B0604020202020204" pitchFamily="34" charset="0"/>
                        <a:buChar char="•"/>
                      </a:pPr>
                      <a:r>
                        <a:rPr lang="gl-E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Cantas tratan sobre outros temas que non sexa o amor de parella? Coñecedes algunha?</a:t>
                      </a:r>
                    </a:p>
                    <a:p>
                      <a:pPr marL="457200" lvl="0" indent="-4572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gl-E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Cales son os temas que máis se repiten nas cancións?</a:t>
                      </a:r>
                    </a:p>
                    <a:p>
                      <a:pPr marL="457200" lvl="0" indent="-4572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gl-ES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gl-E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Existe violencia dalgún tipo nas cancións?</a:t>
                      </a:r>
                    </a:p>
                  </a:txBody>
                  <a:tcPr marL="67183" marR="6718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453191"/>
                  </a:ext>
                </a:extLst>
              </a:tr>
            </a:tbl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B88A4006-FBBD-CF46-A5D8-6881EB346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300448"/>
              </p:ext>
            </p:extLst>
          </p:nvPr>
        </p:nvGraphicFramePr>
        <p:xfrm>
          <a:off x="6453349" y="4518235"/>
          <a:ext cx="4680318" cy="1201695"/>
        </p:xfrm>
        <a:graphic>
          <a:graphicData uri="http://schemas.openxmlformats.org/drawingml/2006/table">
            <a:tbl>
              <a:tblPr firstRow="1" firstCol="1" bandRow="1"/>
              <a:tblGrid>
                <a:gridCol w="4680318">
                  <a:extLst>
                    <a:ext uri="{9D8B030D-6E8A-4147-A177-3AD203B41FA5}">
                      <a16:colId xmlns:a16="http://schemas.microsoft.com/office/drawing/2014/main" val="873294448"/>
                    </a:ext>
                  </a:extLst>
                </a:gridCol>
              </a:tblGrid>
              <a:tr h="1201695">
                <a:tc>
                  <a:txBody>
                    <a:bodyPr/>
                    <a:lstStyle/>
                    <a:p>
                      <a:pPr marL="457200" lvl="0" indent="-4572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gl-ES" sz="2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183" marR="6718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453191"/>
                  </a:ext>
                </a:extLst>
              </a:tr>
            </a:tbl>
          </a:graphicData>
        </a:graphic>
      </p:graphicFrame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61B0768F-95A5-4005-8234-EE0255823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10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594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1162050"/>
            <a:ext cx="12191999" cy="5695950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C6BB4B6-3203-409A-A4BE-08AB09E5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30" y="449793"/>
            <a:ext cx="10694237" cy="712257"/>
          </a:xfrm>
        </p:spPr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b="1" dirty="0">
                <a:latin typeface="+mn-lt"/>
              </a:rPr>
              <a:t>Algunhas reflexións importantes...</a:t>
            </a:r>
            <a:endParaRPr lang="gl-ES" dirty="0">
              <a:latin typeface="+mn-lt"/>
            </a:endParaRP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E2D94E8-2A4D-4445-964D-C5B2DBB0A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076095"/>
              </p:ext>
            </p:extLst>
          </p:nvPr>
        </p:nvGraphicFramePr>
        <p:xfrm>
          <a:off x="542101" y="2062716"/>
          <a:ext cx="10811700" cy="4629223"/>
        </p:xfrm>
        <a:graphic>
          <a:graphicData uri="http://schemas.openxmlformats.org/drawingml/2006/table">
            <a:tbl>
              <a:tblPr firstRow="1" firstCol="1" bandRow="1"/>
              <a:tblGrid>
                <a:gridCol w="10811700">
                  <a:extLst>
                    <a:ext uri="{9D8B030D-6E8A-4147-A177-3AD203B41FA5}">
                      <a16:colId xmlns:a16="http://schemas.microsoft.com/office/drawing/2014/main" val="873294448"/>
                    </a:ext>
                  </a:extLst>
                </a:gridCol>
              </a:tblGrid>
              <a:tr h="4629223">
                <a:tc>
                  <a:txBody>
                    <a:bodyPr/>
                    <a:lstStyle/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gl-E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Hai que </a:t>
                      </a:r>
                      <a:r>
                        <a:rPr lang="gl-E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tomar conciencia sobre o impacto que xera en nós a música que escoitamos a diario </a:t>
                      </a:r>
                      <a:r>
                        <a:rPr lang="gl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a influencia que ten na construción dos roles, estereotipos e mandatos de xénero, así como a nosa idea do amor romántico, </a:t>
                      </a:r>
                      <a:r>
                        <a:rPr lang="gl-E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 fundamental para manter unha postura crítica que rache con todo isto. </a:t>
                      </a:r>
                    </a:p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gl-E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lvl="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gl-E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mensaxes machistas e sexistas están tan normalizadas no noso día a día que non nos decatamos cando cancións do pop que sonan nas principais listas da radio</a:t>
                      </a:r>
                      <a:r>
                        <a:rPr lang="gl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como por exemplo “No </a:t>
                      </a:r>
                      <a:r>
                        <a:rPr lang="gl-E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soy</a:t>
                      </a:r>
                      <a:r>
                        <a:rPr lang="gl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esas”, </a:t>
                      </a:r>
                      <a:r>
                        <a:rPr lang="gl-E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promoven actitudes de violencia. </a:t>
                      </a:r>
                    </a:p>
                  </a:txBody>
                  <a:tcPr marL="67183" marR="6718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453191"/>
                  </a:ext>
                </a:extLst>
              </a:tr>
            </a:tbl>
          </a:graphicData>
        </a:graphic>
      </p:graphicFrame>
      <p:sp>
        <p:nvSpPr>
          <p:cNvPr id="9" name="Marcador de número de diapositiva 2">
            <a:extLst>
              <a:ext uri="{FF2B5EF4-FFF2-40B4-BE49-F238E27FC236}">
                <a16:creationId xmlns:a16="http://schemas.microsoft.com/office/drawing/2014/main" id="{CC7C46B7-4C6F-4DD8-9D7F-927EDF40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11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07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484EE7-12FF-4C53-BFC7-6FFD336FF36F}"/>
              </a:ext>
            </a:extLst>
          </p:cNvPr>
          <p:cNvSpPr/>
          <p:nvPr/>
        </p:nvSpPr>
        <p:spPr>
          <a:xfrm>
            <a:off x="1" y="2416362"/>
            <a:ext cx="12191999" cy="444163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>
              <a:solidFill>
                <a:schemeClr val="lt1"/>
              </a:solidFill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AE00AAA-BEA4-43E7-ADDB-7B46DF6310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521270"/>
              </p:ext>
            </p:extLst>
          </p:nvPr>
        </p:nvGraphicFramePr>
        <p:xfrm>
          <a:off x="1442828" y="2894394"/>
          <a:ext cx="9306344" cy="2134299"/>
        </p:xfrm>
        <a:graphic>
          <a:graphicData uri="http://schemas.openxmlformats.org/drawingml/2006/table">
            <a:tbl>
              <a:tblPr firstRow="1" firstCol="1" bandRow="1"/>
              <a:tblGrid>
                <a:gridCol w="9306344">
                  <a:extLst>
                    <a:ext uri="{9D8B030D-6E8A-4147-A177-3AD203B41FA5}">
                      <a16:colId xmlns:a16="http://schemas.microsoft.com/office/drawing/2014/main" val="2956377667"/>
                    </a:ext>
                  </a:extLst>
                </a:gridCol>
              </a:tblGrid>
              <a:tr h="51218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1º. Pensa un título </a:t>
                      </a:r>
                      <a:r>
                        <a:rPr lang="gl-ES" sz="2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o microvídeo da campaña que acabas de ver.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2º. Elabora un cartel </a:t>
                      </a:r>
                      <a:r>
                        <a:rPr lang="gl-ES" sz="2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adórnao como máis che guste.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2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3º. Colócao </a:t>
                      </a:r>
                      <a:r>
                        <a:rPr lang="gl-ES" sz="2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lugar da aula que che indique profesorado.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2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557246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4579CEF2-E54C-447C-84B5-57A843EC93AF}"/>
              </a:ext>
            </a:extLst>
          </p:cNvPr>
          <p:cNvSpPr txBox="1">
            <a:spLocks/>
          </p:cNvSpPr>
          <p:nvPr/>
        </p:nvSpPr>
        <p:spPr>
          <a:xfrm>
            <a:off x="484205" y="673138"/>
            <a:ext cx="1310315" cy="1367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b="1" dirty="0">
                <a:solidFill>
                  <a:srgbClr val="CAC6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35E9B06D-5C6A-46B1-AA82-3C030202C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362" y="297598"/>
            <a:ext cx="10515600" cy="2029662"/>
          </a:xfrm>
        </p:spPr>
        <p:txBody>
          <a:bodyPr>
            <a:normAutofit/>
          </a:bodyPr>
          <a:lstStyle/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Actividade</a:t>
            </a:r>
            <a:r>
              <a:rPr lang="gl-E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gl-ES" sz="2000" b="1" dirty="0">
                <a:latin typeface="Arial" panose="020B0604020202020204" pitchFamily="34" charset="0"/>
                <a:cs typeface="Arial" panose="020B0604020202020204" pitchFamily="34" charset="0"/>
              </a:rPr>
              <a:t>“Fai que chegue a</a:t>
            </a:r>
            <a:br>
              <a:rPr lang="gl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2000" b="1" dirty="0">
                <a:latin typeface="Arial" panose="020B0604020202020204" pitchFamily="34" charset="0"/>
                <a:cs typeface="Arial" panose="020B0604020202020204" pitchFamily="34" charset="0"/>
              </a:rPr>
              <a:t>máis persoas do cole o radar TDX. </a:t>
            </a:r>
            <a:br>
              <a:rPr lang="gl-E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2000" b="1" dirty="0">
                <a:latin typeface="Arial" panose="020B0604020202020204" pitchFamily="34" charset="0"/>
                <a:cs typeface="Arial" panose="020B0604020202020204" pitchFamily="34" charset="0"/>
              </a:rPr>
              <a:t>Aceptas o reto?”</a:t>
            </a:r>
            <a:endParaRPr lang="gl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número de diapositiva 2">
            <a:extLst>
              <a:ext uri="{FF2B5EF4-FFF2-40B4-BE49-F238E27FC236}">
                <a16:creationId xmlns:a16="http://schemas.microsoft.com/office/drawing/2014/main" id="{1BB7063E-3A81-4CE8-9F16-9F515E57D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12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64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5EB29F7-F308-C84D-B010-A927127CB250}"/>
              </a:ext>
            </a:extLst>
          </p:cNvPr>
          <p:cNvSpPr/>
          <p:nvPr/>
        </p:nvSpPr>
        <p:spPr>
          <a:xfrm>
            <a:off x="0" y="1755514"/>
            <a:ext cx="12192000" cy="510248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5970"/>
            <a:ext cx="10515600" cy="977051"/>
          </a:xfrm>
        </p:spPr>
        <p:txBody>
          <a:bodyPr>
            <a:normAutofit/>
          </a:bodyPr>
          <a:lstStyle/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PRIMERA ACTIVIDADE</a:t>
            </a:r>
            <a:endParaRPr lang="gl-E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874A4A-DA3F-8C4A-80C6-4B82C651EAC8}"/>
              </a:ext>
            </a:extLst>
          </p:cNvPr>
          <p:cNvSpPr txBox="1"/>
          <p:nvPr/>
        </p:nvSpPr>
        <p:spPr>
          <a:xfrm>
            <a:off x="658146" y="2320785"/>
            <a:ext cx="11348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Segundo vaiades escoitando as seguintes frases, debedes poñervos de forma individual no lugar que mellor exprese a  vosa opinión en relación a ela. Imos aló!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684057DF-C515-4115-B00B-DE5BA6B84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134891"/>
              </p:ext>
            </p:extLst>
          </p:nvPr>
        </p:nvGraphicFramePr>
        <p:xfrm>
          <a:off x="1261882" y="3222591"/>
          <a:ext cx="4494196" cy="3133347"/>
        </p:xfrm>
        <a:graphic>
          <a:graphicData uri="http://schemas.openxmlformats.org/drawingml/2006/table">
            <a:tbl>
              <a:tblPr firstRow="1" firstCol="1" bandRow="1"/>
              <a:tblGrid>
                <a:gridCol w="4494196">
                  <a:extLst>
                    <a:ext uri="{9D8B030D-6E8A-4147-A177-3AD203B41FA5}">
                      <a16:colId xmlns:a16="http://schemas.microsoft.com/office/drawing/2014/main" val="2896157615"/>
                    </a:ext>
                  </a:extLst>
                </a:gridCol>
              </a:tblGrid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amor é algo máxico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686558"/>
                  </a:ext>
                </a:extLst>
              </a:tr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Amor significa ter confianza na parella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109574"/>
                  </a:ext>
                </a:extLst>
              </a:tr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amor pode con todo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770134"/>
                  </a:ext>
                </a:extLst>
              </a:tr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 amor hai que perdoar todo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300767"/>
                  </a:ext>
                </a:extLst>
              </a:tr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Amar significa respectar a forma de ser da outra persoa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795213"/>
                  </a:ext>
                </a:extLst>
              </a:tr>
              <a:tr h="321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 rapazas e os rapaces somos diferentes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296157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1DBFB06B-BFA9-4D8E-B257-D707C471AE3F}"/>
              </a:ext>
            </a:extLst>
          </p:cNvPr>
          <p:cNvSpPr txBox="1"/>
          <p:nvPr/>
        </p:nvSpPr>
        <p:spPr>
          <a:xfrm>
            <a:off x="7017959" y="5223897"/>
            <a:ext cx="2993458" cy="553998"/>
          </a:xfrm>
          <a:prstGeom prst="rect">
            <a:avLst/>
          </a:prstGeom>
          <a:solidFill>
            <a:srgbClr val="C45CD3"/>
          </a:solidFill>
          <a:ln>
            <a:solidFill>
              <a:srgbClr val="C45CD3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gl-ES" sz="3000">
                <a:solidFill>
                  <a:schemeClr val="bg1"/>
                </a:solidFill>
              </a:rPr>
              <a:t>Verdadeiro </a:t>
            </a:r>
            <a:endParaRPr lang="gl-ES" sz="3000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238C723-88B4-4C54-9CFB-49966490160F}"/>
              </a:ext>
            </a:extLst>
          </p:cNvPr>
          <p:cNvSpPr txBox="1"/>
          <p:nvPr/>
        </p:nvSpPr>
        <p:spPr>
          <a:xfrm>
            <a:off x="7017959" y="3634301"/>
            <a:ext cx="2934100" cy="553998"/>
          </a:xfrm>
          <a:prstGeom prst="rect">
            <a:avLst/>
          </a:prstGeom>
          <a:solidFill>
            <a:srgbClr val="C45CD3"/>
          </a:solidFill>
          <a:ln>
            <a:solidFill>
              <a:srgbClr val="C45CD3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gl-ES" sz="3000" dirty="0">
                <a:solidFill>
                  <a:schemeClr val="bg1"/>
                </a:solidFill>
              </a:rPr>
              <a:t>Falso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4BAA8C7-91F4-4FA3-A650-734C595D9179}"/>
              </a:ext>
            </a:extLst>
          </p:cNvPr>
          <p:cNvSpPr txBox="1"/>
          <p:nvPr/>
        </p:nvSpPr>
        <p:spPr>
          <a:xfrm>
            <a:off x="658146" y="1838266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gl-E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“E ti que opinas?”</a:t>
            </a:r>
          </a:p>
        </p:txBody>
      </p:sp>
      <p:sp>
        <p:nvSpPr>
          <p:cNvPr id="12" name="Marcador de número de diapositiva 2">
            <a:extLst>
              <a:ext uri="{FF2B5EF4-FFF2-40B4-BE49-F238E27FC236}">
                <a16:creationId xmlns:a16="http://schemas.microsoft.com/office/drawing/2014/main" id="{90FD3DDF-8C20-405D-95F5-2CED9A71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2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61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5EB29F7-F308-C84D-B010-A927127CB250}"/>
              </a:ext>
            </a:extLst>
          </p:cNvPr>
          <p:cNvSpPr/>
          <p:nvPr/>
        </p:nvSpPr>
        <p:spPr>
          <a:xfrm>
            <a:off x="838200" y="1507914"/>
            <a:ext cx="9895114" cy="4544543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/>
          </a:p>
          <a:p>
            <a:pPr algn="ctr"/>
            <a:endParaRPr lang="gl-ES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60CF90F-A8CA-4F48-AE47-F5803783C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2788"/>
          </a:xfrm>
        </p:spPr>
        <p:txBody>
          <a:bodyPr/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 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3F625D2-338F-4061-AF62-BE55BA030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058985"/>
              </p:ext>
            </p:extLst>
          </p:nvPr>
        </p:nvGraphicFramePr>
        <p:xfrm>
          <a:off x="1796962" y="2381040"/>
          <a:ext cx="8293276" cy="3033903"/>
        </p:xfrm>
        <a:graphic>
          <a:graphicData uri="http://schemas.openxmlformats.org/drawingml/2006/table">
            <a:tbl>
              <a:tblPr firstRow="1" firstCol="1" bandRow="1"/>
              <a:tblGrid>
                <a:gridCol w="8293276">
                  <a:extLst>
                    <a:ext uri="{9D8B030D-6E8A-4147-A177-3AD203B41FA5}">
                      <a16:colId xmlns:a16="http://schemas.microsoft.com/office/drawing/2014/main" val="730233995"/>
                    </a:ext>
                  </a:extLst>
                </a:gridCol>
              </a:tblGrid>
              <a:tr h="244640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lang="gl-ES" sz="3000" b="1" kern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é o amor verdadeiro?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lang="gl-ES" sz="3000" b="1" kern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significa namorarse de verdade?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lang="gl-ES" sz="3000" b="1" kern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Creedes que hai alguén que encaixará convosco?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lang="gl-ES" sz="3000" b="1" kern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Temos por aí á nosa media laranxa?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Font typeface="Arial" panose="020B0604020202020204" pitchFamily="34" charset="0"/>
                        <a:buChar char="•"/>
                      </a:pPr>
                      <a:r>
                        <a:rPr lang="gl-ES" sz="3000" b="1" kern="0" dirty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amor dura para sempre?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5556335"/>
                  </a:ext>
                </a:extLst>
              </a:tr>
            </a:tbl>
          </a:graphicData>
        </a:graphic>
      </p:graphicFrame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id="{55E7442A-7C9B-496F-8F38-5913990C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3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6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5EB29F7-F308-C84D-B010-A927127CB250}"/>
              </a:ext>
            </a:extLst>
          </p:cNvPr>
          <p:cNvSpPr/>
          <p:nvPr/>
        </p:nvSpPr>
        <p:spPr>
          <a:xfrm>
            <a:off x="0" y="1944292"/>
            <a:ext cx="12192000" cy="491370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6EE37A5-A2AA-4680-84A3-3AD8F21A9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38" y="2414794"/>
            <a:ext cx="5617701" cy="3100481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9D95154E-F14C-4D02-BE8C-FBE20DE98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1862" y="1999863"/>
            <a:ext cx="10515600" cy="844422"/>
          </a:xfrm>
        </p:spPr>
        <p:txBody>
          <a:bodyPr>
            <a:normAutofit/>
          </a:bodyPr>
          <a:lstStyle/>
          <a:p>
            <a:r>
              <a:rPr lang="gl-ES" sz="2800" b="1" dirty="0">
                <a:latin typeface="Arial" panose="020B0604020202020204" pitchFamily="34" charset="0"/>
                <a:cs typeface="Arial" panose="020B0604020202020204" pitchFamily="34" charset="0"/>
              </a:rPr>
              <a:t>“Analicemos o vídeo”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AC6CCF8-C865-47F9-A043-E9E18377C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96502"/>
              </p:ext>
            </p:extLst>
          </p:nvPr>
        </p:nvGraphicFramePr>
        <p:xfrm>
          <a:off x="6485860" y="2844285"/>
          <a:ext cx="5143802" cy="2729103"/>
        </p:xfrm>
        <a:graphic>
          <a:graphicData uri="http://schemas.openxmlformats.org/drawingml/2006/table">
            <a:tbl>
              <a:tblPr firstRow="1" firstCol="1" bandRow="1"/>
              <a:tblGrid>
                <a:gridCol w="5143802">
                  <a:extLst>
                    <a:ext uri="{9D8B030D-6E8A-4147-A177-3AD203B41FA5}">
                      <a16:colId xmlns:a16="http://schemas.microsoft.com/office/drawing/2014/main" val="3675601318"/>
                    </a:ext>
                  </a:extLst>
                </a:gridCol>
              </a:tblGrid>
              <a:tr h="268717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87189D"/>
                        </a:buClr>
                        <a:buFont typeface="Symbol" panose="05050102010706020507" pitchFamily="18" charset="2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vos di o voso radar ao observar esta situación?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87189D"/>
                        </a:buClr>
                        <a:buFont typeface="Symbol" panose="05050102010706020507" pitchFamily="18" charset="2"/>
                        <a:buNone/>
                      </a:pPr>
                      <a:endParaRPr lang="gl-ES" sz="3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87189D"/>
                        </a:buClr>
                        <a:buFont typeface="Symbol" panose="05050102010706020507" pitchFamily="18" charset="2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que falan a maioría das cancións?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4070415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8FAF7EDF-69BF-4BFB-A10E-89350EB224BE}"/>
              </a:ext>
            </a:extLst>
          </p:cNvPr>
          <p:cNvSpPr txBox="1">
            <a:spLocks/>
          </p:cNvSpPr>
          <p:nvPr/>
        </p:nvSpPr>
        <p:spPr>
          <a:xfrm>
            <a:off x="704850" y="163251"/>
            <a:ext cx="10515600" cy="977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SEGUNDA ACTIVIDADE</a:t>
            </a:r>
            <a:endParaRPr lang="gl-E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08C9ACE8-041B-4239-B1AD-9C757A804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4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23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1500382"/>
            <a:ext cx="12191999" cy="5357617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lt1"/>
              </a:solidFill>
            </a:endParaRPr>
          </a:p>
          <a:p>
            <a:pPr algn="ctr"/>
            <a:endParaRPr lang="pt-BR" dirty="0">
              <a:solidFill>
                <a:schemeClr val="lt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A395FEB-7312-4B47-B902-6146397F8A6D}"/>
              </a:ext>
            </a:extLst>
          </p:cNvPr>
          <p:cNvSpPr txBox="1"/>
          <p:nvPr/>
        </p:nvSpPr>
        <p:spPr>
          <a:xfrm>
            <a:off x="571099" y="409010"/>
            <a:ext cx="11049802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000" b="1" dirty="0">
                <a:ea typeface="+mj-ea"/>
                <a:cs typeface="+mj-cs"/>
              </a:rPr>
              <a:t>Algunhas reflexións importantes...</a:t>
            </a:r>
            <a:endParaRPr lang="gl-ES" sz="4000" dirty="0">
              <a:ea typeface="+mj-ea"/>
              <a:cs typeface="+mj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8E6B997-6286-40B1-95EC-77568FFE13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329323"/>
              </p:ext>
            </p:extLst>
          </p:nvPr>
        </p:nvGraphicFramePr>
        <p:xfrm>
          <a:off x="571099" y="2371239"/>
          <a:ext cx="4452426" cy="2437575"/>
        </p:xfrm>
        <a:graphic>
          <a:graphicData uri="http://schemas.openxmlformats.org/drawingml/2006/table">
            <a:tbl>
              <a:tblPr firstRow="1" firstCol="1" bandRow="1"/>
              <a:tblGrid>
                <a:gridCol w="4452426">
                  <a:extLst>
                    <a:ext uri="{9D8B030D-6E8A-4147-A177-3AD203B41FA5}">
                      <a16:colId xmlns:a16="http://schemas.microsoft.com/office/drawing/2014/main" val="518829110"/>
                    </a:ext>
                  </a:extLst>
                </a:gridCol>
              </a:tblGrid>
              <a:tr h="1967142">
                <a:tc>
                  <a:txBody>
                    <a:bodyPr/>
                    <a:lstStyle/>
                    <a:p>
                      <a:pPr marL="21590" marR="107315">
                        <a:lnSpc>
                          <a:spcPct val="107000"/>
                        </a:lnSpc>
                      </a:pPr>
                      <a:r>
                        <a:rPr lang="gl-ES" sz="2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“o amor todo o pode”, “o sufrimento é inevitable”, “ter parella é algo esencial na vida”, “os celos son unha proba de amor”,...</a:t>
                      </a:r>
                      <a:endParaRPr lang="gl-E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01930" marR="10731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431063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B76D9FE-AF8E-1544-B279-5AF6257AF4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232895"/>
              </p:ext>
            </p:extLst>
          </p:nvPr>
        </p:nvGraphicFramePr>
        <p:xfrm>
          <a:off x="6096000" y="1795561"/>
          <a:ext cx="4929738" cy="4284663"/>
        </p:xfrm>
        <a:graphic>
          <a:graphicData uri="http://schemas.openxmlformats.org/drawingml/2006/table">
            <a:tbl>
              <a:tblPr firstRow="1" firstCol="1" bandRow="1"/>
              <a:tblGrid>
                <a:gridCol w="4929738">
                  <a:extLst>
                    <a:ext uri="{9D8B030D-6E8A-4147-A177-3AD203B41FA5}">
                      <a16:colId xmlns:a16="http://schemas.microsoft.com/office/drawing/2014/main" val="518829110"/>
                    </a:ext>
                  </a:extLst>
                </a:gridCol>
              </a:tblGrid>
              <a:tr h="2128415">
                <a:tc>
                  <a:txBody>
                    <a:bodyPr/>
                    <a:lstStyle/>
                    <a:p>
                      <a:pPr marL="0" marR="107315" lvl="0" indent="0" algn="l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Estas mensaxes </a:t>
                      </a:r>
                      <a:r>
                        <a:rPr lang="gl-ES" sz="3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falan de cousas que nada teñen que ver co amor </a:t>
                      </a:r>
                      <a:r>
                        <a:rPr lang="gl-ES" sz="28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senón co control, a dependencia</a:t>
                      </a:r>
                      <a:r>
                        <a:rPr lang="gl-ES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a violencia...comportamentos que nada teñen que ver coas relacións baseadas no respecto, a comunicación, a liberdade, a igualdade,...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6431063"/>
                  </a:ext>
                </a:extLst>
              </a:tr>
            </a:tbl>
          </a:graphicData>
        </a:graphic>
      </p:graphicFrame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54526D63-D3AF-42BC-9F24-6E4FEA4B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5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927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978B53B-953E-CA44-BF1C-FB8873F7C977}"/>
              </a:ext>
            </a:extLst>
          </p:cNvPr>
          <p:cNvSpPr/>
          <p:nvPr/>
        </p:nvSpPr>
        <p:spPr>
          <a:xfrm>
            <a:off x="-4592" y="1458828"/>
            <a:ext cx="12192000" cy="5440289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B02954D-116F-4F45-84DF-4C5126969610}"/>
              </a:ext>
            </a:extLst>
          </p:cNvPr>
          <p:cNvSpPr txBox="1"/>
          <p:nvPr/>
        </p:nvSpPr>
        <p:spPr>
          <a:xfrm>
            <a:off x="704850" y="1622079"/>
            <a:ext cx="10238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gl-ES" sz="2400" b="1" dirty="0"/>
              <a:t>En pequenos grupos, pensade en que ingredientes deberían ter as relacións saudables.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EE845D4-2334-41B2-A57A-074CBE63C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683" y="352343"/>
            <a:ext cx="10134458" cy="1129649"/>
          </a:xfrm>
        </p:spPr>
        <p:txBody>
          <a:bodyPr>
            <a:normAutofit/>
          </a:bodyPr>
          <a:lstStyle/>
          <a:p>
            <a:r>
              <a:rPr lang="gl-ES" dirty="0">
                <a:latin typeface="+mn-lt"/>
              </a:rPr>
              <a:t>Ficha</a:t>
            </a:r>
            <a:r>
              <a:rPr lang="gl-ES" b="1" dirty="0">
                <a:latin typeface="+mn-lt"/>
                <a:cs typeface="Arial" panose="020B0604020202020204" pitchFamily="34" charset="0"/>
              </a:rPr>
              <a:t> </a:t>
            </a:r>
            <a:r>
              <a:rPr lang="gl-ES" b="1" dirty="0">
                <a:latin typeface="+mn-lt"/>
              </a:rPr>
              <a:t>“Caldo de amor”</a:t>
            </a:r>
          </a:p>
        </p:txBody>
      </p:sp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A199E7CB-E81B-764B-A933-E3FE7E9AC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718942"/>
              </p:ext>
            </p:extLst>
          </p:nvPr>
        </p:nvGraphicFramePr>
        <p:xfrm>
          <a:off x="960187" y="2942153"/>
          <a:ext cx="7315353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353">
                  <a:extLst>
                    <a:ext uri="{9D8B030D-6E8A-4147-A177-3AD203B41FA5}">
                      <a16:colId xmlns:a16="http://schemas.microsoft.com/office/drawing/2014/main" val="690811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gl-ES" sz="1800" dirty="0"/>
                        <a:t>CALDO DE AMOR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801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gl-ES" sz="1800" dirty="0">
                          <a:solidFill>
                            <a:srgbClr val="CAC6F2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gl-ES" sz="1800" dirty="0">
                          <a:solidFill>
                            <a:schemeClr val="bg1"/>
                          </a:solidFill>
                        </a:rPr>
                        <a:t>✅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04575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2E897E98-8056-C647-9485-21221C4C5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9642" y="3965228"/>
            <a:ext cx="2540000" cy="25400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7CE7502-0DDF-C34E-82C7-039AC16BB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17" y="2989145"/>
            <a:ext cx="925449" cy="92544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C8D2FEC-FD98-5340-BBE8-BB5BDC7D882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C45CD3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20402929">
            <a:off x="9388416" y="4451312"/>
            <a:ext cx="925449" cy="92544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75FCB73B-95EB-3548-B11E-7A6A75E3D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53311">
            <a:off x="11078551" y="4323227"/>
            <a:ext cx="925449" cy="92544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6A725BB-5EC3-C746-9B1A-8ED67B05A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9642" y="3594791"/>
            <a:ext cx="430887" cy="430887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6649A6E7-EF50-0748-A18E-2C3248DF2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9641" y="2035734"/>
            <a:ext cx="430887" cy="43088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CD254B33-ADFA-5F4F-9D34-6EABCFE10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9141" y="3708930"/>
            <a:ext cx="430887" cy="430887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EE7E2BD-F480-43CA-A6B7-2CA763903FE0}"/>
              </a:ext>
            </a:extLst>
          </p:cNvPr>
          <p:cNvSpPr txBox="1">
            <a:spLocks/>
          </p:cNvSpPr>
          <p:nvPr/>
        </p:nvSpPr>
        <p:spPr>
          <a:xfrm>
            <a:off x="704850" y="163251"/>
            <a:ext cx="10515600" cy="977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gl-E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Marcador de número de diapositiva 2">
            <a:extLst>
              <a:ext uri="{FF2B5EF4-FFF2-40B4-BE49-F238E27FC236}">
                <a16:creationId xmlns:a16="http://schemas.microsoft.com/office/drawing/2014/main" id="{D0E82A99-60B4-4024-95B1-9236C77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6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042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7C87B3-1EB4-4091-8000-0A98F7F2777D}"/>
              </a:ext>
            </a:extLst>
          </p:cNvPr>
          <p:cNvSpPr/>
          <p:nvPr/>
        </p:nvSpPr>
        <p:spPr>
          <a:xfrm>
            <a:off x="838200" y="1741714"/>
            <a:ext cx="10243364" cy="4666493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4C53D0D-C465-4720-87E8-ECAD37B8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7" y="449793"/>
            <a:ext cx="10515600" cy="712257"/>
          </a:xfrm>
        </p:spPr>
        <p:txBody>
          <a:bodyPr>
            <a:normAutofit/>
          </a:bodyPr>
          <a:lstStyle/>
          <a:p>
            <a:r>
              <a:rPr lang="gl-ES" b="1" dirty="0">
                <a:latin typeface="+mn-lt"/>
                <a:cs typeface="Calibri" panose="020F0502020204030204" pitchFamily="34" charset="0"/>
              </a:rPr>
              <a:t>Ao debate! E vós...que pensades? </a:t>
            </a:r>
            <a:endParaRPr lang="gl-ES" b="1" dirty="0">
              <a:latin typeface="+mn-lt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39FEF4A-264B-488F-AEFF-B5C35676D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452621"/>
              </p:ext>
            </p:extLst>
          </p:nvPr>
        </p:nvGraphicFramePr>
        <p:xfrm>
          <a:off x="1110436" y="1966531"/>
          <a:ext cx="9530861" cy="4086987"/>
        </p:xfrm>
        <a:graphic>
          <a:graphicData uri="http://schemas.openxmlformats.org/drawingml/2006/table">
            <a:tbl>
              <a:tblPr firstRow="1" firstCol="1" bandRow="1"/>
              <a:tblGrid>
                <a:gridCol w="9530861">
                  <a:extLst>
                    <a:ext uri="{9D8B030D-6E8A-4147-A177-3AD203B41FA5}">
                      <a16:colId xmlns:a16="http://schemas.microsoft.com/office/drawing/2014/main" val="447090012"/>
                    </a:ext>
                  </a:extLst>
                </a:gridCol>
              </a:tblGrid>
              <a:tr h="3667227">
                <a:tc>
                  <a:txBody>
                    <a:bodyPr/>
                    <a:lstStyle/>
                    <a:p>
                      <a:pPr marL="745490" indent="-4572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gl-ES" sz="3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Hai ingredientes comúns entre os diferentes “caldos de amor” que preparaches?</a:t>
                      </a:r>
                    </a:p>
                    <a:p>
                      <a:pPr marL="745490" indent="-4572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gl-ES" sz="3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ingredientes son diferentes?</a:t>
                      </a:r>
                    </a:p>
                    <a:p>
                      <a:pPr marL="745490" indent="-4572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gl-ES" sz="3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Pensades que falta algún ingrediente que non puxeramos? Sobra algún?</a:t>
                      </a:r>
                    </a:p>
                    <a:p>
                      <a:pPr marL="745490" indent="-457200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gl-ES" sz="3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Pensades que sempre tiveron os mesmos ingredientes? En que puideron cambiar?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7793585"/>
                  </a:ext>
                </a:extLst>
              </a:tr>
            </a:tbl>
          </a:graphicData>
        </a:graphic>
      </p:graphicFrame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id="{6A18CDAA-9888-4817-9B8C-4090E222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7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85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1" y="1487486"/>
            <a:ext cx="12191999" cy="5370513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lt1"/>
              </a:solidFill>
            </a:endParaRPr>
          </a:p>
          <a:p>
            <a:pPr algn="ctr"/>
            <a:endParaRPr lang="pt-BR" dirty="0">
              <a:solidFill>
                <a:schemeClr val="lt1"/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868C0BF-9D38-4560-97AF-25109FAA3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848802"/>
              </p:ext>
            </p:extLst>
          </p:nvPr>
        </p:nvGraphicFramePr>
        <p:xfrm>
          <a:off x="1024975" y="1826289"/>
          <a:ext cx="10328825" cy="4692905"/>
        </p:xfrm>
        <a:graphic>
          <a:graphicData uri="http://schemas.openxmlformats.org/drawingml/2006/table">
            <a:tbl>
              <a:tblPr firstRow="1" firstCol="1" bandRow="1"/>
              <a:tblGrid>
                <a:gridCol w="10328825">
                  <a:extLst>
                    <a:ext uri="{9D8B030D-6E8A-4147-A177-3AD203B41FA5}">
                      <a16:colId xmlns:a16="http://schemas.microsoft.com/office/drawing/2014/main" val="873294448"/>
                    </a:ext>
                  </a:extLst>
                </a:gridCol>
              </a:tblGrid>
              <a:tr h="4692905">
                <a:tc>
                  <a:txBody>
                    <a:bodyPr/>
                    <a:lstStyle/>
                    <a:p>
                      <a:pPr marL="201930" marR="209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800" b="1" i="0" u="non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LISTADO DE CANCIÓNS QUE APARECEN:</a:t>
                      </a:r>
                    </a:p>
                    <a:p>
                      <a:pPr marL="201930" marR="2095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2800" b="1" i="0" u="non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Manuel BB - As instrucións </a:t>
                      </a:r>
                      <a:r>
                        <a:rPr lang="gl-ES" sz="2000" b="1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Anuel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AA - el manual)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Seica - Chama ao 112  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Sech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- 911)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Pedro Capote e Cazurro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Amodiño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(canción inspirada en Pedro Capó,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Farruko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Calma)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Alfredo Das Brañas -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Acendeuse a luz 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Fred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Palma - Se iluminaba) 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Ozono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Miña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Ruliña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Ozuna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-Mi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Niña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</a:t>
                      </a:r>
                      <a:r>
                        <a:rPr lang="gl-ES" sz="2000" b="1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Sevasnoiate</a:t>
                      </a: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gl-ES" sz="2000" b="1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Guainanai</a:t>
                      </a: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Moza xeitosa 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Sebas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Yatra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Guaynaa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Chica ideal)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MTZ Manolo Chourizo e </a:t>
                      </a:r>
                      <a:r>
                        <a:rPr lang="gl-ES" sz="2000" b="1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Maldunha</a:t>
                      </a: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Amor en urxencias(canción inspirada en Manuel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Turizo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Maluma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Amor en coma)</a:t>
                      </a:r>
                      <a:endParaRPr lang="gl-ES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20955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SzPts val="1100"/>
                        <a:buFont typeface="Symbol" panose="05050102010706020507" pitchFamily="18" charset="2"/>
                        <a:buNone/>
                      </a:pPr>
                      <a:r>
                        <a:rPr lang="gl-ES" sz="20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Ozono–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Chuchería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(canción inspirada en </a:t>
                      </a:r>
                      <a:r>
                        <a:rPr lang="gl-ES" sz="2000" b="1" i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Ozuna</a:t>
                      </a:r>
                      <a:r>
                        <a:rPr lang="gl-E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Caramelo)</a:t>
                      </a:r>
                    </a:p>
                    <a:p>
                      <a:pPr marL="201930" marR="209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83" marR="67183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3453191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716CEEC8-7DCD-45AE-92FE-2CADB627A30A}"/>
              </a:ext>
            </a:extLst>
          </p:cNvPr>
          <p:cNvSpPr txBox="1">
            <a:spLocks/>
          </p:cNvSpPr>
          <p:nvPr/>
        </p:nvSpPr>
        <p:spPr>
          <a:xfrm>
            <a:off x="634511" y="166943"/>
            <a:ext cx="10515600" cy="977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TERCEIRA ACTIVIDADE</a:t>
            </a:r>
            <a:endParaRPr lang="gl-ES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Marcador de número de diapositiva 2">
            <a:extLst>
              <a:ext uri="{FF2B5EF4-FFF2-40B4-BE49-F238E27FC236}">
                <a16:creationId xmlns:a16="http://schemas.microsoft.com/office/drawing/2014/main" id="{17B0591A-7092-4A6E-B2C4-25649A885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8</a:t>
            </a:fld>
            <a:endParaRPr lang="gl-E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149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52D057AC-61F8-4345-AEC3-1120F25C5C2B}"/>
              </a:ext>
            </a:extLst>
          </p:cNvPr>
          <p:cNvSpPr/>
          <p:nvPr/>
        </p:nvSpPr>
        <p:spPr>
          <a:xfrm>
            <a:off x="0" y="4129548"/>
            <a:ext cx="12192000" cy="2729083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lt1"/>
              </a:solidFill>
            </a:endParaRPr>
          </a:p>
          <a:p>
            <a:pPr algn="ctr"/>
            <a:endParaRPr lang="pt-BR" dirty="0">
              <a:solidFill>
                <a:schemeClr val="lt1"/>
              </a:solidFill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663AB0A-0C50-4681-BD6C-529478D79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70348"/>
              </p:ext>
            </p:extLst>
          </p:nvPr>
        </p:nvGraphicFramePr>
        <p:xfrm>
          <a:off x="378436" y="1008119"/>
          <a:ext cx="3598411" cy="3283395"/>
        </p:xfrm>
        <a:graphic>
          <a:graphicData uri="http://schemas.openxmlformats.org/drawingml/2006/table">
            <a:tbl>
              <a:tblPr firstRow="1" firstCol="1" bandRow="1"/>
              <a:tblGrid>
                <a:gridCol w="3598411">
                  <a:extLst>
                    <a:ext uri="{9D8B030D-6E8A-4147-A177-3AD203B41FA5}">
                      <a16:colId xmlns:a16="http://schemas.microsoft.com/office/drawing/2014/main" val="873856384"/>
                    </a:ext>
                  </a:extLst>
                </a:gridCol>
              </a:tblGrid>
              <a:tr h="31817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RETROUSO 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♫ MTZ Manolo Chourizo </a:t>
                      </a:r>
                      <a:r>
                        <a:rPr lang="gl-ES" sz="12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gl-E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gl-ES" sz="1200" b="1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Maldunha</a:t>
                      </a:r>
                      <a:r>
                        <a:rPr lang="gl-ES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Amor en urxencias</a:t>
                      </a:r>
                      <a:endParaRPr lang="gl-ES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será da miña vida o día en que se afaste do meu lado?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Soño con que esteamos xuntos para sempre e nunca nos deixemos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É o meu plan de vida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Causarame unha ferida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Cando me diga que non sente o que sentía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828320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DECF7C4-02D2-48F6-823F-47B73A67E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946719"/>
              </p:ext>
            </p:extLst>
          </p:nvPr>
        </p:nvGraphicFramePr>
        <p:xfrm>
          <a:off x="4267302" y="1008120"/>
          <a:ext cx="2337502" cy="3283330"/>
        </p:xfrm>
        <a:graphic>
          <a:graphicData uri="http://schemas.openxmlformats.org/drawingml/2006/table">
            <a:tbl>
              <a:tblPr firstRow="1" firstCol="1" bandRow="1"/>
              <a:tblGrid>
                <a:gridCol w="2337502">
                  <a:extLst>
                    <a:ext uri="{9D8B030D-6E8A-4147-A177-3AD203B41FA5}">
                      <a16:colId xmlns:a16="http://schemas.microsoft.com/office/drawing/2014/main" val="3202669100"/>
                    </a:ext>
                  </a:extLst>
                </a:gridCol>
              </a:tblGrid>
              <a:tr h="3283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1200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RETROUSO</a:t>
                      </a: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 2</a:t>
                      </a:r>
                      <a:endParaRPr lang="gl-ES" sz="2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♫</a:t>
                      </a:r>
                      <a:r>
                        <a:rPr lang="gl-ES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Ozono - </a:t>
                      </a:r>
                      <a:r>
                        <a:rPr lang="gl-ES" sz="1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Chuchería</a:t>
                      </a:r>
                      <a:endParaRPr lang="gl-E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Toma dálle ven mátame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 dálle nena maltrátame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quere' ir de viaxe sen min téñoo que saber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se namora eu nada vou perder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Porque xa é miña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0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756585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09A64B2-4EA0-4AEE-8B18-0E05F9C99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595547"/>
              </p:ext>
            </p:extLst>
          </p:nvPr>
        </p:nvGraphicFramePr>
        <p:xfrm>
          <a:off x="6895259" y="1008119"/>
          <a:ext cx="2242946" cy="3283330"/>
        </p:xfrm>
        <a:graphic>
          <a:graphicData uri="http://schemas.openxmlformats.org/drawingml/2006/table">
            <a:tbl>
              <a:tblPr firstRow="1" firstCol="1" bandRow="1"/>
              <a:tblGrid>
                <a:gridCol w="2242946">
                  <a:extLst>
                    <a:ext uri="{9D8B030D-6E8A-4147-A177-3AD203B41FA5}">
                      <a16:colId xmlns:a16="http://schemas.microsoft.com/office/drawing/2014/main" val="3300869119"/>
                    </a:ext>
                  </a:extLst>
                </a:gridCol>
              </a:tblGrid>
              <a:tr h="32833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12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RETROUSO</a:t>
                      </a: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 3</a:t>
                      </a:r>
                      <a:endParaRPr lang="gl-ES" sz="2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♫</a:t>
                      </a:r>
                      <a:r>
                        <a:rPr lang="gl-ES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Manuel BB - As instrucións</a:t>
                      </a:r>
                      <a:endParaRPr lang="gl-E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destino fixo que nos coñeceramos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Despois de ti, nada será igual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 fasme moito mal, non te podo deter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Eu quero ser o teu prisioneiro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67110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9124C19-F941-46B8-A8DE-1714D1FF6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579877"/>
              </p:ext>
            </p:extLst>
          </p:nvPr>
        </p:nvGraphicFramePr>
        <p:xfrm>
          <a:off x="9428660" y="1008120"/>
          <a:ext cx="2436268" cy="3283329"/>
        </p:xfrm>
        <a:graphic>
          <a:graphicData uri="http://schemas.openxmlformats.org/drawingml/2006/table">
            <a:tbl>
              <a:tblPr firstRow="1" firstCol="1" bandRow="1"/>
              <a:tblGrid>
                <a:gridCol w="2436268">
                  <a:extLst>
                    <a:ext uri="{9D8B030D-6E8A-4147-A177-3AD203B41FA5}">
                      <a16:colId xmlns:a16="http://schemas.microsoft.com/office/drawing/2014/main" val="2488930296"/>
                    </a:ext>
                  </a:extLst>
                </a:gridCol>
              </a:tblGrid>
              <a:tr h="32833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RETROUSO</a:t>
                      </a:r>
                      <a:r>
                        <a:rPr lang="gl-ES" sz="2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 4</a:t>
                      </a:r>
                      <a:endParaRPr lang="gl-ES" sz="2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Alfredo Das Brañas - Acendeuse a luz</a:t>
                      </a:r>
                      <a:endParaRPr lang="gl-E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 que o amor non ten ciencia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Dime que o amor non é só coincidencia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túa frecha atravesoume o corazón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200" b="1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Era cousa do destino</a:t>
                      </a:r>
                      <a:endParaRPr lang="gl-E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286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0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3783375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D700A73E-912E-47A2-AC1C-1B14283DC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032918"/>
              </p:ext>
            </p:extLst>
          </p:nvPr>
        </p:nvGraphicFramePr>
        <p:xfrm>
          <a:off x="688765" y="4582737"/>
          <a:ext cx="4196836" cy="2071307"/>
        </p:xfrm>
        <a:graphic>
          <a:graphicData uri="http://schemas.openxmlformats.org/drawingml/2006/table">
            <a:tbl>
              <a:tblPr firstRow="1" firstCol="1" bandRow="1"/>
              <a:tblGrid>
                <a:gridCol w="4196836">
                  <a:extLst>
                    <a:ext uri="{9D8B030D-6E8A-4147-A177-3AD203B41FA5}">
                      <a16:colId xmlns:a16="http://schemas.microsoft.com/office/drawing/2014/main" val="3202669100"/>
                    </a:ext>
                  </a:extLst>
                </a:gridCol>
              </a:tblGrid>
              <a:tr h="122574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De que tratan os retrousos?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endParaRPr lang="gl-ES" sz="2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Credes que existe algún tipo de violencia neles?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2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5756585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BFFD7FCC-890E-DD47-9F4F-53A802CB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01188"/>
              </p:ext>
            </p:extLst>
          </p:nvPr>
        </p:nvGraphicFramePr>
        <p:xfrm>
          <a:off x="5794355" y="4507420"/>
          <a:ext cx="5733190" cy="2430082"/>
        </p:xfrm>
        <a:graphic>
          <a:graphicData uri="http://schemas.openxmlformats.org/drawingml/2006/table">
            <a:tbl>
              <a:tblPr firstRow="1" firstCol="1" bandRow="1"/>
              <a:tblGrid>
                <a:gridCol w="5733190">
                  <a:extLst>
                    <a:ext uri="{9D8B030D-6E8A-4147-A177-3AD203B41FA5}">
                      <a16:colId xmlns:a16="http://schemas.microsoft.com/office/drawing/2014/main" val="3202669100"/>
                    </a:ext>
                  </a:extLst>
                </a:gridCol>
              </a:tblGrid>
              <a:tr h="122574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Tratan algunha historia de amor? En caso de que si, como vos imaxinades esa relación?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endParaRPr lang="gl-ES" sz="22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gl-ES" sz="2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Segoe UI Symbol" panose="020B0502040204020203" pitchFamily="34" charset="0"/>
                        </a:rPr>
                        <a:t>As cancións inflúen na forma que temos de namorarnos?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gl-ES" sz="2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Segoe UI Symbol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45756585"/>
                  </a:ext>
                </a:extLst>
              </a:tr>
            </a:tbl>
          </a:graphicData>
        </a:graphic>
      </p:graphicFrame>
      <p:sp>
        <p:nvSpPr>
          <p:cNvPr id="11" name="Marcador de número de diapositiva 2">
            <a:extLst>
              <a:ext uri="{FF2B5EF4-FFF2-40B4-BE49-F238E27FC236}">
                <a16:creationId xmlns:a16="http://schemas.microsoft.com/office/drawing/2014/main" id="{CA05BD30-7393-48BB-A738-4EA02D7E6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5C36DAB-8ABC-4874-8936-D00EA517783F}" type="slidenum">
              <a:rPr lang="gl-ES" sz="2000" smtClean="0">
                <a:solidFill>
                  <a:schemeClr val="tx1"/>
                </a:solidFill>
              </a:rPr>
              <a:t>9</a:t>
            </a:fld>
            <a:endParaRPr lang="gl-ES" sz="2000" dirty="0">
              <a:solidFill>
                <a:schemeClr val="tx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6FA670E-1FCF-B444-87DA-94B76CDD4920}"/>
              </a:ext>
            </a:extLst>
          </p:cNvPr>
          <p:cNvSpPr txBox="1"/>
          <p:nvPr/>
        </p:nvSpPr>
        <p:spPr>
          <a:xfrm>
            <a:off x="486262" y="407250"/>
            <a:ext cx="10616186" cy="519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Ficha “Pero que me cantas?”</a:t>
            </a:r>
          </a:p>
        </p:txBody>
      </p:sp>
    </p:spTree>
    <p:extLst>
      <p:ext uri="{BB962C8B-B14F-4D97-AF65-F5344CB8AC3E}">
        <p14:creationId xmlns:p14="http://schemas.microsoft.com/office/powerpoint/2010/main" val="12823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918</Words>
  <Application>Microsoft Macintosh PowerPoint</Application>
  <PresentationFormat>Panorámica</PresentationFormat>
  <Paragraphs>130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Symbol</vt:lpstr>
      <vt:lpstr>Wingdings</vt:lpstr>
      <vt:lpstr>Tema de Office</vt:lpstr>
      <vt:lpstr>Presentación de PowerPoint</vt:lpstr>
      <vt:lpstr>PRIMERA ACTIVIDADE</vt:lpstr>
      <vt:lpstr>Ao debate! E vós...que pensades? </vt:lpstr>
      <vt:lpstr>“Analicemos o vídeo”</vt:lpstr>
      <vt:lpstr>Presentación de PowerPoint</vt:lpstr>
      <vt:lpstr>Ficha “Caldo de amor”</vt:lpstr>
      <vt:lpstr>Ao debate! E vós...que pensades? </vt:lpstr>
      <vt:lpstr>Presentación de PowerPoint</vt:lpstr>
      <vt:lpstr>Presentación de PowerPoint</vt:lpstr>
      <vt:lpstr>Ao debate! E vós...que pensades? </vt:lpstr>
      <vt:lpstr>Algunhas reflexións importantes...</vt:lpstr>
      <vt:lpstr>Para seguir afondando... Actividade “Fai que chegue a máis persoas do cole o radar TDX.  Aceptas o reto?”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 o radar TDX! Está en ti</dc:title>
  <dc:creator>Deloga</dc:creator>
  <cp:lastModifiedBy>Microsoft Office User</cp:lastModifiedBy>
  <cp:revision>94</cp:revision>
  <dcterms:created xsi:type="dcterms:W3CDTF">2021-07-09T11:28:14Z</dcterms:created>
  <dcterms:modified xsi:type="dcterms:W3CDTF">2021-08-06T11:57:53Z</dcterms:modified>
</cp:coreProperties>
</file>