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7" r:id="rId2"/>
    <p:sldId id="268" r:id="rId3"/>
    <p:sldId id="269" r:id="rId4"/>
    <p:sldId id="270" r:id="rId5"/>
    <p:sldId id="272" r:id="rId6"/>
    <p:sldId id="285" r:id="rId7"/>
    <p:sldId id="264" r:id="rId8"/>
    <p:sldId id="282" r:id="rId9"/>
    <p:sldId id="290" r:id="rId10"/>
    <p:sldId id="292" r:id="rId11"/>
    <p:sldId id="293" r:id="rId12"/>
    <p:sldId id="294" r:id="rId13"/>
    <p:sldId id="295" r:id="rId14"/>
    <p:sldId id="296" r:id="rId15"/>
    <p:sldId id="283" r:id="rId16"/>
    <p:sldId id="288" r:id="rId17"/>
    <p:sldId id="298" r:id="rId18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5CD3"/>
    <a:srgbClr val="F1D8F4"/>
    <a:srgbClr val="B4AEEC"/>
    <a:srgbClr val="CC72D9"/>
    <a:srgbClr val="CAC6F2"/>
    <a:srgbClr val="847AE0"/>
    <a:srgbClr val="F48CDB"/>
    <a:srgbClr val="5B9BD6"/>
    <a:srgbClr val="92D050"/>
    <a:srgbClr val="E48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9" autoAdjust="0"/>
    <p:restoredTop sz="94674"/>
  </p:normalViewPr>
  <p:slideViewPr>
    <p:cSldViewPr snapToGrid="0">
      <p:cViewPr varScale="1">
        <p:scale>
          <a:sx n="119" d="100"/>
          <a:sy n="119" d="100"/>
        </p:scale>
        <p:origin x="10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F3834-EAF7-284C-B98A-2BC2D52B4991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FA68D-AA40-114A-9424-B837EB6DFEE6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33740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F3341C-126B-4DCF-9D02-8CD99A4C3D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AC8D8C-1798-463F-B49E-5C9F343F57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03663E-5892-4AF8-A1E4-62C13BC96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0AFF11-842D-4E6F-8EA1-BEB056D19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556B97-0323-4463-A193-37A1F6DEC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6058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1A0AF-10C3-4C36-BF22-0ADA76666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B8E57A-FC4A-48ED-8824-F658FFCD9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F1618A-4782-4D32-A7CC-06126FAF5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BDBBEC-7649-4F51-B029-831E3D7D7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47FD88-D46B-4000-A0C5-B5A20CC19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10979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25A2FDE-815E-459A-BD20-775359C11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AA7DB5-A1AC-4620-8572-45CF9C0EE8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463A32-8D18-4E2B-B2C9-A42D785A8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28096F-6F8E-46F3-99D6-12556B76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A70A969-B738-49CA-ABBE-BC9EBA6D5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7521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AB745-7BAA-4C1E-A271-7D063B7FF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647D2A-F8A9-4CA2-9EBB-D330015AB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752C2B-F52F-4855-B192-FC4A6D83B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29059A-1D77-4905-9AE3-4831DB6D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202788-0814-4DA9-8A02-1A9CDAD0F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02936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27D48E-9D56-4C36-B045-0D9C18053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FE254A9-A642-4457-9F16-87B2A3E7A8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CADB8C-812B-4F4F-A8B1-8BAF0816B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0A326B-EBC7-4C5E-97DB-F5E8F7E12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9B7260-92D9-4009-9AEE-BCD5491FF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339047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08850-80E2-4452-8264-74368830F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777342-374F-4AAF-9315-1BCEF99588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79E4052-C453-4BBC-8A97-BD03E25F3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FF988B-71C5-4F2B-8F92-E00A0253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EC28C79-AB4A-4D29-A6AB-EF0A5A6D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2A1C5EA-8411-4709-A193-54C9BE745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26780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67B6E7-C80A-4049-8E9C-917F3147F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B5E9A8-AA1C-40DE-BD2A-29F3BC9F4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46D87E8-DA22-4ECF-B4CD-57B8F0FE5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33C0F6-4EF7-454A-AB52-FA27E84D08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8137ED6-E149-474E-91E5-1D04613E0B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F6809F2-CC34-4D3B-B810-A13CFD64E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9B8D6D7-6700-4409-A470-270FA1310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0C9292D-63B8-4B42-89DB-5B4E7B049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58159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8ED07-A70A-476E-9325-56E8A1AF6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CB35EC4-CAF1-4F63-B897-D030FBD7A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8DD52A-D4E4-4AF3-BDEA-1CA0C14FF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DA2BA7F-476D-4C1F-BEED-05B76E493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14148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3BE00A-CD1E-40FB-AB9E-563BB52CF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E4668BF-3C00-45F4-80A8-EA24425B9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EA3C7E1-13C8-44AC-8E78-7FF63F06F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27242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8FDCF-B2A2-4956-814F-68E36ECE8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B986B6-F5AE-403A-8E59-4BCC3843B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FA6676-32AB-4BCD-A600-27E65AFDD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135AD5-0A58-4015-A70F-0D454B343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01BDC8-7618-47B9-A4A8-1B0F6FE5E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F60219-4414-4892-8B51-CB8EC79C3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0290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523B10-EA44-41EC-A70A-C37EE60E2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25E03D5-A496-40FD-AD01-891027E826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C1EF010-1350-47CA-85AC-9F0FA5150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979103-319E-4ABF-A75B-BE5189232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02CC8D-5299-47C1-BF13-9FB2B7EB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B54F9E-F19C-4623-91F2-DAEBD0FD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09879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EC65C2-BB59-4BEB-B38D-DF2F80A9D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6AA701-1901-4AB0-B31B-C8B9592E2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gl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204A96-4723-479D-973F-61458BE6D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9D7DD-1376-401B-B3F8-EE5B46211154}" type="datetimeFigureOut">
              <a:rPr lang="gl-ES" smtClean="0"/>
              <a:t>06/08/21</a:t>
            </a:fld>
            <a:endParaRPr lang="gl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FB221C-210B-46A1-946D-D84E03267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E968-5AD5-4106-B1B6-C0C2A290E1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E6027-C0D9-47ED-A650-CB975279D2BB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608590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gl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5658679" y="880585"/>
            <a:ext cx="6246743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</a:t>
            </a:r>
          </a:p>
          <a:p>
            <a:r>
              <a:rPr lang="gl-E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DIDÁCTICA 2ª</a:t>
            </a:r>
          </a:p>
        </p:txBody>
      </p:sp>
    </p:spTree>
    <p:extLst>
      <p:ext uri="{BB962C8B-B14F-4D97-AF65-F5344CB8AC3E}">
        <p14:creationId xmlns:p14="http://schemas.microsoft.com/office/powerpoint/2010/main" val="4098647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85E738-74D5-4D90-A11C-5A26FA724F4A}"/>
              </a:ext>
            </a:extLst>
          </p:cNvPr>
          <p:cNvSpPr/>
          <p:nvPr/>
        </p:nvSpPr>
        <p:spPr>
          <a:xfrm>
            <a:off x="0" y="1744494"/>
            <a:ext cx="12191999" cy="5113505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3336-0E5C-DF40-8ADA-DFC5F0577953}"/>
              </a:ext>
            </a:extLst>
          </p:cNvPr>
          <p:cNvSpPr txBox="1"/>
          <p:nvPr/>
        </p:nvSpPr>
        <p:spPr>
          <a:xfrm>
            <a:off x="585214" y="235299"/>
            <a:ext cx="10616186" cy="1509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C45CD3"/>
                </a:solidFill>
                <a:ea typeface="+mj-ea"/>
                <a:cs typeface="+mj-cs"/>
              </a:rPr>
              <a:t>E a vós....canto vos inflúen os mandatos de xénero?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39B20D-19D1-1845-BAB1-87071D615EBC}"/>
              </a:ext>
            </a:extLst>
          </p:cNvPr>
          <p:cNvSpPr txBox="1"/>
          <p:nvPr/>
        </p:nvSpPr>
        <p:spPr>
          <a:xfrm>
            <a:off x="585214" y="2409761"/>
            <a:ext cx="5658424" cy="3046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Canto máis se achega a nosa identidade ao modelo hexemónico de masculinidade ou feminidade....máis influencia teñen os estereotipos e roles de xénero sobre nós.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Aínda así...</a:t>
            </a: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non te preocupes! Podemos arranxalo!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EE2E362-04E3-AA48-9B4F-06A8C71DE19D}"/>
              </a:ext>
            </a:extLst>
          </p:cNvPr>
          <p:cNvSpPr txBox="1"/>
          <p:nvPr/>
        </p:nvSpPr>
        <p:spPr>
          <a:xfrm>
            <a:off x="6608729" y="2409761"/>
            <a:ext cx="5218179" cy="2651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Fagámolo xuntas e xuntos!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400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gl-ES" sz="2400" kern="0" dirty="0">
                <a:ea typeface="Calibri" panose="020F0502020204030204" pitchFamily="34" charset="0"/>
                <a:cs typeface="Times New Roman" panose="02020603050405020304" pitchFamily="18" charset="0"/>
              </a:rPr>
              <a:t>A continuación, imos recoller aspectos clave para que detectedes algunhas das características principais de tales modelos tan nocivos para nós. </a:t>
            </a:r>
          </a:p>
        </p:txBody>
      </p:sp>
    </p:spTree>
    <p:extLst>
      <p:ext uri="{BB962C8B-B14F-4D97-AF65-F5344CB8AC3E}">
        <p14:creationId xmlns:p14="http://schemas.microsoft.com/office/powerpoint/2010/main" val="2436268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85E738-74D5-4D90-A11C-5A26FA724F4A}"/>
              </a:ext>
            </a:extLst>
          </p:cNvPr>
          <p:cNvSpPr/>
          <p:nvPr/>
        </p:nvSpPr>
        <p:spPr>
          <a:xfrm>
            <a:off x="0" y="1226634"/>
            <a:ext cx="12191999" cy="5631366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3336-0E5C-DF40-8ADA-DFC5F0577953}"/>
              </a:ext>
            </a:extLst>
          </p:cNvPr>
          <p:cNvSpPr txBox="1"/>
          <p:nvPr/>
        </p:nvSpPr>
        <p:spPr>
          <a:xfrm>
            <a:off x="585214" y="235299"/>
            <a:ext cx="10616186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C45CD3"/>
                </a:solidFill>
                <a:ea typeface="+mj-ea"/>
                <a:cs typeface="+mj-cs"/>
              </a:rPr>
              <a:t>Algunhas características da...</a:t>
            </a: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759500"/>
              </p:ext>
            </p:extLst>
          </p:nvPr>
        </p:nvGraphicFramePr>
        <p:xfrm>
          <a:off x="723900" y="1514816"/>
          <a:ext cx="11152356" cy="4514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61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76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845">
                <a:tc>
                  <a:txBody>
                    <a:bodyPr/>
                    <a:lstStyle/>
                    <a:p>
                      <a:r>
                        <a:rPr lang="gl-E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Masculinidade </a:t>
                      </a:r>
                      <a:r>
                        <a:rPr lang="gl-E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hemexómica</a:t>
                      </a:r>
                      <a:r>
                        <a:rPr lang="gl-E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5CD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gl-E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Feminidade hexemónica </a:t>
                      </a:r>
                    </a:p>
                  </a:txBody>
                  <a:tcPr anchor="ctr"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5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5664">
                <a:tc>
                  <a:txBody>
                    <a:bodyPr/>
                    <a:lstStyle/>
                    <a:p>
                      <a:pPr marL="614363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Ser home significa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rexeitar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todo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aquilo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que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sexa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feminino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442913" lvl="0" indent="-171450">
                        <a:buFont typeface="Arial" panose="020B0604020202020204" pitchFamily="34" charset="0"/>
                        <a:buChar char="•"/>
                      </a:pPr>
                      <a:endParaRPr lang="es-ES" sz="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614363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Ser importante, ter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maior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status, e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maior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poder.</a:t>
                      </a:r>
                    </a:p>
                    <a:p>
                      <a:pPr marL="442913" lvl="0" indent="-171450">
                        <a:buFont typeface="Arial" panose="020B0604020202020204" pitchFamily="34" charset="0"/>
                        <a:buChar char="•"/>
                      </a:pPr>
                      <a:endParaRPr lang="es-ES" sz="8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614363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Ser duro, non mostrar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sentimentos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614363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 risco e a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agresividade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son sinónimos de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masculinidade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8F4"/>
                    </a:solidFill>
                  </a:tcPr>
                </a:tc>
                <a:tc>
                  <a:txBody>
                    <a:bodyPr/>
                    <a:lstStyle/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 importancia dos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fillos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fillas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e os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coidados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para o pleno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desenvolvemento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s-ES" sz="22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 importancia da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imaxe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persoal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como elemento da propia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identidade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s-ES" sz="22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expresividade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dos afectos e </a:t>
                      </a:r>
                      <a:r>
                        <a:rPr lang="es-ES" sz="22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sentimentos</a:t>
                      </a: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endParaRPr lang="es-ES" sz="22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614363" lvl="0" indent="-34290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s-ES" sz="2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O amor romántico</a:t>
                      </a:r>
                      <a:r>
                        <a:rPr lang="es-ES" sz="2200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 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8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900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85E738-74D5-4D90-A11C-5A26FA724F4A}"/>
              </a:ext>
            </a:extLst>
          </p:cNvPr>
          <p:cNvSpPr/>
          <p:nvPr/>
        </p:nvSpPr>
        <p:spPr>
          <a:xfrm>
            <a:off x="0" y="1694984"/>
            <a:ext cx="12191999" cy="5163015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3336-0E5C-DF40-8ADA-DFC5F0577953}"/>
              </a:ext>
            </a:extLst>
          </p:cNvPr>
          <p:cNvSpPr txBox="1"/>
          <p:nvPr/>
        </p:nvSpPr>
        <p:spPr>
          <a:xfrm>
            <a:off x="787906" y="725518"/>
            <a:ext cx="10616186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C45CD3"/>
                </a:solidFill>
                <a:ea typeface="+mj-ea"/>
                <a:cs typeface="+mj-cs"/>
              </a:rPr>
              <a:t>Ao debate! E vós...que credes?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8874A4A-DA3F-8C4A-80C6-4B82C651EAC8}"/>
              </a:ext>
            </a:extLst>
          </p:cNvPr>
          <p:cNvSpPr txBox="1"/>
          <p:nvPr/>
        </p:nvSpPr>
        <p:spPr>
          <a:xfrm>
            <a:off x="1806405" y="2858041"/>
            <a:ext cx="8579187" cy="1058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es-ES" sz="3000" b="1" dirty="0">
                <a:solidFill>
                  <a:srgbClr val="C45CD3"/>
                </a:solidFill>
                <a:ea typeface="+mj-ea"/>
                <a:cs typeface="+mj-cs"/>
              </a:rPr>
              <a:t>Que </a:t>
            </a:r>
            <a:r>
              <a:rPr lang="es-ES" sz="3000" b="1" dirty="0" err="1">
                <a:solidFill>
                  <a:srgbClr val="C45CD3"/>
                </a:solidFill>
                <a:ea typeface="+mj-ea"/>
                <a:cs typeface="+mj-cs"/>
              </a:rPr>
              <a:t>comportamentos</a:t>
            </a:r>
            <a:r>
              <a:rPr lang="es-ES" sz="3000" b="1" dirty="0">
                <a:solidFill>
                  <a:srgbClr val="C45CD3"/>
                </a:solidFill>
                <a:ea typeface="+mj-ea"/>
                <a:cs typeface="+mj-cs"/>
              </a:rPr>
              <a:t> </a:t>
            </a:r>
            <a:r>
              <a:rPr lang="es-ES" sz="3000" b="1" dirty="0" err="1">
                <a:solidFill>
                  <a:srgbClr val="C45CD3"/>
                </a:solidFill>
                <a:ea typeface="+mj-ea"/>
                <a:cs typeface="+mj-cs"/>
              </a:rPr>
              <a:t>contribúen</a:t>
            </a:r>
            <a:r>
              <a:rPr lang="es-ES" sz="3000" b="1" dirty="0">
                <a:solidFill>
                  <a:srgbClr val="C45CD3"/>
                </a:solidFill>
                <a:ea typeface="+mj-ea"/>
                <a:cs typeface="+mj-cs"/>
              </a:rPr>
              <a:t> a </a:t>
            </a:r>
            <a:r>
              <a:rPr lang="es-ES" sz="3000" b="1" dirty="0" err="1">
                <a:solidFill>
                  <a:srgbClr val="C45CD3"/>
                </a:solidFill>
                <a:ea typeface="+mj-ea"/>
                <a:cs typeface="+mj-cs"/>
              </a:rPr>
              <a:t>unha</a:t>
            </a:r>
            <a:r>
              <a:rPr lang="es-ES" sz="3000" b="1" dirty="0">
                <a:solidFill>
                  <a:srgbClr val="C45CD3"/>
                </a:solidFill>
                <a:ea typeface="+mj-ea"/>
                <a:cs typeface="+mj-cs"/>
              </a:rPr>
              <a:t> convivencia en </a:t>
            </a:r>
            <a:r>
              <a:rPr lang="es-ES" sz="3000" b="1" dirty="0" err="1">
                <a:solidFill>
                  <a:srgbClr val="C45CD3"/>
                </a:solidFill>
                <a:ea typeface="+mj-ea"/>
                <a:cs typeface="+mj-cs"/>
              </a:rPr>
              <a:t>igualdade</a:t>
            </a:r>
            <a:r>
              <a:rPr lang="es-ES" sz="3000" b="1" dirty="0">
                <a:solidFill>
                  <a:srgbClr val="C45CD3"/>
                </a:solidFill>
                <a:ea typeface="+mj-ea"/>
                <a:cs typeface="+mj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10529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A0410CF-E737-F340-B4FF-5E70A4EDCB75}"/>
              </a:ext>
            </a:extLst>
          </p:cNvPr>
          <p:cNvSpPr/>
          <p:nvPr/>
        </p:nvSpPr>
        <p:spPr>
          <a:xfrm>
            <a:off x="0" y="1761620"/>
            <a:ext cx="12352713" cy="5096379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gl-ES" sz="1100" b="0" i="0" u="none" strike="noStrike" kern="0" cap="none" spc="0" normalizeH="0" baseline="0" noProof="0" dirty="0">
              <a:ln>
                <a:noFill/>
              </a:ln>
              <a:solidFill>
                <a:srgbClr val="FFD036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6" y="224897"/>
            <a:ext cx="11573933" cy="1637155"/>
          </a:xfrm>
        </p:spPr>
        <p:txBody>
          <a:bodyPr>
            <a:normAutofit/>
          </a:bodyPr>
          <a:lstStyle/>
          <a:p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4000" dirty="0">
                <a:latin typeface="Arial" panose="020B0604020202020204" pitchFamily="34" charset="0"/>
                <a:cs typeface="Arial" panose="020B0604020202020204" pitchFamily="34" charset="0"/>
              </a:rPr>
              <a:t>Actividade </a:t>
            </a: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“Sumas ou restas?”</a:t>
            </a:r>
            <a:br>
              <a:rPr lang="gl-E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1800" b="1" dirty="0">
                <a:solidFill>
                  <a:srgbClr val="C45C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Cales das seguintes cousas credes que suman para vivir a identidade de xénero libre </a:t>
            </a:r>
            <a:br>
              <a:rPr lang="gl-ES" sz="1800" b="1" dirty="0">
                <a:solidFill>
                  <a:srgbClr val="C45CD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1800" b="1" dirty="0">
                <a:solidFill>
                  <a:srgbClr val="C45C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estereotipos? E cales restan? </a:t>
            </a:r>
            <a:endParaRPr lang="gl-ES" sz="2200" b="1" dirty="0">
              <a:solidFill>
                <a:srgbClr val="C45CD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57EB5751-6F82-EB49-BDF3-AAABEA2257A1}"/>
              </a:ext>
            </a:extLst>
          </p:cNvPr>
          <p:cNvSpPr/>
          <p:nvPr/>
        </p:nvSpPr>
        <p:spPr>
          <a:xfrm>
            <a:off x="9654597" y="1761621"/>
            <a:ext cx="2136417" cy="2101165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homes teñen as mesmas responsabilidades que as mulleres no traballo de coidados e no fogar.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7B94B52-2406-4E46-9220-71507A47062F}"/>
              </a:ext>
            </a:extLst>
          </p:cNvPr>
          <p:cNvSpPr/>
          <p:nvPr/>
        </p:nvSpPr>
        <p:spPr>
          <a:xfrm>
            <a:off x="543433" y="4251700"/>
            <a:ext cx="1967318" cy="1215413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homes son brutos, dálles igual todo.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F060861-9C92-344C-9401-17706D643A36}"/>
              </a:ext>
            </a:extLst>
          </p:cNvPr>
          <p:cNvSpPr/>
          <p:nvPr/>
        </p:nvSpPr>
        <p:spPr>
          <a:xfrm>
            <a:off x="2821618" y="2149149"/>
            <a:ext cx="1967318" cy="1326111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mulleres non teñen forza. Non lles gusta o exercicio.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A0E368B1-822D-2842-8F84-253E21493FFD}"/>
              </a:ext>
            </a:extLst>
          </p:cNvPr>
          <p:cNvSpPr/>
          <p:nvPr/>
        </p:nvSpPr>
        <p:spPr>
          <a:xfrm>
            <a:off x="7394877" y="4718183"/>
            <a:ext cx="1967318" cy="1585484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homes non choran, non saben expresar as súas emocións.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EDA30DE6-6FAD-F440-9A46-3AEA7B4C6BB8}"/>
              </a:ext>
            </a:extLst>
          </p:cNvPr>
          <p:cNvSpPr/>
          <p:nvPr/>
        </p:nvSpPr>
        <p:spPr>
          <a:xfrm>
            <a:off x="2834156" y="3794846"/>
            <a:ext cx="1967318" cy="970322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mulleres poden ser valentes.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3650E8B3-B53E-1344-BD9B-524D1B5CB4E4}"/>
              </a:ext>
            </a:extLst>
          </p:cNvPr>
          <p:cNvSpPr/>
          <p:nvPr/>
        </p:nvSpPr>
        <p:spPr>
          <a:xfrm>
            <a:off x="530895" y="2658698"/>
            <a:ext cx="1967318" cy="1305694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 homes poden sentir medo e expresalo. 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0580FAD6-D477-8D4C-ABDE-92C714731426}"/>
              </a:ext>
            </a:extLst>
          </p:cNvPr>
          <p:cNvSpPr/>
          <p:nvPr/>
        </p:nvSpPr>
        <p:spPr>
          <a:xfrm>
            <a:off x="5137417" y="4500267"/>
            <a:ext cx="1967318" cy="1742433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Tanto mulleres coma homes saben dialogar para a resolución de conflitos.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3FC3EBD3-DD06-C34E-BEF4-B4B8EE6B844A}"/>
              </a:ext>
            </a:extLst>
          </p:cNvPr>
          <p:cNvSpPr/>
          <p:nvPr/>
        </p:nvSpPr>
        <p:spPr>
          <a:xfrm>
            <a:off x="9670097" y="4118106"/>
            <a:ext cx="2105415" cy="2593140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mulleres poden triunfar no sector que se propoñan, son decididas e perseguen os seus obxectivos académicos e laborais.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662724DB-C0AA-3944-9E0A-5F139B5B2A8F}"/>
              </a:ext>
            </a:extLst>
          </p:cNvPr>
          <p:cNvSpPr/>
          <p:nvPr/>
        </p:nvSpPr>
        <p:spPr>
          <a:xfrm>
            <a:off x="2834156" y="5084754"/>
            <a:ext cx="1967318" cy="1626492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Homes e mulleres expresan as súas emocións e dialogan sobre o que lles pasa.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07194F7-8B24-BF47-B397-6D2749967854}"/>
              </a:ext>
            </a:extLst>
          </p:cNvPr>
          <p:cNvSpPr/>
          <p:nvPr/>
        </p:nvSpPr>
        <p:spPr>
          <a:xfrm>
            <a:off x="5112341" y="2423470"/>
            <a:ext cx="1967318" cy="1705100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mulleres preocúpanse moito pola aparencia e a estética.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92FBCFE-6470-0543-9443-CDF6E561BDA4}"/>
              </a:ext>
            </a:extLst>
          </p:cNvPr>
          <p:cNvSpPr/>
          <p:nvPr/>
        </p:nvSpPr>
        <p:spPr>
          <a:xfrm>
            <a:off x="7363876" y="2623169"/>
            <a:ext cx="1967318" cy="1789490"/>
          </a:xfrm>
          <a:prstGeom prst="rect">
            <a:avLst/>
          </a:prstGeom>
          <a:solidFill>
            <a:srgbClr val="C45CD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Ás mulleres son </a:t>
            </a:r>
            <a:r>
              <a:rPr lang="gl-ES" b="1" dirty="0" err="1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empáticas</a:t>
            </a:r>
            <a:r>
              <a:rPr lang="gl-ES" b="1" dirty="0">
                <a:solidFill>
                  <a:srgbClr val="FFFFFF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por natureza, gústalles escoitar aos demais.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21F0B423-6370-4063-8BB0-A0DEA3E1043C}"/>
              </a:ext>
            </a:extLst>
          </p:cNvPr>
          <p:cNvSpPr txBox="1">
            <a:spLocks/>
          </p:cNvSpPr>
          <p:nvPr/>
        </p:nvSpPr>
        <p:spPr>
          <a:xfrm>
            <a:off x="58035" y="472080"/>
            <a:ext cx="954157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dirty="0">
                <a:solidFill>
                  <a:srgbClr val="C45C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6789971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A0410CF-E737-F340-B4FF-5E70A4EDCB75}"/>
              </a:ext>
            </a:extLst>
          </p:cNvPr>
          <p:cNvSpPr/>
          <p:nvPr/>
        </p:nvSpPr>
        <p:spPr>
          <a:xfrm>
            <a:off x="0" y="1115122"/>
            <a:ext cx="12352713" cy="5742878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gl-ES" sz="1100" b="0" i="0" u="none" strike="noStrike" kern="0" cap="none" spc="0" normalizeH="0" baseline="0" noProof="0" dirty="0">
              <a:ln>
                <a:noFill/>
              </a:ln>
              <a:solidFill>
                <a:srgbClr val="FFD036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DDDF371D-8451-AF4C-8F5D-4EF1C497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094" y="405993"/>
            <a:ext cx="10515600" cy="547943"/>
          </a:xfrm>
        </p:spPr>
        <p:txBody>
          <a:bodyPr>
            <a:noAutofit/>
          </a:bodyPr>
          <a:lstStyle/>
          <a:p>
            <a:r>
              <a:rPr lang="gl-ES" b="1" dirty="0">
                <a:solidFill>
                  <a:srgbClr val="C45CD3"/>
                </a:solidFill>
                <a:latin typeface="+mn-lt"/>
              </a:rPr>
              <a:t>Imos ordenar! </a:t>
            </a:r>
          </a:p>
        </p:txBody>
      </p:sp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3B96B547-0118-F645-9E6E-7D7EE2673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249507"/>
              </p:ext>
            </p:extLst>
          </p:nvPr>
        </p:nvGraphicFramePr>
        <p:xfrm>
          <a:off x="410094" y="1384662"/>
          <a:ext cx="11371812" cy="2481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48397">
                  <a:extLst>
                    <a:ext uri="{9D8B030D-6E8A-4147-A177-3AD203B41FA5}">
                      <a16:colId xmlns:a16="http://schemas.microsoft.com/office/drawing/2014/main" val="641177028"/>
                    </a:ext>
                  </a:extLst>
                </a:gridCol>
                <a:gridCol w="7523415">
                  <a:extLst>
                    <a:ext uri="{9D8B030D-6E8A-4147-A177-3AD203B41FA5}">
                      <a16:colId xmlns:a16="http://schemas.microsoft.com/office/drawing/2014/main" val="630121856"/>
                    </a:ext>
                  </a:extLst>
                </a:gridCol>
              </a:tblGrid>
              <a:tr h="620486">
                <a:tc rowSpan="6">
                  <a:txBody>
                    <a:bodyPr/>
                    <a:lstStyle/>
                    <a:p>
                      <a:pPr marL="182563" indent="0"/>
                      <a:r>
                        <a:rPr lang="es-ES" sz="1800" dirty="0">
                          <a:solidFill>
                            <a:srgbClr val="C45CD3"/>
                          </a:solidFill>
                          <a:effectLst/>
                        </a:rPr>
                        <a:t>COUSAS QUE SUMAN PARA VIVIR A IDENTIDADE DE XÉNERO NON HEXEMÓNICA (LIBRE DE ESTEREOTIPOS)</a:t>
                      </a:r>
                      <a:endParaRPr lang="es-ES" sz="1800" dirty="0">
                        <a:solidFill>
                          <a:srgbClr val="C45CD3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Os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homes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teñen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as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mesmas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responsabilidades que as mulleres no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traballo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de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coidados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e no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fogar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217036"/>
                  </a:ext>
                </a:extLst>
              </a:tr>
              <a:tr h="310243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As mulleres poden ser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valentes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450580"/>
                  </a:ext>
                </a:extLst>
              </a:tr>
              <a:tr h="310243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Homes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e mulleres expresan as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súas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emocións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e dialogan sobre o que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lles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pasa.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025860"/>
                  </a:ext>
                </a:extLst>
              </a:tr>
              <a:tr h="620486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As mulleres poden triunfar no sector que se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propoñan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, son decididas 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perseguen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os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seus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obxectivos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académicos 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laborais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78355"/>
                  </a:ext>
                </a:extLst>
              </a:tr>
              <a:tr h="310243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Tanto mulleres coma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homes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saben dialogar para a resolución de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conflitos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387241"/>
                  </a:ext>
                </a:extLst>
              </a:tr>
              <a:tr h="310243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Os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homes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poden sentir medo 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expresalo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742129"/>
                  </a:ext>
                </a:extLst>
              </a:tr>
            </a:tbl>
          </a:graphicData>
        </a:graphic>
      </p:graphicFrame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5DF071FA-2FDA-954A-B70E-161905A314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5438049"/>
              </p:ext>
            </p:extLst>
          </p:nvPr>
        </p:nvGraphicFramePr>
        <p:xfrm>
          <a:off x="410094" y="4180115"/>
          <a:ext cx="11371812" cy="21814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2272">
                  <a:extLst>
                    <a:ext uri="{9D8B030D-6E8A-4147-A177-3AD203B41FA5}">
                      <a16:colId xmlns:a16="http://schemas.microsoft.com/office/drawing/2014/main" val="2134889609"/>
                    </a:ext>
                  </a:extLst>
                </a:gridCol>
                <a:gridCol w="7549540">
                  <a:extLst>
                    <a:ext uri="{9D8B030D-6E8A-4147-A177-3AD203B41FA5}">
                      <a16:colId xmlns:a16="http://schemas.microsoft.com/office/drawing/2014/main" val="1776498412"/>
                    </a:ext>
                  </a:extLst>
                </a:gridCol>
              </a:tblGrid>
              <a:tr h="432968">
                <a:tc rowSpan="6">
                  <a:txBody>
                    <a:bodyPr/>
                    <a:lstStyle/>
                    <a:p>
                      <a:pPr marL="182563" indent="0" algn="l" defTabSz="914400" rtl="0" eaLnBrk="1" latinLnBrk="0" hangingPunct="1"/>
                      <a:r>
                        <a:rPr lang="es-ES" sz="1800" b="1" kern="1200" dirty="0">
                          <a:solidFill>
                            <a:srgbClr val="C45CD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COUSAS QUE RESTAN PARA VIVIR A IDENTIDADE DE XÉNERO NON HEXEMÓNICA (LIBRE DE ESTEREOTIPOS)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Os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homes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non choran, non saben expresar as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súas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emocións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848635"/>
                  </a:ext>
                </a:extLst>
              </a:tr>
              <a:tr h="349706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As mulleres non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teñen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forza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 Non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lles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gusta o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exercicio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095091"/>
                  </a:ext>
                </a:extLst>
              </a:tr>
              <a:tr h="349706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>
                          <a:solidFill>
                            <a:schemeClr val="tx1"/>
                          </a:solidFill>
                          <a:effectLst/>
                        </a:rPr>
                        <a:t>Os homes son brutos, dálles igual todo.</a:t>
                      </a:r>
                      <a:endParaRPr lang="es-ES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455751"/>
                  </a:ext>
                </a:extLst>
              </a:tr>
              <a:tr h="349706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>
                          <a:solidFill>
                            <a:schemeClr val="tx1"/>
                          </a:solidFill>
                          <a:effectLst/>
                        </a:rPr>
                        <a:t>As mulleres preocúpanse moito pola aparencia e a estética.</a:t>
                      </a:r>
                      <a:endParaRPr lang="es-ES" sz="18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2177523"/>
                  </a:ext>
                </a:extLst>
              </a:tr>
              <a:tr h="349706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Os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homes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son competitivos por defecto 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sempre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conseguen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o que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queren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574386"/>
                  </a:ext>
                </a:extLst>
              </a:tr>
              <a:tr h="349706">
                <a:tc vMerge="1">
                  <a:txBody>
                    <a:bodyPr/>
                    <a:lstStyle/>
                    <a:p>
                      <a:endParaRPr lang="gl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Ás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mulleres son empáticas por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natureza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gústalles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escoitar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aos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</a:rPr>
                        <a:t>demais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48C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32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022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8E60FAF2-421F-4CD8-A3B2-5468C2075611}"/>
              </a:ext>
            </a:extLst>
          </p:cNvPr>
          <p:cNvSpPr/>
          <p:nvPr/>
        </p:nvSpPr>
        <p:spPr>
          <a:xfrm>
            <a:off x="0" y="1799303"/>
            <a:ext cx="12191999" cy="5058696"/>
          </a:xfrm>
          <a:prstGeom prst="rect">
            <a:avLst/>
          </a:prstGeom>
          <a:solidFill>
            <a:srgbClr val="B4AEE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650478" y="293648"/>
            <a:ext cx="10515600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TERCEIRA ACTIVIDADE</a:t>
            </a:r>
            <a:endParaRPr lang="gl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223" y="2063570"/>
            <a:ext cx="2959810" cy="41672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0A2BC8CC-EFF4-EB4B-95D2-BEEC6F1BE39B}"/>
              </a:ext>
            </a:extLst>
          </p:cNvPr>
          <p:cNvSpPr txBox="1"/>
          <p:nvPr/>
        </p:nvSpPr>
        <p:spPr>
          <a:xfrm>
            <a:off x="4748512" y="3183908"/>
            <a:ext cx="673598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gl-ES" sz="3400" b="1" kern="0" dirty="0">
                <a:solidFill>
                  <a:srgbClr val="847AE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QUE VOS DI O VOSO RADAR </a:t>
            </a:r>
          </a:p>
          <a:p>
            <a:r>
              <a:rPr lang="gl-ES" sz="3400" b="1" kern="0" dirty="0">
                <a:solidFill>
                  <a:srgbClr val="847AE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sobre a situación que </a:t>
            </a:r>
            <a:r>
              <a:rPr lang="pt-BR" sz="3400" b="1" kern="0" dirty="0">
                <a:solidFill>
                  <a:srgbClr val="847AE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acabamos de ver no microvídeo?</a:t>
            </a:r>
            <a:endParaRPr lang="gl-ES" sz="3400" b="1" kern="0" dirty="0">
              <a:solidFill>
                <a:srgbClr val="847AE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0665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27F0DA8-1258-46B6-B316-07C1428CD9EE}"/>
              </a:ext>
            </a:extLst>
          </p:cNvPr>
          <p:cNvSpPr/>
          <p:nvPr/>
        </p:nvSpPr>
        <p:spPr>
          <a:xfrm>
            <a:off x="0" y="1232741"/>
            <a:ext cx="12191999" cy="5625258"/>
          </a:xfrm>
          <a:prstGeom prst="rect">
            <a:avLst/>
          </a:prstGeom>
          <a:solidFill>
            <a:srgbClr val="B4AEE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gl-ES" sz="1400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BDC2EF3-19CE-794A-B967-14C70ED73A69}"/>
              </a:ext>
            </a:extLst>
          </p:cNvPr>
          <p:cNvSpPr txBox="1"/>
          <p:nvPr/>
        </p:nvSpPr>
        <p:spPr>
          <a:xfrm>
            <a:off x="573701" y="225623"/>
            <a:ext cx="6516623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ea typeface="+mj-ea"/>
                <a:cs typeface="Calibri" panose="020F0502020204030204" pitchFamily="34" charset="0"/>
              </a:rPr>
              <a:t>Debatemos?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4D8CFB-A6FC-4944-932C-6747B397326F}"/>
              </a:ext>
            </a:extLst>
          </p:cNvPr>
          <p:cNvSpPr txBox="1"/>
          <p:nvPr/>
        </p:nvSpPr>
        <p:spPr>
          <a:xfrm>
            <a:off x="573701" y="1232742"/>
            <a:ext cx="5623899" cy="5625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 dirty="0"/>
              <a:t>A quen de vos lle gustan os videoxogos?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 dirty="0"/>
              <a:t>Que opinades do que se di no vídeo de que case non hai mulleres?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 dirty="0"/>
              <a:t>E estades de acordo co que se di sobre a representación das mulleres?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 dirty="0"/>
              <a:t>Credes que é unha forma de sexismo? Por que?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 dirty="0"/>
              <a:t>En xeral, como aparecen representados os homes nos videoxogos? E as mulleres?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 dirty="0"/>
              <a:t>Cales son as diferencias que notades? E no cine series, publicidade, programas de televisión, represéntanse do mesmo xeito ou credes que hai diferencias?</a:t>
            </a:r>
            <a:endParaRPr lang="gl-ES" sz="22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kern="0" dirty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24D8CFB-A6FC-4944-932C-6747B397326F}"/>
              </a:ext>
            </a:extLst>
          </p:cNvPr>
          <p:cNvSpPr txBox="1"/>
          <p:nvPr/>
        </p:nvSpPr>
        <p:spPr>
          <a:xfrm>
            <a:off x="6334251" y="1283316"/>
            <a:ext cx="562389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/>
              <a:t>Cales son os ideais de beleza de mulleres e homes que se reproducen nos videoxogos?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/>
              <a:t>Credes que isto afecta na nosa vida cotiá? Como?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/>
              <a:t>E estes modelos de “ser muller” que aparecen nos videoxogos, credes que inflúen na imaxe que as rapazas teñen sobre si mesmas?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/>
              <a:t>E na imaxe que os rapaces teñen sobre as rapazas?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gl-ES" sz="2400"/>
              <a:t>Que ideas ou valores credes que transmiten?</a:t>
            </a:r>
            <a:endParaRPr lang="gl-ES" sz="2200" kern="0">
              <a:solidFill>
                <a:sysClr val="window" lastClr="FFFF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80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9B7733D2-7CDD-294D-B0BC-63DCB43F3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07831"/>
              </p:ext>
            </p:extLst>
          </p:nvPr>
        </p:nvGraphicFramePr>
        <p:xfrm>
          <a:off x="1" y="2791326"/>
          <a:ext cx="12192000" cy="4066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4080645992"/>
                    </a:ext>
                  </a:extLst>
                </a:gridCol>
              </a:tblGrid>
              <a:tr h="406667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Symbol" pitchFamily="2" charset="2"/>
                        <a:buChar char=""/>
                      </a:pPr>
                      <a:endParaRPr lang="gl-ES" sz="2400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CAC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190268"/>
                  </a:ext>
                </a:extLst>
              </a:tr>
            </a:tbl>
          </a:graphicData>
        </a:graphic>
      </p:graphicFrame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36DAB-8ABC-4874-8936-D00EA517783F}" type="slidenum">
              <a:rPr lang="gl-ES" smtClean="0"/>
              <a:t>17</a:t>
            </a:fld>
            <a:endParaRPr lang="gl-ES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527EA048-1897-47CF-94BE-4FF030A7FC35}"/>
              </a:ext>
            </a:extLst>
          </p:cNvPr>
          <p:cNvSpPr txBox="1">
            <a:spLocks/>
          </p:cNvSpPr>
          <p:nvPr/>
        </p:nvSpPr>
        <p:spPr>
          <a:xfrm>
            <a:off x="499218" y="847366"/>
            <a:ext cx="954157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dirty="0">
                <a:solidFill>
                  <a:srgbClr val="B4AEE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747809E0-E873-48B7-8666-2E576A94B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63798"/>
              </p:ext>
            </p:extLst>
          </p:nvPr>
        </p:nvGraphicFramePr>
        <p:xfrm>
          <a:off x="1136859" y="3250882"/>
          <a:ext cx="9306344" cy="3105468"/>
        </p:xfrm>
        <a:graphic>
          <a:graphicData uri="http://schemas.openxmlformats.org/drawingml/2006/table">
            <a:tbl>
              <a:tblPr firstRow="1" firstCol="1" bandRow="1"/>
              <a:tblGrid>
                <a:gridCol w="9306344">
                  <a:extLst>
                    <a:ext uri="{9D8B030D-6E8A-4147-A177-3AD203B41FA5}">
                      <a16:colId xmlns:a16="http://schemas.microsoft.com/office/drawing/2014/main" val="2956377667"/>
                    </a:ext>
                  </a:extLst>
                </a:gridCol>
              </a:tblGrid>
              <a:tr h="51218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1º. Pensa un título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 o microvídeo da campaña que acabas de ver.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3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2º. Elabora un cartel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 adórnao como máis che guste.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endParaRPr lang="gl-ES" sz="30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buClr>
                          <a:srgbClr val="87189D"/>
                        </a:buClr>
                        <a:buFont typeface="+mj-lt"/>
                        <a:buNone/>
                      </a:pPr>
                      <a:r>
                        <a:rPr lang="gl-ES" sz="3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3º. Colócao </a:t>
                      </a:r>
                      <a:r>
                        <a:rPr lang="gl-ES" sz="3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lugar da aula que che indique profesorado.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gl-ES" sz="11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gl-ES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9557246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id="{30CE70D4-2F5E-476B-8CBD-5454F4BCCC2F}"/>
              </a:ext>
            </a:extLst>
          </p:cNvPr>
          <p:cNvSpPr txBox="1">
            <a:spLocks/>
          </p:cNvSpPr>
          <p:nvPr/>
        </p:nvSpPr>
        <p:spPr>
          <a:xfrm>
            <a:off x="1136859" y="461084"/>
            <a:ext cx="10515600" cy="2215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  <a:t>Actividade: </a:t>
            </a:r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fai que chegue 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máis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persoas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do cole o radar </a:t>
            </a:r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TDX. </a:t>
            </a:r>
            <a:b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Aceptas o reto?</a:t>
            </a:r>
          </a:p>
        </p:txBody>
      </p:sp>
    </p:spTree>
    <p:extLst>
      <p:ext uri="{BB962C8B-B14F-4D97-AF65-F5344CB8AC3E}">
        <p14:creationId xmlns:p14="http://schemas.microsoft.com/office/powerpoint/2010/main" val="954120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5EB29F7-F308-C84D-B010-A927127CB250}"/>
              </a:ext>
            </a:extLst>
          </p:cNvPr>
          <p:cNvSpPr/>
          <p:nvPr/>
        </p:nvSpPr>
        <p:spPr>
          <a:xfrm>
            <a:off x="0" y="2004324"/>
            <a:ext cx="12192000" cy="4853675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1537"/>
            <a:ext cx="10515600" cy="1142788"/>
          </a:xfrm>
        </p:spPr>
        <p:txBody>
          <a:bodyPr>
            <a:normAutofit/>
          </a:bodyPr>
          <a:lstStyle/>
          <a:p>
            <a:r>
              <a:rPr lang="gl-ES" sz="28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gl-ES" sz="2800" b="1" dirty="0">
                <a:latin typeface="Arial" panose="020B0604020202020204" pitchFamily="34" charset="0"/>
                <a:cs typeface="Arial" panose="020B0604020202020204" pitchFamily="34" charset="0"/>
              </a:rPr>
              <a:t>Aclarando as ideas</a:t>
            </a:r>
            <a:r>
              <a:rPr lang="gl-ES" sz="28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8874A4A-DA3F-8C4A-80C6-4B82C651EAC8}"/>
              </a:ext>
            </a:extLst>
          </p:cNvPr>
          <p:cNvSpPr txBox="1"/>
          <p:nvPr/>
        </p:nvSpPr>
        <p:spPr>
          <a:xfrm>
            <a:off x="838200" y="2705606"/>
            <a:ext cx="1051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Relacionade os conceptos que se recollen na seguinte diapositiva coas súas respectivas definicións. </a:t>
            </a:r>
          </a:p>
          <a:p>
            <a:pPr lvl="0">
              <a:defRPr/>
            </a:pPr>
            <a:endParaRPr lang="gl-E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A ver cantas acertades! </a:t>
            </a:r>
          </a:p>
          <a:p>
            <a:pPr lvl="0">
              <a:defRPr/>
            </a:pPr>
            <a:endParaRPr lang="gl-E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gl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E a ver cantos exemplos para cada unha se vos ocorren</a:t>
            </a:r>
            <a:r>
              <a:rPr lang="gl-ES" sz="2200" b="1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838200" y="290143"/>
            <a:ext cx="10515600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PRIMERA ACTIVIDADE</a:t>
            </a:r>
            <a:endParaRPr lang="gl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612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D2D78BF-8A95-4576-BC48-A80DD9082281}"/>
              </a:ext>
            </a:extLst>
          </p:cNvPr>
          <p:cNvSpPr/>
          <p:nvPr/>
        </p:nvSpPr>
        <p:spPr>
          <a:xfrm>
            <a:off x="4345974" y="4130220"/>
            <a:ext cx="3308864" cy="884692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Tratar como cousa algo que realmente non é un obxecto senón que é, en realidade, un ser humano.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66A2826-8672-4810-AC3F-504983F4BDC8}"/>
              </a:ext>
            </a:extLst>
          </p:cNvPr>
          <p:cNvSpPr/>
          <p:nvPr/>
        </p:nvSpPr>
        <p:spPr>
          <a:xfrm>
            <a:off x="7284957" y="298774"/>
            <a:ext cx="1982203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Masculinidades igualitarias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A27A89-137C-47C0-A53D-5D9C987B711C}"/>
              </a:ext>
            </a:extLst>
          </p:cNvPr>
          <p:cNvSpPr/>
          <p:nvPr/>
        </p:nvSpPr>
        <p:spPr>
          <a:xfrm>
            <a:off x="7770699" y="3208521"/>
            <a:ext cx="3612631" cy="151491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Teoría baseada na inferioridade do sexo feminino que vén determinada polas diferenzas biolóxicas entre homes e mulleres. Baséase en actitudes e comportamentos que perpetúan a desigualdade, infravalorando ou distinguindo ás persoas segundo o seu sexo.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1E4ECD4-B29C-40A4-956C-ACED1C601ABE}"/>
              </a:ext>
            </a:extLst>
          </p:cNvPr>
          <p:cNvSpPr/>
          <p:nvPr/>
        </p:nvSpPr>
        <p:spPr>
          <a:xfrm>
            <a:off x="2986789" y="300137"/>
            <a:ext cx="1967318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 err="1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Hipersexualización</a:t>
            </a: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das nenas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FEC51E94-602C-4865-818F-9399AA00A435}"/>
              </a:ext>
            </a:extLst>
          </p:cNvPr>
          <p:cNvSpPr/>
          <p:nvPr/>
        </p:nvSpPr>
        <p:spPr>
          <a:xfrm>
            <a:off x="837705" y="2300649"/>
            <a:ext cx="3389832" cy="81988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Facer uso das mulleres ou da súa imaxe para finalidades que non as dignifican.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38A8A28-ACB2-43C7-9559-C0E9B40C3825}"/>
              </a:ext>
            </a:extLst>
          </p:cNvPr>
          <p:cNvSpPr/>
          <p:nvPr/>
        </p:nvSpPr>
        <p:spPr>
          <a:xfrm>
            <a:off x="7284957" y="1207527"/>
            <a:ext cx="1982203" cy="819889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Hipersexualización</a:t>
            </a:r>
            <a:r>
              <a:rPr kumimoji="0" lang="gl-E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gl-E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79E3FB4-9A71-4073-90EA-68DC26E55A49}"/>
              </a:ext>
            </a:extLst>
          </p:cNvPr>
          <p:cNvSpPr/>
          <p:nvPr/>
        </p:nvSpPr>
        <p:spPr>
          <a:xfrm>
            <a:off x="837705" y="5842317"/>
            <a:ext cx="3389832" cy="81988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Asumir actitudes, roupa, maquillaxe, etc., que non se corresponden coa idade.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59744FF-2F05-4F9F-8850-9C7818C7AEC8}"/>
              </a:ext>
            </a:extLst>
          </p:cNvPr>
          <p:cNvSpPr/>
          <p:nvPr/>
        </p:nvSpPr>
        <p:spPr>
          <a:xfrm>
            <a:off x="9396343" y="1205642"/>
            <a:ext cx="1984670" cy="819889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Cousificación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E819251-E34E-404D-964D-B0FF0CF74A63}"/>
              </a:ext>
            </a:extLst>
          </p:cNvPr>
          <p:cNvSpPr/>
          <p:nvPr/>
        </p:nvSpPr>
        <p:spPr>
          <a:xfrm>
            <a:off x="837705" y="3261442"/>
            <a:ext cx="3389832" cy="70453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170" indent="1143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Odio, rexeitamento cara ás persoas gordas polo feito de ser gordas.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1AB299C-AE27-47D2-9F6C-A7B42DF17269}"/>
              </a:ext>
            </a:extLst>
          </p:cNvPr>
          <p:cNvSpPr/>
          <p:nvPr/>
        </p:nvSpPr>
        <p:spPr>
          <a:xfrm>
            <a:off x="837705" y="298774"/>
            <a:ext cx="1967318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Delgadeza</a:t>
            </a:r>
            <a:endParaRPr lang="gl-E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86A07F2-E7DE-4A23-A1A8-F2B24A62755F}"/>
              </a:ext>
            </a:extLst>
          </p:cNvPr>
          <p:cNvSpPr/>
          <p:nvPr/>
        </p:nvSpPr>
        <p:spPr>
          <a:xfrm>
            <a:off x="7770698" y="4886782"/>
            <a:ext cx="3612631" cy="1754607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Obsesión por resaltar os atributos sexuais por encima de todas as demais calidades que poida ter unha persoa. 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dos seus principais promotores son os medios de comunicación no seu conxunto, xa que teñen un gran alcance a nivel social e cultural.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EC17FEC-64C9-4873-BA83-570AE73DF603}"/>
              </a:ext>
            </a:extLst>
          </p:cNvPr>
          <p:cNvSpPr/>
          <p:nvPr/>
        </p:nvSpPr>
        <p:spPr>
          <a:xfrm>
            <a:off x="837705" y="1205642"/>
            <a:ext cx="1967318" cy="819889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Sexismo</a:t>
            </a:r>
            <a:endParaRPr kumimoji="0" lang="gl-E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0526B93-07E8-4B4C-92C2-0C173C1D4FE5}"/>
              </a:ext>
            </a:extLst>
          </p:cNvPr>
          <p:cNvSpPr/>
          <p:nvPr/>
        </p:nvSpPr>
        <p:spPr>
          <a:xfrm>
            <a:off x="837705" y="4122825"/>
            <a:ext cx="3389832" cy="1560277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Aquelo que non sostén ningún tipo de violencia nin opresión propia do patriarcado. Impulsa cambios nos roles de xénero para a prevención de conductas discriminatorias e promove unha sociedade máis libre.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1CC7AC9-6345-4787-AD85-B6EC0CAC16DD}"/>
              </a:ext>
            </a:extLst>
          </p:cNvPr>
          <p:cNvSpPr/>
          <p:nvPr/>
        </p:nvSpPr>
        <p:spPr>
          <a:xfrm>
            <a:off x="5135873" y="298774"/>
            <a:ext cx="1982203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Canons de beleza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2963AE5-D20C-4C1F-AB16-BD0FAF1DD207}"/>
              </a:ext>
            </a:extLst>
          </p:cNvPr>
          <p:cNvSpPr/>
          <p:nvPr/>
        </p:nvSpPr>
        <p:spPr>
          <a:xfrm>
            <a:off x="4343400" y="2298372"/>
            <a:ext cx="3311438" cy="166760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Conxunto de aquelas características que nunha sociedade considéranse convencionalmente como fermosas ou atractivas, sexa nunha persoa ou obxecto. É historicamente variable e non é común ás diferentes culturas.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650A899-CF6B-4B86-99A6-231BE94D22D0}"/>
              </a:ext>
            </a:extLst>
          </p:cNvPr>
          <p:cNvSpPr/>
          <p:nvPr/>
        </p:nvSpPr>
        <p:spPr>
          <a:xfrm>
            <a:off x="9396343" y="296737"/>
            <a:ext cx="1986989" cy="819889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Corpo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D0D6607-6EE2-483A-ADAC-CF5397936E0C}"/>
              </a:ext>
            </a:extLst>
          </p:cNvPr>
          <p:cNvSpPr/>
          <p:nvPr/>
        </p:nvSpPr>
        <p:spPr>
          <a:xfrm>
            <a:off x="7770700" y="2298372"/>
            <a:ext cx="3612631" cy="746806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 referencia a unha calidade, característica ou condición física de flacura  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8C43518-E813-4E71-BABC-33DB6D9E68DA}"/>
              </a:ext>
            </a:extLst>
          </p:cNvPr>
          <p:cNvSpPr/>
          <p:nvPr/>
        </p:nvSpPr>
        <p:spPr>
          <a:xfrm>
            <a:off x="5145635" y="1194217"/>
            <a:ext cx="1991329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es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Gordofobia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B7314986-33B6-4400-A693-DAC10211FE78}"/>
              </a:ext>
            </a:extLst>
          </p:cNvPr>
          <p:cNvSpPr/>
          <p:nvPr/>
        </p:nvSpPr>
        <p:spPr>
          <a:xfrm>
            <a:off x="2986789" y="1198856"/>
            <a:ext cx="1967318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algn="ctr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Cousificación da muller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AE6CF5BC-DA1D-4A1B-B8BA-778C4CA28B2A}"/>
              </a:ext>
            </a:extLst>
          </p:cNvPr>
          <p:cNvSpPr/>
          <p:nvPr/>
        </p:nvSpPr>
        <p:spPr>
          <a:xfrm>
            <a:off x="4343400" y="5144326"/>
            <a:ext cx="3326679" cy="1481337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Conxunto de órganos, sistemas e células que nos constitúen a cada ser humano e ao cal estamos inevitablemente atados pola existencia. Todo o que somos, o que distinguimos do mundo e do demais, o que nos delimita.</a:t>
            </a:r>
          </a:p>
        </p:txBody>
      </p:sp>
    </p:spTree>
    <p:extLst>
      <p:ext uri="{BB962C8B-B14F-4D97-AF65-F5344CB8AC3E}">
        <p14:creationId xmlns:p14="http://schemas.microsoft.com/office/powerpoint/2010/main" val="2488356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072D611-CE70-6D47-A5B4-9E3921EB898D}"/>
              </a:ext>
            </a:extLst>
          </p:cNvPr>
          <p:cNvSpPr/>
          <p:nvPr/>
        </p:nvSpPr>
        <p:spPr>
          <a:xfrm>
            <a:off x="0" y="2315533"/>
            <a:ext cx="12192000" cy="4542466"/>
          </a:xfrm>
          <a:prstGeom prst="rect">
            <a:avLst/>
          </a:prstGeom>
          <a:solidFill>
            <a:srgbClr val="CAC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graphicFrame>
        <p:nvGraphicFramePr>
          <p:cNvPr id="11" name="Tabla 3">
            <a:extLst>
              <a:ext uri="{FF2B5EF4-FFF2-40B4-BE49-F238E27FC236}">
                <a16:creationId xmlns:a16="http://schemas.microsoft.com/office/drawing/2014/main" id="{2E5A6359-9367-7843-9D7C-81955FDC29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147917"/>
              </p:ext>
            </p:extLst>
          </p:nvPr>
        </p:nvGraphicFramePr>
        <p:xfrm>
          <a:off x="1577352" y="2806187"/>
          <a:ext cx="903729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7296">
                  <a:extLst>
                    <a:ext uri="{9D8B030D-6E8A-4147-A177-3AD203B41FA5}">
                      <a16:colId xmlns:a16="http://schemas.microsoft.com/office/drawing/2014/main" val="792775261"/>
                    </a:ext>
                  </a:extLst>
                </a:gridCol>
              </a:tblGrid>
              <a:tr h="25630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3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3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seguinte diapositiva recóllense os conceptos emparellados coas súas definicións.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3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30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 para que entendades ben...exemplos de regalo!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gl-ES" sz="30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208301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37A66D1F-6BD5-4F8E-85C2-2632A6421481}"/>
              </a:ext>
            </a:extLst>
          </p:cNvPr>
          <p:cNvSpPr txBox="1"/>
          <p:nvPr/>
        </p:nvSpPr>
        <p:spPr>
          <a:xfrm>
            <a:off x="612300" y="938386"/>
            <a:ext cx="109674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gl-ES" sz="4400" b="1" dirty="0">
                <a:ea typeface="+mj-ea"/>
                <a:cs typeface="+mj-cs"/>
              </a:rPr>
              <a:t>A ver, a ver...imos verificar cantas acertastes! </a:t>
            </a:r>
          </a:p>
        </p:txBody>
      </p:sp>
    </p:spTree>
    <p:extLst>
      <p:ext uri="{BB962C8B-B14F-4D97-AF65-F5344CB8AC3E}">
        <p14:creationId xmlns:p14="http://schemas.microsoft.com/office/powerpoint/2010/main" val="262095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D2D78BF-8A95-4576-BC48-A80DD9082281}"/>
              </a:ext>
            </a:extLst>
          </p:cNvPr>
          <p:cNvSpPr/>
          <p:nvPr/>
        </p:nvSpPr>
        <p:spPr>
          <a:xfrm>
            <a:off x="2415895" y="4827337"/>
            <a:ext cx="3193751" cy="819889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Tratar como cousa algo que realmente non é un obxecto senón que é, en realidade, un ser humano.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66A2826-8672-4810-AC3F-504983F4BDC8}"/>
              </a:ext>
            </a:extLst>
          </p:cNvPr>
          <p:cNvSpPr/>
          <p:nvPr/>
        </p:nvSpPr>
        <p:spPr>
          <a:xfrm>
            <a:off x="5865990" y="2566100"/>
            <a:ext cx="1982203" cy="1304597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Masculinidades igualitarias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A27A89-137C-47C0-A53D-5D9C987B711C}"/>
              </a:ext>
            </a:extLst>
          </p:cNvPr>
          <p:cNvSpPr/>
          <p:nvPr/>
        </p:nvSpPr>
        <p:spPr>
          <a:xfrm>
            <a:off x="2411331" y="2810612"/>
            <a:ext cx="3198315" cy="1889149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Teoría baseada na inferioridade do sexo feminino que vén determinada polas diferenzas biolóxicas entre homes e mulleres. Baséase en actitudes e comportamentos que perpetúan a desigualdade, infravalorando ou distinguindo ás persoas segundo o seu sexo.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1E4ECD4-B29C-40A4-956C-ACED1C601ABE}"/>
              </a:ext>
            </a:extLst>
          </p:cNvPr>
          <p:cNvSpPr/>
          <p:nvPr/>
        </p:nvSpPr>
        <p:spPr>
          <a:xfrm>
            <a:off x="5865989" y="5831633"/>
            <a:ext cx="1967318" cy="801674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 err="1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Hipersexualización</a:t>
            </a: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das nenas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FEC51E94-602C-4865-818F-9399AA00A435}"/>
              </a:ext>
            </a:extLst>
          </p:cNvPr>
          <p:cNvSpPr/>
          <p:nvPr/>
        </p:nvSpPr>
        <p:spPr>
          <a:xfrm>
            <a:off x="7903569" y="1605942"/>
            <a:ext cx="3936138" cy="81988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Facer uso das mulleres ou da súa imaxe para finalidades que non as dignifican.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38A8A28-ACB2-43C7-9559-C0E9B40C3825}"/>
              </a:ext>
            </a:extLst>
          </p:cNvPr>
          <p:cNvSpPr/>
          <p:nvPr/>
        </p:nvSpPr>
        <p:spPr>
          <a:xfrm>
            <a:off x="5865989" y="4073285"/>
            <a:ext cx="1982203" cy="156186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6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Hipersexualización</a:t>
            </a:r>
            <a:r>
              <a:rPr kumimoji="0" lang="gl-E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gl-E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79E3FB4-9A71-4073-90EA-68DC26E55A49}"/>
              </a:ext>
            </a:extLst>
          </p:cNvPr>
          <p:cNvSpPr/>
          <p:nvPr/>
        </p:nvSpPr>
        <p:spPr>
          <a:xfrm>
            <a:off x="7903569" y="5840740"/>
            <a:ext cx="3936138" cy="81988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Asumir actitudes, roupa, maquillaxe, etc., que non se corresponden coa idade.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859744FF-2F05-4F9F-8850-9C7818C7AEC8}"/>
              </a:ext>
            </a:extLst>
          </p:cNvPr>
          <p:cNvSpPr/>
          <p:nvPr/>
        </p:nvSpPr>
        <p:spPr>
          <a:xfrm>
            <a:off x="370703" y="4827336"/>
            <a:ext cx="1967318" cy="819889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Cousificación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E819251-E34E-404D-964D-B0FF0CF74A63}"/>
              </a:ext>
            </a:extLst>
          </p:cNvPr>
          <p:cNvSpPr/>
          <p:nvPr/>
        </p:nvSpPr>
        <p:spPr>
          <a:xfrm>
            <a:off x="2421257" y="5822526"/>
            <a:ext cx="3188389" cy="81988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90170" indent="1143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Odio, rexeitamento cara ás persoas gordas polo feito de ser gordas.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F1AB299C-AE27-47D2-9F6C-A7B42DF17269}"/>
              </a:ext>
            </a:extLst>
          </p:cNvPr>
          <p:cNvSpPr/>
          <p:nvPr/>
        </p:nvSpPr>
        <p:spPr>
          <a:xfrm>
            <a:off x="388494" y="268270"/>
            <a:ext cx="1967318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Delgadeza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86A07F2-E7DE-4A23-A1A8-F2B24A62755F}"/>
              </a:ext>
            </a:extLst>
          </p:cNvPr>
          <p:cNvSpPr/>
          <p:nvPr/>
        </p:nvSpPr>
        <p:spPr>
          <a:xfrm>
            <a:off x="7903569" y="4061214"/>
            <a:ext cx="3936138" cy="1586011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Obsesión por resaltar os atributos sexuais por encima de todas as demais calidades que poida ter unha persoa. </a:t>
            </a:r>
          </a:p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gl-E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 dos seus principais promotores son os medios de comunicación no seu conxunto, xa que teñen un gran alcance a nivel social e cultural.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EC17FEC-64C9-4873-BA83-570AE73DF603}"/>
              </a:ext>
            </a:extLst>
          </p:cNvPr>
          <p:cNvSpPr/>
          <p:nvPr/>
        </p:nvSpPr>
        <p:spPr>
          <a:xfrm>
            <a:off x="370703" y="2833449"/>
            <a:ext cx="1967318" cy="1866312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Sexismo</a:t>
            </a:r>
            <a:endParaRPr kumimoji="0" lang="gl-ES" sz="1600" b="1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B0526B93-07E8-4B4C-92C2-0C173C1D4FE5}"/>
              </a:ext>
            </a:extLst>
          </p:cNvPr>
          <p:cNvSpPr/>
          <p:nvPr/>
        </p:nvSpPr>
        <p:spPr>
          <a:xfrm>
            <a:off x="7903569" y="2566100"/>
            <a:ext cx="3936138" cy="1304597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Aquelo que non sostén ningún tipo de violencia nin opresión propia do patriarcado. Impulsa cambios nos roles de xénero para a prevención de conductas discriminatorias e promove unha sociedade máis libre.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1CC7AC9-6345-4787-AD85-B6EC0CAC16DD}"/>
              </a:ext>
            </a:extLst>
          </p:cNvPr>
          <p:cNvSpPr/>
          <p:nvPr/>
        </p:nvSpPr>
        <p:spPr>
          <a:xfrm>
            <a:off x="5865991" y="265685"/>
            <a:ext cx="1982203" cy="1222152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Canons de beleza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92963AE5-D20C-4C1F-AB16-BD0FAF1DD207}"/>
              </a:ext>
            </a:extLst>
          </p:cNvPr>
          <p:cNvSpPr/>
          <p:nvPr/>
        </p:nvSpPr>
        <p:spPr>
          <a:xfrm>
            <a:off x="7903571" y="268270"/>
            <a:ext cx="3936136" cy="1211033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Conxunto de aquelas características que nunha sociedade considéranse convencionalmente como fermosas ou atractivas, sexa nunha persoa ou obxecto. É historicamente variable e non é común ás diferentes culturas.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8650A899-CF6B-4B86-99A6-231BE94D22D0}"/>
              </a:ext>
            </a:extLst>
          </p:cNvPr>
          <p:cNvSpPr/>
          <p:nvPr/>
        </p:nvSpPr>
        <p:spPr>
          <a:xfrm>
            <a:off x="388494" y="1177162"/>
            <a:ext cx="1949525" cy="1559529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Corpo</a:t>
            </a:r>
            <a:endParaRPr lang="gl-ES" sz="16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D0D6607-6EE2-483A-ADAC-CF5397936E0C}"/>
              </a:ext>
            </a:extLst>
          </p:cNvPr>
          <p:cNvSpPr/>
          <p:nvPr/>
        </p:nvSpPr>
        <p:spPr>
          <a:xfrm>
            <a:off x="2407946" y="292196"/>
            <a:ext cx="3201700" cy="809248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Fai referencia a unha calidade, característica ou condición física de flacura  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8C43518-E813-4E71-BABC-33DB6D9E68DA}"/>
              </a:ext>
            </a:extLst>
          </p:cNvPr>
          <p:cNvSpPr/>
          <p:nvPr/>
        </p:nvSpPr>
        <p:spPr>
          <a:xfrm>
            <a:off x="404301" y="5840740"/>
            <a:ext cx="1917913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es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Gordofobia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B7314986-33B6-4400-A693-DAC10211FE78}"/>
              </a:ext>
            </a:extLst>
          </p:cNvPr>
          <p:cNvSpPr/>
          <p:nvPr/>
        </p:nvSpPr>
        <p:spPr>
          <a:xfrm>
            <a:off x="5865991" y="1605942"/>
            <a:ext cx="1982203" cy="819888"/>
          </a:xfrm>
          <a:prstGeom prst="rect">
            <a:avLst/>
          </a:prstGeom>
          <a:solidFill>
            <a:srgbClr val="847AE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600" b="1" dirty="0">
                <a:solidFill>
                  <a:srgbClr val="FFFFFF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Cousificación da muller</a:t>
            </a:r>
            <a:endParaRPr lang="gl-ES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AE6CF5BC-DA1D-4A1B-B8BA-778C4CA28B2A}"/>
              </a:ext>
            </a:extLst>
          </p:cNvPr>
          <p:cNvSpPr/>
          <p:nvPr/>
        </p:nvSpPr>
        <p:spPr>
          <a:xfrm>
            <a:off x="2421257" y="1177162"/>
            <a:ext cx="3188389" cy="1557731"/>
          </a:xfrm>
          <a:prstGeom prst="rect">
            <a:avLst/>
          </a:prstGeom>
          <a:solidFill>
            <a:srgbClr val="CAC6F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01600">
              <a:lnSpc>
                <a:spcPct val="107000"/>
              </a:lnSpc>
              <a:spcAft>
                <a:spcPts val="800"/>
              </a:spcAft>
            </a:pPr>
            <a:r>
              <a:rPr lang="gl-E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Conxunto de órganos, sistemas e células que nos constitúen a cada ser humano e ao cal estamos inevitablemente atados pola existencia. Todo o que somos, o que distinguimos do mundo e do demais, o que nos delimita.</a:t>
            </a:r>
          </a:p>
        </p:txBody>
      </p:sp>
    </p:spTree>
    <p:extLst>
      <p:ext uri="{BB962C8B-B14F-4D97-AF65-F5344CB8AC3E}">
        <p14:creationId xmlns:p14="http://schemas.microsoft.com/office/powerpoint/2010/main" val="1102426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978B53B-953E-CA44-BF1C-FB8873F7C977}"/>
              </a:ext>
            </a:extLst>
          </p:cNvPr>
          <p:cNvSpPr/>
          <p:nvPr/>
        </p:nvSpPr>
        <p:spPr>
          <a:xfrm>
            <a:off x="0" y="1945532"/>
            <a:ext cx="12192000" cy="4912468"/>
          </a:xfrm>
          <a:prstGeom prst="rect">
            <a:avLst/>
          </a:prstGeom>
          <a:solidFill>
            <a:srgbClr val="F1D8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gl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5FFEA24-3013-2147-8CE6-177A34CDCAFD}"/>
              </a:ext>
            </a:extLst>
          </p:cNvPr>
          <p:cNvSpPr txBox="1"/>
          <p:nvPr/>
        </p:nvSpPr>
        <p:spPr>
          <a:xfrm>
            <a:off x="655928" y="2331364"/>
            <a:ext cx="4882621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400" b="1" kern="0" dirty="0">
                <a:solidFill>
                  <a:srgbClr val="C45CD3"/>
                </a:solidFill>
                <a:cs typeface="Times New Roman" panose="02020603050405020304" pitchFamily="18" charset="0"/>
              </a:rPr>
              <a:t>Imos recrear a seguintes escena: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9B7733D2-7CDD-294D-B0BC-63DCB43F3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575634"/>
              </p:ext>
            </p:extLst>
          </p:nvPr>
        </p:nvGraphicFramePr>
        <p:xfrm>
          <a:off x="5719157" y="2981848"/>
          <a:ext cx="6095472" cy="3749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5472">
                  <a:extLst>
                    <a:ext uri="{9D8B030D-6E8A-4147-A177-3AD203B41FA5}">
                      <a16:colId xmlns:a16="http://schemas.microsoft.com/office/drawing/2014/main" val="4080645992"/>
                    </a:ext>
                  </a:extLst>
                </a:gridCol>
              </a:tblGrid>
              <a:tr h="3749041">
                <a:tc>
                  <a:txBody>
                    <a:bodyPr/>
                    <a:lstStyle/>
                    <a:p>
                      <a:pPr lvl="0"/>
                      <a:r>
                        <a:rPr lang="es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(Rapaz Nº 1) 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Mira que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ollo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!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Deches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 diana. </a:t>
                      </a:r>
                    </a:p>
                    <a:p>
                      <a:pPr lvl="0"/>
                      <a:endParaRPr lang="es-ES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(Rapaz Nº 2)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Fíxate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xa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está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choromicando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como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unha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nena. </a:t>
                      </a:r>
                    </a:p>
                    <a:p>
                      <a:pPr lvl="0"/>
                      <a:endParaRPr lang="es-ES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(Rapaza Nº 1)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Sodes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uns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brutos! </a:t>
                      </a:r>
                    </a:p>
                    <a:p>
                      <a:pPr lvl="0"/>
                      <a:endParaRPr lang="es-ES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(Rapaz Nº 1) 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 cala, hipopótamo! </a:t>
                      </a:r>
                    </a:p>
                    <a:p>
                      <a:pPr lvl="0"/>
                      <a:endParaRPr lang="es-ES" sz="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s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(Rapaz Nº 2)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Téñente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 defender as nenas?</a:t>
                      </a:r>
                    </a:p>
                    <a:p>
                      <a:pPr lvl="0"/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s-ES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(Rapaza Nº 2)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Aínda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non vos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decatastes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 ir de “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machiño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 é da época das cavernas? </a:t>
                      </a:r>
                      <a:r>
                        <a:rPr lang="es-ES" sz="22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Evolucionade</a:t>
                      </a:r>
                      <a:r>
                        <a:rPr lang="es-ES" sz="2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es-ES" sz="2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190268"/>
                  </a:ext>
                </a:extLst>
              </a:tr>
            </a:tbl>
          </a:graphicData>
        </a:graphic>
      </p:graphicFrame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80C73E2B-B7EE-B54C-B944-BD2E916415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954250"/>
              </p:ext>
            </p:extLst>
          </p:nvPr>
        </p:nvGraphicFramePr>
        <p:xfrm>
          <a:off x="743506" y="3187195"/>
          <a:ext cx="4707466" cy="3670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07466">
                  <a:extLst>
                    <a:ext uri="{9D8B030D-6E8A-4147-A177-3AD203B41FA5}">
                      <a16:colId xmlns:a16="http://schemas.microsoft.com/office/drawing/2014/main" val="3587633194"/>
                    </a:ext>
                  </a:extLst>
                </a:gridCol>
              </a:tblGrid>
              <a:tr h="3670805">
                <a:tc>
                  <a:txBody>
                    <a:bodyPr/>
                    <a:lstStyle/>
                    <a:p>
                      <a:pPr marL="8731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gl-ES" sz="2000" b="0" i="1" dirty="0">
                          <a:solidFill>
                            <a:schemeClr val="tx1"/>
                          </a:solidFill>
                        </a:rPr>
                        <a:t>No patio do colexio vemos que na parte central hai uns rapaces que están xogando ao fútbol e, nunha das esquinas, un grupo de rapaces e rapazas que están falando arredor dun banco. O balón impacta contra a cara dun dos rapaces dese grupo, e este reséntese do golpe (tápase a cara coas mans, encóllese un pouco coa dor, e cáenlle as bágoas). Esta situación motiva que ambos os grupos inicien unha discusión.</a:t>
                      </a:r>
                      <a:endParaRPr lang="gl-ES" sz="2000" b="0" i="1" kern="0" dirty="0">
                        <a:solidFill>
                          <a:schemeClr val="tx1"/>
                        </a:solidFill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938367"/>
                  </a:ext>
                </a:extLst>
              </a:tr>
            </a:tbl>
          </a:graphicData>
        </a:graphic>
      </p:graphicFrame>
      <p:sp>
        <p:nvSpPr>
          <p:cNvPr id="8" name="CuadroTexto 7">
            <a:extLst>
              <a:ext uri="{FF2B5EF4-FFF2-40B4-BE49-F238E27FC236}">
                <a16:creationId xmlns:a16="http://schemas.microsoft.com/office/drawing/2014/main" id="{EB02954D-116F-4F45-84DF-4C5126969610}"/>
              </a:ext>
            </a:extLst>
          </p:cNvPr>
          <p:cNvSpPr txBox="1"/>
          <p:nvPr/>
        </p:nvSpPr>
        <p:spPr>
          <a:xfrm>
            <a:off x="5719157" y="2335521"/>
            <a:ext cx="4882621" cy="47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2400" b="1" kern="0" dirty="0">
                <a:solidFill>
                  <a:srgbClr val="C45CD3"/>
                </a:solidFill>
                <a:cs typeface="Times New Roman" panose="02020603050405020304" pitchFamily="18" charset="0"/>
              </a:rPr>
              <a:t>Diálogo: </a:t>
            </a:r>
            <a:endParaRPr lang="gl-ES" dirty="0">
              <a:solidFill>
                <a:srgbClr val="C45CD3"/>
              </a:solidFill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 txBox="1">
            <a:spLocks/>
          </p:cNvSpPr>
          <p:nvPr/>
        </p:nvSpPr>
        <p:spPr>
          <a:xfrm>
            <a:off x="650478" y="293648"/>
            <a:ext cx="10515600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b="1" dirty="0">
                <a:latin typeface="Arial" panose="020B0604020202020204" pitchFamily="34" charset="0"/>
                <a:cs typeface="Arial" panose="020B0604020202020204" pitchFamily="34" charset="0"/>
              </a:rPr>
              <a:t>SEGUNDA ACTIVIDADE</a:t>
            </a:r>
            <a:endParaRPr lang="gl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31C87D8-D7F0-482A-9B23-F6E542F6E719}"/>
              </a:ext>
            </a:extLst>
          </p:cNvPr>
          <p:cNvSpPr txBox="1"/>
          <p:nvPr/>
        </p:nvSpPr>
        <p:spPr>
          <a:xfrm>
            <a:off x="817123" y="1284233"/>
            <a:ext cx="7256834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ct val="0"/>
              </a:spcBef>
              <a:spcAft>
                <a:spcPts val="800"/>
              </a:spcAft>
              <a:defRPr/>
            </a:pPr>
            <a:r>
              <a:rPr lang="gl-E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“A ver...Quen se anima ao </a:t>
            </a:r>
            <a:r>
              <a:rPr lang="gl-ES" sz="28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mini</a:t>
            </a:r>
            <a:r>
              <a:rPr lang="gl-ES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teatro?” </a:t>
            </a:r>
          </a:p>
        </p:txBody>
      </p:sp>
    </p:spTree>
    <p:extLst>
      <p:ext uri="{BB962C8B-B14F-4D97-AF65-F5344CB8AC3E}">
        <p14:creationId xmlns:p14="http://schemas.microsoft.com/office/powerpoint/2010/main" val="586622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C37FE65B-0FBD-7445-ACFD-ECC11150F179}"/>
              </a:ext>
            </a:extLst>
          </p:cNvPr>
          <p:cNvSpPr/>
          <p:nvPr/>
        </p:nvSpPr>
        <p:spPr>
          <a:xfrm>
            <a:off x="87460" y="1240943"/>
            <a:ext cx="12017082" cy="5349599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gl-ES" sz="1100" b="0" i="0" u="none" strike="noStrike" kern="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6E1F160E-4FE0-439E-BC16-93391F93A7ED}"/>
              </a:ext>
            </a:extLst>
          </p:cNvPr>
          <p:cNvSpPr/>
          <p:nvPr/>
        </p:nvSpPr>
        <p:spPr>
          <a:xfrm>
            <a:off x="564219" y="1495043"/>
            <a:ext cx="5343095" cy="5410057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100" b="1" dirty="0" err="1"/>
              <a:t>Detectastes</a:t>
            </a:r>
            <a:r>
              <a:rPr lang="es-ES" sz="2100" b="1" dirty="0"/>
              <a:t> algún estereotipo de </a:t>
            </a:r>
            <a:r>
              <a:rPr lang="es-ES" sz="2100" b="1" dirty="0" err="1"/>
              <a:t>xénero</a:t>
            </a:r>
            <a:r>
              <a:rPr lang="es-ES" sz="2100" b="1" dirty="0"/>
              <a:t> na conversa? </a:t>
            </a:r>
          </a:p>
          <a:p>
            <a:endParaRPr lang="es-ES" sz="2100" b="1" dirty="0"/>
          </a:p>
          <a:p>
            <a:pPr lvl="0"/>
            <a:r>
              <a:rPr lang="es-ES" sz="2100" dirty="0" err="1"/>
              <a:t>Na</a:t>
            </a:r>
            <a:r>
              <a:rPr lang="es-ES" sz="2100" dirty="0"/>
              <a:t> conversa </a:t>
            </a:r>
            <a:r>
              <a:rPr lang="es-ES" sz="2100" dirty="0" err="1"/>
              <a:t>alguén</a:t>
            </a:r>
            <a:r>
              <a:rPr lang="es-ES" sz="2100" dirty="0"/>
              <a:t> di: “mira que </a:t>
            </a:r>
            <a:r>
              <a:rPr lang="es-ES" sz="2100" dirty="0" err="1"/>
              <a:t>bo</a:t>
            </a:r>
            <a:r>
              <a:rPr lang="es-ES" sz="2100" dirty="0"/>
              <a:t> </a:t>
            </a:r>
            <a:r>
              <a:rPr lang="es-ES" sz="2100" dirty="0" err="1"/>
              <a:t>ollo</a:t>
            </a:r>
            <a:r>
              <a:rPr lang="es-ES" sz="2100" dirty="0"/>
              <a:t> </a:t>
            </a:r>
            <a:r>
              <a:rPr lang="es-ES" sz="2100" dirty="0" err="1"/>
              <a:t>tes</a:t>
            </a:r>
            <a:r>
              <a:rPr lang="es-ES" sz="2100" dirty="0"/>
              <a:t>! </a:t>
            </a:r>
            <a:r>
              <a:rPr lang="es-ES" sz="2100" dirty="0" err="1"/>
              <a:t>Deches</a:t>
            </a:r>
            <a:r>
              <a:rPr lang="es-ES" sz="2100" dirty="0"/>
              <a:t> na diana”. A que se referirá con </a:t>
            </a:r>
            <a:r>
              <a:rPr lang="es-ES" sz="2100" dirty="0" err="1"/>
              <a:t>isto</a:t>
            </a:r>
            <a:r>
              <a:rPr lang="es-ES" sz="2100" dirty="0"/>
              <a:t>?</a:t>
            </a:r>
          </a:p>
          <a:p>
            <a:pPr lvl="0"/>
            <a:endParaRPr lang="es-ES" sz="2100" dirty="0"/>
          </a:p>
          <a:p>
            <a:pPr lvl="0"/>
            <a:r>
              <a:rPr lang="es-ES" sz="2100" dirty="0" err="1"/>
              <a:t>Alguén</a:t>
            </a:r>
            <a:r>
              <a:rPr lang="es-ES" sz="2100" dirty="0"/>
              <a:t> </a:t>
            </a:r>
            <a:r>
              <a:rPr lang="es-ES" sz="2100" dirty="0" err="1"/>
              <a:t>tamén</a:t>
            </a:r>
            <a:r>
              <a:rPr lang="es-ES" sz="2100" dirty="0"/>
              <a:t> </a:t>
            </a:r>
            <a:r>
              <a:rPr lang="es-ES" sz="2100" dirty="0" err="1"/>
              <a:t>dixo</a:t>
            </a:r>
            <a:r>
              <a:rPr lang="es-ES" sz="2100" dirty="0"/>
              <a:t>: “</a:t>
            </a:r>
            <a:r>
              <a:rPr lang="es-ES" sz="2100" dirty="0" err="1"/>
              <a:t>Fíxate</a:t>
            </a:r>
            <a:r>
              <a:rPr lang="es-ES" sz="2100" dirty="0"/>
              <a:t>, </a:t>
            </a:r>
            <a:r>
              <a:rPr lang="es-ES" sz="2100" dirty="0" err="1"/>
              <a:t>xa</a:t>
            </a:r>
            <a:r>
              <a:rPr lang="es-ES" sz="2100" dirty="0"/>
              <a:t> está </a:t>
            </a:r>
            <a:r>
              <a:rPr lang="es-ES" sz="2100" dirty="0" err="1"/>
              <a:t>choromicando</a:t>
            </a:r>
            <a:r>
              <a:rPr lang="es-ES" sz="2100" dirty="0"/>
              <a:t> como </a:t>
            </a:r>
            <a:r>
              <a:rPr lang="es-ES" sz="2100" dirty="0" err="1"/>
              <a:t>unha</a:t>
            </a:r>
            <a:r>
              <a:rPr lang="es-ES" sz="2100" dirty="0"/>
              <a:t> nena”...Que </a:t>
            </a:r>
            <a:r>
              <a:rPr lang="es-ES" sz="2100" dirty="0" err="1"/>
              <a:t>pensades</a:t>
            </a:r>
            <a:r>
              <a:rPr lang="es-ES" sz="2100" dirty="0"/>
              <a:t> sobre esta expresión?, Por que parece un insulto?  Cal é a diferencia entre as </a:t>
            </a:r>
            <a:r>
              <a:rPr lang="es-ES" sz="2100" dirty="0" err="1"/>
              <a:t>bágoas</a:t>
            </a:r>
            <a:r>
              <a:rPr lang="es-ES" sz="2100" dirty="0"/>
              <a:t> </a:t>
            </a:r>
            <a:r>
              <a:rPr lang="es-ES" sz="2100" dirty="0" err="1"/>
              <a:t>dunha</a:t>
            </a:r>
            <a:r>
              <a:rPr lang="es-ES" sz="2100" dirty="0"/>
              <a:t> nena e as </a:t>
            </a:r>
            <a:r>
              <a:rPr lang="es-ES" sz="2100" dirty="0" err="1"/>
              <a:t>dun</a:t>
            </a:r>
            <a:r>
              <a:rPr lang="es-ES" sz="2100" dirty="0"/>
              <a:t> </a:t>
            </a:r>
            <a:r>
              <a:rPr lang="es-ES" sz="2100" dirty="0" err="1"/>
              <a:t>neno</a:t>
            </a:r>
            <a:r>
              <a:rPr lang="es-ES" sz="2100" dirty="0"/>
              <a:t>?, </a:t>
            </a:r>
            <a:r>
              <a:rPr lang="es-ES" sz="2100" b="1" dirty="0"/>
              <a:t>Chorar é </a:t>
            </a:r>
            <a:r>
              <a:rPr lang="es-ES" sz="2100" b="1" dirty="0" err="1"/>
              <a:t>sinal</a:t>
            </a:r>
            <a:r>
              <a:rPr lang="es-ES" sz="2100" b="1" dirty="0"/>
              <a:t> de </a:t>
            </a:r>
            <a:r>
              <a:rPr lang="es-ES" sz="2100" b="1" dirty="0" err="1"/>
              <a:t>debilidade</a:t>
            </a:r>
            <a:r>
              <a:rPr lang="es-ES" sz="2100" b="1" dirty="0"/>
              <a:t>?</a:t>
            </a:r>
          </a:p>
          <a:p>
            <a:pPr lvl="0"/>
            <a:endParaRPr lang="es-ES" sz="21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100" b="1" dirty="0"/>
              <a:t>Que </a:t>
            </a:r>
            <a:r>
              <a:rPr lang="es-ES" sz="2100" b="1" dirty="0" err="1"/>
              <a:t>outras</a:t>
            </a:r>
            <a:r>
              <a:rPr lang="es-ES" sz="2100" b="1" dirty="0"/>
              <a:t> </a:t>
            </a:r>
            <a:r>
              <a:rPr lang="es-ES" sz="2100" b="1" dirty="0" err="1"/>
              <a:t>expresións</a:t>
            </a:r>
            <a:r>
              <a:rPr lang="es-ES" sz="2100" b="1" dirty="0"/>
              <a:t> sexistas </a:t>
            </a:r>
            <a:r>
              <a:rPr lang="es-ES" sz="2100" b="1" dirty="0" err="1"/>
              <a:t>adoitamos</a:t>
            </a:r>
            <a:r>
              <a:rPr lang="es-ES" sz="2100" b="1" dirty="0"/>
              <a:t> </a:t>
            </a:r>
            <a:r>
              <a:rPr lang="es-ES" sz="2100" b="1" dirty="0" err="1"/>
              <a:t>dicir</a:t>
            </a:r>
            <a:r>
              <a:rPr lang="es-ES" sz="2100" b="1" dirty="0"/>
              <a:t> </a:t>
            </a:r>
            <a:r>
              <a:rPr lang="es-ES" sz="2100" b="1" dirty="0" err="1"/>
              <a:t>ou</a:t>
            </a:r>
            <a:r>
              <a:rPr lang="es-ES" sz="2100" b="1" dirty="0"/>
              <a:t> </a:t>
            </a:r>
            <a:r>
              <a:rPr lang="es-ES" sz="2100" b="1" dirty="0" err="1"/>
              <a:t>escoitar</a:t>
            </a:r>
            <a:r>
              <a:rPr lang="es-ES" sz="2100" b="1" dirty="0"/>
              <a:t>?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A2BC8CC-EFF4-EB4B-95D2-BEEC6F1BE39B}"/>
              </a:ext>
            </a:extLst>
          </p:cNvPr>
          <p:cNvSpPr txBox="1"/>
          <p:nvPr/>
        </p:nvSpPr>
        <p:spPr>
          <a:xfrm>
            <a:off x="564219" y="267458"/>
            <a:ext cx="11314284" cy="706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3900" b="1" dirty="0">
                <a:solidFill>
                  <a:srgbClr val="C45CD3"/>
                </a:solidFill>
                <a:ea typeface="+mj-ea"/>
                <a:cs typeface="+mj-cs"/>
              </a:rPr>
              <a:t>QUE VOS DI O VOSO RADAR</a:t>
            </a:r>
            <a:r>
              <a:rPr lang="gl-ES" sz="3800" b="1" dirty="0">
                <a:solidFill>
                  <a:srgbClr val="C45CD3"/>
                </a:solidFill>
                <a:ea typeface="+mj-ea"/>
                <a:cs typeface="+mj-cs"/>
              </a:rPr>
              <a:t>           ... 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6C4D603-B301-944B-931A-674A80624479}"/>
              </a:ext>
            </a:extLst>
          </p:cNvPr>
          <p:cNvSpPr/>
          <p:nvPr/>
        </p:nvSpPr>
        <p:spPr>
          <a:xfrm>
            <a:off x="7115858" y="1240943"/>
            <a:ext cx="4988683" cy="4787434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ES" sz="2100" dirty="0"/>
              <a:t>Cando </a:t>
            </a:r>
            <a:r>
              <a:rPr lang="es-ES" sz="2100" dirty="0" err="1"/>
              <a:t>lle</a:t>
            </a:r>
            <a:r>
              <a:rPr lang="es-ES" sz="2100" dirty="0"/>
              <a:t> di: “ti cala, hipopótamo”. </a:t>
            </a:r>
          </a:p>
          <a:p>
            <a:pPr lvl="0"/>
            <a:endParaRPr lang="es-ES" sz="2100" b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100" b="1" dirty="0"/>
              <a:t>Este pode ser un </a:t>
            </a:r>
            <a:r>
              <a:rPr lang="es-ES" sz="2100" b="1" dirty="0" err="1"/>
              <a:t>exemplo</a:t>
            </a:r>
            <a:r>
              <a:rPr lang="es-ES" sz="2100" b="1" dirty="0"/>
              <a:t> de gordofobia?</a:t>
            </a:r>
          </a:p>
          <a:p>
            <a:pPr lvl="0"/>
            <a:endParaRPr lang="es-ES" sz="2100" b="1" dirty="0"/>
          </a:p>
          <a:p>
            <a:pPr lvl="0"/>
            <a:r>
              <a:rPr lang="es-ES" sz="2100" dirty="0"/>
              <a:t>Como </a:t>
            </a:r>
            <a:r>
              <a:rPr lang="es-ES" sz="2100" dirty="0" err="1"/>
              <a:t>credes</a:t>
            </a:r>
            <a:r>
              <a:rPr lang="es-ES" sz="2100" dirty="0"/>
              <a:t> que se </a:t>
            </a:r>
            <a:r>
              <a:rPr lang="es-ES" sz="2100" dirty="0" err="1"/>
              <a:t>senten</a:t>
            </a:r>
            <a:r>
              <a:rPr lang="es-ES" sz="2100" dirty="0"/>
              <a:t> as </a:t>
            </a:r>
            <a:r>
              <a:rPr lang="es-ES" sz="2100" dirty="0" err="1"/>
              <a:t>persoas</a:t>
            </a:r>
            <a:r>
              <a:rPr lang="es-ES" sz="2100" dirty="0"/>
              <a:t> que reciben </a:t>
            </a:r>
            <a:r>
              <a:rPr lang="es-ES" sz="2100" dirty="0" err="1"/>
              <a:t>mensaxes</a:t>
            </a:r>
            <a:r>
              <a:rPr lang="es-ES" sz="2100" dirty="0"/>
              <a:t> e </a:t>
            </a:r>
            <a:r>
              <a:rPr lang="es-ES" sz="2100" dirty="0" err="1"/>
              <a:t>expresións</a:t>
            </a:r>
            <a:r>
              <a:rPr lang="es-ES" sz="2100" dirty="0"/>
              <a:t> </a:t>
            </a:r>
            <a:r>
              <a:rPr lang="es-ES" sz="2100" dirty="0" err="1"/>
              <a:t>deste</a:t>
            </a:r>
            <a:r>
              <a:rPr lang="es-ES" sz="2100" dirty="0"/>
              <a:t> tipo? Que consecuencias poden ter para </a:t>
            </a:r>
            <a:r>
              <a:rPr lang="es-ES" sz="2100" dirty="0" err="1"/>
              <a:t>elas</a:t>
            </a:r>
            <a:r>
              <a:rPr lang="es-ES" sz="2100" dirty="0"/>
              <a:t>?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100" b="1" dirty="0"/>
              <a:t>Que podemos </a:t>
            </a:r>
            <a:r>
              <a:rPr lang="es-ES" sz="2100" b="1" dirty="0" err="1"/>
              <a:t>facer</a:t>
            </a:r>
            <a:r>
              <a:rPr lang="es-ES" sz="2100" b="1" dirty="0"/>
              <a:t> para </a:t>
            </a:r>
            <a:r>
              <a:rPr lang="es-ES" sz="2100" b="1" dirty="0" err="1"/>
              <a:t>frear</a:t>
            </a:r>
            <a:r>
              <a:rPr lang="es-ES" sz="2100" b="1" dirty="0"/>
              <a:t> a gordofobia?</a:t>
            </a:r>
          </a:p>
          <a:p>
            <a:pPr lvl="0"/>
            <a:endParaRPr lang="es-ES" sz="2100" dirty="0"/>
          </a:p>
          <a:p>
            <a:pPr lvl="0"/>
            <a:r>
              <a:rPr lang="es-ES" sz="2100" dirty="0" err="1"/>
              <a:t>Unha</a:t>
            </a:r>
            <a:r>
              <a:rPr lang="es-ES" sz="2100" dirty="0"/>
              <a:t> das rapazas dilles que se non </a:t>
            </a:r>
            <a:r>
              <a:rPr lang="es-ES" sz="2100" dirty="0" err="1"/>
              <a:t>decataron</a:t>
            </a:r>
            <a:r>
              <a:rPr lang="es-ES" sz="2100" dirty="0"/>
              <a:t> que ir de “</a:t>
            </a:r>
            <a:r>
              <a:rPr lang="es-ES" sz="2100" dirty="0" err="1"/>
              <a:t>machiño</a:t>
            </a:r>
            <a:r>
              <a:rPr lang="es-ES" sz="2100" dirty="0"/>
              <a:t>” é da época das cavernas, e que evolucionen.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ES" sz="2100" b="1" dirty="0"/>
              <a:t>Que </a:t>
            </a:r>
            <a:r>
              <a:rPr lang="es-ES" sz="2100" b="1" dirty="0" err="1"/>
              <a:t>pensades</a:t>
            </a:r>
            <a:r>
              <a:rPr lang="es-ES" sz="2100" b="1" dirty="0"/>
              <a:t> sobre </a:t>
            </a:r>
            <a:r>
              <a:rPr lang="es-ES" sz="2100" b="1" dirty="0" err="1"/>
              <a:t>isto</a:t>
            </a:r>
            <a:r>
              <a:rPr lang="es-ES" sz="2100" b="1" dirty="0"/>
              <a:t>?</a:t>
            </a:r>
          </a:p>
          <a:p>
            <a:endParaRPr lang="es-ES" sz="21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233" y="267458"/>
            <a:ext cx="1287932" cy="1813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78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FA85E738-74D5-4D90-A11C-5A26FA724F4A}"/>
              </a:ext>
            </a:extLst>
          </p:cNvPr>
          <p:cNvSpPr/>
          <p:nvPr/>
        </p:nvSpPr>
        <p:spPr>
          <a:xfrm>
            <a:off x="200722" y="1020000"/>
            <a:ext cx="11797990" cy="5602701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22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gl-ES" sz="1400" b="1" kern="0" dirty="0">
              <a:solidFill>
                <a:sysClr val="window" lastClr="FFFFFF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C363336-0E5C-DF40-8ADA-DFC5F0577953}"/>
              </a:ext>
            </a:extLst>
          </p:cNvPr>
          <p:cNvSpPr txBox="1"/>
          <p:nvPr/>
        </p:nvSpPr>
        <p:spPr>
          <a:xfrm>
            <a:off x="585214" y="235299"/>
            <a:ext cx="9823382" cy="78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defRPr/>
            </a:pPr>
            <a:r>
              <a:rPr lang="gl-ES" sz="4400" b="1" dirty="0">
                <a:solidFill>
                  <a:srgbClr val="C45CD3"/>
                </a:solidFill>
                <a:ea typeface="+mj-ea"/>
                <a:cs typeface="+mj-cs"/>
              </a:rPr>
              <a:t>Algunhas reflexións importantes...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A39B20D-19D1-1845-BAB1-87071D615EBC}"/>
              </a:ext>
            </a:extLst>
          </p:cNvPr>
          <p:cNvSpPr txBox="1"/>
          <p:nvPr/>
        </p:nvSpPr>
        <p:spPr>
          <a:xfrm>
            <a:off x="585214" y="1097949"/>
            <a:ext cx="5218179" cy="5459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As características asociadas ás mulleres </a:t>
            </a: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son consideradas </a:t>
            </a:r>
            <a:r>
              <a:rPr lang="gl-ES" sz="2200" kern="0" dirty="0">
                <a:ea typeface="Calibri" panose="020F0502020204030204" pitchFamily="34" charset="0"/>
                <a:cs typeface="Times New Roman" panose="02020603050405020304" pitchFamily="18" charset="0"/>
              </a:rPr>
              <a:t>polo sistema patriarcal </a:t>
            </a:r>
            <a:r>
              <a:rPr lang="gl-ES" sz="2200" b="1" kern="0" dirty="0">
                <a:ea typeface="Calibri" panose="020F0502020204030204" pitchFamily="34" charset="0"/>
                <a:cs typeface="Times New Roman" panose="02020603050405020304" pitchFamily="18" charset="0"/>
              </a:rPr>
              <a:t>de menor valor.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gl-ES" sz="8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kern="0" dirty="0">
                <a:cs typeface="Times New Roman" panose="02020603050405020304" pitchFamily="18" charset="0"/>
              </a:rPr>
              <a:t>A ruptura coa </a:t>
            </a:r>
            <a:r>
              <a:rPr lang="es-ES" sz="2200" kern="0" dirty="0" err="1">
                <a:cs typeface="Times New Roman" panose="02020603050405020304" pitchFamily="18" charset="0"/>
              </a:rPr>
              <a:t>masculinidade</a:t>
            </a:r>
            <a:r>
              <a:rPr lang="es-ES" sz="2200" kern="0" dirty="0">
                <a:cs typeface="Times New Roman" panose="02020603050405020304" pitchFamily="18" charset="0"/>
              </a:rPr>
              <a:t> </a:t>
            </a:r>
            <a:r>
              <a:rPr lang="es-ES" sz="2200" kern="0" dirty="0" err="1">
                <a:cs typeface="Times New Roman" panose="02020603050405020304" pitchFamily="18" charset="0"/>
              </a:rPr>
              <a:t>hexemónica</a:t>
            </a:r>
            <a:r>
              <a:rPr lang="es-ES" sz="2200" kern="0" dirty="0">
                <a:cs typeface="Times New Roman" panose="02020603050405020304" pitchFamily="18" charset="0"/>
              </a:rPr>
              <a:t> e </a:t>
            </a:r>
            <a:r>
              <a:rPr lang="es-ES" sz="2200" kern="0" dirty="0" err="1">
                <a:cs typeface="Times New Roman" panose="02020603050405020304" pitchFamily="18" charset="0"/>
              </a:rPr>
              <a:t>cos</a:t>
            </a:r>
            <a:r>
              <a:rPr lang="es-ES" sz="2200" kern="0" dirty="0">
                <a:cs typeface="Times New Roman" panose="02020603050405020304" pitchFamily="18" charset="0"/>
              </a:rPr>
              <a:t> estereotipos de </a:t>
            </a:r>
            <a:r>
              <a:rPr lang="es-ES" sz="2200" kern="0" dirty="0" err="1">
                <a:cs typeface="Times New Roman" panose="02020603050405020304" pitchFamily="18" charset="0"/>
              </a:rPr>
              <a:t>xénero</a:t>
            </a:r>
            <a:r>
              <a:rPr lang="es-ES" sz="2200" kern="0" dirty="0">
                <a:cs typeface="Times New Roman" panose="02020603050405020304" pitchFamily="18" charset="0"/>
              </a:rPr>
              <a:t> </a:t>
            </a:r>
            <a:r>
              <a:rPr lang="es-ES" sz="2200" kern="0" dirty="0" err="1">
                <a:cs typeface="Times New Roman" panose="02020603050405020304" pitchFamily="18" charset="0"/>
              </a:rPr>
              <a:t>tradicionais</a:t>
            </a:r>
            <a:r>
              <a:rPr lang="es-ES" sz="2200" kern="0" dirty="0">
                <a:cs typeface="Times New Roman" panose="02020603050405020304" pitchFamily="18" charset="0"/>
              </a:rPr>
              <a:t> </a:t>
            </a:r>
            <a:r>
              <a:rPr lang="es-ES" sz="2200" b="1" kern="0" dirty="0" err="1">
                <a:cs typeface="Times New Roman" panose="02020603050405020304" pitchFamily="18" charset="0"/>
              </a:rPr>
              <a:t>dá</a:t>
            </a:r>
            <a:r>
              <a:rPr lang="es-ES" sz="2200" b="1" kern="0" dirty="0">
                <a:cs typeface="Times New Roman" panose="02020603050405020304" pitchFamily="18" charset="0"/>
              </a:rPr>
              <a:t> paso a masculinidades </a:t>
            </a:r>
            <a:r>
              <a:rPr lang="es-ES" sz="2200" b="1" kern="0" dirty="0" err="1">
                <a:cs typeface="Times New Roman" panose="02020603050405020304" pitchFamily="18" charset="0"/>
              </a:rPr>
              <a:t>máis</a:t>
            </a:r>
            <a:r>
              <a:rPr lang="es-ES" sz="2200" b="1" kern="0" dirty="0">
                <a:cs typeface="Times New Roman" panose="02020603050405020304" pitchFamily="18" charset="0"/>
              </a:rPr>
              <a:t> diversas e igualitarias.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800" b="1" kern="0" dirty="0"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b="1" kern="0" dirty="0">
                <a:cs typeface="Times New Roman" panose="02020603050405020304" pitchFamily="18" charset="0"/>
              </a:rPr>
              <a:t>Os estereotipos son grandes condicionantes das </a:t>
            </a:r>
            <a:r>
              <a:rPr lang="es-ES" sz="2200" b="1" kern="0" dirty="0" err="1">
                <a:cs typeface="Times New Roman" panose="02020603050405020304" pitchFamily="18" charset="0"/>
              </a:rPr>
              <a:t>nosas</a:t>
            </a:r>
            <a:r>
              <a:rPr lang="es-ES" sz="2200" b="1" kern="0" dirty="0">
                <a:cs typeface="Times New Roman" panose="02020603050405020304" pitchFamily="18" charset="0"/>
              </a:rPr>
              <a:t> </a:t>
            </a:r>
            <a:r>
              <a:rPr lang="es-ES" sz="2200" kern="0" dirty="0">
                <a:cs typeface="Times New Roman" panose="02020603050405020304" pitchFamily="18" charset="0"/>
              </a:rPr>
              <a:t>vidas e </a:t>
            </a:r>
            <a:r>
              <a:rPr lang="es-ES" sz="2200" kern="0" dirty="0" err="1">
                <a:cs typeface="Times New Roman" panose="02020603050405020304" pitchFamily="18" charset="0"/>
              </a:rPr>
              <a:t>moi</a:t>
            </a:r>
            <a:r>
              <a:rPr lang="es-ES" sz="2200" kern="0" dirty="0">
                <a:cs typeface="Times New Roman" panose="02020603050405020304" pitchFamily="18" charset="0"/>
              </a:rPr>
              <a:t> </a:t>
            </a:r>
            <a:r>
              <a:rPr lang="es-ES" sz="2200" kern="0" dirty="0" err="1">
                <a:cs typeface="Times New Roman" panose="02020603050405020304" pitchFamily="18" charset="0"/>
              </a:rPr>
              <a:t>prexudiciais</a:t>
            </a:r>
            <a:r>
              <a:rPr lang="es-ES" sz="2200" kern="0" dirty="0">
                <a:cs typeface="Times New Roman" panose="02020603050405020304" pitchFamily="18" charset="0"/>
              </a:rPr>
              <a:t> </a:t>
            </a:r>
            <a:r>
              <a:rPr lang="es-ES" sz="2200" kern="0" dirty="0" err="1">
                <a:cs typeface="Times New Roman" panose="02020603050405020304" pitchFamily="18" charset="0"/>
              </a:rPr>
              <a:t>xa</a:t>
            </a:r>
            <a:r>
              <a:rPr lang="es-ES" sz="2200" kern="0" dirty="0">
                <a:cs typeface="Times New Roman" panose="02020603050405020304" pitchFamily="18" charset="0"/>
              </a:rPr>
              <a:t> que determinan a </a:t>
            </a:r>
            <a:r>
              <a:rPr lang="es-ES" sz="2200" kern="0" dirty="0" err="1">
                <a:cs typeface="Times New Roman" panose="02020603050405020304" pitchFamily="18" charset="0"/>
              </a:rPr>
              <a:t>nosa</a:t>
            </a:r>
            <a:r>
              <a:rPr lang="es-ES" sz="2200" kern="0" dirty="0">
                <a:cs typeface="Times New Roman" panose="02020603050405020304" pitchFamily="18" charset="0"/>
              </a:rPr>
              <a:t> forma de comportarnos, os </a:t>
            </a:r>
            <a:r>
              <a:rPr lang="es-ES" sz="2200" kern="0" dirty="0" err="1">
                <a:cs typeface="Times New Roman" panose="02020603050405020304" pitchFamily="18" charset="0"/>
              </a:rPr>
              <a:t>nosos</a:t>
            </a:r>
            <a:r>
              <a:rPr lang="es-ES" sz="2200" kern="0" dirty="0">
                <a:cs typeface="Times New Roman" panose="02020603050405020304" pitchFamily="18" charset="0"/>
              </a:rPr>
              <a:t> gustos e intereses, expectativas,...en definitiva, o </a:t>
            </a:r>
            <a:r>
              <a:rPr lang="es-ES" sz="2200" kern="0" dirty="0" err="1">
                <a:cs typeface="Times New Roman" panose="02020603050405020304" pitchFamily="18" charset="0"/>
              </a:rPr>
              <a:t>noso</a:t>
            </a:r>
            <a:r>
              <a:rPr lang="es-ES" sz="2200" kern="0" dirty="0">
                <a:cs typeface="Times New Roman" panose="02020603050405020304" pitchFamily="18" charset="0"/>
              </a:rPr>
              <a:t> modo de vivir.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0575665-499B-AA4D-958C-810C0A38E539}"/>
              </a:ext>
            </a:extLst>
          </p:cNvPr>
          <p:cNvSpPr txBox="1"/>
          <p:nvPr/>
        </p:nvSpPr>
        <p:spPr>
          <a:xfrm>
            <a:off x="6217920" y="1097949"/>
            <a:ext cx="5552902" cy="5702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b="1" dirty="0"/>
              <a:t>A gordofobia é </a:t>
            </a:r>
            <a:r>
              <a:rPr lang="es-ES" sz="2200" b="1" dirty="0" err="1"/>
              <a:t>unha</a:t>
            </a:r>
            <a:r>
              <a:rPr lang="es-ES" sz="2200" b="1" dirty="0"/>
              <a:t> forma de discriminación </a:t>
            </a:r>
            <a:r>
              <a:rPr lang="es-ES" sz="2200" dirty="0"/>
              <a:t>que se </a:t>
            </a:r>
            <a:r>
              <a:rPr lang="es-ES" sz="2200" dirty="0" err="1"/>
              <a:t>exerce</a:t>
            </a:r>
            <a:r>
              <a:rPr lang="es-ES" sz="2200" dirty="0"/>
              <a:t> a través de </a:t>
            </a:r>
            <a:r>
              <a:rPr lang="es-ES" sz="2200" dirty="0" err="1"/>
              <a:t>mensaxes</a:t>
            </a:r>
            <a:r>
              <a:rPr lang="es-ES" sz="2200" dirty="0"/>
              <a:t> de odio e de </a:t>
            </a:r>
            <a:r>
              <a:rPr lang="es-ES" sz="2200" dirty="0" err="1"/>
              <a:t>rexeitamento</a:t>
            </a:r>
            <a:r>
              <a:rPr lang="es-ES" sz="2200" dirty="0"/>
              <a:t> respecto </a:t>
            </a:r>
            <a:r>
              <a:rPr lang="es-ES" sz="2200" dirty="0" err="1"/>
              <a:t>ao</a:t>
            </a:r>
            <a:r>
              <a:rPr lang="es-ES" sz="2200" dirty="0"/>
              <a:t> </a:t>
            </a:r>
            <a:r>
              <a:rPr lang="es-ES" sz="2200" dirty="0" err="1"/>
              <a:t>corpo</a:t>
            </a:r>
            <a:r>
              <a:rPr lang="es-ES" sz="2200" dirty="0"/>
              <a:t>. </a:t>
            </a:r>
          </a:p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s-ES" sz="800" dirty="0"/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b="1" dirty="0"/>
              <a:t>As </a:t>
            </a:r>
            <a:r>
              <a:rPr lang="es-ES" sz="2200" b="1" dirty="0" err="1"/>
              <a:t>mensaxes</a:t>
            </a:r>
            <a:r>
              <a:rPr lang="es-ES" sz="2200" b="1" dirty="0"/>
              <a:t> e insultos que reciben terminan calando fondo e </a:t>
            </a:r>
            <a:r>
              <a:rPr lang="es-ES" sz="2200" b="1" dirty="0" err="1"/>
              <a:t>interiorízanse</a:t>
            </a:r>
            <a:r>
              <a:rPr lang="es-ES" sz="2200" dirty="0"/>
              <a:t>,  </a:t>
            </a:r>
            <a:r>
              <a:rPr lang="es-ES" sz="2200" dirty="0" err="1"/>
              <a:t>aloxándose</a:t>
            </a:r>
            <a:r>
              <a:rPr lang="es-ES" sz="2200" dirty="0"/>
              <a:t> na </a:t>
            </a:r>
            <a:r>
              <a:rPr lang="es-ES" sz="2200" dirty="0" err="1"/>
              <a:t>persoa</a:t>
            </a:r>
            <a:r>
              <a:rPr lang="es-ES" sz="2200" dirty="0"/>
              <a:t> </a:t>
            </a:r>
            <a:r>
              <a:rPr lang="es-ES" sz="2200" dirty="0" err="1"/>
              <a:t>sentimentos</a:t>
            </a:r>
            <a:r>
              <a:rPr lang="es-ES" sz="2200" dirty="0"/>
              <a:t> negativos de culpa e </a:t>
            </a:r>
            <a:r>
              <a:rPr lang="es-ES" sz="2200" dirty="0" err="1"/>
              <a:t>responsabilidade</a:t>
            </a:r>
            <a:r>
              <a:rPr lang="es-ES" sz="2200" dirty="0"/>
              <a:t>.</a:t>
            </a:r>
            <a:endParaRPr lang="es-ES" sz="800" dirty="0"/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200" b="1" dirty="0"/>
              <a:t>Todas as </a:t>
            </a:r>
            <a:r>
              <a:rPr lang="es-ES" sz="2200" b="1" dirty="0" err="1"/>
              <a:t>persoas</a:t>
            </a:r>
            <a:r>
              <a:rPr lang="es-ES" sz="2200" b="1" dirty="0"/>
              <a:t> somos diversas </a:t>
            </a:r>
            <a:r>
              <a:rPr lang="es-ES" sz="2200" dirty="0"/>
              <a:t>e, con independencia de como </a:t>
            </a:r>
            <a:r>
              <a:rPr lang="es-ES" sz="2200" dirty="0" err="1"/>
              <a:t>sexa</a:t>
            </a:r>
            <a:r>
              <a:rPr lang="es-ES" sz="2200" dirty="0"/>
              <a:t> o </a:t>
            </a:r>
            <a:r>
              <a:rPr lang="es-ES" sz="2200" dirty="0" err="1"/>
              <a:t>noso</a:t>
            </a:r>
            <a:r>
              <a:rPr lang="es-ES" sz="2200" dirty="0"/>
              <a:t> </a:t>
            </a:r>
            <a:r>
              <a:rPr lang="es-ES" sz="2200" dirty="0" err="1"/>
              <a:t>corpo</a:t>
            </a:r>
            <a:r>
              <a:rPr lang="es-ES" sz="2200" dirty="0"/>
              <a:t>, peso, </a:t>
            </a:r>
            <a:r>
              <a:rPr lang="es-ES" sz="2200" dirty="0" err="1"/>
              <a:t>aparencia</a:t>
            </a:r>
            <a:r>
              <a:rPr lang="es-ES" sz="2200" dirty="0"/>
              <a:t>, capacidades,...</a:t>
            </a:r>
            <a:r>
              <a:rPr lang="es-ES" sz="2400" b="1" dirty="0"/>
              <a:t>merecemos respecto e vivir </a:t>
            </a:r>
            <a:r>
              <a:rPr lang="es-ES" sz="2400" b="1" dirty="0" err="1"/>
              <a:t>unha</a:t>
            </a:r>
            <a:r>
              <a:rPr lang="es-ES" sz="2400" b="1" dirty="0"/>
              <a:t> vida libre de discriminación e violencia. </a:t>
            </a:r>
            <a:endParaRPr lang="gl-ES" sz="2200" b="1" kern="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898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A0410CF-E737-F340-B4FF-5E70A4EDCB75}"/>
              </a:ext>
            </a:extLst>
          </p:cNvPr>
          <p:cNvSpPr/>
          <p:nvPr/>
        </p:nvSpPr>
        <p:spPr>
          <a:xfrm>
            <a:off x="0" y="1862052"/>
            <a:ext cx="12191999" cy="5180774"/>
          </a:xfrm>
          <a:prstGeom prst="rect">
            <a:avLst/>
          </a:prstGeom>
          <a:solidFill>
            <a:srgbClr val="F1D8F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gl-ES" sz="1100" b="0" i="0" u="none" strike="noStrike" kern="0" cap="none" spc="0" normalizeH="0" baseline="0" noProof="0" dirty="0">
              <a:ln>
                <a:noFill/>
              </a:ln>
              <a:solidFill>
                <a:srgbClr val="FFD036"/>
              </a:solidFill>
              <a:effectLst/>
              <a:uLnTx/>
              <a:uFillTx/>
              <a:latin typeface="Calibri" panose="020F05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6C2909E-5A35-4D6A-B7FB-9920E93C9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6" y="224897"/>
            <a:ext cx="11573933" cy="1637155"/>
          </a:xfrm>
        </p:spPr>
        <p:txBody>
          <a:bodyPr>
            <a:normAutofit/>
          </a:bodyPr>
          <a:lstStyle/>
          <a:p>
            <a:pPr algn="l"/>
            <a:r>
              <a:rPr lang="gl-ES" sz="2000" dirty="0">
                <a:latin typeface="Arial" panose="020B0604020202020204" pitchFamily="34" charset="0"/>
                <a:cs typeface="Arial" panose="020B0604020202020204" pitchFamily="34" charset="0"/>
              </a:rPr>
              <a:t>Para seguir afondando...</a:t>
            </a:r>
            <a:br>
              <a:rPr lang="gl-E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4000" dirty="0">
                <a:latin typeface="Arial" panose="020B0604020202020204" pitchFamily="34" charset="0"/>
                <a:cs typeface="Arial" panose="020B0604020202020204" pitchFamily="34" charset="0"/>
              </a:rPr>
              <a:t>Actividade </a:t>
            </a: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“Identificando a nosa cota de</a:t>
            </a:r>
            <a:b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gl-ES" sz="3200" b="1" dirty="0">
                <a:latin typeface="Arial" panose="020B0604020202020204" pitchFamily="34" charset="0"/>
                <a:cs typeface="Arial" panose="020B0604020202020204" pitchFamily="34" charset="0"/>
              </a:rPr>
              <a:t>masculinidade/feminidade hexemónica”</a:t>
            </a:r>
            <a:endParaRPr lang="gl-ES" sz="4000" b="1" dirty="0">
              <a:solidFill>
                <a:srgbClr val="C45CD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B090208-AED5-A04E-BDAB-51701FCCBF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818210"/>
              </p:ext>
            </p:extLst>
          </p:nvPr>
        </p:nvGraphicFramePr>
        <p:xfrm>
          <a:off x="618066" y="2231969"/>
          <a:ext cx="10955866" cy="43226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5577">
                  <a:extLst>
                    <a:ext uri="{9D8B030D-6E8A-4147-A177-3AD203B41FA5}">
                      <a16:colId xmlns:a16="http://schemas.microsoft.com/office/drawing/2014/main" val="2659485344"/>
                    </a:ext>
                  </a:extLst>
                </a:gridCol>
                <a:gridCol w="6320289">
                  <a:extLst>
                    <a:ext uri="{9D8B030D-6E8A-4147-A177-3AD203B41FA5}">
                      <a16:colId xmlns:a16="http://schemas.microsoft.com/office/drawing/2014/main" val="4077652564"/>
                    </a:ext>
                  </a:extLst>
                </a:gridCol>
              </a:tblGrid>
              <a:tr h="617516"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s-ES" sz="22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Son un NENO e...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5C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0" hangingPunct="1"/>
                      <a:r>
                        <a:rPr lang="es-ES" sz="2200" b="1" kern="12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Son un NENA e...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5C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827516"/>
                  </a:ext>
                </a:extLst>
              </a:tr>
              <a:tr h="3705101">
                <a:tc>
                  <a:txBody>
                    <a:bodyPr/>
                    <a:lstStyle/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Sempre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son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valente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 gústame rescatar a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outras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veces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sinto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medo pero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dáme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vergoña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contarllo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aos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meus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amigos e amigas?</a:t>
                      </a: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Cústame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pedir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axuda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outras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persoas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Adoito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mostrar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abertamente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os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meus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sentimentos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 </a:t>
                      </a: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emocións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endParaRPr lang="es-ES" sz="18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185738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  <a:tabLst>
                          <a:tab pos="271463" algn="l"/>
                        </a:tabLst>
                      </a:pPr>
                      <a:r>
                        <a:rPr lang="es-ES" sz="18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Compórtome</a:t>
                      </a:r>
                      <a:r>
                        <a:rPr lang="es-ES" sz="18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 forma agresiva cando me enfado?</a:t>
                      </a:r>
                      <a:endParaRPr lang="es-ES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Prefiro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 me rescaten que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facer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cousas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por min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mesma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Penso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 para ser feliz na vida é necesario ter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unha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parella?</a:t>
                      </a: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Aféctame á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miña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autoestima que a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xente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pense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 son guapa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fea?</a:t>
                      </a: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Oculto os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meus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gustos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pola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reacción que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poida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ter o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meu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grupo de amigas e amigos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polo que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poidan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pensar?</a:t>
                      </a: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71463" lvl="0" indent="0">
                        <a:buClr>
                          <a:srgbClr val="87189D"/>
                        </a:buClr>
                        <a:buFont typeface="Symbol" pitchFamily="2" charset="2"/>
                        <a:buNone/>
                      </a:pP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Cústame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expresar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dicir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 que me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sentir mal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ou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sz="18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aquilo</a:t>
                      </a: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que me incomoda?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45C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8116307"/>
                  </a:ext>
                </a:extLst>
              </a:tr>
            </a:tbl>
          </a:graphicData>
        </a:graphic>
      </p:graphicFrame>
      <p:sp>
        <p:nvSpPr>
          <p:cNvPr id="6" name="Título 1">
            <a:extLst>
              <a:ext uri="{FF2B5EF4-FFF2-40B4-BE49-F238E27FC236}">
                <a16:creationId xmlns:a16="http://schemas.microsoft.com/office/drawing/2014/main" id="{6D5DB26C-9C5C-476E-80E8-6D21D5B9C1FC}"/>
              </a:ext>
            </a:extLst>
          </p:cNvPr>
          <p:cNvSpPr txBox="1">
            <a:spLocks/>
          </p:cNvSpPr>
          <p:nvPr/>
        </p:nvSpPr>
        <p:spPr>
          <a:xfrm>
            <a:off x="40549" y="472081"/>
            <a:ext cx="954157" cy="1142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gl-ES" sz="7200" dirty="0">
                <a:solidFill>
                  <a:srgbClr val="C45CD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23390902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443</TotalTime>
  <Words>2080</Words>
  <Application>Microsoft Macintosh PowerPoint</Application>
  <PresentationFormat>Panorámica</PresentationFormat>
  <Paragraphs>197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Symbol</vt:lpstr>
      <vt:lpstr>Tema de Office</vt:lpstr>
      <vt:lpstr>Presentación de PowerPoint</vt:lpstr>
      <vt:lpstr>“Aclarando as ideas”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Para seguir afondando... Actividade “Identificando a nosa cota de masculinidade/feminidade hexemónica”</vt:lpstr>
      <vt:lpstr>Presentación de PowerPoint</vt:lpstr>
      <vt:lpstr>Presentación de PowerPoint</vt:lpstr>
      <vt:lpstr>Presentación de PowerPoint</vt:lpstr>
      <vt:lpstr>Para seguir afondando... Actividade “Sumas ou restas?” Cales das seguintes cousas credes que suman para vivir a identidade de xénero libre  de estereotipos? E cales restan? </vt:lpstr>
      <vt:lpstr>Imos ordenar!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Activa o radar TDX! Está en ti</dc:title>
  <dc:creator>Deloga</dc:creator>
  <cp:lastModifiedBy>Microsoft Office User</cp:lastModifiedBy>
  <cp:revision>56</cp:revision>
  <dcterms:created xsi:type="dcterms:W3CDTF">2021-07-09T11:28:14Z</dcterms:created>
  <dcterms:modified xsi:type="dcterms:W3CDTF">2021-08-06T12:18:47Z</dcterms:modified>
</cp:coreProperties>
</file>