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9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1" r:id="rId13"/>
    <p:sldId id="280" r:id="rId14"/>
    <p:sldId id="268" r:id="rId15"/>
    <p:sldId id="282" r:id="rId16"/>
    <p:sldId id="283" r:id="rId17"/>
    <p:sldId id="284" r:id="rId18"/>
    <p:sldId id="272" r:id="rId19"/>
    <p:sldId id="285" r:id="rId20"/>
    <p:sldId id="286" r:id="rId21"/>
    <p:sldId id="287" r:id="rId22"/>
    <p:sldId id="288" r:id="rId23"/>
    <p:sldId id="289" r:id="rId24"/>
    <p:sldId id="290" r:id="rId25"/>
  </p:sldIdLst>
  <p:sldSz cx="12192000" cy="6858000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6DDD"/>
    <a:srgbClr val="CAC6F2"/>
    <a:srgbClr val="E4824C"/>
    <a:srgbClr val="C55DD3"/>
    <a:srgbClr val="5B9BD5"/>
    <a:srgbClr val="FFCF37"/>
    <a:srgbClr val="F48CDA"/>
    <a:srgbClr val="92D050"/>
    <a:srgbClr val="F48C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9" autoAdjust="0"/>
    <p:restoredTop sz="94674"/>
  </p:normalViewPr>
  <p:slideViewPr>
    <p:cSldViewPr snapToGrid="0">
      <p:cViewPr varScale="1">
        <p:scale>
          <a:sx n="119" d="100"/>
          <a:sy n="119" d="100"/>
        </p:scale>
        <p:origin x="8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4630B-F43D-5443-8728-DDFE239FAFE2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gl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A04FC-4456-754C-8F19-998C6133A3C4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700622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A04FC-4456-754C-8F19-998C6133A3C4}" type="slidenum">
              <a:rPr lang="gl-ES" smtClean="0"/>
              <a:t>2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144699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l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6A04FC-4456-754C-8F19-998C6133A3C4}" type="slidenum">
              <a:rPr lang="gl-ES" smtClean="0"/>
              <a:t>13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745153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A04FC-4456-754C-8F19-998C6133A3C4}" type="slidenum">
              <a:rPr lang="gl-ES" smtClean="0"/>
              <a:t>17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959987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C57F7D-7458-4217-82C3-44BF1AC53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E59A97-4102-45F4-B5ED-69477B4A48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B60771-3941-415D-BB86-209E4CEB9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1D5B1-16B6-460E-A884-5DAFD3DBA6B7}" type="datetime1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323F5E-04B5-4A37-A828-4CA6DA17A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BC88F5-5911-4D3C-89C0-E78AB48D7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532053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7F7688-D9F4-4D7D-8CFB-2F44B83EC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40F1AC-FEC7-40BA-B77D-85A3C87792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58561E-2A61-4E72-9D4F-6A56198EE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944A-C3D7-436F-AEFB-DB427681D0ED}" type="datetime1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AED8BA-C0F0-4888-AFEE-CEEF6413E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A1D88E-622E-449D-A374-51B4A980D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4224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FB8854D-7938-44C1-B079-FDE2239BA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8A99E2-929B-4C19-B5F7-4325EAE01E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7772FF-DA0C-4AB6-8982-6DB55D3CF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3161-AC3D-4063-B020-A165EB041B6E}" type="datetime1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824C22-56BE-45E0-B007-19B3529D9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10FD3C-4BEF-4E80-8DBA-5DEE7BE2C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41703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C9F5A-2702-46B3-A76D-FECE1B526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FCB359-09BD-4ECD-BC2D-E533FD840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C3C3A2-B6DB-4B08-A128-590C59472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B98F-FEC3-4BAB-B4F4-F394661AD3EE}" type="datetime1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BD678D-2DF2-46F2-A163-93AF8D9B8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C21B1E-0C51-4DF3-91BE-2404E52B8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95220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A02A0A-DE7F-499B-8886-DD8D3FAD7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0F84EB-330D-4E1B-BE6A-AE852ABDB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DE1AA4-C22E-40B4-BF06-C816DCDBA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92F2-CCAD-43C7-BA56-3C17C5BFF3C9}" type="datetime1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91D6F0-070B-49C7-A308-1951B4EED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97B020-9A29-406D-9F2F-BD70F8DC7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827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98CBCB-5E4C-499F-9470-755066FC2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07D3E5-7E3F-4151-9DDF-5E85A8F84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50EF75C-9F64-4E9D-9960-71DC9AC89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A47A97-1089-4C51-AC27-45FC66178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206A9-5DB7-4FA3-A3B5-797ABE2037B1}" type="datetime1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EC64A9-59A4-46AE-A2E0-313AA3683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492501-9F7E-4C5E-B88F-629C8CCD3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268838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7A6E59-DFE6-47F9-B4EF-84725A41D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A94C71-7DBD-4356-80B6-346E1DBF4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12F5266-D064-4D7C-86E7-FF6CC93E6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05D39A-52B6-48B6-B219-58C5FB02B7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8C415A-AD1D-4527-95EB-E5B3E0D2BA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BA1F2AF-0069-4E95-8C79-AB747119A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4ACE4-8614-4E10-93DE-28125FDCAB4A}" type="datetime1">
              <a:rPr lang="gl-ES" smtClean="0"/>
              <a:t>06/08/21</a:t>
            </a:fld>
            <a:endParaRPr lang="gl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08E3167-B830-4141-B545-C231E19EB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EC1CCE0-625B-4100-9D7F-CF9CF216B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146357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5958AF-E0AE-4F3F-8954-A176276CD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E778ECA-D546-4743-AE18-E7F45613B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3FBC-55A4-4ABC-96B2-CBE2D5B3444F}" type="datetime1">
              <a:rPr lang="gl-ES" smtClean="0"/>
              <a:t>06/08/21</a:t>
            </a:fld>
            <a:endParaRPr lang="gl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CA86B74-C4AA-4FCA-BC04-2584D0656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77006CC-6756-407D-A5B1-26F7CF93B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3029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4C30BA9-58ED-40CD-8D44-07A28B41D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96EE8-DC75-46EB-A420-98D190F76A87}" type="datetime1">
              <a:rPr lang="gl-ES" smtClean="0"/>
              <a:t>06/08/21</a:t>
            </a:fld>
            <a:endParaRPr lang="gl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F189405-DEFD-4B26-9AFA-9D037D656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A31D7AA-12ED-4893-9469-7CDD99391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496300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CFDF5-5FB1-4D15-92E9-277328C12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9F327F-34E8-490B-A1EA-07098E387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B24016-271F-448D-BCA8-AEC53AAE4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EDC527-9769-44BC-A111-153F4397D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406DB-DC69-40C1-995A-6DF112FFB11F}" type="datetime1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1CDA66-42D0-4F4A-9788-643E25033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EF6B65-B2CB-4FBA-B80B-5FCF34F78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6624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F25124-BE63-4DF0-BB98-1251ECD9B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A3BAF0-6F26-40A8-AE23-50CEA252BC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3B9B472-8627-433D-8A55-295A5331B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0E4B5B-65D6-40F8-8420-73EFEEB72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9407-D660-401B-B2BA-281FD9122982}" type="datetime1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7D4A96-C8AF-40C9-9FFA-EFD0DB428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5AC11B-6C7E-467A-A19A-5A7BFEE8C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410538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CD0DB04-4007-4A46-A625-435F8086F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3D654B-03C2-43D0-B558-B64C97747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E72E16-DA48-4AB0-86FA-B7EDDBFCF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9CD7D-FC11-4650-A591-5A9A037A4B0D}" type="datetime1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FA89B4-6816-4EE4-BCA7-5BF94A1939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664380-FCBF-4DB0-AB38-3A08A3129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36DAB-8ABC-4874-8936-D00EA51778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81950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 txBox="1">
            <a:spLocks/>
          </p:cNvSpPr>
          <p:nvPr/>
        </p:nvSpPr>
        <p:spPr>
          <a:xfrm>
            <a:off x="5658679" y="880585"/>
            <a:ext cx="6246743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 </a:t>
            </a:r>
          </a:p>
          <a:p>
            <a:r>
              <a:rPr lang="gl-E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DIDÁCTICA 1ª</a:t>
            </a:r>
          </a:p>
        </p:txBody>
      </p:sp>
    </p:spTree>
    <p:extLst>
      <p:ext uri="{BB962C8B-B14F-4D97-AF65-F5344CB8AC3E}">
        <p14:creationId xmlns:p14="http://schemas.microsoft.com/office/powerpoint/2010/main" val="443709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F2BB507-7586-9042-A794-D26B38712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gl-E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1BFB656-C1D3-9545-AAA2-4D83FB1FAD88}"/>
              </a:ext>
            </a:extLst>
          </p:cNvPr>
          <p:cNvGrpSpPr/>
          <p:nvPr/>
        </p:nvGrpSpPr>
        <p:grpSpPr>
          <a:xfrm>
            <a:off x="0" y="0"/>
            <a:ext cx="12192000" cy="6857999"/>
            <a:chOff x="0" y="0"/>
            <a:chExt cx="12192000" cy="6858000"/>
          </a:xfrm>
          <a:solidFill>
            <a:srgbClr val="CAC6F2"/>
          </a:solidFill>
        </p:grpSpPr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F7581943-D9C9-724F-9B3D-26149D6FFFA5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gl-ES"/>
            </a:p>
          </p:txBody>
        </p:sp>
        <p:sp>
          <p:nvSpPr>
            <p:cNvPr id="6" name="Marcador de contenido 2">
              <a:extLst>
                <a:ext uri="{FF2B5EF4-FFF2-40B4-BE49-F238E27FC236}">
                  <a16:creationId xmlns:a16="http://schemas.microsoft.com/office/drawing/2014/main" id="{4D69C430-42F7-3E4D-B7B8-6DA183B7D8E9}"/>
                </a:ext>
              </a:extLst>
            </p:cNvPr>
            <p:cNvSpPr txBox="1">
              <a:spLocks/>
            </p:cNvSpPr>
            <p:nvPr/>
          </p:nvSpPr>
          <p:spPr>
            <a:xfrm>
              <a:off x="691896" y="802692"/>
              <a:ext cx="10515600" cy="5374271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endParaRPr lang="gl-ES" sz="2200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9793D587-8404-6B44-8528-4D024182B91D}"/>
              </a:ext>
            </a:extLst>
          </p:cNvPr>
          <p:cNvSpPr txBox="1"/>
          <p:nvPr/>
        </p:nvSpPr>
        <p:spPr>
          <a:xfrm>
            <a:off x="585214" y="310983"/>
            <a:ext cx="11265410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3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Mais...que son as desigualdades de xénero?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EA7EDFF-CDB6-504F-8274-B159BA83FFE6}"/>
              </a:ext>
            </a:extLst>
          </p:cNvPr>
          <p:cNvSpPr txBox="1"/>
          <p:nvPr/>
        </p:nvSpPr>
        <p:spPr>
          <a:xfrm>
            <a:off x="585214" y="1809149"/>
            <a:ext cx="5218179" cy="3570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b="1" kern="0" dirty="0">
                <a:cs typeface="Times New Roman" panose="02020603050405020304" pitchFamily="18" charset="0"/>
              </a:rPr>
              <a:t>As desigualdades entre mulleres e homes...</a:t>
            </a:r>
          </a:p>
          <a:p>
            <a:r>
              <a:rPr lang="gl-ES" sz="2400" dirty="0"/>
              <a:t>Teñen a súa orixe nun modelo de sociedade androcéntrico,  patriarcal e heteropatriarcal.</a:t>
            </a:r>
          </a:p>
          <a:p>
            <a:endParaRPr lang="gl-ES" sz="2400" dirty="0"/>
          </a:p>
          <a:p>
            <a:r>
              <a:rPr lang="gl-ES" sz="2400" dirty="0"/>
              <a:t>Así, todas as desigualdades de xénero constrúense en base á imposición destes sistemas de valores e crenzas.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A09898F-17D7-424D-9495-DA463D1BF77B}"/>
              </a:ext>
            </a:extLst>
          </p:cNvPr>
          <p:cNvSpPr txBox="1"/>
          <p:nvPr/>
        </p:nvSpPr>
        <p:spPr>
          <a:xfrm>
            <a:off x="6388607" y="1809149"/>
            <a:ext cx="54620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sz="2400" b="1" dirty="0"/>
              <a:t>Son un fenómeno social e cultural baseado na opresión e discriminación das persoas en base ao sexo asignado ao nacer</a:t>
            </a:r>
            <a:r>
              <a:rPr lang="gl-ES" sz="2400" dirty="0"/>
              <a:t>. </a:t>
            </a:r>
          </a:p>
          <a:p>
            <a:endParaRPr lang="gl-ES" sz="2400" dirty="0"/>
          </a:p>
          <a:p>
            <a:r>
              <a:rPr lang="gl-ES" sz="2400" dirty="0"/>
              <a:t>Isto é, </a:t>
            </a:r>
            <a:r>
              <a:rPr lang="gl-ES" sz="2400" b="1" dirty="0"/>
              <a:t>un sistema sexista. </a:t>
            </a: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10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25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740875-B9CB-4DEB-9B12-B2AEB6DA4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884" y="4594353"/>
            <a:ext cx="11508509" cy="22636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gl-ES" sz="3600" b="1" dirty="0"/>
              <a:t>(Transforma as Desigualdades de Xénero)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234" y="253311"/>
            <a:ext cx="2959810" cy="4167294"/>
          </a:xfrm>
          <a:prstGeom prst="rect">
            <a:avLst/>
          </a:prstGeom>
        </p:spPr>
      </p:pic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11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96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9462038-424E-4380-BABC-C96E56E140AE}"/>
              </a:ext>
            </a:extLst>
          </p:cNvPr>
          <p:cNvSpPr/>
          <p:nvPr/>
        </p:nvSpPr>
        <p:spPr>
          <a:xfrm>
            <a:off x="0" y="2076449"/>
            <a:ext cx="12191999" cy="4781549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gl-E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7AFEDDB-C7E7-124D-8D68-E577D22BD1CC}"/>
              </a:ext>
            </a:extLst>
          </p:cNvPr>
          <p:cNvSpPr txBox="1"/>
          <p:nvPr/>
        </p:nvSpPr>
        <p:spPr>
          <a:xfrm>
            <a:off x="445007" y="910374"/>
            <a:ext cx="11301984" cy="1096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28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Antes de nada...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2800" b="1" kern="0" dirty="0">
                <a:solidFill>
                  <a:srgbClr val="786DD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	respondamos as preguntas coas que arrancamos os motores!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C6FC6E9-7308-3B40-B868-B72C57399195}"/>
              </a:ext>
            </a:extLst>
          </p:cNvPr>
          <p:cNvSpPr txBox="1"/>
          <p:nvPr/>
        </p:nvSpPr>
        <p:spPr>
          <a:xfrm>
            <a:off x="585216" y="2258895"/>
            <a:ext cx="5948106" cy="4176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gl-ES"/>
            </a:defPPr>
            <a:lvl1pPr>
              <a:lnSpc>
                <a:spcPct val="107000"/>
              </a:lnSpc>
              <a:spcAft>
                <a:spcPts val="800"/>
              </a:spcAft>
              <a:defRPr sz="2400" b="1" kern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gl-ES" dirty="0">
                <a:solidFill>
                  <a:schemeClr val="tx1"/>
                </a:solidFill>
              </a:rPr>
              <a:t>Dise que activar o radar TDX está en nós porque...</a:t>
            </a:r>
          </a:p>
          <a:p>
            <a:endParaRPr lang="gl-ES" sz="700" b="0" dirty="0">
              <a:solidFill>
                <a:schemeClr val="tx1"/>
              </a:solidFill>
            </a:endParaRPr>
          </a:p>
          <a:p>
            <a:r>
              <a:rPr lang="gl-ES" sz="2000" dirty="0">
                <a:solidFill>
                  <a:schemeClr val="tx1"/>
                </a:solidFill>
              </a:rPr>
              <a:t>Todas as persoas podemos detectar a presenza de desigualdades de xénero </a:t>
            </a:r>
            <a:r>
              <a:rPr lang="gl-ES" sz="2000" b="0" dirty="0">
                <a:solidFill>
                  <a:schemeClr val="tx1"/>
                </a:solidFill>
              </a:rPr>
              <a:t>que están ao noso arredor e actuar contra elas!</a:t>
            </a:r>
            <a:endParaRPr lang="gl-ES" dirty="0">
              <a:solidFill>
                <a:schemeClr val="tx1"/>
              </a:solidFill>
            </a:endParaRPr>
          </a:p>
          <a:p>
            <a:endParaRPr lang="gl-ES" sz="900" b="0" dirty="0">
              <a:solidFill>
                <a:schemeClr val="tx1"/>
              </a:solidFill>
            </a:endParaRPr>
          </a:p>
          <a:p>
            <a:r>
              <a:rPr lang="gl-ES" sz="2000" b="0" dirty="0">
                <a:solidFill>
                  <a:schemeClr val="tx1"/>
                </a:solidFill>
              </a:rPr>
              <a:t>E aínda que comezar a ser quen de detectar as desigualdades non é cousa dun día, </a:t>
            </a:r>
            <a:r>
              <a:rPr lang="gl-ES" sz="2000" dirty="0">
                <a:solidFill>
                  <a:schemeClr val="tx1"/>
                </a:solidFill>
              </a:rPr>
              <a:t>todas as persoas podemos espertar a nosa conciencia</a:t>
            </a:r>
            <a:r>
              <a:rPr lang="gl-ES" sz="2000" b="0" dirty="0">
                <a:solidFill>
                  <a:schemeClr val="tx1"/>
                </a:solidFill>
              </a:rPr>
              <a:t>, darnos conta que identificar as desigualdades tamén está en nós. Só temos que activar o radar, a nosa conciencia!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3010289-0B26-FD4E-ADD5-1EA0484689DB}"/>
              </a:ext>
            </a:extLst>
          </p:cNvPr>
          <p:cNvSpPr txBox="1"/>
          <p:nvPr/>
        </p:nvSpPr>
        <p:spPr>
          <a:xfrm>
            <a:off x="6986016" y="2290273"/>
            <a:ext cx="4620768" cy="25799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gl-ES"/>
            </a:defPPr>
            <a:lvl1pPr>
              <a:lnSpc>
                <a:spcPct val="107000"/>
              </a:lnSpc>
              <a:spcAft>
                <a:spcPts val="800"/>
              </a:spcAft>
              <a:defRPr sz="2400" b="1" kern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gl-ES" sz="2000" b="0" dirty="0">
                <a:solidFill>
                  <a:schemeClr val="tx1"/>
                </a:solidFill>
              </a:rPr>
              <a:t>Unha vez que somos conscientes e activamos o noso radar, </a:t>
            </a:r>
            <a:r>
              <a:rPr lang="gl-ES" sz="2000" dirty="0">
                <a:solidFill>
                  <a:schemeClr val="tx1"/>
                </a:solidFill>
              </a:rPr>
              <a:t>detectaremos un montón de situacións que antes pasabamos por alto </a:t>
            </a:r>
            <a:r>
              <a:rPr lang="gl-ES" sz="2000" b="0" dirty="0">
                <a:solidFill>
                  <a:schemeClr val="tx1"/>
                </a:solidFill>
              </a:rPr>
              <a:t>ou, simplemente, pasaban desapercibidas porque as viamos como algo normal!</a:t>
            </a:r>
          </a:p>
          <a:p>
            <a:endParaRPr lang="gl-ES" dirty="0">
              <a:solidFill>
                <a:schemeClr val="tx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915" y="3880209"/>
            <a:ext cx="1944285" cy="2737475"/>
          </a:xfrm>
          <a:prstGeom prst="rect">
            <a:avLst/>
          </a:prstGeom>
        </p:spPr>
      </p:pic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12</a:t>
            </a:fld>
            <a:endParaRPr lang="gl-ES" sz="2000" dirty="0">
              <a:solidFill>
                <a:schemeClr val="tx1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2DE91391-8DE6-4C2D-8AD2-DE7D02DB6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457" y="88661"/>
            <a:ext cx="10515600" cy="1142788"/>
          </a:xfrm>
        </p:spPr>
        <p:txBody>
          <a:bodyPr/>
          <a:lstStyle/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SEGUNDA ACTIVIDADE</a:t>
            </a:r>
          </a:p>
        </p:txBody>
      </p:sp>
    </p:spTree>
    <p:extLst>
      <p:ext uri="{BB962C8B-B14F-4D97-AF65-F5344CB8AC3E}">
        <p14:creationId xmlns:p14="http://schemas.microsoft.com/office/powerpoint/2010/main" val="3944143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C806F00D-3AE8-4FD7-8B5A-568096C057C6}"/>
              </a:ext>
            </a:extLst>
          </p:cNvPr>
          <p:cNvSpPr/>
          <p:nvPr/>
        </p:nvSpPr>
        <p:spPr>
          <a:xfrm>
            <a:off x="0" y="1603431"/>
            <a:ext cx="12192000" cy="5811268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 indent="-358775">
              <a:buFont typeface="Calibri" panose="020F0502020204030204" pitchFamily="34" charset="0"/>
              <a:buChar char="-"/>
            </a:pPr>
            <a:endParaRPr lang="gl-ES" sz="1800" b="0" dirty="0">
              <a:solidFill>
                <a:schemeClr val="bg1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BD9F457-470B-464D-BD76-6A8AA7C3C191}"/>
              </a:ext>
            </a:extLst>
          </p:cNvPr>
          <p:cNvSpPr/>
          <p:nvPr/>
        </p:nvSpPr>
        <p:spPr>
          <a:xfrm>
            <a:off x="653222" y="1603431"/>
            <a:ext cx="10618856" cy="135636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gl-ES" sz="2400" dirty="0">
                <a:latin typeface="Calibri" panose="020F0502020204030204" pitchFamily="34" charset="0"/>
                <a:cs typeface="Calibri" panose="020F0502020204030204" pitchFamily="34" charset="0"/>
              </a:rPr>
              <a:t>Na primeira parte do microvídeo viuse como varios compañeiros e compañeiras manteñen un diálogo na aula. </a:t>
            </a:r>
            <a: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Lédeo </a:t>
            </a:r>
            <a:r>
              <a:rPr lang="gl-ES" sz="2400" dirty="0">
                <a:latin typeface="Calibri" panose="020F0502020204030204" pitchFamily="34" charset="0"/>
                <a:cs typeface="Calibri" panose="020F0502020204030204" pitchFamily="34" charset="0"/>
              </a:rPr>
              <a:t>con atención: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1800" smtClean="0">
                <a:solidFill>
                  <a:schemeClr val="tx1"/>
                </a:solidFill>
              </a:rPr>
              <a:t>13</a:t>
            </a:fld>
            <a:endParaRPr lang="gl-ES" sz="1800" dirty="0">
              <a:solidFill>
                <a:schemeClr val="tx1"/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BF7B990-C38D-426F-9FBC-EBE212B1EFB8}"/>
              </a:ext>
            </a:extLst>
          </p:cNvPr>
          <p:cNvSpPr txBox="1"/>
          <p:nvPr/>
        </p:nvSpPr>
        <p:spPr>
          <a:xfrm>
            <a:off x="1171575" y="3557368"/>
            <a:ext cx="958215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15963" lvl="0" indent="-358775">
              <a:buFont typeface="Calibri" panose="020F0502020204030204" pitchFamily="34" charset="0"/>
              <a:buChar char="-"/>
            </a:pPr>
            <a:r>
              <a:rPr lang="gl-ES" sz="2400" kern="0" dirty="0">
                <a:cs typeface="Times New Roman" panose="02020603050405020304" pitchFamily="18" charset="0"/>
              </a:rPr>
              <a:t>Téñoo decidido. Maña veño en saia.</a:t>
            </a:r>
          </a:p>
          <a:p>
            <a:pPr marL="715963" lvl="0" indent="-358775">
              <a:buFont typeface="Calibri" panose="020F0502020204030204" pitchFamily="34" charset="0"/>
              <a:buChar char="-"/>
            </a:pPr>
            <a:r>
              <a:rPr lang="gl-ES" sz="2400" kern="0" dirty="0">
                <a:cs typeface="Times New Roman" panose="02020603050405020304" pitchFamily="18" charset="0"/>
              </a:rPr>
              <a:t>Que </a:t>
            </a:r>
            <a:r>
              <a:rPr lang="gl-ES" sz="2400" kern="0" dirty="0" err="1">
                <a:cs typeface="Times New Roman" panose="02020603050405020304" pitchFamily="18" charset="0"/>
              </a:rPr>
              <a:t>flipao</a:t>
            </a:r>
            <a:r>
              <a:rPr lang="gl-ES" sz="2400" kern="0" dirty="0">
                <a:cs typeface="Times New Roman" panose="02020603050405020304" pitchFamily="18" charset="0"/>
              </a:rPr>
              <a:t> estás </a:t>
            </a:r>
            <a:r>
              <a:rPr lang="gl-ES" sz="2400" kern="0" dirty="0" err="1">
                <a:cs typeface="Times New Roman" panose="02020603050405020304" pitchFamily="18" charset="0"/>
              </a:rPr>
              <a:t>chaval</a:t>
            </a:r>
            <a:r>
              <a:rPr lang="gl-ES" sz="2400" kern="0" dirty="0">
                <a:cs typeface="Times New Roman" panose="02020603050405020304" pitchFamily="18" charset="0"/>
              </a:rPr>
              <a:t>! </a:t>
            </a:r>
          </a:p>
          <a:p>
            <a:pPr marL="715963" lvl="0" indent="-358775">
              <a:buFont typeface="Calibri" panose="020F0502020204030204" pitchFamily="34" charset="0"/>
              <a:buChar char="-"/>
            </a:pPr>
            <a:r>
              <a:rPr lang="gl-ES" sz="2400" kern="0" dirty="0">
                <a:cs typeface="Times New Roman" panose="02020603050405020304" pitchFamily="18" charset="0"/>
              </a:rPr>
              <a:t>E despois que? </a:t>
            </a:r>
            <a:r>
              <a:rPr lang="gl-ES" sz="2400" kern="0" dirty="0" err="1">
                <a:cs typeface="Times New Roman" panose="02020603050405020304" pitchFamily="18" charset="0"/>
              </a:rPr>
              <a:t>Taconciños</a:t>
            </a:r>
            <a:r>
              <a:rPr lang="gl-ES" sz="2400" kern="0" dirty="0">
                <a:cs typeface="Times New Roman" panose="02020603050405020304" pitchFamily="18" charset="0"/>
              </a:rPr>
              <a:t> e pintarte as uñas? </a:t>
            </a:r>
          </a:p>
          <a:p>
            <a:pPr marL="715963" lvl="0" indent="-358775">
              <a:buFont typeface="Calibri" panose="020F0502020204030204" pitchFamily="34" charset="0"/>
              <a:buChar char="-"/>
            </a:pPr>
            <a:r>
              <a:rPr lang="gl-ES" sz="2400" kern="0" dirty="0">
                <a:cs typeface="Times New Roman" panose="02020603050405020304" pitchFamily="18" charset="0"/>
              </a:rPr>
              <a:t>Vin que noutros sitios fano. Así que...e porque non? </a:t>
            </a:r>
          </a:p>
          <a:p>
            <a:pPr marL="715963" lvl="0" indent="-358775">
              <a:buFont typeface="Calibri" panose="020F0502020204030204" pitchFamily="34" charset="0"/>
              <a:buChar char="-"/>
            </a:pPr>
            <a:r>
              <a:rPr lang="gl-ES" sz="2400" kern="0" dirty="0">
                <a:cs typeface="Times New Roman" panose="02020603050405020304" pitchFamily="18" charset="0"/>
              </a:rPr>
              <a:t>Nin que foras unha tía! </a:t>
            </a:r>
          </a:p>
          <a:p>
            <a:pPr marL="715963" lvl="0" indent="-358775">
              <a:buFont typeface="Calibri" panose="020F0502020204030204" pitchFamily="34" charset="0"/>
              <a:buChar char="-"/>
            </a:pPr>
            <a:r>
              <a:rPr lang="gl-ES" sz="2400" kern="0" dirty="0">
                <a:cs typeface="Times New Roman" panose="02020603050405020304" pitchFamily="18" charset="0"/>
              </a:rPr>
              <a:t>Pero polo menos depílate as pernas senón vas parecer un marimacho! </a:t>
            </a:r>
            <a:endParaRPr lang="gl-ES" sz="2000" kern="0" dirty="0">
              <a:cs typeface="Times New Roman" panose="02020603050405020304" pitchFamily="18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76935A4-FC69-4CD0-900D-A5CB7CB28AA1}"/>
              </a:ext>
            </a:extLst>
          </p:cNvPr>
          <p:cNvSpPr/>
          <p:nvPr/>
        </p:nvSpPr>
        <p:spPr>
          <a:xfrm>
            <a:off x="1047750" y="3436042"/>
            <a:ext cx="9867900" cy="29203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942E04CE-AF10-4A45-8CE0-B23C6AE70A2F}"/>
              </a:ext>
            </a:extLst>
          </p:cNvPr>
          <p:cNvSpPr txBox="1">
            <a:spLocks/>
          </p:cNvSpPr>
          <p:nvPr/>
        </p:nvSpPr>
        <p:spPr>
          <a:xfrm>
            <a:off x="781192" y="399301"/>
            <a:ext cx="10134458" cy="11296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/>
              <a:t>Ficha de </a:t>
            </a:r>
            <a:r>
              <a:rPr lang="es-ES" b="1" dirty="0" err="1"/>
              <a:t>análise</a:t>
            </a:r>
            <a:r>
              <a:rPr lang="es-ES" b="1" dirty="0"/>
              <a:t> do </a:t>
            </a:r>
            <a:r>
              <a:rPr lang="es-ES" b="1" dirty="0" err="1"/>
              <a:t>microvídeo</a:t>
            </a:r>
            <a:r>
              <a:rPr lang="es-ES" b="1" dirty="0"/>
              <a:t>… </a:t>
            </a:r>
            <a:endParaRPr lang="es-ES" dirty="0"/>
          </a:p>
          <a:p>
            <a:endParaRPr lang="gl-E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181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DE134A96-3343-FA42-975B-EF29F5231890}"/>
              </a:ext>
            </a:extLst>
          </p:cNvPr>
          <p:cNvSpPr/>
          <p:nvPr/>
        </p:nvSpPr>
        <p:spPr>
          <a:xfrm>
            <a:off x="-5523" y="1498772"/>
            <a:ext cx="12192000" cy="5359229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gl-ES" sz="1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9104C6B-9EA8-204C-B697-7225B4ED3CFD}"/>
              </a:ext>
            </a:extLst>
          </p:cNvPr>
          <p:cNvSpPr txBox="1"/>
          <p:nvPr/>
        </p:nvSpPr>
        <p:spPr>
          <a:xfrm>
            <a:off x="660961" y="524506"/>
            <a:ext cx="9311301" cy="78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ea typeface="+mj-ea"/>
                <a:cs typeface="+mj-cs"/>
              </a:rPr>
              <a:t>Fagamos unha posta en común...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728F3D5-EBF6-B445-8C62-3104AC6AB797}"/>
              </a:ext>
            </a:extLst>
          </p:cNvPr>
          <p:cNvSpPr txBox="1"/>
          <p:nvPr/>
        </p:nvSpPr>
        <p:spPr>
          <a:xfrm>
            <a:off x="660961" y="2068898"/>
            <a:ext cx="10769040" cy="4855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gl-ES"/>
            </a:defPPr>
            <a:lvl1pPr>
              <a:lnSpc>
                <a:spcPct val="107000"/>
              </a:lnSpc>
              <a:spcAft>
                <a:spcPts val="800"/>
              </a:spcAft>
              <a:defRPr sz="2400" b="1" kern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lvl="0">
              <a:defRPr/>
            </a:pPr>
            <a:r>
              <a:rPr lang="gl-ES" sz="2200" b="0" dirty="0">
                <a:solidFill>
                  <a:schemeClr val="tx1"/>
                </a:solidFill>
              </a:rPr>
              <a:t>A un dos mozos que está a escoitar a conversa, ao detectar que as mensaxes están cargadas de estereotipos de xénero, actívaselle o seu radar TDX. </a:t>
            </a:r>
            <a:r>
              <a:rPr lang="gl-ES" sz="2200" dirty="0">
                <a:solidFill>
                  <a:schemeClr val="tx1"/>
                </a:solidFill>
              </a:rPr>
              <a:t>E vós...activóusevos o voso radar?</a:t>
            </a:r>
          </a:p>
          <a:p>
            <a:pPr marL="622300" lvl="1" indent="-622300">
              <a:buFont typeface="Arial" panose="020B0604020202020204" pitchFamily="34" charset="0"/>
              <a:buChar char="•"/>
              <a:tabLst>
                <a:tab pos="981075" algn="l"/>
              </a:tabLst>
            </a:pPr>
            <a:r>
              <a:rPr lang="gl-ES" sz="2200" b="1" dirty="0">
                <a:solidFill>
                  <a:srgbClr val="786DDD"/>
                </a:solidFill>
              </a:rPr>
              <a:t>Que estereotipos de xénero detectades na conversa?</a:t>
            </a:r>
          </a:p>
          <a:p>
            <a:pPr marL="622300" lvl="1" indent="-622300">
              <a:buFont typeface="Arial" panose="020B0604020202020204" pitchFamily="34" charset="0"/>
              <a:buChar char="•"/>
              <a:tabLst>
                <a:tab pos="981075" algn="l"/>
              </a:tabLst>
            </a:pPr>
            <a:endParaRPr lang="gl-ES" sz="2600" b="1" dirty="0"/>
          </a:p>
          <a:p>
            <a:r>
              <a:rPr lang="gl-ES" sz="2200" b="0" dirty="0">
                <a:solidFill>
                  <a:schemeClr val="tx1"/>
                </a:solidFill>
              </a:rPr>
              <a:t>O mozo dáse conta que os estereotipos de xénero limitan a nosa forma de ser e provocan que existan desigualdades. E vós...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gl-ES" sz="2200" kern="1200" dirty="0">
                <a:solidFill>
                  <a:srgbClr val="786DDD"/>
                </a:solidFill>
                <a:ea typeface="+mn-ea"/>
                <a:cs typeface="+mn-cs"/>
              </a:rPr>
              <a:t>Como pensades que se sente o mozo que quere levar saia ante os  comentarios dos seus compañeiros e compañeiras?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gl-ES" sz="2200" kern="1200" dirty="0">
                <a:solidFill>
                  <a:srgbClr val="786DDD"/>
                </a:solidFill>
                <a:ea typeface="+mn-ea"/>
                <a:cs typeface="+mn-cs"/>
              </a:rPr>
              <a:t>A roupa ten xénero?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gl-ES" sz="2200" kern="1200" dirty="0">
                <a:solidFill>
                  <a:srgbClr val="786DDD"/>
                </a:solidFill>
                <a:ea typeface="+mn-ea"/>
                <a:cs typeface="+mn-cs"/>
              </a:rPr>
              <a:t>Por que os estereotipos inflúen nos nosos comportamentos e condicionan e limitan nosa forma de ser?</a:t>
            </a:r>
          </a:p>
          <a:p>
            <a:endParaRPr lang="gl-ES" sz="100" b="0" dirty="0"/>
          </a:p>
          <a:p>
            <a:endParaRPr lang="gl-ES" sz="800" b="0" dirty="0">
              <a:solidFill>
                <a:schemeClr val="tx1"/>
              </a:solidFill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1800" smtClean="0">
                <a:solidFill>
                  <a:schemeClr val="tx1"/>
                </a:solidFill>
              </a:rPr>
              <a:t>14</a:t>
            </a:fld>
            <a:endParaRPr lang="gl-ES" sz="1800" dirty="0">
              <a:solidFill>
                <a:schemeClr val="tx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4457" y="-66137"/>
            <a:ext cx="1378226" cy="1945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865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A85E738-74D5-4D90-A11C-5A26FA724F4A}"/>
              </a:ext>
            </a:extLst>
          </p:cNvPr>
          <p:cNvSpPr/>
          <p:nvPr/>
        </p:nvSpPr>
        <p:spPr>
          <a:xfrm>
            <a:off x="0" y="1095685"/>
            <a:ext cx="12191999" cy="5762316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14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C363336-0E5C-DF40-8ADA-DFC5F0577953}"/>
              </a:ext>
            </a:extLst>
          </p:cNvPr>
          <p:cNvSpPr txBox="1"/>
          <p:nvPr/>
        </p:nvSpPr>
        <p:spPr>
          <a:xfrm>
            <a:off x="585214" y="310983"/>
            <a:ext cx="10021825" cy="78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ea typeface="+mj-ea"/>
                <a:cs typeface="+mj-cs"/>
              </a:rPr>
              <a:t>Algunhas reflexións importantes...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A39B20D-19D1-1845-BAB1-87071D615EBC}"/>
              </a:ext>
            </a:extLst>
          </p:cNvPr>
          <p:cNvSpPr txBox="1"/>
          <p:nvPr/>
        </p:nvSpPr>
        <p:spPr>
          <a:xfrm>
            <a:off x="585214" y="1290245"/>
            <a:ext cx="5338508" cy="4824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Os e as rapazas actúan como axentes socializadores 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que exercen control social.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10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Outorgáselle á vestimenta un valor simbólico que constrúe o xénero 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10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Os prexuízos e estereotipos 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de xénero </a:t>
            </a: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condicionan a liberdade 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das persoas .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10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A identidade de xénero 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é a vivencia interna e individual de vivir o xénero tal e como cada persoa a sinte e </a:t>
            </a: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non ten por que coincidir co sexo asignado ao nacer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0575665-499B-AA4D-958C-810C0A38E539}"/>
              </a:ext>
            </a:extLst>
          </p:cNvPr>
          <p:cNvSpPr txBox="1"/>
          <p:nvPr/>
        </p:nvSpPr>
        <p:spPr>
          <a:xfrm>
            <a:off x="6388606" y="1301516"/>
            <a:ext cx="5218179" cy="5380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A expresión de xénero 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é a forma na que manifestamos o xénero mediante </a:t>
            </a: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o noso comportamento e a nosa aparencia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10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Cómpre deixar de perpetuar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, reforzar e lexitimar </a:t>
            </a: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os modelos hexemónicos da feminidade e a masculinidade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10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Non hai formas máis ou menos correctas de ser nin de sentir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. Isto pasa por deixar de crear a excepcionalidade e “normalizar” a diversidade.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24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1800" smtClean="0">
                <a:solidFill>
                  <a:schemeClr val="tx1"/>
                </a:solidFill>
              </a:rPr>
              <a:t>15</a:t>
            </a:fld>
            <a:endParaRPr lang="gl-E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088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9793"/>
            <a:ext cx="10515600" cy="1142788"/>
          </a:xfrm>
        </p:spPr>
        <p:txBody>
          <a:bodyPr>
            <a:normAutofit/>
          </a:bodyPr>
          <a:lstStyle/>
          <a:p>
            <a:r>
              <a:rPr lang="gl-ES" sz="2000" dirty="0">
                <a:latin typeface="Arial" panose="020B0604020202020204" pitchFamily="34" charset="0"/>
                <a:cs typeface="Arial" panose="020B0604020202020204" pitchFamily="34" charset="0"/>
              </a:rPr>
              <a:t>Para seguir afondando...</a:t>
            </a:r>
            <a:br>
              <a:rPr lang="gl-E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dirty="0">
                <a:latin typeface="Arial" panose="020B0604020202020204" pitchFamily="34" charset="0"/>
                <a:cs typeface="Arial" panose="020B0604020202020204" pitchFamily="34" charset="0"/>
              </a:rPr>
              <a:t>Actividade “</a:t>
            </a:r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Que é ser...?</a:t>
            </a:r>
            <a:r>
              <a:rPr lang="gl-ES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14472039-814B-BC4C-BDF1-701F9125E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016918"/>
              </p:ext>
            </p:extLst>
          </p:nvPr>
        </p:nvGraphicFramePr>
        <p:xfrm>
          <a:off x="986366" y="1714287"/>
          <a:ext cx="10219268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9634">
                  <a:extLst>
                    <a:ext uri="{9D8B030D-6E8A-4147-A177-3AD203B41FA5}">
                      <a16:colId xmlns:a16="http://schemas.microsoft.com/office/drawing/2014/main" val="413665472"/>
                    </a:ext>
                  </a:extLst>
                </a:gridCol>
                <a:gridCol w="5109634">
                  <a:extLst>
                    <a:ext uri="{9D8B030D-6E8A-4147-A177-3AD203B41FA5}">
                      <a16:colId xmlns:a16="http://schemas.microsoft.com/office/drawing/2014/main" val="11978972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gl-ES" sz="2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MULLER</a:t>
                      </a:r>
                    </a:p>
                  </a:txBody>
                  <a:tcPr>
                    <a:solidFill>
                      <a:srgbClr val="786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gl-ES" sz="2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</a:t>
                      </a:r>
                    </a:p>
                  </a:txBody>
                  <a:tcPr>
                    <a:solidFill>
                      <a:srgbClr val="786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146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gl-ES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AC6F2"/>
                    </a:solidFill>
                  </a:tcPr>
                </a:tc>
                <a:tc>
                  <a:txBody>
                    <a:bodyPr/>
                    <a:lstStyle/>
                    <a:p>
                      <a:endParaRPr lang="gl-ES" dirty="0">
                        <a:solidFill>
                          <a:srgbClr val="FFCF37"/>
                        </a:solidFill>
                      </a:endParaRPr>
                    </a:p>
                  </a:txBody>
                  <a:tcPr>
                    <a:solidFill>
                      <a:srgbClr val="CAC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312132"/>
                  </a:ext>
                </a:extLst>
              </a:tr>
            </a:tbl>
          </a:graphicData>
        </a:graphic>
      </p:graphicFrame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16</a:t>
            </a:fld>
            <a:endParaRPr lang="gl-ES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 txBox="1">
            <a:spLocks/>
          </p:cNvSpPr>
          <p:nvPr/>
        </p:nvSpPr>
        <p:spPr>
          <a:xfrm>
            <a:off x="361121" y="571499"/>
            <a:ext cx="954157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7200" dirty="0">
                <a:solidFill>
                  <a:srgbClr val="786D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7494251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27F0DA8-1258-46B6-B316-07C1428CD9EE}"/>
              </a:ext>
            </a:extLst>
          </p:cNvPr>
          <p:cNvSpPr/>
          <p:nvPr/>
        </p:nvSpPr>
        <p:spPr>
          <a:xfrm>
            <a:off x="0" y="1338146"/>
            <a:ext cx="12191999" cy="5519853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14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24D8CFB-A6FC-4944-932C-6747B397326F}"/>
              </a:ext>
            </a:extLst>
          </p:cNvPr>
          <p:cNvSpPr txBox="1"/>
          <p:nvPr/>
        </p:nvSpPr>
        <p:spPr>
          <a:xfrm>
            <a:off x="573701" y="1501109"/>
            <a:ext cx="5077290" cy="5022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As características que recollemos para as mulleres...poden atribuírse aos homes? E viceversa?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10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Que significa ser unha muller? E un home?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10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Que características atribuídas ás mulleres e aos homes valóranse como positivas ou negativas na nosa sociedade?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1B4B693-1B82-9E47-AACA-0D81F056FA5D}"/>
              </a:ext>
            </a:extLst>
          </p:cNvPr>
          <p:cNvSpPr txBox="1"/>
          <p:nvPr/>
        </p:nvSpPr>
        <p:spPr>
          <a:xfrm>
            <a:off x="7498080" y="1809149"/>
            <a:ext cx="4352544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400" b="1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21390A1-9B61-DC4A-90BC-548C1EACFE80}"/>
              </a:ext>
            </a:extLst>
          </p:cNvPr>
          <p:cNvSpPr txBox="1"/>
          <p:nvPr/>
        </p:nvSpPr>
        <p:spPr>
          <a:xfrm>
            <a:off x="6382850" y="1501109"/>
            <a:ext cx="5077290" cy="4274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Como credes que sería para unha muller asumir as características de xénero tradicionalmente asociadas aos homes? Sería difícil ou fácil?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10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E no caso dos homes, como sería que asumisen características de xénero tradicionalmente asignadas ás mulleres? Sería difícil ou fácil?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1800" smtClean="0">
                <a:solidFill>
                  <a:schemeClr val="tx1"/>
                </a:solidFill>
              </a:rPr>
              <a:t>17</a:t>
            </a:fld>
            <a:endParaRPr lang="gl-ES" sz="1800" dirty="0">
              <a:solidFill>
                <a:schemeClr val="tx1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95E5767F-858E-4E7C-8CCF-9A712EC77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406232"/>
            <a:ext cx="10515600" cy="712257"/>
          </a:xfrm>
        </p:spPr>
        <p:txBody>
          <a:bodyPr>
            <a:normAutofit/>
          </a:bodyPr>
          <a:lstStyle/>
          <a:p>
            <a:r>
              <a:rPr lang="gl-ES" b="1" dirty="0">
                <a:latin typeface="+mn-lt"/>
                <a:cs typeface="Calibri" panose="020F0502020204030204" pitchFamily="34" charset="0"/>
              </a:rPr>
              <a:t>Ao debate! E vós...que pensades? </a:t>
            </a:r>
            <a:endParaRPr lang="gl-E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4561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85A59ACA-264C-471D-8601-667A4BA0B32D}"/>
              </a:ext>
            </a:extLst>
          </p:cNvPr>
          <p:cNvSpPr/>
          <p:nvPr/>
        </p:nvSpPr>
        <p:spPr>
          <a:xfrm>
            <a:off x="0" y="2046514"/>
            <a:ext cx="12192000" cy="4811486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7" name="Marcador de número de diapositiva 1"/>
          <p:cNvSpPr txBox="1">
            <a:spLocks/>
          </p:cNvSpPr>
          <p:nvPr/>
        </p:nvSpPr>
        <p:spPr>
          <a:xfrm>
            <a:off x="8948531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gl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gl-ES" sz="1800" dirty="0">
                <a:solidFill>
                  <a:schemeClr val="tx1"/>
                </a:solidFill>
              </a:rPr>
              <a:t>18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756" y="2624322"/>
            <a:ext cx="7277542" cy="3747751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 txBox="1">
            <a:spLocks/>
          </p:cNvSpPr>
          <p:nvPr/>
        </p:nvSpPr>
        <p:spPr>
          <a:xfrm>
            <a:off x="697580" y="198001"/>
            <a:ext cx="10515600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TERCEIRA ACTIVIDADE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5DFF11A-35B9-46F9-9F94-FA8F737BCD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5654" y="3484701"/>
            <a:ext cx="2266212" cy="3190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063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5FFEA24-3013-2147-8CE6-177A34CDCAFD}"/>
              </a:ext>
            </a:extLst>
          </p:cNvPr>
          <p:cNvSpPr txBox="1"/>
          <p:nvPr/>
        </p:nvSpPr>
        <p:spPr>
          <a:xfrm>
            <a:off x="795129" y="385575"/>
            <a:ext cx="8743647" cy="78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solidFill>
                  <a:srgbClr val="786DDD"/>
                </a:solidFill>
                <a:ea typeface="+mj-ea"/>
                <a:cs typeface="Calibri" panose="020F0502020204030204" pitchFamily="34" charset="0"/>
              </a:rPr>
              <a:t>Quen se anima ao </a:t>
            </a:r>
            <a:r>
              <a:rPr lang="gl-ES" sz="4400" b="1" dirty="0" err="1">
                <a:solidFill>
                  <a:srgbClr val="786DDD"/>
                </a:solidFill>
                <a:ea typeface="+mj-ea"/>
                <a:cs typeface="Calibri" panose="020F0502020204030204" pitchFamily="34" charset="0"/>
              </a:rPr>
              <a:t>mini</a:t>
            </a:r>
            <a:r>
              <a:rPr lang="gl-ES" sz="4400" b="1" dirty="0">
                <a:solidFill>
                  <a:srgbClr val="786DDD"/>
                </a:solidFill>
                <a:ea typeface="+mj-ea"/>
                <a:cs typeface="Calibri" panose="020F0502020204030204" pitchFamily="34" charset="0"/>
              </a:rPr>
              <a:t> teatro?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9B7733D2-7CDD-294D-B0BC-63DCB43F38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125304"/>
              </p:ext>
            </p:extLst>
          </p:nvPr>
        </p:nvGraphicFramePr>
        <p:xfrm>
          <a:off x="795129" y="1722784"/>
          <a:ext cx="10747513" cy="3528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7513">
                  <a:extLst>
                    <a:ext uri="{9D8B030D-6E8A-4147-A177-3AD203B41FA5}">
                      <a16:colId xmlns:a16="http://schemas.microsoft.com/office/drawing/2014/main" val="4080645992"/>
                    </a:ext>
                  </a:extLst>
                </a:gridCol>
              </a:tblGrid>
              <a:tr h="352855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Symbol" pitchFamily="2" charset="2"/>
                        <a:buChar char=""/>
                      </a:pPr>
                      <a:endParaRPr lang="es-ES" sz="2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Symbol" pitchFamily="2" charset="2"/>
                        <a:buChar char=""/>
                      </a:pP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(Rapaza Nº 1). A que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xogamos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?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Symbol" pitchFamily="2" charset="2"/>
                        <a:buChar char=""/>
                      </a:pP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(Rapaz Nº 1).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Nós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ao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fútbol.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Symbol" pitchFamily="2" charset="2"/>
                        <a:buChar char=""/>
                      </a:pP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(Rapaza Nº 2).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Apuntámonos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!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Symbol" pitchFamily="2" charset="2"/>
                        <a:buChar char=""/>
                      </a:pP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(Rapaz Nº 1).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Mellor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mirade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Ás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rapazas non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tendes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nin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idea de fútbol.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Clr>
                          <a:srgbClr val="87189D"/>
                        </a:buClr>
                        <a:buFont typeface="Symbol" pitchFamily="2" charset="2"/>
                        <a:buChar char=""/>
                      </a:pP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(Rapaz Nº 2)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Xogade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ás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vosas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cousas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s-ES" sz="26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Ide</a:t>
                      </a:r>
                      <a:r>
                        <a:rPr lang="es-ES" sz="2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bailar. </a:t>
                      </a:r>
                    </a:p>
                  </a:txBody>
                  <a:tcPr>
                    <a:solidFill>
                      <a:srgbClr val="CAC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190268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1800" smtClean="0">
                <a:solidFill>
                  <a:schemeClr val="tx1"/>
                </a:solidFill>
              </a:rPr>
              <a:t>19</a:t>
            </a:fld>
            <a:endParaRPr lang="gl-ES" sz="1800" dirty="0">
              <a:solidFill>
                <a:schemeClr val="tx1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434" y="4523134"/>
            <a:ext cx="1561366" cy="219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420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2961111-1CB8-784B-A5F2-DCF7E3D7F1B3}"/>
              </a:ext>
            </a:extLst>
          </p:cNvPr>
          <p:cNvSpPr/>
          <p:nvPr/>
        </p:nvSpPr>
        <p:spPr>
          <a:xfrm>
            <a:off x="0" y="2113280"/>
            <a:ext cx="12192000" cy="4744719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246C20A-C2EB-4EA0-A9DC-9C7DF411F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70826"/>
            <a:ext cx="10515600" cy="4250649"/>
          </a:xfrm>
        </p:spPr>
        <p:txBody>
          <a:bodyPr>
            <a:normAutofit/>
          </a:bodyPr>
          <a:lstStyle/>
          <a:p>
            <a: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Sabedes o que significan as siglas «TDX» do título da campaña?</a:t>
            </a:r>
            <a:b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Que é un radar?</a:t>
            </a:r>
            <a:b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Por que no título dise que activalo está en nós? </a:t>
            </a:r>
            <a:b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Como podemos activalo?</a:t>
            </a:r>
            <a:b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Que son as desigualdades de xénero?</a:t>
            </a:r>
            <a:endParaRPr lang="gl-ES" sz="24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2</a:t>
            </a:fld>
            <a:endParaRPr lang="gl-ES" sz="2000" dirty="0">
              <a:solidFill>
                <a:schemeClr val="tx1"/>
              </a:solidFill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 txBox="1">
            <a:spLocks/>
          </p:cNvSpPr>
          <p:nvPr/>
        </p:nvSpPr>
        <p:spPr>
          <a:xfrm>
            <a:off x="838200" y="290143"/>
            <a:ext cx="10515600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PRIMERA ACTIVIDADE</a:t>
            </a:r>
            <a:endParaRPr lang="gl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61D6E0A-C91C-4DB5-836D-617600CB7D1E}"/>
              </a:ext>
            </a:extLst>
          </p:cNvPr>
          <p:cNvSpPr txBox="1"/>
          <p:nvPr/>
        </p:nvSpPr>
        <p:spPr>
          <a:xfrm>
            <a:off x="838200" y="1426168"/>
            <a:ext cx="108544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gl-ES" sz="2800" b="1" kern="0" dirty="0">
                <a:cs typeface="Times New Roman" panose="02020603050405020304" pitchFamily="18" charset="0"/>
              </a:rPr>
              <a:t>“Que vos suscita o título</a:t>
            </a:r>
            <a:r>
              <a:rPr lang="pt-BR" sz="2800" b="1" kern="0" dirty="0">
                <a:cs typeface="Times New Roman" panose="02020603050405020304" pitchFamily="18" charset="0"/>
              </a:rPr>
              <a:t>... «</a:t>
            </a:r>
            <a:r>
              <a:rPr lang="pt-BR" sz="2800" b="1" kern="0" dirty="0" err="1">
                <a:solidFill>
                  <a:srgbClr val="786DDD"/>
                </a:solidFill>
                <a:cs typeface="Times New Roman" panose="02020603050405020304" pitchFamily="18" charset="0"/>
              </a:rPr>
              <a:t>Activa</a:t>
            </a:r>
            <a:r>
              <a:rPr lang="pt-BR" sz="2800" b="1" kern="0" dirty="0">
                <a:solidFill>
                  <a:srgbClr val="786DDD"/>
                </a:solidFill>
                <a:cs typeface="Times New Roman" panose="02020603050405020304" pitchFamily="18" charset="0"/>
              </a:rPr>
              <a:t> o radar TDX! Está </a:t>
            </a:r>
            <a:r>
              <a:rPr lang="pt-BR" sz="2800" b="1" kern="0" dirty="0" err="1">
                <a:solidFill>
                  <a:srgbClr val="786DDD"/>
                </a:solidFill>
                <a:cs typeface="Times New Roman" panose="02020603050405020304" pitchFamily="18" charset="0"/>
              </a:rPr>
              <a:t>en</a:t>
            </a:r>
            <a:r>
              <a:rPr lang="pt-BR" sz="2800" b="1" kern="0" dirty="0">
                <a:solidFill>
                  <a:srgbClr val="786DDD"/>
                </a:solidFill>
                <a:cs typeface="Times New Roman" panose="02020603050405020304" pitchFamily="18" charset="0"/>
              </a:rPr>
              <a:t> ti</a:t>
            </a:r>
            <a:r>
              <a:rPr lang="pt-BR" sz="2800" b="1" kern="0" dirty="0">
                <a:cs typeface="Times New Roman" panose="02020603050405020304" pitchFamily="18" charset="0"/>
              </a:rPr>
              <a:t>»?”</a:t>
            </a:r>
            <a:endParaRPr lang="gl-ES" sz="2800" b="1" kern="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739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27F0DA8-1258-46B6-B316-07C1428CD9EE}"/>
              </a:ext>
            </a:extLst>
          </p:cNvPr>
          <p:cNvSpPr/>
          <p:nvPr/>
        </p:nvSpPr>
        <p:spPr>
          <a:xfrm>
            <a:off x="1" y="1293540"/>
            <a:ext cx="12191999" cy="5564459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solidFill>
                <a:sysClr val="window" lastClr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14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AEB8447-B657-2B41-A804-EDCC555F9056}"/>
              </a:ext>
            </a:extLst>
          </p:cNvPr>
          <p:cNvSpPr/>
          <p:nvPr/>
        </p:nvSpPr>
        <p:spPr>
          <a:xfrm>
            <a:off x="2227975" y="2263448"/>
            <a:ext cx="86359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gl-ES" sz="2800" dirty="0">
                <a:latin typeface="Arial" panose="020B0604020202020204" pitchFamily="34" charset="0"/>
                <a:cs typeface="Arial" panose="020B0604020202020204" pitchFamily="34" charset="0"/>
              </a:rPr>
              <a:t>Que é o que vos di o voso radar ao observar esta situación?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gl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gl-ES" sz="2800" dirty="0">
                <a:latin typeface="Arial" panose="020B0604020202020204" pitchFamily="34" charset="0"/>
                <a:cs typeface="Arial" panose="020B0604020202020204" pitchFamily="34" charset="0"/>
              </a:rPr>
              <a:t>Que estereotipos, prexuízos e roles de xénero detectades nesta conversa?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gl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gl-ES" sz="2800" dirty="0">
                <a:latin typeface="Arial" panose="020B0604020202020204" pitchFamily="34" charset="0"/>
                <a:cs typeface="Arial" panose="020B0604020202020204" pitchFamily="34" charset="0"/>
              </a:rPr>
              <a:t>E que desigualdades de xénero detectades?</a:t>
            </a: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20</a:t>
            </a:fld>
            <a:endParaRPr lang="gl-E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28" y="796995"/>
            <a:ext cx="1898347" cy="2672797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5E437C88-5173-48C1-8CA2-0A2CF2DF5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7602" y="419467"/>
            <a:ext cx="10515600" cy="712257"/>
          </a:xfrm>
        </p:spPr>
        <p:txBody>
          <a:bodyPr>
            <a:normAutofit/>
          </a:bodyPr>
          <a:lstStyle/>
          <a:p>
            <a:r>
              <a:rPr lang="gl-ES" b="1" dirty="0">
                <a:solidFill>
                  <a:srgbClr val="786DDD"/>
                </a:solidFill>
                <a:latin typeface="+mn-lt"/>
                <a:cs typeface="Calibri" panose="020F0502020204030204" pitchFamily="34" charset="0"/>
              </a:rPr>
              <a:t>Algunhas cuestións... </a:t>
            </a:r>
          </a:p>
        </p:txBody>
      </p:sp>
    </p:spTree>
    <p:extLst>
      <p:ext uri="{BB962C8B-B14F-4D97-AF65-F5344CB8AC3E}">
        <p14:creationId xmlns:p14="http://schemas.microsoft.com/office/powerpoint/2010/main" val="3089712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27F0DA8-1258-46B6-B316-07C1428CD9EE}"/>
              </a:ext>
            </a:extLst>
          </p:cNvPr>
          <p:cNvSpPr/>
          <p:nvPr/>
        </p:nvSpPr>
        <p:spPr>
          <a:xfrm>
            <a:off x="0" y="1191682"/>
            <a:ext cx="12192000" cy="5666317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2200" b="1" kern="0" dirty="0">
              <a:solidFill>
                <a:sysClr val="window" lastClr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14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E8F6DC-4F9C-D64C-96BE-80657A19A6A7}"/>
              </a:ext>
            </a:extLst>
          </p:cNvPr>
          <p:cNvSpPr txBox="1"/>
          <p:nvPr/>
        </p:nvSpPr>
        <p:spPr>
          <a:xfrm>
            <a:off x="585214" y="412238"/>
            <a:ext cx="10768586" cy="77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solidFill>
                  <a:srgbClr val="786DDD"/>
                </a:solidFill>
                <a:ea typeface="+mj-ea"/>
                <a:cs typeface="Calibri" panose="020F0502020204030204" pitchFamily="34" charset="0"/>
              </a:rPr>
              <a:t>Ao debate! Vós que pensades...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633FFBB-6535-DF43-9AB2-311E06703485}"/>
              </a:ext>
            </a:extLst>
          </p:cNvPr>
          <p:cNvSpPr txBox="1"/>
          <p:nvPr/>
        </p:nvSpPr>
        <p:spPr>
          <a:xfrm>
            <a:off x="585214" y="1468207"/>
            <a:ext cx="5218179" cy="4842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b="1" kern="0" dirty="0">
                <a:cs typeface="Times New Roman" panose="02020603050405020304" pitchFamily="18" charset="0"/>
              </a:rPr>
              <a:t>Credes que unha moza non debería practicar actividades consideradas de “mozos”? E do mesmo xeito, un mozo debería realizar actividades consideradas de “mozas”? Por que?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1200" b="1" kern="0" dirty="0"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b="1" kern="0" dirty="0">
                <a:cs typeface="Times New Roman" panose="02020603050405020304" pitchFamily="18" charset="0"/>
              </a:rPr>
              <a:t>Como pensades que se senten as mozas nesa situación? E como se sentirían os mozos se a situación fose ao revés, se fosen eles os que quixesen ir bailar e lles dixesen que fosen xogar ás súas cousas?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FB66C50-2568-794F-96E2-83630068042D}"/>
              </a:ext>
            </a:extLst>
          </p:cNvPr>
          <p:cNvSpPr txBox="1"/>
          <p:nvPr/>
        </p:nvSpPr>
        <p:spPr>
          <a:xfrm>
            <a:off x="6388607" y="1460017"/>
            <a:ext cx="5462017" cy="5329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b="1" kern="0" dirty="0">
                <a:cs typeface="Times New Roman" panose="02020603050405020304" pitchFamily="18" charset="0"/>
              </a:rPr>
              <a:t>Por que chegamos a pensar que hai actividades exclusivas de nenas e actividades exclusivas de nenos? De onde nos veñen estas ideas?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1200" b="1" kern="0" dirty="0"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b="1" kern="0" dirty="0">
                <a:cs typeface="Times New Roman" panose="02020603050405020304" pitchFamily="18" charset="0"/>
              </a:rPr>
              <a:t>E cales son as consecuencias destas ideas?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1200" b="1" kern="0" dirty="0"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b="1" kern="0" dirty="0">
                <a:cs typeface="Times New Roman" panose="02020603050405020304" pitchFamily="18" charset="0"/>
              </a:rPr>
              <a:t>Pensades que este tipo de ideas poden limitar os nosos comportamentos e as nosas opcións? E as do grupo? De que forma?</a:t>
            </a:r>
            <a:endParaRPr lang="gl-ES" sz="24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4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21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2599435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F2BB507-7586-9042-A794-D26B38712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gl-ES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1BFB656-C1D3-9545-AAA2-4D83FB1FAD88}"/>
              </a:ext>
            </a:extLst>
          </p:cNvPr>
          <p:cNvGrpSpPr/>
          <p:nvPr/>
        </p:nvGrpSpPr>
        <p:grpSpPr>
          <a:xfrm>
            <a:off x="0" y="1090427"/>
            <a:ext cx="12192000" cy="5767572"/>
            <a:chOff x="0" y="0"/>
            <a:chExt cx="12192000" cy="6858000"/>
          </a:xfrm>
          <a:solidFill>
            <a:srgbClr val="CAC6F2"/>
          </a:solidFill>
        </p:grpSpPr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F7581943-D9C9-724F-9B3D-26149D6FFFA5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gl-ES">
                <a:solidFill>
                  <a:schemeClr val="tx1"/>
                </a:solidFill>
              </a:endParaRPr>
            </a:p>
          </p:txBody>
        </p:sp>
        <p:sp>
          <p:nvSpPr>
            <p:cNvPr id="6" name="Marcador de contenido 2">
              <a:extLst>
                <a:ext uri="{FF2B5EF4-FFF2-40B4-BE49-F238E27FC236}">
                  <a16:creationId xmlns:a16="http://schemas.microsoft.com/office/drawing/2014/main" id="{4D69C430-42F7-3E4D-B7B8-6DA183B7D8E9}"/>
                </a:ext>
              </a:extLst>
            </p:cNvPr>
            <p:cNvSpPr txBox="1">
              <a:spLocks/>
            </p:cNvSpPr>
            <p:nvPr/>
          </p:nvSpPr>
          <p:spPr>
            <a:xfrm>
              <a:off x="691896" y="802692"/>
              <a:ext cx="10515600" cy="5374271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endParaRPr lang="gl-ES" sz="2200" dirty="0"/>
            </a:p>
          </p:txBody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312F2E4-06FE-AD46-BBA4-82C772235F99}"/>
              </a:ext>
            </a:extLst>
          </p:cNvPr>
          <p:cNvSpPr txBox="1"/>
          <p:nvPr/>
        </p:nvSpPr>
        <p:spPr>
          <a:xfrm>
            <a:off x="585214" y="310983"/>
            <a:ext cx="10622281" cy="77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solidFill>
                  <a:srgbClr val="786DDD"/>
                </a:solidFill>
                <a:ea typeface="+mj-ea"/>
                <a:cs typeface="Calibri" panose="020F0502020204030204" pitchFamily="34" charset="0"/>
              </a:rPr>
              <a:t>Algunhas reflexións importantes...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A48F732-A18A-A84A-AF6F-AFA53459E00E}"/>
              </a:ext>
            </a:extLst>
          </p:cNvPr>
          <p:cNvSpPr txBox="1"/>
          <p:nvPr/>
        </p:nvSpPr>
        <p:spPr>
          <a:xfrm>
            <a:off x="585213" y="1367506"/>
            <a:ext cx="5218179" cy="445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kern="0" dirty="0">
                <a:ea typeface="Calibri" panose="020F0502020204030204" pitchFamily="34" charset="0"/>
                <a:cs typeface="Times New Roman" panose="02020603050405020304" pitchFamily="18" charset="0"/>
              </a:rPr>
              <a:t>Os mandatos de xénero </a:t>
            </a: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limitan a liberdade das persoas.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24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Os roles e estereotipos de xénero </a:t>
            </a:r>
            <a:r>
              <a:rPr lang="gl-ES" sz="2400" kern="0" dirty="0">
                <a:ea typeface="Calibri" panose="020F0502020204030204" pitchFamily="34" charset="0"/>
                <a:cs typeface="Times New Roman" panose="02020603050405020304" pitchFamily="18" charset="0"/>
              </a:rPr>
              <a:t>son unha construción social imposta dirixida a </a:t>
            </a: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controlar o noso comportamento</a:t>
            </a:r>
            <a:r>
              <a:rPr lang="gl-ES" sz="2400" kern="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24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A práctica deportiva</a:t>
            </a:r>
            <a:r>
              <a:rPr lang="gl-ES" sz="2400" kern="0" dirty="0">
                <a:ea typeface="Calibri" panose="020F0502020204030204" pitchFamily="34" charset="0"/>
                <a:cs typeface="Times New Roman" panose="02020603050405020304" pitchFamily="18" charset="0"/>
              </a:rPr>
              <a:t>, por si mesma, </a:t>
            </a: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non ten xénero.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EE2E362-04E3-AA48-9B4F-06A8C71DE19D}"/>
              </a:ext>
            </a:extLst>
          </p:cNvPr>
          <p:cNvSpPr txBox="1"/>
          <p:nvPr/>
        </p:nvSpPr>
        <p:spPr>
          <a:xfrm>
            <a:off x="6388608" y="1367506"/>
            <a:ext cx="5218179" cy="4041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As diferenzas </a:t>
            </a:r>
            <a:r>
              <a:rPr lang="gl-ES" sz="2400" kern="0" dirty="0">
                <a:ea typeface="Calibri" panose="020F0502020204030204" pitchFamily="34" charset="0"/>
                <a:cs typeface="Times New Roman" panose="02020603050405020304" pitchFamily="18" charset="0"/>
              </a:rPr>
              <a:t>entre as capacidade físicas entre mulleres e homes </a:t>
            </a: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están sobre-dimensionadas.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24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A ocupación dos espazos tamén é unha cuestión de igualdade.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24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400" kern="0" dirty="0">
                <a:ea typeface="Calibri" panose="020F0502020204030204" pitchFamily="34" charset="0"/>
                <a:cs typeface="Times New Roman" panose="02020603050405020304" pitchFamily="18" charset="0"/>
              </a:rPr>
              <a:t>Cómpre </a:t>
            </a: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rachar coa segregación da práctica deportiva. </a:t>
            </a: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22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320476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C7FA9D3-C555-7846-A213-FD45201511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solidFill>
                <a:sysClr val="window" lastClr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740875-B9CB-4DEB-9B12-B2AEB6DA4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484" y="2640076"/>
            <a:ext cx="10299316" cy="22636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gl-ES" sz="5000" b="1" dirty="0">
                <a:solidFill>
                  <a:srgbClr val="786DDD"/>
                </a:solidFill>
                <a:sym typeface="Wingdings" panose="05000000000000000000" pitchFamily="2" charset="2"/>
              </a:rPr>
              <a:t></a:t>
            </a:r>
            <a:r>
              <a:rPr lang="gl-ES" sz="5000" b="1" dirty="0">
                <a:solidFill>
                  <a:srgbClr val="786DDD"/>
                </a:solidFill>
              </a:rPr>
              <a:t>Implica a todas as persoas por igual e relaciónate dende o respecto</a:t>
            </a:r>
            <a:r>
              <a:rPr lang="gl-ES" sz="5000" b="1" dirty="0">
                <a:solidFill>
                  <a:srgbClr val="786DDD"/>
                </a:solidFill>
                <a:sym typeface="Wingdings" panose="05000000000000000000" pitchFamily="2" charset="2"/>
              </a:rPr>
              <a:t></a:t>
            </a:r>
            <a:endParaRPr lang="gl-ES" sz="5000" dirty="0">
              <a:solidFill>
                <a:srgbClr val="786DDD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23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047719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062"/>
            <a:ext cx="10515600" cy="2215388"/>
          </a:xfrm>
        </p:spPr>
        <p:txBody>
          <a:bodyPr>
            <a:normAutofit/>
          </a:bodyPr>
          <a:lstStyle/>
          <a:p>
            <a:r>
              <a:rPr lang="gl-ES" sz="2000" dirty="0">
                <a:latin typeface="Arial" panose="020B0604020202020204" pitchFamily="34" charset="0"/>
                <a:cs typeface="Arial" panose="020B0604020202020204" pitchFamily="34" charset="0"/>
              </a:rPr>
              <a:t>Para seguir afondando...</a:t>
            </a:r>
            <a:br>
              <a:rPr lang="gl-E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3200" dirty="0">
                <a:latin typeface="Arial" panose="020B0604020202020204" pitchFamily="34" charset="0"/>
                <a:cs typeface="Arial" panose="020B0604020202020204" pitchFamily="34" charset="0"/>
              </a:rPr>
              <a:t>Actividade: </a:t>
            </a:r>
            <a: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  <a:t>fai que chegue a </a:t>
            </a:r>
            <a:r>
              <a:rPr lang="pt-B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máis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persoas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 do cole o radar </a:t>
            </a:r>
            <a: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  <a:t>TDX. </a:t>
            </a:r>
            <a:b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  <a:t>Aceptas o reto?</a:t>
            </a:r>
            <a:endParaRPr lang="gl-E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9B7733D2-7CDD-294D-B0BC-63DCB43F38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360387"/>
              </p:ext>
            </p:extLst>
          </p:nvPr>
        </p:nvGraphicFramePr>
        <p:xfrm>
          <a:off x="0" y="2562450"/>
          <a:ext cx="12191999" cy="4455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999">
                  <a:extLst>
                    <a:ext uri="{9D8B030D-6E8A-4147-A177-3AD203B41FA5}">
                      <a16:colId xmlns:a16="http://schemas.microsoft.com/office/drawing/2014/main" val="4080645992"/>
                    </a:ext>
                  </a:extLst>
                </a:gridCol>
              </a:tblGrid>
              <a:tr h="44555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Symbol" pitchFamily="2" charset="2"/>
                        <a:buChar char=""/>
                      </a:pPr>
                      <a:endParaRPr lang="es-E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AC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190268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24</a:t>
            </a:fld>
            <a:endParaRPr lang="gl-ES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6EA506D3-797A-44E4-8C4B-89491C4AB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374121"/>
              </p:ext>
            </p:extLst>
          </p:nvPr>
        </p:nvGraphicFramePr>
        <p:xfrm>
          <a:off x="1442827" y="3157490"/>
          <a:ext cx="9306344" cy="3105468"/>
        </p:xfrm>
        <a:graphic>
          <a:graphicData uri="http://schemas.openxmlformats.org/drawingml/2006/table">
            <a:tbl>
              <a:tblPr firstRow="1" firstCol="1" bandRow="1"/>
              <a:tblGrid>
                <a:gridCol w="9306344">
                  <a:extLst>
                    <a:ext uri="{9D8B030D-6E8A-4147-A177-3AD203B41FA5}">
                      <a16:colId xmlns:a16="http://schemas.microsoft.com/office/drawing/2014/main" val="2956377667"/>
                    </a:ext>
                  </a:extLst>
                </a:gridCol>
              </a:tblGrid>
              <a:tr h="51218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3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1º. Pensa un título </a:t>
                      </a:r>
                      <a:r>
                        <a:rPr lang="gl-ES" sz="3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 o microvídeo da campaña que acabas de ver.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endParaRPr lang="gl-ES" sz="3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3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2º. Elabora un cartel </a:t>
                      </a:r>
                      <a:r>
                        <a:rPr lang="gl-ES" sz="3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 adórnao como máis che guste.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endParaRPr lang="gl-ES" sz="3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3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3º. Colócao </a:t>
                      </a:r>
                      <a:r>
                        <a:rPr lang="gl-ES" sz="3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lugar da aula que che indique profesorado.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1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9557246"/>
                  </a:ext>
                </a:extLst>
              </a:tr>
            </a:tbl>
          </a:graphicData>
        </a:graphic>
      </p:graphicFrame>
      <p:sp>
        <p:nvSpPr>
          <p:cNvPr id="8" name="Título 1">
            <a:extLst>
              <a:ext uri="{FF2B5EF4-FFF2-40B4-BE49-F238E27FC236}">
                <a16:creationId xmlns:a16="http://schemas.microsoft.com/office/drawing/2014/main" id="{4545FD7E-79EA-4CD5-949D-CD3C16309500}"/>
              </a:ext>
            </a:extLst>
          </p:cNvPr>
          <p:cNvSpPr txBox="1">
            <a:spLocks/>
          </p:cNvSpPr>
          <p:nvPr/>
        </p:nvSpPr>
        <p:spPr>
          <a:xfrm>
            <a:off x="361121" y="852324"/>
            <a:ext cx="954157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7200" dirty="0">
                <a:solidFill>
                  <a:srgbClr val="B4AEE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090261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2D439991-C214-4FF5-BCEA-6589073C22EB}"/>
              </a:ext>
            </a:extLst>
          </p:cNvPr>
          <p:cNvSpPr/>
          <p:nvPr/>
        </p:nvSpPr>
        <p:spPr>
          <a:xfrm>
            <a:off x="-16336" y="-42580"/>
            <a:ext cx="12192000" cy="1399276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35CA0EB-23B6-4573-BBDD-3AE19A0362D9}"/>
              </a:ext>
            </a:extLst>
          </p:cNvPr>
          <p:cNvSpPr/>
          <p:nvPr/>
        </p:nvSpPr>
        <p:spPr>
          <a:xfrm>
            <a:off x="4708065" y="1654179"/>
            <a:ext cx="2743199" cy="1993787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gl-ES" sz="2400" b="1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Nº 2</a:t>
            </a:r>
          </a:p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que se refire o concepto de sexo?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063F2EF-EDD4-4BA5-BCAB-738851E884EB}"/>
              </a:ext>
            </a:extLst>
          </p:cNvPr>
          <p:cNvSpPr/>
          <p:nvPr/>
        </p:nvSpPr>
        <p:spPr>
          <a:xfrm>
            <a:off x="7758600" y="1697546"/>
            <a:ext cx="2743199" cy="1950420"/>
          </a:xfrm>
          <a:prstGeom prst="rect">
            <a:avLst/>
          </a:prstGeom>
          <a:solidFill>
            <a:srgbClr val="C55D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defRPr/>
            </a:pPr>
            <a:r>
              <a:rPr lang="gl-ES" sz="2400" b="1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Nº 3</a:t>
            </a:r>
          </a:p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son os estereotipos de xénero? Pensade algúns exemplos de estereotipos que adoitan asociarse aos homes…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36D79FB-AFB7-4FCA-AFFC-65F1139993AF}"/>
              </a:ext>
            </a:extLst>
          </p:cNvPr>
          <p:cNvSpPr/>
          <p:nvPr/>
        </p:nvSpPr>
        <p:spPr>
          <a:xfrm>
            <a:off x="1590723" y="4175469"/>
            <a:ext cx="2779044" cy="2003532"/>
          </a:xfrm>
          <a:prstGeom prst="rect">
            <a:avLst/>
          </a:prstGeom>
          <a:solidFill>
            <a:srgbClr val="E4824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defRPr/>
            </a:pPr>
            <a:r>
              <a:rPr lang="gl-ES" sz="2400" b="1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Nº 4</a:t>
            </a:r>
          </a:p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gl-ES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que consisten os roles de xénero?</a:t>
            </a:r>
          </a:p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Algúns dos roles que se asocian ás mulleres son…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A75CAC3-F27E-432B-BAFD-999B57704912}"/>
              </a:ext>
            </a:extLst>
          </p:cNvPr>
          <p:cNvSpPr/>
          <p:nvPr/>
        </p:nvSpPr>
        <p:spPr>
          <a:xfrm>
            <a:off x="4708065" y="4242933"/>
            <a:ext cx="2743199" cy="1936067"/>
          </a:xfrm>
          <a:prstGeom prst="rect">
            <a:avLst/>
          </a:prstGeom>
          <a:solidFill>
            <a:srgbClr val="F48CD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gl-ES" sz="2400" b="1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Nº 5</a:t>
            </a:r>
          </a:p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Hai unha única forma de ser home ou ser muller? Por que?</a:t>
            </a:r>
          </a:p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ED83488-91A0-49F2-AE85-256B63EA8709}"/>
              </a:ext>
            </a:extLst>
          </p:cNvPr>
          <p:cNvSpPr/>
          <p:nvPr/>
        </p:nvSpPr>
        <p:spPr>
          <a:xfrm>
            <a:off x="7758601" y="4175469"/>
            <a:ext cx="2743199" cy="2003531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gl-ES" sz="2400" b="1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Nº 6</a:t>
            </a:r>
          </a:p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gl-ES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é o patriarcado?</a:t>
            </a:r>
          </a:p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Este concepto ten que ver co machismo?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BD9F457-470B-464D-BD76-6A8AA7C3C191}"/>
              </a:ext>
            </a:extLst>
          </p:cNvPr>
          <p:cNvSpPr/>
          <p:nvPr/>
        </p:nvSpPr>
        <p:spPr>
          <a:xfrm>
            <a:off x="1626568" y="1654179"/>
            <a:ext cx="2743199" cy="1993787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gl-E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Nº 1</a:t>
            </a:r>
          </a:p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é o xénero?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3</a:t>
            </a:fld>
            <a:endParaRPr lang="gl-ES" sz="2000" dirty="0">
              <a:solidFill>
                <a:schemeClr val="tx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8364E47-0EE6-46C8-ACD5-FDBE3C8D3CA9}"/>
              </a:ext>
            </a:extLst>
          </p:cNvPr>
          <p:cNvSpPr txBox="1"/>
          <p:nvPr/>
        </p:nvSpPr>
        <p:spPr>
          <a:xfrm>
            <a:off x="1759885" y="366648"/>
            <a:ext cx="8306531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gl-ES" sz="4400" b="1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Aclarando as ideas...</a:t>
            </a:r>
            <a:br>
              <a:rPr lang="gl-ES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gl-ES" sz="4400" dirty="0"/>
          </a:p>
        </p:txBody>
      </p:sp>
    </p:spTree>
    <p:extLst>
      <p:ext uri="{BB962C8B-B14F-4D97-AF65-F5344CB8AC3E}">
        <p14:creationId xmlns:p14="http://schemas.microsoft.com/office/powerpoint/2010/main" val="1377953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9462038-424E-4380-BABC-C96E56E140AE}"/>
              </a:ext>
            </a:extLst>
          </p:cNvPr>
          <p:cNvSpPr/>
          <p:nvPr/>
        </p:nvSpPr>
        <p:spPr>
          <a:xfrm>
            <a:off x="0" y="1364974"/>
            <a:ext cx="12191999" cy="5493026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gl-E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7AFEDDB-C7E7-124D-8D68-E577D22BD1CC}"/>
              </a:ext>
            </a:extLst>
          </p:cNvPr>
          <p:cNvSpPr txBox="1"/>
          <p:nvPr/>
        </p:nvSpPr>
        <p:spPr>
          <a:xfrm>
            <a:off x="585216" y="611372"/>
            <a:ext cx="6217920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3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Nº 1. </a:t>
            </a:r>
            <a:r>
              <a:rPr lang="gl-ES" sz="3400" b="1" kern="0" dirty="0">
                <a:solidFill>
                  <a:srgbClr val="92D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Que é o xénero?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C6FC6E9-7308-3B40-B868-B72C57399195}"/>
              </a:ext>
            </a:extLst>
          </p:cNvPr>
          <p:cNvSpPr txBox="1"/>
          <p:nvPr/>
        </p:nvSpPr>
        <p:spPr>
          <a:xfrm>
            <a:off x="585216" y="1850095"/>
            <a:ext cx="7205472" cy="4367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gl-ES"/>
            </a:defPPr>
            <a:lvl1pPr>
              <a:lnSpc>
                <a:spcPct val="107000"/>
              </a:lnSpc>
              <a:spcAft>
                <a:spcPts val="800"/>
              </a:spcAft>
              <a:defRPr sz="2400" b="1" kern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gl-ES" sz="2600" dirty="0"/>
              <a:t>O concepto de xénero refírese…</a:t>
            </a:r>
          </a:p>
          <a:p>
            <a:r>
              <a:rPr lang="gl-ES" b="0" dirty="0"/>
              <a:t>Ao conxunto de características psicolóxicas, sociais e culturais asignadas ás persoas en función do sexo asignado ao nacer.</a:t>
            </a:r>
          </a:p>
          <a:p>
            <a:endParaRPr lang="gl-ES" b="0" dirty="0"/>
          </a:p>
          <a:p>
            <a:r>
              <a:rPr lang="gl-ES" b="0" dirty="0"/>
              <a:t>Estas, lonxe de ser naturais, son construcións socio-culturais e determinan os comportamentos establecendo a discriminación entre o “masculino” e o “feminino” dotando así a mulleres e homes de certas características socialmente diferenciadas. 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1800" smtClean="0">
                <a:solidFill>
                  <a:schemeClr val="tx1"/>
                </a:solidFill>
              </a:rPr>
              <a:t>4</a:t>
            </a:fld>
            <a:endParaRPr lang="gl-E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496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0" y="1508105"/>
            <a:ext cx="12191999" cy="5349895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solidFill>
                <a:sysClr val="window" lastClr="FFFFFF"/>
              </a:solidFill>
              <a:latin typeface="Calibri" panose="020F0502020204030204"/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8695949-EFFD-654F-AFCA-77CC83C30B2F}"/>
              </a:ext>
            </a:extLst>
          </p:cNvPr>
          <p:cNvSpPr txBox="1"/>
          <p:nvPr/>
        </p:nvSpPr>
        <p:spPr>
          <a:xfrm>
            <a:off x="585215" y="611372"/>
            <a:ext cx="9062367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3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Nº 2. </a:t>
            </a:r>
            <a:r>
              <a:rPr lang="gl-ES" sz="3400" b="1" kern="0" dirty="0">
                <a:solidFill>
                  <a:srgbClr val="5B9BD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 que se refire o concepto de sexo?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24099F1-824F-1041-9F2D-CA11E5AF06D7}"/>
              </a:ext>
            </a:extLst>
          </p:cNvPr>
          <p:cNvSpPr txBox="1"/>
          <p:nvPr/>
        </p:nvSpPr>
        <p:spPr>
          <a:xfrm>
            <a:off x="585216" y="2270719"/>
            <a:ext cx="4809744" cy="3079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2600" b="1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 concepto de sexo refírese…</a:t>
            </a:r>
          </a:p>
          <a:p>
            <a:pPr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24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Ao conxunto de características físicas, biolóxicas e corporais coas que nacemos. Son naturais e non determinan os comportamentos das persoas</a:t>
            </a:r>
            <a:r>
              <a:rPr lang="gl-ES" sz="16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endParaRPr lang="gl-ES" sz="2400" b="1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1800" smtClean="0">
                <a:solidFill>
                  <a:schemeClr val="tx1"/>
                </a:solidFill>
              </a:rPr>
              <a:t>5</a:t>
            </a:fld>
            <a:endParaRPr lang="gl-E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927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A85E738-74D5-4D90-A11C-5A26FA724F4A}"/>
              </a:ext>
            </a:extLst>
          </p:cNvPr>
          <p:cNvSpPr/>
          <p:nvPr/>
        </p:nvSpPr>
        <p:spPr>
          <a:xfrm>
            <a:off x="0" y="1522981"/>
            <a:ext cx="12191999" cy="5335018"/>
          </a:xfrm>
          <a:prstGeom prst="rect">
            <a:avLst/>
          </a:prstGeom>
          <a:solidFill>
            <a:srgbClr val="C55D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14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C363336-0E5C-DF40-8ADA-DFC5F0577953}"/>
              </a:ext>
            </a:extLst>
          </p:cNvPr>
          <p:cNvSpPr txBox="1"/>
          <p:nvPr/>
        </p:nvSpPr>
        <p:spPr>
          <a:xfrm>
            <a:off x="585214" y="607378"/>
            <a:ext cx="9565950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3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Nº 3. </a:t>
            </a:r>
            <a:r>
              <a:rPr lang="gl-ES" sz="3400" b="1" kern="0" dirty="0">
                <a:solidFill>
                  <a:srgbClr val="C55DD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Que son os estereotipos de xénero?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A39B20D-19D1-1845-BAB1-87071D615EBC}"/>
              </a:ext>
            </a:extLst>
          </p:cNvPr>
          <p:cNvSpPr txBox="1"/>
          <p:nvPr/>
        </p:nvSpPr>
        <p:spPr>
          <a:xfrm>
            <a:off x="585214" y="1809149"/>
            <a:ext cx="5218179" cy="4764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b="1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Os estereotipos de xénero son...</a:t>
            </a:r>
            <a:endParaRPr lang="gl-ES" sz="24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Aquelas ideas que crean expectativas sociais e actitudes sobre homes e mulleres.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Están moi arraigados socialmente e baséanse en xeneralizacións, non en feitos reais.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Utilizámolos para etiquetar e clasificar as realidades, así como para simplificalas. E isto define as nosas expectativas. É dicir, os estereotipos determinan o que se espera de nós polo mero feito de ser muller ou de ser home.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3B5B565-F781-624F-8F41-270AEBCC7CC2}"/>
              </a:ext>
            </a:extLst>
          </p:cNvPr>
          <p:cNvSpPr txBox="1"/>
          <p:nvPr/>
        </p:nvSpPr>
        <p:spPr>
          <a:xfrm>
            <a:off x="6388607" y="1809149"/>
            <a:ext cx="5462017" cy="4499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Condicionan como nos debemos comportar, sentir ou pensar, mais tamén inflúen nos roles que imos desempeñar na vida.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b="1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Pensade algúns exemplos de estereotipos que adoitan asociarse aos homes…</a:t>
            </a:r>
            <a:endParaRPr lang="gl-ES" sz="24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Algúns exemplos de estereotipos que adoitan asociarse aos home son: independencia, forza, racionalidade, agresividade, poder, seguridade, independencia, etc.  </a:t>
            </a:r>
            <a:endParaRPr lang="gl-ES" sz="2200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endParaRPr lang="gl-ES" sz="2400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6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627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27F0DA8-1258-46B6-B316-07C1428CD9EE}"/>
              </a:ext>
            </a:extLst>
          </p:cNvPr>
          <p:cNvSpPr/>
          <p:nvPr/>
        </p:nvSpPr>
        <p:spPr>
          <a:xfrm>
            <a:off x="0" y="1322962"/>
            <a:ext cx="12191999" cy="5535037"/>
          </a:xfrm>
          <a:prstGeom prst="rect">
            <a:avLst/>
          </a:prstGeom>
          <a:solidFill>
            <a:srgbClr val="E4824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14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BDC2EF3-19CE-794A-B967-14C70ED73A69}"/>
              </a:ext>
            </a:extLst>
          </p:cNvPr>
          <p:cNvSpPr txBox="1"/>
          <p:nvPr/>
        </p:nvSpPr>
        <p:spPr>
          <a:xfrm>
            <a:off x="513655" y="350740"/>
            <a:ext cx="10088084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3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Nº 4. </a:t>
            </a:r>
            <a:r>
              <a:rPr lang="gl-ES" sz="3400" b="1" kern="0" dirty="0">
                <a:solidFill>
                  <a:srgbClr val="E4824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En que consisten os roles de xénero?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24D8CFB-A6FC-4944-932C-6747B397326F}"/>
              </a:ext>
            </a:extLst>
          </p:cNvPr>
          <p:cNvSpPr txBox="1"/>
          <p:nvPr/>
        </p:nvSpPr>
        <p:spPr>
          <a:xfrm>
            <a:off x="661762" y="1592097"/>
            <a:ext cx="6798898" cy="4764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b="1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Os roles de xénero consisten en…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Os papeis sociais, tarefas e funcións que a sociedade determina e espera que cada persoa cumpra en función do sexo asignado ao nacer.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Son culturais, isto é, non todas as culturas perciben os mesmos roles de xénero. Na nosa sociedade entendemos, por exemplo, que os roles produtivos deben ser asumidos polos homes e os reprodutivos polas mulleres.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Moitas veces asimilámolos como propios, como unha eleccións persoal e voluntaria, comportándonos en función deles e cumprindo así coas expectativas que se teñen sobre nós.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1B4B693-1B82-9E47-AACA-0D81F056FA5D}"/>
              </a:ext>
            </a:extLst>
          </p:cNvPr>
          <p:cNvSpPr txBox="1"/>
          <p:nvPr/>
        </p:nvSpPr>
        <p:spPr>
          <a:xfrm>
            <a:off x="7717643" y="1627863"/>
            <a:ext cx="4217372" cy="4591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b="1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Algúns dos roles que se asocian ás mulleres son…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Actividades relacionadas á reprodución e coidado familiar (abastecemento e preparación de alimentos, coidados e atención emocional) e relacionadas coa organización social (socializacións das crianzas, mantemento das redes familiares, comunitarias e de apoio mutuo, transmisión dos saberes tradicionais, etc.)</a:t>
            </a:r>
            <a:endParaRPr lang="gl-ES" sz="2400" b="1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7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441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27F0DA8-1258-46B6-B316-07C1428CD9EE}"/>
              </a:ext>
            </a:extLst>
          </p:cNvPr>
          <p:cNvSpPr/>
          <p:nvPr/>
        </p:nvSpPr>
        <p:spPr>
          <a:xfrm>
            <a:off x="0" y="1600759"/>
            <a:ext cx="12191999" cy="5257239"/>
          </a:xfrm>
          <a:prstGeom prst="rect">
            <a:avLst/>
          </a:prstGeom>
          <a:solidFill>
            <a:srgbClr val="F48CD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solidFill>
                <a:sysClr val="window" lastClr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14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22B9A06-4C5E-C848-96F1-C2AD9FB53E03}"/>
              </a:ext>
            </a:extLst>
          </p:cNvPr>
          <p:cNvSpPr txBox="1"/>
          <p:nvPr/>
        </p:nvSpPr>
        <p:spPr>
          <a:xfrm>
            <a:off x="585214" y="310983"/>
            <a:ext cx="10930925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3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Nº 5. </a:t>
            </a:r>
            <a:r>
              <a:rPr lang="gl-ES" sz="3400" b="1" kern="0" dirty="0">
                <a:solidFill>
                  <a:srgbClr val="F48CD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Hai unha única forma de ser home ou ser muller?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3400" b="1" kern="0" dirty="0">
                <a:solidFill>
                  <a:srgbClr val="F48CDA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Por que?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78894F7-EDE0-1D43-A652-E443AA35193E}"/>
              </a:ext>
            </a:extLst>
          </p:cNvPr>
          <p:cNvSpPr txBox="1"/>
          <p:nvPr/>
        </p:nvSpPr>
        <p:spPr>
          <a:xfrm>
            <a:off x="585214" y="1809149"/>
            <a:ext cx="5218179" cy="4843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b="1" kern="0" dirty="0">
                <a:solidFill>
                  <a:schemeClr val="bg1"/>
                </a:solidFill>
                <a:cs typeface="Times New Roman" panose="02020603050405020304" pitchFamily="18" charset="0"/>
              </a:rPr>
              <a:t>Non.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Non hai nin nunca houbo unha única forma de ser home ou ser muller.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O xénero masculino e o xénero feminino </a:t>
            </a:r>
            <a:r>
              <a:rPr lang="gl-ES" sz="2200" b="1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non están determinados pola bioloxía</a:t>
            </a: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Deste xeito, pode haber múltiples masculinidades e feminidades.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4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721A16-64A2-CD46-89B6-E77235C10C6E}"/>
              </a:ext>
            </a:extLst>
          </p:cNvPr>
          <p:cNvSpPr txBox="1"/>
          <p:nvPr/>
        </p:nvSpPr>
        <p:spPr>
          <a:xfrm>
            <a:off x="6388607" y="1809149"/>
            <a:ext cx="5462017" cy="440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Pero si é certo que. dende que nacemos, somos clasificadas entorno a “dous sexos” e “dous xéneros”, apoiándose nos valores patriarcais e </a:t>
            </a:r>
            <a:r>
              <a:rPr lang="gl-ES" sz="2200" kern="0" dirty="0" err="1">
                <a:solidFill>
                  <a:sysClr val="window" lastClr="FFFFFF"/>
                </a:solidFill>
                <a:cs typeface="Times New Roman" panose="02020603050405020304" pitchFamily="18" charset="0"/>
              </a:rPr>
              <a:t>heteropatriarcais</a:t>
            </a: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 e que ditan modelos hexemónicos de masculinidade e feminidade moi desiguais.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Así, a adquisición da nosa identidade está condicionada por unha estrutura hexemónica, xerárquica e excluínte.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400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8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955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27F0DA8-1258-46B6-B316-07C1428CD9EE}"/>
              </a:ext>
            </a:extLst>
          </p:cNvPr>
          <p:cNvSpPr/>
          <p:nvPr/>
        </p:nvSpPr>
        <p:spPr>
          <a:xfrm>
            <a:off x="0" y="1522980"/>
            <a:ext cx="12192000" cy="5335019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2200" b="1" kern="0" dirty="0">
              <a:solidFill>
                <a:sysClr val="window" lastClr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14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E8F6DC-4F9C-D64C-96BE-80657A19A6A7}"/>
              </a:ext>
            </a:extLst>
          </p:cNvPr>
          <p:cNvSpPr txBox="1"/>
          <p:nvPr/>
        </p:nvSpPr>
        <p:spPr>
          <a:xfrm>
            <a:off x="585213" y="310983"/>
            <a:ext cx="11089951" cy="1211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3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Nº 6. </a:t>
            </a:r>
            <a:r>
              <a:rPr lang="gl-ES" sz="3400" b="1" kern="0" dirty="0">
                <a:solidFill>
                  <a:srgbClr val="FFCF37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Que é o patriarcado? E este concepto ten que ver co machismo?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633FFBB-6535-DF43-9AB2-311E06703485}"/>
              </a:ext>
            </a:extLst>
          </p:cNvPr>
          <p:cNvSpPr txBox="1"/>
          <p:nvPr/>
        </p:nvSpPr>
        <p:spPr>
          <a:xfrm>
            <a:off x="585214" y="1809149"/>
            <a:ext cx="5218179" cy="4401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b="1" kern="0" dirty="0">
                <a:solidFill>
                  <a:schemeClr val="bg1"/>
                </a:solidFill>
                <a:cs typeface="Times New Roman" panose="02020603050405020304" pitchFamily="18" charset="0"/>
              </a:rPr>
              <a:t>O patriarcado é...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Un sistema que concede privilexios aos homes, situando ás mulleres nunha posición de inferioridade e subordinación, establecendo relacións desiguais.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A súa influencia abrangue todos os ámbitos da vida: o público e o privado.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cs typeface="Times New Roman" panose="02020603050405020304" pitchFamily="18" charset="0"/>
              </a:rPr>
              <a:t>Inflúe tanto nas institucións (establecendo estruturas desiguais nas leis, no dereito, nas normas, etc.), como nas accións cotiás das persoas (nos valores, crenzas, etc.).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FB66C50-2568-794F-96E2-83630068042D}"/>
              </a:ext>
            </a:extLst>
          </p:cNvPr>
          <p:cNvSpPr txBox="1"/>
          <p:nvPr/>
        </p:nvSpPr>
        <p:spPr>
          <a:xfrm>
            <a:off x="6388607" y="1809149"/>
            <a:ext cx="5462017" cy="4239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b="1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Mais....isto ten que ver co machismo?</a:t>
            </a:r>
            <a:endParaRPr lang="gl-ES" sz="2400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b="1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solidFill>
                  <a:sysClr val="window" lastClr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 comportamento machista tamén é unha característica das sociedades de tipo patriarcal xa que é o home quen exerce o poder sobre a muller en todas as esferas da vida. Isto é, non só no entorno familiar, senón tamén no económico, laboral e social.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400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400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pPr/>
              <a:t>9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714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</TotalTime>
  <Words>1946</Words>
  <Application>Microsoft Macintosh PowerPoint</Application>
  <PresentationFormat>Panorámica</PresentationFormat>
  <Paragraphs>205</Paragraphs>
  <Slides>24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0" baseType="lpstr">
      <vt:lpstr>Arial</vt:lpstr>
      <vt:lpstr>Arial Narrow</vt:lpstr>
      <vt:lpstr>Calibri</vt:lpstr>
      <vt:lpstr>Calibri Light</vt:lpstr>
      <vt:lpstr>Symbol</vt:lpstr>
      <vt:lpstr>Tema de Office</vt:lpstr>
      <vt:lpstr>Presentación de PowerPoint</vt:lpstr>
      <vt:lpstr> Sabedes o que significan as siglas «TDX» do título da campaña?   Que é un radar?   Por que no título dise que activalo está en nós?    Como podemos activalo?   Que son as desigualdades de xénero?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SEGUNDA ACTIVIDADE</vt:lpstr>
      <vt:lpstr>Presentación de PowerPoint</vt:lpstr>
      <vt:lpstr>Presentación de PowerPoint</vt:lpstr>
      <vt:lpstr>Presentación de PowerPoint</vt:lpstr>
      <vt:lpstr>Para seguir afondando... Actividade “Que é ser...?”</vt:lpstr>
      <vt:lpstr>Ao debate! E vós...que pensades? </vt:lpstr>
      <vt:lpstr>Presentación de PowerPoint</vt:lpstr>
      <vt:lpstr>Presentación de PowerPoint</vt:lpstr>
      <vt:lpstr>Algunhas cuestións... </vt:lpstr>
      <vt:lpstr>Presentación de PowerPoint</vt:lpstr>
      <vt:lpstr>Presentación de PowerPoint</vt:lpstr>
      <vt:lpstr>Presentación de PowerPoint</vt:lpstr>
      <vt:lpstr>Para seguir afondando... Actividade: fai que chegue a máis persoas do cole o radar TDX.  Aceptas o reto?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Activa o radar TDX! Está en ti</dc:title>
  <dc:creator>Deloga</dc:creator>
  <cp:lastModifiedBy>Microsoft Office User</cp:lastModifiedBy>
  <cp:revision>79</cp:revision>
  <dcterms:created xsi:type="dcterms:W3CDTF">2021-07-06T08:37:01Z</dcterms:created>
  <dcterms:modified xsi:type="dcterms:W3CDTF">2021-08-06T12:18:17Z</dcterms:modified>
</cp:coreProperties>
</file>