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6" r:id="rId2"/>
    <p:sldId id="268" r:id="rId3"/>
    <p:sldId id="295" r:id="rId4"/>
    <p:sldId id="290" r:id="rId5"/>
    <p:sldId id="296" r:id="rId6"/>
    <p:sldId id="297" r:id="rId7"/>
    <p:sldId id="260" r:id="rId8"/>
    <p:sldId id="298" r:id="rId9"/>
    <p:sldId id="299" r:id="rId10"/>
    <p:sldId id="300" r:id="rId11"/>
    <p:sldId id="301" r:id="rId12"/>
    <p:sldId id="302" r:id="rId13"/>
    <p:sldId id="307" r:id="rId14"/>
    <p:sldId id="303" r:id="rId15"/>
    <p:sldId id="304" r:id="rId16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C6F2"/>
    <a:srgbClr val="548235"/>
    <a:srgbClr val="FFD036"/>
    <a:srgbClr val="92D050"/>
    <a:srgbClr val="5B9BD6"/>
    <a:srgbClr val="C45CD3"/>
    <a:srgbClr val="E4824C"/>
    <a:srgbClr val="F48CDB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32" autoAdjust="0"/>
    <p:restoredTop sz="94807"/>
  </p:normalViewPr>
  <p:slideViewPr>
    <p:cSldViewPr snapToGrid="0">
      <p:cViewPr varScale="1">
        <p:scale>
          <a:sx n="71" d="100"/>
          <a:sy n="71" d="100"/>
        </p:scale>
        <p:origin x="184" y="12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F3834-EAF7-284C-B98A-2BC2D52B4991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A68D-AA40-114A-9424-B837EB6DFEE6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33740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3341C-126B-4DCF-9D02-8CD99A4C3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AC8D8C-1798-463F-B49E-5C9F343F5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03663E-5892-4AF8-A1E4-62C13BC9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0AFF11-842D-4E6F-8EA1-BEB056D1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556B97-0323-4463-A193-37A1F6DE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6058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1A0AF-10C3-4C36-BF22-0ADA76666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B8E57A-FC4A-48ED-8824-F658FFCD9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F1618A-4782-4D32-A7CC-06126FAF5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BDBBEC-7649-4F51-B029-831E3D7D7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47FD88-D46B-4000-A0C5-B5A20CC1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10979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5A2FDE-815E-459A-BD20-775359C11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AA7DB5-A1AC-4620-8572-45CF9C0EE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463A32-8D18-4E2B-B2C9-A42D785A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28096F-6F8E-46F3-99D6-12556B76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0A969-B738-49CA-ABBE-BC9EBA6D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7521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AB745-7BAA-4C1E-A271-7D063B7FF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647D2A-F8A9-4CA2-9EBB-D330015A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752C2B-F52F-4855-B192-FC4A6D83B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29059A-1D77-4905-9AE3-4831DB6D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202788-0814-4DA9-8A02-1A9CDAD0F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2936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7D48E-9D56-4C36-B045-0D9C18053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E254A9-A642-4457-9F16-87B2A3E7A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CADB8C-812B-4F4F-A8B1-8BAF0816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0A326B-EBC7-4C5E-97DB-F5E8F7E1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9B7260-92D9-4009-9AEE-BCD5491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33904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08850-80E2-4452-8264-74368830F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777342-374F-4AAF-9315-1BCEF9958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9E4052-C453-4BBC-8A97-BD03E25F3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FF988B-71C5-4F2B-8F92-E00A0253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C28C79-AB4A-4D29-A6AB-EF0A5A6D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A1C5EA-8411-4709-A193-54C9BE745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2678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7B6E7-C80A-4049-8E9C-917F3147F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B5E9A8-AA1C-40DE-BD2A-29F3BC9F4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6D87E8-DA22-4ECF-B4CD-57B8F0FE5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33C0F6-4EF7-454A-AB52-FA27E84D0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137ED6-E149-474E-91E5-1D04613E0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6809F2-CC34-4D3B-B810-A13CFD64E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9B8D6D7-6700-4409-A470-270FA1310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C9292D-63B8-4B42-89DB-5B4E7B04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58159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8ED07-A70A-476E-9325-56E8A1AF6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CB35EC4-CAF1-4F63-B897-D030FBD7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8DD52A-D4E4-4AF3-BDEA-1CA0C14F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DA2BA7F-476D-4C1F-BEED-05B76E49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4148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3BE00A-CD1E-40FB-AB9E-563BB52C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E4668BF-3C00-45F4-80A8-EA24425B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EA3C7E1-13C8-44AC-8E78-7FF63F06F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7242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8FDCF-B2A2-4956-814F-68E36ECE8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986B6-F5AE-403A-8E59-4BCC3843B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FA6676-32AB-4BCD-A600-27E65AFDD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135AD5-0A58-4015-A70F-0D454B34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01BDC8-7618-47B9-A4A8-1B0F6FE5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F60219-4414-4892-8B51-CB8EC79C3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0290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23B10-EA44-41EC-A70A-C37EE60E2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5E03D5-A496-40FD-AD01-891027E82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1EF010-1350-47CA-85AC-9F0FA5150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979103-319E-4ABF-A75B-BE518923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02CC8D-5299-47C1-BF13-9FB2B7EB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B54F9E-F19C-4623-91F2-DAEBD0FD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09879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EC65C2-BB59-4BEB-B38D-DF2F80A9D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6AA701-1901-4AB0-B31B-C8B9592E2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204A96-4723-479D-973F-61458BE6D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FB221C-210B-46A1-946D-D84E03267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E968-5AD5-4106-B1B6-C0C2A290E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0859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5658679" y="880585"/>
            <a:ext cx="6246743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</a:t>
            </a:r>
          </a:p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DIDÁCTICA 3ª</a:t>
            </a:r>
          </a:p>
        </p:txBody>
      </p:sp>
    </p:spTree>
    <p:extLst>
      <p:ext uri="{BB962C8B-B14F-4D97-AF65-F5344CB8AC3E}">
        <p14:creationId xmlns:p14="http://schemas.microsoft.com/office/powerpoint/2010/main" val="522727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-15224" y="1922585"/>
            <a:ext cx="12191999" cy="5048846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24AE78-2E29-4083-8F92-EEA6DE6B6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351180"/>
              </p:ext>
            </p:extLst>
          </p:nvPr>
        </p:nvGraphicFramePr>
        <p:xfrm>
          <a:off x="787907" y="5618771"/>
          <a:ext cx="5480323" cy="623316"/>
        </p:xfrm>
        <a:graphic>
          <a:graphicData uri="http://schemas.openxmlformats.org/drawingml/2006/table">
            <a:tbl>
              <a:tblPr firstRow="1" firstCol="1" bandRow="1"/>
              <a:tblGrid>
                <a:gridCol w="5480323">
                  <a:extLst>
                    <a:ext uri="{9D8B030D-6E8A-4147-A177-3AD203B41FA5}">
                      <a16:colId xmlns:a16="http://schemas.microsoft.com/office/drawing/2014/main" val="4087489290"/>
                    </a:ext>
                  </a:extLst>
                </a:gridCol>
              </a:tblGrid>
              <a:tr h="604721">
                <a:tc>
                  <a:txBody>
                    <a:bodyPr/>
                    <a:lstStyle/>
                    <a:p>
                      <a:pPr marL="228600" algn="just">
                        <a:lnSpc>
                          <a:spcPct val="107000"/>
                        </a:lnSpc>
                      </a:pPr>
                      <a:r>
                        <a:rPr lang="gl-ES" sz="4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sabedes que significan?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9436183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9EC3C9C5-FB73-8F44-A52D-BAB7F68C40A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6" t="14179" r="10925" b="10971"/>
          <a:stretch/>
        </p:blipFill>
        <p:spPr bwMode="auto">
          <a:xfrm>
            <a:off x="8086833" y="1922584"/>
            <a:ext cx="4105167" cy="47183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80CB5D8E-175C-0F44-A4A7-CDF30F35A9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928788"/>
              </p:ext>
            </p:extLst>
          </p:nvPr>
        </p:nvGraphicFramePr>
        <p:xfrm>
          <a:off x="691044" y="2578557"/>
          <a:ext cx="4850470" cy="2424303"/>
        </p:xfrm>
        <a:graphic>
          <a:graphicData uri="http://schemas.openxmlformats.org/drawingml/2006/table">
            <a:tbl>
              <a:tblPr firstRow="1" firstCol="1" bandRow="1"/>
              <a:tblGrid>
                <a:gridCol w="4850470">
                  <a:extLst>
                    <a:ext uri="{9D8B030D-6E8A-4147-A177-3AD203B41FA5}">
                      <a16:colId xmlns:a16="http://schemas.microsoft.com/office/drawing/2014/main" val="4087489290"/>
                    </a:ext>
                  </a:extLst>
                </a:gridCol>
              </a:tblGrid>
              <a:tr h="1453415">
                <a:tc>
                  <a:txBody>
                    <a:bodyPr/>
                    <a:lstStyle/>
                    <a:p>
                      <a:pPr marL="228600" algn="just">
                        <a:lnSpc>
                          <a:spcPct val="107000"/>
                        </a:lnSpc>
                      </a:pPr>
                      <a:r>
                        <a:rPr lang="gl-ES" sz="3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Seguramente escoitaches falar de orientación sexual, identidade de xénero e outras palabras similares, pero...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9436183"/>
                  </a:ext>
                </a:extLst>
              </a:tr>
            </a:tbl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6D9B2E9F-66E8-4233-BA11-6A1106FC1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14" y="217088"/>
            <a:ext cx="10515600" cy="1142788"/>
          </a:xfrm>
        </p:spPr>
        <p:txBody>
          <a:bodyPr/>
          <a:lstStyle/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TERCEIRA ACTIVIDADE</a:t>
            </a:r>
          </a:p>
        </p:txBody>
      </p:sp>
      <p:sp>
        <p:nvSpPr>
          <p:cNvPr id="11" name="Marcador de número de diapositiva 2">
            <a:extLst>
              <a:ext uri="{FF2B5EF4-FFF2-40B4-BE49-F238E27FC236}">
                <a16:creationId xmlns:a16="http://schemas.microsoft.com/office/drawing/2014/main" id="{B55F8698-7FDA-40B5-927E-C671C585A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10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378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22BF6D-73B7-4385-A0BB-596C15B6D98C}"/>
              </a:ext>
            </a:extLst>
          </p:cNvPr>
          <p:cNvSpPr txBox="1"/>
          <p:nvPr/>
        </p:nvSpPr>
        <p:spPr>
          <a:xfrm>
            <a:off x="393259" y="1714459"/>
            <a:ext cx="3981447" cy="3622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600" b="1" dirty="0">
                <a:solidFill>
                  <a:schemeClr val="bg1"/>
                </a:solidFill>
                <a:ea typeface="+mj-ea"/>
                <a:cs typeface="+mj-cs"/>
              </a:rPr>
              <a:t>Que parte do boneco pensades que representa cada unha das etiquetas colocadas ao seu carón ?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2E225B4-B56C-244B-A0C3-88E42BDD54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6" t="14179" r="10925" b="10971"/>
          <a:stretch/>
        </p:blipFill>
        <p:spPr bwMode="auto">
          <a:xfrm>
            <a:off x="4171162" y="1331013"/>
            <a:ext cx="4460366" cy="55285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uadro de texto 2">
            <a:extLst>
              <a:ext uri="{FF2B5EF4-FFF2-40B4-BE49-F238E27FC236}">
                <a16:creationId xmlns:a16="http://schemas.microsoft.com/office/drawing/2014/main" id="{37534B59-18AA-E341-B107-104855E34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0482" y="1088036"/>
            <a:ext cx="3302564" cy="513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Identidade</a:t>
            </a: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s-ES" sz="30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xénero</a:t>
            </a:r>
            <a:endParaRPr lang="es-ES" sz="3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Orientación sexual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Expresión de </a:t>
            </a:r>
            <a:r>
              <a:rPr lang="es-ES" sz="30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xénero</a:t>
            </a:r>
            <a:endParaRPr lang="es-ES" sz="3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arcador de número de diapositiva 2">
            <a:extLst>
              <a:ext uri="{FF2B5EF4-FFF2-40B4-BE49-F238E27FC236}">
                <a16:creationId xmlns:a16="http://schemas.microsoft.com/office/drawing/2014/main" id="{3B6C0F51-A69C-4B15-8F5E-C3D7CAACA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11</a:t>
            </a:fld>
            <a:endParaRPr lang="gl-ES" sz="2000" dirty="0">
              <a:solidFill>
                <a:schemeClr val="tx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5842F11-F0F4-C247-87F0-E8907442A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802" y="309378"/>
            <a:ext cx="10515600" cy="712257"/>
          </a:xfrm>
        </p:spPr>
        <p:txBody>
          <a:bodyPr>
            <a:normAutofit/>
          </a:bodyPr>
          <a:lstStyle/>
          <a:p>
            <a:r>
              <a:rPr lang="gl-ES" dirty="0">
                <a:latin typeface="+mn-lt"/>
              </a:rPr>
              <a:t>Ficha “</a:t>
            </a:r>
            <a:r>
              <a:rPr lang="es-ES" b="1" dirty="0" err="1"/>
              <a:t>Genderbread</a:t>
            </a:r>
            <a:r>
              <a:rPr lang="es-ES" b="1" dirty="0"/>
              <a:t> </a:t>
            </a:r>
            <a:r>
              <a:rPr lang="es-ES" b="1" dirty="0" err="1"/>
              <a:t>person</a:t>
            </a:r>
            <a:r>
              <a:rPr lang="gl-ES" dirty="0">
                <a:latin typeface="+mn-lt"/>
              </a:rPr>
              <a:t>”</a:t>
            </a:r>
            <a:endParaRPr lang="gl-E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4594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22BF6D-73B7-4385-A0BB-596C15B6D98C}"/>
              </a:ext>
            </a:extLst>
          </p:cNvPr>
          <p:cNvSpPr txBox="1"/>
          <p:nvPr/>
        </p:nvSpPr>
        <p:spPr>
          <a:xfrm>
            <a:off x="756664" y="418636"/>
            <a:ext cx="3850505" cy="78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ea typeface="+mj-ea"/>
                <a:cs typeface="+mj-cs"/>
              </a:rPr>
              <a:t>Explicación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3AD502D-B75E-48B9-8957-DDE9550F9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289" y="2448987"/>
            <a:ext cx="6016882" cy="408992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05F4E9C-725B-4808-B067-AFBC8975C29E}"/>
              </a:ext>
            </a:extLst>
          </p:cNvPr>
          <p:cNvSpPr txBox="1"/>
          <p:nvPr/>
        </p:nvSpPr>
        <p:spPr>
          <a:xfrm>
            <a:off x="378393" y="1676770"/>
            <a:ext cx="6327207" cy="5279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Sexo asignado ao nacer</a:t>
            </a:r>
          </a:p>
          <a:p>
            <a:pPr lvl="0" algn="just">
              <a:defRPr/>
            </a:pP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Muller, home ou intersexual.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Determínase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base ás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nosas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diferenzas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biolóxicas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0" algn="just">
              <a:lnSpc>
                <a:spcPct val="107000"/>
              </a:lnSpc>
              <a:defRPr/>
            </a:pPr>
            <a:endParaRPr lang="gl-ES" sz="24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Expresión de xénero</a:t>
            </a:r>
          </a:p>
          <a:p>
            <a:pPr lvl="0" algn="just">
              <a:lnSpc>
                <a:spcPct val="107000"/>
              </a:lnSpc>
              <a:defRPr/>
            </a:pPr>
            <a:r>
              <a:rPr lang="gl-ES" kern="0" dirty="0">
                <a:ea typeface="Calibri" panose="020F0502020204030204" pitchFamily="34" charset="0"/>
                <a:cs typeface="Times New Roman" panose="02020603050405020304" pitchFamily="18" charset="0"/>
              </a:rPr>
              <a:t>A forma en que manifestamos o xénero mediante o noso comportamento e a nosa aparencia. Pode ser masculina, feminina, andróxina, calquera combinación das tres, pero tamén moitas outras. Non sempre se axusta ás ideas que a sociedade considera apropiadas e as persoas que non o fan (homes que son percibidos como “</a:t>
            </a:r>
            <a:r>
              <a:rPr lang="gl-ES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afeminados</a:t>
            </a:r>
            <a:r>
              <a:rPr lang="gl-ES" kern="0" dirty="0">
                <a:ea typeface="Calibri" panose="020F0502020204030204" pitchFamily="34" charset="0"/>
                <a:cs typeface="Times New Roman" panose="02020603050405020304" pitchFamily="18" charset="0"/>
              </a:rPr>
              <a:t>” ou mulleres consideradas “masculinas”) adoitan ser obxecto de acoso e agresións. </a:t>
            </a:r>
            <a:r>
              <a:rPr lang="gl-ES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 expresión de xénero dunha persoa non sempre está vinculada co seu sexo biolóxico, a súa identidade de xénero ou a súa orientación sexual.</a:t>
            </a:r>
          </a:p>
          <a:p>
            <a:pPr lvl="0" algn="just">
              <a:lnSpc>
                <a:spcPct val="107000"/>
              </a:lnSpc>
              <a:defRPr/>
            </a:pPr>
            <a:endParaRPr lang="pt-BR" sz="24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C5C2FD35-8EC1-431C-BF6A-FE042C13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12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15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22BF6D-73B7-4385-A0BB-596C15B6D98C}"/>
              </a:ext>
            </a:extLst>
          </p:cNvPr>
          <p:cNvSpPr txBox="1"/>
          <p:nvPr/>
        </p:nvSpPr>
        <p:spPr>
          <a:xfrm>
            <a:off x="756664" y="418636"/>
            <a:ext cx="3850505" cy="78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ea typeface="+mj-ea"/>
                <a:cs typeface="+mj-cs"/>
              </a:rPr>
              <a:t>Explicación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05F4E9C-725B-4808-B067-AFBC8975C29E}"/>
              </a:ext>
            </a:extLst>
          </p:cNvPr>
          <p:cNvSpPr txBox="1"/>
          <p:nvPr/>
        </p:nvSpPr>
        <p:spPr>
          <a:xfrm>
            <a:off x="519953" y="1402863"/>
            <a:ext cx="6221506" cy="4497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endParaRPr lang="es-ES" sz="24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endParaRPr lang="pt-BR" sz="24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pt-BR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Identidade de </a:t>
            </a:r>
            <a:r>
              <a:rPr lang="pt-BR" sz="24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xénero</a:t>
            </a:r>
            <a:r>
              <a:rPr lang="pt-BR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lnSpc>
                <a:spcPct val="107000"/>
              </a:lnSpc>
              <a:defRPr/>
            </a:pP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Vivencia interna e individual de sentir o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xénero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. Unha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persoa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pode ter unha identidade de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xénero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que se corresponde, ou non,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sexo e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xénero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asignados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ao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nacer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defRPr/>
            </a:pPr>
            <a:endParaRPr lang="pt-BR" sz="24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pt-BR" sz="24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Orientación</a:t>
            </a:r>
            <a:r>
              <a:rPr lang="pt-BR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 sexual</a:t>
            </a:r>
            <a:endParaRPr lang="pt-BR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Atracción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física, sexual,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romántica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ou emocional que sente unha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persoa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por outras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persoas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. Pode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manifestarse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 na forma de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heterosexualidade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homosexualidade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bisexualidade</a:t>
            </a:r>
            <a:r>
              <a:rPr lang="pt-BR" kern="0" dirty="0">
                <a:ea typeface="Calibri" panose="020F0502020204030204" pitchFamily="34" charset="0"/>
                <a:cs typeface="Times New Roman" panose="02020603050405020304" pitchFamily="18" charset="0"/>
              </a:rPr>
              <a:t>, etc. </a:t>
            </a:r>
            <a:r>
              <a:rPr lang="pt-BR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Non </a:t>
            </a:r>
            <a:r>
              <a:rPr lang="pt-BR" sz="20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garda</a:t>
            </a:r>
            <a:r>
              <a:rPr lang="pt-BR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relación</a:t>
            </a:r>
            <a:r>
              <a:rPr lang="pt-BR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 coa identidade de </a:t>
            </a:r>
            <a:r>
              <a:rPr lang="pt-BR" sz="20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xénero</a:t>
            </a:r>
            <a:r>
              <a:rPr lang="pt-BR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 ou a </a:t>
            </a:r>
            <a:r>
              <a:rPr lang="pt-BR" sz="20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expresión</a:t>
            </a:r>
            <a:r>
              <a:rPr lang="pt-BR" sz="20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0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xénero</a:t>
            </a:r>
            <a:endParaRPr lang="gl-ES" sz="20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C5C2FD35-8EC1-431C-BF6A-FE042C13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13</a:t>
            </a:fld>
            <a:endParaRPr lang="gl-ES" sz="2000" dirty="0">
              <a:solidFill>
                <a:schemeClr val="tx1"/>
              </a:solidFill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79B78E5-1EEA-D64F-A10A-B23E4B0CC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289" y="2448987"/>
            <a:ext cx="6016882" cy="408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780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1202633"/>
            <a:ext cx="12191999" cy="5665194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22BF6D-73B7-4385-A0BB-596C15B6D98C}"/>
              </a:ext>
            </a:extLst>
          </p:cNvPr>
          <p:cNvSpPr txBox="1"/>
          <p:nvPr/>
        </p:nvSpPr>
        <p:spPr>
          <a:xfrm>
            <a:off x="756664" y="418636"/>
            <a:ext cx="10616186" cy="78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/>
              <a:t>Algunhas reflexións importantes...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69E6825-2C48-4F3B-94E8-B0DDA8167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987382"/>
              </p:ext>
            </p:extLst>
          </p:nvPr>
        </p:nvGraphicFramePr>
        <p:xfrm>
          <a:off x="584791" y="1541401"/>
          <a:ext cx="4948501" cy="2495550"/>
        </p:xfrm>
        <a:graphic>
          <a:graphicData uri="http://schemas.openxmlformats.org/drawingml/2006/table">
            <a:tbl>
              <a:tblPr firstRow="1" firstCol="1" bandRow="1"/>
              <a:tblGrid>
                <a:gridCol w="4948501">
                  <a:extLst>
                    <a:ext uri="{9D8B030D-6E8A-4147-A177-3AD203B41FA5}">
                      <a16:colId xmlns:a16="http://schemas.microsoft.com/office/drawing/2014/main" val="2285956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1590" marR="10731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Todas as etiquetas que acabamos de ver son independentes entre si e poden ir mudando co tempo: a expresión e a identidade de xénero non están determinadas polo sexo biolóxico, nin tampouco a nosa orientación sexual determina a nosa expresión de xénero.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838729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072A70B8-FB82-4BF1-89F6-B38277086830}"/>
              </a:ext>
            </a:extLst>
          </p:cNvPr>
          <p:cNvSpPr txBox="1"/>
          <p:nvPr/>
        </p:nvSpPr>
        <p:spPr>
          <a:xfrm>
            <a:off x="584791" y="4233068"/>
            <a:ext cx="4948500" cy="1225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E a gora que xa sabemos que significan todos estes conceptos... Saberiades dicir </a:t>
            </a:r>
            <a:r>
              <a:rPr lang="pt-BR" sz="26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que é a </a:t>
            </a:r>
            <a:r>
              <a:rPr lang="pt-BR" sz="2600" b="1" kern="0" dirty="0" err="1">
                <a:ea typeface="Calibri" panose="020F0502020204030204" pitchFamily="34" charset="0"/>
                <a:cs typeface="Times New Roman" panose="02020603050405020304" pitchFamily="18" charset="0"/>
              </a:rPr>
              <a:t>LGTBfobia</a:t>
            </a:r>
            <a:r>
              <a:rPr lang="pt-BR" sz="26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gl-ES" sz="26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F18B52D-ECA5-40B4-BECE-C4F43E6270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155921"/>
              </p:ext>
            </p:extLst>
          </p:nvPr>
        </p:nvGraphicFramePr>
        <p:xfrm>
          <a:off x="5802240" y="1541401"/>
          <a:ext cx="6120811" cy="2854325"/>
        </p:xfrm>
        <a:graphic>
          <a:graphicData uri="http://schemas.openxmlformats.org/drawingml/2006/table">
            <a:tbl>
              <a:tblPr firstRow="1" firstCol="1" bandRow="1"/>
              <a:tblGrid>
                <a:gridCol w="6120811">
                  <a:extLst>
                    <a:ext uri="{9D8B030D-6E8A-4147-A177-3AD203B41FA5}">
                      <a16:colId xmlns:a16="http://schemas.microsoft.com/office/drawing/2014/main" val="29302127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8415" marR="6286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É o medo, discriminación, rexeitamento, odio e/ou desprezo cara as persoas lesbianas, gais, bisexuais, </a:t>
                      </a:r>
                      <a:r>
                        <a:rPr lang="gl-ES" sz="2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</a:t>
                      </a:r>
                      <a:r>
                        <a:rPr lang="gl-ES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intersexuais e, en xeral, cara calquera persoa que non cumpra cos roles e mandatos de xénero establecidos. Esta é una actitude e un sentimento aprendido. </a:t>
                      </a:r>
                      <a:r>
                        <a:rPr lang="gl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Ninguén nace odiando aos demais, apréndese pouco a pouco a través de estereotipos y prexuízos negativos.</a:t>
                      </a:r>
                      <a:r>
                        <a:rPr lang="gl-ES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 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099134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2771C42-BBB7-9D40-A055-5B8E127BB0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834247"/>
              </p:ext>
            </p:extLst>
          </p:nvPr>
        </p:nvGraphicFramePr>
        <p:xfrm>
          <a:off x="4183092" y="5303233"/>
          <a:ext cx="7646958" cy="1217549"/>
        </p:xfrm>
        <a:graphic>
          <a:graphicData uri="http://schemas.openxmlformats.org/drawingml/2006/table">
            <a:tbl>
              <a:tblPr firstRow="1" firstCol="1" bandRow="1"/>
              <a:tblGrid>
                <a:gridCol w="7646958">
                  <a:extLst>
                    <a:ext uri="{9D8B030D-6E8A-4147-A177-3AD203B41FA5}">
                      <a16:colId xmlns:a16="http://schemas.microsoft.com/office/drawing/2014/main" val="29302127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8415" marR="6286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 chistes, comentarios, miradas, risas e todo o que fai sentir a unha persoa incómoda pola súa orientación ou identidade de xénero son </a:t>
                      </a:r>
                      <a:r>
                        <a:rPr lang="gl-ES" sz="3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agresión</a:t>
                      </a:r>
                      <a:r>
                        <a:rPr lang="gl-ES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gl-ES" sz="2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099134"/>
                  </a:ext>
                </a:extLst>
              </a:tr>
            </a:tbl>
          </a:graphicData>
        </a:graphic>
      </p:graphicFrame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C8297398-A0C0-4BEB-A4E3-DD95A3BE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14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34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2416362"/>
            <a:ext cx="12191999" cy="4441637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rgbClr val="548235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80011DC-737A-419B-B787-882CC2AFB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387147"/>
              </p:ext>
            </p:extLst>
          </p:nvPr>
        </p:nvGraphicFramePr>
        <p:xfrm>
          <a:off x="1442828" y="2894394"/>
          <a:ext cx="9306344" cy="3105468"/>
        </p:xfrm>
        <a:graphic>
          <a:graphicData uri="http://schemas.openxmlformats.org/drawingml/2006/table">
            <a:tbl>
              <a:tblPr firstRow="1" firstCol="1" bandRow="1"/>
              <a:tblGrid>
                <a:gridCol w="9306344">
                  <a:extLst>
                    <a:ext uri="{9D8B030D-6E8A-4147-A177-3AD203B41FA5}">
                      <a16:colId xmlns:a16="http://schemas.microsoft.com/office/drawing/2014/main" val="2956377667"/>
                    </a:ext>
                  </a:extLst>
                </a:gridCol>
              </a:tblGrid>
              <a:tr h="51218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1º. Pensa un título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o microvídeo da campaña que acabas de ver.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3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2º. Elabora un cartel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 adórnao como máis che guste.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3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3º. Colócao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lugar da aula que che indique profesorado.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1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557246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1129339E-8170-45A6-9B35-544086AC5D62}"/>
              </a:ext>
            </a:extLst>
          </p:cNvPr>
          <p:cNvSpPr txBox="1">
            <a:spLocks/>
          </p:cNvSpPr>
          <p:nvPr/>
        </p:nvSpPr>
        <p:spPr>
          <a:xfrm>
            <a:off x="484205" y="673138"/>
            <a:ext cx="1310315" cy="1367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b="1" dirty="0">
                <a:solidFill>
                  <a:srgbClr val="CAC6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ED7319E-42DA-491E-9FA9-5B618471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362" y="297598"/>
            <a:ext cx="10515600" cy="2029662"/>
          </a:xfrm>
        </p:spPr>
        <p:txBody>
          <a:bodyPr>
            <a:normAutofit/>
          </a:bodyPr>
          <a:lstStyle/>
          <a:p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4000" dirty="0">
                <a:latin typeface="Arial" panose="020B0604020202020204" pitchFamily="34" charset="0"/>
                <a:cs typeface="Arial" panose="020B0604020202020204" pitchFamily="34" charset="0"/>
              </a:rPr>
              <a:t>Actividade</a:t>
            </a:r>
            <a: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“Fai que chegue a</a:t>
            </a:r>
            <a:b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máis persoas do cole o radar TDX. </a:t>
            </a:r>
            <a:b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Aceptas o reto?”</a:t>
            </a:r>
          </a:p>
        </p:txBody>
      </p:sp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3C5493A0-B936-4874-A43B-A054B83F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15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790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2961111-1CB8-784B-A5F2-DCF7E3D7F1B3}"/>
              </a:ext>
            </a:extLst>
          </p:cNvPr>
          <p:cNvSpPr/>
          <p:nvPr/>
        </p:nvSpPr>
        <p:spPr>
          <a:xfrm>
            <a:off x="0" y="2168029"/>
            <a:ext cx="12192000" cy="4689971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818" y="895216"/>
            <a:ext cx="10515600" cy="1142788"/>
          </a:xfrm>
        </p:spPr>
        <p:txBody>
          <a:bodyPr/>
          <a:lstStyle/>
          <a:p>
            <a:r>
              <a:rPr lang="gl-ES" sz="2800" b="1" dirty="0">
                <a:latin typeface="Arial" panose="020B0604020202020204" pitchFamily="34" charset="0"/>
                <a:cs typeface="Arial" panose="020B0604020202020204" pitchFamily="34" charset="0"/>
              </a:rPr>
              <a:t>“Letra a letra”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874A4A-DA3F-8C4A-80C6-4B82C651EAC8}"/>
              </a:ext>
            </a:extLst>
          </p:cNvPr>
          <p:cNvSpPr txBox="1"/>
          <p:nvPr/>
        </p:nvSpPr>
        <p:spPr>
          <a:xfrm>
            <a:off x="838200" y="2367171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Agora teredes que organizarvos en pequenos grupos de 3 ou 4 persoas  para responder ás seguintes preguntas: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2690CB-00E7-401D-A3A0-3EB1BEE9A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360094"/>
              </p:ext>
            </p:extLst>
          </p:nvPr>
        </p:nvGraphicFramePr>
        <p:xfrm>
          <a:off x="967410" y="3856503"/>
          <a:ext cx="10164416" cy="1838897"/>
        </p:xfrm>
        <a:graphic>
          <a:graphicData uri="http://schemas.openxmlformats.org/drawingml/2006/table">
            <a:tbl>
              <a:tblPr firstRow="1" firstCol="1" bandRow="1"/>
              <a:tblGrid>
                <a:gridCol w="10164416">
                  <a:extLst>
                    <a:ext uri="{9D8B030D-6E8A-4147-A177-3AD203B41FA5}">
                      <a16:colId xmlns:a16="http://schemas.microsoft.com/office/drawing/2014/main" val="631390189"/>
                    </a:ext>
                  </a:extLst>
                </a:gridCol>
              </a:tblGrid>
              <a:tr h="1466268">
                <a:tc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</a:pPr>
                      <a:r>
                        <a:rPr lang="gl-ES" sz="18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gl-ES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Escoitastes falar das siglas LGTBIQ+? </a:t>
                      </a:r>
                    </a:p>
                    <a:p>
                      <a:pPr marL="0" lvl="0" indent="0" algn="l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anose="05050102010706020507" pitchFamily="18" charset="2"/>
                        <a:buNone/>
                      </a:pPr>
                      <a:endParaRPr lang="gl-ES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gl-ES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significa cada unha desas letras? E o símbolo +?</a:t>
                      </a: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718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18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718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7189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16272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616226" y="244071"/>
            <a:ext cx="10515600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PRIMERA ACTIVIDADE</a:t>
            </a:r>
            <a:endParaRPr lang="gl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3617466E-C3C3-4DE7-9BFB-9447A8F1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2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612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4372"/>
            <a:ext cx="12192000" cy="3813627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15DCDE53-35CF-4C23-B51B-03CEF2CB5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1722" y="1558738"/>
            <a:ext cx="5088556" cy="1142788"/>
          </a:xfrm>
        </p:spPr>
        <p:txBody>
          <a:bodyPr>
            <a:normAutofit fontScale="90000"/>
          </a:bodyPr>
          <a:lstStyle/>
          <a:p>
            <a:pPr algn="ctr"/>
            <a:b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LGTBIQ+ </a:t>
            </a:r>
            <a:b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gl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7FCA6AE-BCA1-445B-BE37-E9E3D17CE41B}"/>
              </a:ext>
            </a:extLst>
          </p:cNvPr>
          <p:cNvSpPr txBox="1">
            <a:spLocks/>
          </p:cNvSpPr>
          <p:nvPr/>
        </p:nvSpPr>
        <p:spPr>
          <a:xfrm>
            <a:off x="928837" y="3579268"/>
            <a:ext cx="10515600" cy="27438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gl-ES" sz="3000" kern="0" dirty="0">
                <a:latin typeface="Arial" panose="020B0604020202020204" pitchFamily="34" charset="0"/>
                <a:cs typeface="Arial" panose="020B0604020202020204" pitchFamily="34" charset="0"/>
              </a:rPr>
              <a:t>Son as siglas de </a:t>
            </a:r>
            <a:r>
              <a:rPr lang="gl-ES" sz="3000" b="1" kern="0" dirty="0">
                <a:latin typeface="Arial" panose="020B0604020202020204" pitchFamily="34" charset="0"/>
                <a:cs typeface="Arial" panose="020B0604020202020204" pitchFamily="34" charset="0"/>
              </a:rPr>
              <a:t>Lesbianas, Gais, Transexuais, Bisexuais, Intersexuais, Queer e + </a:t>
            </a:r>
            <a:r>
              <a:rPr lang="gl-ES" sz="3000" kern="0" dirty="0">
                <a:latin typeface="Arial" panose="020B0604020202020204" pitchFamily="34" charset="0"/>
                <a:cs typeface="Arial" panose="020B0604020202020204" pitchFamily="34" charset="0"/>
              </a:rPr>
              <a:t>(o signo máis representa outras orientacións e identidades sexuais). 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1AD82DA-293C-4C8A-970D-F7F5A58EF0BB}"/>
              </a:ext>
            </a:extLst>
          </p:cNvPr>
          <p:cNvGrpSpPr>
            <a:grpSpLocks noChangeAspect="1"/>
          </p:cNvGrpSpPr>
          <p:nvPr/>
        </p:nvGrpSpPr>
        <p:grpSpPr>
          <a:xfrm>
            <a:off x="8681988" y="402286"/>
            <a:ext cx="2762449" cy="2642087"/>
            <a:chOff x="0" y="0"/>
            <a:chExt cx="2609215" cy="2496839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AE9256FE-DED0-4424-9860-E9A6550B1E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27" r="17894"/>
            <a:stretch/>
          </p:blipFill>
          <p:spPr bwMode="auto">
            <a:xfrm>
              <a:off x="0" y="0"/>
              <a:ext cx="2609215" cy="242887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8" name="Cuadro de texto 2">
              <a:extLst>
                <a:ext uri="{FF2B5EF4-FFF2-40B4-BE49-F238E27FC236}">
                  <a16:creationId xmlns:a16="http://schemas.microsoft.com/office/drawing/2014/main" id="{1F03AFA3-458F-47A0-ADCA-476ACD0EF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3606" y="2039085"/>
              <a:ext cx="1195720" cy="457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gl-ES" sz="1000" b="1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Fonte: elPeriódico</a:t>
              </a:r>
              <a:endParaRPr lang="gl-E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C723FF44-4E67-4EFF-BEC4-CC6EA12BD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3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6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22961111-1CB8-784B-A5F2-DCF7E3D7F1B3}"/>
              </a:ext>
            </a:extLst>
          </p:cNvPr>
          <p:cNvSpPr/>
          <p:nvPr/>
        </p:nvSpPr>
        <p:spPr>
          <a:xfrm>
            <a:off x="0" y="1507913"/>
            <a:ext cx="12192000" cy="5350087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2788"/>
          </a:xfrm>
        </p:spPr>
        <p:txBody>
          <a:bodyPr>
            <a:normAutofit/>
          </a:bodyPr>
          <a:lstStyle/>
          <a:p>
            <a:r>
              <a:rPr lang="gl-ES" b="1" dirty="0">
                <a:latin typeface="+mn-lt"/>
                <a:cs typeface="Calibri" panose="020F0502020204030204" pitchFamily="34" charset="0"/>
              </a:rPr>
              <a:t>Ao debate! E vós...que pensades?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874A4A-DA3F-8C4A-80C6-4B82C651EAC8}"/>
              </a:ext>
            </a:extLst>
          </p:cNvPr>
          <p:cNvSpPr txBox="1"/>
          <p:nvPr/>
        </p:nvSpPr>
        <p:spPr>
          <a:xfrm>
            <a:off x="1392146" y="2459504"/>
            <a:ext cx="94077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gl-ES" sz="3000" dirty="0"/>
              <a:t>Sabedes cando e por que se celebra o orgullo LGTBIQ+?</a:t>
            </a:r>
          </a:p>
          <a:p>
            <a:pPr lvl="0"/>
            <a:endParaRPr lang="gl-ES" sz="3000" dirty="0"/>
          </a:p>
          <a:p>
            <a:pPr lvl="0"/>
            <a:r>
              <a:rPr lang="gl-ES" sz="3000" dirty="0"/>
              <a:t>Por que pensades que se emprega a bandeira arco iris para representar o colectivo LGTBIQ+?</a:t>
            </a:r>
          </a:p>
        </p:txBody>
      </p:sp>
      <p:sp>
        <p:nvSpPr>
          <p:cNvPr id="6" name="Marcador de número de diapositiva 2">
            <a:extLst>
              <a:ext uri="{FF2B5EF4-FFF2-40B4-BE49-F238E27FC236}">
                <a16:creationId xmlns:a16="http://schemas.microsoft.com/office/drawing/2014/main" id="{6388CA14-399C-4DB1-A6B1-AD152315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4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3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2961111-1CB8-784B-A5F2-DCF7E3D7F1B3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38" y="449793"/>
            <a:ext cx="4598702" cy="844422"/>
          </a:xfrm>
        </p:spPr>
        <p:txBody>
          <a:bodyPr>
            <a:normAutofit/>
          </a:bodyPr>
          <a:lstStyle/>
          <a:p>
            <a:r>
              <a:rPr lang="gl-ES" b="1" dirty="0">
                <a:latin typeface="+mn-lt"/>
                <a:cs typeface="Arial" panose="020B0604020202020204" pitchFamily="34" charset="0"/>
              </a:rPr>
              <a:t>EXPLICACIÓN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B02954D-116F-4F45-84DF-4C5126969610}"/>
              </a:ext>
            </a:extLst>
          </p:cNvPr>
          <p:cNvSpPr txBox="1"/>
          <p:nvPr/>
        </p:nvSpPr>
        <p:spPr>
          <a:xfrm>
            <a:off x="6307015" y="1294215"/>
            <a:ext cx="5434447" cy="480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gl-ES" sz="2000" dirty="0"/>
              <a:t>Cada unha simboliza un concepto importante para o colectivo:</a:t>
            </a:r>
            <a:endParaRPr lang="pt-BR" sz="2000" dirty="0"/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Rosa: a sexualidade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D825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Vermello: a vida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FF8D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FF8D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Laranxa: a saúde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FFE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Amarelo: o sol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007F47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cs typeface="Times New Roman" panose="02020603050405020304" pitchFamily="18" charset="0"/>
              </a:rPr>
              <a:t>Verde: a natureza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33CCC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Turquesa: a maxia e a arte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3064A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Azul ou índigo: a harmonía e a serenidade</a:t>
            </a:r>
          </a:p>
          <a:p>
            <a:pPr marL="108585">
              <a:lnSpc>
                <a:spcPct val="107000"/>
              </a:lnSpc>
              <a:spcAft>
                <a:spcPts val="800"/>
              </a:spcAft>
            </a:pPr>
            <a:r>
              <a:rPr lang="gl-ES" sz="2000" dirty="0">
                <a:solidFill>
                  <a:srgbClr val="87189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Violeta: o espírito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0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 cores que foron eliminadas da bandeira: o rosa</a:t>
            </a:r>
            <a:r>
              <a:rPr lang="gl-ES" sz="2000" i="1" dirty="0">
                <a:solidFill>
                  <a:srgbClr val="CA1D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r>
              <a:rPr lang="gl-ES" sz="20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gl-ES" sz="20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 o turquesa</a:t>
            </a:r>
            <a:r>
              <a:rPr lang="gl-ES" sz="2000" i="1" dirty="0">
                <a:solidFill>
                  <a:srgbClr val="33CCCC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</a:t>
            </a:r>
            <a:endParaRPr lang="gl-E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73A125F-D5EB-4213-A9A4-0C28BB8D8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77" y="1662383"/>
            <a:ext cx="2861985" cy="286198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067D509-221E-2649-90F7-832AC2AC2798}"/>
              </a:ext>
            </a:extLst>
          </p:cNvPr>
          <p:cNvSpPr txBox="1"/>
          <p:nvPr/>
        </p:nvSpPr>
        <p:spPr>
          <a:xfrm>
            <a:off x="450538" y="1401693"/>
            <a:ext cx="552823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gl-ES" sz="2000" dirty="0"/>
              <a:t>O Día internacional do Orgullo LGTBIQ+ celébrase o 28 de Xuño todos os anos dende 1969, ano no que se produciu en </a:t>
            </a:r>
            <a:r>
              <a:rPr lang="gl-ES" sz="2000" dirty="0" err="1"/>
              <a:t>Nueva</a:t>
            </a:r>
            <a:r>
              <a:rPr lang="gl-ES" sz="2000" dirty="0"/>
              <a:t> York unha batida policial nun local </a:t>
            </a:r>
            <a:r>
              <a:rPr lang="gl-ES" sz="2000" dirty="0" err="1"/>
              <a:t>gai</a:t>
            </a:r>
            <a:r>
              <a:rPr lang="gl-ES" sz="2000" dirty="0"/>
              <a:t>. E é nesta data que o colectivo se rebelou por primeira vez contra a represión institucional e social que sufría.</a:t>
            </a:r>
          </a:p>
          <a:p>
            <a:pPr lvl="0"/>
            <a:endParaRPr lang="pt-BR" sz="2000" dirty="0"/>
          </a:p>
          <a:p>
            <a:pPr lvl="0" algn="just"/>
            <a:r>
              <a:rPr lang="gl-ES" sz="2000" dirty="0"/>
              <a:t>A bandeira do arco iris emprégase para mostrar que o colectivo loita por un obxectivo común: poder expresar libremente o que son. Ondeou por primeira vez en 1978 no Festival do orgullo de San Francisco (Estados Unidos). </a:t>
            </a:r>
          </a:p>
          <a:p>
            <a:pPr lvl="0" algn="just"/>
            <a:endParaRPr lang="gl-ES" sz="2000" dirty="0"/>
          </a:p>
          <a:p>
            <a:pPr lvl="0" algn="just"/>
            <a:r>
              <a:rPr lang="gl-ES" sz="2000" dirty="0"/>
              <a:t>Inicialmente, a bandeira tiña oito cores. Logo reducíronse a sete e finalmente quedouse con seis.</a:t>
            </a:r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022100C0-4C93-4CBF-834B-DA9A53F6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5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042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22961111-1CB8-784B-A5F2-DCF7E3D7F1B3}"/>
              </a:ext>
            </a:extLst>
          </p:cNvPr>
          <p:cNvSpPr/>
          <p:nvPr/>
        </p:nvSpPr>
        <p:spPr>
          <a:xfrm>
            <a:off x="0" y="2046514"/>
            <a:ext cx="12192000" cy="4811486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C2FCBBD-8DF6-4DF1-A59C-F0F5BAACF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067" y="2754941"/>
            <a:ext cx="5166716" cy="287981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6C71DE05-7348-4D12-9C15-0E5CA419D9E4}"/>
              </a:ext>
            </a:extLst>
          </p:cNvPr>
          <p:cNvSpPr txBox="1"/>
          <p:nvPr/>
        </p:nvSpPr>
        <p:spPr>
          <a:xfrm>
            <a:off x="6402850" y="2564751"/>
            <a:ext cx="5048005" cy="980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gl-ES" sz="2800" b="1" dirty="0">
                <a:latin typeface="Arial" panose="020B0604020202020204" pitchFamily="34" charset="0"/>
                <a:cs typeface="Arial" panose="020B0604020202020204" pitchFamily="34" charset="0"/>
              </a:rPr>
              <a:t>Que vos di o voso radar TDX sobre a escena do vídeo?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7" y="449793"/>
            <a:ext cx="10515600" cy="1142788"/>
          </a:xfrm>
        </p:spPr>
        <p:txBody>
          <a:bodyPr/>
          <a:lstStyle/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SEGUNDA ACTIVIDADE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788" y="3509139"/>
            <a:ext cx="2266212" cy="3190736"/>
          </a:xfrm>
          <a:prstGeom prst="rect">
            <a:avLst/>
          </a:prstGeom>
        </p:spPr>
      </p:pic>
      <p:sp>
        <p:nvSpPr>
          <p:cNvPr id="13" name="Marcador de número de diapositiva 2">
            <a:extLst>
              <a:ext uri="{FF2B5EF4-FFF2-40B4-BE49-F238E27FC236}">
                <a16:creationId xmlns:a16="http://schemas.microsoft.com/office/drawing/2014/main" id="{DAF3EB90-D44C-47EB-8CAC-2CB57968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6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859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401444" y="1672683"/>
            <a:ext cx="11172490" cy="4304372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lt1"/>
              </a:solidFill>
            </a:endParaRPr>
          </a:p>
          <a:p>
            <a:pPr algn="ctr"/>
            <a:endParaRPr lang="pt-BR" dirty="0">
              <a:solidFill>
                <a:schemeClr val="lt1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A0E10AD-06C0-4C63-967C-FD40FE614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7" y="449793"/>
            <a:ext cx="10515600" cy="712257"/>
          </a:xfrm>
        </p:spPr>
        <p:txBody>
          <a:bodyPr>
            <a:normAutofit/>
          </a:bodyPr>
          <a:lstStyle/>
          <a:p>
            <a:r>
              <a:rPr lang="gl-ES" dirty="0">
                <a:latin typeface="+mn-lt"/>
              </a:rPr>
              <a:t>Ficha “</a:t>
            </a:r>
            <a:r>
              <a:rPr lang="gl-ES" b="1" dirty="0">
                <a:latin typeface="+mn-lt"/>
              </a:rPr>
              <a:t>Paréceche normal</a:t>
            </a:r>
            <a:r>
              <a:rPr lang="gl-ES" dirty="0">
                <a:latin typeface="+mn-lt"/>
              </a:rPr>
              <a:t>?”</a:t>
            </a:r>
            <a:endParaRPr lang="gl-ES" b="1" dirty="0">
              <a:latin typeface="+mn-lt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A66F60C-868A-4406-BAED-D109B5DF2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786133"/>
              </p:ext>
            </p:extLst>
          </p:nvPr>
        </p:nvGraphicFramePr>
        <p:xfrm>
          <a:off x="618067" y="2019301"/>
          <a:ext cx="10822565" cy="3623056"/>
        </p:xfrm>
        <a:graphic>
          <a:graphicData uri="http://schemas.openxmlformats.org/drawingml/2006/table">
            <a:tbl>
              <a:tblPr firstRow="1" firstCol="1" bandRow="1"/>
              <a:tblGrid>
                <a:gridCol w="10822565">
                  <a:extLst>
                    <a:ext uri="{9D8B030D-6E8A-4147-A177-3AD203B41FA5}">
                      <a16:colId xmlns:a16="http://schemas.microsoft.com/office/drawing/2014/main" val="1950951917"/>
                    </a:ext>
                  </a:extLst>
                </a:gridCol>
              </a:tblGrid>
              <a:tr h="3562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8585" marR="62865">
                        <a:spcAft>
                          <a:spcPts val="0"/>
                        </a:spcAft>
                      </a:pPr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@Ataulfo_2010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Que pinta de </a:t>
                      </a:r>
                      <a:r>
                        <a:rPr lang="gl-ES" sz="2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mariquita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ten o que baila 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😂 😂 😂</a:t>
                      </a:r>
                      <a:endParaRPr lang="gl-ES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8585"/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@Opetado_11:  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Si, apunta maneiras, </a:t>
                      </a:r>
                      <a:r>
                        <a:rPr lang="gl-ES" sz="2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jaja</a:t>
                      </a:r>
                      <a:endParaRPr lang="gl-ES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8585"/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@Domellorciño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A vós parécevos normal o que escribides?</a:t>
                      </a:r>
                    </a:p>
                    <a:p>
                      <a:pPr marL="108585"/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@Son_Areamilla: 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ti </a:t>
                      </a:r>
                      <a:r>
                        <a:rPr lang="gl-ES" sz="2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paréchece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normal o dese rapaz?</a:t>
                      </a:r>
                    </a:p>
                    <a:p>
                      <a:pPr marL="108585"/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@Sr_Bro09: 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que non vexo normal son os vosos comentarios.</a:t>
                      </a:r>
                    </a:p>
                    <a:p>
                      <a:pPr marL="108585"/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@Coiro: 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normal é que as persoas sexamos diversas. Fíxate, @Son_Areamilla de lonxe parecías ser mellor persoa... e mírate! 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💜 🌈</a:t>
                      </a:r>
                      <a:endParaRPr lang="gl-ES" sz="2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4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1354688"/>
                  </a:ext>
                </a:extLst>
              </a:tr>
            </a:tbl>
          </a:graphicData>
        </a:graphic>
      </p:graphicFrame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77E60C11-6023-4BCA-8DBD-5A5DF3FB8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7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927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605776" y="2074126"/>
            <a:ext cx="8909826" cy="3144645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lt1"/>
              </a:solidFill>
            </a:endParaRPr>
          </a:p>
          <a:p>
            <a:pPr algn="ctr"/>
            <a:endParaRPr lang="pt-BR" dirty="0">
              <a:solidFill>
                <a:schemeClr val="lt1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A0E10AD-06C0-4C63-967C-FD40FE614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7" y="449793"/>
            <a:ext cx="10515600" cy="712257"/>
          </a:xfrm>
        </p:spPr>
        <p:txBody>
          <a:bodyPr>
            <a:normAutofit/>
          </a:bodyPr>
          <a:lstStyle/>
          <a:p>
            <a:r>
              <a:rPr lang="gl-ES" b="1" dirty="0">
                <a:latin typeface="+mn-lt"/>
                <a:cs typeface="Calibri" panose="020F0502020204030204" pitchFamily="34" charset="0"/>
              </a:rPr>
              <a:t>Ao debate! E vós...que pensades?</a:t>
            </a:r>
            <a:endParaRPr lang="gl-ES" b="1" dirty="0">
              <a:latin typeface="+mn-lt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A66F60C-868A-4406-BAED-D109B5DF2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123766"/>
              </p:ext>
            </p:extLst>
          </p:nvPr>
        </p:nvGraphicFramePr>
        <p:xfrm>
          <a:off x="2228849" y="2719324"/>
          <a:ext cx="7410451" cy="1794320"/>
        </p:xfrm>
        <a:graphic>
          <a:graphicData uri="http://schemas.openxmlformats.org/drawingml/2006/table">
            <a:tbl>
              <a:tblPr firstRow="1" firstCol="1" bandRow="1"/>
              <a:tblGrid>
                <a:gridCol w="7410451">
                  <a:extLst>
                    <a:ext uri="{9D8B030D-6E8A-4147-A177-3AD203B41FA5}">
                      <a16:colId xmlns:a16="http://schemas.microsoft.com/office/drawing/2014/main" val="1950951917"/>
                    </a:ext>
                  </a:extLst>
                </a:gridCol>
              </a:tblGrid>
              <a:tr h="154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3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08585" marR="62865" algn="ctr">
                        <a:spcAft>
                          <a:spcPts val="0"/>
                        </a:spcAft>
                      </a:pPr>
                      <a:r>
                        <a:rPr lang="gl-ES" sz="3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significa “ser normal”?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3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354688"/>
                  </a:ext>
                </a:extLst>
              </a:tr>
            </a:tbl>
          </a:graphicData>
        </a:graphic>
      </p:graphicFrame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53EE7F04-5D7E-4591-8A8F-36710977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8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37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1202632"/>
            <a:ext cx="12191999" cy="5655367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22BF6D-73B7-4385-A0BB-596C15B6D98C}"/>
              </a:ext>
            </a:extLst>
          </p:cNvPr>
          <p:cNvSpPr txBox="1"/>
          <p:nvPr/>
        </p:nvSpPr>
        <p:spPr>
          <a:xfrm>
            <a:off x="553722" y="282111"/>
            <a:ext cx="10616186" cy="78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ea typeface="+mj-ea"/>
                <a:cs typeface="+mj-cs"/>
              </a:rPr>
              <a:t>Algunhas reflexións importantes...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4AC07C8-B128-464D-9A87-38972D8937B9}"/>
              </a:ext>
            </a:extLst>
          </p:cNvPr>
          <p:cNvSpPr txBox="1"/>
          <p:nvPr/>
        </p:nvSpPr>
        <p:spPr>
          <a:xfrm>
            <a:off x="553722" y="1530331"/>
            <a:ext cx="6257386" cy="446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6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Que é a heteronormatividade?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000" kern="0" dirty="0">
                <a:ea typeface="Calibri" panose="020F0502020204030204" pitchFamily="34" charset="0"/>
                <a:cs typeface="Times New Roman" panose="02020603050405020304" pitchFamily="18" charset="0"/>
              </a:rPr>
              <a:t>Á combinación “home-masculinidade” e “muller-feminidade” súmaselle a idea da heterosexualidade como a única forma aceptada para as relacións afectivo-sexuais: a heteronormatividade.  Esta considera que o “natural” é a heterosexualidade e, polo tanto, que as persoas deben relacionarse sentimental e sexualmente con persoas do “sexo oposto”. O machismo non só é sustentador das violencias contra as mulleres, senón tamén cara calquera persoa que quebrante os mandatos de xénero.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000" kern="0" dirty="0">
                <a:ea typeface="Calibri" panose="020F0502020204030204" pitchFamily="34" charset="0"/>
                <a:cs typeface="Times New Roman" panose="02020603050405020304" pitchFamily="18" charset="0"/>
              </a:rPr>
              <a:t>Así, cómpre sinalar que 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a homofobia e a transfobia son violencias machistas. </a:t>
            </a:r>
            <a:endParaRPr lang="gl-ES" sz="20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41E8AF3-C490-4151-A076-3749A591D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05795"/>
              </p:ext>
            </p:extLst>
          </p:nvPr>
        </p:nvGraphicFramePr>
        <p:xfrm>
          <a:off x="7184571" y="2351315"/>
          <a:ext cx="4547749" cy="2732596"/>
        </p:xfrm>
        <a:graphic>
          <a:graphicData uri="http://schemas.openxmlformats.org/drawingml/2006/table">
            <a:tbl>
              <a:tblPr firstRow="1" firstCol="1" bandRow="1"/>
              <a:tblGrid>
                <a:gridCol w="4547749">
                  <a:extLst>
                    <a:ext uri="{9D8B030D-6E8A-4147-A177-3AD203B41FA5}">
                      <a16:colId xmlns:a16="http://schemas.microsoft.com/office/drawing/2014/main" val="660461717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600" b="1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000" b="1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Non rexeites ás persoas por non encaixar no que se considera “normal”. Que máis dá por quen se sentan atraídas, como leven o pelo, se vistan,...! As túas accións suman na consecución dunha sociedade máis libre e máis igualitaria.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2000" b="1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823620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D98428E5-ED4E-6741-A170-5F961DC5E513}"/>
              </a:ext>
            </a:extLst>
          </p:cNvPr>
          <p:cNvSpPr txBox="1"/>
          <p:nvPr/>
        </p:nvSpPr>
        <p:spPr>
          <a:xfrm>
            <a:off x="6947445" y="5574322"/>
            <a:ext cx="5108217" cy="564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gl-ES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Practica isto no teu día a día! </a:t>
            </a:r>
          </a:p>
        </p:txBody>
      </p:sp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0BF193C7-E381-4A19-9C3A-8CA7AB3D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9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911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1103</Words>
  <Application>Microsoft Macintosh PowerPoint</Application>
  <PresentationFormat>Panorámica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Symbol</vt:lpstr>
      <vt:lpstr>Tema de Office</vt:lpstr>
      <vt:lpstr>Presentación de PowerPoint</vt:lpstr>
      <vt:lpstr>“Letra a letra”</vt:lpstr>
      <vt:lpstr> LGTBIQ+  </vt:lpstr>
      <vt:lpstr>Ao debate! E vós...que pensades?</vt:lpstr>
      <vt:lpstr>EXPLICACIÓN</vt:lpstr>
      <vt:lpstr>SEGUNDA ACTIVIDADE</vt:lpstr>
      <vt:lpstr>Ficha “Paréceche normal?”</vt:lpstr>
      <vt:lpstr>Ao debate! E vós...que pensades?</vt:lpstr>
      <vt:lpstr>Presentación de PowerPoint</vt:lpstr>
      <vt:lpstr>TERCEIRA ACTIVIDADE</vt:lpstr>
      <vt:lpstr>Ficha “Genderbread person”</vt:lpstr>
      <vt:lpstr>Presentación de PowerPoint</vt:lpstr>
      <vt:lpstr>Presentación de PowerPoint</vt:lpstr>
      <vt:lpstr>Presentación de PowerPoint</vt:lpstr>
      <vt:lpstr>Para seguir afondando... Actividade “Fai que chegue a máis persoas do cole o radar TDX.  Aceptas o reto?”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Activa o radar TDX! Está en ti</dc:title>
  <dc:creator>Deloga</dc:creator>
  <cp:lastModifiedBy>Microsoft Office User</cp:lastModifiedBy>
  <cp:revision>83</cp:revision>
  <dcterms:created xsi:type="dcterms:W3CDTF">2021-07-09T11:28:14Z</dcterms:created>
  <dcterms:modified xsi:type="dcterms:W3CDTF">2021-08-06T11:36:17Z</dcterms:modified>
</cp:coreProperties>
</file>