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87" r:id="rId3"/>
    <p:sldId id="263" r:id="rId4"/>
    <p:sldId id="294" r:id="rId5"/>
    <p:sldId id="295" r:id="rId6"/>
    <p:sldId id="296" r:id="rId7"/>
    <p:sldId id="297" r:id="rId8"/>
    <p:sldId id="318" r:id="rId9"/>
    <p:sldId id="299" r:id="rId10"/>
    <p:sldId id="300" r:id="rId11"/>
    <p:sldId id="302" r:id="rId12"/>
    <p:sldId id="304" r:id="rId13"/>
    <p:sldId id="305" r:id="rId14"/>
    <p:sldId id="303" r:id="rId15"/>
    <p:sldId id="301" r:id="rId16"/>
    <p:sldId id="309" r:id="rId17"/>
    <p:sldId id="319" r:id="rId18"/>
    <p:sldId id="320" r:id="rId19"/>
    <p:sldId id="307" r:id="rId20"/>
    <p:sldId id="316" r:id="rId21"/>
    <p:sldId id="288" r:id="rId22"/>
    <p:sldId id="310" r:id="rId23"/>
    <p:sldId id="311" r:id="rId24"/>
    <p:sldId id="312" r:id="rId25"/>
    <p:sldId id="306" r:id="rId26"/>
    <p:sldId id="274" r:id="rId27"/>
    <p:sldId id="315" r:id="rId28"/>
    <p:sldId id="313" r:id="rId29"/>
    <p:sldId id="314" r:id="rId30"/>
    <p:sldId id="317" r:id="rId31"/>
    <p:sldId id="280" r:id="rId32"/>
  </p:sldIdLst>
  <p:sldSz cx="9144000" cy="6858000" type="screen4x3"/>
  <p:notesSz cx="7099300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CB4"/>
    <a:srgbClr val="4BB3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207" autoAdjust="0"/>
  </p:normalViewPr>
  <p:slideViewPr>
    <p:cSldViewPr showGuides="1">
      <p:cViewPr varScale="1">
        <p:scale>
          <a:sx n="88" d="100"/>
          <a:sy n="88" d="100"/>
        </p:scale>
        <p:origin x="576" y="120"/>
      </p:cViewPr>
      <p:guideLst>
        <p:guide orient="horz" pos="229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1" d="100"/>
          <a:sy n="81" d="100"/>
        </p:scale>
        <p:origin x="-636" y="-90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r">
              <a:defRPr sz="1300"/>
            </a:lvl1pPr>
          </a:lstStyle>
          <a:p>
            <a:fld id="{3984D476-86F2-44FE-9496-D2E7147A885E}" type="datetimeFigureOut">
              <a:rPr lang="es-ES" smtClean="0"/>
              <a:pPr/>
              <a:t>02/02/2018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r">
              <a:defRPr sz="1300"/>
            </a:lvl1pPr>
          </a:lstStyle>
          <a:p>
            <a:fld id="{9A066400-FC31-4FAC-8CC8-CB62748F3DC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9501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r">
              <a:defRPr sz="1300"/>
            </a:lvl1pPr>
          </a:lstStyle>
          <a:p>
            <a:fld id="{BCB8E17F-5DFB-4407-99CD-2900906968B4}" type="datetimeFigureOut">
              <a:rPr lang="es-ES" smtClean="0"/>
              <a:pPr/>
              <a:t>02/02/2018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00" tIns="47750" rIns="95500" bIns="4775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930" y="4861442"/>
            <a:ext cx="5679440" cy="4605576"/>
          </a:xfrm>
          <a:prstGeom prst="rect">
            <a:avLst/>
          </a:prstGeom>
        </p:spPr>
        <p:txBody>
          <a:bodyPr vert="horz" lIns="95500" tIns="47750" rIns="95500" bIns="4775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r">
              <a:defRPr sz="1300"/>
            </a:lvl1pPr>
          </a:lstStyle>
          <a:p>
            <a:fld id="{9AEE8CDE-8A47-4ADD-95B3-A538C100949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8250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15374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1818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11</a:t>
            </a:fld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1818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18189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14</a:t>
            </a:fld>
            <a:endParaRPr lang="es-E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18189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03588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14064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2388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6746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54554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73065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37030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41262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43187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0549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2885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45416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46477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06704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5373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18189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56428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3472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1818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1818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1818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1818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281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E8CDE-8A47-4ADD-95B3-A538C1009495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1818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00BCB4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E8FA-B450-4F88-BCA0-07596D48291D}" type="datetimeFigureOut">
              <a:rPr lang="es-ES" smtClean="0"/>
              <a:pPr/>
              <a:t>02/02/2018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FF1-005D-4178-86E7-61ADC305D812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1026" name="Picture 2" descr="https://11defebrero.files.wordpress.com/2017/11/11f_largo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88640"/>
            <a:ext cx="3419704" cy="153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299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E8FA-B450-4F88-BCA0-07596D48291D}" type="datetimeFigureOut">
              <a:rPr lang="es-ES" smtClean="0"/>
              <a:pPr/>
              <a:t>02/02/2018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FF1-005D-4178-86E7-61ADC305D81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Rectángulo"/>
          <p:cNvSpPr/>
          <p:nvPr userDrawn="1"/>
        </p:nvSpPr>
        <p:spPr>
          <a:xfrm>
            <a:off x="1029436" y="526705"/>
            <a:ext cx="7647020" cy="91623"/>
          </a:xfrm>
          <a:prstGeom prst="rect">
            <a:avLst/>
          </a:prstGeom>
          <a:solidFill>
            <a:srgbClr val="00BCB4"/>
          </a:solidFill>
          <a:ln>
            <a:solidFill>
              <a:srgbClr val="00B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 userDrawn="1"/>
        </p:nvSpPr>
        <p:spPr>
          <a:xfrm>
            <a:off x="76546" y="118608"/>
            <a:ext cx="756000" cy="72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5637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E8FA-B450-4F88-BCA0-07596D48291D}" type="datetimeFigureOut">
              <a:rPr lang="es-ES" smtClean="0"/>
              <a:pPr/>
              <a:t>02/02/2018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FF1-005D-4178-86E7-61ADC305D81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E8FA-B450-4F88-BCA0-07596D48291D}" type="datetimeFigureOut">
              <a:rPr lang="es-ES" smtClean="0"/>
              <a:pPr/>
              <a:t>02/02/2018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FF1-005D-4178-86E7-61ADC305D81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5620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E8FA-B450-4F88-BCA0-07596D48291D}" type="datetimeFigureOut">
              <a:rPr lang="es-ES" smtClean="0"/>
              <a:pPr/>
              <a:t>02/02/2018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FF1-005D-4178-86E7-61ADC305D81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Rectángulo"/>
          <p:cNvSpPr/>
          <p:nvPr userDrawn="1"/>
        </p:nvSpPr>
        <p:spPr>
          <a:xfrm>
            <a:off x="1029436" y="526705"/>
            <a:ext cx="7647020" cy="91623"/>
          </a:xfrm>
          <a:prstGeom prst="rect">
            <a:avLst/>
          </a:prstGeom>
          <a:solidFill>
            <a:srgbClr val="00BCB4"/>
          </a:solidFill>
          <a:ln>
            <a:solidFill>
              <a:srgbClr val="00B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 userDrawn="1"/>
        </p:nvSpPr>
        <p:spPr>
          <a:xfrm>
            <a:off x="76546" y="118608"/>
            <a:ext cx="756000" cy="72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8631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E8FA-B450-4F88-BCA0-07596D48291D}" type="datetimeFigureOut">
              <a:rPr lang="es-ES" smtClean="0"/>
              <a:pPr/>
              <a:t>02/02/2018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FF1-005D-4178-86E7-61ADC305D81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Rectángulo"/>
          <p:cNvSpPr/>
          <p:nvPr userDrawn="1"/>
        </p:nvSpPr>
        <p:spPr>
          <a:xfrm>
            <a:off x="1029436" y="526705"/>
            <a:ext cx="7647020" cy="91623"/>
          </a:xfrm>
          <a:prstGeom prst="rect">
            <a:avLst/>
          </a:prstGeom>
          <a:solidFill>
            <a:srgbClr val="00BCB4"/>
          </a:solidFill>
          <a:ln>
            <a:solidFill>
              <a:srgbClr val="00B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 userDrawn="1"/>
        </p:nvSpPr>
        <p:spPr>
          <a:xfrm>
            <a:off x="76546" y="118608"/>
            <a:ext cx="756000" cy="72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6984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E8FA-B450-4F88-BCA0-07596D48291D}" type="datetimeFigureOut">
              <a:rPr lang="es-ES" smtClean="0"/>
              <a:pPr/>
              <a:t>02/02/2018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FF1-005D-4178-86E7-61ADC305D81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Rectángulo"/>
          <p:cNvSpPr/>
          <p:nvPr userDrawn="1"/>
        </p:nvSpPr>
        <p:spPr>
          <a:xfrm>
            <a:off x="1029436" y="526705"/>
            <a:ext cx="7647020" cy="91623"/>
          </a:xfrm>
          <a:prstGeom prst="rect">
            <a:avLst/>
          </a:prstGeom>
          <a:solidFill>
            <a:srgbClr val="00BCB4"/>
          </a:solidFill>
          <a:ln>
            <a:solidFill>
              <a:srgbClr val="00B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 userDrawn="1"/>
        </p:nvSpPr>
        <p:spPr>
          <a:xfrm>
            <a:off x="76546" y="118608"/>
            <a:ext cx="756000" cy="72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9863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E8FA-B450-4F88-BCA0-07596D48291D}" type="datetimeFigureOut">
              <a:rPr lang="es-ES" smtClean="0"/>
              <a:pPr/>
              <a:t>02/02/2018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FF1-005D-4178-86E7-61ADC305D81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6" name="5 Rectángulo"/>
          <p:cNvSpPr/>
          <p:nvPr userDrawn="1"/>
        </p:nvSpPr>
        <p:spPr>
          <a:xfrm>
            <a:off x="1029436" y="526705"/>
            <a:ext cx="7647020" cy="91623"/>
          </a:xfrm>
          <a:prstGeom prst="rect">
            <a:avLst/>
          </a:prstGeom>
          <a:solidFill>
            <a:srgbClr val="00BCB4"/>
          </a:solidFill>
          <a:ln>
            <a:solidFill>
              <a:srgbClr val="00B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Elipse"/>
          <p:cNvSpPr/>
          <p:nvPr userDrawn="1"/>
        </p:nvSpPr>
        <p:spPr>
          <a:xfrm>
            <a:off x="76546" y="118608"/>
            <a:ext cx="756000" cy="72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0710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E8FA-B450-4F88-BCA0-07596D48291D}" type="datetimeFigureOut">
              <a:rPr lang="es-ES" smtClean="0"/>
              <a:pPr/>
              <a:t>02/02/2018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FF1-005D-4178-86E7-61ADC305D81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5" name="4 Rectángulo"/>
          <p:cNvSpPr/>
          <p:nvPr userDrawn="1"/>
        </p:nvSpPr>
        <p:spPr>
          <a:xfrm>
            <a:off x="1029436" y="526705"/>
            <a:ext cx="7647020" cy="91623"/>
          </a:xfrm>
          <a:prstGeom prst="rect">
            <a:avLst/>
          </a:prstGeom>
          <a:solidFill>
            <a:srgbClr val="00BCB4"/>
          </a:solidFill>
          <a:ln>
            <a:solidFill>
              <a:srgbClr val="00B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 userDrawn="1"/>
        </p:nvSpPr>
        <p:spPr>
          <a:xfrm>
            <a:off x="76546" y="118608"/>
            <a:ext cx="756000" cy="72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6996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E8FA-B450-4F88-BCA0-07596D48291D}" type="datetimeFigureOut">
              <a:rPr lang="es-ES" smtClean="0"/>
              <a:pPr/>
              <a:t>02/02/2018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FF1-005D-4178-86E7-61ADC305D81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Rectángulo"/>
          <p:cNvSpPr/>
          <p:nvPr userDrawn="1"/>
        </p:nvSpPr>
        <p:spPr>
          <a:xfrm>
            <a:off x="1029436" y="526705"/>
            <a:ext cx="7647020" cy="91623"/>
          </a:xfrm>
          <a:prstGeom prst="rect">
            <a:avLst/>
          </a:prstGeom>
          <a:solidFill>
            <a:srgbClr val="00BCB4"/>
          </a:solidFill>
          <a:ln>
            <a:solidFill>
              <a:srgbClr val="00B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 userDrawn="1"/>
        </p:nvSpPr>
        <p:spPr>
          <a:xfrm>
            <a:off x="76546" y="118608"/>
            <a:ext cx="756000" cy="72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6829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CE8FA-B450-4F88-BCA0-07596D48291D}" type="datetimeFigureOut">
              <a:rPr lang="es-ES" smtClean="0"/>
              <a:pPr/>
              <a:t>02/02/2018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2FF1-005D-4178-86E7-61ADC305D81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Rectángulo"/>
          <p:cNvSpPr/>
          <p:nvPr userDrawn="1"/>
        </p:nvSpPr>
        <p:spPr>
          <a:xfrm>
            <a:off x="1029436" y="526705"/>
            <a:ext cx="7647020" cy="91623"/>
          </a:xfrm>
          <a:prstGeom prst="rect">
            <a:avLst/>
          </a:prstGeom>
          <a:solidFill>
            <a:srgbClr val="00BCB4"/>
          </a:solidFill>
          <a:ln>
            <a:solidFill>
              <a:srgbClr val="00B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 userDrawn="1"/>
        </p:nvSpPr>
        <p:spPr>
          <a:xfrm>
            <a:off x="76546" y="118608"/>
            <a:ext cx="756000" cy="72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1178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CE8FA-B450-4F88-BCA0-07596D48291D}" type="datetimeFigureOut">
              <a:rPr lang="es-ES" smtClean="0"/>
              <a:pPr/>
              <a:t>02/02/2018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22FF1-005D-4178-86E7-61ADC305D81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643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https://11defebrero.files.wordpress.com/2017/11/cartel-286k.jpeg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87" y="0"/>
            <a:ext cx="9235173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785786" y="2857496"/>
            <a:ext cx="7500990" cy="954107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¿Qué nos cuentan las </a:t>
            </a:r>
            <a:r>
              <a:rPr lang="es-ES" sz="2800" b="1" dirty="0" smtClean="0"/>
              <a:t>estadísticas </a:t>
            </a:r>
            <a:r>
              <a:rPr lang="es-ES" sz="2800" b="1" dirty="0" smtClean="0"/>
              <a:t>sobre la mujer en la ciencia?</a:t>
            </a:r>
            <a:endParaRPr lang="es-ES" sz="28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5076056" y="5169386"/>
            <a:ext cx="3638778" cy="707886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2000" b="1" dirty="0" smtClean="0">
                <a:solidFill>
                  <a:schemeClr val="accent2">
                    <a:lumMod val="75000"/>
                  </a:schemeClr>
                </a:solidFill>
              </a:rPr>
              <a:t>Sara Pasadas del Amo (IESA/CSIC)</a:t>
            </a:r>
            <a:endParaRPr lang="es-ES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01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/>
          <p:cNvSpPr txBox="1">
            <a:spLocks/>
          </p:cNvSpPr>
          <p:nvPr/>
        </p:nvSpPr>
        <p:spPr>
          <a:xfrm>
            <a:off x="950912" y="-99392"/>
            <a:ext cx="8229600" cy="82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000" i="1" dirty="0" smtClean="0"/>
              <a:t>La tubería que gotea</a:t>
            </a:r>
            <a:endParaRPr lang="es-ES" sz="2000" i="1" dirty="0"/>
          </a:p>
        </p:txBody>
      </p:sp>
      <p:sp>
        <p:nvSpPr>
          <p:cNvPr id="55300" name="AutoShape 4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2" name="AutoShape 6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6" name="AutoShape 10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8" name="AutoShape 12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0" name="AutoShape 14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2" name="AutoShape 16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8370" name="AutoShape 2" descr="Resultado de imagen de high school boy icon"/>
          <p:cNvSpPr>
            <a:spLocks noChangeAspect="1" noChangeArrowheads="1"/>
          </p:cNvSpPr>
          <p:nvPr/>
        </p:nvSpPr>
        <p:spPr bwMode="auto">
          <a:xfrm>
            <a:off x="155575" y="-1165225"/>
            <a:ext cx="2438400" cy="2438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6" name="15 Imagen" descr="Leaky pipeli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94" y="2038960"/>
            <a:ext cx="9042700" cy="3805252"/>
          </a:xfrm>
          <a:prstGeom prst="rect">
            <a:avLst/>
          </a:prstGeom>
        </p:spPr>
      </p:pic>
      <p:sp>
        <p:nvSpPr>
          <p:cNvPr id="17" name="16 CuadroTexto"/>
          <p:cNvSpPr txBox="1"/>
          <p:nvPr/>
        </p:nvSpPr>
        <p:spPr>
          <a:xfrm>
            <a:off x="642910" y="3025093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53%</a:t>
            </a: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2285984" y="3025093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55%</a:t>
            </a: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929058" y="3025093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54%</a:t>
            </a: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4857752" y="3986824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50%</a:t>
            </a: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429388" y="3558196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48%</a:t>
            </a:r>
            <a:endParaRPr lang="es-ES" sz="2400" b="1" dirty="0"/>
          </a:p>
        </p:txBody>
      </p:sp>
      <p:sp>
        <p:nvSpPr>
          <p:cNvPr id="25" name="24 CuadroTexto"/>
          <p:cNvSpPr txBox="1"/>
          <p:nvPr/>
        </p:nvSpPr>
        <p:spPr>
          <a:xfrm>
            <a:off x="7858148" y="3668035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40%</a:t>
            </a:r>
            <a:endParaRPr lang="es-ES" sz="2400" b="1" dirty="0"/>
          </a:p>
        </p:txBody>
      </p:sp>
      <p:sp>
        <p:nvSpPr>
          <p:cNvPr id="26" name="25 CuadroTexto"/>
          <p:cNvSpPr txBox="1"/>
          <p:nvPr/>
        </p:nvSpPr>
        <p:spPr>
          <a:xfrm>
            <a:off x="142844" y="1700808"/>
            <a:ext cx="8786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Bachillerato                Grado	       Máster         Doctorado	Becas post-</a:t>
            </a:r>
            <a:r>
              <a:rPr lang="es-ES" dirty="0" err="1" smtClean="0"/>
              <a:t>doc</a:t>
            </a:r>
            <a:r>
              <a:rPr lang="es-ES" dirty="0" smtClean="0"/>
              <a:t>      Investigadoras </a:t>
            </a:r>
            <a:endParaRPr lang="es-ES" dirty="0"/>
          </a:p>
        </p:txBody>
      </p:sp>
      <p:sp>
        <p:nvSpPr>
          <p:cNvPr id="18" name="14 CuadroTexto"/>
          <p:cNvSpPr txBox="1"/>
          <p:nvPr/>
        </p:nvSpPr>
        <p:spPr>
          <a:xfrm>
            <a:off x="3178959" y="963507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“</a:t>
            </a:r>
            <a:r>
              <a:rPr lang="es-ES" b="1" dirty="0" err="1" smtClean="0"/>
              <a:t>Leaky</a:t>
            </a:r>
            <a:r>
              <a:rPr lang="es-ES" b="1" dirty="0" smtClean="0"/>
              <a:t> pipeline” en España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14036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714348" y="3357564"/>
            <a:ext cx="7780365" cy="2411412"/>
          </a:xfrm>
        </p:spPr>
        <p:txBody>
          <a:bodyPr>
            <a:normAutofit/>
          </a:bodyPr>
          <a:lstStyle/>
          <a:p>
            <a:r>
              <a:rPr lang="es-ES" cap="none" dirty="0" smtClean="0"/>
              <a:t>…y que progresamos menos </a:t>
            </a:r>
            <a:r>
              <a:rPr lang="es-ES" cap="none" dirty="0"/>
              <a:t>que nuestros compañeros en </a:t>
            </a:r>
            <a:r>
              <a:rPr lang="es-ES" cap="none" dirty="0" smtClean="0"/>
              <a:t>la </a:t>
            </a:r>
            <a:r>
              <a:rPr lang="es-ES" cap="none" dirty="0"/>
              <a:t>carrera </a:t>
            </a:r>
            <a:r>
              <a:rPr lang="es-ES" cap="none" dirty="0" smtClean="0"/>
              <a:t>científica…</a:t>
            </a:r>
            <a:endParaRPr lang="es-ES" cap="none" dirty="0"/>
          </a:p>
        </p:txBody>
      </p:sp>
    </p:spTree>
    <p:extLst>
      <p:ext uri="{BB962C8B-B14F-4D97-AF65-F5344CB8AC3E}">
        <p14:creationId xmlns:p14="http://schemas.microsoft.com/office/powerpoint/2010/main" val="417992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/>
          <p:cNvSpPr txBox="1">
            <a:spLocks/>
          </p:cNvSpPr>
          <p:nvPr/>
        </p:nvSpPr>
        <p:spPr>
          <a:xfrm>
            <a:off x="950912" y="-99392"/>
            <a:ext cx="8229600" cy="82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000" i="1" dirty="0" smtClean="0"/>
              <a:t>Techo de cristal en la universidad</a:t>
            </a:r>
            <a:endParaRPr lang="es-ES" sz="2000" i="1" dirty="0"/>
          </a:p>
        </p:txBody>
      </p:sp>
      <p:sp>
        <p:nvSpPr>
          <p:cNvPr id="55300" name="AutoShape 4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2" name="AutoShape 6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6" name="AutoShape 10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8" name="AutoShape 12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0" name="AutoShape 14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2" name="AutoShape 16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8370" name="AutoShape 2" descr="Resultado de imagen de high school boy icon"/>
          <p:cNvSpPr>
            <a:spLocks noChangeAspect="1" noChangeArrowheads="1"/>
          </p:cNvSpPr>
          <p:nvPr/>
        </p:nvSpPr>
        <p:spPr bwMode="auto">
          <a:xfrm>
            <a:off x="155575" y="-1165225"/>
            <a:ext cx="2438400" cy="2438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011092"/>
            <a:ext cx="8266893" cy="4938188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611560" y="6145559"/>
            <a:ext cx="828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Fuente: MECD</a:t>
            </a:r>
            <a:r>
              <a:rPr lang="es-ES" sz="1400" dirty="0"/>
              <a:t>. Estadística de personal de las universidades: Personal Docente e Investigador. Curso 2015-2016</a:t>
            </a:r>
          </a:p>
        </p:txBody>
      </p:sp>
    </p:spTree>
    <p:extLst>
      <p:ext uri="{BB962C8B-B14F-4D97-AF65-F5344CB8AC3E}">
        <p14:creationId xmlns:p14="http://schemas.microsoft.com/office/powerpoint/2010/main" val="314036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/>
          <p:cNvSpPr txBox="1">
            <a:spLocks/>
          </p:cNvSpPr>
          <p:nvPr/>
        </p:nvSpPr>
        <p:spPr>
          <a:xfrm>
            <a:off x="950912" y="-99392"/>
            <a:ext cx="8229600" cy="82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000" i="1" dirty="0" smtClean="0"/>
              <a:t>Techo de cristal en el CSIC</a:t>
            </a:r>
            <a:endParaRPr lang="es-ES" sz="2000" i="1" dirty="0"/>
          </a:p>
        </p:txBody>
      </p:sp>
      <p:sp>
        <p:nvSpPr>
          <p:cNvPr id="55300" name="AutoShape 4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2" name="AutoShape 6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6" name="AutoShape 10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8" name="AutoShape 12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0" name="AutoShape 14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2" name="AutoShape 16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8370" name="AutoShape 2" descr="Resultado de imagen de high school boy icon"/>
          <p:cNvSpPr>
            <a:spLocks noChangeAspect="1" noChangeArrowheads="1"/>
          </p:cNvSpPr>
          <p:nvPr/>
        </p:nvSpPr>
        <p:spPr bwMode="auto">
          <a:xfrm>
            <a:off x="155575" y="-1165225"/>
            <a:ext cx="2438400" cy="2438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017432"/>
            <a:ext cx="8240556" cy="4931848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611560" y="6145559"/>
            <a:ext cx="828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Fuente: CSIC. Informe Mujeres Investigadoras 2017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14036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683568" y="3357564"/>
            <a:ext cx="8136904" cy="2411412"/>
          </a:xfrm>
        </p:spPr>
        <p:txBody>
          <a:bodyPr>
            <a:normAutofit/>
          </a:bodyPr>
          <a:lstStyle/>
          <a:p>
            <a:r>
              <a:rPr lang="es-ES" cap="none" dirty="0" smtClean="0"/>
              <a:t>…pero también que hay </a:t>
            </a:r>
            <a:r>
              <a:rPr lang="es-ES" sz="4800" cap="none" dirty="0" smtClean="0">
                <a:solidFill>
                  <a:srgbClr val="00B050"/>
                </a:solidFill>
              </a:rPr>
              <a:t>esperanza</a:t>
            </a:r>
            <a:endParaRPr lang="es-ES" sz="4400" cap="none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92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/>
          <p:cNvSpPr txBox="1">
            <a:spLocks/>
          </p:cNvSpPr>
          <p:nvPr/>
        </p:nvSpPr>
        <p:spPr>
          <a:xfrm>
            <a:off x="950912" y="-99392"/>
            <a:ext cx="8229600" cy="82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000" i="1" dirty="0" smtClean="0"/>
              <a:t>La tubería que gotea en el mundo</a:t>
            </a:r>
            <a:endParaRPr lang="es-ES" sz="2000" i="1" dirty="0"/>
          </a:p>
        </p:txBody>
      </p:sp>
      <p:sp>
        <p:nvSpPr>
          <p:cNvPr id="55300" name="AutoShape 4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2" name="AutoShape 6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6" name="AutoShape 10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8" name="AutoShape 12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0" name="AutoShape 14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2" name="AutoShape 16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8370" name="AutoShape 2" descr="Resultado de imagen de high school boy icon"/>
          <p:cNvSpPr>
            <a:spLocks noChangeAspect="1" noChangeArrowheads="1"/>
          </p:cNvSpPr>
          <p:nvPr/>
        </p:nvSpPr>
        <p:spPr bwMode="auto">
          <a:xfrm>
            <a:off x="155575" y="-1165225"/>
            <a:ext cx="2438400" cy="2438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" name="16 CuadroTexto"/>
          <p:cNvSpPr txBox="1"/>
          <p:nvPr/>
        </p:nvSpPr>
        <p:spPr>
          <a:xfrm>
            <a:off x="642910" y="3896029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53%</a:t>
            </a: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2285984" y="3896029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55%</a:t>
            </a: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929058" y="3896029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54%</a:t>
            </a:r>
            <a:endParaRPr lang="es-ES" sz="24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4857752" y="4857760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50%</a:t>
            </a:r>
            <a:endParaRPr lang="es-ES" sz="2400" dirty="0">
              <a:solidFill>
                <a:schemeClr val="bg1"/>
              </a:solidFill>
            </a:endParaRPr>
          </a:p>
        </p:txBody>
      </p:sp>
      <p:pic>
        <p:nvPicPr>
          <p:cNvPr id="18" name="17 Imagen" descr="Leaky pipeline_with dat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00159"/>
            <a:ext cx="9144000" cy="547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36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/>
          <p:cNvSpPr txBox="1">
            <a:spLocks/>
          </p:cNvSpPr>
          <p:nvPr/>
        </p:nvSpPr>
        <p:spPr>
          <a:xfrm>
            <a:off x="950912" y="-99392"/>
            <a:ext cx="8229600" cy="82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000" i="1" dirty="0" smtClean="0"/>
              <a:t>Evolución en el número de </a:t>
            </a:r>
            <a:r>
              <a:rPr lang="es-ES" sz="2000" i="1" dirty="0" err="1" smtClean="0"/>
              <a:t>egresadxs</a:t>
            </a:r>
            <a:r>
              <a:rPr lang="es-ES" sz="2000" i="1" dirty="0" smtClean="0"/>
              <a:t> </a:t>
            </a:r>
            <a:r>
              <a:rPr lang="es-ES" sz="2000" i="1" dirty="0" err="1" smtClean="0"/>
              <a:t>universitarixs</a:t>
            </a:r>
            <a:r>
              <a:rPr lang="es-ES" sz="2000" i="1" dirty="0" smtClean="0"/>
              <a:t> en España </a:t>
            </a:r>
            <a:endParaRPr lang="es-ES" sz="2000" i="1" dirty="0"/>
          </a:p>
        </p:txBody>
      </p:sp>
      <p:sp>
        <p:nvSpPr>
          <p:cNvPr id="55300" name="AutoShape 4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2" name="AutoShape 6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6" name="AutoShape 10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8" name="AutoShape 12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0" name="AutoShape 14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2" name="AutoShape 16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8370" name="AutoShape 2" descr="Resultado de imagen de high school boy icon"/>
          <p:cNvSpPr>
            <a:spLocks noChangeAspect="1" noChangeArrowheads="1"/>
          </p:cNvSpPr>
          <p:nvPr/>
        </p:nvSpPr>
        <p:spPr bwMode="auto">
          <a:xfrm>
            <a:off x="155575" y="-1165225"/>
            <a:ext cx="2438400" cy="2438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036369"/>
            <a:ext cx="8436201" cy="5056927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611560" y="6217567"/>
            <a:ext cx="828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Fuente: MECD. Estad. de la Educación. Enseñanzas universitarias</a:t>
            </a:r>
            <a:r>
              <a:rPr lang="es-ES" sz="1400" dirty="0"/>
              <a:t>. Series históricas de estudiantes </a:t>
            </a:r>
            <a:r>
              <a:rPr lang="es-ES" sz="1400" dirty="0" smtClean="0"/>
              <a:t>universitarios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99889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/>
          <p:cNvSpPr txBox="1">
            <a:spLocks/>
          </p:cNvSpPr>
          <p:nvPr/>
        </p:nvSpPr>
        <p:spPr>
          <a:xfrm>
            <a:off x="950912" y="-99392"/>
            <a:ext cx="8229600" cy="82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000" i="1" dirty="0" smtClean="0"/>
              <a:t>Estudiantes matriculados en Grado, 1º y 2º ciclo por rama de enseñanza</a:t>
            </a:r>
            <a:endParaRPr lang="es-ES" sz="2000" i="1" dirty="0"/>
          </a:p>
        </p:txBody>
      </p:sp>
      <p:sp>
        <p:nvSpPr>
          <p:cNvPr id="55300" name="AutoShape 4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2" name="AutoShape 6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6" name="AutoShape 10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8" name="AutoShape 12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0" name="AutoShape 14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2" name="AutoShape 16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8370" name="AutoShape 2" descr="Resultado de imagen de high school boy icon"/>
          <p:cNvSpPr>
            <a:spLocks noChangeAspect="1" noChangeArrowheads="1"/>
          </p:cNvSpPr>
          <p:nvPr/>
        </p:nvSpPr>
        <p:spPr bwMode="auto">
          <a:xfrm>
            <a:off x="155575" y="-1165225"/>
            <a:ext cx="2438400" cy="2438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211153"/>
            <a:ext cx="8136904" cy="4882143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611560" y="6145559"/>
            <a:ext cx="828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Fuente: MECD. Estadísticas de la Educación. Enseñanzas universitarias. Estadística de estudiantes, 2015-2016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21863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/>
          <p:cNvSpPr txBox="1">
            <a:spLocks/>
          </p:cNvSpPr>
          <p:nvPr/>
        </p:nvSpPr>
        <p:spPr>
          <a:xfrm>
            <a:off x="950912" y="-99392"/>
            <a:ext cx="8229600" cy="82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000" i="1" dirty="0" smtClean="0"/>
              <a:t>Estudiantes matriculados en doctorado por rama de enseñanza</a:t>
            </a:r>
            <a:endParaRPr lang="es-ES" sz="2000" i="1" dirty="0"/>
          </a:p>
        </p:txBody>
      </p:sp>
      <p:sp>
        <p:nvSpPr>
          <p:cNvPr id="55300" name="AutoShape 4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2" name="AutoShape 6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6" name="AutoShape 10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8" name="AutoShape 12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0" name="AutoShape 14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2" name="AutoShape 16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8370" name="AutoShape 2" descr="Resultado de imagen de high school boy icon"/>
          <p:cNvSpPr>
            <a:spLocks noChangeAspect="1" noChangeArrowheads="1"/>
          </p:cNvSpPr>
          <p:nvPr/>
        </p:nvSpPr>
        <p:spPr bwMode="auto">
          <a:xfrm>
            <a:off x="155575" y="-1165225"/>
            <a:ext cx="2438400" cy="2438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CuadroTexto 13"/>
          <p:cNvSpPr txBox="1"/>
          <p:nvPr/>
        </p:nvSpPr>
        <p:spPr>
          <a:xfrm>
            <a:off x="611560" y="6145559"/>
            <a:ext cx="828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Fuente: MECD. Estadísticas de la Educación. Enseñanzas universitarias. Estadística de estudiantes, 2015-2016</a:t>
            </a:r>
            <a:endParaRPr lang="es-ES" sz="1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91" y="1209976"/>
            <a:ext cx="8138865" cy="488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7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/>
          <p:cNvSpPr txBox="1">
            <a:spLocks/>
          </p:cNvSpPr>
          <p:nvPr/>
        </p:nvSpPr>
        <p:spPr>
          <a:xfrm>
            <a:off x="950912" y="-99392"/>
            <a:ext cx="8229600" cy="82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000" i="1" dirty="0" smtClean="0"/>
              <a:t>Evolución en el número de investigadoras en España </a:t>
            </a:r>
            <a:endParaRPr lang="es-ES" sz="2000" i="1" dirty="0"/>
          </a:p>
        </p:txBody>
      </p:sp>
      <p:sp>
        <p:nvSpPr>
          <p:cNvPr id="55300" name="AutoShape 4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2" name="AutoShape 6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6" name="AutoShape 10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8" name="AutoShape 12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0" name="AutoShape 14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2" name="AutoShape 16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8370" name="AutoShape 2" descr="Resultado de imagen de high school boy icon"/>
          <p:cNvSpPr>
            <a:spLocks noChangeAspect="1" noChangeArrowheads="1"/>
          </p:cNvSpPr>
          <p:nvPr/>
        </p:nvSpPr>
        <p:spPr bwMode="auto">
          <a:xfrm>
            <a:off x="155575" y="-1165225"/>
            <a:ext cx="2438400" cy="2438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417192"/>
            <a:ext cx="8235311" cy="4460080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611560" y="6145559"/>
            <a:ext cx="828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Fuente: UNESCO. Estadísticas </a:t>
            </a:r>
            <a:r>
              <a:rPr lang="es-ES" sz="1400" dirty="0" err="1" smtClean="0"/>
              <a:t>Women</a:t>
            </a:r>
            <a:r>
              <a:rPr lang="es-ES" sz="1400" dirty="0" smtClean="0"/>
              <a:t> in </a:t>
            </a:r>
            <a:r>
              <a:rPr lang="es-ES" sz="1400" dirty="0" err="1" smtClean="0"/>
              <a:t>Science</a:t>
            </a:r>
            <a:r>
              <a:rPr lang="es-ES" sz="1400" dirty="0" smtClean="0"/>
              <a:t>, 2015. 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97730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714348" y="3357564"/>
            <a:ext cx="7780365" cy="2411412"/>
          </a:xfrm>
        </p:spPr>
        <p:txBody>
          <a:bodyPr>
            <a:normAutofit/>
          </a:bodyPr>
          <a:lstStyle/>
          <a:p>
            <a:r>
              <a:rPr lang="es-ES" cap="none" dirty="0" smtClean="0"/>
              <a:t/>
            </a:r>
            <a:br>
              <a:rPr lang="es-ES" cap="none" dirty="0" smtClean="0"/>
            </a:br>
            <a:r>
              <a:rPr lang="es-ES" cap="none" dirty="0" smtClean="0"/>
              <a:t>Nos cuentan que somos pocas…</a:t>
            </a:r>
            <a:endParaRPr lang="es-ES" cap="none" dirty="0"/>
          </a:p>
        </p:txBody>
      </p:sp>
    </p:spTree>
    <p:extLst>
      <p:ext uri="{BB962C8B-B14F-4D97-AF65-F5344CB8AC3E}">
        <p14:creationId xmlns:p14="http://schemas.microsoft.com/office/powerpoint/2010/main" val="417992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2" y="1540710"/>
            <a:ext cx="8959894" cy="368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9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Título"/>
          <p:cNvSpPr>
            <a:spLocks noGrp="1"/>
          </p:cNvSpPr>
          <p:nvPr>
            <p:ph type="title"/>
          </p:nvPr>
        </p:nvSpPr>
        <p:spPr>
          <a:xfrm>
            <a:off x="714348" y="3357564"/>
            <a:ext cx="7780365" cy="2411412"/>
          </a:xfrm>
        </p:spPr>
        <p:txBody>
          <a:bodyPr>
            <a:normAutofit/>
          </a:bodyPr>
          <a:lstStyle/>
          <a:p>
            <a:r>
              <a:rPr lang="es-ES" cap="none" dirty="0" smtClean="0"/>
              <a:t>…y que aún podemos ser más y mejores…</a:t>
            </a:r>
            <a:endParaRPr lang="es-ES" cap="none" dirty="0"/>
          </a:p>
        </p:txBody>
      </p:sp>
    </p:spTree>
    <p:extLst>
      <p:ext uri="{BB962C8B-B14F-4D97-AF65-F5344CB8AC3E}">
        <p14:creationId xmlns:p14="http://schemas.microsoft.com/office/powerpoint/2010/main" val="38371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Factores explicativos</a:t>
            </a:r>
            <a:endParaRPr lang="es-ES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/>
          </a:bodyPr>
          <a:lstStyle/>
          <a:p>
            <a:r>
              <a:rPr lang="es-ES" sz="2800" dirty="0" smtClean="0"/>
              <a:t>¿Problema de habilidades? ¿Somos peores?</a:t>
            </a:r>
          </a:p>
          <a:p>
            <a:r>
              <a:rPr lang="es-ES" sz="2800" dirty="0" smtClean="0"/>
              <a:t>Preferencias</a:t>
            </a:r>
          </a:p>
          <a:p>
            <a:r>
              <a:rPr lang="es-ES" sz="2800" dirty="0" smtClean="0"/>
              <a:t>Hechos</a:t>
            </a:r>
          </a:p>
          <a:p>
            <a:pPr lvl="1"/>
            <a:r>
              <a:rPr lang="es-ES" sz="2400" dirty="0" smtClean="0"/>
              <a:t>Pocos modelos</a:t>
            </a:r>
          </a:p>
          <a:p>
            <a:pPr lvl="1"/>
            <a:r>
              <a:rPr lang="es-ES" sz="2400" dirty="0" smtClean="0"/>
              <a:t>Muchos obstáculos</a:t>
            </a:r>
          </a:p>
          <a:p>
            <a:pPr lvl="2"/>
            <a:r>
              <a:rPr lang="es-ES" sz="2000" dirty="0" smtClean="0"/>
              <a:t>Inestabilidad</a:t>
            </a:r>
          </a:p>
          <a:p>
            <a:pPr lvl="2"/>
            <a:r>
              <a:rPr lang="es-ES" sz="2000" dirty="0" smtClean="0"/>
              <a:t>Entorno muy competitivo</a:t>
            </a:r>
          </a:p>
          <a:p>
            <a:pPr lvl="2"/>
            <a:r>
              <a:rPr lang="es-ES" sz="2000" dirty="0"/>
              <a:t>Sesgos de género (contratación y en la evaluación)</a:t>
            </a:r>
          </a:p>
          <a:p>
            <a:r>
              <a:rPr lang="es-ES" sz="2800" dirty="0" smtClean="0"/>
              <a:t>Creencias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22358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3715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indent="0" algn="ctr">
              <a:lnSpc>
                <a:spcPts val="4500"/>
              </a:lnSpc>
              <a:buNone/>
            </a:pPr>
            <a:r>
              <a:rPr lang="es-ES" sz="3200" dirty="0" smtClean="0"/>
              <a:t>“Los chicos no eligen actividades relacionadas con la ciencia en mayor medida que las chicas porque sean mejores. Lo hacen porque creen que son mejores.”</a:t>
            </a:r>
          </a:p>
          <a:p>
            <a:pPr marL="0" indent="0" algn="ctr">
              <a:lnSpc>
                <a:spcPts val="4500"/>
              </a:lnSpc>
              <a:buNone/>
            </a:pPr>
            <a:endParaRPr lang="es-ES" sz="3200" dirty="0" smtClean="0"/>
          </a:p>
          <a:p>
            <a:pPr marL="0" indent="0" algn="ctr">
              <a:lnSpc>
                <a:spcPts val="4500"/>
              </a:lnSpc>
              <a:buNone/>
            </a:pPr>
            <a:r>
              <a:rPr lang="es-ES" sz="3200" dirty="0" smtClean="0"/>
              <a:t>			—Shelley </a:t>
            </a:r>
            <a:r>
              <a:rPr lang="es-ES" sz="3200" dirty="0" err="1" smtClean="0"/>
              <a:t>Correll</a:t>
            </a:r>
            <a:r>
              <a:rPr lang="es-ES" sz="3200" dirty="0" smtClean="0"/>
              <a:t>, </a:t>
            </a:r>
            <a:r>
              <a:rPr lang="es-ES" sz="3200" dirty="0" err="1" smtClean="0"/>
              <a:t>professor</a:t>
            </a:r>
            <a:endParaRPr lang="es-ES" sz="3200" dirty="0"/>
          </a:p>
        </p:txBody>
      </p:sp>
      <p:sp>
        <p:nvSpPr>
          <p:cNvPr id="3" name="CuadroTexto 2"/>
          <p:cNvSpPr txBox="1"/>
          <p:nvPr/>
        </p:nvSpPr>
        <p:spPr>
          <a:xfrm>
            <a:off x="611560" y="6145559"/>
            <a:ext cx="828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Fuente: AAUW (2010). </a:t>
            </a:r>
            <a:r>
              <a:rPr lang="es-ES" sz="1400" dirty="0" err="1" smtClean="0"/>
              <a:t>Why</a:t>
            </a:r>
            <a:r>
              <a:rPr lang="es-ES" sz="1400" dirty="0" smtClean="0"/>
              <a:t> so </a:t>
            </a:r>
            <a:r>
              <a:rPr lang="es-ES" sz="1400" dirty="0" err="1" smtClean="0"/>
              <a:t>few</a:t>
            </a:r>
            <a:r>
              <a:rPr lang="es-ES" sz="1400" dirty="0" smtClean="0"/>
              <a:t>?</a:t>
            </a:r>
            <a:r>
              <a:rPr lang="en-US" sz="1400" dirty="0"/>
              <a:t> </a:t>
            </a:r>
            <a:r>
              <a:rPr lang="en-US" sz="1400" dirty="0" smtClean="0"/>
              <a:t>Women </a:t>
            </a:r>
            <a:r>
              <a:rPr lang="en-US" sz="1400" dirty="0"/>
              <a:t>in Science, Technology, </a:t>
            </a:r>
            <a:r>
              <a:rPr lang="en-US" sz="1400" dirty="0" smtClean="0"/>
              <a:t>Engineering, and Mathematics</a:t>
            </a:r>
            <a:r>
              <a:rPr lang="es-ES" sz="1400" dirty="0" smtClean="0"/>
              <a:t>.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91431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0" y="764704"/>
            <a:ext cx="9144000" cy="106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s-ES" sz="2400" dirty="0" smtClean="0"/>
              <a:t>Los estereotipos negativos sobre la habilidad científica de las mujeres afectan negativamente sus resultados en esas áreas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21096" y="6237312"/>
            <a:ext cx="8915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 smtClean="0"/>
              <a:t>Fuente: </a:t>
            </a:r>
            <a:r>
              <a:rPr lang="en-US" sz="1400" dirty="0"/>
              <a:t>Spencer, S. J., Steele, C. M., &amp; Quinn, D. M., </a:t>
            </a:r>
            <a:r>
              <a:rPr lang="en-US" sz="1400" dirty="0" smtClean="0"/>
              <a:t>(1999) </a:t>
            </a:r>
            <a:r>
              <a:rPr lang="en-US" sz="1400" dirty="0"/>
              <a:t>"Stereotype threat and women's math performance," </a:t>
            </a:r>
            <a:r>
              <a:rPr lang="en-US" sz="1400" i="1" dirty="0"/>
              <a:t>Journal of Experimental Social Psychology</a:t>
            </a:r>
            <a:r>
              <a:rPr lang="en-US" sz="1400" dirty="0"/>
              <a:t>, 35(1), p. 13</a:t>
            </a:r>
            <a:r>
              <a:rPr lang="en-US" sz="1400" i="1" dirty="0" smtClean="0"/>
              <a:t>. </a:t>
            </a:r>
            <a:r>
              <a:rPr lang="en-US" sz="1400" dirty="0" err="1" smtClean="0"/>
              <a:t>Citado</a:t>
            </a:r>
            <a:r>
              <a:rPr lang="en-US" sz="1400" dirty="0" smtClean="0"/>
              <a:t> </a:t>
            </a:r>
            <a:r>
              <a:rPr lang="en-US" sz="1400" dirty="0"/>
              <a:t>en AAUW (2010)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52400" y="1630541"/>
            <a:ext cx="88120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dirty="0" smtClean="0">
                <a:latin typeface="Calibri" charset="0"/>
              </a:rPr>
              <a:t>Resultados en una prueba de matemáticas, según exposición al estereotipo y sexo</a:t>
            </a:r>
            <a:endParaRPr lang="es-ES" dirty="0">
              <a:latin typeface="Calibri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688" y="1988840"/>
            <a:ext cx="5635352" cy="428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541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Título"/>
          <p:cNvSpPr>
            <a:spLocks noGrp="1"/>
          </p:cNvSpPr>
          <p:nvPr>
            <p:ph type="title"/>
          </p:nvPr>
        </p:nvSpPr>
        <p:spPr>
          <a:xfrm>
            <a:off x="714348" y="3357564"/>
            <a:ext cx="7780365" cy="2411412"/>
          </a:xfrm>
        </p:spPr>
        <p:txBody>
          <a:bodyPr>
            <a:normAutofit/>
          </a:bodyPr>
          <a:lstStyle/>
          <a:p>
            <a:r>
              <a:rPr lang="es-ES" cap="none" dirty="0" smtClean="0"/>
              <a:t>…porque ya lo hicimos antes…</a:t>
            </a:r>
            <a:endParaRPr lang="es-ES" cap="none" dirty="0"/>
          </a:p>
        </p:txBody>
      </p:sp>
    </p:spTree>
    <p:extLst>
      <p:ext uri="{BB962C8B-B14F-4D97-AF65-F5344CB8AC3E}">
        <p14:creationId xmlns:p14="http://schemas.microsoft.com/office/powerpoint/2010/main" val="54926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29436" y="157373"/>
            <a:ext cx="6206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 smtClean="0"/>
              <a:t>Ellas lo hicieron</a:t>
            </a:r>
            <a:endParaRPr lang="es-ES" sz="2000" i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80728"/>
            <a:ext cx="5423520" cy="3627574"/>
          </a:xfrm>
          <a:prstGeom prst="rect">
            <a:avLst/>
          </a:prstGeom>
        </p:spPr>
      </p:pic>
      <p:sp>
        <p:nvSpPr>
          <p:cNvPr id="20" name="12 CuadroTexto"/>
          <p:cNvSpPr txBox="1"/>
          <p:nvPr/>
        </p:nvSpPr>
        <p:spPr>
          <a:xfrm>
            <a:off x="6732240" y="1004535"/>
            <a:ext cx="1944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600" b="1" dirty="0" smtClean="0">
                <a:solidFill>
                  <a:srgbClr val="00BCB4"/>
                </a:solidFill>
              </a:rPr>
              <a:t>Marie Curie</a:t>
            </a:r>
            <a:endParaRPr lang="es-ES" sz="3600" b="1" dirty="0">
              <a:solidFill>
                <a:srgbClr val="00BCB4"/>
              </a:solidFill>
            </a:endParaRPr>
          </a:p>
        </p:txBody>
      </p:sp>
      <p:sp>
        <p:nvSpPr>
          <p:cNvPr id="21" name="12 CuadroTexto"/>
          <p:cNvSpPr txBox="1"/>
          <p:nvPr/>
        </p:nvSpPr>
        <p:spPr>
          <a:xfrm>
            <a:off x="539552" y="4797152"/>
            <a:ext cx="7776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Teoría de la radioactividad</a:t>
            </a: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145790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29436" y="157373"/>
            <a:ext cx="6206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 smtClean="0"/>
              <a:t>Ellas lo hicieron</a:t>
            </a:r>
            <a:endParaRPr lang="es-ES" sz="2000" i="1" dirty="0"/>
          </a:p>
        </p:txBody>
      </p:sp>
      <p:sp>
        <p:nvSpPr>
          <p:cNvPr id="20" name="12 CuadroTexto"/>
          <p:cNvSpPr txBox="1"/>
          <p:nvPr/>
        </p:nvSpPr>
        <p:spPr>
          <a:xfrm>
            <a:off x="6732240" y="1004535"/>
            <a:ext cx="1944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600" b="1" dirty="0" smtClean="0">
                <a:solidFill>
                  <a:srgbClr val="00BCB4"/>
                </a:solidFill>
              </a:rPr>
              <a:t>Ada </a:t>
            </a:r>
            <a:r>
              <a:rPr lang="es-ES" sz="3600" b="1" dirty="0" err="1" smtClean="0">
                <a:solidFill>
                  <a:srgbClr val="00BCB4"/>
                </a:solidFill>
              </a:rPr>
              <a:t>Lovelace</a:t>
            </a:r>
            <a:endParaRPr lang="es-ES" sz="3600" b="1" dirty="0">
              <a:solidFill>
                <a:srgbClr val="00BCB4"/>
              </a:solidFill>
            </a:endParaRPr>
          </a:p>
        </p:txBody>
      </p:sp>
      <p:sp>
        <p:nvSpPr>
          <p:cNvPr id="21" name="12 CuadroTexto"/>
          <p:cNvSpPr txBox="1"/>
          <p:nvPr/>
        </p:nvSpPr>
        <p:spPr>
          <a:xfrm>
            <a:off x="539552" y="4797152"/>
            <a:ext cx="7776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La programación informática y el concepto de ordenador</a:t>
            </a:r>
            <a:endParaRPr lang="es-ES" sz="24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03" y="997403"/>
            <a:ext cx="5446800" cy="363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36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29436" y="157373"/>
            <a:ext cx="6206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 smtClean="0"/>
              <a:t>Ellas lo hicieron</a:t>
            </a:r>
            <a:endParaRPr lang="es-ES" sz="2000" i="1" dirty="0"/>
          </a:p>
        </p:txBody>
      </p:sp>
      <p:sp>
        <p:nvSpPr>
          <p:cNvPr id="20" name="12 CuadroTexto"/>
          <p:cNvSpPr txBox="1"/>
          <p:nvPr/>
        </p:nvSpPr>
        <p:spPr>
          <a:xfrm>
            <a:off x="6732240" y="1004535"/>
            <a:ext cx="1944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600" b="1" dirty="0" smtClean="0">
                <a:solidFill>
                  <a:srgbClr val="00BCB4"/>
                </a:solidFill>
              </a:rPr>
              <a:t>Grace Hopper</a:t>
            </a:r>
            <a:endParaRPr lang="es-ES" sz="3600" b="1" dirty="0">
              <a:solidFill>
                <a:srgbClr val="00BCB4"/>
              </a:solidFill>
            </a:endParaRPr>
          </a:p>
        </p:txBody>
      </p:sp>
      <p:sp>
        <p:nvSpPr>
          <p:cNvPr id="21" name="12 CuadroTexto"/>
          <p:cNvSpPr txBox="1"/>
          <p:nvPr/>
        </p:nvSpPr>
        <p:spPr>
          <a:xfrm>
            <a:off x="539552" y="4797152"/>
            <a:ext cx="7776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El primer ordenador – Mark I de Harvard</a:t>
            </a:r>
            <a:endParaRPr lang="es-ES" sz="24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1004535"/>
            <a:ext cx="5394908" cy="357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58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29436" y="157373"/>
            <a:ext cx="6206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 smtClean="0"/>
              <a:t>Ellas lo hicieron</a:t>
            </a:r>
            <a:endParaRPr lang="es-ES" sz="2000" i="1" dirty="0"/>
          </a:p>
        </p:txBody>
      </p:sp>
      <p:sp>
        <p:nvSpPr>
          <p:cNvPr id="20" name="12 CuadroTexto"/>
          <p:cNvSpPr txBox="1"/>
          <p:nvPr/>
        </p:nvSpPr>
        <p:spPr>
          <a:xfrm>
            <a:off x="6732240" y="1004535"/>
            <a:ext cx="1944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600" b="1" dirty="0" err="1" smtClean="0">
                <a:solidFill>
                  <a:srgbClr val="00BCB4"/>
                </a:solidFill>
              </a:rPr>
              <a:t>Hedi</a:t>
            </a:r>
            <a:r>
              <a:rPr lang="es-ES" sz="3600" b="1" dirty="0" smtClean="0">
                <a:solidFill>
                  <a:srgbClr val="00BCB4"/>
                </a:solidFill>
              </a:rPr>
              <a:t> </a:t>
            </a:r>
            <a:r>
              <a:rPr lang="es-ES" sz="3600" b="1" dirty="0" err="1" smtClean="0">
                <a:solidFill>
                  <a:srgbClr val="00BCB4"/>
                </a:solidFill>
              </a:rPr>
              <a:t>Lamarr</a:t>
            </a:r>
            <a:endParaRPr lang="es-ES" sz="3600" b="1" dirty="0">
              <a:solidFill>
                <a:srgbClr val="00BCB4"/>
              </a:solidFill>
            </a:endParaRPr>
          </a:p>
        </p:txBody>
      </p:sp>
      <p:sp>
        <p:nvSpPr>
          <p:cNvPr id="21" name="12 CuadroTexto"/>
          <p:cNvSpPr txBox="1"/>
          <p:nvPr/>
        </p:nvSpPr>
        <p:spPr>
          <a:xfrm>
            <a:off x="539552" y="4797152"/>
            <a:ext cx="7776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El wifi </a:t>
            </a:r>
            <a:endParaRPr lang="es-ES" sz="24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1004535"/>
            <a:ext cx="5400972" cy="357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2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5763" y="1978025"/>
            <a:ext cx="6095195" cy="366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1 Título"/>
          <p:cNvSpPr txBox="1">
            <a:spLocks/>
          </p:cNvSpPr>
          <p:nvPr/>
        </p:nvSpPr>
        <p:spPr>
          <a:xfrm>
            <a:off x="950912" y="-99392"/>
            <a:ext cx="8229600" cy="82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000" i="1" dirty="0" smtClean="0"/>
              <a:t>La tubería que gotea</a:t>
            </a:r>
            <a:endParaRPr lang="es-ES" sz="2000" i="1" dirty="0"/>
          </a:p>
        </p:txBody>
      </p:sp>
      <p:pic>
        <p:nvPicPr>
          <p:cNvPr id="1028" name="Picture 4" descr="Resultado de imagen de baby boy ic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36457" y="1181092"/>
            <a:ext cx="1231287" cy="1188000"/>
          </a:xfrm>
          <a:prstGeom prst="rect">
            <a:avLst/>
          </a:prstGeom>
          <a:noFill/>
        </p:spPr>
      </p:pic>
      <p:sp>
        <p:nvSpPr>
          <p:cNvPr id="19" name="18 CuadroTexto"/>
          <p:cNvSpPr txBox="1"/>
          <p:nvPr/>
        </p:nvSpPr>
        <p:spPr>
          <a:xfrm>
            <a:off x="3143240" y="5572140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Nacimientos</a:t>
            </a:r>
            <a:endParaRPr lang="es-ES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1243688"/>
            <a:ext cx="1188000" cy="118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611560" y="6145559"/>
            <a:ext cx="828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Fuente: INE. Estadística de nacimientos, 2016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14036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Título"/>
          <p:cNvSpPr>
            <a:spLocks noGrp="1"/>
          </p:cNvSpPr>
          <p:nvPr>
            <p:ph type="title"/>
          </p:nvPr>
        </p:nvSpPr>
        <p:spPr>
          <a:xfrm>
            <a:off x="714348" y="3357564"/>
            <a:ext cx="7780365" cy="2411412"/>
          </a:xfrm>
        </p:spPr>
        <p:txBody>
          <a:bodyPr>
            <a:normAutofit/>
          </a:bodyPr>
          <a:lstStyle/>
          <a:p>
            <a:pPr algn="ctr"/>
            <a:r>
              <a:rPr lang="es-ES" cap="none" dirty="0" smtClean="0"/>
              <a:t>…lo seguimos y lo seguiréis haciendo.</a:t>
            </a:r>
            <a:br>
              <a:rPr lang="es-ES" cap="none" dirty="0" smtClean="0"/>
            </a:br>
            <a:r>
              <a:rPr lang="es-ES" cap="none" dirty="0"/>
              <a:t/>
            </a:r>
            <a:br>
              <a:rPr lang="es-ES" cap="none" dirty="0"/>
            </a:br>
            <a:endParaRPr lang="es-ES" sz="3200" cap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76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https://11defebrero.files.wordpress.com/2017/11/cartel-286k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9"/>
          <a:stretch>
            <a:fillRect/>
          </a:stretch>
        </p:blipFill>
        <p:spPr bwMode="auto">
          <a:xfrm>
            <a:off x="-16489" y="-104549"/>
            <a:ext cx="9160489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4 CuadroTexto"/>
          <p:cNvSpPr txBox="1"/>
          <p:nvPr/>
        </p:nvSpPr>
        <p:spPr>
          <a:xfrm>
            <a:off x="785786" y="2857496"/>
            <a:ext cx="7500990" cy="769441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 smtClean="0"/>
              <a:t>¡Muchas gracias!</a:t>
            </a:r>
            <a:endParaRPr lang="es-ES" sz="4400" b="1" dirty="0"/>
          </a:p>
        </p:txBody>
      </p:sp>
    </p:spTree>
    <p:extLst>
      <p:ext uri="{BB962C8B-B14F-4D97-AF65-F5344CB8AC3E}">
        <p14:creationId xmlns:p14="http://schemas.microsoft.com/office/powerpoint/2010/main" val="52293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/>
          <p:cNvSpPr txBox="1">
            <a:spLocks/>
          </p:cNvSpPr>
          <p:nvPr/>
        </p:nvSpPr>
        <p:spPr>
          <a:xfrm>
            <a:off x="950912" y="-99392"/>
            <a:ext cx="8229600" cy="82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000" i="1" dirty="0" smtClean="0"/>
              <a:t>La tubería que gotea</a:t>
            </a:r>
            <a:endParaRPr lang="es-ES" sz="2000" i="1" dirty="0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000240"/>
            <a:ext cx="6101029" cy="3658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5300" name="AutoShape 4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2" name="AutoShape 6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5304" name="Picture 8" descr="Schoolboy Icon 256x25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3728" y="1142984"/>
            <a:ext cx="1260000" cy="1260000"/>
          </a:xfrm>
          <a:prstGeom prst="rect">
            <a:avLst/>
          </a:prstGeom>
          <a:noFill/>
        </p:spPr>
      </p:pic>
      <p:sp>
        <p:nvSpPr>
          <p:cNvPr id="55306" name="AutoShape 10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8" name="AutoShape 12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0" name="AutoShape 14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2" name="AutoShape 16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4" name="13 Imagen" descr="school girl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2280" y="1196752"/>
            <a:ext cx="1260000" cy="1260000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3143240" y="5572140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Enseñanza obligatoria</a:t>
            </a:r>
            <a:endParaRPr lang="es-ES" b="1" dirty="0"/>
          </a:p>
        </p:txBody>
      </p:sp>
      <p:sp>
        <p:nvSpPr>
          <p:cNvPr id="13" name="CuadroTexto 12"/>
          <p:cNvSpPr txBox="1"/>
          <p:nvPr/>
        </p:nvSpPr>
        <p:spPr>
          <a:xfrm>
            <a:off x="611560" y="6145559"/>
            <a:ext cx="828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Fuente: MECD. Estadísticas de la Educación. Enseñanzas no universitarias. Alumnado matriculado, 2015-2016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14036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974853"/>
            <a:ext cx="6101029" cy="36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1 Título"/>
          <p:cNvSpPr txBox="1">
            <a:spLocks/>
          </p:cNvSpPr>
          <p:nvPr/>
        </p:nvSpPr>
        <p:spPr>
          <a:xfrm>
            <a:off x="950912" y="-99392"/>
            <a:ext cx="8229600" cy="82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000" i="1" dirty="0" smtClean="0"/>
              <a:t>La tubería que gotea</a:t>
            </a:r>
            <a:endParaRPr lang="es-ES" sz="2000" i="1" dirty="0"/>
          </a:p>
        </p:txBody>
      </p:sp>
      <p:sp>
        <p:nvSpPr>
          <p:cNvPr id="55300" name="AutoShape 4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2" name="AutoShape 6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6" name="AutoShape 10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8" name="AutoShape 12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0" name="AutoShape 14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2" name="AutoShape 16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14 CuadroTexto"/>
          <p:cNvSpPr txBox="1"/>
          <p:nvPr/>
        </p:nvSpPr>
        <p:spPr>
          <a:xfrm>
            <a:off x="3143240" y="5572140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Bachillerato</a:t>
            </a:r>
            <a:endParaRPr lang="es-ES" b="1" dirty="0"/>
          </a:p>
        </p:txBody>
      </p:sp>
      <p:sp>
        <p:nvSpPr>
          <p:cNvPr id="58370" name="AutoShape 2" descr="Resultado de imagen de high school boy icon"/>
          <p:cNvSpPr>
            <a:spLocks noChangeAspect="1" noChangeArrowheads="1"/>
          </p:cNvSpPr>
          <p:nvPr/>
        </p:nvSpPr>
        <p:spPr bwMode="auto">
          <a:xfrm>
            <a:off x="155575" y="-1165225"/>
            <a:ext cx="2438400" cy="2438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0" name="19 Imagen" descr="High school boy free icon 1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728" y="1160880"/>
            <a:ext cx="1188000" cy="1188000"/>
          </a:xfrm>
          <a:prstGeom prst="rect">
            <a:avLst/>
          </a:prstGeom>
        </p:spPr>
      </p:pic>
      <p:pic>
        <p:nvPicPr>
          <p:cNvPr id="21" name="20 Imagen" descr="High school girl free icon 1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8416" y="1160880"/>
            <a:ext cx="1188000" cy="1188000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611560" y="6145559"/>
            <a:ext cx="828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Fuente: MECD. Estadísticas de la Educación. Enseñanzas no universitarias. Alumnado matriculado, 2015-2016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14036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1367" y="2000240"/>
            <a:ext cx="6101029" cy="36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1 Título"/>
          <p:cNvSpPr txBox="1">
            <a:spLocks/>
          </p:cNvSpPr>
          <p:nvPr/>
        </p:nvSpPr>
        <p:spPr>
          <a:xfrm>
            <a:off x="950912" y="-99392"/>
            <a:ext cx="8229600" cy="82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000" i="1" dirty="0" smtClean="0"/>
              <a:t>La tubería que gotea</a:t>
            </a:r>
            <a:endParaRPr lang="es-ES" sz="2000" i="1" dirty="0"/>
          </a:p>
        </p:txBody>
      </p:sp>
      <p:sp>
        <p:nvSpPr>
          <p:cNvPr id="55300" name="AutoShape 4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2" name="AutoShape 6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6" name="AutoShape 10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8" name="AutoShape 12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0" name="AutoShape 14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2" name="AutoShape 16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14 CuadroTexto"/>
          <p:cNvSpPr txBox="1"/>
          <p:nvPr/>
        </p:nvSpPr>
        <p:spPr>
          <a:xfrm>
            <a:off x="3143240" y="5572140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Universidad</a:t>
            </a:r>
            <a:endParaRPr lang="es-ES" b="1" dirty="0"/>
          </a:p>
        </p:txBody>
      </p:sp>
      <p:sp>
        <p:nvSpPr>
          <p:cNvPr id="58370" name="AutoShape 2" descr="Resultado de imagen de high school boy icon"/>
          <p:cNvSpPr>
            <a:spLocks noChangeAspect="1" noChangeArrowheads="1"/>
          </p:cNvSpPr>
          <p:nvPr/>
        </p:nvSpPr>
        <p:spPr bwMode="auto">
          <a:xfrm>
            <a:off x="155575" y="-1165225"/>
            <a:ext cx="2438400" cy="2438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1" name="20 Imagen" descr="college bo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720" y="1304904"/>
            <a:ext cx="1260000" cy="1260000"/>
          </a:xfrm>
          <a:prstGeom prst="rect">
            <a:avLst/>
          </a:prstGeom>
        </p:spPr>
      </p:pic>
      <p:pic>
        <p:nvPicPr>
          <p:cNvPr id="22" name="21 Imagen" descr="college gir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6296" y="1240306"/>
            <a:ext cx="1260000" cy="1260000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611560" y="6145559"/>
            <a:ext cx="828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Fuente: MECD. Estadísticas de la Educación. Enseñanzas universitarias. Estadística de estudiantes, 2015-2016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14036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000240"/>
            <a:ext cx="6101029" cy="36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1 Título"/>
          <p:cNvSpPr txBox="1">
            <a:spLocks/>
          </p:cNvSpPr>
          <p:nvPr/>
        </p:nvSpPr>
        <p:spPr>
          <a:xfrm>
            <a:off x="950912" y="-99392"/>
            <a:ext cx="8229600" cy="82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000" i="1" dirty="0" smtClean="0"/>
              <a:t>La tubería que gotea</a:t>
            </a:r>
            <a:endParaRPr lang="es-ES" sz="2000" i="1" dirty="0"/>
          </a:p>
        </p:txBody>
      </p:sp>
      <p:sp>
        <p:nvSpPr>
          <p:cNvPr id="55300" name="AutoShape 4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2" name="AutoShape 6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6" name="AutoShape 10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8" name="AutoShape 12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0" name="AutoShape 14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2" name="AutoShape 16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14 CuadroTexto"/>
          <p:cNvSpPr txBox="1"/>
          <p:nvPr/>
        </p:nvSpPr>
        <p:spPr>
          <a:xfrm>
            <a:off x="3143240" y="5572140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Doctorado</a:t>
            </a:r>
            <a:endParaRPr lang="es-ES" b="1" dirty="0"/>
          </a:p>
        </p:txBody>
      </p:sp>
      <p:sp>
        <p:nvSpPr>
          <p:cNvPr id="58370" name="AutoShape 2" descr="Resultado de imagen de high school boy icon"/>
          <p:cNvSpPr>
            <a:spLocks noChangeAspect="1" noChangeArrowheads="1"/>
          </p:cNvSpPr>
          <p:nvPr/>
        </p:nvSpPr>
        <p:spPr bwMode="auto">
          <a:xfrm>
            <a:off x="155575" y="-1165225"/>
            <a:ext cx="2438400" cy="2438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20" y="1171680"/>
            <a:ext cx="1177200" cy="11772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171680"/>
            <a:ext cx="1177200" cy="1177200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611560" y="6145559"/>
            <a:ext cx="828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Fuente: MECD. Estadísticas de la Educación. Enseñanzas universitarias. Estadística de estudiantes, 2015-2016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14036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/>
          <p:cNvSpPr txBox="1">
            <a:spLocks/>
          </p:cNvSpPr>
          <p:nvPr/>
        </p:nvSpPr>
        <p:spPr>
          <a:xfrm>
            <a:off x="950912" y="-99392"/>
            <a:ext cx="8229600" cy="82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000" i="1" dirty="0" smtClean="0"/>
              <a:t>La tubería que gotea</a:t>
            </a:r>
            <a:endParaRPr lang="es-ES" sz="2000" i="1" dirty="0"/>
          </a:p>
        </p:txBody>
      </p:sp>
      <p:sp>
        <p:nvSpPr>
          <p:cNvPr id="55300" name="AutoShape 4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2" name="AutoShape 6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6" name="AutoShape 10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8" name="AutoShape 12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0" name="AutoShape 14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2" name="AutoShape 16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14 CuadroTexto"/>
          <p:cNvSpPr txBox="1"/>
          <p:nvPr/>
        </p:nvSpPr>
        <p:spPr>
          <a:xfrm>
            <a:off x="3203848" y="5572140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Becas Post-</a:t>
            </a:r>
            <a:r>
              <a:rPr lang="es-ES" b="1" dirty="0" err="1" smtClean="0"/>
              <a:t>Doc</a:t>
            </a:r>
            <a:endParaRPr lang="es-ES" b="1" dirty="0"/>
          </a:p>
        </p:txBody>
      </p:sp>
      <p:sp>
        <p:nvSpPr>
          <p:cNvPr id="58370" name="AutoShape 2" descr="Resultado de imagen de high school boy icon"/>
          <p:cNvSpPr>
            <a:spLocks noChangeAspect="1" noChangeArrowheads="1"/>
          </p:cNvSpPr>
          <p:nvPr/>
        </p:nvSpPr>
        <p:spPr bwMode="auto">
          <a:xfrm>
            <a:off x="155575" y="-1165225"/>
            <a:ext cx="2438400" cy="2438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20" y="1171680"/>
            <a:ext cx="1177200" cy="11772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171680"/>
            <a:ext cx="1177200" cy="11772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648" y="2057281"/>
            <a:ext cx="6081287" cy="364877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435" y="1480319"/>
            <a:ext cx="470570" cy="472687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124" y="1480319"/>
            <a:ext cx="470570" cy="472687"/>
          </a:xfrm>
          <a:prstGeom prst="rect">
            <a:avLst/>
          </a:prstGeom>
        </p:spPr>
      </p:pic>
      <p:sp>
        <p:nvSpPr>
          <p:cNvPr id="17" name="CuadroTexto 16"/>
          <p:cNvSpPr txBox="1"/>
          <p:nvPr/>
        </p:nvSpPr>
        <p:spPr>
          <a:xfrm>
            <a:off x="611560" y="6145559"/>
            <a:ext cx="828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Fuente: MECD. Estadísticas de la Educación</a:t>
            </a:r>
            <a:r>
              <a:rPr lang="es-ES" sz="1400" dirty="0"/>
              <a:t>. Recursos económicos. Becas y Ayudas al Estudio. Curso 2015-2016</a:t>
            </a:r>
          </a:p>
        </p:txBody>
      </p:sp>
    </p:spTree>
    <p:extLst>
      <p:ext uri="{BB962C8B-B14F-4D97-AF65-F5344CB8AC3E}">
        <p14:creationId xmlns:p14="http://schemas.microsoft.com/office/powerpoint/2010/main" val="127327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000240"/>
            <a:ext cx="6101029" cy="36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1 Título"/>
          <p:cNvSpPr txBox="1">
            <a:spLocks/>
          </p:cNvSpPr>
          <p:nvPr/>
        </p:nvSpPr>
        <p:spPr>
          <a:xfrm>
            <a:off x="950912" y="-99392"/>
            <a:ext cx="8229600" cy="82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000" i="1" dirty="0" smtClean="0"/>
              <a:t>La tubería que gotea</a:t>
            </a:r>
            <a:endParaRPr lang="es-ES" sz="2000" i="1" dirty="0"/>
          </a:p>
        </p:txBody>
      </p:sp>
      <p:sp>
        <p:nvSpPr>
          <p:cNvPr id="55300" name="AutoShape 4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2" name="AutoShape 6" descr="Resultado de imagen de school boy 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6" name="AutoShape 10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08" name="AutoShape 12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0" name="AutoShape 14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312" name="AutoShape 16" descr="data:image/jpeg;base64,/9j/4AAQSkZJRgABAQAAAQABAAD/2wCEAAkGBxATEBUTExIVFRQXFxUXFRUXFQ8dGhsaHRUWFhUXGBUYHSggGBslHRUVITEiJS0rLi4uFx8zODMtNygtLisBCgoKDg0OFxAQGi0lHSUtLS0tLS0tLS0tLS0tLS0tLS0tLS0tLS0tLS0tLS0tLS0tLS0rLS0rKy0tLS0tKy0tLf/AABEIAOEA4QMBIgACEQEDEQH/xAAcAAACAgMBAQAAAAAAAAAAAAAAAQYHAgQFCAP/xABEEAABAwIDBgMEBwQIBwEAAAABAAIDETEEIWEFBgcSQXETUYEiMpGxFCNSYnKCoUKSssEkMzVDc6LR8CU0U2OTo8JU/8QAFwEBAQEBAAAAAAAAAAAAAAAAAAIBA//EABwRAQEAAgMBAQAAAAAAAAAAAAABAhESITFBUf/aAAwDAQACEQMRAD8Au9FfJB8ktAgZPQIJ6dUrZC6Ld0DJp3QTRK3dFszdA60uivUpalGpQMHqUA/BK/ZF+3zQMGvZFa9kr9kaBA6+SCegS0CLZBAyegQT8Urd0W1KBk07orS6VszdGpQOvUoB6lLUovmbIGCgGvZK/b5ov2QMGvZFfJK+QRoEDJ6BBPQJWyCLd0DJ+KdVjbUpgUvdA00k0GJPQJWyF0yfK6Vu6At3Rbui3dFszdAWzN0alGpRqUBqUX7Iv2Rft80Bft80X7Iv2RoEBoFpbV2vh8M3mmlZGOnMRU/hbdx0Cg2+vElsRdBg6OeMnTZFrT1DBZ7tbDXOlUYzFSSvMkr3PebucST8T00VTFNyXBjeK2BZlFHNL97la0H98h36LRZxei//ACSd/EZX5KpiV9ocNI8VYx7h5ta4/IKuMZyq2X8XMKB7OHmJ61MQ/UOKeG4t4Un28PM3UGJ3zIVTS4OVoq6N7R5ljx8wvgHA2TjDlXojYe9+AxRpFO3n/wCm+rXejXe96VXc1K8uKebncRpoC2LFF00Ng85yM1reRuhz8vJZcfxsyXPfM2Rft818sJiWTMbJG4OjcAWuBqCPNfW/ZQoX7IvkEXyCNAgNAi2QRbIIt3QFu6LalFtSi2ZugLZm6YHUpalMDqUDTSqmgxJp3St3TJolbM3/AN5IC2ZujUo1KNSgB5lF+yL9kX7fNAX7fNF+yL9kaBAaBVhxQ30LS7BYZ1Ok8gOY84mnz+0fTzUq4gbyjBYUlhHjSVZEPI09p9PJo/Ut81QbWuc4AVc5xoLkucT+pJP6q8Z9TlWeEwz5HtjjYXvcaNa0VJOgVl7u8Ksg/GSGp/uYyP8APJ/JvxK7272yMLsfBmfEOb4xA8R9zU5iKMdfS5FTkMoBvPxBxeJJbG4wQ/ZYaPcPvvGfoKDvdbu3xmpPVlEbE2fkRh43jQOl/m9asnE/ZjbOlf8AhicB6c1FR4CacTku2Hijs0n2jM3vGf8A5JW03aOxMeaOOHkcbB7Q1/oXAOr2VEJEJxOS294OFMTgX4SQxu6RyElh7P8Aeb683oqv2ns6bDymKZhY8dD1HQg2cD5hdrdrfXGYMhoeZYReF5JFPJjrs9MtCrPnZgtt4OrTyvbYkDxIn0sR1afgRqMm7PTqq64fb4OwcvhyOJwzz7Q+wT/eN0+0PLO4zvRrg4DlORFai1OlCvMu0MFJDK+KQUexxa4ajqPMHIg+RCtThFvKZIzgpD7UY5oSesfVndpIpofurMp9Mb8WPoEWyCLZBFu6hYt3RbUotqUWzN/95IC2ZujUo1KNSgNSmM80r5myYz7IMqoQhBics0tSmfMpalAalF+yL9kX7fNAX7fNF+yL9kaBAaBBPQI0Ci3Enbf0XAP5TSSX6pnmOYHnd6N5vWiCp9/du/S8a9zTWKOscX4Qc3/mNT25fJdDhPs4S7QDiKiFjpB5c1Qxnw5ifyqGKW7jbQ8GDaDgaP8AovsnyPNyV9DI1db45z18d/8AeR2MxR5XVgjJbEOh6Ok7u6aU1UZSATWsCEIQCELdl2a8YZmIGbHPfE77r2gODT3a4Edig0l1t1tvSYLEtmYTy2kYP22V9od+o1HdclCCwuMGEjMmHxcVC2aOhcLHlDXMd6tf8GhQfZW0JMPPHPGfbjcHDXzadCKg91IttbQ59jYFhPtNlnaPwst8BIweiiayeNr01s3HMmhjljNWyNDm+o66i3otm2pVa8Gdt1jkwjjmw+JF+Fxo9o0Ds/zqyrZm652aXKLZm6NSjUo1Kxo1KL5myL5myL9kBfsnWvZK/ZOvkgyQlRNBiR1KV+yZHwSv2+aAv2+aL9kX7I0CA0CNAjQItkEBbIKkOK+2PGx3hNNWQDk7vNDIfT2W/lKt7eLarcJhZZznyNJA83HJg9XEBeb5ZXOcXONXOJc4+ZJqT8Srwn1OVYrYweLMfPSz43Ru7GhHwc1p9FroVoC626ezBicbBCfdc+r/AMDQXvFelQ0j1Vg7ibj4DEYCKeaMue7xKkSTAZSOaMmuAsApfsXc/A4aXxYYeV9CAS+V2Rvk5xHRTclTF5/xsPJK9n2Xvb8HEfyXwJC9Eu3Q2c57pHYWJznOLnFza1JNSaHUrdwuxsKz+rw8LB5tijHyCzmcXm/D4aR/uMe/8LXO+QVibnbElm2RjsO+J7Xc3iRB7Htq8RtLacw82AE+RVtaCyCegWXJsxeWzehyPUG/qE16ax+zoJhyyxRyDyexrvXMKDb2cN8F4MksBdC9jHv5QS5h5WlxBa41bbocvIqpkziqafFF0ccf7MfOR3e6rj8A0ei10k1SXV3W2ucJjIp/2Wuo8ebD7L++RJGoC9GtcKc1a1sR5dKLy6r04XbZ+kYBrXGr4PqnfhArG792g7tKjOKxqX6lF8zZF8zZF+3zULF+yL9kX7IvkLIC+QsnXoEtAnoEDomkmgxIr2Sv2TOfZLQIDQI0CNAi2QQFsgi3dFu60NvbWjwmGknks0ZDq51mtHc0CCt+Mm26vjwbT7tJJfxEUjb6Al1PvNVZr77Qxr5pXzSGr3uLnHU+XkBYaBZ7RwZic1jvf5Gue37JcOZrTryFhPkSR0XWTTnWqhCFrF7cKnV2VD910w/9rz/NS2/b5qBcGsRzYF7K/wBXM7LRzWOB7VLvgp7fsuV9dJ4L9kaBGgRoFjRoEWyCLZBFu6At3XJ3tl5Nn4p3XwJf4HALrW1Ki/EvEiPZc5JzeGMGvM9oIH5eY+i2FUGujsTCCZ7of23tPhH/ALg9pjfzUczu4LnrKORzXBzSQ5pBaRcEGoI1BC6uTEj00P8Aopbwx239GxzWuNI5qRu8g6v1bv3svzlau80DZ427QiADZDy4lg/u56e0adGye8NSfNRxZ63x6jv2Rfso7uHt/wCm4Nj3H6xnsTD7wHvdnCh9SOikV8hZcnQXyFkaBGgRoEBoExll1StkLpjLugyQkmgxPkloEyegStkEBbIIt3Rbui3dAOIaKk9z/uwVGcRt7PpkwjidXDxE8p6PdYv7dG6VPVXficOx7HMkaHNeC1zSKggihbTyVU718L5GVkwZ523MLj7Q0Y8++NDQ6lVjpOW0V3M2fG+Z083/AC+GZ40o+0R/Vx93O6daEdVzdsmV0pll9+YCY6CSr2/5SCNCF2t2sBPM8bNLHR88wlxJIIcI2NFGkHMUJdT7zmrX3+kadpYjlFGtc2NoFgGRsjoP3Sr+pcBCyEZ5S6mQIBPkTWn8J+CxWsTPhVtnwMcInGjMQBGfxipi+JJb+dXhoF5da4gggkEEEEXBGYI1XoXcveAY3CMkFBIPYlHk8XNPI5OHdRlPq8a7ugRbIItkEW7qFC3dFtSi2pRbM3QFszdVHxk2zzzR4VpyjHiSfjcPYb3DST+cKzdu7VjwuHkxElmNqB5mzWDUmgXnLH4x80r5ZDV73FzjqTWg0FhoFWMTlXwQhC6IdXYG1fAc4PYZMPKPDnjtzNvVp6PbXmB6aVXx2zs3wXjld4kLxzQygZPbWmfk9pyc24PcLa3YxMHiGDE/8vNRrnilY3ivhzNPSlSD0o41qtvb+72MwZMDmmWGR1YnNa5zXOp7LmAZskpkR1H2gAVn1rHcXeQ4LFB5J8F9GTAfZrk8DzaTXsSOqv8Aila5oLCC0gEOGYIIqCD1qFTO7fDLFTEOxB+jx+WRkP5bM9c9FbuydnR4aFkEVeRgoOZznG9TUnUnK3koy0rFt6BFshdFshdFtSpULalMCl7pWzN0wOpQNNJNBiT0CVu6ZPxSt3QFu6LZm6LZm6NSgNSjUo1KL5myDERgu5iBWlK0FaVrSvloq23k4XGWSSbD4j2nuc8slGRLiXGj22FSciD3Vl37fNF+y2XTLNqYh3LxcOAx/jR0d/RzHykO5uSRxeW8udjooFVepNAtDaWxcLPlLBFIfNzGkj811UyZcXmtSHcjeZ2BxPPmYn0bM0eXRwH2m1J1BI6qz8fwx2a/3GyRE/Ykd8pOYKt9/t1o8BLGxkjnh7XO9oNqKEDpe63cqdWL2wmJZJG18bg9rwHNcDkQetV9balUHubvpPgHctPEgJq6ImlK5lzD+yetLH9VbGyt+9mzN5vpDI3dWykMI0q72T6EqbjpcqSWzN0nEAFziBQVJNgOq4ON302bE0udi4nn7MbhIe1GV/VVdvrv9LjAYYgYoDkRX25Px0yA+6PUmyyY2lrHiPvb9MmEcR/o8RPL991i/t0GlT1yhy725OwmY3FiB73MbyPcS3lrlTLMEdVaeA4ZbNZQuZJLTrJI7PuGcoV7kTq1Um7GzG4mc4eoD5I5PCJP941viNroeQj8y++zNztozmjMNIBWhdIORo8830r6VV77O2JhYf6mCKPVrGgn81Klb5zyCzm3iq3YvCXMHFT92Qj9PEcPk31VlbPwTIYmQxVDGANbVznEDy5nEkrY0CNApttbJoaBFshdFshdFtSsaLalFszdFszdGpQGpTA6lLUpjPNA6ppVTQYk07pWzN0zlmlqUBqUalGpRfM2QF8zZF+3zRft80X7IC/ZF8gi+QRoEBoEWyCT3Bo8vMmw1JXG2zvXgcKzmkmaSRVrWEOc7s1vTU0GqDtW7qn+M87HYmFrXtc5kbg8AglpLgQHAWWpvNxIxWIrHh6wRnKoNZXVyA5h7vZuepUZ2psHFYeOOWeJzBKXcvN7xpQkubdtebrnkVeM0i1a+x91MJjNl4XxmEPELQ2VmTxegrZw0IIUd2hwknBJhxEbh0EjXtPareYH9FN+G+Ka/ZmHIPuNMZHkWuI/UUPYhSXUrN2K1KqDB8JMUT9biIWDryiR5+BDVMdlbkYPBwyPa0yS+G/62ShI9k+6Bkz0z1UuvmbLnbxYtseEnld7rYpD3PKaD1NB6pu01IprhRiI2bRYXua0GN7QXEAFx5aNqep8le1+y817F2JiMUXtgj53MZzubUDKoblW5ztoVIN3d+8dgneFJzSRtNHRScwezRrjm3sajsqym0y6XpfIWRoFHtgb6YHFikcoY+lTHJRrh50qaO7gld+KVrgCwhwPUEEfELmtloEWyF0WyF0W1KAt3RbM3RbM3RqUBqUalGpRfM2QF8zZMZ9kr9k617IMkIQgxPmUtSmR1KV8zZAXzNkX7fNF+3zRfsgL9kXyCNAsZZGtaSSGtaCXOJAAAzJJQZaBVlxH33xOHxH0fDPYwBgL3gMc7mJPs51DaADpXNcTfPiBNiXmHCl0cFeUFvMJJTWlxm1p6NGZ63oIftPZk2HeGTMLHlofymlQDWlQLHI5XVzH9RaNobUxE5rNNJJo97iPRpNB6LTATQrSufhVu/AzBsxTo2meQvIeRUtbzFrQ2vu1Arlnmu3v1u/9MwbmCnitIfFW3MK+zX7wJHqD0T4fuB2ZhT/2wPUEg/qCpBqVyt7dJOlFbh71O2fO6OZrvBc6kjaHmjePZ5w3zFKEXy8xQ3hhMTHKxsjHtfG4Va5pBBHnVRHffcKPGVmiIixFMyR7MlBQc9LHpzD1rlSsWTbT2XIR9ZDU2IrE/UXa61xn2VdVni/5HgAucQGgVJJAFBckmwVN8St9m4r+jYc/UNNXv/6jhan3BfU52Arxsbtrae03+HV8oy+qibRg8i4DKmrzkp7uRw5bA5s+K5XyihZGM2MPQk/tvHwGuRTUnpvfjf4YbtuwuGL5BSaajnDq1g9xnfMk/ip0W3v/ALvwYjCSv8Npmjjc6OSlHDlHNy8wuDQihyzUoPkFqbXeG4eXyEchPbkNVO+9t108zLZwWOmhNYpZIz5se9vx5TmtZtk11c1i7jb/AGMOKjhxEjZI5CWlzwxrmnlJaecUBzAGfmretn1XmPAYKSaRsUbeZ76hragVNCaVOXQqUbr75YvZ8vgzB74mnlfC+vNH5+Hze6evLY6VqpuP4qVempRqV8MBjI5o2zRuDmPHM0jy/wBelOi+98zZc1i+Zsi/ZF+yL9kBfsnXyslfIWTr0CDKiEqJoMSEr9vmmRXslfsgL9kXyCL5BGgQGgVccYdv+HEzBxmjpBzy0vyA0a38zgfRp81Y9sgvP+0JHbS2qQ01E0oYw+UQy5h+Rpd8VWMTkm/CfdZrYxjZW1kfXwAf2WW8Tu7Oh8u6jPF4f8SP+DF83q7IIWxsaxooGgNaB0AFAOwAVJ8Xv7SP+DF83rcbulmoha+8GEc6OR4tHyF3ZzuSv7xaPVfBTPhbg2T4jEQSe5JhZGnT6yOhGouOyupTHg3tQPwj4CfaheSB9x9XA/vc/wCin98zZUBsHHS7L2j9YD7DjHM0V9php7QHX9l49PNTPfDic0ViwVHHrOR7I/A0+8dTloVFx7VL0mu8O8mFwjeaeQCubYxm9/ZvlqaDVVbvHxNxU9WQsbDEcsw17yNeYco7Aeq0N3t0sdtKQzPc4RuNXYiSpLvwA5v/AEA8+i4m8Gy3YXFSwOz5HEA+bTmx3q0grZIy2pBu9xExmGAY4Mli+xysYR+FzAKHuCrU3a3vwmNAbE/lkpnE+gePMgWcNRXWioDCYZ8kjI2Cr3uaxo1cQB81Ld6NwcXgz4sRM0bfa52AiRlOrmjMU+031olkJavHQKKcTtqCDZ0jQfbm+qbrze+f3A79FEdzuJzmUixnttsJwPaH+I0e8NRnobrhcQNvnHYwMhq+Nh8OED9tziA5wGpoBoB5qZj223pGvojvB8Y+6ZPDGpDeZ3w5mfvLXU74h7HGDweAw+RcBO6Qjq8+EXHtUkDQBQRdJU1IOH5/4phfxn+B6s7iXuqMTh3Tsb/SImkil3sGbmHzNKka5dVWPD/+1ML+M/wPXoO+ZsoyuqrHxUfB3b/LK7BvPsPq+KvR4FXtHdvtflPmrcv2VA70YV2z9qOMYoGyNni1aTzBvavMz0V84PEtmjZIw1Y9rXtPmHAEfoVmX6Yvrfsi+Qsi+QsjQKVDQJ6BLQJ2yQNNJNBiRXslfIJnyS0CA0CLZBFsgi3dBxd88f8AR9n4iQGjvDIafvO9hp+Lgq04NYAOxkkxGUUdG/ieaD/K1/xUr4xzFuz2tFTzzMDjoGveK/ma1VzunvjNgGvbFHE7nILi8PrkKAAhwyzPxVydJt7egLZm6pDi9/aR/wAGL5vXVg4uzA+3hI3fhke35tKiW+W3xjcT44jMfsMbylwNubOtB5pjLKy3bhqbcIHU2l3hk/iYf5KEqXcKXf8AFIx5slH+Qn+Sq+Mnqd8SNzH4wNnw7R47RylpIHiM6ZnIOBtXoToufubwya2kuNAe64hBBaPxke+dBl3VlX7IvkLLnyul6hNApQCgGWXyCqTjXDEJ8O5tPFLHh/4Q4eHX1L1bmgVA8RtoeNtKcg1bGRE38go7/PzrcfWZeN7hLFG7aQ56czY5HRV+37IrqeUvV4WyF15t3d2j9HxcE1aBkjS78JPK/wDyly9JW1JTP0xQPfPhzDPWXDUinOZbaOQ9age47UZeY6rS4dbiS4eU4nFsAe2ohj5muoTkXktJFaZAV6k+Ssm2ZujUrOV03UVNxtd9bhR9yU/FzP8ARVqrD41Pri4B5Qk/GR3+irxdMfEX1IOH39qYX8Z/gevQd+y827ubSGGxUU5aXiNxdyggV9kilel1OsTxelPuYRg/FK4/JoU5S1sumxxswFRh8QBYuicfOo52fwv+KkXCvHGXZsbSc4nPiPYHmaP3XNHoq13m38xGNg8GSKFreZrgWiTmBFqEup1It1Uq4IzuLMVHQ8odE4HpUh4cO9GNSzpsvaztAjQI0CLZC6hQtkLpjLulbUpjLugaaSaDEnoErZBMnoErd0Bbui2pRbUotmboPniMOx7S2RrXtdkWuAIOnKciuc7dnAUzweH/APDD/ourqUalBHp9x9mP97CRj8PM3+AhcfGcK9nvzYZovLleHD1DwT+qnN8zZF+y3dZqKjx/CScVMGIjeOgka5h+I5gfgFG592Nq4N4kEMrS20kNXU6HOOpA70XoC/ZF8gt5VnFR+zuJu0YvZe5kwGRD2Ud25mUz7gqT4Di5CQBNhpGaxuY8d6O5T81O9pbHws+UsEcmrmNJHZ1woxtDhhs2T3BLEfuSEj4SB36UTcNV94uJGzC00mLTQnldHKOlqgU/VUbNM57nPd7ziXO7k1P6lWhiuEIr9Xiz2fED8S1w+S0ZOEeJFsTCe7ZB8qqpZGXdVyQrt2TxE2ezCwmaY+N4bA9ojlJ5g0BwqBS481FxwkxXXEQjsJT/ACC3YOEPWTGejYv5l/8AJLZSbjdx3FrDNr4WHlkPTnLGN+I5j+ijG0+KWPk/qxFCOlG8zh+Z+X6KaYDhZs9mchml0c8NHwjDT+qk2zN3sHBnFh4mEWIY3m9XnP8AVTuN1VIN2PtXHv8AEdFPKSABJJ7LaX9lz6NpmTRvmpBs3hNin5zTxRDyaHSH/wCR+pVw37Iv2TlTigWA4U4Fv9ZJNL3c1o9A0V/VdrD7ibLbbCsOrzI7+IlSO+QsjQLN1uo5Ld2NnjIYPD/+GE/MLoYXCRRN5Io2Rtvysa1o1NGilV9tAi2QusaLZC6LalFtSi3dAW7pgdSlbMpgdSgaaEIMSfilbusikBTPqgVszdGpTA6lAHUoFqUXzNk6VuileyBX7Iv2TOfZB8kCvkLI0CZ8gjQIFoEWyF07WuilNSgVtSi2ZumBTPqgDqUC1KNSmB1KKVugV8zZF+ydK9kHPsgV+yL5CyZ8uiD5BAtAjQJ6BFrIFbIXRbUp0pqUAU7oFbui2ZTA6lAHUoFqUxnmUUrmUX7IHVNCECQmhAkFNCAKEIQCQTQgQQmhAJJoQJCaECKCmhAIQhABIJoQJCaECQmhAk0IQIpoQgSEI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14 CuadroTexto"/>
          <p:cNvSpPr txBox="1"/>
          <p:nvPr/>
        </p:nvSpPr>
        <p:spPr>
          <a:xfrm>
            <a:off x="3143240" y="5572140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err="1" smtClean="0"/>
              <a:t>Investigadorxs</a:t>
            </a:r>
            <a:endParaRPr lang="es-ES" b="1" dirty="0"/>
          </a:p>
        </p:txBody>
      </p:sp>
      <p:sp>
        <p:nvSpPr>
          <p:cNvPr id="58370" name="AutoShape 2" descr="Resultado de imagen de high school boy icon"/>
          <p:cNvSpPr>
            <a:spLocks noChangeAspect="1" noChangeArrowheads="1"/>
          </p:cNvSpPr>
          <p:nvPr/>
        </p:nvSpPr>
        <p:spPr bwMode="auto">
          <a:xfrm>
            <a:off x="155575" y="-1165225"/>
            <a:ext cx="2438400" cy="2438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8" name="17 Imagen" descr="male research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1160880"/>
            <a:ext cx="1188000" cy="1188000"/>
          </a:xfrm>
          <a:prstGeom prst="rect">
            <a:avLst/>
          </a:prstGeom>
        </p:spPr>
      </p:pic>
      <p:pic>
        <p:nvPicPr>
          <p:cNvPr id="20" name="19 Imagen" descr="female researche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2400" y="1088880"/>
            <a:ext cx="1260000" cy="1260000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611560" y="6145559"/>
            <a:ext cx="828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Fuente: UNESCO. Estadísticas </a:t>
            </a:r>
            <a:r>
              <a:rPr lang="es-ES" sz="1400" dirty="0" err="1" smtClean="0"/>
              <a:t>Women</a:t>
            </a:r>
            <a:r>
              <a:rPr lang="es-ES" sz="1400" dirty="0" smtClean="0"/>
              <a:t> in </a:t>
            </a:r>
            <a:r>
              <a:rPr lang="es-ES" sz="1400" dirty="0" err="1" smtClean="0"/>
              <a:t>Science</a:t>
            </a:r>
            <a:r>
              <a:rPr lang="es-ES" sz="1400" dirty="0" smtClean="0"/>
              <a:t>, 2015. 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14036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3885</TotalTime>
  <Words>625</Words>
  <Application>Microsoft Office PowerPoint</Application>
  <PresentationFormat>Presentación en pantalla (4:3)</PresentationFormat>
  <Paragraphs>116</Paragraphs>
  <Slides>31</Slides>
  <Notes>31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4" baseType="lpstr">
      <vt:lpstr>Arial</vt:lpstr>
      <vt:lpstr>Calibri</vt:lpstr>
      <vt:lpstr>Tema de Office</vt:lpstr>
      <vt:lpstr>Presentación de PowerPoint</vt:lpstr>
      <vt:lpstr> Nos cuentan que somos pocas…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…y que progresamos menos que nuestros compañeros en la carrera científica…</vt:lpstr>
      <vt:lpstr>Presentación de PowerPoint</vt:lpstr>
      <vt:lpstr>Presentación de PowerPoint</vt:lpstr>
      <vt:lpstr>…pero también que hay esperanza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…y que aún podemos ser más y mejores…</vt:lpstr>
      <vt:lpstr>Factores explicativos</vt:lpstr>
      <vt:lpstr>Presentación de PowerPoint</vt:lpstr>
      <vt:lpstr>Los estereotipos negativos sobre la habilidad científica de las mujeres afectan negativamente sus resultados en esas áreas</vt:lpstr>
      <vt:lpstr>…porque ya lo hicimos antes…</vt:lpstr>
      <vt:lpstr>Presentación de PowerPoint</vt:lpstr>
      <vt:lpstr>Presentación de PowerPoint</vt:lpstr>
      <vt:lpstr>Presentación de PowerPoint</vt:lpstr>
      <vt:lpstr>Presentación de PowerPoint</vt:lpstr>
      <vt:lpstr>…lo seguimos y lo seguiréis haciendo.  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Sara Pasadas del Amo</dc:creator>
  <cp:lastModifiedBy>sara</cp:lastModifiedBy>
  <cp:revision>142</cp:revision>
  <cp:lastPrinted>2018-02-02T11:21:15Z</cp:lastPrinted>
  <dcterms:created xsi:type="dcterms:W3CDTF">2017-11-28T12:52:04Z</dcterms:created>
  <dcterms:modified xsi:type="dcterms:W3CDTF">2018-02-02T11:40:17Z</dcterms:modified>
</cp:coreProperties>
</file>