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1"/>
  </p:sldMasterIdLst>
  <p:notesMasterIdLst>
    <p:notesMasterId r:id="rId61"/>
  </p:notesMasterIdLst>
  <p:sldIdLst>
    <p:sldId id="256" r:id="rId2"/>
    <p:sldId id="350" r:id="rId3"/>
    <p:sldId id="379" r:id="rId4"/>
    <p:sldId id="334" r:id="rId5"/>
    <p:sldId id="380" r:id="rId6"/>
    <p:sldId id="381" r:id="rId7"/>
    <p:sldId id="382" r:id="rId8"/>
    <p:sldId id="378" r:id="rId9"/>
    <p:sldId id="376" r:id="rId10"/>
    <p:sldId id="315" r:id="rId11"/>
    <p:sldId id="263" r:id="rId12"/>
    <p:sldId id="372" r:id="rId13"/>
    <p:sldId id="264" r:id="rId14"/>
    <p:sldId id="265" r:id="rId15"/>
    <p:sldId id="268" r:id="rId16"/>
    <p:sldId id="363" r:id="rId17"/>
    <p:sldId id="267" r:id="rId18"/>
    <p:sldId id="275" r:id="rId19"/>
    <p:sldId id="373" r:id="rId20"/>
    <p:sldId id="260" r:id="rId21"/>
    <p:sldId id="261" r:id="rId22"/>
    <p:sldId id="351" r:id="rId23"/>
    <p:sldId id="348" r:id="rId24"/>
    <p:sldId id="383" r:id="rId25"/>
    <p:sldId id="384" r:id="rId26"/>
    <p:sldId id="307" r:id="rId27"/>
    <p:sldId id="353" r:id="rId28"/>
    <p:sldId id="355" r:id="rId29"/>
    <p:sldId id="342" r:id="rId30"/>
    <p:sldId id="301" r:id="rId31"/>
    <p:sldId id="374" r:id="rId32"/>
    <p:sldId id="375" r:id="rId33"/>
    <p:sldId id="366" r:id="rId34"/>
    <p:sldId id="284" r:id="rId35"/>
    <p:sldId id="325" r:id="rId36"/>
    <p:sldId id="287" r:id="rId37"/>
    <p:sldId id="288" r:id="rId38"/>
    <p:sldId id="289" r:id="rId39"/>
    <p:sldId id="290" r:id="rId40"/>
    <p:sldId id="291" r:id="rId41"/>
    <p:sldId id="323" r:id="rId42"/>
    <p:sldId id="324" r:id="rId43"/>
    <p:sldId id="294" r:id="rId44"/>
    <p:sldId id="320" r:id="rId45"/>
    <p:sldId id="297" r:id="rId46"/>
    <p:sldId id="292" r:id="rId47"/>
    <p:sldId id="314" r:id="rId48"/>
    <p:sldId id="279" r:id="rId49"/>
    <p:sldId id="357" r:id="rId50"/>
    <p:sldId id="313" r:id="rId51"/>
    <p:sldId id="367" r:id="rId52"/>
    <p:sldId id="369" r:id="rId53"/>
    <p:sldId id="259" r:id="rId54"/>
    <p:sldId id="311" r:id="rId55"/>
    <p:sldId id="299" r:id="rId56"/>
    <p:sldId id="310" r:id="rId57"/>
    <p:sldId id="312" r:id="rId58"/>
    <p:sldId id="371" r:id="rId59"/>
    <p:sldId id="370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56794D"/>
    <a:srgbClr val="5C4253"/>
    <a:srgbClr val="F1DF73"/>
    <a:srgbClr val="E57A65"/>
    <a:srgbClr val="49577D"/>
    <a:srgbClr val="95D1A3"/>
    <a:srgbClr val="743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ciug.gal/PDF/Acceso2021/notas_corte.pdf" TargetMode="Externa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hyperlink" Target="https://ciug.gal/PDF/Acceso2021/notas_corte.pdf" TargetMode="External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F56939-462D-4B87-8288-44C19CBFAA7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31721A4-CEFF-4D35-996B-310A3F085137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  <a:latin typeface="Arial Narrow" panose="020B0606020202030204" pitchFamily="34" charset="0"/>
            </a:rPr>
            <a:t>ETAPA NON OBRIGATORIA</a:t>
          </a:r>
        </a:p>
      </dgm:t>
    </dgm:pt>
    <dgm:pt modelId="{6CE9E42F-2385-4593-9023-E9A8C4470429}" type="parTrans" cxnId="{BF5AAAE1-A58A-4325-8014-7E8C65D3B6E3}">
      <dgm:prSet/>
      <dgm:spPr/>
      <dgm:t>
        <a:bodyPr/>
        <a:lstStyle/>
        <a:p>
          <a:endParaRPr lang="es-ES" sz="2000"/>
        </a:p>
      </dgm:t>
    </dgm:pt>
    <dgm:pt modelId="{0EF9CBC8-667E-483C-8B08-DA586D91F28C}" type="sibTrans" cxnId="{BF5AAAE1-A58A-4325-8014-7E8C65D3B6E3}">
      <dgm:prSet/>
      <dgm:spPr/>
      <dgm:t>
        <a:bodyPr/>
        <a:lstStyle/>
        <a:p>
          <a:endParaRPr lang="es-ES" sz="2000"/>
        </a:p>
      </dgm:t>
    </dgm:pt>
    <dgm:pt modelId="{CAA68581-E712-4E9D-AB55-7019B4460DD6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  <a:latin typeface="Arial Narrow" panose="020B0606020202030204" pitchFamily="34" charset="0"/>
            </a:rPr>
            <a:t>2 CURSOS </a:t>
          </a:r>
        </a:p>
      </dgm:t>
    </dgm:pt>
    <dgm:pt modelId="{F48B1963-0FE1-415B-9753-573580BBFEDA}" type="parTrans" cxnId="{B6BDD95C-9F30-4070-A5B9-042CBB7136DC}">
      <dgm:prSet/>
      <dgm:spPr/>
      <dgm:t>
        <a:bodyPr/>
        <a:lstStyle/>
        <a:p>
          <a:endParaRPr lang="es-ES" sz="2000"/>
        </a:p>
      </dgm:t>
    </dgm:pt>
    <dgm:pt modelId="{EC823992-9030-4687-859E-F086381D3BFF}" type="sibTrans" cxnId="{B6BDD95C-9F30-4070-A5B9-042CBB7136DC}">
      <dgm:prSet/>
      <dgm:spPr/>
      <dgm:t>
        <a:bodyPr/>
        <a:lstStyle/>
        <a:p>
          <a:endParaRPr lang="es-ES" sz="2000"/>
        </a:p>
      </dgm:t>
    </dgm:pt>
    <dgm:pt modelId="{E73AC059-2325-4F08-957F-B6C84DA23307}">
      <dgm:prSet phldrT="[Texto]" custT="1"/>
      <dgm:spPr>
        <a:solidFill>
          <a:schemeClr val="accent1"/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4 MODALIDADES:</a:t>
          </a:r>
        </a:p>
        <a:p>
          <a:r>
            <a:rPr lang="es-ES" sz="20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1- CIENCIA E TECNOLOXÍA</a:t>
          </a:r>
        </a:p>
        <a:p>
          <a:endParaRPr lang="es-ES" sz="2000" b="1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  <a:p>
          <a:r>
            <a:rPr lang="es-ES" sz="20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2- HUMANIDADES E CIENCIAS SOCIAIS</a:t>
          </a:r>
        </a:p>
        <a:p>
          <a:endParaRPr lang="es-ES" sz="2000" b="1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  <a:p>
          <a:r>
            <a:rPr lang="es-ES" sz="20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3- ARTES</a:t>
          </a:r>
        </a:p>
        <a:p>
          <a:endParaRPr lang="es-ES" sz="2000" b="1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  <a:p>
          <a:r>
            <a:rPr lang="es-ES" sz="20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4- XERAL</a:t>
          </a:r>
        </a:p>
      </dgm:t>
    </dgm:pt>
    <dgm:pt modelId="{3A3AC973-325A-4ECE-8F94-7DA42B4A585E}" type="parTrans" cxnId="{A2078DFA-9E22-4434-83AF-BC7EC6C20738}">
      <dgm:prSet/>
      <dgm:spPr/>
      <dgm:t>
        <a:bodyPr/>
        <a:lstStyle/>
        <a:p>
          <a:endParaRPr lang="es-ES" sz="2000"/>
        </a:p>
      </dgm:t>
    </dgm:pt>
    <dgm:pt modelId="{DD023037-9A35-4C9A-B740-1740CF4023A9}" type="sibTrans" cxnId="{A2078DFA-9E22-4434-83AF-BC7EC6C20738}">
      <dgm:prSet/>
      <dgm:spPr/>
      <dgm:t>
        <a:bodyPr/>
        <a:lstStyle/>
        <a:p>
          <a:endParaRPr lang="es-ES" sz="2000"/>
        </a:p>
      </dgm:t>
    </dgm:pt>
    <dgm:pt modelId="{278F1BED-B1A0-4EFA-8EFE-870F1BE42E9F}" type="pres">
      <dgm:prSet presAssocID="{8BF56939-462D-4B87-8288-44C19CBFAA7F}" presName="linear" presStyleCnt="0">
        <dgm:presLayoutVars>
          <dgm:dir/>
          <dgm:animLvl val="lvl"/>
          <dgm:resizeHandles val="exact"/>
        </dgm:presLayoutVars>
      </dgm:prSet>
      <dgm:spPr/>
    </dgm:pt>
    <dgm:pt modelId="{5C3589DB-842F-4436-9EC5-F8451C05CEF9}" type="pres">
      <dgm:prSet presAssocID="{231721A4-CEFF-4D35-996B-310A3F085137}" presName="parentLin" presStyleCnt="0"/>
      <dgm:spPr/>
    </dgm:pt>
    <dgm:pt modelId="{3C7A4247-3C82-4B69-8AB7-18A467FE3199}" type="pres">
      <dgm:prSet presAssocID="{231721A4-CEFF-4D35-996B-310A3F085137}" presName="parentLeftMargin" presStyleLbl="node1" presStyleIdx="0" presStyleCnt="3"/>
      <dgm:spPr/>
    </dgm:pt>
    <dgm:pt modelId="{43BCD9F8-CF0C-448B-8484-6B494F689CFA}" type="pres">
      <dgm:prSet presAssocID="{231721A4-CEFF-4D35-996B-310A3F085137}" presName="parentText" presStyleLbl="node1" presStyleIdx="0" presStyleCnt="3" custLinFactNeighborY="-15624">
        <dgm:presLayoutVars>
          <dgm:chMax val="0"/>
          <dgm:bulletEnabled val="1"/>
        </dgm:presLayoutVars>
      </dgm:prSet>
      <dgm:spPr/>
    </dgm:pt>
    <dgm:pt modelId="{27BD7601-03CE-4EDF-80A9-46567D622B21}" type="pres">
      <dgm:prSet presAssocID="{231721A4-CEFF-4D35-996B-310A3F085137}" presName="negativeSpace" presStyleCnt="0"/>
      <dgm:spPr/>
    </dgm:pt>
    <dgm:pt modelId="{4269AA0B-628B-4D76-B414-37D2BB2D74A7}" type="pres">
      <dgm:prSet presAssocID="{231721A4-CEFF-4D35-996B-310A3F085137}" presName="childText" presStyleLbl="conFgAcc1" presStyleIdx="0" presStyleCnt="3" custLinFactNeighborY="-14203">
        <dgm:presLayoutVars>
          <dgm:bulletEnabled val="1"/>
        </dgm:presLayoutVars>
      </dgm:prSet>
      <dgm:spPr/>
    </dgm:pt>
    <dgm:pt modelId="{8A954791-7A73-4CA3-A354-01F98A9C0328}" type="pres">
      <dgm:prSet presAssocID="{0EF9CBC8-667E-483C-8B08-DA586D91F28C}" presName="spaceBetweenRectangles" presStyleCnt="0"/>
      <dgm:spPr/>
    </dgm:pt>
    <dgm:pt modelId="{2664528F-BF91-401E-9D68-86BC79237B35}" type="pres">
      <dgm:prSet presAssocID="{CAA68581-E712-4E9D-AB55-7019B4460DD6}" presName="parentLin" presStyleCnt="0"/>
      <dgm:spPr/>
    </dgm:pt>
    <dgm:pt modelId="{8EB66B4C-A865-4372-A6F4-3A46CAB9C1D9}" type="pres">
      <dgm:prSet presAssocID="{CAA68581-E712-4E9D-AB55-7019B4460DD6}" presName="parentLeftMargin" presStyleLbl="node1" presStyleIdx="0" presStyleCnt="3"/>
      <dgm:spPr/>
    </dgm:pt>
    <dgm:pt modelId="{8785D1D3-6D5F-4987-9B98-B959D062FBB4}" type="pres">
      <dgm:prSet presAssocID="{CAA68581-E712-4E9D-AB55-7019B4460DD6}" presName="parentText" presStyleLbl="node1" presStyleIdx="1" presStyleCnt="3" custLinFactNeighborX="-10980" custLinFactNeighborY="-3171">
        <dgm:presLayoutVars>
          <dgm:chMax val="0"/>
          <dgm:bulletEnabled val="1"/>
        </dgm:presLayoutVars>
      </dgm:prSet>
      <dgm:spPr/>
    </dgm:pt>
    <dgm:pt modelId="{4D16BAD6-73B9-4D1D-870A-82D9A56924EF}" type="pres">
      <dgm:prSet presAssocID="{CAA68581-E712-4E9D-AB55-7019B4460DD6}" presName="negativeSpace" presStyleCnt="0"/>
      <dgm:spPr/>
    </dgm:pt>
    <dgm:pt modelId="{79388D38-7D61-40E6-86E6-87EC05CB9D1A}" type="pres">
      <dgm:prSet presAssocID="{CAA68581-E712-4E9D-AB55-7019B4460DD6}" presName="childText" presStyleLbl="conFgAcc1" presStyleIdx="1" presStyleCnt="3">
        <dgm:presLayoutVars>
          <dgm:bulletEnabled val="1"/>
        </dgm:presLayoutVars>
      </dgm:prSet>
      <dgm:spPr/>
    </dgm:pt>
    <dgm:pt modelId="{62C698C1-905A-4558-9784-9A168F826CED}" type="pres">
      <dgm:prSet presAssocID="{EC823992-9030-4687-859E-F086381D3BFF}" presName="spaceBetweenRectangles" presStyleCnt="0"/>
      <dgm:spPr/>
    </dgm:pt>
    <dgm:pt modelId="{BD3B0C28-E477-4119-AC61-0F41B401B6CA}" type="pres">
      <dgm:prSet presAssocID="{E73AC059-2325-4F08-957F-B6C84DA23307}" presName="parentLin" presStyleCnt="0"/>
      <dgm:spPr/>
    </dgm:pt>
    <dgm:pt modelId="{359FC32D-5EDA-4B1F-9DF3-395112D281F8}" type="pres">
      <dgm:prSet presAssocID="{E73AC059-2325-4F08-957F-B6C84DA23307}" presName="parentLeftMargin" presStyleLbl="node1" presStyleIdx="1" presStyleCnt="3"/>
      <dgm:spPr/>
    </dgm:pt>
    <dgm:pt modelId="{574B7372-010B-42F6-9975-57668ABC5D8D}" type="pres">
      <dgm:prSet presAssocID="{E73AC059-2325-4F08-957F-B6C84DA23307}" presName="parentText" presStyleLbl="node1" presStyleIdx="2" presStyleCnt="3" custScaleX="152067" custScaleY="433058" custLinFactNeighborX="-50035" custLinFactNeighborY="-5274">
        <dgm:presLayoutVars>
          <dgm:chMax val="0"/>
          <dgm:bulletEnabled val="1"/>
        </dgm:presLayoutVars>
      </dgm:prSet>
      <dgm:spPr/>
    </dgm:pt>
    <dgm:pt modelId="{08A164D9-30B2-43B8-A1FA-CFC7BF78FBB4}" type="pres">
      <dgm:prSet presAssocID="{E73AC059-2325-4F08-957F-B6C84DA23307}" presName="negativeSpace" presStyleCnt="0"/>
      <dgm:spPr/>
    </dgm:pt>
    <dgm:pt modelId="{C9F08F66-9755-4E51-BE7E-E381110E89A8}" type="pres">
      <dgm:prSet presAssocID="{E73AC059-2325-4F08-957F-B6C84DA2330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4004924-7F7D-40E1-96ED-22DBC90BB71E}" type="presOf" srcId="{231721A4-CEFF-4D35-996B-310A3F085137}" destId="{43BCD9F8-CF0C-448B-8484-6B494F689CFA}" srcOrd="1" destOrd="0" presId="urn:microsoft.com/office/officeart/2005/8/layout/list1"/>
    <dgm:cxn modelId="{32017934-31DE-4C11-960B-E03DFA5DC623}" type="presOf" srcId="{CAA68581-E712-4E9D-AB55-7019B4460DD6}" destId="{8785D1D3-6D5F-4987-9B98-B959D062FBB4}" srcOrd="1" destOrd="0" presId="urn:microsoft.com/office/officeart/2005/8/layout/list1"/>
    <dgm:cxn modelId="{B6BDD95C-9F30-4070-A5B9-042CBB7136DC}" srcId="{8BF56939-462D-4B87-8288-44C19CBFAA7F}" destId="{CAA68581-E712-4E9D-AB55-7019B4460DD6}" srcOrd="1" destOrd="0" parTransId="{F48B1963-0FE1-415B-9753-573580BBFEDA}" sibTransId="{EC823992-9030-4687-859E-F086381D3BFF}"/>
    <dgm:cxn modelId="{5BCE705E-C0A6-4576-8FE1-F923E02B9E86}" type="presOf" srcId="{CAA68581-E712-4E9D-AB55-7019B4460DD6}" destId="{8EB66B4C-A865-4372-A6F4-3A46CAB9C1D9}" srcOrd="0" destOrd="0" presId="urn:microsoft.com/office/officeart/2005/8/layout/list1"/>
    <dgm:cxn modelId="{E1627C7C-FC04-4467-82C4-066B38A7FDB4}" type="presOf" srcId="{8BF56939-462D-4B87-8288-44C19CBFAA7F}" destId="{278F1BED-B1A0-4EFA-8EFE-870F1BE42E9F}" srcOrd="0" destOrd="0" presId="urn:microsoft.com/office/officeart/2005/8/layout/list1"/>
    <dgm:cxn modelId="{B167377F-33BF-4EF5-A61D-08323A76EB01}" type="presOf" srcId="{E73AC059-2325-4F08-957F-B6C84DA23307}" destId="{359FC32D-5EDA-4B1F-9DF3-395112D281F8}" srcOrd="0" destOrd="0" presId="urn:microsoft.com/office/officeart/2005/8/layout/list1"/>
    <dgm:cxn modelId="{18977BBE-3853-406D-9415-DA9CF9191DDB}" type="presOf" srcId="{E73AC059-2325-4F08-957F-B6C84DA23307}" destId="{574B7372-010B-42F6-9975-57668ABC5D8D}" srcOrd="1" destOrd="0" presId="urn:microsoft.com/office/officeart/2005/8/layout/list1"/>
    <dgm:cxn modelId="{BF5AAAE1-A58A-4325-8014-7E8C65D3B6E3}" srcId="{8BF56939-462D-4B87-8288-44C19CBFAA7F}" destId="{231721A4-CEFF-4D35-996B-310A3F085137}" srcOrd="0" destOrd="0" parTransId="{6CE9E42F-2385-4593-9023-E9A8C4470429}" sibTransId="{0EF9CBC8-667E-483C-8B08-DA586D91F28C}"/>
    <dgm:cxn modelId="{55544EEC-ECCA-4A08-964B-EBFA44EB5732}" type="presOf" srcId="{231721A4-CEFF-4D35-996B-310A3F085137}" destId="{3C7A4247-3C82-4B69-8AB7-18A467FE3199}" srcOrd="0" destOrd="0" presId="urn:microsoft.com/office/officeart/2005/8/layout/list1"/>
    <dgm:cxn modelId="{A2078DFA-9E22-4434-83AF-BC7EC6C20738}" srcId="{8BF56939-462D-4B87-8288-44C19CBFAA7F}" destId="{E73AC059-2325-4F08-957F-B6C84DA23307}" srcOrd="2" destOrd="0" parTransId="{3A3AC973-325A-4ECE-8F94-7DA42B4A585E}" sibTransId="{DD023037-9A35-4C9A-B740-1740CF4023A9}"/>
    <dgm:cxn modelId="{4ADEB410-11A3-41AD-99F0-F8A794DD0204}" type="presParOf" srcId="{278F1BED-B1A0-4EFA-8EFE-870F1BE42E9F}" destId="{5C3589DB-842F-4436-9EC5-F8451C05CEF9}" srcOrd="0" destOrd="0" presId="urn:microsoft.com/office/officeart/2005/8/layout/list1"/>
    <dgm:cxn modelId="{111DAE33-B05D-4493-8E26-308C9DEE3AF0}" type="presParOf" srcId="{5C3589DB-842F-4436-9EC5-F8451C05CEF9}" destId="{3C7A4247-3C82-4B69-8AB7-18A467FE3199}" srcOrd="0" destOrd="0" presId="urn:microsoft.com/office/officeart/2005/8/layout/list1"/>
    <dgm:cxn modelId="{305D8F02-54A9-47A4-BE08-8F5985C990DD}" type="presParOf" srcId="{5C3589DB-842F-4436-9EC5-F8451C05CEF9}" destId="{43BCD9F8-CF0C-448B-8484-6B494F689CFA}" srcOrd="1" destOrd="0" presId="urn:microsoft.com/office/officeart/2005/8/layout/list1"/>
    <dgm:cxn modelId="{32890205-FECA-4FF5-A57B-99C6E83E0F36}" type="presParOf" srcId="{278F1BED-B1A0-4EFA-8EFE-870F1BE42E9F}" destId="{27BD7601-03CE-4EDF-80A9-46567D622B21}" srcOrd="1" destOrd="0" presId="urn:microsoft.com/office/officeart/2005/8/layout/list1"/>
    <dgm:cxn modelId="{E9185E02-0F51-4CCF-8FE3-E2AB60D6F47A}" type="presParOf" srcId="{278F1BED-B1A0-4EFA-8EFE-870F1BE42E9F}" destId="{4269AA0B-628B-4D76-B414-37D2BB2D74A7}" srcOrd="2" destOrd="0" presId="urn:microsoft.com/office/officeart/2005/8/layout/list1"/>
    <dgm:cxn modelId="{C250E018-F63E-4D23-B2E8-0D7BD00E8AB2}" type="presParOf" srcId="{278F1BED-B1A0-4EFA-8EFE-870F1BE42E9F}" destId="{8A954791-7A73-4CA3-A354-01F98A9C0328}" srcOrd="3" destOrd="0" presId="urn:microsoft.com/office/officeart/2005/8/layout/list1"/>
    <dgm:cxn modelId="{EDE4CD08-2253-4D09-8631-638E6D9290B3}" type="presParOf" srcId="{278F1BED-B1A0-4EFA-8EFE-870F1BE42E9F}" destId="{2664528F-BF91-401E-9D68-86BC79237B35}" srcOrd="4" destOrd="0" presId="urn:microsoft.com/office/officeart/2005/8/layout/list1"/>
    <dgm:cxn modelId="{D3A55EEB-43F2-48E3-AF0F-FA62EECFE575}" type="presParOf" srcId="{2664528F-BF91-401E-9D68-86BC79237B35}" destId="{8EB66B4C-A865-4372-A6F4-3A46CAB9C1D9}" srcOrd="0" destOrd="0" presId="urn:microsoft.com/office/officeart/2005/8/layout/list1"/>
    <dgm:cxn modelId="{11C63178-7269-4392-974D-5E7989C27DD8}" type="presParOf" srcId="{2664528F-BF91-401E-9D68-86BC79237B35}" destId="{8785D1D3-6D5F-4987-9B98-B959D062FBB4}" srcOrd="1" destOrd="0" presId="urn:microsoft.com/office/officeart/2005/8/layout/list1"/>
    <dgm:cxn modelId="{0569D606-997F-44EC-A98C-46CCA6F4FD39}" type="presParOf" srcId="{278F1BED-B1A0-4EFA-8EFE-870F1BE42E9F}" destId="{4D16BAD6-73B9-4D1D-870A-82D9A56924EF}" srcOrd="5" destOrd="0" presId="urn:microsoft.com/office/officeart/2005/8/layout/list1"/>
    <dgm:cxn modelId="{DA2176FF-6CB1-4183-B914-19320EF7038C}" type="presParOf" srcId="{278F1BED-B1A0-4EFA-8EFE-870F1BE42E9F}" destId="{79388D38-7D61-40E6-86E6-87EC05CB9D1A}" srcOrd="6" destOrd="0" presId="urn:microsoft.com/office/officeart/2005/8/layout/list1"/>
    <dgm:cxn modelId="{804C86D5-481A-4DBB-A6BE-6BFDB1AD7F34}" type="presParOf" srcId="{278F1BED-B1A0-4EFA-8EFE-870F1BE42E9F}" destId="{62C698C1-905A-4558-9784-9A168F826CED}" srcOrd="7" destOrd="0" presId="urn:microsoft.com/office/officeart/2005/8/layout/list1"/>
    <dgm:cxn modelId="{96913693-1BF3-4EB0-B55D-EB2756223158}" type="presParOf" srcId="{278F1BED-B1A0-4EFA-8EFE-870F1BE42E9F}" destId="{BD3B0C28-E477-4119-AC61-0F41B401B6CA}" srcOrd="8" destOrd="0" presId="urn:microsoft.com/office/officeart/2005/8/layout/list1"/>
    <dgm:cxn modelId="{4AB4DB68-1D19-45ED-B961-AD25B41D57F6}" type="presParOf" srcId="{BD3B0C28-E477-4119-AC61-0F41B401B6CA}" destId="{359FC32D-5EDA-4B1F-9DF3-395112D281F8}" srcOrd="0" destOrd="0" presId="urn:microsoft.com/office/officeart/2005/8/layout/list1"/>
    <dgm:cxn modelId="{4421F9C4-FB2A-4A43-BE46-3E6F373D7F04}" type="presParOf" srcId="{BD3B0C28-E477-4119-AC61-0F41B401B6CA}" destId="{574B7372-010B-42F6-9975-57668ABC5D8D}" srcOrd="1" destOrd="0" presId="urn:microsoft.com/office/officeart/2005/8/layout/list1"/>
    <dgm:cxn modelId="{9F6F4FCC-CAF8-46C2-A8C0-308263A4924A}" type="presParOf" srcId="{278F1BED-B1A0-4EFA-8EFE-870F1BE42E9F}" destId="{08A164D9-30B2-43B8-A1FA-CFC7BF78FBB4}" srcOrd="9" destOrd="0" presId="urn:microsoft.com/office/officeart/2005/8/layout/list1"/>
    <dgm:cxn modelId="{0675FA39-D369-4696-817C-E0A8D5B3465A}" type="presParOf" srcId="{278F1BED-B1A0-4EFA-8EFE-870F1BE42E9F}" destId="{C9F08F66-9755-4E51-BE7E-E381110E89A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DE612F-FB94-468A-AA28-314ED595332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C644E57-4743-47C6-8C39-944A5526C37E}">
      <dgm:prSet phldrT="[Texto]"/>
      <dgm:spPr/>
      <dgm:t>
        <a:bodyPr/>
        <a:lstStyle/>
        <a:p>
          <a:pPr algn="just"/>
          <a:r>
            <a:rPr lang="es-ES" dirty="0" err="1">
              <a:latin typeface="Calibri" panose="020F0502020204030204" pitchFamily="34" charset="0"/>
              <a:cs typeface="Calibri" panose="020F0502020204030204" pitchFamily="34" charset="0"/>
            </a:rPr>
            <a:t>Ao</a:t>
          </a:r>
          <a:r>
            <a:rPr lang="es-ES" dirty="0">
              <a:latin typeface="Calibri" panose="020F0502020204030204" pitchFamily="34" charset="0"/>
              <a:cs typeface="Calibri" panose="020F0502020204030204" pitchFamily="34" charset="0"/>
            </a:rPr>
            <a:t> menos </a:t>
          </a:r>
          <a:r>
            <a:rPr lang="es-ES" dirty="0" err="1">
              <a:latin typeface="Calibri" panose="020F0502020204030204" pitchFamily="34" charset="0"/>
              <a:cs typeface="Calibri" panose="020F0502020204030204" pitchFamily="34" charset="0"/>
            </a:rPr>
            <a:t>unha</a:t>
          </a:r>
          <a:r>
            <a:rPr lang="es-ES" dirty="0">
              <a:latin typeface="Calibri" panose="020F0502020204030204" pitchFamily="34" charset="0"/>
              <a:cs typeface="Calibri" panose="020F0502020204030204" pitchFamily="34" charset="0"/>
            </a:rPr>
            <a:t> nota de 4 </a:t>
          </a:r>
          <a:r>
            <a:rPr lang="es-ES" dirty="0" err="1">
              <a:latin typeface="Calibri" panose="020F0502020204030204" pitchFamily="34" charset="0"/>
              <a:cs typeface="Calibri" panose="020F0502020204030204" pitchFamily="34" charset="0"/>
            </a:rPr>
            <a:t>na</a:t>
          </a:r>
          <a:r>
            <a:rPr lang="es-ES" dirty="0">
              <a:latin typeface="Calibri" panose="020F0502020204030204" pitchFamily="34" charset="0"/>
              <a:cs typeface="Calibri" panose="020F0502020204030204" pitchFamily="34" charset="0"/>
            </a:rPr>
            <a:t> parte </a:t>
          </a:r>
          <a:r>
            <a:rPr lang="es-ES" dirty="0" err="1">
              <a:latin typeface="Calibri" panose="020F0502020204030204" pitchFamily="34" charset="0"/>
              <a:cs typeface="Calibri" panose="020F0502020204030204" pitchFamily="34" charset="0"/>
            </a:rPr>
            <a:t>obrigatoria</a:t>
          </a:r>
          <a:r>
            <a:rPr lang="es-ES" dirty="0">
              <a:latin typeface="Calibri" panose="020F0502020204030204" pitchFamily="34" charset="0"/>
              <a:cs typeface="Calibri" panose="020F0502020204030204" pitchFamily="34" charset="0"/>
            </a:rPr>
            <a:t> da ABAU</a:t>
          </a:r>
        </a:p>
      </dgm:t>
    </dgm:pt>
    <dgm:pt modelId="{8E38C7D4-7D60-46F8-A213-D6E14CB23DC5}" type="parTrans" cxnId="{304E2076-74DA-43F1-8B31-925E758B53F2}">
      <dgm:prSet/>
      <dgm:spPr/>
      <dgm:t>
        <a:bodyPr/>
        <a:lstStyle/>
        <a:p>
          <a:pPr algn="just"/>
          <a:endParaRPr lang="es-ES"/>
        </a:p>
      </dgm:t>
    </dgm:pt>
    <dgm:pt modelId="{9B6217E8-01B7-43A2-A653-D26D70511DA3}" type="sibTrans" cxnId="{304E2076-74DA-43F1-8B31-925E758B53F2}">
      <dgm:prSet/>
      <dgm:spPr/>
      <dgm:t>
        <a:bodyPr/>
        <a:lstStyle/>
        <a:p>
          <a:pPr algn="just"/>
          <a:endParaRPr lang="es-ES"/>
        </a:p>
      </dgm:t>
    </dgm:pt>
    <dgm:pt modelId="{284382FD-13CB-4BA5-A641-3E69B57538CA}">
      <dgm:prSet phldrT="[Texto]"/>
      <dgm:spPr/>
      <dgm:t>
        <a:bodyPr/>
        <a:lstStyle/>
        <a:p>
          <a:pPr algn="just"/>
          <a:r>
            <a:rPr lang="es-ES" dirty="0">
              <a:latin typeface="Calibri" panose="020F0502020204030204" pitchFamily="34" charset="0"/>
              <a:cs typeface="Calibri" panose="020F0502020204030204" pitchFamily="34" charset="0"/>
            </a:rPr>
            <a:t>Nota igual </a:t>
          </a:r>
          <a:r>
            <a:rPr lang="es-ES" dirty="0" err="1">
              <a:latin typeface="Calibri" panose="020F0502020204030204" pitchFamily="34" charset="0"/>
              <a:cs typeface="Calibri" panose="020F0502020204030204" pitchFamily="34" charset="0"/>
            </a:rPr>
            <a:t>ou</a:t>
          </a:r>
          <a:r>
            <a:rPr lang="es-ES" dirty="0">
              <a:latin typeface="Calibri" panose="020F0502020204030204" pitchFamily="34" charset="0"/>
              <a:cs typeface="Calibri" panose="020F0502020204030204" pitchFamily="34" charset="0"/>
            </a:rPr>
            <a:t> superior a 5,  </a:t>
          </a:r>
          <a:r>
            <a:rPr lang="es-ES" dirty="0" err="1">
              <a:latin typeface="Calibri" panose="020F0502020204030204" pitchFamily="34" charset="0"/>
              <a:cs typeface="Calibri" panose="020F0502020204030204" pitchFamily="34" charset="0"/>
            </a:rPr>
            <a:t>despois</a:t>
          </a:r>
          <a:r>
            <a:rPr lang="es-ES" dirty="0"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s-ES" dirty="0" err="1">
              <a:latin typeface="Calibri" panose="020F0502020204030204" pitchFamily="34" charset="0"/>
              <a:cs typeface="Calibri" panose="020F0502020204030204" pitchFamily="34" charset="0"/>
            </a:rPr>
            <a:t>facer</a:t>
          </a:r>
          <a:r>
            <a:rPr lang="es-ES" dirty="0">
              <a:latin typeface="Calibri" panose="020F0502020204030204" pitchFamily="34" charset="0"/>
              <a:cs typeface="Calibri" panose="020F0502020204030204" pitchFamily="34" charset="0"/>
            </a:rPr>
            <a:t> a media entre:</a:t>
          </a:r>
        </a:p>
        <a:p>
          <a:pPr algn="just"/>
          <a:r>
            <a:rPr lang="es-ES" dirty="0">
              <a:latin typeface="Calibri" panose="020F0502020204030204" pitchFamily="34" charset="0"/>
              <a:cs typeface="Calibri" panose="020F0502020204030204" pitchFamily="34" charset="0"/>
            </a:rPr>
            <a:t>a nota media de Bac (60%) + nota media da parte </a:t>
          </a:r>
          <a:r>
            <a:rPr lang="es-ES" dirty="0" err="1">
              <a:latin typeface="Calibri" panose="020F0502020204030204" pitchFamily="34" charset="0"/>
              <a:cs typeface="Calibri" panose="020F0502020204030204" pitchFamily="34" charset="0"/>
            </a:rPr>
            <a:t>obrigatoria</a:t>
          </a:r>
          <a:r>
            <a:rPr lang="es-ES" dirty="0">
              <a:latin typeface="Calibri" panose="020F0502020204030204" pitchFamily="34" charset="0"/>
              <a:cs typeface="Calibri" panose="020F0502020204030204" pitchFamily="34" charset="0"/>
            </a:rPr>
            <a:t> da ABAU (40%) expresada con 2 </a:t>
          </a:r>
          <a:r>
            <a:rPr lang="es-ES" dirty="0" err="1">
              <a:latin typeface="Calibri" panose="020F0502020204030204" pitchFamily="34" charset="0"/>
              <a:cs typeface="Calibri" panose="020F0502020204030204" pitchFamily="34" charset="0"/>
            </a:rPr>
            <a:t>decimais</a:t>
          </a:r>
          <a:endParaRPr lang="es-E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8C805C0-AFA8-4F68-B151-CA1CE138B192}" type="parTrans" cxnId="{3AA32936-05D9-4D26-82A6-2FAD0C0ECD2C}">
      <dgm:prSet/>
      <dgm:spPr/>
      <dgm:t>
        <a:bodyPr/>
        <a:lstStyle/>
        <a:p>
          <a:pPr algn="just"/>
          <a:endParaRPr lang="es-ES"/>
        </a:p>
      </dgm:t>
    </dgm:pt>
    <dgm:pt modelId="{411CA622-7E0C-468C-ADC5-C34E3DC15069}" type="sibTrans" cxnId="{3AA32936-05D9-4D26-82A6-2FAD0C0ECD2C}">
      <dgm:prSet/>
      <dgm:spPr/>
      <dgm:t>
        <a:bodyPr/>
        <a:lstStyle/>
        <a:p>
          <a:pPr algn="just"/>
          <a:endParaRPr lang="es-ES"/>
        </a:p>
      </dgm:t>
    </dgm:pt>
    <dgm:pt modelId="{A6B45CCA-0743-47F8-84D0-6A9D25C2FCE4}" type="pres">
      <dgm:prSet presAssocID="{FADE612F-FB94-468A-AA28-314ED5953325}" presName="Name0" presStyleCnt="0">
        <dgm:presLayoutVars>
          <dgm:chMax val="7"/>
          <dgm:chPref val="7"/>
          <dgm:dir/>
        </dgm:presLayoutVars>
      </dgm:prSet>
      <dgm:spPr/>
    </dgm:pt>
    <dgm:pt modelId="{4E9EEF0A-7120-40E7-9C9F-A8212C10C08E}" type="pres">
      <dgm:prSet presAssocID="{FADE612F-FB94-468A-AA28-314ED5953325}" presName="Name1" presStyleCnt="0"/>
      <dgm:spPr/>
    </dgm:pt>
    <dgm:pt modelId="{7A560BB5-F6A9-4860-B37B-9C5888168B37}" type="pres">
      <dgm:prSet presAssocID="{FADE612F-FB94-468A-AA28-314ED5953325}" presName="cycle" presStyleCnt="0"/>
      <dgm:spPr/>
    </dgm:pt>
    <dgm:pt modelId="{ECFE6E27-610B-40A6-BF68-C88064C2B90D}" type="pres">
      <dgm:prSet presAssocID="{FADE612F-FB94-468A-AA28-314ED5953325}" presName="srcNode" presStyleLbl="node1" presStyleIdx="0" presStyleCnt="2"/>
      <dgm:spPr/>
    </dgm:pt>
    <dgm:pt modelId="{227B7427-6F32-43AB-B4E8-FEA1AF96BCC2}" type="pres">
      <dgm:prSet presAssocID="{FADE612F-FB94-468A-AA28-314ED5953325}" presName="conn" presStyleLbl="parChTrans1D2" presStyleIdx="0" presStyleCnt="1"/>
      <dgm:spPr/>
    </dgm:pt>
    <dgm:pt modelId="{21A431CC-2F7F-4E52-8C57-16377DDE868F}" type="pres">
      <dgm:prSet presAssocID="{FADE612F-FB94-468A-AA28-314ED5953325}" presName="extraNode" presStyleLbl="node1" presStyleIdx="0" presStyleCnt="2"/>
      <dgm:spPr/>
    </dgm:pt>
    <dgm:pt modelId="{1A685996-18EB-4ECA-8827-CF72761BEC1F}" type="pres">
      <dgm:prSet presAssocID="{FADE612F-FB94-468A-AA28-314ED5953325}" presName="dstNode" presStyleLbl="node1" presStyleIdx="0" presStyleCnt="2"/>
      <dgm:spPr/>
    </dgm:pt>
    <dgm:pt modelId="{84B2896E-3480-42FA-9268-141FC67E8E97}" type="pres">
      <dgm:prSet presAssocID="{3C644E57-4743-47C6-8C39-944A5526C37E}" presName="text_1" presStyleLbl="node1" presStyleIdx="0" presStyleCnt="2">
        <dgm:presLayoutVars>
          <dgm:bulletEnabled val="1"/>
        </dgm:presLayoutVars>
      </dgm:prSet>
      <dgm:spPr/>
    </dgm:pt>
    <dgm:pt modelId="{A470238A-AA10-4EC1-9BEF-C8274FEEB598}" type="pres">
      <dgm:prSet presAssocID="{3C644E57-4743-47C6-8C39-944A5526C37E}" presName="accent_1" presStyleCnt="0"/>
      <dgm:spPr/>
    </dgm:pt>
    <dgm:pt modelId="{C05CBD32-320F-4DEE-A49B-B747D121B309}" type="pres">
      <dgm:prSet presAssocID="{3C644E57-4743-47C6-8C39-944A5526C37E}" presName="accentRepeatNode" presStyleLbl="solidFgAcc1" presStyleIdx="0" presStyleCnt="2" custLinFactNeighborX="-172" custLinFactNeighborY="-1459"/>
      <dgm:spPr>
        <a:blipFill rotWithShape="0">
          <a:blip xmlns:r="http://schemas.openxmlformats.org/officeDocument/2006/relationships" r:embed="rId1"/>
          <a:srcRect/>
          <a:stretch>
            <a:fillRect t="-3000" b="-3000"/>
          </a:stretch>
        </a:blipFill>
      </dgm:spPr>
    </dgm:pt>
    <dgm:pt modelId="{2412B73F-9BAD-4705-8782-900D658481E6}" type="pres">
      <dgm:prSet presAssocID="{284382FD-13CB-4BA5-A641-3E69B57538CA}" presName="text_2" presStyleLbl="node1" presStyleIdx="1" presStyleCnt="2">
        <dgm:presLayoutVars>
          <dgm:bulletEnabled val="1"/>
        </dgm:presLayoutVars>
      </dgm:prSet>
      <dgm:spPr/>
    </dgm:pt>
    <dgm:pt modelId="{5883599E-6E48-4D0C-AF2D-8941C631CCD5}" type="pres">
      <dgm:prSet presAssocID="{284382FD-13CB-4BA5-A641-3E69B57538CA}" presName="accent_2" presStyleCnt="0"/>
      <dgm:spPr/>
    </dgm:pt>
    <dgm:pt modelId="{D4C5F392-BE46-49AB-80D5-12792C730E2F}" type="pres">
      <dgm:prSet presAssocID="{284382FD-13CB-4BA5-A641-3E69B57538CA}" presName="accentRepeatNode" presStyleLbl="solidFgAcc1" presStyleIdx="1" presStyleCnt="2"/>
      <dgm:spPr>
        <a:blipFill rotWithShape="0">
          <a:blip xmlns:r="http://schemas.openxmlformats.org/officeDocument/2006/relationships" r:embed="rId2"/>
          <a:srcRect/>
          <a:stretch>
            <a:fillRect t="-3000" b="-3000"/>
          </a:stretch>
        </a:blipFill>
      </dgm:spPr>
    </dgm:pt>
  </dgm:ptLst>
  <dgm:cxnLst>
    <dgm:cxn modelId="{3AA32936-05D9-4D26-82A6-2FAD0C0ECD2C}" srcId="{FADE612F-FB94-468A-AA28-314ED5953325}" destId="{284382FD-13CB-4BA5-A641-3E69B57538CA}" srcOrd="1" destOrd="0" parTransId="{C8C805C0-AFA8-4F68-B151-CA1CE138B192}" sibTransId="{411CA622-7E0C-468C-ADC5-C34E3DC15069}"/>
    <dgm:cxn modelId="{304E2076-74DA-43F1-8B31-925E758B53F2}" srcId="{FADE612F-FB94-468A-AA28-314ED5953325}" destId="{3C644E57-4743-47C6-8C39-944A5526C37E}" srcOrd="0" destOrd="0" parTransId="{8E38C7D4-7D60-46F8-A213-D6E14CB23DC5}" sibTransId="{9B6217E8-01B7-43A2-A653-D26D70511DA3}"/>
    <dgm:cxn modelId="{DA4AE281-A616-444E-8BCD-547E750CC304}" type="presOf" srcId="{284382FD-13CB-4BA5-A641-3E69B57538CA}" destId="{2412B73F-9BAD-4705-8782-900D658481E6}" srcOrd="0" destOrd="0" presId="urn:microsoft.com/office/officeart/2008/layout/VerticalCurvedList"/>
    <dgm:cxn modelId="{3BEDC68C-DE2E-456E-9EB6-667045DD6BEE}" type="presOf" srcId="{3C644E57-4743-47C6-8C39-944A5526C37E}" destId="{84B2896E-3480-42FA-9268-141FC67E8E97}" srcOrd="0" destOrd="0" presId="urn:microsoft.com/office/officeart/2008/layout/VerticalCurvedList"/>
    <dgm:cxn modelId="{C40C6D91-1F04-4341-83AC-CF8A39B57FC1}" type="presOf" srcId="{9B6217E8-01B7-43A2-A653-D26D70511DA3}" destId="{227B7427-6F32-43AB-B4E8-FEA1AF96BCC2}" srcOrd="0" destOrd="0" presId="urn:microsoft.com/office/officeart/2008/layout/VerticalCurvedList"/>
    <dgm:cxn modelId="{E36BC9DD-A1B7-4A73-A03E-A57E754F4893}" type="presOf" srcId="{FADE612F-FB94-468A-AA28-314ED5953325}" destId="{A6B45CCA-0743-47F8-84D0-6A9D25C2FCE4}" srcOrd="0" destOrd="0" presId="urn:microsoft.com/office/officeart/2008/layout/VerticalCurvedList"/>
    <dgm:cxn modelId="{53381694-F1FE-4F3A-9761-F10C365ED082}" type="presParOf" srcId="{A6B45CCA-0743-47F8-84D0-6A9D25C2FCE4}" destId="{4E9EEF0A-7120-40E7-9C9F-A8212C10C08E}" srcOrd="0" destOrd="0" presId="urn:microsoft.com/office/officeart/2008/layout/VerticalCurvedList"/>
    <dgm:cxn modelId="{D0C4F21B-2351-47F4-BA19-7F314E4D5C84}" type="presParOf" srcId="{4E9EEF0A-7120-40E7-9C9F-A8212C10C08E}" destId="{7A560BB5-F6A9-4860-B37B-9C5888168B37}" srcOrd="0" destOrd="0" presId="urn:microsoft.com/office/officeart/2008/layout/VerticalCurvedList"/>
    <dgm:cxn modelId="{DA341CF1-1AF6-4A20-9CB9-E2D39282A3AC}" type="presParOf" srcId="{7A560BB5-F6A9-4860-B37B-9C5888168B37}" destId="{ECFE6E27-610B-40A6-BF68-C88064C2B90D}" srcOrd="0" destOrd="0" presId="urn:microsoft.com/office/officeart/2008/layout/VerticalCurvedList"/>
    <dgm:cxn modelId="{5410D8A3-A6F0-4036-B144-A95B093733A5}" type="presParOf" srcId="{7A560BB5-F6A9-4860-B37B-9C5888168B37}" destId="{227B7427-6F32-43AB-B4E8-FEA1AF96BCC2}" srcOrd="1" destOrd="0" presId="urn:microsoft.com/office/officeart/2008/layout/VerticalCurvedList"/>
    <dgm:cxn modelId="{A961C91A-11C6-4AAF-89FF-C683585BDD5E}" type="presParOf" srcId="{7A560BB5-F6A9-4860-B37B-9C5888168B37}" destId="{21A431CC-2F7F-4E52-8C57-16377DDE868F}" srcOrd="2" destOrd="0" presId="urn:microsoft.com/office/officeart/2008/layout/VerticalCurvedList"/>
    <dgm:cxn modelId="{5F302C9C-7641-49EB-A51B-4EBC11C83025}" type="presParOf" srcId="{7A560BB5-F6A9-4860-B37B-9C5888168B37}" destId="{1A685996-18EB-4ECA-8827-CF72761BEC1F}" srcOrd="3" destOrd="0" presId="urn:microsoft.com/office/officeart/2008/layout/VerticalCurvedList"/>
    <dgm:cxn modelId="{CCFA2C82-B768-4AB8-9696-8CCE9C55BC49}" type="presParOf" srcId="{4E9EEF0A-7120-40E7-9C9F-A8212C10C08E}" destId="{84B2896E-3480-42FA-9268-141FC67E8E97}" srcOrd="1" destOrd="0" presId="urn:microsoft.com/office/officeart/2008/layout/VerticalCurvedList"/>
    <dgm:cxn modelId="{53EACF9A-43B5-43A4-BF8F-03352BBFE145}" type="presParOf" srcId="{4E9EEF0A-7120-40E7-9C9F-A8212C10C08E}" destId="{A470238A-AA10-4EC1-9BEF-C8274FEEB598}" srcOrd="2" destOrd="0" presId="urn:microsoft.com/office/officeart/2008/layout/VerticalCurvedList"/>
    <dgm:cxn modelId="{E5F44226-2F0A-4831-B9C0-ED5AEF9764FD}" type="presParOf" srcId="{A470238A-AA10-4EC1-9BEF-C8274FEEB598}" destId="{C05CBD32-320F-4DEE-A49B-B747D121B309}" srcOrd="0" destOrd="0" presId="urn:microsoft.com/office/officeart/2008/layout/VerticalCurvedList"/>
    <dgm:cxn modelId="{8E6E09EC-87C1-4DA4-A614-0E9FBC3C3FA7}" type="presParOf" srcId="{4E9EEF0A-7120-40E7-9C9F-A8212C10C08E}" destId="{2412B73F-9BAD-4705-8782-900D658481E6}" srcOrd="3" destOrd="0" presId="urn:microsoft.com/office/officeart/2008/layout/VerticalCurvedList"/>
    <dgm:cxn modelId="{21A9D2FE-0F73-4338-91A9-D08960516145}" type="presParOf" srcId="{4E9EEF0A-7120-40E7-9C9F-A8212C10C08E}" destId="{5883599E-6E48-4D0C-AF2D-8941C631CCD5}" srcOrd="4" destOrd="0" presId="urn:microsoft.com/office/officeart/2008/layout/VerticalCurvedList"/>
    <dgm:cxn modelId="{8C392BE3-A357-4749-8C00-F2F129318826}" type="presParOf" srcId="{5883599E-6E48-4D0C-AF2D-8941C631CCD5}" destId="{D4C5F392-BE46-49AB-80D5-12792C730E2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7293E6-A05D-413D-93A2-EA9316FB2781}" type="doc">
      <dgm:prSet loTypeId="urn:microsoft.com/office/officeart/2005/8/layout/funnel1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21C1670-6A78-4B4D-B480-47B0769AECDF}">
      <dgm:prSet phldrT="[Texto]" custT="1"/>
      <dgm:spPr/>
      <dgm:t>
        <a:bodyPr/>
        <a:lstStyle/>
        <a:p>
          <a:r>
            <a:rPr lang="es-ES" sz="2000" dirty="0">
              <a:latin typeface="Calibri" panose="020F0502020204030204" pitchFamily="34" charset="0"/>
              <a:cs typeface="Calibri" panose="020F0502020204030204" pitchFamily="34" charset="0"/>
            </a:rPr>
            <a:t>O último </a:t>
          </a:r>
          <a:r>
            <a:rPr lang="es-ES" sz="2000" dirty="0" err="1">
              <a:latin typeface="Calibri" panose="020F0502020204030204" pitchFamily="34" charset="0"/>
              <a:cs typeface="Calibri" panose="020F0502020204030204" pitchFamily="34" charset="0"/>
            </a:rPr>
            <a:t>estudante</a:t>
          </a:r>
          <a:r>
            <a:rPr lang="es-ES" sz="2000" dirty="0">
              <a:latin typeface="Calibri" panose="020F0502020204030204" pitchFamily="34" charset="0"/>
              <a:cs typeface="Calibri" panose="020F0502020204030204" pitchFamily="34" charset="0"/>
            </a:rPr>
            <a:t> en acceder </a:t>
          </a:r>
        </a:p>
      </dgm:t>
    </dgm:pt>
    <dgm:pt modelId="{902E2155-22D5-4B68-B422-9D3288075E9D}" type="parTrans" cxnId="{4B06094F-8271-420C-BFCE-E577FA3E9B56}">
      <dgm:prSet/>
      <dgm:spPr/>
      <dgm:t>
        <a:bodyPr/>
        <a:lstStyle/>
        <a:p>
          <a:endParaRPr lang="es-ES"/>
        </a:p>
      </dgm:t>
    </dgm:pt>
    <dgm:pt modelId="{035695C6-84DA-4450-B81F-4F170BEC9592}" type="sibTrans" cxnId="{4B06094F-8271-420C-BFCE-E577FA3E9B56}">
      <dgm:prSet/>
      <dgm:spPr/>
      <dgm:t>
        <a:bodyPr/>
        <a:lstStyle/>
        <a:p>
          <a:endParaRPr lang="es-ES"/>
        </a:p>
      </dgm:t>
    </dgm:pt>
    <dgm:pt modelId="{A0FBFF4D-CCBC-4A41-887C-A165B63EB8E8}">
      <dgm:prSet phldrT="[Texto]"/>
      <dgm:spPr/>
      <dgm:t>
        <a:bodyPr/>
        <a:lstStyle/>
        <a:p>
          <a:r>
            <a:rPr lang="es-ES" dirty="0" err="1">
              <a:latin typeface="Calibri" panose="020F0502020204030204" pitchFamily="34" charset="0"/>
              <a:cs typeface="Calibri" panose="020F0502020204030204" pitchFamily="34" charset="0"/>
            </a:rPr>
            <a:t>Máis</a:t>
          </a:r>
          <a:r>
            <a:rPr lang="es-ES" dirty="0">
              <a:latin typeface="Calibri" panose="020F0502020204030204" pitchFamily="34" charset="0"/>
              <a:cs typeface="Calibri" panose="020F0502020204030204" pitchFamily="34" charset="0"/>
            </a:rPr>
            <a:t> solicitudes que prazas</a:t>
          </a:r>
        </a:p>
      </dgm:t>
    </dgm:pt>
    <dgm:pt modelId="{AD8B7678-6A13-4977-A4B2-4CBCFECF5C46}" type="parTrans" cxnId="{E2F4C2FF-48BE-4D0A-A153-CC979FE1A704}">
      <dgm:prSet/>
      <dgm:spPr/>
      <dgm:t>
        <a:bodyPr/>
        <a:lstStyle/>
        <a:p>
          <a:endParaRPr lang="es-ES"/>
        </a:p>
      </dgm:t>
    </dgm:pt>
    <dgm:pt modelId="{2CFBE716-4A12-4891-BF95-C9F7B55315BA}" type="sibTrans" cxnId="{E2F4C2FF-48BE-4D0A-A153-CC979FE1A704}">
      <dgm:prSet/>
      <dgm:spPr/>
      <dgm:t>
        <a:bodyPr/>
        <a:lstStyle/>
        <a:p>
          <a:endParaRPr lang="es-ES"/>
        </a:p>
      </dgm:t>
    </dgm:pt>
    <dgm:pt modelId="{CEE0BABC-3FDF-4DB9-809D-13C6BAD6A7BE}">
      <dgm:prSet phldrT="[Texto]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Nota de corte de cada Grao Universitario (enlace notas de corte 2021/22)</a:t>
          </a:r>
          <a:endParaRPr lang="es-ES" sz="24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A17CB6B-81EE-4D8C-BC99-89F6E9E84EDC}" type="sibTrans" cxnId="{0096DE91-C469-4F86-953D-803E26620493}">
      <dgm:prSet/>
      <dgm:spPr/>
      <dgm:t>
        <a:bodyPr/>
        <a:lstStyle/>
        <a:p>
          <a:endParaRPr lang="es-ES"/>
        </a:p>
      </dgm:t>
    </dgm:pt>
    <dgm:pt modelId="{FD4C2829-CB62-404E-9974-E5C015B1A222}" type="parTrans" cxnId="{0096DE91-C469-4F86-953D-803E26620493}">
      <dgm:prSet/>
      <dgm:spPr/>
      <dgm:t>
        <a:bodyPr/>
        <a:lstStyle/>
        <a:p>
          <a:endParaRPr lang="es-ES"/>
        </a:p>
      </dgm:t>
    </dgm:pt>
    <dgm:pt modelId="{EF0BDAB5-8D90-4F3E-BB3A-9729937BD2D2}" type="pres">
      <dgm:prSet presAssocID="{027293E6-A05D-413D-93A2-EA9316FB2781}" presName="Name0" presStyleCnt="0">
        <dgm:presLayoutVars>
          <dgm:chMax val="4"/>
          <dgm:resizeHandles val="exact"/>
        </dgm:presLayoutVars>
      </dgm:prSet>
      <dgm:spPr/>
    </dgm:pt>
    <dgm:pt modelId="{CB523790-937C-418E-A7FD-F3E002893FA7}" type="pres">
      <dgm:prSet presAssocID="{027293E6-A05D-413D-93A2-EA9316FB2781}" presName="ellipse" presStyleLbl="trBgShp" presStyleIdx="0" presStyleCnt="1"/>
      <dgm:spPr/>
    </dgm:pt>
    <dgm:pt modelId="{F8A64EAE-4864-4191-9BA1-973E9CACF033}" type="pres">
      <dgm:prSet presAssocID="{027293E6-A05D-413D-93A2-EA9316FB2781}" presName="arrow1" presStyleLbl="fgShp" presStyleIdx="0" presStyleCnt="1" custLinFactNeighborX="1714" custLinFactNeighborY="-10714"/>
      <dgm:spPr>
        <a:solidFill>
          <a:schemeClr val="accent1">
            <a:lumMod val="40000"/>
            <a:lumOff val="60000"/>
          </a:schemeClr>
        </a:solidFill>
      </dgm:spPr>
    </dgm:pt>
    <dgm:pt modelId="{5AEF92FE-1F95-40E0-BE17-CCFE4961488C}" type="pres">
      <dgm:prSet presAssocID="{027293E6-A05D-413D-93A2-EA9316FB2781}" presName="rectangle" presStyleLbl="revTx" presStyleIdx="0" presStyleCnt="1" custLinFactNeighborX="2500" custLinFactNeighborY="6175">
        <dgm:presLayoutVars>
          <dgm:bulletEnabled val="1"/>
        </dgm:presLayoutVars>
      </dgm:prSet>
      <dgm:spPr/>
    </dgm:pt>
    <dgm:pt modelId="{CAEBE288-98DB-4188-A681-BC052D7CC038}" type="pres">
      <dgm:prSet presAssocID="{A0FBFF4D-CCBC-4A41-887C-A165B63EB8E8}" presName="item1" presStyleLbl="node1" presStyleIdx="0" presStyleCnt="2" custScaleX="120952" custScaleY="124374" custLinFactNeighborX="-66159" custLinFactNeighborY="-99049">
        <dgm:presLayoutVars>
          <dgm:bulletEnabled val="1"/>
        </dgm:presLayoutVars>
      </dgm:prSet>
      <dgm:spPr/>
    </dgm:pt>
    <dgm:pt modelId="{C266E358-7CC8-4836-95BD-532578EBF447}" type="pres">
      <dgm:prSet presAssocID="{CEE0BABC-3FDF-4DB9-809D-13C6BAD6A7BE}" presName="item2" presStyleLbl="node1" presStyleIdx="1" presStyleCnt="2" custScaleX="133016" custScaleY="110685" custLinFactNeighborX="92698" custLinFactNeighborY="40000">
        <dgm:presLayoutVars>
          <dgm:bulletEnabled val="1"/>
        </dgm:presLayoutVars>
      </dgm:prSet>
      <dgm:spPr/>
    </dgm:pt>
    <dgm:pt modelId="{322115D5-0906-4902-8FA6-98B7E37D427C}" type="pres">
      <dgm:prSet presAssocID="{027293E6-A05D-413D-93A2-EA9316FB2781}" presName="funnel" presStyleLbl="trAlignAcc1" presStyleIdx="0" presStyleCnt="1" custLinFactNeighborX="612" custLinFactNeighborY="-1051"/>
      <dgm:spPr/>
    </dgm:pt>
  </dgm:ptLst>
  <dgm:cxnLst>
    <dgm:cxn modelId="{4B620305-4FE7-405A-AE78-794DB5FFA96F}" type="presOf" srcId="{A0FBFF4D-CCBC-4A41-887C-A165B63EB8E8}" destId="{CAEBE288-98DB-4188-A681-BC052D7CC038}" srcOrd="0" destOrd="0" presId="urn:microsoft.com/office/officeart/2005/8/layout/funnel1"/>
    <dgm:cxn modelId="{4B06094F-8271-420C-BFCE-E577FA3E9B56}" srcId="{027293E6-A05D-413D-93A2-EA9316FB2781}" destId="{F21C1670-6A78-4B4D-B480-47B0769AECDF}" srcOrd="0" destOrd="0" parTransId="{902E2155-22D5-4B68-B422-9D3288075E9D}" sibTransId="{035695C6-84DA-4450-B81F-4F170BEC9592}"/>
    <dgm:cxn modelId="{FFEEAD73-8F73-4FAD-B287-70E88C3DE7F0}" type="presOf" srcId="{027293E6-A05D-413D-93A2-EA9316FB2781}" destId="{EF0BDAB5-8D90-4F3E-BB3A-9729937BD2D2}" srcOrd="0" destOrd="0" presId="urn:microsoft.com/office/officeart/2005/8/layout/funnel1"/>
    <dgm:cxn modelId="{30400D54-8FC7-45FF-8A9A-4EFD486338F2}" type="presOf" srcId="{CEE0BABC-3FDF-4DB9-809D-13C6BAD6A7BE}" destId="{5AEF92FE-1F95-40E0-BE17-CCFE4961488C}" srcOrd="0" destOrd="0" presId="urn:microsoft.com/office/officeart/2005/8/layout/funnel1"/>
    <dgm:cxn modelId="{0096DE91-C469-4F86-953D-803E26620493}" srcId="{027293E6-A05D-413D-93A2-EA9316FB2781}" destId="{CEE0BABC-3FDF-4DB9-809D-13C6BAD6A7BE}" srcOrd="2" destOrd="0" parTransId="{FD4C2829-CB62-404E-9974-E5C015B1A222}" sibTransId="{AA17CB6B-81EE-4D8C-BC99-89F6E9E84EDC}"/>
    <dgm:cxn modelId="{1CBED4C1-30A0-439C-B9BB-B75F84531B1C}" type="presOf" srcId="{F21C1670-6A78-4B4D-B480-47B0769AECDF}" destId="{C266E358-7CC8-4836-95BD-532578EBF447}" srcOrd="0" destOrd="0" presId="urn:microsoft.com/office/officeart/2005/8/layout/funnel1"/>
    <dgm:cxn modelId="{E2F4C2FF-48BE-4D0A-A153-CC979FE1A704}" srcId="{027293E6-A05D-413D-93A2-EA9316FB2781}" destId="{A0FBFF4D-CCBC-4A41-887C-A165B63EB8E8}" srcOrd="1" destOrd="0" parTransId="{AD8B7678-6A13-4977-A4B2-4CBCFECF5C46}" sibTransId="{2CFBE716-4A12-4891-BF95-C9F7B55315BA}"/>
    <dgm:cxn modelId="{928AA58A-0E7A-4C10-B96A-3B0385397F0E}" type="presParOf" srcId="{EF0BDAB5-8D90-4F3E-BB3A-9729937BD2D2}" destId="{CB523790-937C-418E-A7FD-F3E002893FA7}" srcOrd="0" destOrd="0" presId="urn:microsoft.com/office/officeart/2005/8/layout/funnel1"/>
    <dgm:cxn modelId="{B5C79030-7E45-4E38-BF4C-92FCE89EB9FD}" type="presParOf" srcId="{EF0BDAB5-8D90-4F3E-BB3A-9729937BD2D2}" destId="{F8A64EAE-4864-4191-9BA1-973E9CACF033}" srcOrd="1" destOrd="0" presId="urn:microsoft.com/office/officeart/2005/8/layout/funnel1"/>
    <dgm:cxn modelId="{BECF8CFA-0E2B-4C0F-8AC6-DE18859AD58D}" type="presParOf" srcId="{EF0BDAB5-8D90-4F3E-BB3A-9729937BD2D2}" destId="{5AEF92FE-1F95-40E0-BE17-CCFE4961488C}" srcOrd="2" destOrd="0" presId="urn:microsoft.com/office/officeart/2005/8/layout/funnel1"/>
    <dgm:cxn modelId="{C8B23833-FE87-4D5E-B3D5-C7FA3305522C}" type="presParOf" srcId="{EF0BDAB5-8D90-4F3E-BB3A-9729937BD2D2}" destId="{CAEBE288-98DB-4188-A681-BC052D7CC038}" srcOrd="3" destOrd="0" presId="urn:microsoft.com/office/officeart/2005/8/layout/funnel1"/>
    <dgm:cxn modelId="{3C605553-F503-4023-B44D-3F5B9CF6C9CC}" type="presParOf" srcId="{EF0BDAB5-8D90-4F3E-BB3A-9729937BD2D2}" destId="{C266E358-7CC8-4836-95BD-532578EBF447}" srcOrd="4" destOrd="0" presId="urn:microsoft.com/office/officeart/2005/8/layout/funnel1"/>
    <dgm:cxn modelId="{5B3C9B3C-76D8-4E56-93FC-306D01B3BB70}" type="presParOf" srcId="{EF0BDAB5-8D90-4F3E-BB3A-9729937BD2D2}" destId="{322115D5-0906-4902-8FA6-98B7E37D427C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3F336E-AF04-4DA0-A081-17AB200AC56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E6A29BC-2E69-4DFE-B311-8EB0FF27DB16}">
      <dgm:prSet phldrT="[Texto]" custT="1"/>
      <dgm:spPr/>
      <dgm:t>
        <a:bodyPr/>
        <a:lstStyle/>
        <a:p>
          <a:r>
            <a:rPr lang="es-ES" sz="1800" dirty="0">
              <a:latin typeface="Calibri" panose="020F0502020204030204" pitchFamily="34" charset="0"/>
              <a:cs typeface="Calibri" panose="020F0502020204030204" pitchFamily="34" charset="0"/>
            </a:rPr>
            <a:t>GRAOS DE 4 CURSOS</a:t>
          </a:r>
        </a:p>
      </dgm:t>
    </dgm:pt>
    <dgm:pt modelId="{8D4E3EED-5A82-4B2A-B75E-A945010007B0}" type="parTrans" cxnId="{376E9550-0E37-4C1E-B642-755C70675A6F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E495090-6A67-4C95-A777-9DBFEA39F4BD}" type="sibTrans" cxnId="{376E9550-0E37-4C1E-B642-755C70675A6F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138E429-183A-431A-9785-1529DFEBBE1C}">
      <dgm:prSet phldrT="[Texto]" custT="1"/>
      <dgm:spPr/>
      <dgm:t>
        <a:bodyPr/>
        <a:lstStyle/>
        <a:p>
          <a:r>
            <a:rPr lang="es-ES" sz="1800" dirty="0">
              <a:latin typeface="Calibri" panose="020F0502020204030204" pitchFamily="34" charset="0"/>
              <a:cs typeface="Calibri" panose="020F0502020204030204" pitchFamily="34" charset="0"/>
            </a:rPr>
            <a:t>GRAOS DE 5 CURSOS: ARQUITECTURA, FARMACIA, VETERINARIA, ODONTOLOXÍA</a:t>
          </a:r>
        </a:p>
      </dgm:t>
    </dgm:pt>
    <dgm:pt modelId="{77C458F9-970D-41C6-BE57-67CF3DDE20E2}" type="parTrans" cxnId="{815BD887-3F10-4222-806F-813153C05436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35E6FC-9BA3-4B42-BF25-DD83DF90D32F}" type="sibTrans" cxnId="{815BD887-3F10-4222-806F-813153C05436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34E67D8-5966-40F4-82DB-5C86D539DEEF}">
      <dgm:prSet phldrT="[Texto]" custT="1"/>
      <dgm:spPr/>
      <dgm:t>
        <a:bodyPr/>
        <a:lstStyle/>
        <a:p>
          <a:r>
            <a:rPr lang="es-ES" sz="1800" dirty="0">
              <a:latin typeface="Calibri" panose="020F0502020204030204" pitchFamily="34" charset="0"/>
              <a:cs typeface="Calibri" panose="020F0502020204030204" pitchFamily="34" charset="0"/>
            </a:rPr>
            <a:t>GRAOS DE 6 CURSOS: MEDICIÑA</a:t>
          </a:r>
        </a:p>
      </dgm:t>
    </dgm:pt>
    <dgm:pt modelId="{EA9750CD-A6E1-4916-97C0-859E185EDD81}" type="parTrans" cxnId="{3FA14188-F607-4E78-97C1-2E0F91A3250B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433D357-36C2-4913-9F56-1890AE315978}" type="sibTrans" cxnId="{3FA14188-F607-4E78-97C1-2E0F91A3250B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B03233D-948E-4600-A9CC-726622D90F60}">
      <dgm:prSet phldrT="[Texto]" custT="1"/>
      <dgm:spPr/>
      <dgm:t>
        <a:bodyPr/>
        <a:lstStyle/>
        <a:p>
          <a:r>
            <a:rPr lang="es-ES" sz="1800" dirty="0">
              <a:latin typeface="Calibri" panose="020F0502020204030204" pitchFamily="34" charset="0"/>
              <a:cs typeface="Calibri" panose="020F0502020204030204" pitchFamily="34" charset="0"/>
            </a:rPr>
            <a:t>DOBLES GRAOS</a:t>
          </a:r>
        </a:p>
      </dgm:t>
    </dgm:pt>
    <dgm:pt modelId="{597770A0-31BA-4D08-8301-869C9C4D64C2}" type="parTrans" cxnId="{119A2157-AD6E-475B-AA0C-F989650B2F6A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DC95CDE-7A45-4774-BF2D-59414DF8DDDC}" type="sibTrans" cxnId="{119A2157-AD6E-475B-AA0C-F989650B2F6A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69683FF-438C-44B4-AC85-DF4878CD943F}">
      <dgm:prSet phldrT="[Texto]" custT="1"/>
      <dgm:spPr/>
      <dgm:t>
        <a:bodyPr/>
        <a:lstStyle/>
        <a:p>
          <a:r>
            <a:rPr lang="es-ES" sz="1800" dirty="0">
              <a:latin typeface="Calibri" panose="020F0502020204030204" pitchFamily="34" charset="0"/>
              <a:cs typeface="Calibri" panose="020F0502020204030204" pitchFamily="34" charset="0"/>
            </a:rPr>
            <a:t>GRAOS ABERTOS</a:t>
          </a:r>
        </a:p>
      </dgm:t>
    </dgm:pt>
    <dgm:pt modelId="{A233BDEA-E27E-4057-8290-9329270443B9}" type="parTrans" cxnId="{15E8A2A2-0899-40E0-9709-C081A41AC4CF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2A2DA1C-11AD-4914-99CD-732F34B30D42}" type="sibTrans" cxnId="{15E8A2A2-0899-40E0-9709-C081A41AC4CF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098F171-1566-4651-8A7C-F226C5FC3F82}">
      <dgm:prSet phldrT="[Texto]" custT="1"/>
      <dgm:spPr/>
      <dgm:t>
        <a:bodyPr/>
        <a:lstStyle/>
        <a:p>
          <a:r>
            <a:rPr lang="es-ES" sz="1800" dirty="0">
              <a:latin typeface="Calibri" panose="020F0502020204030204" pitchFamily="34" charset="0"/>
              <a:cs typeface="Calibri" panose="020F0502020204030204" pitchFamily="34" charset="0"/>
            </a:rPr>
            <a:t>UNIVERSIDADE A DISTANCIA(UNED)</a:t>
          </a:r>
        </a:p>
      </dgm:t>
    </dgm:pt>
    <dgm:pt modelId="{F781DD64-4E57-44A7-98F7-A7A826CAA617}" type="parTrans" cxnId="{962DDE1E-C490-4BEA-942A-EDFDD9B57789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2F2ADEA-6118-41D1-B0DD-779A2B731479}" type="sibTrans" cxnId="{962DDE1E-C490-4BEA-942A-EDFDD9B57789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9DF28B3-E665-4F8C-8F63-006A2BEEC0B6}" type="pres">
      <dgm:prSet presAssocID="{5D3F336E-AF04-4DA0-A081-17AB200AC566}" presName="Name0" presStyleCnt="0">
        <dgm:presLayoutVars>
          <dgm:chMax val="7"/>
          <dgm:chPref val="7"/>
          <dgm:dir/>
        </dgm:presLayoutVars>
      </dgm:prSet>
      <dgm:spPr/>
    </dgm:pt>
    <dgm:pt modelId="{63458A23-496C-44F3-BD21-0E4AB5AA5CD9}" type="pres">
      <dgm:prSet presAssocID="{5D3F336E-AF04-4DA0-A081-17AB200AC566}" presName="Name1" presStyleCnt="0"/>
      <dgm:spPr/>
    </dgm:pt>
    <dgm:pt modelId="{40F54DA9-6292-471F-A0D0-01B9EEAFC2A5}" type="pres">
      <dgm:prSet presAssocID="{5D3F336E-AF04-4DA0-A081-17AB200AC566}" presName="cycle" presStyleCnt="0"/>
      <dgm:spPr/>
    </dgm:pt>
    <dgm:pt modelId="{0432A609-0EAF-4615-9F1B-0B5AB7030BBD}" type="pres">
      <dgm:prSet presAssocID="{5D3F336E-AF04-4DA0-A081-17AB200AC566}" presName="srcNode" presStyleLbl="node1" presStyleIdx="0" presStyleCnt="6"/>
      <dgm:spPr/>
    </dgm:pt>
    <dgm:pt modelId="{8238391B-21AC-4006-BB53-7DEE25ED07A1}" type="pres">
      <dgm:prSet presAssocID="{5D3F336E-AF04-4DA0-A081-17AB200AC566}" presName="conn" presStyleLbl="parChTrans1D2" presStyleIdx="0" presStyleCnt="1"/>
      <dgm:spPr/>
    </dgm:pt>
    <dgm:pt modelId="{D2ADA729-DDB7-4E41-AB0B-4EEB6E5737AE}" type="pres">
      <dgm:prSet presAssocID="{5D3F336E-AF04-4DA0-A081-17AB200AC566}" presName="extraNode" presStyleLbl="node1" presStyleIdx="0" presStyleCnt="6"/>
      <dgm:spPr/>
    </dgm:pt>
    <dgm:pt modelId="{62EF3EB2-F965-4A21-912D-382A88E60DB0}" type="pres">
      <dgm:prSet presAssocID="{5D3F336E-AF04-4DA0-A081-17AB200AC566}" presName="dstNode" presStyleLbl="node1" presStyleIdx="0" presStyleCnt="6"/>
      <dgm:spPr/>
    </dgm:pt>
    <dgm:pt modelId="{4542B530-ABE6-4FB9-815C-DF6FF74664E7}" type="pres">
      <dgm:prSet presAssocID="{0E6A29BC-2E69-4DFE-B311-8EB0FF27DB16}" presName="text_1" presStyleLbl="node1" presStyleIdx="0" presStyleCnt="6" custLinFactNeighborX="-159" custLinFactNeighborY="3114">
        <dgm:presLayoutVars>
          <dgm:bulletEnabled val="1"/>
        </dgm:presLayoutVars>
      </dgm:prSet>
      <dgm:spPr/>
    </dgm:pt>
    <dgm:pt modelId="{2509DA35-C054-4A74-A883-645E2FD42E7E}" type="pres">
      <dgm:prSet presAssocID="{0E6A29BC-2E69-4DFE-B311-8EB0FF27DB16}" presName="accent_1" presStyleCnt="0"/>
      <dgm:spPr/>
    </dgm:pt>
    <dgm:pt modelId="{1C5FD76F-212A-4113-95DD-FB4EFF7F6C1A}" type="pres">
      <dgm:prSet presAssocID="{0E6A29BC-2E69-4DFE-B311-8EB0FF27DB16}" presName="accentRepeatNode" presStyleLbl="solidFgAcc1" presStyleIdx="0" presStyleCnt="6" custLinFactNeighborY="7832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8A6ECFDF-6E10-4E3D-A551-073A28828A94}" type="pres">
      <dgm:prSet presAssocID="{A138E429-183A-431A-9785-1529DFEBBE1C}" presName="text_2" presStyleLbl="node1" presStyleIdx="1" presStyleCnt="6" custScaleY="140465">
        <dgm:presLayoutVars>
          <dgm:bulletEnabled val="1"/>
        </dgm:presLayoutVars>
      </dgm:prSet>
      <dgm:spPr/>
    </dgm:pt>
    <dgm:pt modelId="{170613F2-2E19-47A7-97C7-BB696A89CC3B}" type="pres">
      <dgm:prSet presAssocID="{A138E429-183A-431A-9785-1529DFEBBE1C}" presName="accent_2" presStyleCnt="0"/>
      <dgm:spPr/>
    </dgm:pt>
    <dgm:pt modelId="{42A0A596-3F2F-41DC-A271-D5DA308BE0CA}" type="pres">
      <dgm:prSet presAssocID="{A138E429-183A-431A-9785-1529DFEBBE1C}" presName="accentRepeatNode" presStyleLbl="solidFgAcc1" presStyleIdx="1" presStyleCnt="6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D73F94C8-F788-47D3-B967-EA45A9F96CCE}" type="pres">
      <dgm:prSet presAssocID="{834E67D8-5966-40F4-82DB-5C86D539DEEF}" presName="text_3" presStyleLbl="node1" presStyleIdx="2" presStyleCnt="6">
        <dgm:presLayoutVars>
          <dgm:bulletEnabled val="1"/>
        </dgm:presLayoutVars>
      </dgm:prSet>
      <dgm:spPr/>
    </dgm:pt>
    <dgm:pt modelId="{F0097F4E-E146-4385-88BF-16FAFBA09766}" type="pres">
      <dgm:prSet presAssocID="{834E67D8-5966-40F4-82DB-5C86D539DEEF}" presName="accent_3" presStyleCnt="0"/>
      <dgm:spPr/>
    </dgm:pt>
    <dgm:pt modelId="{F1457E75-8F8E-4A47-B84F-B51D1EA861EC}" type="pres">
      <dgm:prSet presAssocID="{834E67D8-5966-40F4-82DB-5C86D539DEEF}" presName="accentRepeatNode" presStyleLbl="solidFgAcc1" presStyleIdx="2" presStyleCnt="6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62EB185B-A2DC-4097-B2B5-F157EFF5C4AD}" type="pres">
      <dgm:prSet presAssocID="{4B03233D-948E-4600-A9CC-726622D90F60}" presName="text_4" presStyleLbl="node1" presStyleIdx="3" presStyleCnt="6">
        <dgm:presLayoutVars>
          <dgm:bulletEnabled val="1"/>
        </dgm:presLayoutVars>
      </dgm:prSet>
      <dgm:spPr/>
    </dgm:pt>
    <dgm:pt modelId="{4058892A-E94B-4C64-B7DE-9CCDF3BC6072}" type="pres">
      <dgm:prSet presAssocID="{4B03233D-948E-4600-A9CC-726622D90F60}" presName="accent_4" presStyleCnt="0"/>
      <dgm:spPr/>
    </dgm:pt>
    <dgm:pt modelId="{D8D7B802-9853-44FC-A1E5-67084C655697}" type="pres">
      <dgm:prSet presAssocID="{4B03233D-948E-4600-A9CC-726622D90F60}" presName="accentRepeatNode" presStyleLbl="solidFgAcc1" presStyleIdx="3" presStyleCnt="6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E8CB8FE7-CD77-4218-AE76-C63D46781EC0}" type="pres">
      <dgm:prSet presAssocID="{A69683FF-438C-44B4-AC85-DF4878CD943F}" presName="text_5" presStyleLbl="node1" presStyleIdx="4" presStyleCnt="6">
        <dgm:presLayoutVars>
          <dgm:bulletEnabled val="1"/>
        </dgm:presLayoutVars>
      </dgm:prSet>
      <dgm:spPr/>
    </dgm:pt>
    <dgm:pt modelId="{2DD71664-5553-4274-9845-69BFB53BD908}" type="pres">
      <dgm:prSet presAssocID="{A69683FF-438C-44B4-AC85-DF4878CD943F}" presName="accent_5" presStyleCnt="0"/>
      <dgm:spPr/>
    </dgm:pt>
    <dgm:pt modelId="{8DEA3F39-1EBC-4B83-9D7A-970BB30102BF}" type="pres">
      <dgm:prSet presAssocID="{A69683FF-438C-44B4-AC85-DF4878CD943F}" presName="accentRepeatNode" presStyleLbl="solidFgAcc1" presStyleIdx="4" presStyleCnt="6" custLinFactNeighborX="2357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5E912A53-DF23-4499-B805-A9E095BE3D96}" type="pres">
      <dgm:prSet presAssocID="{B098F171-1566-4651-8A7C-F226C5FC3F82}" presName="text_6" presStyleLbl="node1" presStyleIdx="5" presStyleCnt="6">
        <dgm:presLayoutVars>
          <dgm:bulletEnabled val="1"/>
        </dgm:presLayoutVars>
      </dgm:prSet>
      <dgm:spPr/>
    </dgm:pt>
    <dgm:pt modelId="{3384034C-AB77-453C-BFE5-14DE18D0531F}" type="pres">
      <dgm:prSet presAssocID="{B098F171-1566-4651-8A7C-F226C5FC3F82}" presName="accent_6" presStyleCnt="0"/>
      <dgm:spPr/>
    </dgm:pt>
    <dgm:pt modelId="{AECF8EED-EB08-4F42-B488-0377E8CB74B4}" type="pres">
      <dgm:prSet presAssocID="{B098F171-1566-4651-8A7C-F226C5FC3F82}" presName="accentRepeatNode" presStyleLbl="solidFgAcc1" presStyleIdx="5" presStyleCnt="6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</dgm:ptLst>
  <dgm:cxnLst>
    <dgm:cxn modelId="{088CF903-234A-4656-B56B-6E46CE3459E6}" type="presOf" srcId="{0E6A29BC-2E69-4DFE-B311-8EB0FF27DB16}" destId="{4542B530-ABE6-4FB9-815C-DF6FF74664E7}" srcOrd="0" destOrd="0" presId="urn:microsoft.com/office/officeart/2008/layout/VerticalCurvedList"/>
    <dgm:cxn modelId="{962DDE1E-C490-4BEA-942A-EDFDD9B57789}" srcId="{5D3F336E-AF04-4DA0-A081-17AB200AC566}" destId="{B098F171-1566-4651-8A7C-F226C5FC3F82}" srcOrd="5" destOrd="0" parTransId="{F781DD64-4E57-44A7-98F7-A7A826CAA617}" sibTransId="{42F2ADEA-6118-41D1-B0DD-779A2B731479}"/>
    <dgm:cxn modelId="{97849526-CFAA-4A52-BB67-BA8D521464F7}" type="presOf" srcId="{A69683FF-438C-44B4-AC85-DF4878CD943F}" destId="{E8CB8FE7-CD77-4218-AE76-C63D46781EC0}" srcOrd="0" destOrd="0" presId="urn:microsoft.com/office/officeart/2008/layout/VerticalCurvedList"/>
    <dgm:cxn modelId="{A33B5E2B-4D1B-49A9-BFCD-540802278B2C}" type="presOf" srcId="{8E495090-6A67-4C95-A777-9DBFEA39F4BD}" destId="{8238391B-21AC-4006-BB53-7DEE25ED07A1}" srcOrd="0" destOrd="0" presId="urn:microsoft.com/office/officeart/2008/layout/VerticalCurvedList"/>
    <dgm:cxn modelId="{376E9550-0E37-4C1E-B642-755C70675A6F}" srcId="{5D3F336E-AF04-4DA0-A081-17AB200AC566}" destId="{0E6A29BC-2E69-4DFE-B311-8EB0FF27DB16}" srcOrd="0" destOrd="0" parTransId="{8D4E3EED-5A82-4B2A-B75E-A945010007B0}" sibTransId="{8E495090-6A67-4C95-A777-9DBFEA39F4BD}"/>
    <dgm:cxn modelId="{119A2157-AD6E-475B-AA0C-F989650B2F6A}" srcId="{5D3F336E-AF04-4DA0-A081-17AB200AC566}" destId="{4B03233D-948E-4600-A9CC-726622D90F60}" srcOrd="3" destOrd="0" parTransId="{597770A0-31BA-4D08-8301-869C9C4D64C2}" sibTransId="{4DC95CDE-7A45-4774-BF2D-59414DF8DDDC}"/>
    <dgm:cxn modelId="{76428A7E-1F3C-4BDB-9776-B5381FFEEB22}" type="presOf" srcId="{B098F171-1566-4651-8A7C-F226C5FC3F82}" destId="{5E912A53-DF23-4499-B805-A9E095BE3D96}" srcOrd="0" destOrd="0" presId="urn:microsoft.com/office/officeart/2008/layout/VerticalCurvedList"/>
    <dgm:cxn modelId="{815BD887-3F10-4222-806F-813153C05436}" srcId="{5D3F336E-AF04-4DA0-A081-17AB200AC566}" destId="{A138E429-183A-431A-9785-1529DFEBBE1C}" srcOrd="1" destOrd="0" parTransId="{77C458F9-970D-41C6-BE57-67CF3DDE20E2}" sibTransId="{8035E6FC-9BA3-4B42-BF25-DD83DF90D32F}"/>
    <dgm:cxn modelId="{3FA14188-F607-4E78-97C1-2E0F91A3250B}" srcId="{5D3F336E-AF04-4DA0-A081-17AB200AC566}" destId="{834E67D8-5966-40F4-82DB-5C86D539DEEF}" srcOrd="2" destOrd="0" parTransId="{EA9750CD-A6E1-4916-97C0-859E185EDD81}" sibTransId="{0433D357-36C2-4913-9F56-1890AE315978}"/>
    <dgm:cxn modelId="{15E8A2A2-0899-40E0-9709-C081A41AC4CF}" srcId="{5D3F336E-AF04-4DA0-A081-17AB200AC566}" destId="{A69683FF-438C-44B4-AC85-DF4878CD943F}" srcOrd="4" destOrd="0" parTransId="{A233BDEA-E27E-4057-8290-9329270443B9}" sibTransId="{B2A2DA1C-11AD-4914-99CD-732F34B30D42}"/>
    <dgm:cxn modelId="{42D69DA3-8FB5-4D26-8969-363D4424234B}" type="presOf" srcId="{4B03233D-948E-4600-A9CC-726622D90F60}" destId="{62EB185B-A2DC-4097-B2B5-F157EFF5C4AD}" srcOrd="0" destOrd="0" presId="urn:microsoft.com/office/officeart/2008/layout/VerticalCurvedList"/>
    <dgm:cxn modelId="{7E0E0EB4-A6DA-40B6-ACDD-DD64ACF803CC}" type="presOf" srcId="{834E67D8-5966-40F4-82DB-5C86D539DEEF}" destId="{D73F94C8-F788-47D3-B967-EA45A9F96CCE}" srcOrd="0" destOrd="0" presId="urn:microsoft.com/office/officeart/2008/layout/VerticalCurvedList"/>
    <dgm:cxn modelId="{186F02B7-725F-4F10-94B7-6BC7350C1757}" type="presOf" srcId="{5D3F336E-AF04-4DA0-A081-17AB200AC566}" destId="{29DF28B3-E665-4F8C-8F63-006A2BEEC0B6}" srcOrd="0" destOrd="0" presId="urn:microsoft.com/office/officeart/2008/layout/VerticalCurvedList"/>
    <dgm:cxn modelId="{0FE75DE7-1E9F-4F45-BF67-EBD032DF29E6}" type="presOf" srcId="{A138E429-183A-431A-9785-1529DFEBBE1C}" destId="{8A6ECFDF-6E10-4E3D-A551-073A28828A94}" srcOrd="0" destOrd="0" presId="urn:microsoft.com/office/officeart/2008/layout/VerticalCurvedList"/>
    <dgm:cxn modelId="{E389E501-F25F-4817-A248-FAE4F55DE801}" type="presParOf" srcId="{29DF28B3-E665-4F8C-8F63-006A2BEEC0B6}" destId="{63458A23-496C-44F3-BD21-0E4AB5AA5CD9}" srcOrd="0" destOrd="0" presId="urn:microsoft.com/office/officeart/2008/layout/VerticalCurvedList"/>
    <dgm:cxn modelId="{91BA4C3E-E7B5-43C6-BD6A-DA29D51E48C9}" type="presParOf" srcId="{63458A23-496C-44F3-BD21-0E4AB5AA5CD9}" destId="{40F54DA9-6292-471F-A0D0-01B9EEAFC2A5}" srcOrd="0" destOrd="0" presId="urn:microsoft.com/office/officeart/2008/layout/VerticalCurvedList"/>
    <dgm:cxn modelId="{DBC53347-6D66-43F6-AF58-73FCCD3582DE}" type="presParOf" srcId="{40F54DA9-6292-471F-A0D0-01B9EEAFC2A5}" destId="{0432A609-0EAF-4615-9F1B-0B5AB7030BBD}" srcOrd="0" destOrd="0" presId="urn:microsoft.com/office/officeart/2008/layout/VerticalCurvedList"/>
    <dgm:cxn modelId="{A061F28E-B698-4820-81B6-78208D89F1D6}" type="presParOf" srcId="{40F54DA9-6292-471F-A0D0-01B9EEAFC2A5}" destId="{8238391B-21AC-4006-BB53-7DEE25ED07A1}" srcOrd="1" destOrd="0" presId="urn:microsoft.com/office/officeart/2008/layout/VerticalCurvedList"/>
    <dgm:cxn modelId="{8762E1E1-0714-4505-89A6-501A921F4390}" type="presParOf" srcId="{40F54DA9-6292-471F-A0D0-01B9EEAFC2A5}" destId="{D2ADA729-DDB7-4E41-AB0B-4EEB6E5737AE}" srcOrd="2" destOrd="0" presId="urn:microsoft.com/office/officeart/2008/layout/VerticalCurvedList"/>
    <dgm:cxn modelId="{8C995548-4BA4-46A2-8FEF-0AC5F1BDD643}" type="presParOf" srcId="{40F54DA9-6292-471F-A0D0-01B9EEAFC2A5}" destId="{62EF3EB2-F965-4A21-912D-382A88E60DB0}" srcOrd="3" destOrd="0" presId="urn:microsoft.com/office/officeart/2008/layout/VerticalCurvedList"/>
    <dgm:cxn modelId="{DF563F5F-2279-47F0-B361-9FF7F653AC18}" type="presParOf" srcId="{63458A23-496C-44F3-BD21-0E4AB5AA5CD9}" destId="{4542B530-ABE6-4FB9-815C-DF6FF74664E7}" srcOrd="1" destOrd="0" presId="urn:microsoft.com/office/officeart/2008/layout/VerticalCurvedList"/>
    <dgm:cxn modelId="{3487987F-D365-4C75-AFE2-3D2D7B79EC2C}" type="presParOf" srcId="{63458A23-496C-44F3-BD21-0E4AB5AA5CD9}" destId="{2509DA35-C054-4A74-A883-645E2FD42E7E}" srcOrd="2" destOrd="0" presId="urn:microsoft.com/office/officeart/2008/layout/VerticalCurvedList"/>
    <dgm:cxn modelId="{FFC4BE09-4473-4691-9AFD-22D665D3EC3E}" type="presParOf" srcId="{2509DA35-C054-4A74-A883-645E2FD42E7E}" destId="{1C5FD76F-212A-4113-95DD-FB4EFF7F6C1A}" srcOrd="0" destOrd="0" presId="urn:microsoft.com/office/officeart/2008/layout/VerticalCurvedList"/>
    <dgm:cxn modelId="{12B7435D-A965-4A72-9EA5-22592A936711}" type="presParOf" srcId="{63458A23-496C-44F3-BD21-0E4AB5AA5CD9}" destId="{8A6ECFDF-6E10-4E3D-A551-073A28828A94}" srcOrd="3" destOrd="0" presId="urn:microsoft.com/office/officeart/2008/layout/VerticalCurvedList"/>
    <dgm:cxn modelId="{FA99B0C1-DF46-4FA1-8732-0F9DC8FBAC29}" type="presParOf" srcId="{63458A23-496C-44F3-BD21-0E4AB5AA5CD9}" destId="{170613F2-2E19-47A7-97C7-BB696A89CC3B}" srcOrd="4" destOrd="0" presId="urn:microsoft.com/office/officeart/2008/layout/VerticalCurvedList"/>
    <dgm:cxn modelId="{AA3A76FC-B716-4B50-9396-0B8C9BFEEA6E}" type="presParOf" srcId="{170613F2-2E19-47A7-97C7-BB696A89CC3B}" destId="{42A0A596-3F2F-41DC-A271-D5DA308BE0CA}" srcOrd="0" destOrd="0" presId="urn:microsoft.com/office/officeart/2008/layout/VerticalCurvedList"/>
    <dgm:cxn modelId="{892CBE5B-BC55-47BF-82EA-76403DC2F8A9}" type="presParOf" srcId="{63458A23-496C-44F3-BD21-0E4AB5AA5CD9}" destId="{D73F94C8-F788-47D3-B967-EA45A9F96CCE}" srcOrd="5" destOrd="0" presId="urn:microsoft.com/office/officeart/2008/layout/VerticalCurvedList"/>
    <dgm:cxn modelId="{3B33DD07-8113-4669-BABB-6F6018CE463B}" type="presParOf" srcId="{63458A23-496C-44F3-BD21-0E4AB5AA5CD9}" destId="{F0097F4E-E146-4385-88BF-16FAFBA09766}" srcOrd="6" destOrd="0" presId="urn:microsoft.com/office/officeart/2008/layout/VerticalCurvedList"/>
    <dgm:cxn modelId="{79EE2673-3436-4224-A376-574FBC2593FA}" type="presParOf" srcId="{F0097F4E-E146-4385-88BF-16FAFBA09766}" destId="{F1457E75-8F8E-4A47-B84F-B51D1EA861EC}" srcOrd="0" destOrd="0" presId="urn:microsoft.com/office/officeart/2008/layout/VerticalCurvedList"/>
    <dgm:cxn modelId="{5B62CE40-638C-48E9-ABB7-8749686CEAFF}" type="presParOf" srcId="{63458A23-496C-44F3-BD21-0E4AB5AA5CD9}" destId="{62EB185B-A2DC-4097-B2B5-F157EFF5C4AD}" srcOrd="7" destOrd="0" presId="urn:microsoft.com/office/officeart/2008/layout/VerticalCurvedList"/>
    <dgm:cxn modelId="{551D64CC-1D4C-478C-9437-7E697C3A3247}" type="presParOf" srcId="{63458A23-496C-44F3-BD21-0E4AB5AA5CD9}" destId="{4058892A-E94B-4C64-B7DE-9CCDF3BC6072}" srcOrd="8" destOrd="0" presId="urn:microsoft.com/office/officeart/2008/layout/VerticalCurvedList"/>
    <dgm:cxn modelId="{BDE96161-6C07-479F-B476-B52A43D06BA9}" type="presParOf" srcId="{4058892A-E94B-4C64-B7DE-9CCDF3BC6072}" destId="{D8D7B802-9853-44FC-A1E5-67084C655697}" srcOrd="0" destOrd="0" presId="urn:microsoft.com/office/officeart/2008/layout/VerticalCurvedList"/>
    <dgm:cxn modelId="{8B6A2187-542F-4EC5-816A-21D4DEB482EF}" type="presParOf" srcId="{63458A23-496C-44F3-BD21-0E4AB5AA5CD9}" destId="{E8CB8FE7-CD77-4218-AE76-C63D46781EC0}" srcOrd="9" destOrd="0" presId="urn:microsoft.com/office/officeart/2008/layout/VerticalCurvedList"/>
    <dgm:cxn modelId="{7F80566D-C0F8-4A5E-9F03-C2BC4BADD2DD}" type="presParOf" srcId="{63458A23-496C-44F3-BD21-0E4AB5AA5CD9}" destId="{2DD71664-5553-4274-9845-69BFB53BD908}" srcOrd="10" destOrd="0" presId="urn:microsoft.com/office/officeart/2008/layout/VerticalCurvedList"/>
    <dgm:cxn modelId="{238D6877-FED4-475F-AAB7-CE0B8F7C4462}" type="presParOf" srcId="{2DD71664-5553-4274-9845-69BFB53BD908}" destId="{8DEA3F39-1EBC-4B83-9D7A-970BB30102BF}" srcOrd="0" destOrd="0" presId="urn:microsoft.com/office/officeart/2008/layout/VerticalCurvedList"/>
    <dgm:cxn modelId="{617237B5-CA85-4DBC-B90F-00F7F3E9382D}" type="presParOf" srcId="{63458A23-496C-44F3-BD21-0E4AB5AA5CD9}" destId="{5E912A53-DF23-4499-B805-A9E095BE3D96}" srcOrd="11" destOrd="0" presId="urn:microsoft.com/office/officeart/2008/layout/VerticalCurvedList"/>
    <dgm:cxn modelId="{3E335A23-FE23-46D7-A0FF-BC3931B4677D}" type="presParOf" srcId="{63458A23-496C-44F3-BD21-0E4AB5AA5CD9}" destId="{3384034C-AB77-453C-BFE5-14DE18D0531F}" srcOrd="12" destOrd="0" presId="urn:microsoft.com/office/officeart/2008/layout/VerticalCurvedList"/>
    <dgm:cxn modelId="{7E3F03C5-4DF3-4BCA-9EB5-981677D9B678}" type="presParOf" srcId="{3384034C-AB77-453C-BFE5-14DE18D0531F}" destId="{AECF8EED-EB08-4F42-B488-0377E8CB74B4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012CCE-315D-4D66-9066-9D8DA3A4A26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39E041A-D275-4D58-AA35-C48AC8D0D6C9}">
      <dgm:prSet phldrT="[Texto]" custT="1"/>
      <dgm:spPr/>
      <dgm:t>
        <a:bodyPr/>
        <a:lstStyle/>
        <a:p>
          <a:r>
            <a:rPr lang="es-ES" sz="2400" dirty="0">
              <a:latin typeface="Calibri" panose="020F0502020204030204" pitchFamily="34" charset="0"/>
              <a:cs typeface="Calibri" panose="020F0502020204030204" pitchFamily="34" charset="0"/>
            </a:rPr>
            <a:t>Ciclos Básicos</a:t>
          </a:r>
        </a:p>
      </dgm:t>
    </dgm:pt>
    <dgm:pt modelId="{98A5E4F3-5B25-40AC-8369-561E557B5BEF}" type="parTrans" cxnId="{8FA3BF1B-7070-48A9-97C8-E6BEAB62C785}">
      <dgm:prSet/>
      <dgm:spPr/>
      <dgm:t>
        <a:bodyPr/>
        <a:lstStyle/>
        <a:p>
          <a:endParaRPr lang="es-ES"/>
        </a:p>
      </dgm:t>
    </dgm:pt>
    <dgm:pt modelId="{C6A12A27-A631-44B8-9A96-201489B1E6DF}" type="sibTrans" cxnId="{8FA3BF1B-7070-48A9-97C8-E6BEAB62C785}">
      <dgm:prSet/>
      <dgm:spPr/>
      <dgm:t>
        <a:bodyPr/>
        <a:lstStyle/>
        <a:p>
          <a:endParaRPr lang="es-ES"/>
        </a:p>
      </dgm:t>
    </dgm:pt>
    <dgm:pt modelId="{3737381E-40D7-4F2C-85E1-E7882029B53F}">
      <dgm:prSet phldrT="[Texto]" custT="1"/>
      <dgm:spPr/>
      <dgm:t>
        <a:bodyPr/>
        <a:lstStyle/>
        <a:p>
          <a:r>
            <a:rPr lang="es-ES" sz="2400" dirty="0">
              <a:latin typeface="Calibri" panose="020F0502020204030204" pitchFamily="34" charset="0"/>
              <a:cs typeface="Calibri" panose="020F0502020204030204" pitchFamily="34" charset="0"/>
            </a:rPr>
            <a:t>Ciclos Grado Medio</a:t>
          </a:r>
        </a:p>
      </dgm:t>
    </dgm:pt>
    <dgm:pt modelId="{C87390A2-06B3-4439-9ECD-18A47C6B1188}" type="parTrans" cxnId="{FA01D2AC-C045-4D1C-85CC-92B1981BA3E9}">
      <dgm:prSet/>
      <dgm:spPr/>
      <dgm:t>
        <a:bodyPr/>
        <a:lstStyle/>
        <a:p>
          <a:endParaRPr lang="es-ES"/>
        </a:p>
      </dgm:t>
    </dgm:pt>
    <dgm:pt modelId="{CD246966-8CC8-4777-B01E-84286C8BAA4B}" type="sibTrans" cxnId="{FA01D2AC-C045-4D1C-85CC-92B1981BA3E9}">
      <dgm:prSet/>
      <dgm:spPr/>
      <dgm:t>
        <a:bodyPr/>
        <a:lstStyle/>
        <a:p>
          <a:endParaRPr lang="es-ES"/>
        </a:p>
      </dgm:t>
    </dgm:pt>
    <dgm:pt modelId="{7700CE57-CEFE-4281-966E-044BEE585DF0}">
      <dgm:prSet phldrT="[Texto]" custT="1"/>
      <dgm:spPr/>
      <dgm:t>
        <a:bodyPr/>
        <a:lstStyle/>
        <a:p>
          <a:r>
            <a:rPr lang="es-ES" sz="2400" dirty="0">
              <a:latin typeface="Calibri" panose="020F0502020204030204" pitchFamily="34" charset="0"/>
              <a:cs typeface="Calibri" panose="020F0502020204030204" pitchFamily="34" charset="0"/>
            </a:rPr>
            <a:t>Ciclos Grado Superior</a:t>
          </a:r>
        </a:p>
      </dgm:t>
    </dgm:pt>
    <dgm:pt modelId="{6B5E0207-B7D3-499F-AF32-01BFFDDAD767}" type="parTrans" cxnId="{F2A1B9D4-1C6E-4D89-BB09-D90C28C00B67}">
      <dgm:prSet/>
      <dgm:spPr/>
      <dgm:t>
        <a:bodyPr/>
        <a:lstStyle/>
        <a:p>
          <a:endParaRPr lang="es-ES"/>
        </a:p>
      </dgm:t>
    </dgm:pt>
    <dgm:pt modelId="{1C312677-656B-4C5C-A0F0-45E4699C3092}" type="sibTrans" cxnId="{F2A1B9D4-1C6E-4D89-BB09-D90C28C00B67}">
      <dgm:prSet/>
      <dgm:spPr/>
      <dgm:t>
        <a:bodyPr/>
        <a:lstStyle/>
        <a:p>
          <a:endParaRPr lang="es-ES"/>
        </a:p>
      </dgm:t>
    </dgm:pt>
    <dgm:pt modelId="{EED55641-99DD-4211-94C3-D8C8C5B7CEC3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s-ES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GRADO UNIVERSITARIO</a:t>
          </a:r>
        </a:p>
      </dgm:t>
    </dgm:pt>
    <dgm:pt modelId="{3DAC136C-4D12-483B-8D27-6EDC075CED6D}" type="parTrans" cxnId="{712FC484-C67A-4460-A97C-224C8548FE8E}">
      <dgm:prSet/>
      <dgm:spPr/>
      <dgm:t>
        <a:bodyPr/>
        <a:lstStyle/>
        <a:p>
          <a:endParaRPr lang="es-ES"/>
        </a:p>
      </dgm:t>
    </dgm:pt>
    <dgm:pt modelId="{727E1513-51DA-475E-AADE-F493C924A4A1}" type="sibTrans" cxnId="{712FC484-C67A-4460-A97C-224C8548FE8E}">
      <dgm:prSet/>
      <dgm:spPr/>
      <dgm:t>
        <a:bodyPr/>
        <a:lstStyle/>
        <a:p>
          <a:endParaRPr lang="es-ES"/>
        </a:p>
      </dgm:t>
    </dgm:pt>
    <dgm:pt modelId="{1592286C-6E4F-44A5-A888-18FE1F2F286A}" type="pres">
      <dgm:prSet presAssocID="{2A012CCE-315D-4D66-9066-9D8DA3A4A261}" presName="Name0" presStyleCnt="0">
        <dgm:presLayoutVars>
          <dgm:dir/>
          <dgm:animLvl val="lvl"/>
          <dgm:resizeHandles val="exact"/>
        </dgm:presLayoutVars>
      </dgm:prSet>
      <dgm:spPr/>
    </dgm:pt>
    <dgm:pt modelId="{4BB092B9-B80B-40DF-8203-7C10370258AB}" type="pres">
      <dgm:prSet presAssocID="{839E041A-D275-4D58-AA35-C48AC8D0D6C9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6D64864-4074-40C5-8EF9-07CA02B6D434}" type="pres">
      <dgm:prSet presAssocID="{C6A12A27-A631-44B8-9A96-201489B1E6DF}" presName="parTxOnlySpace" presStyleCnt="0"/>
      <dgm:spPr/>
    </dgm:pt>
    <dgm:pt modelId="{F873E3D8-0754-4EA5-9DCA-2E0E0820DDC8}" type="pres">
      <dgm:prSet presAssocID="{3737381E-40D7-4F2C-85E1-E7882029B53F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3182CF9-4B01-413B-A11B-B4F602919967}" type="pres">
      <dgm:prSet presAssocID="{CD246966-8CC8-4777-B01E-84286C8BAA4B}" presName="parTxOnlySpace" presStyleCnt="0"/>
      <dgm:spPr/>
    </dgm:pt>
    <dgm:pt modelId="{24724C43-08A7-45B7-8CA1-A484E336C062}" type="pres">
      <dgm:prSet presAssocID="{7700CE57-CEFE-4281-966E-044BEE585DF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C1684A6-BC80-453C-8684-5779A0F4A6CA}" type="pres">
      <dgm:prSet presAssocID="{1C312677-656B-4C5C-A0F0-45E4699C3092}" presName="parTxOnlySpace" presStyleCnt="0"/>
      <dgm:spPr/>
    </dgm:pt>
    <dgm:pt modelId="{11E367BF-436B-4E0D-81BE-4774CC142A16}" type="pres">
      <dgm:prSet presAssocID="{EED55641-99DD-4211-94C3-D8C8C5B7CEC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AD76F05-C436-4D85-9D42-C665EBEDA6D3}" type="presOf" srcId="{839E041A-D275-4D58-AA35-C48AC8D0D6C9}" destId="{4BB092B9-B80B-40DF-8203-7C10370258AB}" srcOrd="0" destOrd="0" presId="urn:microsoft.com/office/officeart/2005/8/layout/chevron1"/>
    <dgm:cxn modelId="{678B6516-305D-4F8F-8771-8A1984682572}" type="presOf" srcId="{3737381E-40D7-4F2C-85E1-E7882029B53F}" destId="{F873E3D8-0754-4EA5-9DCA-2E0E0820DDC8}" srcOrd="0" destOrd="0" presId="urn:microsoft.com/office/officeart/2005/8/layout/chevron1"/>
    <dgm:cxn modelId="{8FA3BF1B-7070-48A9-97C8-E6BEAB62C785}" srcId="{2A012CCE-315D-4D66-9066-9D8DA3A4A261}" destId="{839E041A-D275-4D58-AA35-C48AC8D0D6C9}" srcOrd="0" destOrd="0" parTransId="{98A5E4F3-5B25-40AC-8369-561E557B5BEF}" sibTransId="{C6A12A27-A631-44B8-9A96-201489B1E6DF}"/>
    <dgm:cxn modelId="{C671E53E-F045-4486-8339-93CC07EC6ECB}" type="presOf" srcId="{2A012CCE-315D-4D66-9066-9D8DA3A4A261}" destId="{1592286C-6E4F-44A5-A888-18FE1F2F286A}" srcOrd="0" destOrd="0" presId="urn:microsoft.com/office/officeart/2005/8/layout/chevron1"/>
    <dgm:cxn modelId="{E1BC9041-788F-43FA-A779-209B9751143F}" type="presOf" srcId="{7700CE57-CEFE-4281-966E-044BEE585DF0}" destId="{24724C43-08A7-45B7-8CA1-A484E336C062}" srcOrd="0" destOrd="0" presId="urn:microsoft.com/office/officeart/2005/8/layout/chevron1"/>
    <dgm:cxn modelId="{712FC484-C67A-4460-A97C-224C8548FE8E}" srcId="{2A012CCE-315D-4D66-9066-9D8DA3A4A261}" destId="{EED55641-99DD-4211-94C3-D8C8C5B7CEC3}" srcOrd="3" destOrd="0" parTransId="{3DAC136C-4D12-483B-8D27-6EDC075CED6D}" sibTransId="{727E1513-51DA-475E-AADE-F493C924A4A1}"/>
    <dgm:cxn modelId="{770136A8-1917-4B1D-B98D-0298B2184A49}" type="presOf" srcId="{EED55641-99DD-4211-94C3-D8C8C5B7CEC3}" destId="{11E367BF-436B-4E0D-81BE-4774CC142A16}" srcOrd="0" destOrd="0" presId="urn:microsoft.com/office/officeart/2005/8/layout/chevron1"/>
    <dgm:cxn modelId="{FA01D2AC-C045-4D1C-85CC-92B1981BA3E9}" srcId="{2A012CCE-315D-4D66-9066-9D8DA3A4A261}" destId="{3737381E-40D7-4F2C-85E1-E7882029B53F}" srcOrd="1" destOrd="0" parTransId="{C87390A2-06B3-4439-9ECD-18A47C6B1188}" sibTransId="{CD246966-8CC8-4777-B01E-84286C8BAA4B}"/>
    <dgm:cxn modelId="{F2A1B9D4-1C6E-4D89-BB09-D90C28C00B67}" srcId="{2A012CCE-315D-4D66-9066-9D8DA3A4A261}" destId="{7700CE57-CEFE-4281-966E-044BEE585DF0}" srcOrd="2" destOrd="0" parTransId="{6B5E0207-B7D3-499F-AF32-01BFFDDAD767}" sibTransId="{1C312677-656B-4C5C-A0F0-45E4699C3092}"/>
    <dgm:cxn modelId="{E728682B-42D7-4225-84FA-09092CE7A353}" type="presParOf" srcId="{1592286C-6E4F-44A5-A888-18FE1F2F286A}" destId="{4BB092B9-B80B-40DF-8203-7C10370258AB}" srcOrd="0" destOrd="0" presId="urn:microsoft.com/office/officeart/2005/8/layout/chevron1"/>
    <dgm:cxn modelId="{0BC9F70A-679B-4A61-B535-BE488A9B0D49}" type="presParOf" srcId="{1592286C-6E4F-44A5-A888-18FE1F2F286A}" destId="{86D64864-4074-40C5-8EF9-07CA02B6D434}" srcOrd="1" destOrd="0" presId="urn:microsoft.com/office/officeart/2005/8/layout/chevron1"/>
    <dgm:cxn modelId="{948C0A46-3EB3-4250-BB21-862F727A16B1}" type="presParOf" srcId="{1592286C-6E4F-44A5-A888-18FE1F2F286A}" destId="{F873E3D8-0754-4EA5-9DCA-2E0E0820DDC8}" srcOrd="2" destOrd="0" presId="urn:microsoft.com/office/officeart/2005/8/layout/chevron1"/>
    <dgm:cxn modelId="{EB129640-D70B-4D04-BE9A-A91223697617}" type="presParOf" srcId="{1592286C-6E4F-44A5-A888-18FE1F2F286A}" destId="{43182CF9-4B01-413B-A11B-B4F602919967}" srcOrd="3" destOrd="0" presId="urn:microsoft.com/office/officeart/2005/8/layout/chevron1"/>
    <dgm:cxn modelId="{D00D99EF-F100-43B4-B356-2EB8F995FA7A}" type="presParOf" srcId="{1592286C-6E4F-44A5-A888-18FE1F2F286A}" destId="{24724C43-08A7-45B7-8CA1-A484E336C062}" srcOrd="4" destOrd="0" presId="urn:microsoft.com/office/officeart/2005/8/layout/chevron1"/>
    <dgm:cxn modelId="{5334C331-5EB0-40DB-9DF2-77E6F0A7CDBA}" type="presParOf" srcId="{1592286C-6E4F-44A5-A888-18FE1F2F286A}" destId="{7C1684A6-BC80-453C-8684-5779A0F4A6CA}" srcOrd="5" destOrd="0" presId="urn:microsoft.com/office/officeart/2005/8/layout/chevron1"/>
    <dgm:cxn modelId="{786D7328-E521-440D-AA61-795FDFBC6412}" type="presParOf" srcId="{1592286C-6E4F-44A5-A888-18FE1F2F286A}" destId="{11E367BF-436B-4E0D-81BE-4774CC142A1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C854127-EA65-4A5C-810D-66E007A3EFBC}" type="doc">
      <dgm:prSet loTypeId="urn:microsoft.com/office/officeart/2005/8/layout/lProcess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gl-ES"/>
        </a:p>
      </dgm:t>
    </dgm:pt>
    <dgm:pt modelId="{74827B78-AB47-477C-8325-AC446B9B9731}">
      <dgm:prSet phldrT="[Texto]" custT="1"/>
      <dgm:spPr/>
      <dgm:t>
        <a:bodyPr/>
        <a:lstStyle/>
        <a:p>
          <a:r>
            <a:rPr lang="es-E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1.MATRICULARSE</a:t>
          </a:r>
          <a:endParaRPr lang="gl-ES" sz="2400" b="1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6EAA3DC-DEE8-4886-9904-DE885CDFD137}" type="parTrans" cxnId="{0AC72F51-9391-4381-AC83-00D796E7CC53}">
      <dgm:prSet/>
      <dgm:spPr/>
      <dgm:t>
        <a:bodyPr/>
        <a:lstStyle/>
        <a:p>
          <a:endParaRPr lang="gl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71647E4-CBC8-481B-A151-415F9ACC3218}" type="sibTrans" cxnId="{0AC72F51-9391-4381-AC83-00D796E7CC53}">
      <dgm:prSet/>
      <dgm:spPr/>
      <dgm:t>
        <a:bodyPr/>
        <a:lstStyle/>
        <a:p>
          <a:endParaRPr lang="gl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DB839CD-ADA9-446D-B502-A4879898518B}">
      <dgm:prSet phldrT="[Texto]" custT="1"/>
      <dgm:spPr/>
      <dgm:t>
        <a:bodyPr/>
        <a:lstStyle/>
        <a:p>
          <a:r>
            <a:rPr lang="es-E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NO CENTRO </a:t>
          </a:r>
          <a:r>
            <a:rPr lang="es-ES" sz="18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ADXUDICADO</a:t>
          </a:r>
          <a:r>
            <a:rPr lang="es-E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E NOS PRAZOS ESTABLECIDOS</a:t>
          </a:r>
          <a:endParaRPr lang="gl-ES" sz="18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9DB5D0-7531-4890-81B7-DE04170B9756}" type="parTrans" cxnId="{FE196D13-258C-4EB6-A0B1-4F4E210907DC}">
      <dgm:prSet/>
      <dgm:spPr/>
      <dgm:t>
        <a:bodyPr/>
        <a:lstStyle/>
        <a:p>
          <a:endParaRPr lang="gl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D149762-D534-4A8E-A343-2194F2D07C4D}" type="sibTrans" cxnId="{FE196D13-258C-4EB6-A0B1-4F4E210907DC}">
      <dgm:prSet/>
      <dgm:spPr/>
      <dgm:t>
        <a:bodyPr/>
        <a:lstStyle/>
        <a:p>
          <a:endParaRPr lang="gl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CD77DA4-3097-4CFD-876C-7E0207ADF942}">
      <dgm:prSet phldrT="[Texto]" custT="1"/>
      <dgm:spPr/>
      <dgm:t>
        <a:bodyPr/>
        <a:lstStyle/>
        <a:p>
          <a:r>
            <a:rPr lang="es-ES" sz="1800" dirty="0">
              <a:latin typeface="Calibri" panose="020F0502020204030204" pitchFamily="34" charset="0"/>
              <a:cs typeface="Calibri" panose="020F0502020204030204" pitchFamily="34" charset="0"/>
            </a:rPr>
            <a:t>ESTAR MATRICULADO EN CALQUERA ENSINANZA </a:t>
          </a:r>
          <a:r>
            <a:rPr lang="es-ES" sz="1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IMPLICA A RENUNCIA A PARTICIPAR NA ADMISIÓN A CICLOS</a:t>
          </a:r>
          <a:endParaRPr lang="gl-ES" sz="1800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977E294-6490-42B8-B123-8B1A0A01EBE6}" type="parTrans" cxnId="{81E7FE59-7141-4033-83BC-1DA006B3DF70}">
      <dgm:prSet/>
      <dgm:spPr/>
      <dgm:t>
        <a:bodyPr/>
        <a:lstStyle/>
        <a:p>
          <a:endParaRPr lang="gl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6A20E35-8E1F-4B36-8092-88ECFA9F2FB6}" type="sibTrans" cxnId="{81E7FE59-7141-4033-83BC-1DA006B3DF70}">
      <dgm:prSet/>
      <dgm:spPr/>
      <dgm:t>
        <a:bodyPr/>
        <a:lstStyle/>
        <a:p>
          <a:endParaRPr lang="gl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46EBAC5-E8D4-4F09-B5B9-CFBA5951EE75}">
      <dgm:prSet phldrT="[Texto]" custT="1"/>
      <dgm:spPr/>
      <dgm:t>
        <a:bodyPr/>
        <a:lstStyle/>
        <a:p>
          <a:r>
            <a:rPr lang="es-E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2.RENUNCIAR Á PRAZA</a:t>
          </a:r>
          <a:endParaRPr lang="gl-ES" sz="2400" b="1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5C0901D-273F-49A0-BFA8-1A1D24C18788}" type="parTrans" cxnId="{946EA96D-5EF0-48E8-9721-E25F87C7774C}">
      <dgm:prSet/>
      <dgm:spPr/>
      <dgm:t>
        <a:bodyPr/>
        <a:lstStyle/>
        <a:p>
          <a:endParaRPr lang="gl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EE6C219-4AEC-4114-B230-0C5ECF7E2697}" type="sibTrans" cxnId="{946EA96D-5EF0-48E8-9721-E25F87C7774C}">
      <dgm:prSet/>
      <dgm:spPr/>
      <dgm:t>
        <a:bodyPr/>
        <a:lstStyle/>
        <a:p>
          <a:endParaRPr lang="gl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F3EC72-A994-492C-8C9A-6BE3CE31ED9A}">
      <dgm:prSet phldrT="[Texto]" custT="1"/>
      <dgm:spPr/>
      <dgm:t>
        <a:bodyPr/>
        <a:lstStyle/>
        <a:p>
          <a:r>
            <a:rPr lang="es-E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NO PRAZO ESTABLECIDO EN CALQUERA CENTRO DE GALICIA CON FP OU A TRAVÉS DA APP </a:t>
          </a:r>
          <a:endParaRPr lang="gl-ES" sz="18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C7B302D-4F1A-4D4B-AC4D-53A8F5BE724E}" type="parTrans" cxnId="{584BC8FB-E448-4EE1-9D50-7287C24C493D}">
      <dgm:prSet/>
      <dgm:spPr/>
      <dgm:t>
        <a:bodyPr/>
        <a:lstStyle/>
        <a:p>
          <a:endParaRPr lang="gl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36EC047-F0AE-4777-95F5-F2708FDF4027}" type="sibTrans" cxnId="{584BC8FB-E448-4EE1-9D50-7287C24C493D}">
      <dgm:prSet/>
      <dgm:spPr/>
      <dgm:t>
        <a:bodyPr/>
        <a:lstStyle/>
        <a:p>
          <a:endParaRPr lang="gl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790948F-C365-47B7-A729-D4E7DB3F8EFB}">
      <dgm:prSet phldrT="[Texto]"/>
      <dgm:spPr/>
      <dgm:t>
        <a:bodyPr/>
        <a:lstStyle/>
        <a:p>
          <a:r>
            <a:rPr lang="es-ES" dirty="0">
              <a:latin typeface="Calibri" panose="020F0502020204030204" pitchFamily="34" charset="0"/>
              <a:cs typeface="Calibri" panose="020F0502020204030204" pitchFamily="34" charset="0"/>
            </a:rPr>
            <a:t>A RENUNCIA </a:t>
          </a:r>
          <a:r>
            <a:rPr lang="es-E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AFECTA A PRAZA QUE LLE FOI ADXUDICADA E ATODOS OS CICLOS SINALADOS POSTERIORMENTE NA SOLICITUDE. </a:t>
          </a:r>
        </a:p>
        <a:p>
          <a:r>
            <a:rPr lang="es-E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SEGUIRÁ NO PROCESO DE ADXUDICACIÓN PARA OS CICLOS ANTERIORES Á PRAZA Á QUE SE RENUNCIA</a:t>
          </a:r>
          <a:endParaRPr lang="gl-ES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C2F223-DA64-4274-880B-6BDA2F11F588}" type="parTrans" cxnId="{43857A5F-C533-45C6-A43F-3C9A690C51C4}">
      <dgm:prSet/>
      <dgm:spPr/>
      <dgm:t>
        <a:bodyPr/>
        <a:lstStyle/>
        <a:p>
          <a:endParaRPr lang="gl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7EDB10D-AADD-4B2A-9066-5B5E852AE4E1}" type="sibTrans" cxnId="{43857A5F-C533-45C6-A43F-3C9A690C51C4}">
      <dgm:prSet/>
      <dgm:spPr/>
      <dgm:t>
        <a:bodyPr/>
        <a:lstStyle/>
        <a:p>
          <a:endParaRPr lang="gl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6F23C04-311F-4C1E-AC08-EE8303FDDB41}">
      <dgm:prSet phldrT="[Texto]" custT="1"/>
      <dgm:spPr/>
      <dgm:t>
        <a:bodyPr/>
        <a:lstStyle/>
        <a:p>
          <a:r>
            <a:rPr lang="es-E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3.NON MATRICULAR-SE NIN RENUNCIAR</a:t>
          </a:r>
          <a:endParaRPr lang="gl-ES" sz="2400" b="1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33F8EBF-B850-4A0C-B377-660D52D2F069}" type="parTrans" cxnId="{71466C55-D47B-4798-8A08-00109FAEF19E}">
      <dgm:prSet/>
      <dgm:spPr/>
      <dgm:t>
        <a:bodyPr/>
        <a:lstStyle/>
        <a:p>
          <a:endParaRPr lang="gl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4249375-241A-4052-9AAE-BECCCA7CA3B3}" type="sibTrans" cxnId="{71466C55-D47B-4798-8A08-00109FAEF19E}">
      <dgm:prSet/>
      <dgm:spPr/>
      <dgm:t>
        <a:bodyPr/>
        <a:lstStyle/>
        <a:p>
          <a:endParaRPr lang="gl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C762E72-9B53-4FFA-89C2-A603C9CCFFC7}">
      <dgm:prSet phldrT="[Texto]" custT="1"/>
      <dgm:spPr/>
      <dgm:t>
        <a:bodyPr/>
        <a:lstStyle/>
        <a:p>
          <a:r>
            <a:rPr lang="es-ES" sz="1800" dirty="0">
              <a:latin typeface="Calibri" panose="020F0502020204030204" pitchFamily="34" charset="0"/>
              <a:cs typeface="Calibri" panose="020F0502020204030204" pitchFamily="34" charset="0"/>
            </a:rPr>
            <a:t>QUEDARÁN </a:t>
          </a:r>
          <a:r>
            <a:rPr lang="es-ES" sz="1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EXCLUIDOS </a:t>
          </a:r>
          <a:r>
            <a:rPr lang="es-ES" sz="1800" dirty="0">
              <a:latin typeface="Calibri" panose="020F0502020204030204" pitchFamily="34" charset="0"/>
              <a:cs typeface="Calibri" panose="020F0502020204030204" pitchFamily="34" charset="0"/>
            </a:rPr>
            <a:t>DO PROCESO DE ADMISIÓN DO RÉXIME ORDINARIO E SO PODERÁN MATRICULARSE EN PRAZAS QUE QUEDEN VACANTES </a:t>
          </a:r>
          <a:endParaRPr lang="gl-E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DAD70E9-7363-4FE2-A226-5A1F82A7400E}" type="parTrans" cxnId="{D690D530-4B42-4A93-9F89-93C786242A03}">
      <dgm:prSet/>
      <dgm:spPr/>
      <dgm:t>
        <a:bodyPr/>
        <a:lstStyle/>
        <a:p>
          <a:endParaRPr lang="gl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D531A9B-974C-4BAB-A552-19B423B9D040}" type="sibTrans" cxnId="{D690D530-4B42-4A93-9F89-93C786242A03}">
      <dgm:prSet/>
      <dgm:spPr/>
      <dgm:t>
        <a:bodyPr/>
        <a:lstStyle/>
        <a:p>
          <a:endParaRPr lang="gl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98487A-00D1-4E55-9236-10C9994F1F13}" type="pres">
      <dgm:prSet presAssocID="{AC854127-EA65-4A5C-810D-66E007A3EFBC}" presName="theList" presStyleCnt="0">
        <dgm:presLayoutVars>
          <dgm:dir/>
          <dgm:animLvl val="lvl"/>
          <dgm:resizeHandles val="exact"/>
        </dgm:presLayoutVars>
      </dgm:prSet>
      <dgm:spPr/>
    </dgm:pt>
    <dgm:pt modelId="{DFF09C9A-B49C-450E-9B7D-8925D8990D99}" type="pres">
      <dgm:prSet presAssocID="{74827B78-AB47-477C-8325-AC446B9B9731}" presName="compNode" presStyleCnt="0"/>
      <dgm:spPr/>
    </dgm:pt>
    <dgm:pt modelId="{5DEC32B6-F173-4098-BA55-F7915BE3C4A7}" type="pres">
      <dgm:prSet presAssocID="{74827B78-AB47-477C-8325-AC446B9B9731}" presName="aNode" presStyleLbl="bgShp" presStyleIdx="0" presStyleCnt="3" custScaleX="109900" custLinFactNeighborX="-919"/>
      <dgm:spPr/>
    </dgm:pt>
    <dgm:pt modelId="{73F956FE-E3DA-470C-B82D-496E2DF3DC67}" type="pres">
      <dgm:prSet presAssocID="{74827B78-AB47-477C-8325-AC446B9B9731}" presName="textNode" presStyleLbl="bgShp" presStyleIdx="0" presStyleCnt="3"/>
      <dgm:spPr/>
    </dgm:pt>
    <dgm:pt modelId="{42A7A267-D4F3-4F59-9017-3C3766BF054A}" type="pres">
      <dgm:prSet presAssocID="{74827B78-AB47-477C-8325-AC446B9B9731}" presName="compChildNode" presStyleCnt="0"/>
      <dgm:spPr/>
    </dgm:pt>
    <dgm:pt modelId="{38E4BE6F-82B7-419D-80F4-891C1011F9F5}" type="pres">
      <dgm:prSet presAssocID="{74827B78-AB47-477C-8325-AC446B9B9731}" presName="theInnerList" presStyleCnt="0"/>
      <dgm:spPr/>
    </dgm:pt>
    <dgm:pt modelId="{046DE02E-8210-4E92-825A-D4F47CC3F616}" type="pres">
      <dgm:prSet presAssocID="{0DB839CD-ADA9-446D-B502-A4879898518B}" presName="childNode" presStyleLbl="node1" presStyleIdx="0" presStyleCnt="5" custScaleX="112512" custLinFactY="-26961" custLinFactNeighborX="1293" custLinFactNeighborY="-100000">
        <dgm:presLayoutVars>
          <dgm:bulletEnabled val="1"/>
        </dgm:presLayoutVars>
      </dgm:prSet>
      <dgm:spPr/>
    </dgm:pt>
    <dgm:pt modelId="{A989A5CA-579D-4894-A63E-BBC24C7F097E}" type="pres">
      <dgm:prSet presAssocID="{0DB839CD-ADA9-446D-B502-A4879898518B}" presName="aSpace2" presStyleCnt="0"/>
      <dgm:spPr/>
    </dgm:pt>
    <dgm:pt modelId="{63AFA511-9192-402C-990B-F124F0A8252A}" type="pres">
      <dgm:prSet presAssocID="{CCD77DA4-3097-4CFD-876C-7E0207ADF942}" presName="childNode" presStyleLbl="node1" presStyleIdx="1" presStyleCnt="5" custScaleX="133813" custScaleY="174159" custLinFactY="-5221" custLinFactNeighborX="-1783" custLinFactNeighborY="-100000">
        <dgm:presLayoutVars>
          <dgm:bulletEnabled val="1"/>
        </dgm:presLayoutVars>
      </dgm:prSet>
      <dgm:spPr/>
    </dgm:pt>
    <dgm:pt modelId="{29B96787-A9F4-446A-861B-7FEE3715ECA7}" type="pres">
      <dgm:prSet presAssocID="{74827B78-AB47-477C-8325-AC446B9B9731}" presName="aSpace" presStyleCnt="0"/>
      <dgm:spPr/>
    </dgm:pt>
    <dgm:pt modelId="{A34AC2D4-67FC-48F5-95F2-869F8D61B838}" type="pres">
      <dgm:prSet presAssocID="{C46EBAC5-E8D4-4F09-B5B9-CFBA5951EE75}" presName="compNode" presStyleCnt="0"/>
      <dgm:spPr/>
    </dgm:pt>
    <dgm:pt modelId="{459D50F1-BAEC-4F53-AD8E-C96FADEFAD0F}" type="pres">
      <dgm:prSet presAssocID="{C46EBAC5-E8D4-4F09-B5B9-CFBA5951EE75}" presName="aNode" presStyleLbl="bgShp" presStyleIdx="1" presStyleCnt="3" custScaleX="169766"/>
      <dgm:spPr/>
    </dgm:pt>
    <dgm:pt modelId="{C500DE84-8B51-4A87-A3F0-53BEAB0236FE}" type="pres">
      <dgm:prSet presAssocID="{C46EBAC5-E8D4-4F09-B5B9-CFBA5951EE75}" presName="textNode" presStyleLbl="bgShp" presStyleIdx="1" presStyleCnt="3"/>
      <dgm:spPr/>
    </dgm:pt>
    <dgm:pt modelId="{61A0CAE2-30BC-4B73-9D9D-4DC218934AD9}" type="pres">
      <dgm:prSet presAssocID="{C46EBAC5-E8D4-4F09-B5B9-CFBA5951EE75}" presName="compChildNode" presStyleCnt="0"/>
      <dgm:spPr/>
    </dgm:pt>
    <dgm:pt modelId="{9A13912C-1741-45AC-B2DD-851D003C5418}" type="pres">
      <dgm:prSet presAssocID="{C46EBAC5-E8D4-4F09-B5B9-CFBA5951EE75}" presName="theInnerList" presStyleCnt="0"/>
      <dgm:spPr/>
    </dgm:pt>
    <dgm:pt modelId="{3082CE59-F3EF-4BD3-8BA9-927CB99ABE7B}" type="pres">
      <dgm:prSet presAssocID="{66F3EC72-A994-492C-8C9A-6BE3CE31ED9A}" presName="childNode" presStyleLbl="node1" presStyleIdx="2" presStyleCnt="5" custScaleX="164124" custScaleY="1069936" custLinFactY="-388900" custLinFactNeighborX="2484" custLinFactNeighborY="-400000">
        <dgm:presLayoutVars>
          <dgm:bulletEnabled val="1"/>
        </dgm:presLayoutVars>
      </dgm:prSet>
      <dgm:spPr/>
    </dgm:pt>
    <dgm:pt modelId="{F084D38A-406A-4815-8B35-2207E6528BCC}" type="pres">
      <dgm:prSet presAssocID="{66F3EC72-A994-492C-8C9A-6BE3CE31ED9A}" presName="aSpace2" presStyleCnt="0"/>
      <dgm:spPr/>
    </dgm:pt>
    <dgm:pt modelId="{C93A6F12-682B-49AA-9E06-9E9935089ED5}" type="pres">
      <dgm:prSet presAssocID="{C790948F-C365-47B7-A729-D4E7DB3F8EFB}" presName="childNode" presStyleLbl="node1" presStyleIdx="3" presStyleCnt="5" custScaleX="217896" custScaleY="2000000" custLinFactY="-105256" custLinFactNeighborX="586" custLinFactNeighborY="-200000">
        <dgm:presLayoutVars>
          <dgm:bulletEnabled val="1"/>
        </dgm:presLayoutVars>
      </dgm:prSet>
      <dgm:spPr/>
    </dgm:pt>
    <dgm:pt modelId="{F6044A1F-1A44-48F8-B836-4792CF2191DA}" type="pres">
      <dgm:prSet presAssocID="{C46EBAC5-E8D4-4F09-B5B9-CFBA5951EE75}" presName="aSpace" presStyleCnt="0"/>
      <dgm:spPr/>
    </dgm:pt>
    <dgm:pt modelId="{5538B9B1-5200-4CE5-9226-7445FEE72983}" type="pres">
      <dgm:prSet presAssocID="{36F23C04-311F-4C1E-AC08-EE8303FDDB41}" presName="compNode" presStyleCnt="0"/>
      <dgm:spPr/>
    </dgm:pt>
    <dgm:pt modelId="{B11BCEBB-D402-4C80-97A2-14462B049F8E}" type="pres">
      <dgm:prSet presAssocID="{36F23C04-311F-4C1E-AC08-EE8303FDDB41}" presName="aNode" presStyleLbl="bgShp" presStyleIdx="2" presStyleCnt="3"/>
      <dgm:spPr/>
    </dgm:pt>
    <dgm:pt modelId="{7C974368-0669-4C48-BB15-E614D3A0EBBB}" type="pres">
      <dgm:prSet presAssocID="{36F23C04-311F-4C1E-AC08-EE8303FDDB41}" presName="textNode" presStyleLbl="bgShp" presStyleIdx="2" presStyleCnt="3"/>
      <dgm:spPr/>
    </dgm:pt>
    <dgm:pt modelId="{3EC33643-96E7-4206-8D98-DDDB150DB64B}" type="pres">
      <dgm:prSet presAssocID="{36F23C04-311F-4C1E-AC08-EE8303FDDB41}" presName="compChildNode" presStyleCnt="0"/>
      <dgm:spPr/>
    </dgm:pt>
    <dgm:pt modelId="{9A75003A-9F16-4D0E-9DA4-4CA667D5603B}" type="pres">
      <dgm:prSet presAssocID="{36F23C04-311F-4C1E-AC08-EE8303FDDB41}" presName="theInnerList" presStyleCnt="0"/>
      <dgm:spPr/>
    </dgm:pt>
    <dgm:pt modelId="{8BF6DF28-75BF-4705-9E7B-6DDF929C4CA5}" type="pres">
      <dgm:prSet presAssocID="{5C762E72-9B53-4FFA-89C2-A603C9CCFFC7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EC54CE0A-2C62-46DE-9F45-A5EB23C98E2C}" type="presOf" srcId="{AC854127-EA65-4A5C-810D-66E007A3EFBC}" destId="{9198487A-00D1-4E55-9236-10C9994F1F13}" srcOrd="0" destOrd="0" presId="urn:microsoft.com/office/officeart/2005/8/layout/lProcess2"/>
    <dgm:cxn modelId="{FE196D13-258C-4EB6-A0B1-4F4E210907DC}" srcId="{74827B78-AB47-477C-8325-AC446B9B9731}" destId="{0DB839CD-ADA9-446D-B502-A4879898518B}" srcOrd="0" destOrd="0" parTransId="{2B9DB5D0-7531-4890-81B7-DE04170B9756}" sibTransId="{9D149762-D534-4A8E-A343-2194F2D07C4D}"/>
    <dgm:cxn modelId="{DCEB221D-8B8A-419F-A3A8-66B92E7C608F}" type="presOf" srcId="{C790948F-C365-47B7-A729-D4E7DB3F8EFB}" destId="{C93A6F12-682B-49AA-9E06-9E9935089ED5}" srcOrd="0" destOrd="0" presId="urn:microsoft.com/office/officeart/2005/8/layout/lProcess2"/>
    <dgm:cxn modelId="{D690D530-4B42-4A93-9F89-93C786242A03}" srcId="{36F23C04-311F-4C1E-AC08-EE8303FDDB41}" destId="{5C762E72-9B53-4FFA-89C2-A603C9CCFFC7}" srcOrd="0" destOrd="0" parTransId="{5DAD70E9-7363-4FE2-A226-5A1F82A7400E}" sibTransId="{0D531A9B-974C-4BAB-A552-19B423B9D040}"/>
    <dgm:cxn modelId="{E713FC3A-E03A-44AF-A422-FB74B6F6CAD1}" type="presOf" srcId="{74827B78-AB47-477C-8325-AC446B9B9731}" destId="{5DEC32B6-F173-4098-BA55-F7915BE3C4A7}" srcOrd="0" destOrd="0" presId="urn:microsoft.com/office/officeart/2005/8/layout/lProcess2"/>
    <dgm:cxn modelId="{AF10713F-FE73-4621-9191-281A677C340B}" type="presOf" srcId="{5C762E72-9B53-4FFA-89C2-A603C9CCFFC7}" destId="{8BF6DF28-75BF-4705-9E7B-6DDF929C4CA5}" srcOrd="0" destOrd="0" presId="urn:microsoft.com/office/officeart/2005/8/layout/lProcess2"/>
    <dgm:cxn modelId="{43857A5F-C533-45C6-A43F-3C9A690C51C4}" srcId="{C46EBAC5-E8D4-4F09-B5B9-CFBA5951EE75}" destId="{C790948F-C365-47B7-A729-D4E7DB3F8EFB}" srcOrd="1" destOrd="0" parTransId="{0BC2F223-DA64-4274-880B-6BDA2F11F588}" sibTransId="{D7EDB10D-AADD-4B2A-9066-5B5E852AE4E1}"/>
    <dgm:cxn modelId="{946EA96D-5EF0-48E8-9721-E25F87C7774C}" srcId="{AC854127-EA65-4A5C-810D-66E007A3EFBC}" destId="{C46EBAC5-E8D4-4F09-B5B9-CFBA5951EE75}" srcOrd="1" destOrd="0" parTransId="{65C0901D-273F-49A0-BFA8-1A1D24C18788}" sibTransId="{9EE6C219-4AEC-4114-B230-0C5ECF7E2697}"/>
    <dgm:cxn modelId="{0AC72F51-9391-4381-AC83-00D796E7CC53}" srcId="{AC854127-EA65-4A5C-810D-66E007A3EFBC}" destId="{74827B78-AB47-477C-8325-AC446B9B9731}" srcOrd="0" destOrd="0" parTransId="{26EAA3DC-DEE8-4886-9904-DE885CDFD137}" sibTransId="{A71647E4-CBC8-481B-A151-415F9ACC3218}"/>
    <dgm:cxn modelId="{71466C55-D47B-4798-8A08-00109FAEF19E}" srcId="{AC854127-EA65-4A5C-810D-66E007A3EFBC}" destId="{36F23C04-311F-4C1E-AC08-EE8303FDDB41}" srcOrd="2" destOrd="0" parTransId="{E33F8EBF-B850-4A0C-B377-660D52D2F069}" sibTransId="{54249375-241A-4052-9AAE-BECCCA7CA3B3}"/>
    <dgm:cxn modelId="{81E7FE59-7141-4033-83BC-1DA006B3DF70}" srcId="{74827B78-AB47-477C-8325-AC446B9B9731}" destId="{CCD77DA4-3097-4CFD-876C-7E0207ADF942}" srcOrd="1" destOrd="0" parTransId="{1977E294-6490-42B8-B123-8B1A0A01EBE6}" sibTransId="{86A20E35-8E1F-4B36-8092-88ECFA9F2FB6}"/>
    <dgm:cxn modelId="{35F347AE-0516-4AA6-B8E2-BDE53E2DDBB5}" type="presOf" srcId="{C46EBAC5-E8D4-4F09-B5B9-CFBA5951EE75}" destId="{459D50F1-BAEC-4F53-AD8E-C96FADEFAD0F}" srcOrd="0" destOrd="0" presId="urn:microsoft.com/office/officeart/2005/8/layout/lProcess2"/>
    <dgm:cxn modelId="{C6D0A9B0-513E-40EA-9459-CEF614BC1031}" type="presOf" srcId="{36F23C04-311F-4C1E-AC08-EE8303FDDB41}" destId="{B11BCEBB-D402-4C80-97A2-14462B049F8E}" srcOrd="0" destOrd="0" presId="urn:microsoft.com/office/officeart/2005/8/layout/lProcess2"/>
    <dgm:cxn modelId="{A3C0A3B7-151D-4726-8EC0-019C353B00FC}" type="presOf" srcId="{74827B78-AB47-477C-8325-AC446B9B9731}" destId="{73F956FE-E3DA-470C-B82D-496E2DF3DC67}" srcOrd="1" destOrd="0" presId="urn:microsoft.com/office/officeart/2005/8/layout/lProcess2"/>
    <dgm:cxn modelId="{D3FF2DC8-73CF-4D1D-8F0C-038F670A5DB6}" type="presOf" srcId="{CCD77DA4-3097-4CFD-876C-7E0207ADF942}" destId="{63AFA511-9192-402C-990B-F124F0A8252A}" srcOrd="0" destOrd="0" presId="urn:microsoft.com/office/officeart/2005/8/layout/lProcess2"/>
    <dgm:cxn modelId="{C02CD8CC-D365-47A7-8AE3-E0ACF2099077}" type="presOf" srcId="{0DB839CD-ADA9-446D-B502-A4879898518B}" destId="{046DE02E-8210-4E92-825A-D4F47CC3F616}" srcOrd="0" destOrd="0" presId="urn:microsoft.com/office/officeart/2005/8/layout/lProcess2"/>
    <dgm:cxn modelId="{EDB87CED-E413-489D-A3B0-BCDC4CAE58D2}" type="presOf" srcId="{C46EBAC5-E8D4-4F09-B5B9-CFBA5951EE75}" destId="{C500DE84-8B51-4A87-A3F0-53BEAB0236FE}" srcOrd="1" destOrd="0" presId="urn:microsoft.com/office/officeart/2005/8/layout/lProcess2"/>
    <dgm:cxn modelId="{705CBCF4-7D8A-4B0E-876F-D368612996C6}" type="presOf" srcId="{66F3EC72-A994-492C-8C9A-6BE3CE31ED9A}" destId="{3082CE59-F3EF-4BD3-8BA9-927CB99ABE7B}" srcOrd="0" destOrd="0" presId="urn:microsoft.com/office/officeart/2005/8/layout/lProcess2"/>
    <dgm:cxn modelId="{DB69BBF8-1761-4F3B-B181-36A6776A93EA}" type="presOf" srcId="{36F23C04-311F-4C1E-AC08-EE8303FDDB41}" destId="{7C974368-0669-4C48-BB15-E614D3A0EBBB}" srcOrd="1" destOrd="0" presId="urn:microsoft.com/office/officeart/2005/8/layout/lProcess2"/>
    <dgm:cxn modelId="{584BC8FB-E448-4EE1-9D50-7287C24C493D}" srcId="{C46EBAC5-E8D4-4F09-B5B9-CFBA5951EE75}" destId="{66F3EC72-A994-492C-8C9A-6BE3CE31ED9A}" srcOrd="0" destOrd="0" parTransId="{BC7B302D-4F1A-4D4B-AC4D-53A8F5BE724E}" sibTransId="{D36EC047-F0AE-4777-95F5-F2708FDF4027}"/>
    <dgm:cxn modelId="{64DB6041-2D2A-4DB7-9FDE-EBFF86445116}" type="presParOf" srcId="{9198487A-00D1-4E55-9236-10C9994F1F13}" destId="{DFF09C9A-B49C-450E-9B7D-8925D8990D99}" srcOrd="0" destOrd="0" presId="urn:microsoft.com/office/officeart/2005/8/layout/lProcess2"/>
    <dgm:cxn modelId="{03C33F6C-A4C5-47B9-95E3-35B8D7B949D9}" type="presParOf" srcId="{DFF09C9A-B49C-450E-9B7D-8925D8990D99}" destId="{5DEC32B6-F173-4098-BA55-F7915BE3C4A7}" srcOrd="0" destOrd="0" presId="urn:microsoft.com/office/officeart/2005/8/layout/lProcess2"/>
    <dgm:cxn modelId="{32C3D464-BF52-4CBC-A62A-03F8C44EF377}" type="presParOf" srcId="{DFF09C9A-B49C-450E-9B7D-8925D8990D99}" destId="{73F956FE-E3DA-470C-B82D-496E2DF3DC67}" srcOrd="1" destOrd="0" presId="urn:microsoft.com/office/officeart/2005/8/layout/lProcess2"/>
    <dgm:cxn modelId="{E3030871-D4D7-40C2-8889-516BE9F72564}" type="presParOf" srcId="{DFF09C9A-B49C-450E-9B7D-8925D8990D99}" destId="{42A7A267-D4F3-4F59-9017-3C3766BF054A}" srcOrd="2" destOrd="0" presId="urn:microsoft.com/office/officeart/2005/8/layout/lProcess2"/>
    <dgm:cxn modelId="{6CBAAEA5-0C13-4E3C-BC9A-AD2955BA591E}" type="presParOf" srcId="{42A7A267-D4F3-4F59-9017-3C3766BF054A}" destId="{38E4BE6F-82B7-419D-80F4-891C1011F9F5}" srcOrd="0" destOrd="0" presId="urn:microsoft.com/office/officeart/2005/8/layout/lProcess2"/>
    <dgm:cxn modelId="{D700FE45-BB05-41D0-AE54-5AAE658DE827}" type="presParOf" srcId="{38E4BE6F-82B7-419D-80F4-891C1011F9F5}" destId="{046DE02E-8210-4E92-825A-D4F47CC3F616}" srcOrd="0" destOrd="0" presId="urn:microsoft.com/office/officeart/2005/8/layout/lProcess2"/>
    <dgm:cxn modelId="{1DA8969E-607D-41A6-B505-666CB461EFAE}" type="presParOf" srcId="{38E4BE6F-82B7-419D-80F4-891C1011F9F5}" destId="{A989A5CA-579D-4894-A63E-BBC24C7F097E}" srcOrd="1" destOrd="0" presId="urn:microsoft.com/office/officeart/2005/8/layout/lProcess2"/>
    <dgm:cxn modelId="{BA1555AF-82A9-4C0E-B0DD-A0ADE6D764BB}" type="presParOf" srcId="{38E4BE6F-82B7-419D-80F4-891C1011F9F5}" destId="{63AFA511-9192-402C-990B-F124F0A8252A}" srcOrd="2" destOrd="0" presId="urn:microsoft.com/office/officeart/2005/8/layout/lProcess2"/>
    <dgm:cxn modelId="{011AB5EF-C40A-4470-A8C3-703046E7BF4C}" type="presParOf" srcId="{9198487A-00D1-4E55-9236-10C9994F1F13}" destId="{29B96787-A9F4-446A-861B-7FEE3715ECA7}" srcOrd="1" destOrd="0" presId="urn:microsoft.com/office/officeart/2005/8/layout/lProcess2"/>
    <dgm:cxn modelId="{4E208421-FAB8-4086-B62C-F7E0DBB71CA0}" type="presParOf" srcId="{9198487A-00D1-4E55-9236-10C9994F1F13}" destId="{A34AC2D4-67FC-48F5-95F2-869F8D61B838}" srcOrd="2" destOrd="0" presId="urn:microsoft.com/office/officeart/2005/8/layout/lProcess2"/>
    <dgm:cxn modelId="{97F60FD6-80F9-484F-B42C-7501FDDF3B24}" type="presParOf" srcId="{A34AC2D4-67FC-48F5-95F2-869F8D61B838}" destId="{459D50F1-BAEC-4F53-AD8E-C96FADEFAD0F}" srcOrd="0" destOrd="0" presId="urn:microsoft.com/office/officeart/2005/8/layout/lProcess2"/>
    <dgm:cxn modelId="{820A037B-F552-42BF-9556-B38B0DC37A3A}" type="presParOf" srcId="{A34AC2D4-67FC-48F5-95F2-869F8D61B838}" destId="{C500DE84-8B51-4A87-A3F0-53BEAB0236FE}" srcOrd="1" destOrd="0" presId="urn:microsoft.com/office/officeart/2005/8/layout/lProcess2"/>
    <dgm:cxn modelId="{0B0F152A-F344-419A-B7E2-CBEE8F965BF9}" type="presParOf" srcId="{A34AC2D4-67FC-48F5-95F2-869F8D61B838}" destId="{61A0CAE2-30BC-4B73-9D9D-4DC218934AD9}" srcOrd="2" destOrd="0" presId="urn:microsoft.com/office/officeart/2005/8/layout/lProcess2"/>
    <dgm:cxn modelId="{DAA129BB-306D-474C-8DCE-70AE40079583}" type="presParOf" srcId="{61A0CAE2-30BC-4B73-9D9D-4DC218934AD9}" destId="{9A13912C-1741-45AC-B2DD-851D003C5418}" srcOrd="0" destOrd="0" presId="urn:microsoft.com/office/officeart/2005/8/layout/lProcess2"/>
    <dgm:cxn modelId="{982261BB-5FD2-43F1-A0EA-1DD0109E5CFB}" type="presParOf" srcId="{9A13912C-1741-45AC-B2DD-851D003C5418}" destId="{3082CE59-F3EF-4BD3-8BA9-927CB99ABE7B}" srcOrd="0" destOrd="0" presId="urn:microsoft.com/office/officeart/2005/8/layout/lProcess2"/>
    <dgm:cxn modelId="{4CB95CBA-6694-475E-A434-F930341D3997}" type="presParOf" srcId="{9A13912C-1741-45AC-B2DD-851D003C5418}" destId="{F084D38A-406A-4815-8B35-2207E6528BCC}" srcOrd="1" destOrd="0" presId="urn:microsoft.com/office/officeart/2005/8/layout/lProcess2"/>
    <dgm:cxn modelId="{3D968C34-158F-4525-9DFB-8D126E3783B8}" type="presParOf" srcId="{9A13912C-1741-45AC-B2DD-851D003C5418}" destId="{C93A6F12-682B-49AA-9E06-9E9935089ED5}" srcOrd="2" destOrd="0" presId="urn:microsoft.com/office/officeart/2005/8/layout/lProcess2"/>
    <dgm:cxn modelId="{F027DE19-3263-4E4E-BD26-7B45053D59CB}" type="presParOf" srcId="{9198487A-00D1-4E55-9236-10C9994F1F13}" destId="{F6044A1F-1A44-48F8-B836-4792CF2191DA}" srcOrd="3" destOrd="0" presId="urn:microsoft.com/office/officeart/2005/8/layout/lProcess2"/>
    <dgm:cxn modelId="{3F7232BA-6007-47A2-8731-16450A71EC7B}" type="presParOf" srcId="{9198487A-00D1-4E55-9236-10C9994F1F13}" destId="{5538B9B1-5200-4CE5-9226-7445FEE72983}" srcOrd="4" destOrd="0" presId="urn:microsoft.com/office/officeart/2005/8/layout/lProcess2"/>
    <dgm:cxn modelId="{2503BBE8-FCEE-421B-81FC-F958E4E6D85E}" type="presParOf" srcId="{5538B9B1-5200-4CE5-9226-7445FEE72983}" destId="{B11BCEBB-D402-4C80-97A2-14462B049F8E}" srcOrd="0" destOrd="0" presId="urn:microsoft.com/office/officeart/2005/8/layout/lProcess2"/>
    <dgm:cxn modelId="{66CA7F75-1F00-4D2A-BB09-AB92CBE9D7A0}" type="presParOf" srcId="{5538B9B1-5200-4CE5-9226-7445FEE72983}" destId="{7C974368-0669-4C48-BB15-E614D3A0EBBB}" srcOrd="1" destOrd="0" presId="urn:microsoft.com/office/officeart/2005/8/layout/lProcess2"/>
    <dgm:cxn modelId="{25E6979E-55B7-458D-83AB-E96F9D7ABBA3}" type="presParOf" srcId="{5538B9B1-5200-4CE5-9226-7445FEE72983}" destId="{3EC33643-96E7-4206-8D98-DDDB150DB64B}" srcOrd="2" destOrd="0" presId="urn:microsoft.com/office/officeart/2005/8/layout/lProcess2"/>
    <dgm:cxn modelId="{56257A4D-C3A4-41DB-849A-8DA26FA2A7CA}" type="presParOf" srcId="{3EC33643-96E7-4206-8D98-DDDB150DB64B}" destId="{9A75003A-9F16-4D0E-9DA4-4CA667D5603B}" srcOrd="0" destOrd="0" presId="urn:microsoft.com/office/officeart/2005/8/layout/lProcess2"/>
    <dgm:cxn modelId="{C041A86E-4944-4FA9-9128-E6A9AED2F0A8}" type="presParOf" srcId="{9A75003A-9F16-4D0E-9DA4-4CA667D5603B}" destId="{8BF6DF28-75BF-4705-9E7B-6DDF929C4CA5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DD2BB81-BB10-434F-890B-C16834D8F5E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0D05E42-6190-46C5-B1C9-CD5891D3A508}">
      <dgm:prSet phldrT="[Texto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ENSINANZAS DE IDIOMAS</a:t>
          </a:r>
        </a:p>
      </dgm:t>
    </dgm:pt>
    <dgm:pt modelId="{6D19751B-487E-42A8-9D29-7B053C0AF879}" type="parTrans" cxnId="{475DD19E-6A35-4AEE-A776-ECA064DF4B65}">
      <dgm:prSet/>
      <dgm:spPr/>
      <dgm:t>
        <a:bodyPr/>
        <a:lstStyle/>
        <a:p>
          <a:endParaRPr lang="es-ES" b="1">
            <a:solidFill>
              <a:srgbClr val="C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BAD9F8-6375-4474-BCA0-732B8E21BDB1}" type="sibTrans" cxnId="{475DD19E-6A35-4AEE-A776-ECA064DF4B65}">
      <dgm:prSet/>
      <dgm:spPr/>
      <dgm:t>
        <a:bodyPr/>
        <a:lstStyle/>
        <a:p>
          <a:endParaRPr lang="es-ES" b="1">
            <a:solidFill>
              <a:srgbClr val="C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17DBF86-3089-45C2-AA7B-F807CBB5CC68}">
      <dgm:prSet phldrT="[Texto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MÚSICA E DANZA</a:t>
          </a:r>
        </a:p>
      </dgm:t>
    </dgm:pt>
    <dgm:pt modelId="{3F133503-D953-4C0E-8B61-A1DE5F4BB1F8}" type="parTrans" cxnId="{B5543C7A-EA9A-4466-A37A-DFBE246A3BFF}">
      <dgm:prSet/>
      <dgm:spPr/>
      <dgm:t>
        <a:bodyPr/>
        <a:lstStyle/>
        <a:p>
          <a:endParaRPr lang="es-ES" b="1">
            <a:solidFill>
              <a:srgbClr val="C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5D3B917-DAB3-4A0D-9E2C-4BC2CFC8F837}" type="sibTrans" cxnId="{B5543C7A-EA9A-4466-A37A-DFBE246A3BFF}">
      <dgm:prSet/>
      <dgm:spPr/>
      <dgm:t>
        <a:bodyPr/>
        <a:lstStyle/>
        <a:p>
          <a:endParaRPr lang="es-ES" b="1">
            <a:solidFill>
              <a:srgbClr val="C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268F3F-F7C9-4C3A-9884-C742F79E24B9}">
      <dgm:prSet phldrT="[Texto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ARTES PLÁSTICAS E DESEÑO</a:t>
          </a:r>
        </a:p>
      </dgm:t>
    </dgm:pt>
    <dgm:pt modelId="{8201E417-B551-48EB-9FFE-5CFAD7016702}" type="parTrans" cxnId="{39D4B402-4AD0-45D8-B653-15BFF1F04650}">
      <dgm:prSet/>
      <dgm:spPr/>
      <dgm:t>
        <a:bodyPr/>
        <a:lstStyle/>
        <a:p>
          <a:endParaRPr lang="es-ES" b="1">
            <a:solidFill>
              <a:srgbClr val="C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C87C2C-79E2-4810-ABF2-473F1DF7B85F}" type="sibTrans" cxnId="{39D4B402-4AD0-45D8-B653-15BFF1F04650}">
      <dgm:prSet/>
      <dgm:spPr/>
      <dgm:t>
        <a:bodyPr/>
        <a:lstStyle/>
        <a:p>
          <a:endParaRPr lang="es-ES" b="1">
            <a:solidFill>
              <a:srgbClr val="C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47B5944-5B7F-4D70-B78C-E2017F9A28FB}">
      <dgm:prSet phldrT="[Texto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ENSINANZAS DEPORTIVAS</a:t>
          </a:r>
        </a:p>
      </dgm:t>
    </dgm:pt>
    <dgm:pt modelId="{69F8F571-5220-4854-9694-5B8BA2493A1B}" type="parTrans" cxnId="{567B62EF-9C7B-4F00-A694-C5DF4528D2B3}">
      <dgm:prSet/>
      <dgm:spPr/>
      <dgm:t>
        <a:bodyPr/>
        <a:lstStyle/>
        <a:p>
          <a:endParaRPr lang="es-ES" b="1">
            <a:solidFill>
              <a:srgbClr val="C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5B2F59-9578-46F5-B9E6-25C8228A816D}" type="sibTrans" cxnId="{567B62EF-9C7B-4F00-A694-C5DF4528D2B3}">
      <dgm:prSet/>
      <dgm:spPr/>
      <dgm:t>
        <a:bodyPr/>
        <a:lstStyle/>
        <a:p>
          <a:endParaRPr lang="es-ES" b="1">
            <a:solidFill>
              <a:srgbClr val="C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EECCF0-4510-4CB0-9B1E-505836163A30}">
      <dgm:prSet phldrT="[Texto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ARTE DRAMÁTICA</a:t>
          </a:r>
        </a:p>
      </dgm:t>
    </dgm:pt>
    <dgm:pt modelId="{65CA4BAF-F2A5-449A-A930-F058AC6C3A32}" type="parTrans" cxnId="{46E6AD46-7EEB-4B2A-B9CA-4827264D3BBB}">
      <dgm:prSet/>
      <dgm:spPr/>
      <dgm:t>
        <a:bodyPr/>
        <a:lstStyle/>
        <a:p>
          <a:endParaRPr lang="es-ES" b="1">
            <a:solidFill>
              <a:srgbClr val="C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37777D3-08F5-4BBB-B2D4-07A4C9CD85D9}" type="sibTrans" cxnId="{46E6AD46-7EEB-4B2A-B9CA-4827264D3BBB}">
      <dgm:prSet/>
      <dgm:spPr/>
      <dgm:t>
        <a:bodyPr/>
        <a:lstStyle/>
        <a:p>
          <a:endParaRPr lang="es-ES" b="1">
            <a:solidFill>
              <a:srgbClr val="C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C1DE290-2CBD-4231-BFE5-923D1798F32C}" type="pres">
      <dgm:prSet presAssocID="{9DD2BB81-BB10-434F-890B-C16834D8F5E7}" presName="linear" presStyleCnt="0">
        <dgm:presLayoutVars>
          <dgm:dir/>
          <dgm:animLvl val="lvl"/>
          <dgm:resizeHandles val="exact"/>
        </dgm:presLayoutVars>
      </dgm:prSet>
      <dgm:spPr/>
    </dgm:pt>
    <dgm:pt modelId="{38BD1B02-706A-4AB9-BCD8-AB67CB6D036C}" type="pres">
      <dgm:prSet presAssocID="{60D05E42-6190-46C5-B1C9-CD5891D3A508}" presName="parentLin" presStyleCnt="0"/>
      <dgm:spPr/>
    </dgm:pt>
    <dgm:pt modelId="{C2125AA0-4A0C-4D48-9A8A-A18105DA754D}" type="pres">
      <dgm:prSet presAssocID="{60D05E42-6190-46C5-B1C9-CD5891D3A508}" presName="parentLeftMargin" presStyleLbl="node1" presStyleIdx="0" presStyleCnt="5"/>
      <dgm:spPr/>
    </dgm:pt>
    <dgm:pt modelId="{D486A6E2-54FC-4B82-878E-68C1B280FC37}" type="pres">
      <dgm:prSet presAssocID="{60D05E42-6190-46C5-B1C9-CD5891D3A50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C0B6C44-EBFB-4FF8-A808-533ABF9C2234}" type="pres">
      <dgm:prSet presAssocID="{60D05E42-6190-46C5-B1C9-CD5891D3A508}" presName="negativeSpace" presStyleCnt="0"/>
      <dgm:spPr/>
    </dgm:pt>
    <dgm:pt modelId="{3A9F0494-5A92-42C2-8553-187825E5F803}" type="pres">
      <dgm:prSet presAssocID="{60D05E42-6190-46C5-B1C9-CD5891D3A508}" presName="childText" presStyleLbl="conFgAcc1" presStyleIdx="0" presStyleCnt="5">
        <dgm:presLayoutVars>
          <dgm:bulletEnabled val="1"/>
        </dgm:presLayoutVars>
      </dgm:prSet>
      <dgm:spPr>
        <a:solidFill>
          <a:srgbClr val="C00000">
            <a:alpha val="90000"/>
          </a:srgbClr>
        </a:solidFill>
      </dgm:spPr>
    </dgm:pt>
    <dgm:pt modelId="{360E27E3-8529-4D90-A81F-79E73A87A75B}" type="pres">
      <dgm:prSet presAssocID="{76BAD9F8-6375-4474-BCA0-732B8E21BDB1}" presName="spaceBetweenRectangles" presStyleCnt="0"/>
      <dgm:spPr/>
    </dgm:pt>
    <dgm:pt modelId="{30E60F10-1384-48E1-9C82-43DCE67F85D0}" type="pres">
      <dgm:prSet presAssocID="{617DBF86-3089-45C2-AA7B-F807CBB5CC68}" presName="parentLin" presStyleCnt="0"/>
      <dgm:spPr/>
    </dgm:pt>
    <dgm:pt modelId="{F25FF6D3-D384-456F-9396-74F71EC57BE7}" type="pres">
      <dgm:prSet presAssocID="{617DBF86-3089-45C2-AA7B-F807CBB5CC68}" presName="parentLeftMargin" presStyleLbl="node1" presStyleIdx="0" presStyleCnt="5"/>
      <dgm:spPr/>
    </dgm:pt>
    <dgm:pt modelId="{88C9F569-8647-470E-99AE-9810BB5293A5}" type="pres">
      <dgm:prSet presAssocID="{617DBF86-3089-45C2-AA7B-F807CBB5CC6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FB48350-0538-41F9-8759-8D35C6F2E2A4}" type="pres">
      <dgm:prSet presAssocID="{617DBF86-3089-45C2-AA7B-F807CBB5CC68}" presName="negativeSpace" presStyleCnt="0"/>
      <dgm:spPr/>
    </dgm:pt>
    <dgm:pt modelId="{872C32A7-07C6-41C3-9F50-7D1B2416ACBD}" type="pres">
      <dgm:prSet presAssocID="{617DBF86-3089-45C2-AA7B-F807CBB5CC68}" presName="childText" presStyleLbl="conFgAcc1" presStyleIdx="1" presStyleCnt="5" custLinFactNeighborX="-752">
        <dgm:presLayoutVars>
          <dgm:bulletEnabled val="1"/>
        </dgm:presLayoutVars>
      </dgm:prSet>
      <dgm:spPr>
        <a:solidFill>
          <a:srgbClr val="C00000">
            <a:alpha val="90000"/>
          </a:srgbClr>
        </a:solidFill>
      </dgm:spPr>
    </dgm:pt>
    <dgm:pt modelId="{F9DD0132-9DBC-4B35-A6A5-AE857C1B85FB}" type="pres">
      <dgm:prSet presAssocID="{85D3B917-DAB3-4A0D-9E2C-4BC2CFC8F837}" presName="spaceBetweenRectangles" presStyleCnt="0"/>
      <dgm:spPr/>
    </dgm:pt>
    <dgm:pt modelId="{2B9A2818-D34D-4A77-A944-92D53C501131}" type="pres">
      <dgm:prSet presAssocID="{23268F3F-F7C9-4C3A-9884-C742F79E24B9}" presName="parentLin" presStyleCnt="0"/>
      <dgm:spPr/>
    </dgm:pt>
    <dgm:pt modelId="{8F9B3D85-A0EB-46FD-BAA1-8128E62C138D}" type="pres">
      <dgm:prSet presAssocID="{23268F3F-F7C9-4C3A-9884-C742F79E24B9}" presName="parentLeftMargin" presStyleLbl="node1" presStyleIdx="1" presStyleCnt="5"/>
      <dgm:spPr/>
    </dgm:pt>
    <dgm:pt modelId="{A969BA93-2DFF-4FD8-8EE4-50234E1D031E}" type="pres">
      <dgm:prSet presAssocID="{23268F3F-F7C9-4C3A-9884-C742F79E24B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5D09EAB-7FBC-4B61-9468-9B24309767DD}" type="pres">
      <dgm:prSet presAssocID="{23268F3F-F7C9-4C3A-9884-C742F79E24B9}" presName="negativeSpace" presStyleCnt="0"/>
      <dgm:spPr/>
    </dgm:pt>
    <dgm:pt modelId="{703A7D02-D021-433A-BAD6-91A82733B1AB}" type="pres">
      <dgm:prSet presAssocID="{23268F3F-F7C9-4C3A-9884-C742F79E24B9}" presName="childText" presStyleLbl="conFgAcc1" presStyleIdx="2" presStyleCnt="5">
        <dgm:presLayoutVars>
          <dgm:bulletEnabled val="1"/>
        </dgm:presLayoutVars>
      </dgm:prSet>
      <dgm:spPr>
        <a:solidFill>
          <a:srgbClr val="C00000">
            <a:alpha val="90000"/>
          </a:srgbClr>
        </a:solidFill>
      </dgm:spPr>
    </dgm:pt>
    <dgm:pt modelId="{04833FDB-9E8F-42FF-8514-500D7B36FFE9}" type="pres">
      <dgm:prSet presAssocID="{06C87C2C-79E2-4810-ABF2-473F1DF7B85F}" presName="spaceBetweenRectangles" presStyleCnt="0"/>
      <dgm:spPr/>
    </dgm:pt>
    <dgm:pt modelId="{5C318AB6-C18E-42C0-85D2-814DF4FC9F5A}" type="pres">
      <dgm:prSet presAssocID="{447B5944-5B7F-4D70-B78C-E2017F9A28FB}" presName="parentLin" presStyleCnt="0"/>
      <dgm:spPr/>
    </dgm:pt>
    <dgm:pt modelId="{B3AA3DE3-84C9-4100-9D3D-C44132D271F4}" type="pres">
      <dgm:prSet presAssocID="{447B5944-5B7F-4D70-B78C-E2017F9A28FB}" presName="parentLeftMargin" presStyleLbl="node1" presStyleIdx="2" presStyleCnt="5"/>
      <dgm:spPr/>
    </dgm:pt>
    <dgm:pt modelId="{F4142A31-02DE-4A24-A12D-93DE975F3BDE}" type="pres">
      <dgm:prSet presAssocID="{447B5944-5B7F-4D70-B78C-E2017F9A28F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B8850AF-0121-446F-9AE6-BB3E92E53FCB}" type="pres">
      <dgm:prSet presAssocID="{447B5944-5B7F-4D70-B78C-E2017F9A28FB}" presName="negativeSpace" presStyleCnt="0"/>
      <dgm:spPr/>
    </dgm:pt>
    <dgm:pt modelId="{3D4A1D96-3654-49B1-87A9-94BF178DA70F}" type="pres">
      <dgm:prSet presAssocID="{447B5944-5B7F-4D70-B78C-E2017F9A28FB}" presName="childText" presStyleLbl="conFgAcc1" presStyleIdx="3" presStyleCnt="5">
        <dgm:presLayoutVars>
          <dgm:bulletEnabled val="1"/>
        </dgm:presLayoutVars>
      </dgm:prSet>
      <dgm:spPr>
        <a:solidFill>
          <a:srgbClr val="C00000">
            <a:alpha val="90000"/>
          </a:srgbClr>
        </a:solidFill>
      </dgm:spPr>
    </dgm:pt>
    <dgm:pt modelId="{7A823E98-CC31-49D7-8713-73CEF5789FFB}" type="pres">
      <dgm:prSet presAssocID="{C25B2F59-9578-46F5-B9E6-25C8228A816D}" presName="spaceBetweenRectangles" presStyleCnt="0"/>
      <dgm:spPr/>
    </dgm:pt>
    <dgm:pt modelId="{8F5E8E62-AEFF-43AA-9ED9-EEACE575A17D}" type="pres">
      <dgm:prSet presAssocID="{6DEECCF0-4510-4CB0-9B1E-505836163A30}" presName="parentLin" presStyleCnt="0"/>
      <dgm:spPr/>
    </dgm:pt>
    <dgm:pt modelId="{6BC40179-57D6-42E3-A849-83DAFA56D6FA}" type="pres">
      <dgm:prSet presAssocID="{6DEECCF0-4510-4CB0-9B1E-505836163A30}" presName="parentLeftMargin" presStyleLbl="node1" presStyleIdx="3" presStyleCnt="5"/>
      <dgm:spPr/>
    </dgm:pt>
    <dgm:pt modelId="{7C270183-F9E6-4EDA-8293-57E0E8715BFB}" type="pres">
      <dgm:prSet presAssocID="{6DEECCF0-4510-4CB0-9B1E-505836163A30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A1A88968-B264-4E73-A318-DE270768A224}" type="pres">
      <dgm:prSet presAssocID="{6DEECCF0-4510-4CB0-9B1E-505836163A30}" presName="negativeSpace" presStyleCnt="0"/>
      <dgm:spPr/>
    </dgm:pt>
    <dgm:pt modelId="{F8D4EAD5-92FB-49EC-9D7C-BD336D9F800E}" type="pres">
      <dgm:prSet presAssocID="{6DEECCF0-4510-4CB0-9B1E-505836163A30}" presName="childText" presStyleLbl="conFgAcc1" presStyleIdx="4" presStyleCnt="5" custLinFactNeighborY="11771">
        <dgm:presLayoutVars>
          <dgm:bulletEnabled val="1"/>
        </dgm:presLayoutVars>
      </dgm:prSet>
      <dgm:spPr>
        <a:solidFill>
          <a:srgbClr val="C00000">
            <a:alpha val="90000"/>
          </a:srgbClr>
        </a:solidFill>
      </dgm:spPr>
    </dgm:pt>
  </dgm:ptLst>
  <dgm:cxnLst>
    <dgm:cxn modelId="{39D4B402-4AD0-45D8-B653-15BFF1F04650}" srcId="{9DD2BB81-BB10-434F-890B-C16834D8F5E7}" destId="{23268F3F-F7C9-4C3A-9884-C742F79E24B9}" srcOrd="2" destOrd="0" parTransId="{8201E417-B551-48EB-9FFE-5CFAD7016702}" sibTransId="{06C87C2C-79E2-4810-ABF2-473F1DF7B85F}"/>
    <dgm:cxn modelId="{253C7B2D-7F7F-445D-9B92-8139ECD526FF}" type="presOf" srcId="{447B5944-5B7F-4D70-B78C-E2017F9A28FB}" destId="{F4142A31-02DE-4A24-A12D-93DE975F3BDE}" srcOrd="1" destOrd="0" presId="urn:microsoft.com/office/officeart/2005/8/layout/list1"/>
    <dgm:cxn modelId="{7FA23C2E-8689-4321-B74E-89754DDBE3F4}" type="presOf" srcId="{447B5944-5B7F-4D70-B78C-E2017F9A28FB}" destId="{B3AA3DE3-84C9-4100-9D3D-C44132D271F4}" srcOrd="0" destOrd="0" presId="urn:microsoft.com/office/officeart/2005/8/layout/list1"/>
    <dgm:cxn modelId="{46E6AD46-7EEB-4B2A-B9CA-4827264D3BBB}" srcId="{9DD2BB81-BB10-434F-890B-C16834D8F5E7}" destId="{6DEECCF0-4510-4CB0-9B1E-505836163A30}" srcOrd="4" destOrd="0" parTransId="{65CA4BAF-F2A5-449A-A930-F058AC6C3A32}" sibTransId="{837777D3-08F5-4BBB-B2D4-07A4C9CD85D9}"/>
    <dgm:cxn modelId="{B5543C7A-EA9A-4466-A37A-DFBE246A3BFF}" srcId="{9DD2BB81-BB10-434F-890B-C16834D8F5E7}" destId="{617DBF86-3089-45C2-AA7B-F807CBB5CC68}" srcOrd="1" destOrd="0" parTransId="{3F133503-D953-4C0E-8B61-A1DE5F4BB1F8}" sibTransId="{85D3B917-DAB3-4A0D-9E2C-4BC2CFC8F837}"/>
    <dgm:cxn modelId="{D4792D98-6F70-4305-B4C9-E637DEEC9801}" type="presOf" srcId="{23268F3F-F7C9-4C3A-9884-C742F79E24B9}" destId="{8F9B3D85-A0EB-46FD-BAA1-8128E62C138D}" srcOrd="0" destOrd="0" presId="urn:microsoft.com/office/officeart/2005/8/layout/list1"/>
    <dgm:cxn modelId="{5DB2D398-81DF-46E7-81F0-B886CC11162A}" type="presOf" srcId="{6DEECCF0-4510-4CB0-9B1E-505836163A30}" destId="{7C270183-F9E6-4EDA-8293-57E0E8715BFB}" srcOrd="1" destOrd="0" presId="urn:microsoft.com/office/officeart/2005/8/layout/list1"/>
    <dgm:cxn modelId="{475DD19E-6A35-4AEE-A776-ECA064DF4B65}" srcId="{9DD2BB81-BB10-434F-890B-C16834D8F5E7}" destId="{60D05E42-6190-46C5-B1C9-CD5891D3A508}" srcOrd="0" destOrd="0" parTransId="{6D19751B-487E-42A8-9D29-7B053C0AF879}" sibTransId="{76BAD9F8-6375-4474-BCA0-732B8E21BDB1}"/>
    <dgm:cxn modelId="{DF87CEB2-1330-4206-9100-964751FAB099}" type="presOf" srcId="{6DEECCF0-4510-4CB0-9B1E-505836163A30}" destId="{6BC40179-57D6-42E3-A849-83DAFA56D6FA}" srcOrd="0" destOrd="0" presId="urn:microsoft.com/office/officeart/2005/8/layout/list1"/>
    <dgm:cxn modelId="{9AB38AB9-EB25-4747-B2A8-BAAF3B73096E}" type="presOf" srcId="{60D05E42-6190-46C5-B1C9-CD5891D3A508}" destId="{D486A6E2-54FC-4B82-878E-68C1B280FC37}" srcOrd="1" destOrd="0" presId="urn:microsoft.com/office/officeart/2005/8/layout/list1"/>
    <dgm:cxn modelId="{F9DC70C3-ECA8-4FCE-9546-EF8A2EA195C5}" type="presOf" srcId="{617DBF86-3089-45C2-AA7B-F807CBB5CC68}" destId="{88C9F569-8647-470E-99AE-9810BB5293A5}" srcOrd="1" destOrd="0" presId="urn:microsoft.com/office/officeart/2005/8/layout/list1"/>
    <dgm:cxn modelId="{AA1868CB-62B2-4460-94F1-C3134FC05D80}" type="presOf" srcId="{617DBF86-3089-45C2-AA7B-F807CBB5CC68}" destId="{F25FF6D3-D384-456F-9396-74F71EC57BE7}" srcOrd="0" destOrd="0" presId="urn:microsoft.com/office/officeart/2005/8/layout/list1"/>
    <dgm:cxn modelId="{0DBB2ACF-F36B-4F86-B755-E4605359F803}" type="presOf" srcId="{23268F3F-F7C9-4C3A-9884-C742F79E24B9}" destId="{A969BA93-2DFF-4FD8-8EE4-50234E1D031E}" srcOrd="1" destOrd="0" presId="urn:microsoft.com/office/officeart/2005/8/layout/list1"/>
    <dgm:cxn modelId="{567B62EF-9C7B-4F00-A694-C5DF4528D2B3}" srcId="{9DD2BB81-BB10-434F-890B-C16834D8F5E7}" destId="{447B5944-5B7F-4D70-B78C-E2017F9A28FB}" srcOrd="3" destOrd="0" parTransId="{69F8F571-5220-4854-9694-5B8BA2493A1B}" sibTransId="{C25B2F59-9578-46F5-B9E6-25C8228A816D}"/>
    <dgm:cxn modelId="{ED4CB8F1-0D9C-4880-B4C2-64E5DB0CE2D9}" type="presOf" srcId="{60D05E42-6190-46C5-B1C9-CD5891D3A508}" destId="{C2125AA0-4A0C-4D48-9A8A-A18105DA754D}" srcOrd="0" destOrd="0" presId="urn:microsoft.com/office/officeart/2005/8/layout/list1"/>
    <dgm:cxn modelId="{B935BBF7-4DDB-4289-A9E1-BD9905066494}" type="presOf" srcId="{9DD2BB81-BB10-434F-890B-C16834D8F5E7}" destId="{7C1DE290-2CBD-4231-BFE5-923D1798F32C}" srcOrd="0" destOrd="0" presId="urn:microsoft.com/office/officeart/2005/8/layout/list1"/>
    <dgm:cxn modelId="{DF1B0684-07CD-4718-B234-B921D7C7ACBD}" type="presParOf" srcId="{7C1DE290-2CBD-4231-BFE5-923D1798F32C}" destId="{38BD1B02-706A-4AB9-BCD8-AB67CB6D036C}" srcOrd="0" destOrd="0" presId="urn:microsoft.com/office/officeart/2005/8/layout/list1"/>
    <dgm:cxn modelId="{D4242161-A895-4F9F-A4BC-9E3F7ABD0751}" type="presParOf" srcId="{38BD1B02-706A-4AB9-BCD8-AB67CB6D036C}" destId="{C2125AA0-4A0C-4D48-9A8A-A18105DA754D}" srcOrd="0" destOrd="0" presId="urn:microsoft.com/office/officeart/2005/8/layout/list1"/>
    <dgm:cxn modelId="{29707A7F-378F-43C3-978B-0085B5BAD17E}" type="presParOf" srcId="{38BD1B02-706A-4AB9-BCD8-AB67CB6D036C}" destId="{D486A6E2-54FC-4B82-878E-68C1B280FC37}" srcOrd="1" destOrd="0" presId="urn:microsoft.com/office/officeart/2005/8/layout/list1"/>
    <dgm:cxn modelId="{6839ED48-E2B4-4B08-A4D2-9D8010082899}" type="presParOf" srcId="{7C1DE290-2CBD-4231-BFE5-923D1798F32C}" destId="{BC0B6C44-EBFB-4FF8-A808-533ABF9C2234}" srcOrd="1" destOrd="0" presId="urn:microsoft.com/office/officeart/2005/8/layout/list1"/>
    <dgm:cxn modelId="{1A97350C-0171-4F73-9483-6619B0E43AEF}" type="presParOf" srcId="{7C1DE290-2CBD-4231-BFE5-923D1798F32C}" destId="{3A9F0494-5A92-42C2-8553-187825E5F803}" srcOrd="2" destOrd="0" presId="urn:microsoft.com/office/officeart/2005/8/layout/list1"/>
    <dgm:cxn modelId="{F7F6463F-99B8-4244-A41F-6190F6688B53}" type="presParOf" srcId="{7C1DE290-2CBD-4231-BFE5-923D1798F32C}" destId="{360E27E3-8529-4D90-A81F-79E73A87A75B}" srcOrd="3" destOrd="0" presId="urn:microsoft.com/office/officeart/2005/8/layout/list1"/>
    <dgm:cxn modelId="{FE1533ED-357A-41EB-A676-C9A870C97825}" type="presParOf" srcId="{7C1DE290-2CBD-4231-BFE5-923D1798F32C}" destId="{30E60F10-1384-48E1-9C82-43DCE67F85D0}" srcOrd="4" destOrd="0" presId="urn:microsoft.com/office/officeart/2005/8/layout/list1"/>
    <dgm:cxn modelId="{021A9FE9-03FB-44A5-96B7-D454B683126D}" type="presParOf" srcId="{30E60F10-1384-48E1-9C82-43DCE67F85D0}" destId="{F25FF6D3-D384-456F-9396-74F71EC57BE7}" srcOrd="0" destOrd="0" presId="urn:microsoft.com/office/officeart/2005/8/layout/list1"/>
    <dgm:cxn modelId="{96F557EC-FC75-407D-B109-054BB850AE3E}" type="presParOf" srcId="{30E60F10-1384-48E1-9C82-43DCE67F85D0}" destId="{88C9F569-8647-470E-99AE-9810BB5293A5}" srcOrd="1" destOrd="0" presId="urn:microsoft.com/office/officeart/2005/8/layout/list1"/>
    <dgm:cxn modelId="{2BF5DEDB-584D-410C-9FF5-94BF9A783FF8}" type="presParOf" srcId="{7C1DE290-2CBD-4231-BFE5-923D1798F32C}" destId="{FFB48350-0538-41F9-8759-8D35C6F2E2A4}" srcOrd="5" destOrd="0" presId="urn:microsoft.com/office/officeart/2005/8/layout/list1"/>
    <dgm:cxn modelId="{C1567FC6-C310-4D61-88B1-666DA0C91868}" type="presParOf" srcId="{7C1DE290-2CBD-4231-BFE5-923D1798F32C}" destId="{872C32A7-07C6-41C3-9F50-7D1B2416ACBD}" srcOrd="6" destOrd="0" presId="urn:microsoft.com/office/officeart/2005/8/layout/list1"/>
    <dgm:cxn modelId="{108BC3FA-8B27-465E-B542-F03996AA12E6}" type="presParOf" srcId="{7C1DE290-2CBD-4231-BFE5-923D1798F32C}" destId="{F9DD0132-9DBC-4B35-A6A5-AE857C1B85FB}" srcOrd="7" destOrd="0" presId="urn:microsoft.com/office/officeart/2005/8/layout/list1"/>
    <dgm:cxn modelId="{271D18B9-9164-468B-A24D-B02CD4C0897C}" type="presParOf" srcId="{7C1DE290-2CBD-4231-BFE5-923D1798F32C}" destId="{2B9A2818-D34D-4A77-A944-92D53C501131}" srcOrd="8" destOrd="0" presId="urn:microsoft.com/office/officeart/2005/8/layout/list1"/>
    <dgm:cxn modelId="{401FF8B0-BD09-4803-8913-A54AFDFE02AD}" type="presParOf" srcId="{2B9A2818-D34D-4A77-A944-92D53C501131}" destId="{8F9B3D85-A0EB-46FD-BAA1-8128E62C138D}" srcOrd="0" destOrd="0" presId="urn:microsoft.com/office/officeart/2005/8/layout/list1"/>
    <dgm:cxn modelId="{B9777187-2007-44D4-8AA5-71F8D7E430A1}" type="presParOf" srcId="{2B9A2818-D34D-4A77-A944-92D53C501131}" destId="{A969BA93-2DFF-4FD8-8EE4-50234E1D031E}" srcOrd="1" destOrd="0" presId="urn:microsoft.com/office/officeart/2005/8/layout/list1"/>
    <dgm:cxn modelId="{0F55FC46-4070-4A6D-AE62-77403E0D9772}" type="presParOf" srcId="{7C1DE290-2CBD-4231-BFE5-923D1798F32C}" destId="{95D09EAB-7FBC-4B61-9468-9B24309767DD}" srcOrd="9" destOrd="0" presId="urn:microsoft.com/office/officeart/2005/8/layout/list1"/>
    <dgm:cxn modelId="{42AD11DB-9249-487E-B464-8AEA9BFD0A46}" type="presParOf" srcId="{7C1DE290-2CBD-4231-BFE5-923D1798F32C}" destId="{703A7D02-D021-433A-BAD6-91A82733B1AB}" srcOrd="10" destOrd="0" presId="urn:microsoft.com/office/officeart/2005/8/layout/list1"/>
    <dgm:cxn modelId="{07F04938-CB48-4FCD-9320-B792CF6604FB}" type="presParOf" srcId="{7C1DE290-2CBD-4231-BFE5-923D1798F32C}" destId="{04833FDB-9E8F-42FF-8514-500D7B36FFE9}" srcOrd="11" destOrd="0" presId="urn:microsoft.com/office/officeart/2005/8/layout/list1"/>
    <dgm:cxn modelId="{E5FE53F2-FAFD-488F-BCED-7ABE523F9B1C}" type="presParOf" srcId="{7C1DE290-2CBD-4231-BFE5-923D1798F32C}" destId="{5C318AB6-C18E-42C0-85D2-814DF4FC9F5A}" srcOrd="12" destOrd="0" presId="urn:microsoft.com/office/officeart/2005/8/layout/list1"/>
    <dgm:cxn modelId="{7B52B56D-2DF1-463B-9E1E-6FD0F1836D31}" type="presParOf" srcId="{5C318AB6-C18E-42C0-85D2-814DF4FC9F5A}" destId="{B3AA3DE3-84C9-4100-9D3D-C44132D271F4}" srcOrd="0" destOrd="0" presId="urn:microsoft.com/office/officeart/2005/8/layout/list1"/>
    <dgm:cxn modelId="{4CD1ABF6-B1D1-4FEE-8D4E-863BF93D5423}" type="presParOf" srcId="{5C318AB6-C18E-42C0-85D2-814DF4FC9F5A}" destId="{F4142A31-02DE-4A24-A12D-93DE975F3BDE}" srcOrd="1" destOrd="0" presId="urn:microsoft.com/office/officeart/2005/8/layout/list1"/>
    <dgm:cxn modelId="{78A6BE0B-ECF2-458E-84A9-9411598523E4}" type="presParOf" srcId="{7C1DE290-2CBD-4231-BFE5-923D1798F32C}" destId="{2B8850AF-0121-446F-9AE6-BB3E92E53FCB}" srcOrd="13" destOrd="0" presId="urn:microsoft.com/office/officeart/2005/8/layout/list1"/>
    <dgm:cxn modelId="{EDE2190F-DD70-4240-BAB1-6A1D694E9D88}" type="presParOf" srcId="{7C1DE290-2CBD-4231-BFE5-923D1798F32C}" destId="{3D4A1D96-3654-49B1-87A9-94BF178DA70F}" srcOrd="14" destOrd="0" presId="urn:microsoft.com/office/officeart/2005/8/layout/list1"/>
    <dgm:cxn modelId="{F77F1647-BC53-4D97-9D2E-E3B6D6027BAB}" type="presParOf" srcId="{7C1DE290-2CBD-4231-BFE5-923D1798F32C}" destId="{7A823E98-CC31-49D7-8713-73CEF5789FFB}" srcOrd="15" destOrd="0" presId="urn:microsoft.com/office/officeart/2005/8/layout/list1"/>
    <dgm:cxn modelId="{0F6CD169-F043-4C81-B8D2-2E22E045301F}" type="presParOf" srcId="{7C1DE290-2CBD-4231-BFE5-923D1798F32C}" destId="{8F5E8E62-AEFF-43AA-9ED9-EEACE575A17D}" srcOrd="16" destOrd="0" presId="urn:microsoft.com/office/officeart/2005/8/layout/list1"/>
    <dgm:cxn modelId="{5B9C9DEA-9D80-4578-AFE6-70F21D86E042}" type="presParOf" srcId="{8F5E8E62-AEFF-43AA-9ED9-EEACE575A17D}" destId="{6BC40179-57D6-42E3-A849-83DAFA56D6FA}" srcOrd="0" destOrd="0" presId="urn:microsoft.com/office/officeart/2005/8/layout/list1"/>
    <dgm:cxn modelId="{E5A885B7-2CE3-4238-A61F-32F934863D58}" type="presParOf" srcId="{8F5E8E62-AEFF-43AA-9ED9-EEACE575A17D}" destId="{7C270183-F9E6-4EDA-8293-57E0E8715BFB}" srcOrd="1" destOrd="0" presId="urn:microsoft.com/office/officeart/2005/8/layout/list1"/>
    <dgm:cxn modelId="{831CCBC2-73D6-4586-8D57-BF5F44A82F0E}" type="presParOf" srcId="{7C1DE290-2CBD-4231-BFE5-923D1798F32C}" destId="{A1A88968-B264-4E73-A318-DE270768A224}" srcOrd="17" destOrd="0" presId="urn:microsoft.com/office/officeart/2005/8/layout/list1"/>
    <dgm:cxn modelId="{44063569-C799-4B3F-8059-8753C29064B1}" type="presParOf" srcId="{7C1DE290-2CBD-4231-BFE5-923D1798F32C}" destId="{F8D4EAD5-92FB-49EC-9D7C-BD336D9F800E}" srcOrd="18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9AA0B-628B-4D76-B414-37D2BB2D74A7}">
      <dsp:nvSpPr>
        <dsp:cNvPr id="0" name=""/>
        <dsp:cNvSpPr/>
      </dsp:nvSpPr>
      <dsp:spPr>
        <a:xfrm>
          <a:off x="0" y="338280"/>
          <a:ext cx="1196399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BCD9F8-CF0C-448B-8484-6B494F689CFA}">
      <dsp:nvSpPr>
        <dsp:cNvPr id="0" name=""/>
        <dsp:cNvSpPr/>
      </dsp:nvSpPr>
      <dsp:spPr>
        <a:xfrm>
          <a:off x="598199" y="0"/>
          <a:ext cx="8374795" cy="708480"/>
        </a:xfrm>
        <a:prstGeom prst="roundRect">
          <a:avLst/>
        </a:prstGeom>
        <a:solidFill>
          <a:schemeClr val="bg1">
            <a:lumMod val="8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6547" tIns="0" rIns="31654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Arial Narrow" panose="020B0606020202030204" pitchFamily="34" charset="0"/>
            </a:rPr>
            <a:t>ETAPA NON OBRIGATORIA</a:t>
          </a:r>
        </a:p>
      </dsp:txBody>
      <dsp:txXfrm>
        <a:off x="632784" y="34585"/>
        <a:ext cx="8305625" cy="639310"/>
      </dsp:txXfrm>
    </dsp:sp>
    <dsp:sp modelId="{79388D38-7D61-40E6-86E6-87EC05CB9D1A}">
      <dsp:nvSpPr>
        <dsp:cNvPr id="0" name=""/>
        <dsp:cNvSpPr/>
      </dsp:nvSpPr>
      <dsp:spPr>
        <a:xfrm>
          <a:off x="0" y="1445327"/>
          <a:ext cx="1196399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85D1D3-6D5F-4987-9B98-B959D062FBB4}">
      <dsp:nvSpPr>
        <dsp:cNvPr id="0" name=""/>
        <dsp:cNvSpPr/>
      </dsp:nvSpPr>
      <dsp:spPr>
        <a:xfrm>
          <a:off x="532517" y="1068621"/>
          <a:ext cx="8374795" cy="708480"/>
        </a:xfrm>
        <a:prstGeom prst="roundRect">
          <a:avLst/>
        </a:prstGeom>
        <a:solidFill>
          <a:schemeClr val="bg1">
            <a:lumMod val="8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6547" tIns="0" rIns="31654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Arial Narrow" panose="020B0606020202030204" pitchFamily="34" charset="0"/>
            </a:rPr>
            <a:t>2 CURSOS </a:t>
          </a:r>
        </a:p>
      </dsp:txBody>
      <dsp:txXfrm>
        <a:off x="567102" y="1103206"/>
        <a:ext cx="8305625" cy="639310"/>
      </dsp:txXfrm>
    </dsp:sp>
    <dsp:sp modelId="{C9F08F66-9755-4E51-BE7E-E381110E89A8}">
      <dsp:nvSpPr>
        <dsp:cNvPr id="0" name=""/>
        <dsp:cNvSpPr/>
      </dsp:nvSpPr>
      <dsp:spPr>
        <a:xfrm>
          <a:off x="0" y="4893616"/>
          <a:ext cx="1196399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4B7372-010B-42F6-9975-57668ABC5D8D}">
      <dsp:nvSpPr>
        <dsp:cNvPr id="0" name=""/>
        <dsp:cNvSpPr/>
      </dsp:nvSpPr>
      <dsp:spPr>
        <a:xfrm>
          <a:off x="267950" y="2142362"/>
          <a:ext cx="11416997" cy="3068129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6547" tIns="0" rIns="31654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4 MODALIDADES: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1- CIENCIA E TECNOLOXÍA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2- HUMANIDADES E CIENCIAS SOCIAIS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3- ARTES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4- XERAL</a:t>
          </a:r>
        </a:p>
      </dsp:txBody>
      <dsp:txXfrm>
        <a:off x="417724" y="2292136"/>
        <a:ext cx="11117449" cy="27685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B7427-6F32-43AB-B4E8-FEA1AF96BCC2}">
      <dsp:nvSpPr>
        <dsp:cNvPr id="0" name=""/>
        <dsp:cNvSpPr/>
      </dsp:nvSpPr>
      <dsp:spPr>
        <a:xfrm>
          <a:off x="-5834115" y="-899835"/>
          <a:ext cx="6999874" cy="6999874"/>
        </a:xfrm>
        <a:prstGeom prst="blockArc">
          <a:avLst>
            <a:gd name="adj1" fmla="val 18900000"/>
            <a:gd name="adj2" fmla="val 2700000"/>
            <a:gd name="adj3" fmla="val 309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B2896E-3480-42FA-9268-141FC67E8E97}">
      <dsp:nvSpPr>
        <dsp:cNvPr id="0" name=""/>
        <dsp:cNvSpPr/>
      </dsp:nvSpPr>
      <dsp:spPr>
        <a:xfrm>
          <a:off x="955927" y="742901"/>
          <a:ext cx="8204184" cy="14855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9190" tIns="55880" rIns="55880" bIns="5588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Ao</a:t>
          </a:r>
          <a:r>
            <a:rPr lang="es-ES" sz="2200" kern="1200" dirty="0">
              <a:latin typeface="Calibri" panose="020F0502020204030204" pitchFamily="34" charset="0"/>
              <a:cs typeface="Calibri" panose="020F0502020204030204" pitchFamily="34" charset="0"/>
            </a:rPr>
            <a:t> menos </a:t>
          </a:r>
          <a:r>
            <a:rPr lang="es-E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unha</a:t>
          </a:r>
          <a:r>
            <a:rPr lang="es-ES" sz="2200" kern="1200" dirty="0">
              <a:latin typeface="Calibri" panose="020F0502020204030204" pitchFamily="34" charset="0"/>
              <a:cs typeface="Calibri" panose="020F0502020204030204" pitchFamily="34" charset="0"/>
            </a:rPr>
            <a:t> nota de 4 </a:t>
          </a:r>
          <a:r>
            <a:rPr lang="es-E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na</a:t>
          </a:r>
          <a:r>
            <a:rPr lang="es-ES" sz="2200" kern="1200" dirty="0">
              <a:latin typeface="Calibri" panose="020F0502020204030204" pitchFamily="34" charset="0"/>
              <a:cs typeface="Calibri" panose="020F0502020204030204" pitchFamily="34" charset="0"/>
            </a:rPr>
            <a:t> parte </a:t>
          </a:r>
          <a:r>
            <a:rPr lang="es-E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obrigatoria</a:t>
          </a:r>
          <a:r>
            <a:rPr lang="es-ES" sz="2200" kern="1200" dirty="0">
              <a:latin typeface="Calibri" panose="020F0502020204030204" pitchFamily="34" charset="0"/>
              <a:cs typeface="Calibri" panose="020F0502020204030204" pitchFamily="34" charset="0"/>
            </a:rPr>
            <a:t> da ABAU</a:t>
          </a:r>
        </a:p>
      </dsp:txBody>
      <dsp:txXfrm>
        <a:off x="955927" y="742901"/>
        <a:ext cx="8204184" cy="1485594"/>
      </dsp:txXfrm>
    </dsp:sp>
    <dsp:sp modelId="{C05CBD32-320F-4DEE-A49B-B747D121B309}">
      <dsp:nvSpPr>
        <dsp:cNvPr id="0" name=""/>
        <dsp:cNvSpPr/>
      </dsp:nvSpPr>
      <dsp:spPr>
        <a:xfrm>
          <a:off x="24237" y="530108"/>
          <a:ext cx="1856992" cy="1856992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3000" b="-3000"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12B73F-9BAD-4705-8782-900D658481E6}">
      <dsp:nvSpPr>
        <dsp:cNvPr id="0" name=""/>
        <dsp:cNvSpPr/>
      </dsp:nvSpPr>
      <dsp:spPr>
        <a:xfrm>
          <a:off x="955927" y="2971708"/>
          <a:ext cx="8204184" cy="14855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9190" tIns="55880" rIns="55880" bIns="5588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latin typeface="Calibri" panose="020F0502020204030204" pitchFamily="34" charset="0"/>
              <a:cs typeface="Calibri" panose="020F0502020204030204" pitchFamily="34" charset="0"/>
            </a:rPr>
            <a:t>Nota igual </a:t>
          </a:r>
          <a:r>
            <a:rPr lang="es-E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ou</a:t>
          </a:r>
          <a:r>
            <a:rPr lang="es-ES" sz="2200" kern="1200" dirty="0">
              <a:latin typeface="Calibri" panose="020F0502020204030204" pitchFamily="34" charset="0"/>
              <a:cs typeface="Calibri" panose="020F0502020204030204" pitchFamily="34" charset="0"/>
            </a:rPr>
            <a:t> superior a 5,  </a:t>
          </a:r>
          <a:r>
            <a:rPr lang="es-E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despois</a:t>
          </a:r>
          <a:r>
            <a:rPr lang="es-ES" sz="2200" kern="1200" dirty="0"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s-E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facer</a:t>
          </a:r>
          <a:r>
            <a:rPr lang="es-ES" sz="2200" kern="1200" dirty="0">
              <a:latin typeface="Calibri" panose="020F0502020204030204" pitchFamily="34" charset="0"/>
              <a:cs typeface="Calibri" panose="020F0502020204030204" pitchFamily="34" charset="0"/>
            </a:rPr>
            <a:t> a media entre:</a:t>
          </a:r>
        </a:p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latin typeface="Calibri" panose="020F0502020204030204" pitchFamily="34" charset="0"/>
              <a:cs typeface="Calibri" panose="020F0502020204030204" pitchFamily="34" charset="0"/>
            </a:rPr>
            <a:t>a nota media de Bac (60%) + nota media da parte </a:t>
          </a:r>
          <a:r>
            <a:rPr lang="es-E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obrigatoria</a:t>
          </a:r>
          <a:r>
            <a:rPr lang="es-ES" sz="2200" kern="1200" dirty="0">
              <a:latin typeface="Calibri" panose="020F0502020204030204" pitchFamily="34" charset="0"/>
              <a:cs typeface="Calibri" panose="020F0502020204030204" pitchFamily="34" charset="0"/>
            </a:rPr>
            <a:t> da ABAU (40%) expresada con 2 </a:t>
          </a:r>
          <a:r>
            <a:rPr lang="es-E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decimais</a:t>
          </a:r>
          <a:endParaRPr lang="es-E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55927" y="2971708"/>
        <a:ext cx="8204184" cy="1485594"/>
      </dsp:txXfrm>
    </dsp:sp>
    <dsp:sp modelId="{D4C5F392-BE46-49AB-80D5-12792C730E2F}">
      <dsp:nvSpPr>
        <dsp:cNvPr id="0" name=""/>
        <dsp:cNvSpPr/>
      </dsp:nvSpPr>
      <dsp:spPr>
        <a:xfrm>
          <a:off x="27431" y="2786009"/>
          <a:ext cx="1856992" cy="1856992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t="-3000" b="-3000"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523790-937C-418E-A7FD-F3E002893FA7}">
      <dsp:nvSpPr>
        <dsp:cNvPr id="0" name=""/>
        <dsp:cNvSpPr/>
      </dsp:nvSpPr>
      <dsp:spPr>
        <a:xfrm>
          <a:off x="1872826" y="220133"/>
          <a:ext cx="4368800" cy="151722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A64EAE-4864-4191-9BA1-973E9CACF033}">
      <dsp:nvSpPr>
        <dsp:cNvPr id="0" name=""/>
        <dsp:cNvSpPr/>
      </dsp:nvSpPr>
      <dsp:spPr>
        <a:xfrm>
          <a:off x="3655178" y="3877251"/>
          <a:ext cx="846666" cy="541866"/>
        </a:xfrm>
        <a:prstGeom prst="downArrow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25400" dist="127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AEF92FE-1F95-40E0-BE17-CCFE4961488C}">
      <dsp:nvSpPr>
        <dsp:cNvPr id="0" name=""/>
        <dsp:cNvSpPr/>
      </dsp:nvSpPr>
      <dsp:spPr>
        <a:xfrm>
          <a:off x="2133599" y="4402666"/>
          <a:ext cx="4064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Nota de corte de cada Grao Universitario (enlace notas de corte 2021/22)</a:t>
          </a:r>
          <a:endParaRPr lang="es-ES" sz="24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33599" y="4402666"/>
        <a:ext cx="4064000" cy="1016000"/>
      </dsp:txXfrm>
    </dsp:sp>
    <dsp:sp modelId="{CAEBE288-98DB-4188-A681-BC052D7CC038}">
      <dsp:nvSpPr>
        <dsp:cNvPr id="0" name=""/>
        <dsp:cNvSpPr/>
      </dsp:nvSpPr>
      <dsp:spPr>
        <a:xfrm>
          <a:off x="2293255" y="159302"/>
          <a:ext cx="1843308" cy="1895459"/>
        </a:xfrm>
        <a:prstGeom prst="ellipse">
          <a:avLst/>
        </a:prstGeom>
        <a:blipFill>
          <a:blip xmlns:r="http://schemas.openxmlformats.org/officeDocument/2006/relationships" r:embed="rId2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 err="1">
              <a:latin typeface="Calibri" panose="020F0502020204030204" pitchFamily="34" charset="0"/>
              <a:cs typeface="Calibri" panose="020F0502020204030204" pitchFamily="34" charset="0"/>
            </a:rPr>
            <a:t>Máis</a:t>
          </a:r>
          <a:r>
            <a:rPr lang="es-ES" sz="2100" kern="1200" dirty="0">
              <a:latin typeface="Calibri" panose="020F0502020204030204" pitchFamily="34" charset="0"/>
              <a:cs typeface="Calibri" panose="020F0502020204030204" pitchFamily="34" charset="0"/>
            </a:rPr>
            <a:t> solicitudes que prazas</a:t>
          </a:r>
        </a:p>
      </dsp:txBody>
      <dsp:txXfrm>
        <a:off x="2563201" y="436886"/>
        <a:ext cx="1303416" cy="1340291"/>
      </dsp:txXfrm>
    </dsp:sp>
    <dsp:sp modelId="{C266E358-7CC8-4836-95BD-532578EBF447}">
      <dsp:nvSpPr>
        <dsp:cNvPr id="0" name=""/>
        <dsp:cNvSpPr/>
      </dsp:nvSpPr>
      <dsp:spPr>
        <a:xfrm>
          <a:off x="3531802" y="1239380"/>
          <a:ext cx="2027163" cy="1686839"/>
        </a:xfrm>
        <a:prstGeom prst="ellipse">
          <a:avLst/>
        </a:prstGeom>
        <a:blipFill>
          <a:blip xmlns:r="http://schemas.openxmlformats.org/officeDocument/2006/relationships" r:embed="rId2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Calibri" panose="020F0502020204030204" pitchFamily="34" charset="0"/>
              <a:cs typeface="Calibri" panose="020F0502020204030204" pitchFamily="34" charset="0"/>
            </a:rPr>
            <a:t>O último </a:t>
          </a:r>
          <a:r>
            <a:rPr lang="es-ES" sz="2000" kern="1200" dirty="0" err="1">
              <a:latin typeface="Calibri" panose="020F0502020204030204" pitchFamily="34" charset="0"/>
              <a:cs typeface="Calibri" panose="020F0502020204030204" pitchFamily="34" charset="0"/>
            </a:rPr>
            <a:t>estudante</a:t>
          </a:r>
          <a:r>
            <a:rPr lang="es-ES" sz="2000" kern="1200" dirty="0">
              <a:latin typeface="Calibri" panose="020F0502020204030204" pitchFamily="34" charset="0"/>
              <a:cs typeface="Calibri" panose="020F0502020204030204" pitchFamily="34" charset="0"/>
            </a:rPr>
            <a:t> en acceder </a:t>
          </a:r>
        </a:p>
      </dsp:txBody>
      <dsp:txXfrm>
        <a:off x="3828673" y="1486412"/>
        <a:ext cx="1433421" cy="1192775"/>
      </dsp:txXfrm>
    </dsp:sp>
    <dsp:sp modelId="{322115D5-0906-4902-8FA6-98B7E37D427C}">
      <dsp:nvSpPr>
        <dsp:cNvPr id="0" name=""/>
        <dsp:cNvSpPr/>
      </dsp:nvSpPr>
      <dsp:spPr>
        <a:xfrm>
          <a:off x="1722350" y="0"/>
          <a:ext cx="4741333" cy="379306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8391B-21AC-4006-BB53-7DEE25ED07A1}">
      <dsp:nvSpPr>
        <dsp:cNvPr id="0" name=""/>
        <dsp:cNvSpPr/>
      </dsp:nvSpPr>
      <dsp:spPr>
        <a:xfrm>
          <a:off x="-5519750" y="-845095"/>
          <a:ext cx="6572142" cy="6572142"/>
        </a:xfrm>
        <a:prstGeom prst="blockArc">
          <a:avLst>
            <a:gd name="adj1" fmla="val 18900000"/>
            <a:gd name="adj2" fmla="val 2700000"/>
            <a:gd name="adj3" fmla="val 329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2B530-ABE6-4FB9-815C-DF6FF74664E7}">
      <dsp:nvSpPr>
        <dsp:cNvPr id="0" name=""/>
        <dsp:cNvSpPr/>
      </dsp:nvSpPr>
      <dsp:spPr>
        <a:xfrm>
          <a:off x="376947" y="273088"/>
          <a:ext cx="9632443" cy="5139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9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Calibri" panose="020F0502020204030204" pitchFamily="34" charset="0"/>
              <a:cs typeface="Calibri" panose="020F0502020204030204" pitchFamily="34" charset="0"/>
            </a:rPr>
            <a:t>GRAOS DE 4 CURSOS</a:t>
          </a:r>
        </a:p>
      </dsp:txBody>
      <dsp:txXfrm>
        <a:off x="376947" y="273088"/>
        <a:ext cx="9632443" cy="513971"/>
      </dsp:txXfrm>
    </dsp:sp>
    <dsp:sp modelId="{1C5FD76F-212A-4113-95DD-FB4EFF7F6C1A}">
      <dsp:nvSpPr>
        <dsp:cNvPr id="0" name=""/>
        <dsp:cNvSpPr/>
      </dsp:nvSpPr>
      <dsp:spPr>
        <a:xfrm>
          <a:off x="71030" y="243154"/>
          <a:ext cx="642464" cy="642464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ECFDF-6E10-4E3D-A551-073A28828A94}">
      <dsp:nvSpPr>
        <dsp:cNvPr id="0" name=""/>
        <dsp:cNvSpPr/>
      </dsp:nvSpPr>
      <dsp:spPr>
        <a:xfrm>
          <a:off x="815039" y="923954"/>
          <a:ext cx="9209666" cy="7219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9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Calibri" panose="020F0502020204030204" pitchFamily="34" charset="0"/>
              <a:cs typeface="Calibri" panose="020F0502020204030204" pitchFamily="34" charset="0"/>
            </a:rPr>
            <a:t>GRAOS DE 5 CURSOS: ARQUITECTURA, FARMACIA, VETERINARIA, ODONTOLOXÍA</a:t>
          </a:r>
        </a:p>
      </dsp:txBody>
      <dsp:txXfrm>
        <a:off x="815039" y="923954"/>
        <a:ext cx="9209666" cy="721950"/>
      </dsp:txXfrm>
    </dsp:sp>
    <dsp:sp modelId="{42A0A596-3F2F-41DC-A271-D5DA308BE0CA}">
      <dsp:nvSpPr>
        <dsp:cNvPr id="0" name=""/>
        <dsp:cNvSpPr/>
      </dsp:nvSpPr>
      <dsp:spPr>
        <a:xfrm>
          <a:off x="493807" y="963697"/>
          <a:ext cx="642464" cy="642464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3F94C8-F788-47D3-B967-EA45A9F96CCE}">
      <dsp:nvSpPr>
        <dsp:cNvPr id="0" name=""/>
        <dsp:cNvSpPr/>
      </dsp:nvSpPr>
      <dsp:spPr>
        <a:xfrm>
          <a:off x="1008364" y="1798803"/>
          <a:ext cx="9016340" cy="5139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9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Calibri" panose="020F0502020204030204" pitchFamily="34" charset="0"/>
              <a:cs typeface="Calibri" panose="020F0502020204030204" pitchFamily="34" charset="0"/>
            </a:rPr>
            <a:t>GRAOS DE 6 CURSOS: MEDICIÑA</a:t>
          </a:r>
        </a:p>
      </dsp:txBody>
      <dsp:txXfrm>
        <a:off x="1008364" y="1798803"/>
        <a:ext cx="9016340" cy="513971"/>
      </dsp:txXfrm>
    </dsp:sp>
    <dsp:sp modelId="{F1457E75-8F8E-4A47-B84F-B51D1EA861EC}">
      <dsp:nvSpPr>
        <dsp:cNvPr id="0" name=""/>
        <dsp:cNvSpPr/>
      </dsp:nvSpPr>
      <dsp:spPr>
        <a:xfrm>
          <a:off x="687132" y="1734557"/>
          <a:ext cx="642464" cy="642464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B185B-A2DC-4097-B2B5-F157EFF5C4AD}">
      <dsp:nvSpPr>
        <dsp:cNvPr id="0" name=""/>
        <dsp:cNvSpPr/>
      </dsp:nvSpPr>
      <dsp:spPr>
        <a:xfrm>
          <a:off x="1008364" y="2569175"/>
          <a:ext cx="9016340" cy="5139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9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Calibri" panose="020F0502020204030204" pitchFamily="34" charset="0"/>
              <a:cs typeface="Calibri" panose="020F0502020204030204" pitchFamily="34" charset="0"/>
            </a:rPr>
            <a:t>DOBLES GRAOS</a:t>
          </a:r>
        </a:p>
      </dsp:txBody>
      <dsp:txXfrm>
        <a:off x="1008364" y="2569175"/>
        <a:ext cx="9016340" cy="513971"/>
      </dsp:txXfrm>
    </dsp:sp>
    <dsp:sp modelId="{D8D7B802-9853-44FC-A1E5-67084C655697}">
      <dsp:nvSpPr>
        <dsp:cNvPr id="0" name=""/>
        <dsp:cNvSpPr/>
      </dsp:nvSpPr>
      <dsp:spPr>
        <a:xfrm>
          <a:off x="687132" y="2504929"/>
          <a:ext cx="642464" cy="642464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CB8FE7-CD77-4218-AE76-C63D46781EC0}">
      <dsp:nvSpPr>
        <dsp:cNvPr id="0" name=""/>
        <dsp:cNvSpPr/>
      </dsp:nvSpPr>
      <dsp:spPr>
        <a:xfrm>
          <a:off x="815039" y="3340035"/>
          <a:ext cx="9209666" cy="5139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9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Calibri" panose="020F0502020204030204" pitchFamily="34" charset="0"/>
              <a:cs typeface="Calibri" panose="020F0502020204030204" pitchFamily="34" charset="0"/>
            </a:rPr>
            <a:t>GRAOS ABERTOS</a:t>
          </a:r>
        </a:p>
      </dsp:txBody>
      <dsp:txXfrm>
        <a:off x="815039" y="3340035"/>
        <a:ext cx="9209666" cy="513971"/>
      </dsp:txXfrm>
    </dsp:sp>
    <dsp:sp modelId="{8DEA3F39-1EBC-4B83-9D7A-970BB30102BF}">
      <dsp:nvSpPr>
        <dsp:cNvPr id="0" name=""/>
        <dsp:cNvSpPr/>
      </dsp:nvSpPr>
      <dsp:spPr>
        <a:xfrm>
          <a:off x="508950" y="3275789"/>
          <a:ext cx="642464" cy="642464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912A53-DF23-4499-B805-A9E095BE3D96}">
      <dsp:nvSpPr>
        <dsp:cNvPr id="0" name=""/>
        <dsp:cNvSpPr/>
      </dsp:nvSpPr>
      <dsp:spPr>
        <a:xfrm>
          <a:off x="392262" y="4110895"/>
          <a:ext cx="9632443" cy="5139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9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Calibri" panose="020F0502020204030204" pitchFamily="34" charset="0"/>
              <a:cs typeface="Calibri" panose="020F0502020204030204" pitchFamily="34" charset="0"/>
            </a:rPr>
            <a:t>UNIVERSIDADE A DISTANCIA(UNED)</a:t>
          </a:r>
        </a:p>
      </dsp:txBody>
      <dsp:txXfrm>
        <a:off x="392262" y="4110895"/>
        <a:ext cx="9632443" cy="513971"/>
      </dsp:txXfrm>
    </dsp:sp>
    <dsp:sp modelId="{AECF8EED-EB08-4F42-B488-0377E8CB74B4}">
      <dsp:nvSpPr>
        <dsp:cNvPr id="0" name=""/>
        <dsp:cNvSpPr/>
      </dsp:nvSpPr>
      <dsp:spPr>
        <a:xfrm>
          <a:off x="71030" y="4046649"/>
          <a:ext cx="642464" cy="642464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092B9-B80B-40DF-8203-7C10370258AB}">
      <dsp:nvSpPr>
        <dsp:cNvPr id="0" name=""/>
        <dsp:cNvSpPr/>
      </dsp:nvSpPr>
      <dsp:spPr>
        <a:xfrm>
          <a:off x="5315" y="1861907"/>
          <a:ext cx="3094391" cy="123775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Calibri" panose="020F0502020204030204" pitchFamily="34" charset="0"/>
              <a:cs typeface="Calibri" panose="020F0502020204030204" pitchFamily="34" charset="0"/>
            </a:rPr>
            <a:t>Ciclos Básicos</a:t>
          </a:r>
        </a:p>
      </dsp:txBody>
      <dsp:txXfrm>
        <a:off x="624193" y="1861907"/>
        <a:ext cx="1856635" cy="1237756"/>
      </dsp:txXfrm>
    </dsp:sp>
    <dsp:sp modelId="{F873E3D8-0754-4EA5-9DCA-2E0E0820DDC8}">
      <dsp:nvSpPr>
        <dsp:cNvPr id="0" name=""/>
        <dsp:cNvSpPr/>
      </dsp:nvSpPr>
      <dsp:spPr>
        <a:xfrm>
          <a:off x="2790268" y="1861907"/>
          <a:ext cx="3094391" cy="123775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Calibri" panose="020F0502020204030204" pitchFamily="34" charset="0"/>
              <a:cs typeface="Calibri" panose="020F0502020204030204" pitchFamily="34" charset="0"/>
            </a:rPr>
            <a:t>Ciclos Grado Medio</a:t>
          </a:r>
        </a:p>
      </dsp:txBody>
      <dsp:txXfrm>
        <a:off x="3409146" y="1861907"/>
        <a:ext cx="1856635" cy="1237756"/>
      </dsp:txXfrm>
    </dsp:sp>
    <dsp:sp modelId="{24724C43-08A7-45B7-8CA1-A484E336C062}">
      <dsp:nvSpPr>
        <dsp:cNvPr id="0" name=""/>
        <dsp:cNvSpPr/>
      </dsp:nvSpPr>
      <dsp:spPr>
        <a:xfrm>
          <a:off x="5575221" y="1861907"/>
          <a:ext cx="3094391" cy="123775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Calibri" panose="020F0502020204030204" pitchFamily="34" charset="0"/>
              <a:cs typeface="Calibri" panose="020F0502020204030204" pitchFamily="34" charset="0"/>
            </a:rPr>
            <a:t>Ciclos Grado Superior</a:t>
          </a:r>
        </a:p>
      </dsp:txBody>
      <dsp:txXfrm>
        <a:off x="6194099" y="1861907"/>
        <a:ext cx="1856635" cy="1237756"/>
      </dsp:txXfrm>
    </dsp:sp>
    <dsp:sp modelId="{11E367BF-436B-4E0D-81BE-4774CC142A16}">
      <dsp:nvSpPr>
        <dsp:cNvPr id="0" name=""/>
        <dsp:cNvSpPr/>
      </dsp:nvSpPr>
      <dsp:spPr>
        <a:xfrm>
          <a:off x="8360174" y="1861907"/>
          <a:ext cx="3094391" cy="1237756"/>
        </a:xfrm>
        <a:prstGeom prst="chevron">
          <a:avLst/>
        </a:prstGeom>
        <a:solidFill>
          <a:schemeClr val="bg1">
            <a:lumMod val="8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GRADO UNIVERSITARIO</a:t>
          </a:r>
        </a:p>
      </dsp:txBody>
      <dsp:txXfrm>
        <a:off x="8979052" y="1861907"/>
        <a:ext cx="1856635" cy="12377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EC32B6-F173-4098-BA55-F7915BE3C4A7}">
      <dsp:nvSpPr>
        <dsp:cNvPr id="0" name=""/>
        <dsp:cNvSpPr/>
      </dsp:nvSpPr>
      <dsp:spPr>
        <a:xfrm>
          <a:off x="0" y="0"/>
          <a:ext cx="2935404" cy="575187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1.MATRICULARSE</a:t>
          </a:r>
          <a:endParaRPr lang="gl-ES" sz="2400" b="1" kern="1200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0"/>
        <a:ext cx="2935404" cy="1725561"/>
      </dsp:txXfrm>
    </dsp:sp>
    <dsp:sp modelId="{046DE02E-8210-4E92-825A-D4F47CC3F616}">
      <dsp:nvSpPr>
        <dsp:cNvPr id="0" name=""/>
        <dsp:cNvSpPr/>
      </dsp:nvSpPr>
      <dsp:spPr>
        <a:xfrm>
          <a:off x="293309" y="1179869"/>
          <a:ext cx="2404136" cy="12906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NO CENTRO </a:t>
          </a:r>
          <a:r>
            <a:rPr lang="es-ES" sz="1800" kern="1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ADXUDICADO</a:t>
          </a:r>
          <a:r>
            <a:rPr lang="es-E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E NOS PRAZOS ESTABLECIDOS</a:t>
          </a:r>
          <a:endParaRPr lang="gl-ES" sz="18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1111" y="1217671"/>
        <a:ext cx="2328532" cy="1215056"/>
      </dsp:txXfrm>
    </dsp:sp>
    <dsp:sp modelId="{63AFA511-9192-402C-990B-F124F0A8252A}">
      <dsp:nvSpPr>
        <dsp:cNvPr id="0" name=""/>
        <dsp:cNvSpPr/>
      </dsp:nvSpPr>
      <dsp:spPr>
        <a:xfrm>
          <a:off x="3" y="2949682"/>
          <a:ext cx="2859291" cy="22478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Calibri" panose="020F0502020204030204" pitchFamily="34" charset="0"/>
              <a:cs typeface="Calibri" panose="020F0502020204030204" pitchFamily="34" charset="0"/>
            </a:rPr>
            <a:t>ESTAR MATRICULADO EN CALQUERA ENSINANZA </a:t>
          </a:r>
          <a:r>
            <a:rPr lang="es-ES" sz="1800" kern="1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IMPLICA A RENUNCIA A PARTICIPAR NA ADMISIÓN A CICLOS</a:t>
          </a:r>
          <a:endParaRPr lang="gl-ES" sz="1800" kern="1200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5839" y="3015518"/>
        <a:ext cx="2727619" cy="2116129"/>
      </dsp:txXfrm>
    </dsp:sp>
    <dsp:sp modelId="{459D50F1-BAEC-4F53-AD8E-C96FADEFAD0F}">
      <dsp:nvSpPr>
        <dsp:cNvPr id="0" name=""/>
        <dsp:cNvSpPr/>
      </dsp:nvSpPr>
      <dsp:spPr>
        <a:xfrm>
          <a:off x="3196549" y="0"/>
          <a:ext cx="4534411" cy="575187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2.RENUNCIAR Á PRAZA</a:t>
          </a:r>
          <a:endParaRPr lang="gl-ES" sz="2400" b="1" kern="1200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96549" y="0"/>
        <a:ext cx="4534411" cy="1725561"/>
      </dsp:txXfrm>
    </dsp:sp>
    <dsp:sp modelId="{3082CE59-F3EF-4BD3-8BA9-927CB99ABE7B}">
      <dsp:nvSpPr>
        <dsp:cNvPr id="0" name=""/>
        <dsp:cNvSpPr/>
      </dsp:nvSpPr>
      <dsp:spPr>
        <a:xfrm>
          <a:off x="3763346" y="1179870"/>
          <a:ext cx="3506971" cy="12964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NO PRAZO ESTABLECIDO EN CALQUERA CENTRO DE GALICIA CON FP OU A TRAVÉS DA APP </a:t>
          </a:r>
          <a:endParaRPr lang="gl-ES" sz="18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801318" y="1217842"/>
        <a:ext cx="3431027" cy="1220503"/>
      </dsp:txXfrm>
    </dsp:sp>
    <dsp:sp modelId="{C93A6F12-682B-49AA-9E06-9E9935089ED5}">
      <dsp:nvSpPr>
        <dsp:cNvPr id="0" name=""/>
        <dsp:cNvSpPr/>
      </dsp:nvSpPr>
      <dsp:spPr>
        <a:xfrm>
          <a:off x="3148295" y="2875935"/>
          <a:ext cx="4655962" cy="24234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Calibri" panose="020F0502020204030204" pitchFamily="34" charset="0"/>
              <a:cs typeface="Calibri" panose="020F0502020204030204" pitchFamily="34" charset="0"/>
            </a:rPr>
            <a:t>A RENUNCIA </a:t>
          </a:r>
          <a:r>
            <a:rPr lang="es-ES" sz="2000" kern="1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AFECTA A PRAZA QUE LLE FOI ADXUDICADA E ATODOS OS CICLOS SINALADOS POSTERIORMENTE NA SOLICITUDE.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SEGUIRÁ NO PROCESO DE ADXUDICACIÓN PARA OS CICLOS ANTERIORES Á PRAZA Á QUE SE RENUNCIA</a:t>
          </a:r>
          <a:endParaRPr lang="gl-ES" sz="2000" kern="1200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219274" y="2946914"/>
        <a:ext cx="4514004" cy="2281452"/>
      </dsp:txXfrm>
    </dsp:sp>
    <dsp:sp modelId="{B11BCEBB-D402-4C80-97A2-14462B049F8E}">
      <dsp:nvSpPr>
        <dsp:cNvPr id="0" name=""/>
        <dsp:cNvSpPr/>
      </dsp:nvSpPr>
      <dsp:spPr>
        <a:xfrm>
          <a:off x="7992059" y="0"/>
          <a:ext cx="2670977" cy="575187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3.NON MATRICULAR-SE NIN RENUNCIAR</a:t>
          </a:r>
          <a:endParaRPr lang="gl-ES" sz="2400" b="1" kern="1200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992059" y="0"/>
        <a:ext cx="2670977" cy="1725561"/>
      </dsp:txXfrm>
    </dsp:sp>
    <dsp:sp modelId="{8BF6DF28-75BF-4705-9E7B-6DDF929C4CA5}">
      <dsp:nvSpPr>
        <dsp:cNvPr id="0" name=""/>
        <dsp:cNvSpPr/>
      </dsp:nvSpPr>
      <dsp:spPr>
        <a:xfrm>
          <a:off x="8259157" y="1725561"/>
          <a:ext cx="2136781" cy="37387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Calibri" panose="020F0502020204030204" pitchFamily="34" charset="0"/>
              <a:cs typeface="Calibri" panose="020F0502020204030204" pitchFamily="34" charset="0"/>
            </a:rPr>
            <a:t>QUEDARÁN </a:t>
          </a:r>
          <a:r>
            <a:rPr lang="es-ES" sz="1800" kern="1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EXCLUIDOS </a:t>
          </a:r>
          <a:r>
            <a:rPr lang="es-ES" sz="1800" kern="1200" dirty="0">
              <a:latin typeface="Calibri" panose="020F0502020204030204" pitchFamily="34" charset="0"/>
              <a:cs typeface="Calibri" panose="020F0502020204030204" pitchFamily="34" charset="0"/>
            </a:rPr>
            <a:t>DO PROCESO DE ADMISIÓN DO RÉXIME ORDINARIO E SO PODERÁN MATRICULARSE EN PRAZAS QUE QUEDEN VACANTES </a:t>
          </a:r>
          <a:endParaRPr lang="gl-E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321741" y="1788145"/>
        <a:ext cx="2011613" cy="36135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9F0494-5A92-42C2-8553-187825E5F803}">
      <dsp:nvSpPr>
        <dsp:cNvPr id="0" name=""/>
        <dsp:cNvSpPr/>
      </dsp:nvSpPr>
      <dsp:spPr>
        <a:xfrm>
          <a:off x="0" y="296952"/>
          <a:ext cx="7921233" cy="453600"/>
        </a:xfrm>
        <a:prstGeom prst="rect">
          <a:avLst/>
        </a:prstGeom>
        <a:solidFill>
          <a:srgbClr val="C00000">
            <a:alpha val="9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86A6E2-54FC-4B82-878E-68C1B280FC37}">
      <dsp:nvSpPr>
        <dsp:cNvPr id="0" name=""/>
        <dsp:cNvSpPr/>
      </dsp:nvSpPr>
      <dsp:spPr>
        <a:xfrm>
          <a:off x="396061" y="31272"/>
          <a:ext cx="5544863" cy="53136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83" tIns="0" rIns="20958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ENSINANZAS DE IDIOMAS</a:t>
          </a:r>
        </a:p>
      </dsp:txBody>
      <dsp:txXfrm>
        <a:off x="422000" y="57211"/>
        <a:ext cx="5492985" cy="479482"/>
      </dsp:txXfrm>
    </dsp:sp>
    <dsp:sp modelId="{872C32A7-07C6-41C3-9F50-7D1B2416ACBD}">
      <dsp:nvSpPr>
        <dsp:cNvPr id="0" name=""/>
        <dsp:cNvSpPr/>
      </dsp:nvSpPr>
      <dsp:spPr>
        <a:xfrm>
          <a:off x="0" y="1113432"/>
          <a:ext cx="7921233" cy="453600"/>
        </a:xfrm>
        <a:prstGeom prst="rect">
          <a:avLst/>
        </a:prstGeom>
        <a:solidFill>
          <a:srgbClr val="C00000">
            <a:alpha val="9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C9F569-8647-470E-99AE-9810BB5293A5}">
      <dsp:nvSpPr>
        <dsp:cNvPr id="0" name=""/>
        <dsp:cNvSpPr/>
      </dsp:nvSpPr>
      <dsp:spPr>
        <a:xfrm>
          <a:off x="396061" y="847752"/>
          <a:ext cx="5544863" cy="53136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83" tIns="0" rIns="20958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MÚSICA E DANZA</a:t>
          </a:r>
        </a:p>
      </dsp:txBody>
      <dsp:txXfrm>
        <a:off x="422000" y="873691"/>
        <a:ext cx="5492985" cy="479482"/>
      </dsp:txXfrm>
    </dsp:sp>
    <dsp:sp modelId="{703A7D02-D021-433A-BAD6-91A82733B1AB}">
      <dsp:nvSpPr>
        <dsp:cNvPr id="0" name=""/>
        <dsp:cNvSpPr/>
      </dsp:nvSpPr>
      <dsp:spPr>
        <a:xfrm>
          <a:off x="0" y="1929912"/>
          <a:ext cx="7921233" cy="453600"/>
        </a:xfrm>
        <a:prstGeom prst="rect">
          <a:avLst/>
        </a:prstGeom>
        <a:solidFill>
          <a:srgbClr val="C00000">
            <a:alpha val="9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69BA93-2DFF-4FD8-8EE4-50234E1D031E}">
      <dsp:nvSpPr>
        <dsp:cNvPr id="0" name=""/>
        <dsp:cNvSpPr/>
      </dsp:nvSpPr>
      <dsp:spPr>
        <a:xfrm>
          <a:off x="396061" y="1664233"/>
          <a:ext cx="5544863" cy="53136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83" tIns="0" rIns="20958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ARTES PLÁSTICAS E DESEÑO</a:t>
          </a:r>
        </a:p>
      </dsp:txBody>
      <dsp:txXfrm>
        <a:off x="422000" y="1690172"/>
        <a:ext cx="5492985" cy="479482"/>
      </dsp:txXfrm>
    </dsp:sp>
    <dsp:sp modelId="{3D4A1D96-3654-49B1-87A9-94BF178DA70F}">
      <dsp:nvSpPr>
        <dsp:cNvPr id="0" name=""/>
        <dsp:cNvSpPr/>
      </dsp:nvSpPr>
      <dsp:spPr>
        <a:xfrm>
          <a:off x="0" y="2746393"/>
          <a:ext cx="7921233" cy="453600"/>
        </a:xfrm>
        <a:prstGeom prst="rect">
          <a:avLst/>
        </a:prstGeom>
        <a:solidFill>
          <a:srgbClr val="C00000">
            <a:alpha val="9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42A31-02DE-4A24-A12D-93DE975F3BDE}">
      <dsp:nvSpPr>
        <dsp:cNvPr id="0" name=""/>
        <dsp:cNvSpPr/>
      </dsp:nvSpPr>
      <dsp:spPr>
        <a:xfrm>
          <a:off x="396061" y="2480713"/>
          <a:ext cx="5544863" cy="53136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83" tIns="0" rIns="20958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ENSINANZAS DEPORTIVAS</a:t>
          </a:r>
        </a:p>
      </dsp:txBody>
      <dsp:txXfrm>
        <a:off x="422000" y="2506652"/>
        <a:ext cx="5492985" cy="479482"/>
      </dsp:txXfrm>
    </dsp:sp>
    <dsp:sp modelId="{F8D4EAD5-92FB-49EC-9D7C-BD336D9F800E}">
      <dsp:nvSpPr>
        <dsp:cNvPr id="0" name=""/>
        <dsp:cNvSpPr/>
      </dsp:nvSpPr>
      <dsp:spPr>
        <a:xfrm>
          <a:off x="0" y="3594146"/>
          <a:ext cx="7921233" cy="453600"/>
        </a:xfrm>
        <a:prstGeom prst="rect">
          <a:avLst/>
        </a:prstGeom>
        <a:solidFill>
          <a:srgbClr val="C00000">
            <a:alpha val="9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270183-F9E6-4EDA-8293-57E0E8715BFB}">
      <dsp:nvSpPr>
        <dsp:cNvPr id="0" name=""/>
        <dsp:cNvSpPr/>
      </dsp:nvSpPr>
      <dsp:spPr>
        <a:xfrm>
          <a:off x="396061" y="3297193"/>
          <a:ext cx="5544863" cy="53136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83" tIns="0" rIns="20958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ARTE DRAMÁTICA</a:t>
          </a:r>
        </a:p>
      </dsp:txBody>
      <dsp:txXfrm>
        <a:off x="422000" y="3323132"/>
        <a:ext cx="5492985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B4D81-2A7C-476B-AECC-97360206DBB1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B592E0-DD64-4CCB-A3C4-510FDA54DA2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456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92E0-DD64-4CCB-A3C4-510FDA54DA23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50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75B2A-0E2B-46F0-902E-CEC93562856C}" type="slidenum">
              <a:rPr lang="gl-ES" smtClean="0"/>
              <a:t>14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565479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92E0-DD64-4CCB-A3C4-510FDA54DA23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1266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ED26F-C9DC-47A5-B6C9-E5D027D38ABA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0471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FCE0AAD-61F8-4803-8597-ED32FA52D170}" type="datetime1">
              <a:rPr lang="es-ES" smtClean="0"/>
              <a:t>28/04/2022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r>
              <a:rPr lang="es-ES"/>
              <a:t>Ana Seijas Vispo. Departamento de Orientación. IES Miraflores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177CC47-A9DB-4604-A92B-6CD89EB7FA94}" type="slidenum">
              <a:rPr lang="es-ES" smtClean="0"/>
              <a:t>‹Nº›</a:t>
            </a:fld>
            <a:endParaRPr lang="es-E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39402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F546-7E82-4224-9DB9-E6558DA8650B}" type="datetime1">
              <a:rPr lang="es-ES" smtClean="0"/>
              <a:t>28/04/2022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Ana Seijas Vispo. Departamento de Orientación. IES Miraflores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CC47-A9DB-4604-A92B-6CD89EB7F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335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E363-1132-4562-ACC9-BB6929EDF56C}" type="datetime1">
              <a:rPr lang="es-ES" smtClean="0"/>
              <a:t>28/04/2022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Ana Seijas Vispo. Departamento de Orientación. IES Miraflores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CC47-A9DB-4604-A92B-6CD89EB7F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167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FC6B5-7F20-47F0-BDAB-F084C28E774A}" type="datetime1">
              <a:rPr lang="es-ES" smtClean="0"/>
              <a:t>28/04/2022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Ana Seijas Vispo. Departamento de Orientación. IES Miraflores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CC47-A9DB-4604-A92B-6CD89EB7FA94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4856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1B9C-833A-4881-9598-CB5B32F64FB9}" type="datetime1">
              <a:rPr lang="es-ES" smtClean="0"/>
              <a:t>28/04/2022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Ana Seijas Vispo. Departamento de Orientación. IES Miraflores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CC47-A9DB-4604-A92B-6CD89EB7F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4143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4FE6-7259-4C22-BD79-BB205B5FE976}" type="datetime1">
              <a:rPr lang="es-ES" smtClean="0"/>
              <a:t>28/04/2022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Ana Seijas Vispo. Departamento de Orientación. IES Miraflores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CC47-A9DB-4604-A92B-6CD89EB7F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5078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2EB7C-D593-476C-B15D-0A14A87CBCBA}" type="datetime1">
              <a:rPr lang="es-ES" smtClean="0"/>
              <a:t>28/04/2022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Ana Seijas Vispo. Departamento de Orientación. IES Miraflores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CC47-A9DB-4604-A92B-6CD89EB7F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4310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6405-818F-4FB3-A303-1A553AEF8E74}" type="datetime1">
              <a:rPr lang="es-ES" smtClean="0"/>
              <a:t>28/04/2022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Ana Seijas Vispo. Departamento de Orientación. IES Miraflores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CC47-A9DB-4604-A92B-6CD89EB7F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0583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FB1E-83B4-4643-AF5F-8BD4DD5B84ED}" type="datetime1">
              <a:rPr lang="es-ES" smtClean="0"/>
              <a:t>28/04/2022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Ana Seijas Vispo. Departamento de Orientación. IES Miraflores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CC47-A9DB-4604-A92B-6CD89EB7F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6641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0"/>
            <a:ext cx="8785599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133600"/>
            <a:ext cx="8789313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C0FD7-E1EB-4AF5-82A6-61FE362E11D3}" type="datetime1">
              <a:rPr lang="gl-ES" smtClean="0"/>
              <a:t>28/04/2022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gl-ES"/>
              <a:t>Departamento de Orientación IES Miraflores. Curso 2019/20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D1AC-C196-48C9-AD88-A74184E8BFE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940378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E1E1-B09E-48E3-922F-439B483E0751}" type="datetime1">
              <a:rPr lang="gl-ES" smtClean="0"/>
              <a:t>28/04/2022</a:t>
            </a:fld>
            <a:endParaRPr lang="gl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gl-ES"/>
              <a:t>Departamento de Orientación IES Miraflores. Curso 2019/20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DBB2D1AC-C196-48C9-AD88-A74184E8BFE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374334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FA91D-7236-4683-BCFE-74A96CB07169}" type="datetime1">
              <a:rPr lang="es-ES" smtClean="0"/>
              <a:t>28/04/2022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Ana Seijas Vispo. Departamento de Orientación. IES Miraflores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CC47-A9DB-4604-A92B-6CD89EB7F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554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B4474-97B6-4D6D-A16D-BFDB7555DDA9}" type="datetime1">
              <a:rPr lang="gl-ES" smtClean="0"/>
              <a:t>28/04/2022</a:t>
            </a:fld>
            <a:endParaRPr lang="gl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gl-ES"/>
              <a:t>Departamento de Orientación IES Miraflores. Curso 2019/20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DBB2D1AC-C196-48C9-AD88-A74184E8BFE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394264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6345-9286-42B0-A40B-90AFF9426953}" type="datetime1">
              <a:rPr lang="gl-ES" smtClean="0"/>
              <a:t>28/04/2022</a:t>
            </a:fld>
            <a:endParaRPr lang="gl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gl-ES"/>
              <a:t>Departamento de Orientación IES Miraflores. Curso 2019/20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D1AC-C196-48C9-AD88-A74184E8BFE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580973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AAF2D-B756-427E-9DDE-1BDA25C3743E}" type="datetime1">
              <a:rPr lang="es-ES" smtClean="0"/>
              <a:t>28/04/2022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Ana Seijas Vispo. Departamento de Orientación. IES Miraflores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CC47-A9DB-4604-A92B-6CD89EB7F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5830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1525-D9E9-4D22-B796-643F196634B8}" type="datetime1">
              <a:rPr lang="es-ES" smtClean="0"/>
              <a:t>28/04/2022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Ana Seijas Vispo. Departamento de Orientación. IES Miraflores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CC47-A9DB-4604-A92B-6CD89EB7F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2766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07C31-3DB8-41C2-860F-A1F9020035C2}" type="datetime1">
              <a:rPr lang="es-ES" smtClean="0"/>
              <a:t>28/04/2022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Ana Seijas Vispo. Departamento de Orientación. IES Miraflores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CC47-A9DB-4604-A92B-6CD89EB7F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2320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57406-F3CC-4F4D-B26D-1C719488D643}" type="datetime1">
              <a:rPr lang="es-ES" smtClean="0"/>
              <a:t>28/04/2022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Ana Seijas Vispo. Departamento de Orientación. IES Miraflores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CC47-A9DB-4604-A92B-6CD89EB7F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333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C557-60E6-4150-B1FE-97178675593A}" type="datetime1">
              <a:rPr lang="es-ES" smtClean="0"/>
              <a:t>28/04/2022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Ana Seijas Vispo. Departamento de Orientación. IES Miraflores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CC47-A9DB-4604-A92B-6CD89EB7F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5968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338E-9CCE-4208-8CDD-9800C3425D6D}" type="datetime1">
              <a:rPr lang="es-ES" smtClean="0"/>
              <a:t>28/04/2022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Ana Seijas Vispo. Departamento de Orientación. IES Miraflores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CC47-A9DB-4604-A92B-6CD89EB7F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1756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6B35-5102-4B51-A5B6-31CC0134C1F5}" type="datetime1">
              <a:rPr lang="es-ES" smtClean="0"/>
              <a:t>28/04/2022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Ana Seijas Vispo. Departamento de Orientación. IES Miraflores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CC47-A9DB-4604-A92B-6CD89EB7F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7765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254D2E9-D544-4DEC-B707-A8EA8DFAE4CD}" type="datetime1">
              <a:rPr lang="es-ES" smtClean="0"/>
              <a:t>28/04/2022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/>
              <a:t>Ana Seijas Vispo. Departamento de Orientación. IES Miraflores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177CC47-A9DB-4604-A92B-6CD89EB7F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89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  <p:sldLayoutId id="2147483903" r:id="rId18"/>
    <p:sldLayoutId id="2147483904" r:id="rId19"/>
    <p:sldLayoutId id="2147483905" r:id="rId20"/>
    <p:sldLayoutId id="2147483906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ciug.gal/gal" TargetMode="Externa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impuestosparaandarporcasa.es/2014/08/si-tienes-mas-de-65-anos-ahorra-impuestos-reinvirtiendo-tus-plusvalias-en-rentas-vitalicia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youtube.com/watch?v=8f8tCNdXIM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ioprofe4.blogspot.com/2010_10_01_archive.html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iug.gal/gal/modelos-de-exame-abau-202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ciug.gal/PDF/ponderacions-2022-23.pdf" TargetMode="Externa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hyperlink" Target="https://www.usc.gal/g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vigo.gal/" TargetMode="External"/><Relationship Id="rId5" Type="http://schemas.openxmlformats.org/officeDocument/2006/relationships/image" Target="../media/image19.png"/><Relationship Id="rId4" Type="http://schemas.openxmlformats.org/officeDocument/2006/relationships/hyperlink" Target="https://www.udc.e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vigo.gal/sites/uvigo.gal/files/contents/paragraph-file/2022-01/Memoria_Grado_Disen%CC%83o_RD2021.p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c.gal/export9/sites/webinstitucional/gl/servizos/sxopra/propostas_master_22_23/Aprx_Grao_Innovacion_Gastronomica_Xestion_Hoteleira.pdf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uvigo.gal/sites/uvigo.gal/files/contents/paragraph-file/2022-01/Memoria_RRII_24_01_2022.pdf" TargetMode="External"/><Relationship Id="rId4" Type="http://schemas.openxmlformats.org/officeDocument/2006/relationships/hyperlink" Target="http://www.cshg.gal/index.php/es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uvigo.gal/sites/uvigo.gal/files/contents/paragraph-file/2021-10/memoriaVerificacionGrIA_SUG_v2.pdf" TargetMode="External"/><Relationship Id="rId4" Type="http://schemas.openxmlformats.org/officeDocument/2006/relationships/hyperlink" Target="https://www.uvigo.gal/sites/uvigo.gal/files/contents/paragraph-file/2022-01/Memoria_RD822-2021_GEAd_v3%20-%20con%20FICHAS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.xunta.es/fp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hyperlink" Target="http://www.edu.xunta.gal/fp/" TargetMode="Externa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du.xunta.gal/fp/folletos-informativos-fp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edu.xunta.gal/fp/webfm_send/8786" TargetMode="Externa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.xunta.gal/fp/admision-2020-servizos-en-lina" TargetMode="Externa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hyperlink" Target="http://www.edu.xunta.gal/portal/taxonomy/term/109" TargetMode="Externa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hyperlink" Target="https://thegreenstudy.com/2015/10/01/thank-you-now-its-time-to-get-to-work/" TargetMode="External"/><Relationship Id="rId7" Type="http://schemas.openxmlformats.org/officeDocument/2006/relationships/hyperlink" Target="https://www.publicdomainpictures.net/en/view-image.php?image=292486&amp;picture=cinema-movie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hyperlink" Target="https://revistamagisterioelrecreo.blogspot.com/2018/05/la-educacion-artistica-es-necesaria-en.html" TargetMode="External"/><Relationship Id="rId4" Type="http://schemas.openxmlformats.org/officeDocument/2006/relationships/image" Target="../media/image46.png"/><Relationship Id="rId9" Type="http://schemas.openxmlformats.org/officeDocument/2006/relationships/hyperlink" Target="https://pt.wikipedia.org/wiki/M%C3%BAsic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cs/illustrations/promoce-%C4%8Depice-a-scroll-university-4319259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www.youtube.com/watch?v=a9CC3fO71l0&amp;feature=youtu.be" TargetMode="Externa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://rlopezcano.blogspot.com/2019/02/preguntas-tareas-deinvestigacion-e.html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://fpbide.com/es/" TargetMode="External"/><Relationship Id="rId7" Type="http://schemas.openxmlformats.org/officeDocument/2006/relationships/image" Target="../media/image51.png"/><Relationship Id="rId2" Type="http://schemas.openxmlformats.org/officeDocument/2006/relationships/hyperlink" Target="https://www.educaweb.com/orientacion/intereses-profesionales/" TargetMode="External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openxmlformats.org/officeDocument/2006/relationships/image" Target="../media/image50.png"/><Relationship Id="rId4" Type="http://schemas.openxmlformats.org/officeDocument/2006/relationships/hyperlink" Target="http://www.todofp.es/orientacion-profesional/itinerarios-formativos-profesionales/conoce-tus-habilidades.html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s://uniscopio.com/" TargetMode="External"/><Relationship Id="rId7" Type="http://schemas.openxmlformats.org/officeDocument/2006/relationships/image" Target="../media/image54.png"/><Relationship Id="rId2" Type="http://schemas.openxmlformats.org/officeDocument/2006/relationships/hyperlink" Target="https://www.nosequeestudiar.net/" TargetMode="External"/><Relationship Id="rId1" Type="http://schemas.openxmlformats.org/officeDocument/2006/relationships/slideLayout" Target="../slideLayouts/slideLayout7.xml"/><Relationship Id="rId6" Type="http://schemas.microsoft.com/office/2017/06/relationships/model3d" Target="../media/model3d2.glb"/><Relationship Id="rId5" Type="http://schemas.openxmlformats.org/officeDocument/2006/relationships/hyperlink" Target="https://estudiarengalicia.lavozdegalicia.es/" TargetMode="External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ciug.gal/gal" TargetMode="External"/><Relationship Id="rId2" Type="http://schemas.openxmlformats.org/officeDocument/2006/relationships/hyperlink" Target="https://www.educacionyfp.gob.es/portada.html" TargetMode="Externa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uvigo.gal/" TargetMode="External"/><Relationship Id="rId5" Type="http://schemas.openxmlformats.org/officeDocument/2006/relationships/hyperlink" Target="https://www.udc.es/es/" TargetMode="External"/><Relationship Id="rId4" Type="http://schemas.openxmlformats.org/officeDocument/2006/relationships/hyperlink" Target="https://www.usc.es/gl" TargetMode="Externa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b.es/" TargetMode="External"/><Relationship Id="rId13" Type="http://schemas.openxmlformats.org/officeDocument/2006/relationships/hyperlink" Target="https://www.uclm.es/perfiles/preuniversitario/acceso/preinscripcion" TargetMode="External"/><Relationship Id="rId3" Type="http://schemas.openxmlformats.org/officeDocument/2006/relationships/hyperlink" Target="https://web.ua.es/es/estudia-ua/preinscripcion-y-matricula.html" TargetMode="External"/><Relationship Id="rId7" Type="http://schemas.openxmlformats.org/officeDocument/2006/relationships/hyperlink" Target="http://www.uam.es/UAM/Acceso-y-admisi%C3%B3n/1234886370659.htm?language=es&amp;nodepath=Acceso%20y%20admisi%C3%B3n&amp;pid=1234886370659" TargetMode="External"/><Relationship Id="rId12" Type="http://schemas.openxmlformats.org/officeDocument/2006/relationships/hyperlink" Target="http://www.uc3m.es/Admision" TargetMode="External"/><Relationship Id="rId2" Type="http://schemas.openxmlformats.org/officeDocument/2006/relationships/hyperlink" Target="https://portal.uah.es/portal/page/portal/posgrado/masteres_universitarios/preinscripcion_admision" TargetMode="Externa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://universitatsirecerca.gencat.cat/ca/03_ambits_dactuacio/acces_i_admissio_a_la_universitat/preinscripcio_per_a_les_universitats_publiques_i_universitat_de_vic" TargetMode="External"/><Relationship Id="rId11" Type="http://schemas.openxmlformats.org/officeDocument/2006/relationships/hyperlink" Target="http://web.unican.es/Futuros-estudiantes" TargetMode="External"/><Relationship Id="rId5" Type="http://schemas.openxmlformats.org/officeDocument/2006/relationships/hyperlink" Target="http://www.uab.es/" TargetMode="External"/><Relationship Id="rId15" Type="http://schemas.openxmlformats.org/officeDocument/2006/relationships/image" Target="../media/image55.png"/><Relationship Id="rId10" Type="http://schemas.openxmlformats.org/officeDocument/2006/relationships/hyperlink" Target="http://www.uca.es/" TargetMode="External"/><Relationship Id="rId4" Type="http://schemas.openxmlformats.org/officeDocument/2006/relationships/hyperlink" Target="http://cms.ual.es/UAL/estudios/gestionesacademicas/acceso/" TargetMode="External"/><Relationship Id="rId9" Type="http://schemas.openxmlformats.org/officeDocument/2006/relationships/hyperlink" Target="http://www.ubu.es/acceso-admision-y-matricula" TargetMode="External"/><Relationship Id="rId14" Type="http://schemas.openxmlformats.org/officeDocument/2006/relationships/hyperlink" Target="https://www.ucm.es/proceso-general-de-preinscripcion-y-admision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ll.es/admision-becas/solicitud-plaza-grados" TargetMode="External"/><Relationship Id="rId3" Type="http://schemas.openxmlformats.org/officeDocument/2006/relationships/hyperlink" Target="http://www.unex.es/" TargetMode="External"/><Relationship Id="rId7" Type="http://schemas.openxmlformats.org/officeDocument/2006/relationships/hyperlink" Target="http://www.uji.es/serveis/sgde/base/actual/procesos/preinscripcio/grau/" TargetMode="External"/><Relationship Id="rId12" Type="http://schemas.openxmlformats.org/officeDocument/2006/relationships/image" Target="../media/image56.png"/><Relationship Id="rId2" Type="http://schemas.openxmlformats.org/officeDocument/2006/relationships/hyperlink" Target="http://www.juntadeandalucia.es/innovacioncienciayempresa/sguit/convocatorias/Grados2016/" TargetMode="Externa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://estudis.uib.cat/grau/acces/" TargetMode="External"/><Relationship Id="rId11" Type="http://schemas.openxmlformats.org/officeDocument/2006/relationships/hyperlink" Target="http://www.uma.es/" TargetMode="External"/><Relationship Id="rId5" Type="http://schemas.openxmlformats.org/officeDocument/2006/relationships/hyperlink" Target="http://www.juntadeandalucia.es/economiainnovacioncienciayempleo/sguit" TargetMode="External"/><Relationship Id="rId10" Type="http://schemas.openxmlformats.org/officeDocument/2006/relationships/hyperlink" Target="http://www.udl.es/" TargetMode="External"/><Relationship Id="rId4" Type="http://schemas.openxmlformats.org/officeDocument/2006/relationships/hyperlink" Target="http://www.ugr.es/" TargetMode="External"/><Relationship Id="rId9" Type="http://schemas.openxmlformats.org/officeDocument/2006/relationships/hyperlink" Target="http://www.unileon.es/estudiantes/estudiantes-que-desean-acceder/grado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pct.es/" TargetMode="External"/><Relationship Id="rId3" Type="http://schemas.openxmlformats.org/officeDocument/2006/relationships/hyperlink" Target="http://www.um.es/" TargetMode="External"/><Relationship Id="rId7" Type="http://schemas.openxmlformats.org/officeDocument/2006/relationships/hyperlink" Target="http://www.ulpgc.es/" TargetMode="External"/><Relationship Id="rId2" Type="http://schemas.openxmlformats.org/officeDocument/2006/relationships/hyperlink" Target="http://www.umh.es/" TargetMode="Externa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://www.ehu.es/" TargetMode="External"/><Relationship Id="rId11" Type="http://schemas.openxmlformats.org/officeDocument/2006/relationships/image" Target="../media/image57.png"/><Relationship Id="rId5" Type="http://schemas.openxmlformats.org/officeDocument/2006/relationships/hyperlink" Target="http://www.upo.es/" TargetMode="External"/><Relationship Id="rId10" Type="http://schemas.openxmlformats.org/officeDocument/2006/relationships/hyperlink" Target="http://www.upm.es/" TargetMode="External"/><Relationship Id="rId4" Type="http://schemas.openxmlformats.org/officeDocument/2006/relationships/hyperlink" Target="http://www.uniovi.es/" TargetMode="External"/><Relationship Id="rId9" Type="http://schemas.openxmlformats.org/officeDocument/2006/relationships/hyperlink" Target="http://www.upc.es/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dc.es/es/admision_bolsas/bolsas-propias/" TargetMode="External"/><Relationship Id="rId3" Type="http://schemas.openxmlformats.org/officeDocument/2006/relationships/hyperlink" Target="http://www.aulaprimaria.es/tecnicas-de-estudio/" TargetMode="External"/><Relationship Id="rId7" Type="http://schemas.openxmlformats.org/officeDocument/2006/relationships/hyperlink" Target="https://www.usc.es/en/perfis/estudantes/apoioeconomico.html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uropa.eu/european-union/topics/education-training-youth_es" TargetMode="External"/><Relationship Id="rId5" Type="http://schemas.openxmlformats.org/officeDocument/2006/relationships/hyperlink" Target="http://www.edu.xunta.gal/portal/taxonomy/term/64%2C238/all/all" TargetMode="External"/><Relationship Id="rId4" Type="http://schemas.openxmlformats.org/officeDocument/2006/relationships/hyperlink" Target="http://www.educacionyfp.gob.es/en/servicios-al-ciudadano/catalogo/estudiantes/becas-ayudas/para-estudiar/universidad/grado.html" TargetMode="External"/><Relationship Id="rId9" Type="http://schemas.openxmlformats.org/officeDocument/2006/relationships/hyperlink" Target="https://www.uvigo.gal/es/estudiar/gestiones-estudiantes/becas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queserademi.com/noticias/cambio-laboral-carrera-profesional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BB79153-3A11-1780-A3C4-968A34097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822" y="-13501"/>
            <a:ext cx="12527644" cy="688500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BE3705D-662C-4A8D-8F0A-6CFEB3C0141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 rot="20954058">
            <a:off x="-1089741" y="223447"/>
            <a:ext cx="10829925" cy="2111375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s-ES" sz="3600" dirty="0">
                <a:solidFill>
                  <a:schemeClr val="tx1"/>
                </a:solidFill>
              </a:rPr>
              <a:t>ORIENTACIÓN</a:t>
            </a:r>
            <a:br>
              <a:rPr lang="es-ES" sz="3600" dirty="0">
                <a:solidFill>
                  <a:schemeClr val="tx1"/>
                </a:solidFill>
              </a:rPr>
            </a:br>
            <a:r>
              <a:rPr lang="es-ES" sz="3600" dirty="0">
                <a:solidFill>
                  <a:schemeClr val="tx1"/>
                </a:solidFill>
              </a:rPr>
              <a:t> ACADÉMICO-PROFESIONAL 1ºBACHARELATO</a:t>
            </a:r>
            <a:br>
              <a:rPr lang="es-ES" sz="3600" dirty="0">
                <a:solidFill>
                  <a:schemeClr val="tx1"/>
                </a:solidFill>
              </a:rPr>
            </a:br>
            <a:r>
              <a:rPr lang="es-ES" sz="3600" dirty="0">
                <a:solidFill>
                  <a:schemeClr val="tx1"/>
                </a:solidFill>
              </a:rPr>
              <a:t>curso 21/22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21EDD3-7F91-4B25-9DFC-A8C6F4FB90D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126659" y="3327720"/>
            <a:ext cx="5676254" cy="1260334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1800" dirty="0">
                <a:latin typeface="Arial Black" panose="020B0A04020102020204" pitchFamily="34" charset="0"/>
              </a:rPr>
              <a:t>Departamento de orientación</a:t>
            </a:r>
          </a:p>
          <a:p>
            <a:pPr marL="0" indent="0" algn="ctr">
              <a:buNone/>
            </a:pPr>
            <a:r>
              <a:rPr lang="es-ES" sz="1800" dirty="0">
                <a:latin typeface="Arial Black" panose="020B0A04020102020204" pitchFamily="34" charset="0"/>
              </a:rPr>
              <a:t> IES MIRAFLORES. Ana </a:t>
            </a:r>
            <a:r>
              <a:rPr lang="es-ES" sz="1800" dirty="0" err="1">
                <a:latin typeface="Arial Black" panose="020B0A04020102020204" pitchFamily="34" charset="0"/>
              </a:rPr>
              <a:t>seijas</a:t>
            </a:r>
            <a:r>
              <a:rPr lang="es-ES" sz="1800" dirty="0">
                <a:latin typeface="Arial Black" panose="020B0A04020102020204" pitchFamily="34" charset="0"/>
              </a:rPr>
              <a:t> </a:t>
            </a:r>
            <a:r>
              <a:rPr lang="es-ES" sz="1800" dirty="0" err="1">
                <a:latin typeface="Arial Black" panose="020B0A04020102020204" pitchFamily="34" charset="0"/>
              </a:rPr>
              <a:t>vispo</a:t>
            </a:r>
            <a:endParaRPr lang="es-ES" sz="1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94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21768" y="207665"/>
            <a:ext cx="8748464" cy="990600"/>
          </a:xfrm>
        </p:spPr>
        <p:txBody>
          <a:bodyPr>
            <a:normAutofit/>
          </a:bodyPr>
          <a:lstStyle/>
          <a:p>
            <a:pPr algn="ctr"/>
            <a:r>
              <a:rPr lang="es-E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DESPOIS, CO TÍTULO DE BACHARELATO...A QUE  PODEMOS ACCEDER ?</a:t>
            </a:r>
            <a:endParaRPr lang="es-E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0" y="1278499"/>
            <a:ext cx="41275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0" y="3964261"/>
            <a:ext cx="41275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 rot="10800000" flipV="1">
            <a:off x="4547828" y="1419687"/>
            <a:ext cx="3096344" cy="11154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MEDIANTE A PROBA DE ACCESO Á UNIVERSIDADE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(ABAU) </a:t>
            </a:r>
            <a:endParaRPr lang="gl-E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9 Elipse"/>
          <p:cNvSpPr/>
          <p:nvPr/>
        </p:nvSpPr>
        <p:spPr>
          <a:xfrm>
            <a:off x="71810" y="2535107"/>
            <a:ext cx="4112674" cy="1267696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ESTUDOS SUPERIORES DE ENSINANZAS DE RÉXIME XERAL</a:t>
            </a:r>
            <a:endParaRPr lang="gl-E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7" name="Picture 9" descr="Icono De Lupa. Ilustración De Dibujos Animados De Icono De Vector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2" b="97154" l="3846" r="96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65">
            <a:off x="9983642" y="173894"/>
            <a:ext cx="973180" cy="97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425657" y="4787413"/>
            <a:ext cx="3344974" cy="15841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gl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COA FORMACIÓN PROFESIONAL DE GRAO SUPERIOR OU COAS ENSINANZAS PROFESIONAIS DE RÉXIME ESPECIAL TAMÉN PODEMOS ACCEDER AOS ESTUDOS UNIVERSITARIOS</a:t>
            </a:r>
          </a:p>
        </p:txBody>
      </p:sp>
      <p:cxnSp>
        <p:nvCxnSpPr>
          <p:cNvPr id="6" name="5 Conector recto"/>
          <p:cNvCxnSpPr>
            <a:cxnSpLocks/>
          </p:cNvCxnSpPr>
          <p:nvPr/>
        </p:nvCxnSpPr>
        <p:spPr>
          <a:xfrm flipV="1">
            <a:off x="4199311" y="1860842"/>
            <a:ext cx="284199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>
            <a:extLst>
              <a:ext uri="{FF2B5EF4-FFF2-40B4-BE49-F238E27FC236}">
                <a16:creationId xmlns:a16="http://schemas.microsoft.com/office/drawing/2014/main" id="{FC1FDF7C-DB16-4D5F-B515-D9C6AAD51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0" y="1275849"/>
            <a:ext cx="41275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38D95C2-6608-434E-9BF3-EFDC48E58EDC}"/>
              </a:ext>
            </a:extLst>
          </p:cNvPr>
          <p:cNvSpPr/>
          <p:nvPr/>
        </p:nvSpPr>
        <p:spPr>
          <a:xfrm>
            <a:off x="6199239" y="3154543"/>
            <a:ext cx="4892537" cy="1267696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b="1" dirty="0">
                <a:latin typeface="Calibri" panose="020F0502020204030204" pitchFamily="34" charset="0"/>
                <a:cs typeface="Calibri" panose="020F0502020204030204" pitchFamily="34" charset="0"/>
              </a:rPr>
              <a:t>OUTROS ESTUDOS: FORZAS E CORPOS DE SEGURIDADE, PILOTO CIVIL, MILITARES, ...</a:t>
            </a:r>
          </a:p>
        </p:txBody>
      </p:sp>
    </p:spTree>
    <p:extLst>
      <p:ext uri="{BB962C8B-B14F-4D97-AF65-F5344CB8AC3E}">
        <p14:creationId xmlns:p14="http://schemas.microsoft.com/office/powerpoint/2010/main" val="1772421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66756" y="262320"/>
            <a:ext cx="7458488" cy="1115775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ACCESO Á UNIVERSIDADE</a:t>
            </a:r>
            <a:br>
              <a:rPr lang="es-ES" sz="3200" b="1" dirty="0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s-ES" sz="3200" b="1" dirty="0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(ENLACE </a:t>
            </a:r>
            <a:r>
              <a:rPr lang="es-ES" sz="3200" b="1" dirty="0" err="1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ciug</a:t>
            </a:r>
            <a:r>
              <a:rPr lang="es-ES" sz="3200" b="1" dirty="0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gl-ES" sz="3200" b="1" dirty="0">
              <a:latin typeface="Calibri" panose="020F0502020204030204" pitchFamily="34" charset="0"/>
              <a:cs typeface="Calibri" panose="020F050202020403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07764" y="1955855"/>
            <a:ext cx="4316288" cy="583127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 TÍTULO DE  BACHARELATO</a:t>
            </a:r>
            <a:endParaRPr lang="gl-E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307764" y="2578728"/>
            <a:ext cx="4316288" cy="270059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Superar a ABAU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(a parte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obrigatoria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menos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cun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nota de acceso será a nota media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ponderada entre a 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ABAU (40%)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e a media do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cs typeface="Calibri" panose="020F0502020204030204" pitchFamily="34" charset="0"/>
              </a:rPr>
              <a:t>Bacharelato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 (60%),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acadando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polo menos un 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  <a:endParaRPr lang="gl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297487" y="1699201"/>
            <a:ext cx="5191506" cy="839781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 TÍTULO DUN CICLO SUPERIOR DE FORMACION PROFESIONAL</a:t>
            </a:r>
            <a:endParaRPr lang="gl-E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297487" y="2650211"/>
            <a:ext cx="5191506" cy="3024923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Acceso directo.</a:t>
            </a:r>
          </a:p>
          <a:p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Non se reservan prazas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estes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titulados,  acceden  coa nota media do expediente en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igualdade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cos titulados de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Bacharelato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Poden realizar 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a parte voluntaria na </a:t>
            </a:r>
            <a:r>
              <a:rPr lang="es-ES" b="1" dirty="0" err="1">
                <a:latin typeface="Calibri" panose="020F0502020204030204" pitchFamily="34" charset="0"/>
                <a:cs typeface="Calibri" panose="020F0502020204030204" pitchFamily="34" charset="0"/>
              </a:rPr>
              <a:t>ABAU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para subir a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súa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nota de admisión</a:t>
            </a:r>
          </a:p>
          <a:p>
            <a:endParaRPr lang="es-ES" dirty="0"/>
          </a:p>
          <a:p>
            <a:endParaRPr lang="gl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34B9AEE-9F1C-4AB0-BB86-2752F346E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" y="1"/>
            <a:ext cx="1810429" cy="181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79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588F7C-B23C-475D-9BAA-0DE6496BA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/>
              <a:t> probas ABAU</a:t>
            </a:r>
            <a:br>
              <a:rPr lang="es-ES" dirty="0"/>
            </a:br>
            <a:r>
              <a:rPr lang="es-ES" dirty="0"/>
              <a:t>  </a:t>
            </a:r>
            <a:r>
              <a:rPr lang="es-ES" sz="3600" dirty="0"/>
              <a:t>(</a:t>
            </a:r>
            <a:r>
              <a:rPr lang="es-ES" sz="3600" dirty="0" err="1"/>
              <a:t>Avaliación</a:t>
            </a:r>
            <a:r>
              <a:rPr lang="es-ES" sz="3600" dirty="0"/>
              <a:t> do </a:t>
            </a:r>
            <a:r>
              <a:rPr lang="es-ES" sz="3600" dirty="0" err="1"/>
              <a:t>bacharelato</a:t>
            </a:r>
            <a:r>
              <a:rPr lang="es-ES" sz="3600" dirty="0"/>
              <a:t> para o acceso á </a:t>
            </a:r>
            <a:r>
              <a:rPr lang="es-ES" sz="3600" dirty="0" err="1"/>
              <a:t>universidade</a:t>
            </a:r>
            <a:r>
              <a:rPr lang="es-ES" sz="3600" dirty="0"/>
              <a:t>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83BE1F-65AA-4900-95AC-386BADE6BE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30257" y="2409865"/>
            <a:ext cx="10394707" cy="2557643"/>
          </a:xfrm>
        </p:spPr>
        <p:txBody>
          <a:bodyPr/>
          <a:lstStyle/>
          <a:p>
            <a:pPr marL="0" indent="0">
              <a:buNone/>
            </a:pPr>
            <a:r>
              <a:rPr lang="es-ES" dirty="0">
                <a:hlinkClick r:id="rId2"/>
              </a:rPr>
              <a:t>Video explicativo </a:t>
            </a:r>
            <a:r>
              <a:rPr lang="es-ES" dirty="0" err="1">
                <a:hlinkClick r:id="rId2"/>
              </a:rPr>
              <a:t>abau</a:t>
            </a:r>
            <a:r>
              <a:rPr lang="es-ES" dirty="0">
                <a:hlinkClick r:id="rId2"/>
              </a:rPr>
              <a:t> </a:t>
            </a:r>
            <a:r>
              <a:rPr lang="es-ES" dirty="0" err="1">
                <a:hlinkClick r:id="rId2"/>
              </a:rPr>
              <a:t>ciug</a:t>
            </a:r>
            <a:r>
              <a:rPr lang="es-ES" dirty="0">
                <a:hlinkClick r:id="rId2"/>
              </a:rPr>
              <a:t> 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4C81FE9-6FC3-400D-8706-A87501D31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27611" y="2249568"/>
            <a:ext cx="3057698" cy="28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02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47527" y="516194"/>
            <a:ext cx="8820472" cy="1183631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ABAU </a:t>
            </a:r>
            <a:br>
              <a:rPr lang="es-E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Avaliación</a:t>
            </a:r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Bacharelato</a:t>
            </a:r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 o acceso á </a:t>
            </a:r>
            <a:r>
              <a:rPr lang="es-E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Universidade</a:t>
            </a:r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gl-E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2265146" y="2280500"/>
            <a:ext cx="2874596" cy="576262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 OBRIGATORIA</a:t>
            </a:r>
            <a:endParaRPr lang="gl-E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2059803" y="2883456"/>
            <a:ext cx="3421588" cy="169366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VALIDEZ INDEFINIDA</a:t>
            </a:r>
            <a:endParaRPr lang="gl-E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NOTA MÁXIMA DE 10</a:t>
            </a:r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3"/>
          </p:nvPr>
        </p:nvSpPr>
        <p:spPr>
          <a:xfrm>
            <a:off x="7794760" y="2213188"/>
            <a:ext cx="2873239" cy="576262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 VOLUNTARIA</a:t>
            </a:r>
            <a:endParaRPr lang="gl-E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sz="quarter" idx="4"/>
          </p:nvPr>
        </p:nvSpPr>
        <p:spPr>
          <a:xfrm>
            <a:off x="7018148" y="2845880"/>
            <a:ext cx="4588833" cy="274589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PERMITE MELLORAR A NOTA DE 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ACCESO</a:t>
            </a:r>
            <a:r>
              <a:rPr lang="es-E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A GRAO UNIVERSITARIO</a:t>
            </a:r>
          </a:p>
          <a:p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VALIDEZ DE DOUS CURSOS</a:t>
            </a: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CON ESTA PARTE, A NOTA MÁXIMA DE 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ACCESO</a:t>
            </a:r>
            <a:r>
              <a:rPr lang="es-E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Á UNIVERSIDADE É DE 14</a:t>
            </a:r>
            <a:endParaRPr lang="gl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E0E712A1-6DB8-4222-B526-E82B3F1AD240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4097747" y="1699825"/>
            <a:ext cx="2160016" cy="586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DD001C99-7C89-4EDC-A9DC-36AB68393730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257763" y="1699825"/>
            <a:ext cx="2359008" cy="586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8E01E42-D9A4-42B7-8C09-7DFEF83910ED}"/>
              </a:ext>
            </a:extLst>
          </p:cNvPr>
          <p:cNvSpPr txBox="1"/>
          <p:nvPr/>
        </p:nvSpPr>
        <p:spPr>
          <a:xfrm>
            <a:off x="103239" y="5648207"/>
            <a:ext cx="11503742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MATRÍCULA NA  ABAU DENDE O PRIOPIO IES</a:t>
            </a:r>
          </a:p>
          <a:p>
            <a:pPr algn="ctr"/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 CONVOCATORIAS ANUAIS: XUÑO (ORDINARIA) E XULLO (EXTRAORDINARIA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PODES PRESENTARTE, SE SUSPENDES OU QUERES SUBIR NOTA, A SUCESIVAS CONVOCATORIAS</a:t>
            </a:r>
          </a:p>
        </p:txBody>
      </p:sp>
    </p:spTree>
    <p:extLst>
      <p:ext uri="{BB962C8B-B14F-4D97-AF65-F5344CB8AC3E}">
        <p14:creationId xmlns:p14="http://schemas.microsoft.com/office/powerpoint/2010/main" val="3602258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62514" y="633554"/>
            <a:ext cx="8153400" cy="617694"/>
          </a:xfrm>
        </p:spPr>
        <p:txBody>
          <a:bodyPr>
            <a:normAutofit/>
          </a:bodyPr>
          <a:lstStyle/>
          <a:p>
            <a:pPr algn="ctr"/>
            <a:r>
              <a:rPr lang="es-E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 OBRIGATORIA DA ABAU:</a:t>
            </a:r>
            <a:endParaRPr lang="gl-E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0457" y="14748"/>
            <a:ext cx="11636477" cy="6558790"/>
          </a:xfrm>
        </p:spPr>
        <p:txBody>
          <a:bodyPr>
            <a:noAutofit/>
          </a:bodyPr>
          <a:lstStyle/>
          <a:p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Probas das materias </a:t>
            </a:r>
            <a:r>
              <a:rPr lang="es-E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troncais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 de 2º de </a:t>
            </a:r>
            <a:r>
              <a:rPr lang="es-ES" b="1" dirty="0" err="1">
                <a:latin typeface="Calibri" panose="020F0502020204030204" pitchFamily="34" charset="0"/>
                <a:cs typeface="Calibri" panose="020F0502020204030204" pitchFamily="34" charset="0"/>
              </a:rPr>
              <a:t>Bacharelato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exercicios</a:t>
            </a:r>
            <a:endParaRPr lang="es-ES" sz="2400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>
              <a:buFontTx/>
              <a:buChar char="-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5  EXERCICIOS, 2 OPCIÓNS </a:t>
            </a:r>
          </a:p>
          <a:p>
            <a:pPr>
              <a:buFontTx/>
              <a:buChar char="-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CADA PROBA 90 MIN DE DURACIÓN . 30 MIN DE DESCANSO ENTRE PROBAS</a:t>
            </a:r>
          </a:p>
          <a:p>
            <a:pPr>
              <a:buFontTx/>
              <a:buChar char="-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EN GALEGO OU CASTELÁN (EXECPTO AS PROBAS DAS MAERIAS DAS LINGUAS)</a:t>
            </a:r>
          </a:p>
          <a:p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Cada </a:t>
            </a:r>
            <a:r>
              <a:rPr lang="es-E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exame</a:t>
            </a:r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puntúase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 0 a 10 , con 3 </a:t>
            </a:r>
            <a:r>
              <a:rPr lang="es-E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decimais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s-E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nota da parte </a:t>
            </a:r>
            <a:r>
              <a:rPr lang="es-ES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obrigatoria</a:t>
            </a:r>
            <a:r>
              <a:rPr lang="es-E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da ABAU será a MEDIA ARITMÉTICA 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da cualificación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obtida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nestes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exercicios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 0 a 10 con 2 </a:t>
            </a:r>
            <a:r>
              <a:rPr lang="es-E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decimais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arrondeando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á milésima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máis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próxima</a:t>
            </a:r>
          </a:p>
          <a:p>
            <a:r>
              <a:rPr lang="es-ES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 modelos </a:t>
            </a:r>
            <a:r>
              <a:rPr lang="es-ES" sz="1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exame</a:t>
            </a:r>
            <a:r>
              <a:rPr lang="es-ES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sz="1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abau</a:t>
            </a:r>
            <a:r>
              <a:rPr lang="es-ES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</a:t>
            </a:r>
            <a:r>
              <a:rPr lang="es-ES" sz="1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ciug</a:t>
            </a:r>
            <a:r>
              <a:rPr lang="es-ES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gl-ES" sz="1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23420" y="2063350"/>
            <a:ext cx="1692196" cy="833304"/>
          </a:xfrm>
          <a:prstGeom prst="rect">
            <a:avLst/>
          </a:prstGeom>
          <a:solidFill>
            <a:srgbClr val="FEE2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Lingua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Castelá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s-E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Litertura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II</a:t>
            </a:r>
            <a:endParaRPr lang="gl-E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896138" y="2062302"/>
            <a:ext cx="1884960" cy="824678"/>
          </a:xfrm>
          <a:prstGeom prst="rect">
            <a:avLst/>
          </a:prstGeom>
          <a:solidFill>
            <a:srgbClr val="FEE2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Lingua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Galega e Literatura II</a:t>
            </a:r>
            <a:endParaRPr lang="gl-E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235797" y="2063350"/>
            <a:ext cx="1440160" cy="833304"/>
          </a:xfrm>
          <a:prstGeom prst="rect">
            <a:avLst/>
          </a:prstGeom>
          <a:solidFill>
            <a:srgbClr val="FEE2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Historia de España</a:t>
            </a:r>
            <a:endParaRPr lang="gl-E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028696" y="2062302"/>
            <a:ext cx="1440160" cy="809849"/>
          </a:xfrm>
          <a:prstGeom prst="rect">
            <a:avLst/>
          </a:prstGeom>
          <a:solidFill>
            <a:srgbClr val="FEE2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1ª </a:t>
            </a:r>
            <a:r>
              <a:rPr lang="es-E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Lingua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Estranxeira</a:t>
            </a:r>
            <a:endParaRPr lang="gl-E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7749431" y="2062302"/>
            <a:ext cx="3709710" cy="1940608"/>
          </a:xfrm>
          <a:prstGeom prst="rect">
            <a:avLst/>
          </a:prstGeom>
          <a:solidFill>
            <a:srgbClr val="FEE2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 troncal propia da </a:t>
            </a:r>
            <a:r>
              <a:rPr lang="es-E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modalidade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Matemáticas II</a:t>
            </a:r>
          </a:p>
          <a:p>
            <a:pPr algn="ctr"/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Matemáticas Aplicadas II</a:t>
            </a:r>
          </a:p>
          <a:p>
            <a:pPr algn="ctr"/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Latín II</a:t>
            </a:r>
          </a:p>
          <a:p>
            <a:pPr algn="ctr"/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Fundamentos da Arte II</a:t>
            </a:r>
            <a:endParaRPr lang="gl-E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17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6870" y="245899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es-E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 VOLUNTARIA DA ABAU</a:t>
            </a:r>
            <a:endParaRPr lang="gl-E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B42D319-AF9A-44CA-A9F8-1F4DCCB1C52B}"/>
              </a:ext>
            </a:extLst>
          </p:cNvPr>
          <p:cNvSpPr txBox="1"/>
          <p:nvPr/>
        </p:nvSpPr>
        <p:spPr>
          <a:xfrm>
            <a:off x="226143" y="2564578"/>
            <a:ext cx="1142840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Cada materia se cualifica de 0 a 10 con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dous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decimais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. Hai que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acadar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un 5 para superar o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exame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En caso de presentarse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parte voluntaria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de 2 materias,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só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terán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en conta as 2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mellores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cualificacións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para o acceso a cada un dos graos universitarios,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despois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de aplicar os 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parámetros de ponderación (enlace)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multiplicaranse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por 0’1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0’2 estas dúas notas.</a:t>
            </a:r>
          </a:p>
          <a:p>
            <a:pPr marL="342900" indent="-342900">
              <a:buFontTx/>
              <a:buChar char="-"/>
            </a:pPr>
            <a:endParaRPr lang="es-E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 materia troncal propia da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modalidade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tamén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pode contar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nesta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parte voluntaria, si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obtemos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menos un 5.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nos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temos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que matricular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desta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materia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parte voluntaria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nin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volvernos a examinar dela.</a:t>
            </a:r>
            <a:endParaRPr lang="es-E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8D2DB341-0C33-4982-9B5B-F6A0B96F6F43}"/>
              </a:ext>
            </a:extLst>
          </p:cNvPr>
          <p:cNvSpPr/>
          <p:nvPr/>
        </p:nvSpPr>
        <p:spPr>
          <a:xfrm>
            <a:off x="226143" y="1201313"/>
            <a:ext cx="3318387" cy="1520675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necesaria para superar a ABAU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CC6FCE9C-12FB-48B3-AFAF-C348221CBC1D}"/>
              </a:ext>
            </a:extLst>
          </p:cNvPr>
          <p:cNvSpPr/>
          <p:nvPr/>
        </p:nvSpPr>
        <p:spPr>
          <a:xfrm>
            <a:off x="3984093" y="1220884"/>
            <a:ext cx="3675671" cy="150110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Pode aumentar significativamente a nota de acceso á </a:t>
            </a:r>
            <a:r>
              <a:rPr lang="es-E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Universidade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(ata  os 14 puntos) 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E485B38A-4F43-446B-A104-B6AA2D90653B}"/>
              </a:ext>
            </a:extLst>
          </p:cNvPr>
          <p:cNvSpPr/>
          <p:nvPr/>
        </p:nvSpPr>
        <p:spPr>
          <a:xfrm>
            <a:off x="7978877" y="1201313"/>
            <a:ext cx="3675671" cy="1520675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Exame</a:t>
            </a:r>
            <a:r>
              <a:rPr lang="es-E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máximo 4 materias </a:t>
            </a:r>
          </a:p>
        </p:txBody>
      </p:sp>
    </p:spTree>
    <p:extLst>
      <p:ext uri="{BB962C8B-B14F-4D97-AF65-F5344CB8AC3E}">
        <p14:creationId xmlns:p14="http://schemas.microsoft.com/office/powerpoint/2010/main" val="3724699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08F6A342-3F62-41B1-B99B-4EDD0A567AA3}"/>
              </a:ext>
            </a:extLst>
          </p:cNvPr>
          <p:cNvSpPr txBox="1"/>
          <p:nvPr/>
        </p:nvSpPr>
        <p:spPr>
          <a:xfrm rot="20330040">
            <a:off x="230361" y="3386305"/>
            <a:ext cx="2870761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 DE ADMISIÓN:</a:t>
            </a:r>
          </a:p>
          <a:p>
            <a:r>
              <a:rPr lang="es-E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 DE ACCESO + AS DÚAS MELLORES NOTAS DA PARTE VOLUNTARIA (UNHA VEZ APLICADOS OS PARÁMETROS DE PONDERACIÓN)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70EE727-7103-48C9-BC19-D4C539ECD964}"/>
              </a:ext>
            </a:extLst>
          </p:cNvPr>
          <p:cNvSpPr/>
          <p:nvPr/>
        </p:nvSpPr>
        <p:spPr>
          <a:xfrm rot="10800000" flipH="1" flipV="1">
            <a:off x="4333911" y="4113198"/>
            <a:ext cx="7235968" cy="2210540"/>
          </a:xfrm>
          <a:prstGeom prst="rect">
            <a:avLst/>
          </a:prstGeom>
          <a:solidFill>
            <a:srgbClr val="FEE2B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 media de </a:t>
            </a:r>
            <a:r>
              <a:rPr lang="es-E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Bacharelato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6, 50</a:t>
            </a:r>
          </a:p>
          <a:p>
            <a:pPr algn="ctr"/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 da Parte </a:t>
            </a:r>
            <a:r>
              <a:rPr lang="es-E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obrigatoria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 ABAU: 6,300</a:t>
            </a:r>
          </a:p>
          <a:p>
            <a:pPr algn="ctr"/>
            <a:r>
              <a:rPr lang="es-ES" b="1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Nota de acceso</a:t>
            </a:r>
            <a:r>
              <a:rPr lang="es-ES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s-ES" b="1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(0,60x6,50) + (0,40x6,300) =3,9+2,52= 6,42</a:t>
            </a:r>
          </a:p>
          <a:p>
            <a:pPr algn="ctr"/>
            <a:endParaRPr lang="es-ES" dirty="0">
              <a:solidFill>
                <a:schemeClr val="tx1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 da materia  voluntaria 1 (0,2): 7,00</a:t>
            </a:r>
          </a:p>
          <a:p>
            <a:pPr algn="ctr"/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 da materia voluntaria 2 (0,2): 6,10</a:t>
            </a:r>
          </a:p>
          <a:p>
            <a:pPr algn="ctr"/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(7,00x0,2) + (6,10x0,2)=1,4+1,22=2,62</a:t>
            </a:r>
          </a:p>
          <a:p>
            <a:pPr algn="ctr"/>
            <a:r>
              <a:rPr lang="es-ES" b="1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Nota de admisión: 6,42+2,62= 9,04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44F2AB6-1941-4F89-A0CB-351187A7762A}"/>
              </a:ext>
            </a:extLst>
          </p:cNvPr>
          <p:cNvSpPr/>
          <p:nvPr/>
        </p:nvSpPr>
        <p:spPr>
          <a:xfrm rot="20347716">
            <a:off x="3654088" y="5015258"/>
            <a:ext cx="1359645" cy="7782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EXEMPLO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B9ED6F1-FFB2-4DEC-B797-985E1BA5B4D2}"/>
              </a:ext>
            </a:extLst>
          </p:cNvPr>
          <p:cNvSpPr txBox="1"/>
          <p:nvPr/>
        </p:nvSpPr>
        <p:spPr>
          <a:xfrm rot="20330040">
            <a:off x="80974" y="1293939"/>
            <a:ext cx="2870761" cy="9848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 DE ACCESO:</a:t>
            </a:r>
          </a:p>
          <a:p>
            <a:r>
              <a:rPr lang="es-E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 MEDIA DE BACHARELATO: 60%</a:t>
            </a:r>
          </a:p>
          <a:p>
            <a:r>
              <a:rPr lang="es-E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 MEDIA DA PARTE OBRIGATORIA DA ABAU: 40%</a:t>
            </a:r>
          </a:p>
        </p:txBody>
      </p:sp>
      <p:sp>
        <p:nvSpPr>
          <p:cNvPr id="7" name="Cerrar corchete 6">
            <a:extLst>
              <a:ext uri="{FF2B5EF4-FFF2-40B4-BE49-F238E27FC236}">
                <a16:creationId xmlns:a16="http://schemas.microsoft.com/office/drawing/2014/main" id="{0F085006-96E3-41B1-97D5-275462109B5F}"/>
              </a:ext>
            </a:extLst>
          </p:cNvPr>
          <p:cNvSpPr/>
          <p:nvPr/>
        </p:nvSpPr>
        <p:spPr>
          <a:xfrm rot="10800000">
            <a:off x="5671533" y="2578893"/>
            <a:ext cx="143796" cy="365022"/>
          </a:xfrm>
          <a:prstGeom prst="righ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350">
              <a:solidFill>
                <a:schemeClr val="bg1"/>
              </a:solidFill>
            </a:endParaRPr>
          </a:p>
        </p:txBody>
      </p:sp>
      <p:sp>
        <p:nvSpPr>
          <p:cNvPr id="9" name="Cerrar corchete 8">
            <a:extLst>
              <a:ext uri="{FF2B5EF4-FFF2-40B4-BE49-F238E27FC236}">
                <a16:creationId xmlns:a16="http://schemas.microsoft.com/office/drawing/2014/main" id="{9B94533D-9AB8-4D13-A1F2-6C234F8C2940}"/>
              </a:ext>
            </a:extLst>
          </p:cNvPr>
          <p:cNvSpPr/>
          <p:nvPr/>
        </p:nvSpPr>
        <p:spPr>
          <a:xfrm>
            <a:off x="6891507" y="1699763"/>
            <a:ext cx="66368" cy="321355"/>
          </a:xfrm>
          <a:prstGeom prst="righ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F316F19-3840-4850-8D8D-AA4056949D0A}"/>
              </a:ext>
            </a:extLst>
          </p:cNvPr>
          <p:cNvSpPr/>
          <p:nvPr/>
        </p:nvSpPr>
        <p:spPr>
          <a:xfrm>
            <a:off x="3700030" y="109646"/>
            <a:ext cx="5624425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s-ES" sz="3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 de acceso /Nota de admisión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5B35B41-C5AA-4F45-A692-B258E81EFD6A}"/>
              </a:ext>
            </a:extLst>
          </p:cNvPr>
          <p:cNvSpPr/>
          <p:nvPr/>
        </p:nvSpPr>
        <p:spPr>
          <a:xfrm>
            <a:off x="2934661" y="824037"/>
            <a:ext cx="8635218" cy="2814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 media de Bac...............(60%)...........................  x 0’60</a:t>
            </a:r>
          </a:p>
          <a:p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		</a:t>
            </a:r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+          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s-E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 DE ACCESO</a:t>
            </a:r>
          </a:p>
          <a:p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 media da parte </a:t>
            </a:r>
            <a:r>
              <a:rPr lang="es-E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obrigatoria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 ABAU ...(40%)...  x 0’40</a:t>
            </a:r>
          </a:p>
          <a:p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                                                                                                                      = </a:t>
            </a:r>
            <a:r>
              <a:rPr lang="es-E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 														+	              DE 													                                      ADMISIÓN</a:t>
            </a:r>
          </a:p>
          <a:p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nota da materia 1 x 0’2 </a:t>
            </a:r>
            <a:r>
              <a:rPr lang="es-E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0’1</a:t>
            </a:r>
          </a:p>
          <a:p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 da parte voluntaria da ABAU                                                 </a:t>
            </a:r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       nota da materia 2 x 0’2 </a:t>
            </a:r>
            <a:r>
              <a:rPr lang="es-E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0’1</a:t>
            </a:r>
          </a:p>
        </p:txBody>
      </p:sp>
      <p:sp>
        <p:nvSpPr>
          <p:cNvPr id="10" name="Cerrar corchete 9">
            <a:extLst>
              <a:ext uri="{FF2B5EF4-FFF2-40B4-BE49-F238E27FC236}">
                <a16:creationId xmlns:a16="http://schemas.microsoft.com/office/drawing/2014/main" id="{743F466B-02B8-42B9-A378-7FCAEC45E14B}"/>
              </a:ext>
            </a:extLst>
          </p:cNvPr>
          <p:cNvSpPr/>
          <p:nvPr/>
        </p:nvSpPr>
        <p:spPr>
          <a:xfrm>
            <a:off x="7867996" y="1090719"/>
            <a:ext cx="66368" cy="678684"/>
          </a:xfrm>
          <a:prstGeom prst="righ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Abrir corchete 13">
            <a:extLst>
              <a:ext uri="{FF2B5EF4-FFF2-40B4-BE49-F238E27FC236}">
                <a16:creationId xmlns:a16="http://schemas.microsoft.com/office/drawing/2014/main" id="{D118E2B9-DCED-42B2-8CE8-C165A5098C82}"/>
              </a:ext>
            </a:extLst>
          </p:cNvPr>
          <p:cNvSpPr/>
          <p:nvPr/>
        </p:nvSpPr>
        <p:spPr>
          <a:xfrm>
            <a:off x="5944510" y="2789128"/>
            <a:ext cx="45720" cy="612728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errar corchete 14">
            <a:extLst>
              <a:ext uri="{FF2B5EF4-FFF2-40B4-BE49-F238E27FC236}">
                <a16:creationId xmlns:a16="http://schemas.microsoft.com/office/drawing/2014/main" id="{FB1E643F-9054-435E-81B7-BFC90D835BB3}"/>
              </a:ext>
            </a:extLst>
          </p:cNvPr>
          <p:cNvSpPr/>
          <p:nvPr/>
        </p:nvSpPr>
        <p:spPr>
          <a:xfrm>
            <a:off x="9944865" y="1251066"/>
            <a:ext cx="45719" cy="2190607"/>
          </a:xfrm>
          <a:prstGeom prst="righ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5463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74975" y="0"/>
            <a:ext cx="4717817" cy="976312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SUPERACIÓN DA ABAU</a:t>
            </a:r>
            <a:endParaRPr lang="gl-E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D289234-D28F-4C29-8498-5381BB82DA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3541809"/>
              </p:ext>
            </p:extLst>
          </p:nvPr>
        </p:nvGraphicFramePr>
        <p:xfrm>
          <a:off x="1640113" y="928914"/>
          <a:ext cx="9187543" cy="5200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0692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A141BFB-9F99-40B7-BD09-6F728C2FEE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1003059"/>
              </p:ext>
            </p:extLst>
          </p:nvPr>
        </p:nvGraphicFramePr>
        <p:xfrm>
          <a:off x="1698172" y="1890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3051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DD0A80C-43A5-4EA2-8833-2725316D7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A </a:t>
            </a:r>
            <a:r>
              <a:rPr lang="es-ES" dirty="0" err="1"/>
              <a:t>universidade</a:t>
            </a:r>
            <a:endParaRPr lang="es-ES" dirty="0"/>
          </a:p>
        </p:txBody>
      </p:sp>
      <p:pic>
        <p:nvPicPr>
          <p:cNvPr id="5" name="Marcador de contenido 4">
            <a:hlinkClick r:id="rId2"/>
            <a:extLst>
              <a:ext uri="{FF2B5EF4-FFF2-40B4-BE49-F238E27FC236}">
                <a16:creationId xmlns:a16="http://schemas.microsoft.com/office/drawing/2014/main" id="{D1687D33-3CB1-4FF4-A3A9-B5D44630215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85801" y="2566986"/>
            <a:ext cx="2647950" cy="1724025"/>
          </a:xfrm>
          <a:prstGeom prst="rect">
            <a:avLst/>
          </a:prstGeom>
        </p:spPr>
      </p:pic>
      <p:pic>
        <p:nvPicPr>
          <p:cNvPr id="6" name="Imagen 5">
            <a:hlinkClick r:id="rId4"/>
            <a:extLst>
              <a:ext uri="{FF2B5EF4-FFF2-40B4-BE49-F238E27FC236}">
                <a16:creationId xmlns:a16="http://schemas.microsoft.com/office/drawing/2014/main" id="{2F72027F-2E8A-4977-8CF9-0656F7319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700" y="2566986"/>
            <a:ext cx="3078616" cy="1724025"/>
          </a:xfrm>
          <a:prstGeom prst="rect">
            <a:avLst/>
          </a:prstGeom>
        </p:spPr>
      </p:pic>
      <p:pic>
        <p:nvPicPr>
          <p:cNvPr id="7" name="Imagen 6">
            <a:hlinkClick r:id="rId6"/>
            <a:extLst>
              <a:ext uri="{FF2B5EF4-FFF2-40B4-BE49-F238E27FC236}">
                <a16:creationId xmlns:a16="http://schemas.microsoft.com/office/drawing/2014/main" id="{2F3C7753-AA78-4F83-B711-FE5C184C62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4334" y="235743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89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1152112-088D-4D95-82B4-101A4CE21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48"/>
            <a:ext cx="11975690" cy="6651523"/>
          </a:xfrm>
          <a:prstGeom prst="rect">
            <a:avLst/>
          </a:prstGeom>
        </p:spPr>
      </p:pic>
      <p:sp>
        <p:nvSpPr>
          <p:cNvPr id="6" name="Rectángulo: esquina doblada 5">
            <a:extLst>
              <a:ext uri="{FF2B5EF4-FFF2-40B4-BE49-F238E27FC236}">
                <a16:creationId xmlns:a16="http://schemas.microsoft.com/office/drawing/2014/main" id="{5DE2C367-07B1-4405-8349-AA112C349335}"/>
              </a:ext>
            </a:extLst>
          </p:cNvPr>
          <p:cNvSpPr/>
          <p:nvPr/>
        </p:nvSpPr>
        <p:spPr>
          <a:xfrm>
            <a:off x="5231904" y="3861048"/>
            <a:ext cx="1080120" cy="648072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Proba libre Título Bac </a:t>
            </a:r>
            <a:r>
              <a:rPr lang="es-ES" sz="1200" dirty="0"/>
              <a:t>(+20)</a:t>
            </a:r>
          </a:p>
        </p:txBody>
      </p:sp>
    </p:spTree>
    <p:extLst>
      <p:ext uri="{BB962C8B-B14F-4D97-AF65-F5344CB8AC3E}">
        <p14:creationId xmlns:p14="http://schemas.microsoft.com/office/powerpoint/2010/main" val="992914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5824709" y="189380"/>
            <a:ext cx="6243259" cy="1280890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UNIVERSITARIO</a:t>
            </a:r>
            <a:br>
              <a:rPr lang="es-E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GALICIA</a:t>
            </a:r>
            <a:endParaRPr lang="gl-E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1CF2312-CD3E-4F3B-8C85-168048C14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9380"/>
            <a:ext cx="6243259" cy="6198611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A2793B66-818C-494F-AD16-12287083B869}"/>
              </a:ext>
            </a:extLst>
          </p:cNvPr>
          <p:cNvSpPr/>
          <p:nvPr/>
        </p:nvSpPr>
        <p:spPr>
          <a:xfrm>
            <a:off x="6936111" y="2250913"/>
            <a:ext cx="4020457" cy="20755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Calibri" panose="020F0502020204030204" pitchFamily="34" charset="0"/>
                <a:cs typeface="Calibri" panose="020F0502020204030204" pitchFamily="34" charset="0"/>
              </a:rPr>
              <a:t>3 universidades</a:t>
            </a:r>
          </a:p>
          <a:p>
            <a:pPr algn="ctr"/>
            <a:r>
              <a:rPr lang="es-ES" sz="2800" dirty="0">
                <a:latin typeface="Calibri" panose="020F0502020204030204" pitchFamily="34" charset="0"/>
                <a:cs typeface="Calibri" panose="020F0502020204030204" pitchFamily="34" charset="0"/>
              </a:rPr>
              <a:t>7 campus universitarios</a:t>
            </a:r>
          </a:p>
        </p:txBody>
      </p:sp>
    </p:spTree>
    <p:extLst>
      <p:ext uri="{BB962C8B-B14F-4D97-AF65-F5344CB8AC3E}">
        <p14:creationId xmlns:p14="http://schemas.microsoft.com/office/powerpoint/2010/main" val="1191453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00255" y="0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solidFill>
                  <a:srgbClr val="0070C0"/>
                </a:solidFill>
              </a:rPr>
              <a:t> </a:t>
            </a:r>
            <a:r>
              <a:rPr lang="es-E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ENSINANZAS UNIVERSITARIAS</a:t>
            </a:r>
            <a:endParaRPr lang="gl-E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0255" y="990600"/>
            <a:ext cx="8471403" cy="5381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2628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41B9EEF1-A481-4906-9E89-FEBCCD3ADA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260448"/>
              </p:ext>
            </p:extLst>
          </p:nvPr>
        </p:nvGraphicFramePr>
        <p:xfrm>
          <a:off x="551543" y="1828800"/>
          <a:ext cx="10326765" cy="368955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157529">
                  <a:extLst>
                    <a:ext uri="{9D8B030D-6E8A-4147-A177-3AD203B41FA5}">
                      <a16:colId xmlns:a16="http://schemas.microsoft.com/office/drawing/2014/main" val="3067889275"/>
                    </a:ext>
                  </a:extLst>
                </a:gridCol>
                <a:gridCol w="6169236">
                  <a:extLst>
                    <a:ext uri="{9D8B030D-6E8A-4147-A177-3AD203B41FA5}">
                      <a16:colId xmlns:a16="http://schemas.microsoft.com/office/drawing/2014/main" val="3545849677"/>
                    </a:ext>
                  </a:extLst>
                </a:gridCol>
              </a:tblGrid>
              <a:tr h="436686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RAMAS COÑECEMENTO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MODALIDADES BACHARELATO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66410017"/>
                  </a:ext>
                </a:extLst>
              </a:tr>
              <a:tr h="1149642">
                <a:tc>
                  <a:txBody>
                    <a:bodyPr/>
                    <a:lstStyle/>
                    <a:p>
                      <a:r>
                        <a:rPr lang="es-ES" sz="20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1-ARTES E HUMANIDADES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   ARTES</a:t>
                      </a:r>
                    </a:p>
                    <a:p>
                      <a:r>
                        <a:rPr lang="es-E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   HUMANIDADES E CIENCIAS SOCIAIS (Humanidades)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18209203"/>
                  </a:ext>
                </a:extLst>
              </a:tr>
              <a:tr h="793164">
                <a:tc>
                  <a:txBody>
                    <a:bodyPr/>
                    <a:lstStyle/>
                    <a:p>
                      <a:r>
                        <a:rPr lang="es-ES" sz="20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2-CIENCIAS SOCIAIS E XURÍDICAS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   HUMANIDADES E CIENCIAS SOCIAIS (Ciencias </a:t>
                      </a:r>
                      <a:r>
                        <a:rPr lang="es-E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Sociais</a:t>
                      </a:r>
                      <a:r>
                        <a:rPr lang="es-E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07426027"/>
                  </a:ext>
                </a:extLst>
              </a:tr>
              <a:tr h="436686">
                <a:tc>
                  <a:txBody>
                    <a:bodyPr/>
                    <a:lstStyle/>
                    <a:p>
                      <a:r>
                        <a:rPr lang="es-ES" sz="20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3-CIENCIAS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   CIENCIAS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32786961"/>
                  </a:ext>
                </a:extLst>
              </a:tr>
              <a:tr h="436686">
                <a:tc>
                  <a:txBody>
                    <a:bodyPr/>
                    <a:lstStyle/>
                    <a:p>
                      <a:r>
                        <a:rPr lang="es-ES" sz="20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4-CIENCIAS DA SAÚDE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s-E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CIENCIAS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85583197"/>
                  </a:ext>
                </a:extLst>
              </a:tr>
              <a:tr h="436686">
                <a:tc>
                  <a:txBody>
                    <a:bodyPr/>
                    <a:lstStyle/>
                    <a:p>
                      <a:r>
                        <a:rPr lang="es-ES" sz="20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5-ENXEÑERÍA E ARQUITECTURA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s-E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CIENCIAS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3541523"/>
                  </a:ext>
                </a:extLst>
              </a:tr>
            </a:tbl>
          </a:graphicData>
        </a:graphic>
      </p:graphicFrame>
      <p:sp>
        <p:nvSpPr>
          <p:cNvPr id="8" name="7 Marcador de texto">
            <a:extLst>
              <a:ext uri="{FF2B5EF4-FFF2-40B4-BE49-F238E27FC236}">
                <a16:creationId xmlns:a16="http://schemas.microsoft.com/office/drawing/2014/main" id="{4DBCA4FD-7541-4F90-9F88-616EBF806A4F}"/>
              </a:ext>
            </a:extLst>
          </p:cNvPr>
          <p:cNvSpPr txBox="1">
            <a:spLocks/>
          </p:cNvSpPr>
          <p:nvPr/>
        </p:nvSpPr>
        <p:spPr>
          <a:xfrm>
            <a:off x="551543" y="879482"/>
            <a:ext cx="10326765" cy="65432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es-E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noso</a:t>
            </a:r>
            <a:r>
              <a:rPr lang="es-E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sistema universitario </a:t>
            </a:r>
            <a:r>
              <a:rPr lang="es-E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s-E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ramas de </a:t>
            </a:r>
            <a:r>
              <a:rPr lang="es-E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coñecemento</a:t>
            </a:r>
            <a:r>
              <a:rPr lang="es-E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entre as que se </a:t>
            </a:r>
            <a:r>
              <a:rPr lang="es-E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distribúen</a:t>
            </a:r>
            <a:r>
              <a:rPr lang="es-E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os Graos</a:t>
            </a:r>
            <a:endParaRPr lang="gl-E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18AD037-3677-4846-9E0B-8B0270A93510}"/>
              </a:ext>
            </a:extLst>
          </p:cNvPr>
          <p:cNvSpPr/>
          <p:nvPr/>
        </p:nvSpPr>
        <p:spPr>
          <a:xfrm>
            <a:off x="1741714" y="57618"/>
            <a:ext cx="818882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Ramas de </a:t>
            </a:r>
            <a:r>
              <a:rPr lang="es-ES" sz="3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coñecemento</a:t>
            </a:r>
            <a:r>
              <a:rPr lang="es-E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s-ES" sz="3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Universidade</a:t>
            </a:r>
            <a:endParaRPr lang="es-ES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535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0BD2917-09BD-4CC9-BADD-EB357AAD2AE1}"/>
              </a:ext>
            </a:extLst>
          </p:cNvPr>
          <p:cNvSpPr/>
          <p:nvPr/>
        </p:nvSpPr>
        <p:spPr>
          <a:xfrm>
            <a:off x="3411322" y="114378"/>
            <a:ext cx="53693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GRAOS UNIVERSITARIOS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0AC1763-A1CD-49C4-9126-E1CDB471C7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1689886"/>
              </p:ext>
            </p:extLst>
          </p:nvPr>
        </p:nvGraphicFramePr>
        <p:xfrm>
          <a:off x="840658" y="604684"/>
          <a:ext cx="10092811" cy="4881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107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CFEEE52-0E84-4707-B190-44EC905A5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18" t="52002" r="57049" b="13692"/>
          <a:stretch/>
        </p:blipFill>
        <p:spPr>
          <a:xfrm>
            <a:off x="-116526" y="0"/>
            <a:ext cx="7920671" cy="6858000"/>
          </a:xfrm>
          <a:prstGeom prst="rect">
            <a:avLst/>
          </a:prstGeom>
        </p:spPr>
      </p:pic>
      <p:sp>
        <p:nvSpPr>
          <p:cNvPr id="3" name="Flecha: hacia la izquierda 2">
            <a:extLst>
              <a:ext uri="{FF2B5EF4-FFF2-40B4-BE49-F238E27FC236}">
                <a16:creationId xmlns:a16="http://schemas.microsoft.com/office/drawing/2014/main" id="{E2863E3C-04A0-3993-EE3F-5FEC5407CCA7}"/>
              </a:ext>
            </a:extLst>
          </p:cNvPr>
          <p:cNvSpPr/>
          <p:nvPr/>
        </p:nvSpPr>
        <p:spPr>
          <a:xfrm>
            <a:off x="8200103" y="1673631"/>
            <a:ext cx="1865184" cy="1965911"/>
          </a:xfrm>
          <a:prstGeom prst="lef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ACCESO PREFERENTE: BACHARELATO DE HUMANIDADES </a:t>
            </a:r>
          </a:p>
        </p:txBody>
      </p:sp>
      <p:sp>
        <p:nvSpPr>
          <p:cNvPr id="5" name="Flecha: hacia la izquierda 4">
            <a:extLst>
              <a:ext uri="{FF2B5EF4-FFF2-40B4-BE49-F238E27FC236}">
                <a16:creationId xmlns:a16="http://schemas.microsoft.com/office/drawing/2014/main" id="{EB9E92EA-6398-3D1C-8B66-331FB0E85FE0}"/>
              </a:ext>
            </a:extLst>
          </p:cNvPr>
          <p:cNvSpPr/>
          <p:nvPr/>
        </p:nvSpPr>
        <p:spPr>
          <a:xfrm>
            <a:off x="8200103" y="3639542"/>
            <a:ext cx="1865184" cy="1965911"/>
          </a:xfrm>
          <a:prstGeom prst="lef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ACCESO PREFERENTE: BACHARELATO DE ARTES </a:t>
            </a:r>
          </a:p>
        </p:txBody>
      </p:sp>
      <p:sp>
        <p:nvSpPr>
          <p:cNvPr id="2" name="Rectángulo: esquinas diagonales redondeadas 1">
            <a:extLst>
              <a:ext uri="{FF2B5EF4-FFF2-40B4-BE49-F238E27FC236}">
                <a16:creationId xmlns:a16="http://schemas.microsoft.com/office/drawing/2014/main" id="{1CAEF297-51E4-1AA9-0597-090740CB6CE7}"/>
              </a:ext>
            </a:extLst>
          </p:cNvPr>
          <p:cNvSpPr/>
          <p:nvPr/>
        </p:nvSpPr>
        <p:spPr>
          <a:xfrm>
            <a:off x="8332839" y="50864"/>
            <a:ext cx="3215148" cy="1482968"/>
          </a:xfrm>
          <a:prstGeom prst="round2Diag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s-ES" b="1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Grao en Deseño</a:t>
            </a:r>
            <a:r>
              <a:rPr lang="es-ES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(Vigo):</a:t>
            </a:r>
          </a:p>
          <a:p>
            <a:pPr algn="l"/>
            <a:r>
              <a:rPr lang="es-ES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Terá</a:t>
            </a:r>
            <a:r>
              <a:rPr lang="es-ES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dúas </a:t>
            </a:r>
            <a:r>
              <a:rPr lang="es-ES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mencións</a:t>
            </a:r>
            <a:r>
              <a:rPr lang="es-ES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Deseño de moda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Deseño Gráfico e </a:t>
            </a:r>
            <a:r>
              <a:rPr lang="es-ES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Dixital</a:t>
            </a:r>
            <a:r>
              <a:rPr lang="es-ES" dirty="0">
                <a:solidFill>
                  <a:schemeClr val="accent3">
                    <a:lumMod val="50000"/>
                  </a:schemeClr>
                </a:solidFill>
                <a:effectLst/>
                <a:latin typeface="Abadi" panose="020B0604020202020204" pitchFamily="34" charset="0"/>
              </a:rPr>
              <a:t>.</a:t>
            </a:r>
            <a:r>
              <a:rPr lang="es-ES" dirty="0">
                <a:effectLst/>
                <a:latin typeface="Abadi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36291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713272E-362D-4BBD-A955-1DC5037E0A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05" t="37323" r="52575" b="17571"/>
          <a:stretch/>
        </p:blipFill>
        <p:spPr>
          <a:xfrm>
            <a:off x="0" y="0"/>
            <a:ext cx="7144602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A0D8746-6E18-E3F2-12EF-5C393550F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4602" y="2168938"/>
            <a:ext cx="2171888" cy="21764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5D488FB-0E99-7F71-3952-8E6009941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6490" y="2468467"/>
            <a:ext cx="2473768" cy="157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55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echa: hacia la izquierda 4">
            <a:extLst>
              <a:ext uri="{FF2B5EF4-FFF2-40B4-BE49-F238E27FC236}">
                <a16:creationId xmlns:a16="http://schemas.microsoft.com/office/drawing/2014/main" id="{094B0602-0147-486C-90A0-22988E2B99B6}"/>
              </a:ext>
            </a:extLst>
          </p:cNvPr>
          <p:cNvSpPr/>
          <p:nvPr/>
        </p:nvSpPr>
        <p:spPr>
          <a:xfrm>
            <a:off x="5944358" y="-194922"/>
            <a:ext cx="1846385" cy="171835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50" b="1" dirty="0">
                <a:latin typeface="Calibri" panose="020F0502020204030204" pitchFamily="34" charset="0"/>
                <a:cs typeface="Calibri" panose="020F0502020204030204" pitchFamily="34" charset="0"/>
              </a:rPr>
              <a:t>BACHARELATO PREFERENTE CIENCIAS SOCIAIS</a:t>
            </a:r>
          </a:p>
        </p:txBody>
      </p:sp>
      <p:sp>
        <p:nvSpPr>
          <p:cNvPr id="6" name="Rectángulo: esquina doblada 5">
            <a:extLst>
              <a:ext uri="{FF2B5EF4-FFF2-40B4-BE49-F238E27FC236}">
                <a16:creationId xmlns:a16="http://schemas.microsoft.com/office/drawing/2014/main" id="{15916F01-4860-4D85-9D52-0A7C6DD72365}"/>
              </a:ext>
            </a:extLst>
          </p:cNvPr>
          <p:cNvSpPr/>
          <p:nvPr/>
        </p:nvSpPr>
        <p:spPr>
          <a:xfrm>
            <a:off x="7830263" y="-2788"/>
            <a:ext cx="3886955" cy="1194536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5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materias como : </a:t>
            </a:r>
          </a:p>
          <a:p>
            <a:pPr marL="214313" indent="-214313" algn="ctr">
              <a:buFontTx/>
              <a:buChar char="-"/>
            </a:pPr>
            <a:r>
              <a:rPr lang="es-ES" sz="135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MATEMÁTICAS APLICADAS ÁS CIENCIAS SOCIAIS</a:t>
            </a:r>
          </a:p>
          <a:p>
            <a:pPr marL="214313" indent="-214313" algn="ctr">
              <a:buFontTx/>
              <a:buChar char="-"/>
            </a:pPr>
            <a:r>
              <a:rPr lang="es-ES" sz="135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ECONOMÍA</a:t>
            </a:r>
          </a:p>
          <a:p>
            <a:pPr marL="214313" indent="-214313" algn="ctr">
              <a:buFontTx/>
              <a:buChar char="-"/>
            </a:pPr>
            <a:r>
              <a:rPr lang="es-ES" sz="135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HISTORIA MUNDO CONTEMPORÁNEO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F1BC415-DCE6-4F21-BE44-04E3AAD715AE}"/>
              </a:ext>
            </a:extLst>
          </p:cNvPr>
          <p:cNvSpPr txBox="1"/>
          <p:nvPr/>
        </p:nvSpPr>
        <p:spPr>
          <a:xfrm>
            <a:off x="5819563" y="5614672"/>
            <a:ext cx="6377353" cy="123110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l"/>
            <a:r>
              <a:rPr lang="es-ES" sz="1400" b="1" i="0" dirty="0">
                <a:solidFill>
                  <a:schemeClr val="accent1"/>
                </a:solidFill>
                <a:effectLst/>
                <a:latin typeface="Segoe UI" panose="020B0502040204020203" pitchFamily="34" charset="0"/>
              </a:rPr>
              <a:t>GRAO XESTIÓN INDUSTRIAL DE MODA</a:t>
            </a:r>
            <a:r>
              <a:rPr lang="es-ES" sz="1400" b="1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Certificación oficial de nivel B1 de inglés (se admiten certificados de certificación de la Asociación de Centros de Lingüística en la Escuela Superior, www.acles.es)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Calificación en inglés igual o superior a 7 en los dos cursos de bachillerato</a:t>
            </a:r>
            <a:r>
              <a:rPr lang="es-ES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Presentar documentación: dende abril (ver web do Grao)</a:t>
            </a:r>
            <a:endParaRPr lang="es-ES" sz="14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B28D432-2D3C-4421-AB9D-DA393BB05BFE}"/>
              </a:ext>
            </a:extLst>
          </p:cNvPr>
          <p:cNvSpPr/>
          <p:nvPr/>
        </p:nvSpPr>
        <p:spPr>
          <a:xfrm>
            <a:off x="5814648" y="1411254"/>
            <a:ext cx="6377352" cy="1446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i="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GRAO CIENCIAS DA ACTIVIDADE FÍSICA E DO DEPORTE:</a:t>
            </a:r>
          </a:p>
          <a:p>
            <a:pPr algn="ctr"/>
            <a:r>
              <a:rPr lang="es-ES" sz="1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Superar (APTO) las PRUEBAS de INGRESO ESPECÍFICAS, que se convocaran por resolución rectoral cada curso</a:t>
            </a:r>
            <a:r>
              <a:rPr lang="es-ES" sz="14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ctr"/>
            <a:r>
              <a:rPr lang="es-ES" sz="1400" dirty="0">
                <a:solidFill>
                  <a:srgbClr val="333333"/>
                </a:solidFill>
                <a:latin typeface="Segoe UI" panose="020B0502040204020203" pitchFamily="34" charset="0"/>
              </a:rPr>
              <a:t>- 2 convocatorias: normalmente en abril (matrícula en </a:t>
            </a:r>
            <a:r>
              <a:rPr lang="es-ES" sz="1400" dirty="0" err="1">
                <a:solidFill>
                  <a:srgbClr val="333333"/>
                </a:solidFill>
                <a:latin typeface="Segoe UI" panose="020B0502040204020203" pitchFamily="34" charset="0"/>
              </a:rPr>
              <a:t>febreiro</a:t>
            </a:r>
            <a:r>
              <a:rPr lang="es-ES" sz="1400" dirty="0">
                <a:solidFill>
                  <a:srgbClr val="333333"/>
                </a:solidFill>
                <a:latin typeface="Segoe UI" panose="020B0502040204020203" pitchFamily="34" charset="0"/>
              </a:rPr>
              <a:t>) e </a:t>
            </a:r>
            <a:r>
              <a:rPr lang="es-ES" sz="1400" dirty="0" err="1">
                <a:solidFill>
                  <a:srgbClr val="333333"/>
                </a:solidFill>
                <a:latin typeface="Segoe UI" panose="020B0502040204020203" pitchFamily="34" charset="0"/>
              </a:rPr>
              <a:t>xuño</a:t>
            </a:r>
            <a:r>
              <a:rPr lang="es-ES" sz="1400" dirty="0">
                <a:solidFill>
                  <a:srgbClr val="333333"/>
                </a:solidFill>
                <a:latin typeface="Segoe UI" panose="020B0502040204020203" pitchFamily="34" charset="0"/>
              </a:rPr>
              <a:t>(matrícula en abril)</a:t>
            </a:r>
            <a:endParaRPr lang="es-ES" sz="14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401C64B-14C8-10A9-DE98-7CA2961C9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18" t="37298" r="60083" b="17962"/>
          <a:stretch/>
        </p:blipFill>
        <p:spPr>
          <a:xfrm>
            <a:off x="-25718" y="0"/>
            <a:ext cx="5840365" cy="6845778"/>
          </a:xfrm>
          <a:prstGeom prst="rect">
            <a:avLst/>
          </a:prstGeom>
        </p:spPr>
      </p:pic>
      <p:sp>
        <p:nvSpPr>
          <p:cNvPr id="2" name="Rectángulo: esquinas diagonales redondeadas 1">
            <a:extLst>
              <a:ext uri="{FF2B5EF4-FFF2-40B4-BE49-F238E27FC236}">
                <a16:creationId xmlns:a16="http://schemas.microsoft.com/office/drawing/2014/main" id="{5072BB48-1F2E-E552-FAE3-E34C7825B8E9}"/>
              </a:ext>
            </a:extLst>
          </p:cNvPr>
          <p:cNvSpPr/>
          <p:nvPr/>
        </p:nvSpPr>
        <p:spPr>
          <a:xfrm>
            <a:off x="5805573" y="4277367"/>
            <a:ext cx="6353904" cy="883668"/>
          </a:xfrm>
          <a:prstGeom prst="round2Diag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s-ES" sz="1400" b="1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Grao en Innovación Gastronómica e </a:t>
            </a:r>
            <a:r>
              <a:rPr lang="es-ES" sz="14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Xestión</a:t>
            </a:r>
            <a:r>
              <a:rPr lang="es-ES" sz="1400" b="1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</a:t>
            </a:r>
            <a:r>
              <a:rPr lang="es-ES" sz="14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Hoteleira</a:t>
            </a:r>
            <a:r>
              <a:rPr lang="es-ES" sz="1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Centro Superior de Hostelería de Galicia</a:t>
            </a:r>
            <a:r>
              <a:rPr lang="es-ES" sz="1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s-ES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alternará a formación </a:t>
            </a:r>
            <a:r>
              <a:rPr lang="es-ES" sz="1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centro universitario e a empresa</a:t>
            </a:r>
            <a:r>
              <a:rPr lang="es-ES" sz="140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s-ES" sz="14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ángulo: esquinas diagonales redondeadas 8">
            <a:extLst>
              <a:ext uri="{FF2B5EF4-FFF2-40B4-BE49-F238E27FC236}">
                <a16:creationId xmlns:a16="http://schemas.microsoft.com/office/drawing/2014/main" id="{0E51D83F-FB0C-CA14-AFA1-EFC38B5C52F1}"/>
              </a:ext>
            </a:extLst>
          </p:cNvPr>
          <p:cNvSpPr/>
          <p:nvPr/>
        </p:nvSpPr>
        <p:spPr>
          <a:xfrm>
            <a:off x="5814648" y="3077309"/>
            <a:ext cx="6377352" cy="980552"/>
          </a:xfrm>
          <a:prstGeom prst="round2Diag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Grao en </a:t>
            </a:r>
            <a:r>
              <a:rPr lang="es-ES" sz="14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Relacións</a:t>
            </a:r>
            <a:r>
              <a:rPr lang="es-ES" sz="1400" b="1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 </a:t>
            </a:r>
            <a:r>
              <a:rPr lang="es-ES" sz="14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Internacionais</a:t>
            </a:r>
            <a:r>
              <a:rPr lang="es-ES" sz="1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s-ES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grao interuniversitario entre a </a:t>
            </a:r>
            <a:r>
              <a:rPr lang="es-ES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Universidade</a:t>
            </a:r>
            <a:r>
              <a:rPr lang="es-ES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Vigo e Universidad de Coruña. Dúas </a:t>
            </a:r>
            <a:r>
              <a:rPr lang="es-ES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mencións</a:t>
            </a:r>
            <a:r>
              <a:rPr lang="es-ES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s-E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-Cooperación para o </a:t>
            </a:r>
            <a:r>
              <a:rPr lang="es-ES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desenvolvemento</a:t>
            </a:r>
            <a:endParaRPr lang="es-E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Xestión</a:t>
            </a:r>
            <a:r>
              <a:rPr lang="es-ES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proxectos</a:t>
            </a:r>
            <a:r>
              <a:rPr lang="es-ES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 negocios </a:t>
            </a:r>
            <a:r>
              <a:rPr lang="es-ES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internacionais</a:t>
            </a:r>
            <a:r>
              <a:rPr lang="es-ES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gl-E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562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6C0764B-C11F-4E59-A27F-609B1C6E2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55" t="32861" r="51528" b="19575"/>
          <a:stretch/>
        </p:blipFill>
        <p:spPr>
          <a:xfrm>
            <a:off x="0" y="0"/>
            <a:ext cx="7467162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1D3F5A8-1FD5-320A-2A8B-B4E7599DD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162" y="2340768"/>
            <a:ext cx="2171888" cy="2176461"/>
          </a:xfrm>
          <a:prstGeom prst="rect">
            <a:avLst/>
          </a:prstGeom>
        </p:spPr>
      </p:pic>
      <p:sp>
        <p:nvSpPr>
          <p:cNvPr id="5" name="Rectángulo: esquina doblada 4">
            <a:extLst>
              <a:ext uri="{FF2B5EF4-FFF2-40B4-BE49-F238E27FC236}">
                <a16:creationId xmlns:a16="http://schemas.microsoft.com/office/drawing/2014/main" id="{41087FB0-DE62-F702-EC93-9E645EA8D312}"/>
              </a:ext>
            </a:extLst>
          </p:cNvPr>
          <p:cNvSpPr/>
          <p:nvPr/>
        </p:nvSpPr>
        <p:spPr>
          <a:xfrm>
            <a:off x="9663846" y="2465964"/>
            <a:ext cx="1913531" cy="1926071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5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MATERIAS COMO:</a:t>
            </a:r>
          </a:p>
          <a:p>
            <a:pPr marL="214313" indent="-214313" algn="ctr">
              <a:buFontTx/>
              <a:buChar char="-"/>
            </a:pPr>
            <a:r>
              <a:rPr lang="es-ES" sz="135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MATEMÁTICAS</a:t>
            </a:r>
          </a:p>
          <a:p>
            <a:pPr marL="214313" indent="-214313" algn="ctr">
              <a:buFontTx/>
              <a:buChar char="-"/>
            </a:pPr>
            <a:r>
              <a:rPr lang="es-ES" sz="135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FÍSICA E QUÍMICA</a:t>
            </a:r>
          </a:p>
          <a:p>
            <a:pPr marL="214313" indent="-214313" algn="ctr">
              <a:buFontTx/>
              <a:buChar char="-"/>
            </a:pPr>
            <a:r>
              <a:rPr lang="es-ES" sz="135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DEBUXO TÉCNICO</a:t>
            </a:r>
          </a:p>
        </p:txBody>
      </p:sp>
      <p:sp>
        <p:nvSpPr>
          <p:cNvPr id="6" name="Rectángulo: esquinas diagonales cortadas 5">
            <a:extLst>
              <a:ext uri="{FF2B5EF4-FFF2-40B4-BE49-F238E27FC236}">
                <a16:creationId xmlns:a16="http://schemas.microsoft.com/office/drawing/2014/main" id="{D328B0E1-BD43-0D93-C8E4-4D864B66A5F9}"/>
              </a:ext>
            </a:extLst>
          </p:cNvPr>
          <p:cNvSpPr/>
          <p:nvPr/>
        </p:nvSpPr>
        <p:spPr>
          <a:xfrm>
            <a:off x="7624916" y="0"/>
            <a:ext cx="4350774" cy="1327355"/>
          </a:xfrm>
          <a:prstGeom prst="snip2Diag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s-ES" b="1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Grao Dual en </a:t>
            </a:r>
            <a:r>
              <a:rPr lang="es-ES" b="1" dirty="0" err="1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Enxeñaría</a:t>
            </a:r>
            <a:r>
              <a:rPr lang="es-ES" b="1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da Automoción</a:t>
            </a:r>
            <a:r>
              <a:rPr lang="es-ES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(Vigo): Alternará a formación no centro universitario e </a:t>
            </a:r>
            <a:r>
              <a:rPr lang="es-ES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s-ES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empresa. </a:t>
            </a:r>
          </a:p>
        </p:txBody>
      </p:sp>
      <p:sp>
        <p:nvSpPr>
          <p:cNvPr id="7" name="Rectángulo: esquinas diagonales redondeadas 6">
            <a:extLst>
              <a:ext uri="{FF2B5EF4-FFF2-40B4-BE49-F238E27FC236}">
                <a16:creationId xmlns:a16="http://schemas.microsoft.com/office/drawing/2014/main" id="{E63685A7-A3DD-2B88-39C4-216D8EE2F2AF}"/>
              </a:ext>
            </a:extLst>
          </p:cNvPr>
          <p:cNvSpPr/>
          <p:nvPr/>
        </p:nvSpPr>
        <p:spPr>
          <a:xfrm>
            <a:off x="7467162" y="5161935"/>
            <a:ext cx="4508528" cy="1519084"/>
          </a:xfrm>
          <a:prstGeom prst="round2Diag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s-ES" b="1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Grao en </a:t>
            </a:r>
            <a:r>
              <a:rPr lang="es-ES" b="1" dirty="0" err="1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Intelixencia</a:t>
            </a:r>
            <a:r>
              <a:rPr lang="es-ES" b="1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 Artificial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ES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s-ES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Grao interuniversitario entre a </a:t>
            </a:r>
            <a:r>
              <a:rPr lang="es-ES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Universidade</a:t>
            </a:r>
            <a:r>
              <a:rPr lang="es-ES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Vigo, Universidad de Coruña e Universidad de Santiago de Compostela</a:t>
            </a:r>
            <a:endParaRPr lang="es-ES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96700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4E8383C-1F46-4437-A6A1-42D0BE907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43" t="50091" r="59714" b="9657"/>
          <a:stretch/>
        </p:blipFill>
        <p:spPr>
          <a:xfrm>
            <a:off x="0" y="0"/>
            <a:ext cx="5715926" cy="651878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EE9013D-5893-E407-51C4-B285893876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788"/>
          <a:stretch/>
        </p:blipFill>
        <p:spPr>
          <a:xfrm>
            <a:off x="6096000" y="0"/>
            <a:ext cx="6096000" cy="659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52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70AE123-F6B1-4C3B-AD02-C0ED62128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285" y="453473"/>
            <a:ext cx="9674942" cy="5191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estudante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pode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escoller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materias de diferentes grados durante o 1º ano e medio, de forma que logo pode decidirse por un grao en concreto.</a:t>
            </a:r>
          </a:p>
          <a:p>
            <a:pPr marL="0" indent="0">
              <a:buNone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Os requisitos para acceder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aos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graos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abertos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nota acceso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como mínimo 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igual á </a:t>
            </a:r>
            <a:r>
              <a:rPr lang="es-ES" b="1" dirty="0" err="1">
                <a:latin typeface="Calibri" panose="020F0502020204030204" pitchFamily="34" charset="0"/>
                <a:cs typeface="Calibri" panose="020F0502020204030204" pitchFamily="34" charset="0"/>
              </a:rPr>
              <a:t>máis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 alta de todas as </a:t>
            </a:r>
            <a:r>
              <a:rPr lang="es-ES" b="1" dirty="0" err="1">
                <a:latin typeface="Calibri" panose="020F0502020204030204" pitchFamily="34" charset="0"/>
                <a:cs typeface="Calibri" panose="020F0502020204030204" pitchFamily="34" charset="0"/>
              </a:rPr>
              <a:t>titulacións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de grao integradas no programa. </a:t>
            </a:r>
          </a:p>
          <a:p>
            <a:pPr marL="0" indent="0">
              <a:buNone/>
            </a:pP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UDC: </a:t>
            </a:r>
          </a:p>
          <a:p>
            <a:pPr lvl="1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GRAO ABERTO EN CIENCIAS SOCIAIS E XURIDICAS 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(10prazas. Campus de A Coruña)</a:t>
            </a:r>
          </a:p>
          <a:p>
            <a:pPr lvl="1"/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GRAO ABERTO EN ENXEÑERÍA INDUSTRIAL 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(8 prazas. Campus de Ferrol)</a:t>
            </a:r>
          </a:p>
          <a:p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USC: </a:t>
            </a:r>
          </a:p>
          <a:p>
            <a:pPr lvl="1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GRAO ABERTO EN EXEÑARÍAS 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(Campus de Lugo)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DE58150-F24A-4D1F-B926-FCCB23E97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197260"/>
            <a:ext cx="1828800" cy="5447685"/>
          </a:xfrm>
          <a:solidFill>
            <a:schemeClr val="bg1">
              <a:lumMod val="85000"/>
            </a:schemeClr>
          </a:solidFill>
        </p:spPr>
        <p:txBody>
          <a:bodyPr vert="vert270">
            <a:noAutofit/>
          </a:bodyPr>
          <a:lstStyle/>
          <a:p>
            <a:pPr algn="ctr"/>
            <a:r>
              <a:rPr lang="es-E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GRAOS UNIVERSITARIOS ABERTOS </a:t>
            </a:r>
            <a:endParaRPr lang="es-ES" sz="3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83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5A9A4143-9BEA-4C97-A283-2B8DF73189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9941820"/>
              </p:ext>
            </p:extLst>
          </p:nvPr>
        </p:nvGraphicFramePr>
        <p:xfrm>
          <a:off x="114003" y="1297858"/>
          <a:ext cx="11963993" cy="5500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BA8A593F-0D41-44A7-B7C2-0DFDDF7488A5}"/>
              </a:ext>
            </a:extLst>
          </p:cNvPr>
          <p:cNvSpPr/>
          <p:nvPr/>
        </p:nvSpPr>
        <p:spPr>
          <a:xfrm>
            <a:off x="2593079" y="179854"/>
            <a:ext cx="75668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Arial Black" panose="020B0A04020102020204" pitchFamily="34" charset="0"/>
              </a:rPr>
              <a:t>O </a:t>
            </a:r>
            <a:r>
              <a:rPr lang="es-E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Arial Black" panose="020B0A04020102020204" pitchFamily="34" charset="0"/>
              </a:rPr>
              <a:t>BACHARELATO</a:t>
            </a:r>
            <a:r>
              <a:rPr lang="es-E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Arial Black" panose="020B0A04020102020204" pitchFamily="34" charset="0"/>
              </a:rPr>
              <a:t> (LOMLOE)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3E75F04C-4233-471C-97B3-D6D704E855C1}"/>
              </a:ext>
            </a:extLst>
          </p:cNvPr>
          <p:cNvCxnSpPr>
            <a:cxnSpLocks/>
          </p:cNvCxnSpPr>
          <p:nvPr/>
        </p:nvCxnSpPr>
        <p:spPr>
          <a:xfrm flipV="1">
            <a:off x="5623752" y="4511375"/>
            <a:ext cx="287594" cy="21833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313C9FBD-CC71-4DA3-AC99-9D2BF3673E25}"/>
              </a:ext>
            </a:extLst>
          </p:cNvPr>
          <p:cNvCxnSpPr>
            <a:cxnSpLocks/>
          </p:cNvCxnSpPr>
          <p:nvPr/>
        </p:nvCxnSpPr>
        <p:spPr>
          <a:xfrm>
            <a:off x="5623752" y="4778692"/>
            <a:ext cx="303869" cy="24592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985AD6C9-E453-4944-93ED-4B63707072D6}"/>
              </a:ext>
            </a:extLst>
          </p:cNvPr>
          <p:cNvSpPr txBox="1"/>
          <p:nvPr/>
        </p:nvSpPr>
        <p:spPr>
          <a:xfrm>
            <a:off x="6024715" y="4228979"/>
            <a:ext cx="2344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Arial Narrow" panose="020B0606020202030204" pitchFamily="34" charset="0"/>
              </a:rPr>
              <a:t>HUMANIDADES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4514B7E-D036-4C7C-A96C-991FACFECB2B}"/>
              </a:ext>
            </a:extLst>
          </p:cNvPr>
          <p:cNvSpPr txBox="1"/>
          <p:nvPr/>
        </p:nvSpPr>
        <p:spPr>
          <a:xfrm>
            <a:off x="6024715" y="4850879"/>
            <a:ext cx="2344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Arial Narrow" panose="020B0606020202030204" pitchFamily="34" charset="0"/>
              </a:rPr>
              <a:t>CIENCIAS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>
                <a:solidFill>
                  <a:schemeClr val="bg1"/>
                </a:solidFill>
                <a:latin typeface="Arial Narrow" panose="020B0606020202030204" pitchFamily="34" charset="0"/>
              </a:rPr>
              <a:t>SOCIAIS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840E26B9-459A-44AE-9CF7-40DE113A7813}"/>
              </a:ext>
            </a:extLst>
          </p:cNvPr>
          <p:cNvCxnSpPr>
            <a:cxnSpLocks/>
          </p:cNvCxnSpPr>
          <p:nvPr/>
        </p:nvCxnSpPr>
        <p:spPr>
          <a:xfrm flipV="1">
            <a:off x="1946786" y="5359343"/>
            <a:ext cx="329217" cy="159219"/>
          </a:xfrm>
          <a:prstGeom prst="straightConnector1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EF2593C-8C91-4AE6-A5E0-944976AA6712}"/>
              </a:ext>
            </a:extLst>
          </p:cNvPr>
          <p:cNvSpPr txBox="1"/>
          <p:nvPr/>
        </p:nvSpPr>
        <p:spPr>
          <a:xfrm>
            <a:off x="2325465" y="5152602"/>
            <a:ext cx="395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Arial Narrow" panose="020B0606020202030204" pitchFamily="34" charset="0"/>
              </a:rPr>
              <a:t>MÚSICA E </a:t>
            </a:r>
            <a:r>
              <a:rPr lang="es-ES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ARTES</a:t>
            </a:r>
            <a:r>
              <a:rPr lang="es-ES" dirty="0">
                <a:solidFill>
                  <a:schemeClr val="bg1"/>
                </a:solidFill>
                <a:latin typeface="Arial Narrow" panose="020B0606020202030204" pitchFamily="34" charset="0"/>
              </a:rPr>
              <a:t> ESCÉNICAS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3275BB7-DBC6-4CD9-8C6E-908F47379ADC}"/>
              </a:ext>
            </a:extLst>
          </p:cNvPr>
          <p:cNvSpPr txBox="1"/>
          <p:nvPr/>
        </p:nvSpPr>
        <p:spPr>
          <a:xfrm>
            <a:off x="2276003" y="5706893"/>
            <a:ext cx="4552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Arial Narrow" panose="020B0606020202030204" pitchFamily="34" charset="0"/>
              </a:rPr>
              <a:t>ARTES PLÁSTICAS, IMAXE E DESEÑO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1844D598-05ED-4E7A-9F8D-333AE3F6570C}"/>
              </a:ext>
            </a:extLst>
          </p:cNvPr>
          <p:cNvCxnSpPr/>
          <p:nvPr/>
        </p:nvCxnSpPr>
        <p:spPr>
          <a:xfrm>
            <a:off x="1946786" y="5601713"/>
            <a:ext cx="329217" cy="30524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984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03581" y="229417"/>
            <a:ext cx="8820472" cy="1008112"/>
          </a:xfrm>
        </p:spPr>
        <p:txBody>
          <a:bodyPr>
            <a:noAutofit/>
          </a:bodyPr>
          <a:lstStyle/>
          <a:p>
            <a:r>
              <a:rPr lang="gl-ES" sz="3200" b="1" dirty="0">
                <a:solidFill>
                  <a:srgbClr val="C00000"/>
                </a:solidFill>
              </a:rPr>
              <a:t> </a:t>
            </a:r>
            <a:r>
              <a:rPr lang="gl-E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Criterios específicos para a adxudicación de prazas nas Universidades públicas de Galicia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A43E9F-D9FF-489A-86B9-2EB7C04735D7}"/>
              </a:ext>
            </a:extLst>
          </p:cNvPr>
          <p:cNvSpPr txBox="1"/>
          <p:nvPr/>
        </p:nvSpPr>
        <p:spPr>
          <a:xfrm>
            <a:off x="967946" y="1351508"/>
            <a:ext cx="1025610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3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Cota </a:t>
            </a:r>
            <a:r>
              <a:rPr lang="pt-BR" sz="33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xeral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: estudantes que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reúnan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algún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dos 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requisitos </a:t>
            </a:r>
            <a:r>
              <a:rPr lang="pt-BR" b="1" dirty="0" err="1">
                <a:latin typeface="Calibri" panose="020F0502020204030204" pitchFamily="34" charset="0"/>
                <a:cs typeface="Calibri" panose="020F0502020204030204" pitchFamily="34" charset="0"/>
              </a:rPr>
              <a:t>establecidos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acceder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aos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graos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universitarios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, atendendo a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súa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Nota de </a:t>
            </a:r>
            <a:r>
              <a:rPr lang="pt-BR" b="1" dirty="0" err="1">
                <a:latin typeface="Calibri" panose="020F0502020204030204" pitchFamily="34" charset="0"/>
                <a:cs typeface="Calibri" panose="020F0502020204030204" pitchFamily="34" charset="0"/>
              </a:rPr>
              <a:t>Admisión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Só poderá optar aos 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dobres </a:t>
            </a:r>
            <a:r>
              <a:rPr lang="pt-BR" b="1" dirty="0" err="1">
                <a:latin typeface="Calibri" panose="020F0502020204030204" pitchFamily="34" charset="0"/>
                <a:cs typeface="Calibri" panose="020F0502020204030204" pitchFamily="34" charset="0"/>
              </a:rPr>
              <a:t>graos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estudantado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que reúna os requisitos legais de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acceso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admisión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para ambos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graos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33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Cotas de reserva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Reservarase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unha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porcentaxe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do total de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prazas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para as cotas de reserva que se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sinalan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continuación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1"/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Proba para maiores de 25 anos</a:t>
            </a:r>
          </a:p>
          <a:p>
            <a:pPr lvl="1"/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Proba para maiores de 45 anos</a:t>
            </a:r>
          </a:p>
          <a:p>
            <a:pPr lvl="1"/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Titulados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universitarios</a:t>
            </a: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Estudantes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discapacidade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ou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necesidades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educativas especiais permanentes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asociadas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a circunstancias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persoais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discapacidade</a:t>
            </a: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Deportistas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de Alto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Nivel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ou de Alto </a:t>
            </a:r>
            <a:r>
              <a:rPr 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Rendemento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200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A9CABA31-50ED-4AA7-BD28-003971821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75" y="2057400"/>
            <a:ext cx="10396882" cy="1151965"/>
          </a:xfrm>
        </p:spPr>
        <p:txBody>
          <a:bodyPr/>
          <a:lstStyle/>
          <a:p>
            <a:pPr algn="ctr"/>
            <a:r>
              <a:rPr lang="es-ES" dirty="0"/>
              <a:t>A FORMACIÓN PROFESIONAL (</a:t>
            </a:r>
            <a:r>
              <a:rPr lang="es-ES" dirty="0" err="1"/>
              <a:t>fp</a:t>
            </a:r>
            <a:r>
              <a:rPr lang="es-ES" dirty="0"/>
              <a:t>)</a:t>
            </a: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B38E7AA2-D9D2-4E26-A68F-116D2BC13A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7975" y="3036790"/>
            <a:ext cx="10394707" cy="1638449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>
                <a:hlinkClick r:id="rId2"/>
              </a:rPr>
              <a:t>Edu.xunta.es/</a:t>
            </a:r>
            <a:r>
              <a:rPr lang="es-ES" dirty="0" err="1">
                <a:hlinkClick r:id="rId2"/>
              </a:rPr>
              <a:t>fp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4806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EEF199-73B7-4334-9CF9-097BCEC3F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694" y="488203"/>
            <a:ext cx="9574212" cy="3863152"/>
          </a:xfrm>
        </p:spPr>
        <p:txBody>
          <a:bodyPr>
            <a:normAutofit/>
          </a:bodyPr>
          <a:lstStyle/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FAMILIAS PROFESIONAIS</a:t>
            </a:r>
          </a:p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Dentro de cada Familia Profesional: CICLOS FORMATIVOS </a:t>
            </a:r>
          </a:p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Os Ciclos formativos poden ser de diferente grado: </a:t>
            </a:r>
          </a:p>
          <a:p>
            <a:pPr marL="0" indent="0">
              <a:buNone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BÁSICO, MEDIO, SUPERIOR</a:t>
            </a:r>
          </a:p>
          <a:p>
            <a:pPr marL="0" indent="0">
              <a:buNone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A940625-54B7-4296-BD0C-26559B9D5C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6724416"/>
              </p:ext>
            </p:extLst>
          </p:nvPr>
        </p:nvGraphicFramePr>
        <p:xfrm>
          <a:off x="174356" y="1605067"/>
          <a:ext cx="11459882" cy="4961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A825A039-75AE-4175-8C4A-7E10C2900912}"/>
              </a:ext>
            </a:extLst>
          </p:cNvPr>
          <p:cNvCxnSpPr/>
          <p:nvPr/>
        </p:nvCxnSpPr>
        <p:spPr>
          <a:xfrm flipV="1">
            <a:off x="1473618" y="4719527"/>
            <a:ext cx="0" cy="562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2BBB78E7-F693-47B8-84C2-B6957A110580}"/>
              </a:ext>
            </a:extLst>
          </p:cNvPr>
          <p:cNvCxnSpPr/>
          <p:nvPr/>
        </p:nvCxnSpPr>
        <p:spPr>
          <a:xfrm flipV="1">
            <a:off x="4320484" y="4719527"/>
            <a:ext cx="0" cy="562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EDF094DF-1AA7-4078-8FAE-D3AEC5B0D1DB}"/>
              </a:ext>
            </a:extLst>
          </p:cNvPr>
          <p:cNvCxnSpPr/>
          <p:nvPr/>
        </p:nvCxnSpPr>
        <p:spPr>
          <a:xfrm flipV="1">
            <a:off x="7167350" y="4719527"/>
            <a:ext cx="0" cy="562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B0D794F6-7EBC-4479-B320-0F760FFB4AFF}"/>
              </a:ext>
            </a:extLst>
          </p:cNvPr>
          <p:cNvSpPr/>
          <p:nvPr/>
        </p:nvSpPr>
        <p:spPr>
          <a:xfrm>
            <a:off x="368286" y="5235749"/>
            <a:ext cx="2210665" cy="8721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15-17 anos</a:t>
            </a:r>
          </a:p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Polo menos 2º ESO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1A2511E-339E-4252-9D98-B67469F9A0AC}"/>
              </a:ext>
            </a:extLst>
          </p:cNvPr>
          <p:cNvSpPr/>
          <p:nvPr/>
        </p:nvSpPr>
        <p:spPr>
          <a:xfrm>
            <a:off x="3157897" y="5252933"/>
            <a:ext cx="2325173" cy="116292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Título FP Básico</a:t>
            </a:r>
          </a:p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Título ESO</a:t>
            </a:r>
          </a:p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Proba acceso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29ACF6C-DA88-4587-B177-9A7BFA00EF55}"/>
              </a:ext>
            </a:extLst>
          </p:cNvPr>
          <p:cNvSpPr/>
          <p:nvPr/>
        </p:nvSpPr>
        <p:spPr>
          <a:xfrm>
            <a:off x="5841410" y="5287054"/>
            <a:ext cx="2600908" cy="82089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Título FP Medio</a:t>
            </a:r>
          </a:p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Título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Bacharelato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Proba acceso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2AA04F6-D527-4765-A5B2-77B73D9DC543}"/>
              </a:ext>
            </a:extLst>
          </p:cNvPr>
          <p:cNvSpPr/>
          <p:nvPr/>
        </p:nvSpPr>
        <p:spPr>
          <a:xfrm>
            <a:off x="2950909" y="103482"/>
            <a:ext cx="70414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FORMACIÓN PROFESIONAL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036B432-F526-43CC-A287-7E9CAA6D3CD3}"/>
              </a:ext>
            </a:extLst>
          </p:cNvPr>
          <p:cNvSpPr txBox="1"/>
          <p:nvPr/>
        </p:nvSpPr>
        <p:spPr>
          <a:xfrm>
            <a:off x="4320484" y="933872"/>
            <a:ext cx="412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http://www.edu.xunta.gal/fp/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2345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A7276F-153A-49C6-ABB1-4589B4979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0"/>
            <a:ext cx="10394706" cy="1087395"/>
          </a:xfrm>
        </p:spPr>
        <p:txBody>
          <a:bodyPr>
            <a:normAutofit/>
          </a:bodyPr>
          <a:lstStyle/>
          <a:p>
            <a:r>
              <a:rPr lang="es-ES" sz="4000" dirty="0"/>
              <a:t>A FP DE GRAO SUPERIOR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1140186-5982-4EBC-8AC2-E272AA5DF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854" y="1818481"/>
            <a:ext cx="3310128" cy="576262"/>
          </a:xfr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txBody>
          <a:bodyPr/>
          <a:lstStyle/>
          <a:p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ORDINARIO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2C83B33-FAB2-4F26-A0EE-AED2005380A2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213854" y="2471621"/>
            <a:ext cx="3310128" cy="297713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2 cursos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Matrícula curso completo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Asistencia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obrigatoria</a:t>
            </a: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E6783C-C1F5-4ADC-8171-05988DCE8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74130" y="1849048"/>
            <a:ext cx="3310128" cy="576262"/>
          </a:xfr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txBody>
          <a:bodyPr/>
          <a:lstStyle/>
          <a:p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ADULTOS 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ED328EF-C98A-4ABE-A470-5349A6739B63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874130" y="2471621"/>
            <a:ext cx="3310128" cy="2734928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Presencial/semipresencial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a distancia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18 anos no ano no que inicia o curso (excepción 16 anos con contrato laboral)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Matrícula por módulos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xeral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máis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de 2  cursos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Asistencia /semipresencial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1412D64-93EC-4D22-B4FD-29FE2A3767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34326" y="1768081"/>
            <a:ext cx="3310128" cy="576262"/>
          </a:xfr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txBody>
          <a:bodyPr/>
          <a:lstStyle/>
          <a:p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DUAL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EB50983E-17ED-479E-9D2E-CC91DAE69082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534406" y="2386569"/>
            <a:ext cx="4264145" cy="2734928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18 anos no nano no que se inicia o curso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Carecer de cualificación profesional relacionada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ciclo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Non ter con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anterioridade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un contrato de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pormación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aprendizaxe</a:t>
            </a: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Non ter superado ningún módulo no ciclo formativo (agás que se cursase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noutro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ciclo)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D0724E2-B06A-4DBD-9C26-2239C3438A80}"/>
              </a:ext>
            </a:extLst>
          </p:cNvPr>
          <p:cNvSpPr txBox="1"/>
          <p:nvPr/>
        </p:nvSpPr>
        <p:spPr>
          <a:xfrm>
            <a:off x="2563572" y="823262"/>
            <a:ext cx="5931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RÉXIMES/MODALIDADES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9B0437AD-8C57-4A78-89B8-FEC8FEAD864F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2058000" y="1223372"/>
            <a:ext cx="3471194" cy="372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7782346A-E47C-406E-AADB-DDD35C004073}"/>
              </a:ext>
            </a:extLst>
          </p:cNvPr>
          <p:cNvCxnSpPr>
            <a:stCxn id="10" idx="2"/>
          </p:cNvCxnSpPr>
          <p:nvPr/>
        </p:nvCxnSpPr>
        <p:spPr>
          <a:xfrm>
            <a:off x="5529194" y="1223372"/>
            <a:ext cx="3378252" cy="265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94A7D549-3F8C-4F8A-8F81-D52E6A8808DB}"/>
              </a:ext>
            </a:extLst>
          </p:cNvPr>
          <p:cNvCxnSpPr>
            <a:cxnSpLocks/>
            <a:stCxn id="10" idx="2"/>
            <a:endCxn id="5" idx="0"/>
          </p:cNvCxnSpPr>
          <p:nvPr/>
        </p:nvCxnSpPr>
        <p:spPr>
          <a:xfrm>
            <a:off x="5529194" y="1223372"/>
            <a:ext cx="0" cy="625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51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05100" y="250665"/>
            <a:ext cx="7085055" cy="976312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REQUISITOS DE ACCESO Á FP SUPERIOR</a:t>
            </a:r>
            <a:endParaRPr lang="gl-E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50587" y="1470267"/>
            <a:ext cx="7475848" cy="3917465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BACHARELATO.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ATA 70% PRAZAS (preferencia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dende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unha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modalidade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Bacharelato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determinada)</a:t>
            </a:r>
          </a:p>
          <a:p>
            <a:pPr marL="114300" indent="0">
              <a:buNone/>
            </a:pP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CM.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ATA 20% PRAZAS (preferencia familia profesional)</a:t>
            </a:r>
          </a:p>
          <a:p>
            <a:pPr marL="114300" indent="0">
              <a:buNone/>
            </a:pP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OUTROS (PROBA DE ACCESO, OUTRO CICLO SUPERIOR, TÍTULO UNIVERSITARIO,…)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ATA 10% PRAZAS.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3343D0A2-A0D5-4119-9927-38355E3E7F96}"/>
              </a:ext>
            </a:extLst>
          </p:cNvPr>
          <p:cNvSpPr/>
          <p:nvPr/>
        </p:nvSpPr>
        <p:spPr>
          <a:xfrm>
            <a:off x="8369334" y="2551470"/>
            <a:ext cx="3259394" cy="1542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ctr">
              <a:buNone/>
            </a:pPr>
            <a:r>
              <a:rPr lang="es-ES">
                <a:latin typeface="Calibri" panose="020F0502020204030204" pitchFamily="34" charset="0"/>
                <a:cs typeface="Calibri" panose="020F0502020204030204" pitchFamily="34" charset="0"/>
              </a:rPr>
              <a:t>10%  PERSOAS CON DISCAPACIDADE</a:t>
            </a:r>
          </a:p>
          <a:p>
            <a:pPr marL="114300" indent="0" algn="ctr">
              <a:buNone/>
            </a:pPr>
            <a:r>
              <a:rPr lang="es-ES">
                <a:latin typeface="Calibri" panose="020F0502020204030204" pitchFamily="34" charset="0"/>
                <a:cs typeface="Calibri" panose="020F0502020204030204" pitchFamily="34" charset="0"/>
              </a:rPr>
              <a:t>5% DEPORTISTAS DE ALTO NIVEL OU RENDEMENTO</a:t>
            </a:r>
            <a:endParaRPr lang="gl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2963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35841BE-5B8E-43BC-B786-324C367BE5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38" t="23387" r="28738" b="13583"/>
          <a:stretch/>
        </p:blipFill>
        <p:spPr>
          <a:xfrm>
            <a:off x="967548" y="1211622"/>
            <a:ext cx="4622113" cy="45216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788A59E-574A-4939-921A-3D77D1238E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5" t="21217" r="25588" b="15132"/>
          <a:stretch/>
        </p:blipFill>
        <p:spPr>
          <a:xfrm>
            <a:off x="5589662" y="1211622"/>
            <a:ext cx="5325479" cy="452163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CDAF43B-4652-457D-8C1E-A4D1A3A87CEE}"/>
              </a:ext>
            </a:extLst>
          </p:cNvPr>
          <p:cNvSpPr/>
          <p:nvPr/>
        </p:nvSpPr>
        <p:spPr>
          <a:xfrm>
            <a:off x="2998838" y="5820135"/>
            <a:ext cx="6048672" cy="3880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hlinkClick r:id="rId4"/>
              </a:rPr>
              <a:t>http://www.edu.xunta.gal/fp/folletos-informativos-fp</a:t>
            </a:r>
            <a:endParaRPr lang="es-ES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5AE080C-40BD-44BB-BF09-BA0F753B18EC}"/>
              </a:ext>
            </a:extLst>
          </p:cNvPr>
          <p:cNvSpPr/>
          <p:nvPr/>
        </p:nvSpPr>
        <p:spPr>
          <a:xfrm>
            <a:off x="2998838" y="368710"/>
            <a:ext cx="6194323" cy="756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FAMILIAS PROFESIONAIS</a:t>
            </a:r>
          </a:p>
        </p:txBody>
      </p:sp>
    </p:spTree>
    <p:extLst>
      <p:ext uri="{BB962C8B-B14F-4D97-AF65-F5344CB8AC3E}">
        <p14:creationId xmlns:p14="http://schemas.microsoft.com/office/powerpoint/2010/main" val="6682864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121212"/>
            <a:ext cx="11946194" cy="932373"/>
          </a:xfrm>
        </p:spPr>
        <p:txBody>
          <a:bodyPr>
            <a:noAutofit/>
          </a:bodyPr>
          <a:lstStyle/>
          <a:p>
            <a:pPr algn="ctr"/>
            <a:r>
              <a:rPr lang="es-E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Modalidades de </a:t>
            </a:r>
            <a:r>
              <a:rPr lang="es-ES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Bacharelato</a:t>
            </a:r>
            <a:r>
              <a:rPr lang="es-E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 preferentes no Acceso a Ciclo Superior (enlace)  </a:t>
            </a:r>
            <a:endParaRPr lang="gl-E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5C3BAC7-EC69-4270-9D8F-853B6373F7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1" t="20165" r="25588" b="26189"/>
          <a:stretch/>
        </p:blipFill>
        <p:spPr>
          <a:xfrm>
            <a:off x="1172002" y="589166"/>
            <a:ext cx="9196115" cy="59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564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82F9FEF-C4B1-4D6A-8A11-4AF0DFF8C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55" t="20000" r="25108" b="35714"/>
          <a:stretch/>
        </p:blipFill>
        <p:spPr>
          <a:xfrm>
            <a:off x="-1" y="579326"/>
            <a:ext cx="11931445" cy="60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546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27F18FD-F025-420D-9587-5159007E0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3" t="20586" r="24800" b="20586"/>
          <a:stretch/>
        </p:blipFill>
        <p:spPr>
          <a:xfrm>
            <a:off x="1273277" y="108436"/>
            <a:ext cx="9645445" cy="66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219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F107B79-CBC3-467D-9957-A507C2B0D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3" t="26189" r="24800" b="21986"/>
          <a:stretch/>
        </p:blipFill>
        <p:spPr>
          <a:xfrm>
            <a:off x="1070684" y="0"/>
            <a:ext cx="10941704" cy="663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43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543F30D9-23C3-40B6-AAB7-CC0DC73B9AD9}"/>
              </a:ext>
            </a:extLst>
          </p:cNvPr>
          <p:cNvGrpSpPr/>
          <p:nvPr/>
        </p:nvGrpSpPr>
        <p:grpSpPr>
          <a:xfrm>
            <a:off x="78658" y="1447155"/>
            <a:ext cx="11985523" cy="3963690"/>
            <a:chOff x="489151" y="3481887"/>
            <a:chExt cx="9785539" cy="1127451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D9346520-3993-488C-B2F3-F4EEF39ED219}"/>
                </a:ext>
              </a:extLst>
            </p:cNvPr>
            <p:cNvSpPr/>
            <p:nvPr/>
          </p:nvSpPr>
          <p:spPr>
            <a:xfrm>
              <a:off x="489151" y="3481887"/>
              <a:ext cx="9783025" cy="112745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ángulo: esquinas redondeadas 4">
              <a:extLst>
                <a:ext uri="{FF2B5EF4-FFF2-40B4-BE49-F238E27FC236}">
                  <a16:creationId xmlns:a16="http://schemas.microsoft.com/office/drawing/2014/main" id="{71E7BA98-53F3-43CA-BC58-9C8BF3DC7BFF}"/>
                </a:ext>
              </a:extLst>
            </p:cNvPr>
            <p:cNvSpPr txBox="1"/>
            <p:nvPr/>
          </p:nvSpPr>
          <p:spPr>
            <a:xfrm>
              <a:off x="601741" y="3556804"/>
              <a:ext cx="9672949" cy="10173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1851" tIns="0" rIns="271851" bIns="0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400" b="1" kern="1200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PROMOCIÓN E REPETICIÓN</a:t>
              </a:r>
              <a:r>
                <a:rPr lang="es-ES" sz="2000" b="1" kern="1200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: </a:t>
              </a:r>
            </a:p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b="0" kern="1200" dirty="0">
                  <a:latin typeface="Arial Black" panose="020B0A04020102020204" pitchFamily="34" charset="0"/>
                </a:rPr>
                <a:t>- </a:t>
              </a:r>
              <a:r>
                <a:rPr lang="es-ES" sz="2000" b="0" kern="1200" dirty="0">
                  <a:latin typeface="Arial Black" panose="020B0A04020102020204" pitchFamily="34" charset="0"/>
                </a:rPr>
                <a:t>Promoción de 1º a 2º curso:  todas as materias superadas </a:t>
              </a:r>
              <a:r>
                <a:rPr lang="es-ES" sz="2000" b="0" kern="1200" dirty="0" err="1">
                  <a:latin typeface="Arial Black" panose="020B0A04020102020204" pitchFamily="34" charset="0"/>
                </a:rPr>
                <a:t>ou</a:t>
              </a:r>
              <a:r>
                <a:rPr lang="es-ES" sz="2000" b="0" kern="1200" dirty="0">
                  <a:latin typeface="Arial Black" panose="020B0A04020102020204" pitchFamily="34" charset="0"/>
                </a:rPr>
                <a:t> máximo 2 suspensas.</a:t>
              </a:r>
            </a:p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dirty="0">
                  <a:latin typeface="Arial Black" panose="020B0A04020102020204" pitchFamily="34" charset="0"/>
                </a:rPr>
                <a:t>- En caso de promocionar a 2º con materias </a:t>
              </a:r>
              <a:r>
                <a:rPr lang="es-ES" sz="2000" dirty="0" err="1">
                  <a:latin typeface="Arial Black" panose="020B0A04020102020204" pitchFamily="34" charset="0"/>
                </a:rPr>
                <a:t>pendentes</a:t>
              </a:r>
              <a:r>
                <a:rPr lang="es-ES" sz="2000" dirty="0">
                  <a:latin typeface="Arial Black" panose="020B0A04020102020204" pitchFamily="34" charset="0"/>
                </a:rPr>
                <a:t>, </a:t>
              </a:r>
              <a:r>
                <a:rPr lang="es-ES" sz="2000" dirty="0" err="1">
                  <a:latin typeface="Arial Black" panose="020B0A04020102020204" pitchFamily="34" charset="0"/>
                </a:rPr>
                <a:t>hai</a:t>
              </a:r>
              <a:r>
                <a:rPr lang="es-ES" sz="2000" dirty="0">
                  <a:latin typeface="Arial Black" panose="020B0A04020102020204" pitchFamily="34" charset="0"/>
                </a:rPr>
                <a:t> que matricularse delas en 2º</a:t>
              </a:r>
            </a:p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b="0" kern="1200" dirty="0">
                  <a:latin typeface="Arial Black" panose="020B0A04020102020204" pitchFamily="34" charset="0"/>
                </a:rPr>
                <a:t>- En caso de repetir 1º </a:t>
              </a:r>
              <a:r>
                <a:rPr lang="es-ES" sz="2000" dirty="0">
                  <a:latin typeface="Arial Black" panose="020B0A04020102020204" pitchFamily="34" charset="0"/>
                </a:rPr>
                <a:t>, </a:t>
              </a:r>
              <a:r>
                <a:rPr lang="es-ES" sz="2000" dirty="0" err="1">
                  <a:latin typeface="Arial Black" panose="020B0A04020102020204" pitchFamily="34" charset="0"/>
                </a:rPr>
                <a:t>farase</a:t>
              </a:r>
              <a:r>
                <a:rPr lang="es-ES" sz="2000" dirty="0">
                  <a:latin typeface="Arial Black" panose="020B0A04020102020204" pitchFamily="34" charset="0"/>
                </a:rPr>
                <a:t> do  curso completo.</a:t>
              </a:r>
            </a:p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b="0" kern="1200" dirty="0">
                  <a:latin typeface="Arial Black" panose="020B0A04020102020204" pitchFamily="34" charset="0"/>
                </a:rPr>
                <a:t>- En caso de repetir 2º curso, </a:t>
              </a:r>
              <a:r>
                <a:rPr lang="es-ES" sz="2000" b="0" kern="1200" dirty="0" err="1">
                  <a:latin typeface="Arial Black" panose="020B0A04020102020204" pitchFamily="34" charset="0"/>
                </a:rPr>
                <a:t>poderase</a:t>
              </a:r>
              <a:r>
                <a:rPr lang="es-ES" sz="2000" b="0" kern="1200" dirty="0">
                  <a:latin typeface="Arial Black" panose="020B0A04020102020204" pitchFamily="34" charset="0"/>
                </a:rPr>
                <a:t> </a:t>
              </a:r>
              <a:r>
                <a:rPr lang="es-ES" sz="2000" b="0" kern="1200" dirty="0" err="1">
                  <a:latin typeface="Arial Black" panose="020B0A04020102020204" pitchFamily="34" charset="0"/>
                </a:rPr>
                <a:t>facer</a:t>
              </a:r>
              <a:r>
                <a:rPr lang="es-ES" sz="2000" b="0" kern="1200" dirty="0">
                  <a:latin typeface="Arial Black" panose="020B0A04020102020204" pitchFamily="34" charset="0"/>
                </a:rPr>
                <a:t> das mater</a:t>
              </a:r>
              <a:r>
                <a:rPr lang="es-ES" sz="2000" dirty="0">
                  <a:latin typeface="Arial Black" panose="020B0A04020102020204" pitchFamily="34" charset="0"/>
                </a:rPr>
                <a:t>ias suspensas </a:t>
              </a:r>
              <a:r>
                <a:rPr lang="es-ES" sz="2000" dirty="0" err="1">
                  <a:latin typeface="Arial Black" panose="020B0A04020102020204" pitchFamily="34" charset="0"/>
                </a:rPr>
                <a:t>ou</a:t>
              </a:r>
              <a:r>
                <a:rPr lang="es-ES" sz="2000" dirty="0">
                  <a:latin typeface="Arial Black" panose="020B0A04020102020204" pitchFamily="34" charset="0"/>
                </a:rPr>
                <a:t> de todo o curso.</a:t>
              </a:r>
            </a:p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2000" b="0" kern="12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13" name="Título 12">
            <a:extLst>
              <a:ext uri="{FF2B5EF4-FFF2-40B4-BE49-F238E27FC236}">
                <a16:creationId xmlns:a16="http://schemas.microsoft.com/office/drawing/2014/main" id="{61F42CCE-5C27-43EE-8FA5-6217BE5B5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728" y="543399"/>
            <a:ext cx="85129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PROMOCIÓN NO BACHARELATO</a:t>
            </a:r>
          </a:p>
        </p:txBody>
      </p:sp>
    </p:spTree>
    <p:extLst>
      <p:ext uri="{BB962C8B-B14F-4D97-AF65-F5344CB8AC3E}">
        <p14:creationId xmlns:p14="http://schemas.microsoft.com/office/powerpoint/2010/main" val="2970470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1BB9CD9-944E-431D-8BC2-DCA5D2B43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3" t="13583" r="24013" b="24788"/>
          <a:stretch/>
        </p:blipFill>
        <p:spPr>
          <a:xfrm>
            <a:off x="1711492" y="0"/>
            <a:ext cx="9320302" cy="661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065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AEC21F7-2B03-4FED-BF74-CF34EE863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5" t="21987" r="24800" b="33192"/>
          <a:stretch/>
        </p:blipFill>
        <p:spPr>
          <a:xfrm>
            <a:off x="0" y="471948"/>
            <a:ext cx="11972819" cy="623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938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54911CA-AF41-40D2-88B4-09C61E5F7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0" t="16384" r="24800" b="44398"/>
          <a:stretch/>
        </p:blipFill>
        <p:spPr>
          <a:xfrm>
            <a:off x="-1" y="1371600"/>
            <a:ext cx="11984159" cy="524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751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36453" y="188640"/>
            <a:ext cx="8785599" cy="1280890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INSCRICIÓN EN CICLO FP</a:t>
            </a:r>
            <a:endParaRPr lang="gl-E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22836" y="2051764"/>
            <a:ext cx="8772934" cy="2354587"/>
          </a:xfrm>
        </p:spPr>
        <p:txBody>
          <a:bodyPr>
            <a:normAutofit fontScale="77500" lnSpcReduction="20000"/>
          </a:bodyPr>
          <a:lstStyle/>
          <a:p>
            <a:r>
              <a:rPr lang="es-ES" sz="2800" dirty="0">
                <a:latin typeface="Calibri" panose="020F0502020204030204" pitchFamily="34" charset="0"/>
                <a:cs typeface="Calibri" panose="020F0502020204030204" pitchFamily="34" charset="0"/>
              </a:rPr>
              <a:t>CURSO 2021/2022: PENDENTES DAS INSTRUCIÓNS DA CONSELLERIA</a:t>
            </a:r>
          </a:p>
          <a:p>
            <a:pPr marL="411480" lvl="1" indent="0">
              <a:buNone/>
            </a:pPr>
            <a:r>
              <a:rPr lang="es-E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ADMISIÓN: FINAIS DE XUÑO</a:t>
            </a:r>
          </a:p>
          <a:p>
            <a:pPr marL="411480" lvl="1" indent="0">
              <a:buNone/>
            </a:pPr>
            <a:endParaRPr lang="es-E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1480" lvl="1" indent="0">
              <a:buNone/>
            </a:pPr>
            <a:r>
              <a:rPr lang="es-ES" sz="2800" b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PROCEDEMENTO ADMISIÓN (enlace)</a:t>
            </a:r>
            <a:r>
              <a:rPr lang="es-E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:</a:t>
            </a:r>
            <a:endParaRPr lang="es-E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Tx/>
              <a:buChar char="-"/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APLICACIÓN web</a:t>
            </a:r>
          </a:p>
          <a:p>
            <a:pPr lvl="1">
              <a:buFontTx/>
              <a:buChar char="-"/>
            </a:pP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unha</a:t>
            </a:r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única </a:t>
            </a:r>
            <a:r>
              <a:rPr lang="es-E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solicitude</a:t>
            </a:r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11480" lvl="1" indent="0">
              <a:buNone/>
            </a:pPr>
            <a:endParaRPr lang="es-E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1480" lvl="1" indent="0">
              <a:buNone/>
            </a:pP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1480" lvl="1" indent="0">
              <a:buNone/>
            </a:pP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1480" lvl="1" indent="0">
              <a:buNone/>
            </a:pP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1480" lvl="1" indent="0">
              <a:buNone/>
            </a:pP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1480" lvl="1" indent="0">
              <a:buNone/>
            </a:pP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116673" y="3742975"/>
            <a:ext cx="6490308" cy="100009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O impreso indica que non é necesario </a:t>
            </a:r>
            <a:r>
              <a:rPr lang="es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entregalo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nun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centro</a:t>
            </a:r>
            <a:endParaRPr lang="gl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116673" y="5009099"/>
            <a:ext cx="6665547" cy="100009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O impreso indica  que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que entregar o impreso e a documentación que indique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nun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centro con FP.DENTRO DE PRAZO</a:t>
            </a:r>
            <a:endParaRPr lang="gl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96FB2B1-C7CC-410D-96A1-69DB9F994F46}"/>
              </a:ext>
            </a:extLst>
          </p:cNvPr>
          <p:cNvSpPr/>
          <p:nvPr/>
        </p:nvSpPr>
        <p:spPr>
          <a:xfrm>
            <a:off x="409780" y="4388266"/>
            <a:ext cx="3952567" cy="112087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s-E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facer</a:t>
            </a:r>
            <a:r>
              <a:rPr lang="es-E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inscripción pode pasar...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C6E005D7-B96A-4353-94CA-DF439139F9A1}"/>
              </a:ext>
            </a:extLst>
          </p:cNvPr>
          <p:cNvCxnSpPr/>
          <p:nvPr/>
        </p:nvCxnSpPr>
        <p:spPr>
          <a:xfrm flipV="1">
            <a:off x="4362347" y="4257999"/>
            <a:ext cx="579087" cy="605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08000F05-EE50-4DBE-9FC9-E8643E509383}"/>
              </a:ext>
            </a:extLst>
          </p:cNvPr>
          <p:cNvCxnSpPr>
            <a:cxnSpLocks/>
          </p:cNvCxnSpPr>
          <p:nvPr/>
        </p:nvCxnSpPr>
        <p:spPr>
          <a:xfrm>
            <a:off x="4362347" y="4903291"/>
            <a:ext cx="579087" cy="475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8137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0" t="17899" r="43937" b="45596"/>
          <a:stretch/>
        </p:blipFill>
        <p:spPr bwMode="auto">
          <a:xfrm>
            <a:off x="0" y="881790"/>
            <a:ext cx="9173497" cy="575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CE0426C-FB63-404E-BB97-88FF3158DE0E}"/>
              </a:ext>
            </a:extLst>
          </p:cNvPr>
          <p:cNvSpPr/>
          <p:nvPr/>
        </p:nvSpPr>
        <p:spPr>
          <a:xfrm>
            <a:off x="-80106" y="0"/>
            <a:ext cx="12064180" cy="1028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EXEMPLO DO PROCESO DE ADMISIÓN</a:t>
            </a:r>
            <a:endParaRPr lang="es-ES" sz="2800" b="1" dirty="0">
              <a:solidFill>
                <a:schemeClr val="accent1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ADD020F-9CC0-4154-8FA4-ED6CC0DA563A}"/>
              </a:ext>
            </a:extLst>
          </p:cNvPr>
          <p:cNvSpPr txBox="1"/>
          <p:nvPr/>
        </p:nvSpPr>
        <p:spPr>
          <a:xfrm rot="1896464">
            <a:off x="8156307" y="4030091"/>
            <a:ext cx="61427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sz="2800" b="1" dirty="0">
                <a:solidFill>
                  <a:schemeClr val="accent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CURSO NON ACTUAL)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3559011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2257732" y="162232"/>
            <a:ext cx="7676535" cy="781665"/>
          </a:xfrm>
        </p:spPr>
        <p:txBody>
          <a:bodyPr>
            <a:normAutofit fontScale="92500"/>
          </a:bodyPr>
          <a:lstStyle/>
          <a:p>
            <a:pPr marL="114300" indent="0" algn="ctr">
              <a:buNone/>
            </a:pPr>
            <a:r>
              <a:rPr lang="gl-E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persoas con praza adxudicada poden... </a:t>
            </a: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995974739"/>
              </p:ext>
            </p:extLst>
          </p:nvPr>
        </p:nvGraphicFramePr>
        <p:xfrm>
          <a:off x="764458" y="1106129"/>
          <a:ext cx="10663083" cy="5751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29844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54162" y="557069"/>
            <a:ext cx="10396882" cy="1151965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ACCESO Á UNIVERSIDADE DENDE UN CICLO SUPERIOR</a:t>
            </a:r>
            <a:endParaRPr lang="gl-E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43897" y="1592826"/>
            <a:ext cx="9724103" cy="3005449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ACCESO DIRECTO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A CALQUERA GRAO UNIVERSITARIO</a:t>
            </a:r>
          </a:p>
          <a:p>
            <a:pPr marL="114300" indent="0" algn="ctr">
              <a:buNone/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s-E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 DE  ADMISIÓN= NOTA MEDIA DO CICLO (NMC)</a:t>
            </a:r>
          </a:p>
          <a:p>
            <a:pPr algn="ctr"/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MELLORA DA NOTA  DE ADMISIÓN  COA FASE VOLUNTARIA DA ABAU.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193" y="4817288"/>
            <a:ext cx="6297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7108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A5C1CD9-7C7A-4DB1-9889-7EEA8581F7C1}"/>
              </a:ext>
            </a:extLst>
          </p:cNvPr>
          <p:cNvSpPr/>
          <p:nvPr/>
        </p:nvSpPr>
        <p:spPr>
          <a:xfrm>
            <a:off x="2345198" y="188639"/>
            <a:ext cx="667881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ENSINANZAS DE RÉXIME ESPECIAL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8123EEB1-6384-4628-8F21-13267F7ECE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0963391"/>
              </p:ext>
            </p:extLst>
          </p:nvPr>
        </p:nvGraphicFramePr>
        <p:xfrm>
          <a:off x="1755058" y="1405127"/>
          <a:ext cx="7921233" cy="4047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98EC16D7-99E7-4147-9C52-CE88A7F79120}"/>
              </a:ext>
            </a:extLst>
          </p:cNvPr>
          <p:cNvSpPr txBox="1"/>
          <p:nvPr/>
        </p:nvSpPr>
        <p:spPr>
          <a:xfrm>
            <a:off x="3216025" y="811887"/>
            <a:ext cx="4937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Enlace información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Ensinanzas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Réxime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 Especial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9146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95BEE08-403E-44F3-8248-D54646754079}"/>
              </a:ext>
            </a:extLst>
          </p:cNvPr>
          <p:cNvSpPr/>
          <p:nvPr/>
        </p:nvSpPr>
        <p:spPr>
          <a:xfrm>
            <a:off x="3660999" y="158372"/>
            <a:ext cx="5040867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s-ES" sz="27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ENSINANZAS DE RÉXIME ESPECIAL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450DA6E-3618-4198-B9BB-0531C518E5BD}"/>
              </a:ext>
            </a:extLst>
          </p:cNvPr>
          <p:cNvSpPr txBox="1"/>
          <p:nvPr/>
        </p:nvSpPr>
        <p:spPr>
          <a:xfrm>
            <a:off x="-1" y="742962"/>
            <a:ext cx="6495379" cy="5956666"/>
          </a:xfrm>
          <a:prstGeom prst="rect">
            <a:avLst/>
          </a:prstGeom>
          <a:solidFill>
            <a:srgbClr val="FEE2B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7814" tIns="60960" rIns="60960" bIns="60960" numCol="1" spcCol="1270" anchor="t" anchorCtr="0">
            <a:no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ARTES PLÁSTICAS E DESEÑO:</a:t>
            </a:r>
          </a:p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ESCOLAS DE ARTES ESPECIALIZADAS</a:t>
            </a:r>
          </a:p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-CICLOS GRAO MEDIO (Titulo </a:t>
            </a:r>
            <a:r>
              <a:rPr lang="es-ES" sz="1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ESO+Proba</a:t>
            </a:r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CM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Procedementos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xoiería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artística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CM Serigrafía artística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- CICLOS SUPERIORES (Título Bac artes / Bac+ proba)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CS Escultura aplicada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espectáculo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CS Técnicas escultóricas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CS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Xoiería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artística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CS Arquitectura efémera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CS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Dourado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,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prateado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e policromía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CS Fotografía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CS Gravado e Técnicas de estampación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CS Cerámica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CS Ilustración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CS Ebanistería artística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ENSINANZAS SUPERIORES (EQUIVALENTE A GRAO UNIVERSITARIO):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Deseño de Moda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Deseño Gráfico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Deseño de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Produto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Deseño de interiores</a:t>
            </a:r>
          </a:p>
          <a:p>
            <a:pPr marL="0" lvl="1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lvl="1" indent="-571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s-E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36110CB-BF59-4B12-A6BC-985554EA49CA}"/>
              </a:ext>
            </a:extLst>
          </p:cNvPr>
          <p:cNvSpPr txBox="1"/>
          <p:nvPr/>
        </p:nvSpPr>
        <p:spPr>
          <a:xfrm>
            <a:off x="6495379" y="742962"/>
            <a:ext cx="5524555" cy="59566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7814" tIns="53340" rIns="53340" bIns="53340" numCol="1" spcCol="1270" anchor="t" anchorCtr="0">
            <a:no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ENSINANZAS DEPORTIVAS</a:t>
            </a:r>
          </a:p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(Adestradores, monitores, técnicos deportivos </a:t>
            </a:r>
            <a:r>
              <a:rPr lang="es-ES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nunha</a:t>
            </a:r>
            <a:r>
              <a:rPr lang="es-E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especialidade</a:t>
            </a:r>
            <a:r>
              <a:rPr lang="es-E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deportiva)</a:t>
            </a:r>
          </a:p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GRADO MEDIO </a:t>
            </a:r>
            <a:r>
              <a:rPr lang="es-E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(ESO+ proba)</a:t>
            </a:r>
          </a:p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GRADO SUPERIOR </a:t>
            </a:r>
            <a:r>
              <a:rPr lang="es-E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BAC+t</a:t>
            </a:r>
            <a:r>
              <a:rPr lang="es-E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</a:t>
            </a:r>
            <a:r>
              <a:rPr lang="es-E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MEDIO) 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Fútbol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Fútbol sala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Baloncesto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Atletismo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Balonmán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Salvamento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Socorrismo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Deportes de inverno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Hípica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Mergullo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Vela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Piragüismo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Judo</a:t>
            </a:r>
          </a:p>
        </p:txBody>
      </p:sp>
    </p:spTree>
    <p:extLst>
      <p:ext uri="{BB962C8B-B14F-4D97-AF65-F5344CB8AC3E}">
        <p14:creationId xmlns:p14="http://schemas.microsoft.com/office/powerpoint/2010/main" val="13332327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4A778B1-2A40-49AA-97EF-01BE6BE2487A}"/>
              </a:ext>
            </a:extLst>
          </p:cNvPr>
          <p:cNvSpPr/>
          <p:nvPr/>
        </p:nvSpPr>
        <p:spPr>
          <a:xfrm>
            <a:off x="3659096" y="503380"/>
            <a:ext cx="5040867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s-ES" sz="27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ENSINANZAS DE RÉXIME ESPECIAL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D8A99F17-7074-4150-B6A4-5419A49D5FF3}"/>
              </a:ext>
            </a:extLst>
          </p:cNvPr>
          <p:cNvGrpSpPr/>
          <p:nvPr/>
        </p:nvGrpSpPr>
        <p:grpSpPr>
          <a:xfrm>
            <a:off x="2120298" y="1953521"/>
            <a:ext cx="3006093" cy="1347241"/>
            <a:chOff x="254578" y="771763"/>
            <a:chExt cx="4008124" cy="1796321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72A5CD4-66FD-4244-A096-86DE73F53CF2}"/>
                </a:ext>
              </a:extLst>
            </p:cNvPr>
            <p:cNvSpPr/>
            <p:nvPr/>
          </p:nvSpPr>
          <p:spPr>
            <a:xfrm>
              <a:off x="254578" y="771763"/>
              <a:ext cx="4008124" cy="1796321"/>
            </a:xfrm>
            <a:prstGeom prst="rect">
              <a:avLst/>
            </a:prstGeom>
            <a:ln>
              <a:noFill/>
            </a:ln>
          </p:spPr>
          <p:style>
            <a:lnRef idx="1">
              <a:scrgbClr r="0" g="0" b="0"/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BEA9E41F-AB55-4815-8849-19732CB6286D}"/>
                </a:ext>
              </a:extLst>
            </p:cNvPr>
            <p:cNvSpPr txBox="1"/>
            <p:nvPr/>
          </p:nvSpPr>
          <p:spPr>
            <a:xfrm>
              <a:off x="254578" y="771763"/>
              <a:ext cx="4008124" cy="179632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2531" tIns="45720" rIns="45720" bIns="45720" numCol="1" spcCol="1270" anchor="t" anchorCtr="0">
              <a:noAutofit/>
            </a:bodyPr>
            <a:lstStyle/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ENSINANZAS IDIOMA</a:t>
              </a:r>
            </a:p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EOI : Inglés, Francés, Alemán, Portugués, </a:t>
              </a:r>
              <a:r>
                <a:rPr lang="es-E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Galego</a:t>
              </a:r>
              <a:r>
                <a:rPr lang="es-E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s-E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etc</a:t>
              </a:r>
              <a:endParaRPr lang="es-E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762E9B63-01E5-4BEB-AC6F-67AEAC724BA7}"/>
              </a:ext>
            </a:extLst>
          </p:cNvPr>
          <p:cNvGrpSpPr/>
          <p:nvPr/>
        </p:nvGrpSpPr>
        <p:grpSpPr>
          <a:xfrm>
            <a:off x="6481542" y="1687397"/>
            <a:ext cx="3414607" cy="1814624"/>
            <a:chOff x="6536929" y="-64967"/>
            <a:chExt cx="4552809" cy="2419499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CDACF2BA-216D-45A0-AEF9-1490217D18F3}"/>
                </a:ext>
              </a:extLst>
            </p:cNvPr>
            <p:cNvSpPr/>
            <p:nvPr/>
          </p:nvSpPr>
          <p:spPr>
            <a:xfrm>
              <a:off x="6536929" y="289864"/>
              <a:ext cx="3874592" cy="1796321"/>
            </a:xfrm>
            <a:prstGeom prst="rect">
              <a:avLst/>
            </a:prstGeom>
            <a:ln>
              <a:noFill/>
            </a:ln>
          </p:spPr>
          <p:style>
            <a:lnRef idx="1">
              <a:scrgbClr r="0" g="0" b="0"/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89126B8-9AA4-4070-A046-C5C0832D4F2A}"/>
                </a:ext>
              </a:extLst>
            </p:cNvPr>
            <p:cNvSpPr txBox="1"/>
            <p:nvPr/>
          </p:nvSpPr>
          <p:spPr>
            <a:xfrm>
              <a:off x="6714321" y="-64967"/>
              <a:ext cx="4375417" cy="241949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2531" tIns="45720" rIns="45720" bIns="45720" numCol="1" spcCol="1270" anchor="t" anchorCtr="0">
              <a:noAutofit/>
            </a:bodyPr>
            <a:lstStyle/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MÚSICA E DANZA</a:t>
              </a:r>
            </a:p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CONSERVATORIOS E ESCOLAS DE MUSICA</a:t>
              </a:r>
            </a:p>
            <a:p>
              <a:pPr marL="85725" lvl="1" indent="-85725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Grao elemental: 4 cursos</a:t>
              </a:r>
            </a:p>
            <a:p>
              <a:pPr marL="85725" lvl="1" indent="-85725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Grao profesional: 6 cursos</a:t>
              </a:r>
            </a:p>
            <a:p>
              <a:pPr marL="85725" lvl="1" indent="-85725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Estudos</a:t>
              </a:r>
              <a:r>
                <a:rPr lang="es-E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superiores: 4 cursos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D89F2C7-D801-4243-97B7-696FF655825E}"/>
              </a:ext>
            </a:extLst>
          </p:cNvPr>
          <p:cNvGrpSpPr/>
          <p:nvPr/>
        </p:nvGrpSpPr>
        <p:grpSpPr>
          <a:xfrm>
            <a:off x="2120298" y="3740558"/>
            <a:ext cx="4185767" cy="1814624"/>
            <a:chOff x="3228157" y="5014015"/>
            <a:chExt cx="5748227" cy="2419498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9EEA577E-3371-440B-830E-31518D42976E}"/>
                </a:ext>
              </a:extLst>
            </p:cNvPr>
            <p:cNvSpPr/>
            <p:nvPr/>
          </p:nvSpPr>
          <p:spPr>
            <a:xfrm>
              <a:off x="3228157" y="5050796"/>
              <a:ext cx="5748227" cy="1796321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F1ACF113-DB86-4800-AA6B-86D46B3DEB6C}"/>
                </a:ext>
              </a:extLst>
            </p:cNvPr>
            <p:cNvSpPr txBox="1"/>
            <p:nvPr/>
          </p:nvSpPr>
          <p:spPr>
            <a:xfrm>
              <a:off x="3228157" y="5014015"/>
              <a:ext cx="5748227" cy="241949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2531" tIns="40005" rIns="40005" bIns="40005" numCol="1" spcCol="1270" anchor="t" anchorCtr="0">
              <a:noAutofit/>
            </a:bodyPr>
            <a:lstStyle/>
            <a:p>
              <a:pPr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ARTE DRAMÁTICA (VIGO)</a:t>
              </a:r>
            </a:p>
            <a:p>
              <a:pPr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ENSINANZAS SUPERIORES (EQUIVALENTE A GRAO UNIVERSITARIO):</a:t>
              </a:r>
            </a:p>
            <a:p>
              <a:pPr marL="428625" lvl="2" indent="-85725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Dirección escénica e </a:t>
              </a:r>
              <a:r>
                <a:rPr lang="es-ES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dramaturxia</a:t>
              </a:r>
              <a:endParaRPr lang="es-E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28625" lvl="2" indent="-85725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Escenografía</a:t>
              </a:r>
            </a:p>
            <a:p>
              <a:pPr marL="428625" lvl="2" indent="-85725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Interpretación</a:t>
              </a:r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47389A1E-0BFC-4BE0-B124-70CD6AD6B7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49028" y="2553907"/>
            <a:ext cx="1003334" cy="100333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4BCEBB8-32F5-4743-B510-E58062E20D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72878" y="2466666"/>
            <a:ext cx="1092735" cy="109057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92849F2-7525-4A79-B4EF-2F7B46C6B6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949028" y="4652552"/>
            <a:ext cx="1003334" cy="925664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B788137-FA57-42C7-B99C-DF4160233DD4}"/>
              </a:ext>
            </a:extLst>
          </p:cNvPr>
          <p:cNvSpPr txBox="1"/>
          <p:nvPr/>
        </p:nvSpPr>
        <p:spPr>
          <a:xfrm>
            <a:off x="7474452" y="3781404"/>
            <a:ext cx="2905944" cy="20958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2531" tIns="45720" rIns="45720" bIns="45720" numCol="1" spcCol="1270" anchor="t" anchorCtr="0">
            <a:no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CONSERVACION E RESTAURACIÓN DE BENS CULTURAIS (PONTEVEDRA)</a:t>
            </a:r>
          </a:p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ACCESO CS ARTES PLÁSTICAS /PROBA+ BACHARELATO</a:t>
            </a:r>
          </a:p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FORMACIÓN PARA A CONSERVACÓN DO PATRIMONIO ARTÍSTICO: ESCULTURA, PINTURA, ARQUEOLOXÍA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2AC0672-481F-4815-936F-F9744C37EC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785795" y="4732912"/>
            <a:ext cx="1318178" cy="86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75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2A12C97-C9A5-4EA9-9712-3DAC1D64B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77068" y="886813"/>
            <a:ext cx="3182632" cy="318263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41DBED3-E3C8-4957-8E8B-738653DBC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071" y="228101"/>
            <a:ext cx="9404361" cy="1280890"/>
          </a:xfrm>
        </p:spPr>
        <p:txBody>
          <a:bodyPr>
            <a:normAutofit/>
          </a:bodyPr>
          <a:lstStyle/>
          <a:p>
            <a:pPr algn="ctr"/>
            <a:r>
              <a:rPr lang="gl-ES" sz="4000" b="1" dirty="0">
                <a:solidFill>
                  <a:schemeClr val="accent1"/>
                </a:solidFill>
                <a:latin typeface="Arial Black" panose="020B0A04020102020204" pitchFamily="34" charset="0"/>
              </a:rPr>
              <a:t>TITULACIÓN NO BACHARELATO</a:t>
            </a:r>
            <a:br>
              <a:rPr lang="gl-ES" sz="4000" b="1" dirty="0">
                <a:solidFill>
                  <a:schemeClr val="accent1"/>
                </a:solidFill>
                <a:latin typeface="Arial Black" panose="020B0A04020102020204" pitchFamily="34" charset="0"/>
              </a:rPr>
            </a:br>
            <a:r>
              <a:rPr lang="gl-ES" sz="4000" b="1" dirty="0">
                <a:solidFill>
                  <a:schemeClr val="accent1"/>
                </a:solidFill>
                <a:latin typeface="Arial Black" panose="020B0A04020102020204" pitchFamily="34" charset="0"/>
              </a:rPr>
              <a:t>(LOMLOE)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88FCE3-E651-4F75-89F2-CE57F6FC1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81" y="1508991"/>
            <a:ext cx="9081858" cy="4272378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gl-ES" sz="2000" b="1" dirty="0">
                <a:latin typeface="Arial" panose="020B0604020202020204" pitchFamily="34" charset="0"/>
                <a:cs typeface="Arial" panose="020B0604020202020204" pitchFamily="34" charset="0"/>
              </a:rPr>
              <a:t>Ter superadas </a:t>
            </a:r>
            <a:r>
              <a:rPr lang="gl-E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todas as materias da etapa</a:t>
            </a:r>
            <a:r>
              <a:rPr lang="gl-E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gl-E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Excepcionalmente</a:t>
            </a:r>
            <a:r>
              <a:rPr lang="gl-ES" sz="2000" dirty="0">
                <a:latin typeface="Arial" panose="020B0604020202020204" pitchFamily="34" charset="0"/>
                <a:cs typeface="Arial" panose="020B0604020202020204" pitchFamily="34" charset="0"/>
              </a:rPr>
              <a:t>, poderase titular con </a:t>
            </a:r>
            <a:r>
              <a:rPr lang="gl-E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materia suspensa</a:t>
            </a:r>
            <a:r>
              <a:rPr lang="gl-E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gl-ES" sz="2000" dirty="0">
                <a:latin typeface="Arial" panose="020B0604020202020204" pitchFamily="34" charset="0"/>
                <a:cs typeface="Arial" panose="020B0604020202020204" pitchFamily="34" charset="0"/>
              </a:rPr>
              <a:t>cando se cumpran </a:t>
            </a:r>
            <a:r>
              <a:rPr lang="gl-E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todas as </a:t>
            </a:r>
            <a:r>
              <a:rPr lang="gl-ES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condicicións</a:t>
            </a:r>
            <a:r>
              <a:rPr lang="gl-E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seguintes:</a:t>
            </a:r>
          </a:p>
          <a:p>
            <a:pPr lvl="1"/>
            <a:r>
              <a:rPr lang="gl-ES" sz="2000" dirty="0">
                <a:latin typeface="Arial" panose="020B0604020202020204" pitchFamily="34" charset="0"/>
                <a:cs typeface="Arial" panose="020B0604020202020204" pitchFamily="34" charset="0"/>
              </a:rPr>
              <a:t>A media aritmética de todas as materias da etapa </a:t>
            </a:r>
            <a:r>
              <a:rPr lang="es-ES" sz="2000" b="0" dirty="0">
                <a:latin typeface="Arial" panose="020B0604020202020204" pitchFamily="34" charset="0"/>
                <a:cs typeface="Arial" panose="020B0604020202020204" pitchFamily="34" charset="0"/>
              </a:rPr>
              <a:t>≥ 5</a:t>
            </a:r>
            <a:endParaRPr lang="gl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gl-ES" sz="2000" dirty="0">
                <a:latin typeface="Arial" panose="020B0604020202020204" pitchFamily="34" charset="0"/>
                <a:cs typeface="Arial" panose="020B0604020202020204" pitchFamily="34" charset="0"/>
              </a:rPr>
              <a:t>O equipo docente considere que acadou as competencias e obxectivos da etapa.</a:t>
            </a:r>
          </a:p>
          <a:p>
            <a:pPr lvl="1"/>
            <a:r>
              <a:rPr lang="gl-ES" sz="2000" dirty="0">
                <a:latin typeface="Arial" panose="020B0604020202020204" pitchFamily="34" charset="0"/>
                <a:cs typeface="Arial" panose="020B0604020202020204" pitchFamily="34" charset="0"/>
              </a:rPr>
              <a:t>Non houbo </a:t>
            </a:r>
            <a:r>
              <a:rPr lang="gl-ES" sz="2000" dirty="0" err="1">
                <a:latin typeface="Arial" panose="020B0604020202020204" pitchFamily="34" charset="0"/>
                <a:cs typeface="Arial" panose="020B0604020202020204" pitchFamily="34" charset="0"/>
              </a:rPr>
              <a:t>inasistencia</a:t>
            </a:r>
            <a:r>
              <a:rPr lang="gl-ES" sz="2000" dirty="0">
                <a:latin typeface="Arial" panose="020B0604020202020204" pitchFamily="34" charset="0"/>
                <a:cs typeface="Arial" panose="020B0604020202020204" pitchFamily="34" charset="0"/>
              </a:rPr>
              <a:t> continuada e non xustificada.</a:t>
            </a:r>
          </a:p>
          <a:p>
            <a:pPr lvl="1"/>
            <a:r>
              <a:rPr lang="gl-ES" sz="2000" dirty="0">
                <a:latin typeface="Arial" panose="020B0604020202020204" pitchFamily="34" charset="0"/>
                <a:cs typeface="Arial" panose="020B0604020202020204" pitchFamily="34" charset="0"/>
              </a:rPr>
              <a:t>Presentouse ás probas e realizou as actividades necesarias, incluídas ás da convocatoria extraordinaria</a:t>
            </a:r>
          </a:p>
        </p:txBody>
      </p:sp>
    </p:spTree>
    <p:extLst>
      <p:ext uri="{BB962C8B-B14F-4D97-AF65-F5344CB8AC3E}">
        <p14:creationId xmlns:p14="http://schemas.microsoft.com/office/powerpoint/2010/main" val="13436904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: una sola esquina redondeada 8">
            <a:extLst>
              <a:ext uri="{FF2B5EF4-FFF2-40B4-BE49-F238E27FC236}">
                <a16:creationId xmlns:a16="http://schemas.microsoft.com/office/drawing/2014/main" id="{6436B02B-F2E4-436F-AAF7-AE111499D62E}"/>
              </a:ext>
            </a:extLst>
          </p:cNvPr>
          <p:cNvSpPr/>
          <p:nvPr/>
        </p:nvSpPr>
        <p:spPr>
          <a:xfrm>
            <a:off x="3121256" y="1191648"/>
            <a:ext cx="1950452" cy="756987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50" dirty="0">
                <a:latin typeface="Calibri" panose="020F0502020204030204" pitchFamily="34" charset="0"/>
                <a:cs typeface="Calibri" panose="020F0502020204030204" pitchFamily="34" charset="0"/>
              </a:rPr>
              <a:t>GARDA CIVIL</a:t>
            </a:r>
          </a:p>
        </p:txBody>
      </p:sp>
      <p:sp>
        <p:nvSpPr>
          <p:cNvPr id="10" name="Rectángulo: una sola esquina redondeada 9">
            <a:extLst>
              <a:ext uri="{FF2B5EF4-FFF2-40B4-BE49-F238E27FC236}">
                <a16:creationId xmlns:a16="http://schemas.microsoft.com/office/drawing/2014/main" id="{C37412AE-90BF-405B-9DFD-8820C01E70BB}"/>
              </a:ext>
            </a:extLst>
          </p:cNvPr>
          <p:cNvSpPr/>
          <p:nvPr/>
        </p:nvSpPr>
        <p:spPr>
          <a:xfrm>
            <a:off x="3159018" y="5211290"/>
            <a:ext cx="1952864" cy="693476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50" dirty="0">
                <a:latin typeface="Calibri" panose="020F0502020204030204" pitchFamily="34" charset="0"/>
                <a:cs typeface="Calibri" panose="020F0502020204030204" pitchFamily="34" charset="0"/>
              </a:rPr>
              <a:t>POLICIA LOCAL</a:t>
            </a:r>
          </a:p>
        </p:txBody>
      </p:sp>
      <p:sp>
        <p:nvSpPr>
          <p:cNvPr id="11" name="Rectángulo: una sola esquina redondeada 10">
            <a:extLst>
              <a:ext uri="{FF2B5EF4-FFF2-40B4-BE49-F238E27FC236}">
                <a16:creationId xmlns:a16="http://schemas.microsoft.com/office/drawing/2014/main" id="{8CD9C91A-7A0D-494B-8684-89AD8D675293}"/>
              </a:ext>
            </a:extLst>
          </p:cNvPr>
          <p:cNvSpPr/>
          <p:nvPr/>
        </p:nvSpPr>
        <p:spPr>
          <a:xfrm>
            <a:off x="3121256" y="2354725"/>
            <a:ext cx="1952863" cy="756987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50" dirty="0">
                <a:latin typeface="Calibri" panose="020F0502020204030204" pitchFamily="34" charset="0"/>
                <a:cs typeface="Calibri" panose="020F0502020204030204" pitchFamily="34" charset="0"/>
              </a:rPr>
              <a:t>POLICIA NACIONAL</a:t>
            </a:r>
          </a:p>
        </p:txBody>
      </p:sp>
      <p:sp>
        <p:nvSpPr>
          <p:cNvPr id="12" name="Rectángulo: una sola esquina redondeada 11">
            <a:extLst>
              <a:ext uri="{FF2B5EF4-FFF2-40B4-BE49-F238E27FC236}">
                <a16:creationId xmlns:a16="http://schemas.microsoft.com/office/drawing/2014/main" id="{DF09B2FF-F59E-4E84-81A1-2451C464223D}"/>
              </a:ext>
            </a:extLst>
          </p:cNvPr>
          <p:cNvSpPr/>
          <p:nvPr/>
        </p:nvSpPr>
        <p:spPr>
          <a:xfrm>
            <a:off x="3121256" y="3429000"/>
            <a:ext cx="1952863" cy="613068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50" dirty="0">
                <a:latin typeface="Calibri" panose="020F0502020204030204" pitchFamily="34" charset="0"/>
                <a:cs typeface="Calibri" panose="020F0502020204030204" pitchFamily="34" charset="0"/>
              </a:rPr>
              <a:t>BOMBEIRO</a:t>
            </a:r>
          </a:p>
        </p:txBody>
      </p:sp>
      <p:sp>
        <p:nvSpPr>
          <p:cNvPr id="13" name="Rectángulo: una sola esquina redondeada 12">
            <a:extLst>
              <a:ext uri="{FF2B5EF4-FFF2-40B4-BE49-F238E27FC236}">
                <a16:creationId xmlns:a16="http://schemas.microsoft.com/office/drawing/2014/main" id="{C8E8D1B6-2E79-44F5-9576-5AFB778B713B}"/>
              </a:ext>
            </a:extLst>
          </p:cNvPr>
          <p:cNvSpPr/>
          <p:nvPr/>
        </p:nvSpPr>
        <p:spPr>
          <a:xfrm>
            <a:off x="3148693" y="4317053"/>
            <a:ext cx="1952864" cy="693476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50" dirty="0">
                <a:latin typeface="Calibri" panose="020F0502020204030204" pitchFamily="34" charset="0"/>
                <a:cs typeface="Calibri" panose="020F0502020204030204" pitchFamily="34" charset="0"/>
              </a:rPr>
              <a:t>SOLDADO PROFESIONAL</a:t>
            </a:r>
          </a:p>
        </p:txBody>
      </p:sp>
      <p:sp>
        <p:nvSpPr>
          <p:cNvPr id="14" name="Abrir corchete 13">
            <a:extLst>
              <a:ext uri="{FF2B5EF4-FFF2-40B4-BE49-F238E27FC236}">
                <a16:creationId xmlns:a16="http://schemas.microsoft.com/office/drawing/2014/main" id="{29D56E8F-636B-4015-9CAB-FF179AA64CEE}"/>
              </a:ext>
            </a:extLst>
          </p:cNvPr>
          <p:cNvSpPr/>
          <p:nvPr/>
        </p:nvSpPr>
        <p:spPr>
          <a:xfrm>
            <a:off x="5202270" y="1227241"/>
            <a:ext cx="54864" cy="68580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FE23078-080C-4C81-8F90-80542BC7752E}"/>
              </a:ext>
            </a:extLst>
          </p:cNvPr>
          <p:cNvSpPr txBox="1"/>
          <p:nvPr/>
        </p:nvSpPr>
        <p:spPr>
          <a:xfrm>
            <a:off x="5271988" y="1089903"/>
            <a:ext cx="48361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>
                <a:latin typeface="Calibri" panose="020F0502020204030204" pitchFamily="34" charset="0"/>
                <a:cs typeface="Calibri" panose="020F0502020204030204" pitchFamily="34" charset="0"/>
              </a:rPr>
              <a:t>CABOS E GARDAS: Mínimo título ESO </a:t>
            </a:r>
            <a:r>
              <a:rPr lang="es-ES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s-ES" sz="1350" dirty="0">
                <a:latin typeface="Calibri" panose="020F0502020204030204" pitchFamily="34" charset="0"/>
                <a:cs typeface="Calibri" panose="020F0502020204030204" pitchFamily="34" charset="0"/>
              </a:rPr>
              <a:t> equivalente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028F3F3-14B4-4F7A-80CE-07CAB97DD073}"/>
              </a:ext>
            </a:extLst>
          </p:cNvPr>
          <p:cNvSpPr txBox="1"/>
          <p:nvPr/>
        </p:nvSpPr>
        <p:spPr>
          <a:xfrm>
            <a:off x="5271988" y="1745302"/>
            <a:ext cx="44608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>
                <a:latin typeface="Calibri" panose="020F0502020204030204" pitchFamily="34" charset="0"/>
                <a:cs typeface="Calibri" panose="020F0502020204030204" pitchFamily="34" charset="0"/>
              </a:rPr>
              <a:t>OFICIAL: Requisitos de acceso á </a:t>
            </a:r>
            <a:r>
              <a:rPr lang="es-ES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universidade</a:t>
            </a:r>
            <a:endParaRPr lang="es-E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7DFED6D-272D-4BD1-8C11-5EDB396C2AA6}"/>
              </a:ext>
            </a:extLst>
          </p:cNvPr>
          <p:cNvSpPr txBox="1"/>
          <p:nvPr/>
        </p:nvSpPr>
        <p:spPr>
          <a:xfrm>
            <a:off x="5271988" y="2197265"/>
            <a:ext cx="49458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>
                <a:latin typeface="Calibri" panose="020F0502020204030204" pitchFamily="34" charset="0"/>
                <a:cs typeface="Calibri" panose="020F0502020204030204" pitchFamily="34" charset="0"/>
              </a:rPr>
              <a:t>ESCALA BÁSICA: Título de </a:t>
            </a:r>
            <a:r>
              <a:rPr lang="es-ES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Bacharelato</a:t>
            </a:r>
            <a:r>
              <a:rPr lang="es-ES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s-ES" sz="1350" dirty="0">
                <a:latin typeface="Calibri" panose="020F0502020204030204" pitchFamily="34" charset="0"/>
                <a:cs typeface="Calibri" panose="020F0502020204030204" pitchFamily="34" charset="0"/>
              </a:rPr>
              <a:t> equivalente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19EB9C3-D5A1-4232-9C01-EFB206048AA5}"/>
              </a:ext>
            </a:extLst>
          </p:cNvPr>
          <p:cNvSpPr txBox="1"/>
          <p:nvPr/>
        </p:nvSpPr>
        <p:spPr>
          <a:xfrm>
            <a:off x="5281691" y="2903445"/>
            <a:ext cx="44608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>
                <a:latin typeface="Calibri" panose="020F0502020204030204" pitchFamily="34" charset="0"/>
                <a:cs typeface="Calibri" panose="020F0502020204030204" pitchFamily="34" charset="0"/>
              </a:rPr>
              <a:t>ESCALA EXECUTIVA: Graduado universitario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6B0B7D76-579B-4E85-BE8A-0F05A7257AE5}"/>
              </a:ext>
            </a:extLst>
          </p:cNvPr>
          <p:cNvCxnSpPr>
            <a:cxnSpLocks/>
          </p:cNvCxnSpPr>
          <p:nvPr/>
        </p:nvCxnSpPr>
        <p:spPr>
          <a:xfrm>
            <a:off x="5101556" y="3735534"/>
            <a:ext cx="407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DF36FA0-D465-4405-A101-34D9B4FA2A51}"/>
              </a:ext>
            </a:extLst>
          </p:cNvPr>
          <p:cNvSpPr txBox="1"/>
          <p:nvPr/>
        </p:nvSpPr>
        <p:spPr>
          <a:xfrm>
            <a:off x="5548735" y="3511285"/>
            <a:ext cx="446086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>
                <a:latin typeface="Calibri" panose="020F0502020204030204" pitchFamily="34" charset="0"/>
                <a:cs typeface="Calibri" panose="020F0502020204030204" pitchFamily="34" charset="0"/>
              </a:rPr>
              <a:t>Mínimo título ESO </a:t>
            </a:r>
            <a:r>
              <a:rPr lang="es-ES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s-ES" sz="1350" dirty="0">
                <a:latin typeface="Calibri" panose="020F0502020204030204" pitchFamily="34" charset="0"/>
                <a:cs typeface="Calibri" panose="020F0502020204030204" pitchFamily="34" charset="0"/>
              </a:rPr>
              <a:t> equivalente (varía en función das </a:t>
            </a:r>
            <a:r>
              <a:rPr lang="es-ES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corporacións</a:t>
            </a:r>
            <a:r>
              <a:rPr lang="es-ES" sz="1350" dirty="0">
                <a:latin typeface="Calibri" panose="020F0502020204030204" pitchFamily="34" charset="0"/>
                <a:cs typeface="Calibri" panose="020F0502020204030204" pitchFamily="34" charset="0"/>
              </a:rPr>
              <a:t> autonómicas)</a:t>
            </a:r>
          </a:p>
          <a:p>
            <a:endParaRPr lang="es-E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CF577A4-239E-4EB8-81B3-F42021D2DB4A}"/>
              </a:ext>
            </a:extLst>
          </p:cNvPr>
          <p:cNvSpPr txBox="1"/>
          <p:nvPr/>
        </p:nvSpPr>
        <p:spPr>
          <a:xfrm>
            <a:off x="5569752" y="4589118"/>
            <a:ext cx="44608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>
                <a:latin typeface="Calibri" panose="020F0502020204030204" pitchFamily="34" charset="0"/>
                <a:cs typeface="Calibri" panose="020F0502020204030204" pitchFamily="34" charset="0"/>
              </a:rPr>
              <a:t>Mínimo Título ESO</a:t>
            </a: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36900053-1088-47F9-AF6C-E15E7215421A}"/>
              </a:ext>
            </a:extLst>
          </p:cNvPr>
          <p:cNvCxnSpPr>
            <a:cxnSpLocks/>
          </p:cNvCxnSpPr>
          <p:nvPr/>
        </p:nvCxnSpPr>
        <p:spPr>
          <a:xfrm>
            <a:off x="5141399" y="4749473"/>
            <a:ext cx="407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6900BA1-2A39-4689-BCC8-C5A1FFC25AFA}"/>
              </a:ext>
            </a:extLst>
          </p:cNvPr>
          <p:cNvSpPr/>
          <p:nvPr/>
        </p:nvSpPr>
        <p:spPr>
          <a:xfrm>
            <a:off x="5572802" y="5295298"/>
            <a:ext cx="278634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Título de </a:t>
            </a:r>
            <a:r>
              <a:rPr lang="es-ES" sz="135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Bacharelato</a:t>
            </a:r>
            <a:r>
              <a:rPr lang="es-ES" sz="13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35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s-ES" sz="13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equivalente</a:t>
            </a:r>
            <a:endParaRPr lang="es-E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24A63BF2-0A46-47ED-9025-4C19665828BD}"/>
              </a:ext>
            </a:extLst>
          </p:cNvPr>
          <p:cNvCxnSpPr>
            <a:cxnSpLocks/>
          </p:cNvCxnSpPr>
          <p:nvPr/>
        </p:nvCxnSpPr>
        <p:spPr>
          <a:xfrm>
            <a:off x="5162416" y="5513657"/>
            <a:ext cx="407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ángulo 27">
            <a:extLst>
              <a:ext uri="{FF2B5EF4-FFF2-40B4-BE49-F238E27FC236}">
                <a16:creationId xmlns:a16="http://schemas.microsoft.com/office/drawing/2014/main" id="{16904390-73D8-4456-A5D7-41094421F737}"/>
              </a:ext>
            </a:extLst>
          </p:cNvPr>
          <p:cNvSpPr/>
          <p:nvPr/>
        </p:nvSpPr>
        <p:spPr>
          <a:xfrm>
            <a:off x="3575721" y="217584"/>
            <a:ext cx="5978561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s-ES" sz="3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Forzas</a:t>
            </a:r>
            <a:r>
              <a:rPr lang="es-E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s-ES" sz="3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corpos</a:t>
            </a:r>
            <a:r>
              <a:rPr lang="es-E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" sz="3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seguridade</a:t>
            </a:r>
            <a:endParaRPr lang="es-ES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Abrir corchete 23">
            <a:extLst>
              <a:ext uri="{FF2B5EF4-FFF2-40B4-BE49-F238E27FC236}">
                <a16:creationId xmlns:a16="http://schemas.microsoft.com/office/drawing/2014/main" id="{F76E6CE6-B99A-4B0B-A12E-F029BDFB11F9}"/>
              </a:ext>
            </a:extLst>
          </p:cNvPr>
          <p:cNvSpPr/>
          <p:nvPr/>
        </p:nvSpPr>
        <p:spPr>
          <a:xfrm>
            <a:off x="5217124" y="2354725"/>
            <a:ext cx="54864" cy="68580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</p:spTree>
    <p:extLst>
      <p:ext uri="{BB962C8B-B14F-4D97-AF65-F5344CB8AC3E}">
        <p14:creationId xmlns:p14="http://schemas.microsoft.com/office/powerpoint/2010/main" val="28382638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11EB85-19D0-49D4-9A70-3578A8762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588" y="548948"/>
            <a:ext cx="3296264" cy="1151965"/>
          </a:xfrm>
        </p:spPr>
        <p:txBody>
          <a:bodyPr>
            <a:normAutofit/>
          </a:bodyPr>
          <a:lstStyle/>
          <a:p>
            <a:pPr algn="ctr"/>
            <a:r>
              <a:rPr lang="es-ES" sz="3200" dirty="0"/>
              <a:t>VOCACIÓN</a:t>
            </a:r>
            <a:br>
              <a:rPr lang="es-ES" sz="1400" dirty="0"/>
            </a:b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https://www.youtube.com/watch?v=a9CC3fO71l0&amp;feature=youtu.be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riángulo isósceles 5">
            <a:extLst>
              <a:ext uri="{FF2B5EF4-FFF2-40B4-BE49-F238E27FC236}">
                <a16:creationId xmlns:a16="http://schemas.microsoft.com/office/drawing/2014/main" id="{D10AEC0F-DAE3-45FF-AF3D-0B1B735A2764}"/>
              </a:ext>
            </a:extLst>
          </p:cNvPr>
          <p:cNvSpPr/>
          <p:nvPr/>
        </p:nvSpPr>
        <p:spPr>
          <a:xfrm>
            <a:off x="3657599" y="1015332"/>
            <a:ext cx="5958349" cy="3791532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9906852-9C35-4752-B71B-3F6749C1B5B9}"/>
              </a:ext>
            </a:extLst>
          </p:cNvPr>
          <p:cNvSpPr/>
          <p:nvPr/>
        </p:nvSpPr>
        <p:spPr>
          <a:xfrm>
            <a:off x="1921227" y="4602033"/>
            <a:ext cx="184499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 QUE ME GUSTA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A5A9998-A621-4EB2-A92A-30E841BE9550}"/>
              </a:ext>
            </a:extLst>
          </p:cNvPr>
          <p:cNvSpPr/>
          <p:nvPr/>
        </p:nvSpPr>
        <p:spPr>
          <a:xfrm>
            <a:off x="5445116" y="584563"/>
            <a:ext cx="181953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 QUE FAGO BEN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D86B90D-3626-4B35-83F8-052537FD4A04}"/>
              </a:ext>
            </a:extLst>
          </p:cNvPr>
          <p:cNvSpPr/>
          <p:nvPr/>
        </p:nvSpPr>
        <p:spPr>
          <a:xfrm>
            <a:off x="8141058" y="4855089"/>
            <a:ext cx="25907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 QUE PODE BENEFICIAR </a:t>
            </a:r>
          </a:p>
          <a:p>
            <a:pPr algn="ctr"/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AOS DEMAIS E( A MIN)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Bocadillo nube: nube 9">
            <a:extLst>
              <a:ext uri="{FF2B5EF4-FFF2-40B4-BE49-F238E27FC236}">
                <a16:creationId xmlns:a16="http://schemas.microsoft.com/office/drawing/2014/main" id="{F6A4300D-0E5B-456A-A9A0-1EA303AE2A4F}"/>
              </a:ext>
            </a:extLst>
          </p:cNvPr>
          <p:cNvSpPr/>
          <p:nvPr/>
        </p:nvSpPr>
        <p:spPr>
          <a:xfrm>
            <a:off x="1853513" y="4984407"/>
            <a:ext cx="1804086" cy="579570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chemeClr val="tx2"/>
                </a:solidFill>
              </a:rPr>
              <a:t>reflexión</a:t>
            </a:r>
          </a:p>
        </p:txBody>
      </p:sp>
      <p:sp>
        <p:nvSpPr>
          <p:cNvPr id="11" name="Bocadillo nube: nube 10">
            <a:extLst>
              <a:ext uri="{FF2B5EF4-FFF2-40B4-BE49-F238E27FC236}">
                <a16:creationId xmlns:a16="http://schemas.microsoft.com/office/drawing/2014/main" id="{D09E4781-8C7F-4FA9-807D-836F8508F0EB}"/>
              </a:ext>
            </a:extLst>
          </p:cNvPr>
          <p:cNvSpPr/>
          <p:nvPr/>
        </p:nvSpPr>
        <p:spPr>
          <a:xfrm>
            <a:off x="6867719" y="777010"/>
            <a:ext cx="1804086" cy="579570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chemeClr val="tx2"/>
                </a:solidFill>
              </a:rPr>
              <a:t>Preguntar </a:t>
            </a:r>
            <a:r>
              <a:rPr lang="es-ES" sz="1600" dirty="0" err="1">
                <a:solidFill>
                  <a:schemeClr val="tx2"/>
                </a:solidFill>
              </a:rPr>
              <a:t>aos</a:t>
            </a:r>
            <a:r>
              <a:rPr lang="es-ES" sz="1600" dirty="0">
                <a:solidFill>
                  <a:schemeClr val="tx2"/>
                </a:solidFill>
              </a:rPr>
              <a:t> </a:t>
            </a:r>
            <a:r>
              <a:rPr lang="es-ES" sz="1600" dirty="0" err="1">
                <a:solidFill>
                  <a:schemeClr val="tx2"/>
                </a:solidFill>
              </a:rPr>
              <a:t>demais</a:t>
            </a:r>
            <a:endParaRPr lang="es-ES" sz="1600" dirty="0">
              <a:solidFill>
                <a:schemeClr val="tx2"/>
              </a:solidFill>
            </a:endParaRPr>
          </a:p>
        </p:txBody>
      </p:sp>
      <p:sp>
        <p:nvSpPr>
          <p:cNvPr id="12" name="Bocadillo nube: nube 11">
            <a:extLst>
              <a:ext uri="{FF2B5EF4-FFF2-40B4-BE49-F238E27FC236}">
                <a16:creationId xmlns:a16="http://schemas.microsoft.com/office/drawing/2014/main" id="{A9EBD7C9-B43F-48A8-B0CE-2BFD438CFBCE}"/>
              </a:ext>
            </a:extLst>
          </p:cNvPr>
          <p:cNvSpPr/>
          <p:nvPr/>
        </p:nvSpPr>
        <p:spPr>
          <a:xfrm>
            <a:off x="9538468" y="4214852"/>
            <a:ext cx="1804086" cy="579570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chemeClr val="tx2"/>
                </a:solidFill>
              </a:rPr>
              <a:t>investigar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1B85123-4D88-4E04-B0A5-D59E24B7759B}"/>
              </a:ext>
            </a:extLst>
          </p:cNvPr>
          <p:cNvSpPr/>
          <p:nvPr/>
        </p:nvSpPr>
        <p:spPr>
          <a:xfrm rot="18478033">
            <a:off x="4533532" y="2380433"/>
            <a:ext cx="10470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pasión</a:t>
            </a:r>
            <a:endParaRPr lang="es-ES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B129D0B-7C2F-4959-8CDD-A7658077ABC1}"/>
              </a:ext>
            </a:extLst>
          </p:cNvPr>
          <p:cNvSpPr/>
          <p:nvPr/>
        </p:nvSpPr>
        <p:spPr>
          <a:xfrm rot="3031744">
            <a:off x="7570229" y="2380434"/>
            <a:ext cx="140615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profesión</a:t>
            </a:r>
            <a:endParaRPr lang="es-ES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13D8206-3CEC-4B80-AB29-DA15C045CD61}"/>
              </a:ext>
            </a:extLst>
          </p:cNvPr>
          <p:cNvSpPr/>
          <p:nvPr/>
        </p:nvSpPr>
        <p:spPr>
          <a:xfrm>
            <a:off x="6111162" y="4786699"/>
            <a:ext cx="10374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Misión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0E2F9D95-6849-4A04-9282-2096A1A87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17692" y="2745259"/>
            <a:ext cx="1867170" cy="111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8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28CFDA4D-0851-4AAA-8A88-651CABD052CA}"/>
              </a:ext>
            </a:extLst>
          </p:cNvPr>
          <p:cNvSpPr/>
          <p:nvPr/>
        </p:nvSpPr>
        <p:spPr>
          <a:xfrm>
            <a:off x="390507" y="2127352"/>
            <a:ext cx="1161291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 GR DE ORIENTACIÓN PROFESIONAL</a:t>
            </a:r>
            <a:endParaRPr kumimoji="0" lang="es-ES" sz="24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Podes realizar de forma gratuita o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Test GR de EDUCAWEB de orientación académica e profesional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1" i="0" u="none" strike="noStrike" kern="1200" cap="none" spc="0" normalizeH="0" baseline="0" noProof="0" dirty="0">
              <a:ln/>
              <a:solidFill>
                <a:srgbClr val="E7BF5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640B19B-CDEF-42D1-9F35-FF8648510CAB}"/>
              </a:ext>
            </a:extLst>
          </p:cNvPr>
          <p:cNvSpPr/>
          <p:nvPr/>
        </p:nvSpPr>
        <p:spPr>
          <a:xfrm>
            <a:off x="444117" y="3043072"/>
            <a:ext cx="12371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FPBIDE</a:t>
            </a:r>
            <a:endParaRPr kumimoji="0" lang="es-ES" sz="24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596F2D-E908-4199-A5B0-F3637F3FFA68}"/>
              </a:ext>
            </a:extLst>
          </p:cNvPr>
          <p:cNvSpPr txBox="1"/>
          <p:nvPr/>
        </p:nvSpPr>
        <p:spPr>
          <a:xfrm rot="10800000" flipH="1" flipV="1">
            <a:off x="444117" y="3399812"/>
            <a:ext cx="11612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web gratuita e de acceso libre elaborada por orientadores y orientadoras con dúas partes: 1ª Test para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axudar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a elixir  ciclos formativos de interese;   2ª con información sobre eses ciclos, vídeos informativos, testimonios , etc.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8950F75-C843-4F4F-9E6F-15A02D4134CA}"/>
              </a:ext>
            </a:extLst>
          </p:cNvPr>
          <p:cNvSpPr/>
          <p:nvPr/>
        </p:nvSpPr>
        <p:spPr>
          <a:xfrm>
            <a:off x="390507" y="4438701"/>
            <a:ext cx="741100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COÑECE AS TÚAS HABILIDADES E COMPETENCIAS</a:t>
            </a:r>
            <a:endParaRPr kumimoji="0" lang="es-ES" sz="24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5FF4E04-9792-402C-BD6C-1225567006C5}"/>
              </a:ext>
            </a:extLst>
          </p:cNvPr>
          <p:cNvSpPr txBox="1"/>
          <p:nvPr/>
        </p:nvSpPr>
        <p:spPr>
          <a:xfrm>
            <a:off x="449268" y="4961335"/>
            <a:ext cx="11007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Da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páxina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web todofp.es. Cuestionarios para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coñecer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as habilidades e competencias propias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9A63989-8A58-441B-8DEB-A4B3E9C9A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17" y="1286266"/>
            <a:ext cx="6267231" cy="49381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Modelo 3D 12" descr="Emoji pensativo">
                <a:extLst>
                  <a:ext uri="{FF2B5EF4-FFF2-40B4-BE49-F238E27FC236}">
                    <a16:creationId xmlns:a16="http://schemas.microsoft.com/office/drawing/2014/main" id="{8D167001-406D-4997-91AF-AD6589544BB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99226665"/>
                  </p:ext>
                </p:extLst>
              </p:nvPr>
            </p:nvGraphicFramePr>
            <p:xfrm>
              <a:off x="9398720" y="1099132"/>
              <a:ext cx="1205724" cy="1221433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205724" cy="1221433"/>
                    </a:xfrm>
                    <a:prstGeom prst="rect">
                      <a:avLst/>
                    </a:prstGeom>
                  </am3d:spPr>
                  <am3d:camera>
                    <am3d:pos x="0" y="0" z="783359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687" d="1000000"/>
                    <am3d:preTrans dx="3" dy="-16951004" dz="-104898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23471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Modelo 3D 12" descr="Emoji pensativo">
                <a:extLst>
                  <a:ext uri="{FF2B5EF4-FFF2-40B4-BE49-F238E27FC236}">
                    <a16:creationId xmlns:a16="http://schemas.microsoft.com/office/drawing/2014/main" id="{8D167001-406D-4997-91AF-AD6589544B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98720" y="1099132"/>
                <a:ext cx="1205724" cy="1221433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Imagen 9">
            <a:extLst>
              <a:ext uri="{FF2B5EF4-FFF2-40B4-BE49-F238E27FC236}">
                <a16:creationId xmlns:a16="http://schemas.microsoft.com/office/drawing/2014/main" id="{2880B005-D722-4725-A163-CAD230D8A1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8583" y="124698"/>
            <a:ext cx="12192000" cy="1089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9087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2280E5A0-4D70-4B18-86F5-52B5E0A04E1C}"/>
              </a:ext>
            </a:extLst>
          </p:cNvPr>
          <p:cNvSpPr/>
          <p:nvPr/>
        </p:nvSpPr>
        <p:spPr>
          <a:xfrm>
            <a:off x="463327" y="3491827"/>
            <a:ext cx="915026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 ELECCION CARREIRAS UNIVERSITARIAS</a:t>
            </a:r>
            <a:r>
              <a:rPr kumimoji="0" lang="es-ES" sz="24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NoSeQueEstudiar</a:t>
            </a:r>
            <a:endParaRPr kumimoji="0" lang="es-ES" sz="2400" b="1" i="0" u="none" strike="noStrike" kern="1200" cap="none" spc="0" normalizeH="0" baseline="0" noProof="0" dirty="0">
              <a:ln w="9525">
                <a:solidFill>
                  <a:prstClr val="black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94157FA-FFB8-4EFB-BD75-57DFE4BE7188}"/>
              </a:ext>
            </a:extLst>
          </p:cNvPr>
          <p:cNvSpPr/>
          <p:nvPr/>
        </p:nvSpPr>
        <p:spPr>
          <a:xfrm>
            <a:off x="463327" y="4519439"/>
            <a:ext cx="27286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GUÍA UNISCOPIO</a:t>
            </a:r>
            <a:endParaRPr kumimoji="0" lang="es-ES" sz="2400" b="1" i="0" u="none" strike="noStrike" kern="1200" cap="none" spc="0" normalizeH="0" baseline="0" noProof="0" dirty="0">
              <a:ln w="9525">
                <a:solidFill>
                  <a:prstClr val="black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AD0C8D6-D999-4507-A27C-9D0052984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27" y="1659977"/>
            <a:ext cx="6273328" cy="49381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E27F6DD-619F-430A-AB9D-F37C979790F6}"/>
              </a:ext>
            </a:extLst>
          </p:cNvPr>
          <p:cNvSpPr/>
          <p:nvPr/>
        </p:nvSpPr>
        <p:spPr>
          <a:xfrm>
            <a:off x="-1571317" y="2453358"/>
            <a:ext cx="830797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GUÍA ESTUDAR EN GALICIA</a:t>
            </a:r>
            <a:endParaRPr kumimoji="0" lang="es-ES" sz="2400" b="1" i="0" u="none" strike="noStrike" kern="1200" cap="none" spc="0" normalizeH="0" baseline="0" noProof="0" dirty="0">
              <a:ln w="9525">
                <a:solidFill>
                  <a:prstClr val="black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415FC4C-23E7-4387-B09C-8959F67992C0}"/>
              </a:ext>
            </a:extLst>
          </p:cNvPr>
          <p:cNvSpPr txBox="1"/>
          <p:nvPr/>
        </p:nvSpPr>
        <p:spPr>
          <a:xfrm>
            <a:off x="538016" y="2982876"/>
            <a:ext cx="11479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Guía –buscador de La Voz de Galicia para descubrir o que podes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estudar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rematar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Bacharelato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Modelo 3D 17" descr="Luces festivas">
                <a:extLst>
                  <a:ext uri="{FF2B5EF4-FFF2-40B4-BE49-F238E27FC236}">
                    <a16:creationId xmlns:a16="http://schemas.microsoft.com/office/drawing/2014/main" id="{CCA2C19F-7CF2-4420-B0D3-7DAF6C94403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981533" y="1189272"/>
              <a:ext cx="4961557" cy="124045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961557" cy="1240450"/>
                    </a:xfrm>
                    <a:prstGeom prst="rect">
                      <a:avLst/>
                    </a:prstGeom>
                  </am3d:spPr>
                  <am3d:camera>
                    <am3d:pos x="0" y="0" z="486055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46770" d="1000000"/>
                    <am3d:preTrans dx="347589" dy="-4487389" dz="-1571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Modelo 3D 17" descr="Luces festivas">
                <a:extLst>
                  <a:ext uri="{FF2B5EF4-FFF2-40B4-BE49-F238E27FC236}">
                    <a16:creationId xmlns:a16="http://schemas.microsoft.com/office/drawing/2014/main" id="{CCA2C19F-7CF2-4420-B0D3-7DAF6C9440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81533" y="1189272"/>
                <a:ext cx="4961557" cy="124045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Imagen 18">
            <a:extLst>
              <a:ext uri="{FF2B5EF4-FFF2-40B4-BE49-F238E27FC236}">
                <a16:creationId xmlns:a16="http://schemas.microsoft.com/office/drawing/2014/main" id="{58BF1CA9-9B14-4A84-A05E-D9317C7B3E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4221" y="156431"/>
            <a:ext cx="12192000" cy="1089006"/>
          </a:xfrm>
          <a:prstGeom prst="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1BB098D-1A23-4C6C-AD51-B061782E147D}"/>
              </a:ext>
            </a:extLst>
          </p:cNvPr>
          <p:cNvSpPr txBox="1"/>
          <p:nvPr/>
        </p:nvSpPr>
        <p:spPr>
          <a:xfrm>
            <a:off x="565409" y="4019647"/>
            <a:ext cx="10604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Aplicación gratuita para elección e información sobre graos universitarios e perspectivas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laborais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862A160-926B-4001-89C3-8379A2634075}"/>
              </a:ext>
            </a:extLst>
          </p:cNvPr>
          <p:cNvSpPr txBox="1"/>
          <p:nvPr/>
        </p:nvSpPr>
        <p:spPr>
          <a:xfrm>
            <a:off x="538016" y="5022397"/>
            <a:ext cx="11265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Plataforma online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inetarctiva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de orientación acerca de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estudos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universitarios e acceso á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universidade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en todo o territorio español</a:t>
            </a:r>
          </a:p>
        </p:txBody>
      </p:sp>
    </p:spTree>
    <p:extLst>
      <p:ext uri="{BB962C8B-B14F-4D97-AF65-F5344CB8AC3E}">
        <p14:creationId xmlns:p14="http://schemas.microsoft.com/office/powerpoint/2010/main" val="2926566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2879935" y="1336138"/>
            <a:ext cx="7215336" cy="4419600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s-ES" sz="3200" b="1" dirty="0">
                <a:latin typeface="Calibri" panose="020F0502020204030204" pitchFamily="34" charset="0"/>
                <a:cs typeface="Calibri" panose="020F0502020204030204" pitchFamily="34" charset="0"/>
              </a:rPr>
              <a:t>Ministerio de Educación y Formación Profesional: </a:t>
            </a:r>
            <a:r>
              <a:rPr lang="gl-ES" sz="3200" b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https://www.educacionyfp.gob.es/portada.html</a:t>
            </a:r>
            <a:endParaRPr lang="gl-E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s-E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Comisión interuniversitaria de Galicia: </a:t>
            </a:r>
            <a:r>
              <a:rPr lang="gl-ES" sz="32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https://ciug.gal/gal</a:t>
            </a:r>
            <a:endParaRPr lang="gl-E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s-ES" sz="32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nesta</a:t>
            </a:r>
            <a:r>
              <a:rPr lang="es-E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páxina</a:t>
            </a:r>
            <a:r>
              <a:rPr lang="es-E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web </a:t>
            </a:r>
            <a:r>
              <a:rPr lang="es-E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atoparás</a:t>
            </a:r>
            <a:r>
              <a:rPr lang="es-E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toda a información relacionada coa proba ABAU, o acceso e admisión </a:t>
            </a:r>
            <a:r>
              <a:rPr lang="es-E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s-E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Universidade</a:t>
            </a:r>
            <a:r>
              <a:rPr lang="es-E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notas de corte, etc.)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s-E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Universidade</a:t>
            </a:r>
            <a:r>
              <a:rPr lang="es-E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de Santiago de Compostela (USC): </a:t>
            </a:r>
            <a:r>
              <a:rPr lang="gl-ES" sz="3200" b="1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https://www.usc.es/gl</a:t>
            </a:r>
            <a:endParaRPr lang="gl-E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s-E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Universidade</a:t>
            </a:r>
            <a:r>
              <a:rPr lang="es-E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de A Coruña (UDC): </a:t>
            </a:r>
            <a:r>
              <a:rPr lang="gl-ES" sz="3200" b="1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https://www.udc.es/es/</a:t>
            </a:r>
            <a:endParaRPr lang="gl-E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Wingdings" pitchFamily="2" charset="2"/>
              <a:buChar char="Ø"/>
            </a:pPr>
            <a:r>
              <a:rPr lang="es-E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Universidade</a:t>
            </a:r>
            <a:r>
              <a:rPr lang="es-E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de Vigo:  </a:t>
            </a:r>
            <a:r>
              <a:rPr lang="gl-ES" sz="3200" b="1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https://www.uvigo.gal/</a:t>
            </a:r>
            <a:endParaRPr lang="gl-E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gl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2"/>
          </p:nvPr>
        </p:nvSpPr>
        <p:spPr>
          <a:xfrm>
            <a:off x="1603229" y="1257300"/>
            <a:ext cx="864096" cy="4343400"/>
          </a:xfrm>
          <a:solidFill>
            <a:schemeClr val="accent2">
              <a:lumMod val="20000"/>
              <a:lumOff val="80000"/>
            </a:schemeClr>
          </a:solidFill>
        </p:spPr>
        <p:txBody>
          <a:bodyPr vert="vert270">
            <a:normAutofit/>
          </a:bodyPr>
          <a:lstStyle/>
          <a:p>
            <a:pPr algn="ctr"/>
            <a:r>
              <a:rPr lang="es-ES" sz="3600" dirty="0"/>
              <a:t>GALICIA</a:t>
            </a:r>
            <a:endParaRPr lang="gl-ES" sz="36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58CCCD0-BDAC-4C5B-B8A1-7BF13743BC54}"/>
              </a:ext>
            </a:extLst>
          </p:cNvPr>
          <p:cNvSpPr/>
          <p:nvPr/>
        </p:nvSpPr>
        <p:spPr>
          <a:xfrm>
            <a:off x="2035277" y="331857"/>
            <a:ext cx="827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PÁXINAS WEB IMPORTANTES PARA O ACCESO Á UNIVERSIDADE </a:t>
            </a:r>
          </a:p>
        </p:txBody>
      </p:sp>
    </p:spTree>
    <p:extLst>
      <p:ext uri="{BB962C8B-B14F-4D97-AF65-F5344CB8AC3E}">
        <p14:creationId xmlns:p14="http://schemas.microsoft.com/office/powerpoint/2010/main" val="41239422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69472" y="760379"/>
            <a:ext cx="75243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 de Alcalá: 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http://www.uah.es</a:t>
            </a:r>
            <a:b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gl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Alicante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http://www.ua.es</a:t>
            </a:r>
            <a:b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 de Almería: 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http://www.ualm.es</a:t>
            </a:r>
            <a:b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 Autónoma de Barcelona: 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http://www.uab.es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lang="gl-ES" sz="20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preinscripción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 Autónoma de Madrid: 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http://www.uam.es</a:t>
            </a:r>
            <a:b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 de Barcelona: 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http://www.ub.es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lang="gl-ES" sz="20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Preinscripción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 de Burgos: 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http://www.ubu.es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 de Cádiz: 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http://www.uca.es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 de Cantabria: 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http://www.unican.es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 Carlos III de Madrid: 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http://www.uc3m.es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 de Castela-A Mancha: 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http://www.uclm.es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 Complutense de Madrid: 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  <a:hlinkClick r:id="rId14"/>
              </a:rPr>
              <a:t>http://www.ucm.es</a:t>
            </a:r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74F3534-7520-405B-96C8-5BCDB69B10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7185" y="1096125"/>
            <a:ext cx="1201016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821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143672" y="1388717"/>
            <a:ext cx="70567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</a:rPr>
              <a:t> de Córdoba: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://www.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uco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.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es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gl-E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</a:rPr>
              <a:t> de Estremadura: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://www.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unex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.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es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gl-E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</a:rPr>
              <a:t> de Granada: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://www.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ugr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.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es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gl-E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</a:rPr>
              <a:t> de Huelva: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://www.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uhu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.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es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gl-E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</a:rPr>
              <a:t> das Illas Baleares: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://www.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uib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.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es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gl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Jaume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</a:rPr>
              <a:t> I de Castellón: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://www.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uji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.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es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gl-E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Laguna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://www.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ull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.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es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gl-E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</a:rPr>
              <a:t> de León: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http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://www.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unileon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.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es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gl-E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</a:rPr>
              <a:t> de Lleida: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http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://www.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udl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.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es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gl-E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</a:rPr>
              <a:t> de Málaga: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http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://www.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uma</a:t>
            </a:r>
            <a:r>
              <a:rPr lang="gl-ES" sz="2400" dirty="0"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.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es</a:t>
            </a:r>
            <a:r>
              <a:rPr lang="gl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gl-E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gl-E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gl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31" y="1227931"/>
            <a:ext cx="1201737" cy="44021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336047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3405675" y="1032166"/>
            <a:ext cx="7200800" cy="49167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  <a:t> Miguel Hernández de Elxe: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://www.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umh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.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es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Murcia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://www.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um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.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es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  <a:t> de Oviedo: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://www.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uniovi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.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es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Pablo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Olavide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://www.upo.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es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  <a:t> do País Vasco/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Euskal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Herriko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Unibertsitatea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://www.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ehu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.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es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gl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  <a:t> das Palmas de Gran Canaria: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://www.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ulpgc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.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es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  <a:t> Politécnica de Cartaxena: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://www.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upct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.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es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  <a:t> Politécnica de Cataluña: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http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://www.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upc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.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es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  <a:t> Politécnica de Madrid: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http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://www.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upm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.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es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gl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686476"/>
            <a:ext cx="1201737" cy="491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3569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540013C-1A89-47C5-912D-B572913B1B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5883" r="29889"/>
          <a:stretch/>
        </p:blipFill>
        <p:spPr>
          <a:xfrm>
            <a:off x="0" y="0"/>
            <a:ext cx="11946194" cy="666436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F1F3A34-93E2-4362-9F38-FEBF88C32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27" y="325275"/>
            <a:ext cx="10396882" cy="1158140"/>
          </a:xfrm>
        </p:spPr>
        <p:txBody>
          <a:bodyPr>
            <a:normAutofit/>
          </a:bodyPr>
          <a:lstStyle/>
          <a:p>
            <a:pPr algn="ctr"/>
            <a:r>
              <a:rPr lang="es-ES" sz="3600" dirty="0"/>
              <a:t>Bolsas e </a:t>
            </a:r>
            <a:r>
              <a:rPr lang="es-ES" sz="3600" dirty="0" err="1"/>
              <a:t>axudas</a:t>
            </a:r>
            <a:endParaRPr lang="es-ES" sz="36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9D5CD9-3D47-4497-A34D-24CB11BEDC5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27686" y="1380176"/>
            <a:ext cx="8268482" cy="4097647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Ministerio de educación (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enlace)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: BOLSAS PARA O CURSO 22/23 ata o 12 de </a:t>
            </a:r>
            <a:r>
              <a:rPr lang="es-ES" sz="2800" dirty="0" err="1">
                <a:solidFill>
                  <a:schemeClr val="accent1">
                    <a:lumMod val="75000"/>
                  </a:schemeClr>
                </a:solidFill>
              </a:rPr>
              <a:t>maio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Xunta de Galicia 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(enlace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): </a:t>
            </a:r>
            <a:r>
              <a:rPr lang="es-ES" sz="2800" dirty="0" err="1">
                <a:solidFill>
                  <a:schemeClr val="accent1">
                    <a:lumMod val="75000"/>
                  </a:schemeClr>
                </a:solidFill>
              </a:rPr>
              <a:t>universidade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 e </a:t>
            </a:r>
            <a:r>
              <a:rPr lang="es-ES" sz="2800" dirty="0" err="1">
                <a:solidFill>
                  <a:schemeClr val="accent1">
                    <a:lumMod val="75000"/>
                  </a:schemeClr>
                </a:solidFill>
              </a:rPr>
              <a:t>fp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Unión europea 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(enlace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es-ES" sz="2800" dirty="0" err="1">
                <a:solidFill>
                  <a:schemeClr val="accent1">
                    <a:lumMod val="75000"/>
                  </a:schemeClr>
                </a:solidFill>
              </a:rPr>
              <a:t>Usc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es-ES" sz="2800" dirty="0" err="1">
                <a:solidFill>
                  <a:schemeClr val="accent1">
                    <a:lumMod val="75000"/>
                  </a:schemeClr>
                </a:solidFill>
              </a:rPr>
              <a:t>Udc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(enlace)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s-ES" sz="2800" dirty="0" err="1">
                <a:solidFill>
                  <a:schemeClr val="accent1">
                    <a:lumMod val="75000"/>
                  </a:schemeClr>
                </a:solidFill>
              </a:rPr>
              <a:t>Uvigo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10521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C4EBE86-6E0F-ABA7-CCFF-DB7C3204D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7966" cy="6857999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F91FBEAD-AF13-4381-961D-13AB93007E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sz="5400" dirty="0"/>
              <a:t>Departamento de orientación </a:t>
            </a:r>
            <a:r>
              <a:rPr lang="es-ES" sz="5400" dirty="0" err="1"/>
              <a:t>ies</a:t>
            </a:r>
            <a:r>
              <a:rPr lang="es-ES" sz="5400" dirty="0"/>
              <a:t> Miraflores curso 2021/22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0701FD26-5D30-4972-BE67-AE90029969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Ana </a:t>
            </a:r>
            <a:r>
              <a:rPr lang="es-ES" dirty="0" err="1">
                <a:solidFill>
                  <a:schemeClr val="tx1"/>
                </a:solidFill>
              </a:rPr>
              <a:t>seijas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vispo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735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AE6F02B-2C75-7D21-9E34-F9C447A47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61936" y="6037554"/>
            <a:ext cx="6701714" cy="498470"/>
          </a:xfrm>
        </p:spPr>
        <p:txBody>
          <a:bodyPr/>
          <a:lstStyle/>
          <a:p>
            <a:r>
              <a:rPr lang="gl-ES" sz="1800" dirty="0"/>
              <a:t>Departamento de Orientación IES </a:t>
            </a:r>
            <a:r>
              <a:rPr lang="gl-ES" sz="1800" dirty="0" err="1"/>
              <a:t>Miraflores</a:t>
            </a:r>
            <a:r>
              <a:rPr lang="gl-ES" sz="1800" dirty="0"/>
              <a:t>. Curso 2019/20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23C936C-0C11-7FA0-8614-C89999F4F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87" t="18049" r="21613" b="11809"/>
          <a:stretch/>
        </p:blipFill>
        <p:spPr>
          <a:xfrm>
            <a:off x="1952342" y="-66510"/>
            <a:ext cx="10239658" cy="6123623"/>
          </a:xfrm>
          <a:prstGeom prst="rect">
            <a:avLst/>
          </a:prstGeom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EF97EF6A-6421-69AF-67C0-82EB5C256EE6}"/>
              </a:ext>
            </a:extLst>
          </p:cNvPr>
          <p:cNvSpPr/>
          <p:nvPr/>
        </p:nvSpPr>
        <p:spPr>
          <a:xfrm>
            <a:off x="0" y="206477"/>
            <a:ext cx="2094272" cy="1696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IES MIRAFLORES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EBE9E45-0C25-4DBF-F1DB-05423F99CE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037"/>
          <a:stretch/>
        </p:blipFill>
        <p:spPr>
          <a:xfrm>
            <a:off x="1952342" y="6037554"/>
            <a:ext cx="10239658" cy="82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61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7E2956A-3A85-A3C8-1FAB-CBEB6C4D12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92" t="15252" r="21161" b="14176"/>
          <a:stretch/>
        </p:blipFill>
        <p:spPr>
          <a:xfrm>
            <a:off x="1596512" y="0"/>
            <a:ext cx="10595488" cy="7024502"/>
          </a:xfrm>
          <a:prstGeom prst="rect">
            <a:avLst/>
          </a:prstGeom>
        </p:spPr>
      </p:pic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C85C0A93-2DF2-436C-BF43-9DF2AB165B7B}"/>
              </a:ext>
            </a:extLst>
          </p:cNvPr>
          <p:cNvSpPr/>
          <p:nvPr/>
        </p:nvSpPr>
        <p:spPr>
          <a:xfrm>
            <a:off x="0" y="1327355"/>
            <a:ext cx="2094272" cy="1696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000" dirty="0">
                <a:latin typeface="Calibri" panose="020F0502020204030204" pitchFamily="34" charset="0"/>
                <a:cs typeface="Calibri" panose="020F0502020204030204" pitchFamily="34" charset="0"/>
              </a:rPr>
              <a:t>IES MIRAFLORES</a:t>
            </a:r>
          </a:p>
        </p:txBody>
      </p:sp>
    </p:spTree>
    <p:extLst>
      <p:ext uri="{BB962C8B-B14F-4D97-AF65-F5344CB8AC3E}">
        <p14:creationId xmlns:p14="http://schemas.microsoft.com/office/powerpoint/2010/main" val="77648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627B3D6-95C6-4455-AA95-76BC4EFF082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14632" y="14743"/>
            <a:ext cx="11562736" cy="501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gl-E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AS MATERIAS DE CONTINUIDADE NO BACHARELATO</a:t>
            </a:r>
          </a:p>
        </p:txBody>
      </p:sp>
      <p:graphicFrame>
        <p:nvGraphicFramePr>
          <p:cNvPr id="9" name="Tabla 6">
            <a:extLst>
              <a:ext uri="{FF2B5EF4-FFF2-40B4-BE49-F238E27FC236}">
                <a16:creationId xmlns:a16="http://schemas.microsoft.com/office/drawing/2014/main" id="{30DB3E0C-35F4-43F1-9658-9D8F6C5650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199980"/>
              </p:ext>
            </p:extLst>
          </p:nvPr>
        </p:nvGraphicFramePr>
        <p:xfrm>
          <a:off x="2698955" y="516188"/>
          <a:ext cx="9493046" cy="632707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746523">
                  <a:extLst>
                    <a:ext uri="{9D8B030D-6E8A-4147-A177-3AD203B41FA5}">
                      <a16:colId xmlns:a16="http://schemas.microsoft.com/office/drawing/2014/main" val="2820159908"/>
                    </a:ext>
                  </a:extLst>
                </a:gridCol>
                <a:gridCol w="4746523">
                  <a:extLst>
                    <a:ext uri="{9D8B030D-6E8A-4147-A177-3AD203B41FA5}">
                      <a16:colId xmlns:a16="http://schemas.microsoft.com/office/drawing/2014/main" val="6630897"/>
                    </a:ext>
                  </a:extLst>
                </a:gridCol>
              </a:tblGrid>
              <a:tr h="372181">
                <a:tc>
                  <a:txBody>
                    <a:bodyPr/>
                    <a:lstStyle/>
                    <a:p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Lingua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Castelá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 Literatura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Lingua</a:t>
                      </a:r>
                      <a:r>
                        <a:rPr lang="es-ES" sz="16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600" b="1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Castelá</a:t>
                      </a:r>
                      <a:r>
                        <a:rPr lang="es-ES" sz="16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 Literatura II</a:t>
                      </a:r>
                      <a:endParaRPr lang="es-ES" sz="16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708772"/>
                  </a:ext>
                </a:extLst>
              </a:tr>
              <a:tr h="372181">
                <a:tc>
                  <a:txBody>
                    <a:bodyPr/>
                    <a:lstStyle/>
                    <a:p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Lingua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Galega e Literatura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Lingua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Galega e Literatura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895638"/>
                  </a:ext>
                </a:extLst>
              </a:tr>
              <a:tr h="372181">
                <a:tc>
                  <a:txBody>
                    <a:bodyPr/>
                    <a:lstStyle/>
                    <a:p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Primeira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lingua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estranxeira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Primeira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lingua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estranxeira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66826"/>
                  </a:ext>
                </a:extLst>
              </a:tr>
              <a:tr h="372181">
                <a:tc>
                  <a:txBody>
                    <a:bodyPr/>
                    <a:lstStyle/>
                    <a:p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Matemáticas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Matemáticas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622367"/>
                  </a:ext>
                </a:extLst>
              </a:tr>
              <a:tr h="372181">
                <a:tc>
                  <a:txBody>
                    <a:bodyPr/>
                    <a:lstStyle/>
                    <a:p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Matemáticas aplicadas </a:t>
                      </a:r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ás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Ciencias </a:t>
                      </a:r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Sociais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Matemáticas aplicadas </a:t>
                      </a:r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ás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Ciencias </a:t>
                      </a:r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Sociais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792080"/>
                  </a:ext>
                </a:extLst>
              </a:tr>
              <a:tr h="372181">
                <a:tc>
                  <a:txBody>
                    <a:bodyPr/>
                    <a:lstStyle/>
                    <a:p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Latín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Latín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839808"/>
                  </a:ext>
                </a:extLst>
              </a:tr>
              <a:tr h="372181">
                <a:tc>
                  <a:txBody>
                    <a:bodyPr/>
                    <a:lstStyle/>
                    <a:p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Grego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Grego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213561"/>
                  </a:ext>
                </a:extLst>
              </a:tr>
              <a:tr h="372181">
                <a:tc>
                  <a:txBody>
                    <a:bodyPr/>
                    <a:lstStyle/>
                    <a:p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Fundamentos da Arte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Fundamentos da Arte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102432"/>
                  </a:ext>
                </a:extLst>
              </a:tr>
              <a:tr h="372181">
                <a:tc>
                  <a:txBody>
                    <a:bodyPr/>
                    <a:lstStyle/>
                    <a:p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Debuxo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Técnico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Debuxo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Técnico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707832"/>
                  </a:ext>
                </a:extLst>
              </a:tr>
              <a:tr h="372181">
                <a:tc>
                  <a:txBody>
                    <a:bodyPr/>
                    <a:lstStyle/>
                    <a:p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Cultura Audiovisual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Cultura audiovisual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581021"/>
                  </a:ext>
                </a:extLst>
              </a:tr>
              <a:tr h="372181">
                <a:tc>
                  <a:txBody>
                    <a:bodyPr/>
                    <a:lstStyle/>
                    <a:p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Análise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Musical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Análise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musical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919446"/>
                  </a:ext>
                </a:extLst>
              </a:tr>
              <a:tr h="372181">
                <a:tc>
                  <a:txBody>
                    <a:bodyPr/>
                    <a:lstStyle/>
                    <a:p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Debuxo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Artístico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Debuxo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Artístico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198773"/>
                  </a:ext>
                </a:extLst>
              </a:tr>
              <a:tr h="372181">
                <a:tc>
                  <a:txBody>
                    <a:bodyPr/>
                    <a:lstStyle/>
                    <a:p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Segunda </a:t>
                      </a:r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lingua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estranxeira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Segunda </a:t>
                      </a:r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lingua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estranxeira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829884"/>
                  </a:ext>
                </a:extLst>
              </a:tr>
              <a:tr h="372181">
                <a:tc>
                  <a:txBody>
                    <a:bodyPr/>
                    <a:lstStyle/>
                    <a:p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Tecnoloxía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industrial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Tecnoloxía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industrial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977229"/>
                  </a:ext>
                </a:extLst>
              </a:tr>
              <a:tr h="372181">
                <a:tc>
                  <a:txBody>
                    <a:bodyPr/>
                    <a:lstStyle/>
                    <a:p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TIC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TIC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537107"/>
                  </a:ext>
                </a:extLst>
              </a:tr>
              <a:tr h="372181">
                <a:tc>
                  <a:txBody>
                    <a:bodyPr/>
                    <a:lstStyle/>
                    <a:p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Física e </a:t>
                      </a:r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Quimica</a:t>
                      </a:r>
                      <a:endParaRPr lang="es-E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Física / Química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327159"/>
                  </a:ext>
                </a:extLst>
              </a:tr>
              <a:tr h="372181">
                <a:tc>
                  <a:txBody>
                    <a:bodyPr/>
                    <a:lstStyle/>
                    <a:p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Bioloxía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 </a:t>
                      </a:r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Xeoloxía</a:t>
                      </a:r>
                      <a:endParaRPr lang="es-E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Bioloxía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Xeoloxía</a:t>
                      </a:r>
                      <a:endParaRPr lang="es-E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315673"/>
                  </a:ext>
                </a:extLst>
              </a:tr>
            </a:tbl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814A5A73-C446-4EB8-8B14-C39D152D38A3}"/>
              </a:ext>
            </a:extLst>
          </p:cNvPr>
          <p:cNvSpPr/>
          <p:nvPr/>
        </p:nvSpPr>
        <p:spPr>
          <a:xfrm>
            <a:off x="117988" y="884902"/>
            <a:ext cx="2580967" cy="46752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materias de idéntica denominación </a:t>
            </a:r>
            <a:r>
              <a:rPr lang="gl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nos curso do Bacharelato son materias de aprendizaxe progresiva. Para cursar á de 2º debes ter cursado a de 1º. Se non a cursaches, poderaste matricular da de 2º cando o profesorado que a imparte considere que reúnes as condicións necesarias para aproveitala, e matricularte tamén da de 1º que se considerará como pendente.</a:t>
            </a:r>
          </a:p>
        </p:txBody>
      </p:sp>
    </p:spTree>
    <p:extLst>
      <p:ext uri="{BB962C8B-B14F-4D97-AF65-F5344CB8AC3E}">
        <p14:creationId xmlns:p14="http://schemas.microsoft.com/office/powerpoint/2010/main" val="907427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0F331C-028E-4B7F-9D5D-7621E8705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6865" y="1796408"/>
            <a:ext cx="9458269" cy="3777622"/>
          </a:xfrm>
        </p:spPr>
        <p:txBody>
          <a:bodyPr/>
          <a:lstStyle/>
          <a:p>
            <a:pPr marL="0" indent="0">
              <a:buNone/>
            </a:pPr>
            <a:r>
              <a:rPr lang="gl-E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Cambio de modalidade de bacharelato en 2º curso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 algn="just">
              <a:buNone/>
            </a:pP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  <a:t>Pódese optar por cambiar de modalidade ou itinerario de bacharelato, pero hai que cursar as materias </a:t>
            </a:r>
            <a:r>
              <a:rPr lang="gl-ES" dirty="0" err="1">
                <a:latin typeface="Calibri" panose="020F0502020204030204" pitchFamily="34" charset="0"/>
                <a:cs typeface="Calibri" panose="020F0502020204030204" pitchFamily="34" charset="0"/>
              </a:rPr>
              <a:t>troncais</a:t>
            </a:r>
            <a:r>
              <a:rPr lang="gl-ES" dirty="0">
                <a:latin typeface="Calibri" panose="020F0502020204030204" pitchFamily="34" charset="0"/>
                <a:cs typeface="Calibri" panose="020F0502020204030204" pitchFamily="34" charset="0"/>
              </a:rPr>
              <a:t> de 1º curso da modalidade á que cambias, ademais das de 2º. </a:t>
            </a:r>
          </a:p>
          <a:p>
            <a:pPr marL="0" indent="0">
              <a:buNone/>
            </a:pPr>
            <a:endParaRPr lang="gl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gl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7C79AF0E-D549-4210-A9C7-DEA8445D78BF}"/>
              </a:ext>
            </a:extLst>
          </p:cNvPr>
          <p:cNvSpPr txBox="1">
            <a:spLocks/>
          </p:cNvSpPr>
          <p:nvPr/>
        </p:nvSpPr>
        <p:spPr>
          <a:xfrm>
            <a:off x="3768292" y="500762"/>
            <a:ext cx="4217880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BACHARELATO</a:t>
            </a:r>
            <a:endParaRPr lang="gl-E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BD95EBD-5604-4FA9-AA28-3D02F55B0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3267418" cy="2321117"/>
          </a:xfrm>
          <a:prstGeom prst="rect">
            <a:avLst/>
          </a:prstGeom>
        </p:spPr>
      </p:pic>
      <p:sp>
        <p:nvSpPr>
          <p:cNvPr id="2" name="Explosión: 14 puntos 1">
            <a:extLst>
              <a:ext uri="{FF2B5EF4-FFF2-40B4-BE49-F238E27FC236}">
                <a16:creationId xmlns:a16="http://schemas.microsoft.com/office/drawing/2014/main" id="{1466800A-8F66-9388-C8ED-4E18A4470B1D}"/>
              </a:ext>
            </a:extLst>
          </p:cNvPr>
          <p:cNvSpPr/>
          <p:nvPr/>
        </p:nvSpPr>
        <p:spPr>
          <a:xfrm>
            <a:off x="4409768" y="4061480"/>
            <a:ext cx="4726937" cy="2447549"/>
          </a:xfrm>
          <a:prstGeom prst="irregularSeal2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OLLO !! CAMBIO  DE NORMATIVA (LOMCE-LOMLOE)</a:t>
            </a:r>
          </a:p>
        </p:txBody>
      </p:sp>
    </p:spTree>
    <p:extLst>
      <p:ext uri="{BB962C8B-B14F-4D97-AF65-F5344CB8AC3E}">
        <p14:creationId xmlns:p14="http://schemas.microsoft.com/office/powerpoint/2010/main" val="33773623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868</TotalTime>
  <Words>3466</Words>
  <Application>Microsoft Office PowerPoint</Application>
  <PresentationFormat>Panorámica</PresentationFormat>
  <Paragraphs>446</Paragraphs>
  <Slides>59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70" baseType="lpstr">
      <vt:lpstr>Abadi</vt:lpstr>
      <vt:lpstr>Arial</vt:lpstr>
      <vt:lpstr>Arial Black</vt:lpstr>
      <vt:lpstr>Arial Narrow</vt:lpstr>
      <vt:lpstr>Calibri</vt:lpstr>
      <vt:lpstr>Century Gothic</vt:lpstr>
      <vt:lpstr>Impact</vt:lpstr>
      <vt:lpstr>Segoe UI</vt:lpstr>
      <vt:lpstr>Wingdings</vt:lpstr>
      <vt:lpstr>Wingdings 3</vt:lpstr>
      <vt:lpstr>Evento principal</vt:lpstr>
      <vt:lpstr>ORIENTACIÓN  ACADÉMICO-PROFESIONAL 1ºBACHARELATO curso 21/22</vt:lpstr>
      <vt:lpstr>Presentación de PowerPoint</vt:lpstr>
      <vt:lpstr>Presentación de PowerPoint</vt:lpstr>
      <vt:lpstr> PROMOCIÓN NO BACHARELATO</vt:lpstr>
      <vt:lpstr>TITULACIÓN NO BACHARELATO (LOMLOE)</vt:lpstr>
      <vt:lpstr>Presentación de PowerPoint</vt:lpstr>
      <vt:lpstr>Presentación de PowerPoint</vt:lpstr>
      <vt:lpstr>Presentación de PowerPoint</vt:lpstr>
      <vt:lpstr>Presentación de PowerPoint</vt:lpstr>
      <vt:lpstr>E DESPOIS, CO TÍTULO DE BACHARELATO...A QUE  PODEMOS ACCEDER ?</vt:lpstr>
      <vt:lpstr>ACCESO Á UNIVERSIDADE (ENLACE ciug)</vt:lpstr>
      <vt:lpstr> probas ABAU   (Avaliación do bacharelato para o acceso á universidade)</vt:lpstr>
      <vt:lpstr>ABAU  (Avaliación de Bacharelato para o acceso á Universidade)</vt:lpstr>
      <vt:lpstr>PARTE OBRIGATORIA DA ABAU:</vt:lpstr>
      <vt:lpstr>PARTE VOLUNTARIA DA ABAU</vt:lpstr>
      <vt:lpstr>Presentación de PowerPoint</vt:lpstr>
      <vt:lpstr>SUPERACIÓN DA ABAU</vt:lpstr>
      <vt:lpstr>Presentación de PowerPoint</vt:lpstr>
      <vt:lpstr>A universidade</vt:lpstr>
      <vt:lpstr>SISTEMA UNIVERSITARIO  DE GALICIA</vt:lpstr>
      <vt:lpstr> ENSINANZAS UNIVERSITARIAS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Criterios específicos para a adxudicación de prazas nas Universidades públicas de Galicia</vt:lpstr>
      <vt:lpstr>A FORMACIÓN PROFESIONAL (fp)</vt:lpstr>
      <vt:lpstr>Presentación de PowerPoint</vt:lpstr>
      <vt:lpstr>A FP DE GRAO SUPERIOR</vt:lpstr>
      <vt:lpstr>REQUISITOS DE ACCESO Á FP SUPERIOR</vt:lpstr>
      <vt:lpstr>Presentación de PowerPoint</vt:lpstr>
      <vt:lpstr>Modalidades de Bacharelato preferentes no Acceso a Ciclo Superior (enlace)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INSCRICIÓN EN CICLO FP</vt:lpstr>
      <vt:lpstr>Presentación de PowerPoint</vt:lpstr>
      <vt:lpstr>Presentación de PowerPoint</vt:lpstr>
      <vt:lpstr>ACCESO Á UNIVERSIDADE DENDE UN CICLO SUPERIOR</vt:lpstr>
      <vt:lpstr>Presentación de PowerPoint</vt:lpstr>
      <vt:lpstr>Presentación de PowerPoint</vt:lpstr>
      <vt:lpstr>Presentación de PowerPoint</vt:lpstr>
      <vt:lpstr>Presentación de PowerPoint</vt:lpstr>
      <vt:lpstr>VOCACIÓN https://www.youtube.com/watch?v=a9CC3fO71l0&amp;feature=youtu.be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Bolsas e axudas</vt:lpstr>
      <vt:lpstr>Departamento de orientación ies Miraflores curso 2021/22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ORIENTACIÓN  ACADÉMICO-PROFESIONAL 2ºBACHARELATO</dc:title>
  <dc:creator>usuario</dc:creator>
  <cp:lastModifiedBy>usuario</cp:lastModifiedBy>
  <cp:revision>100</cp:revision>
  <dcterms:created xsi:type="dcterms:W3CDTF">2020-11-24T21:25:20Z</dcterms:created>
  <dcterms:modified xsi:type="dcterms:W3CDTF">2022-04-28T22:32:14Z</dcterms:modified>
</cp:coreProperties>
</file>