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60" r:id="rId7"/>
    <p:sldId id="258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F743B4-DF46-4188-8CDA-E58B622ADAD6}" v="1165" dt="2021-03-19T16:28:49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1C63-A5C3-447D-9C86-DF190F6605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gl-ES" dirty="0"/>
              <a:t>Programación lineal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212C96-780C-431D-AE65-0F8613BC02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988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0E5637-17F2-4A00-B7B8-062322DCA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43" y="0"/>
            <a:ext cx="8534400" cy="1507067"/>
          </a:xfrm>
        </p:spPr>
        <p:txBody>
          <a:bodyPr>
            <a:normAutofit/>
          </a:bodyPr>
          <a:lstStyle/>
          <a:p>
            <a:r>
              <a:rPr lang="gl-ES" sz="4000" dirty="0" err="1">
                <a:solidFill>
                  <a:schemeClr val="tx2"/>
                </a:solidFill>
              </a:rPr>
              <a:t>ejercicio</a:t>
            </a:r>
            <a:endParaRPr lang="es-ES" sz="4000" dirty="0">
              <a:solidFill>
                <a:schemeClr val="tx2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274F9B-7B97-4C94-AC9F-26BB5A543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43" y="567266"/>
            <a:ext cx="8534400" cy="3615267"/>
          </a:xfrm>
        </p:spPr>
        <p:txBody>
          <a:bodyPr>
            <a:normAutofit/>
          </a:bodyPr>
          <a:lstStyle/>
          <a:p>
            <a:r>
              <a:rPr lang="gl-ES" dirty="0" err="1">
                <a:solidFill>
                  <a:schemeClr val="tx1"/>
                </a:solidFill>
              </a:rPr>
              <a:t>Pag</a:t>
            </a:r>
            <a:r>
              <a:rPr lang="gl-ES" dirty="0">
                <a:solidFill>
                  <a:schemeClr val="tx1"/>
                </a:solidFill>
              </a:rPr>
              <a:t>. 108</a:t>
            </a:r>
          </a:p>
          <a:p>
            <a:pPr marL="0" indent="0">
              <a:buNone/>
            </a:pPr>
            <a:endParaRPr lang="gl-ES" dirty="0">
              <a:solidFill>
                <a:schemeClr val="tx1"/>
              </a:solidFill>
            </a:endParaRPr>
          </a:p>
          <a:p>
            <a:pPr lvl="2"/>
            <a:endParaRPr lang="gl-ES" dirty="0">
              <a:solidFill>
                <a:schemeClr val="tx1"/>
              </a:solidFill>
            </a:endParaRPr>
          </a:p>
          <a:p>
            <a:pPr lvl="2"/>
            <a:endParaRPr lang="gl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DA6EF24-9042-4208-9DF5-1C74C833A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67" y="1977635"/>
            <a:ext cx="10962455" cy="398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97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0E5637-17F2-4A00-B7B8-062322DCA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43" y="0"/>
            <a:ext cx="8534400" cy="1507067"/>
          </a:xfrm>
        </p:spPr>
        <p:txBody>
          <a:bodyPr>
            <a:normAutofit/>
          </a:bodyPr>
          <a:lstStyle/>
          <a:p>
            <a:r>
              <a:rPr lang="gl-ES" sz="4000" dirty="0" err="1">
                <a:solidFill>
                  <a:schemeClr val="tx2"/>
                </a:solidFill>
              </a:rPr>
              <a:t>introducción</a:t>
            </a:r>
            <a:endParaRPr lang="es-ES" sz="4000" dirty="0">
              <a:solidFill>
                <a:schemeClr val="tx2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274F9B-7B97-4C94-AC9F-26BB5A543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68" y="1320906"/>
            <a:ext cx="8534400" cy="3615267"/>
          </a:xfrm>
        </p:spPr>
        <p:txBody>
          <a:bodyPr>
            <a:normAutofit/>
          </a:bodyPr>
          <a:lstStyle/>
          <a:p>
            <a:r>
              <a:rPr lang="gl-ES" dirty="0" err="1">
                <a:solidFill>
                  <a:schemeClr val="tx1"/>
                </a:solidFill>
              </a:rPr>
              <a:t>Búsqueda</a:t>
            </a:r>
            <a:r>
              <a:rPr lang="gl-ES" dirty="0">
                <a:solidFill>
                  <a:schemeClr val="tx1"/>
                </a:solidFill>
              </a:rPr>
              <a:t> de la solución óptima</a:t>
            </a:r>
          </a:p>
          <a:p>
            <a:pPr lvl="1"/>
            <a:r>
              <a:rPr lang="gl-ES" dirty="0">
                <a:solidFill>
                  <a:schemeClr val="tx1"/>
                </a:solidFill>
              </a:rPr>
              <a:t>Expresión lineal: beneficio, </a:t>
            </a:r>
            <a:r>
              <a:rPr lang="gl-ES" dirty="0" err="1">
                <a:solidFill>
                  <a:schemeClr val="tx1"/>
                </a:solidFill>
              </a:rPr>
              <a:t>tiempo</a:t>
            </a:r>
            <a:r>
              <a:rPr lang="gl-ES" dirty="0">
                <a:solidFill>
                  <a:schemeClr val="tx1"/>
                </a:solidFill>
              </a:rPr>
              <a:t>, consumo, etc.</a:t>
            </a:r>
          </a:p>
          <a:p>
            <a:pPr lvl="1"/>
            <a:r>
              <a:rPr lang="gl-ES" dirty="0" err="1">
                <a:solidFill>
                  <a:schemeClr val="tx1"/>
                </a:solidFill>
              </a:rPr>
              <a:t>Restricciones</a:t>
            </a:r>
            <a:r>
              <a:rPr lang="gl-ES" dirty="0">
                <a:solidFill>
                  <a:schemeClr val="tx1"/>
                </a:solidFill>
              </a:rPr>
              <a:t>: recursos </a:t>
            </a:r>
            <a:r>
              <a:rPr lang="gl-ES" dirty="0" err="1">
                <a:solidFill>
                  <a:schemeClr val="tx1"/>
                </a:solidFill>
              </a:rPr>
              <a:t>disponibles</a:t>
            </a:r>
            <a:endParaRPr lang="gl-ES" dirty="0">
              <a:solidFill>
                <a:schemeClr val="tx1"/>
              </a:solidFill>
            </a:endParaRPr>
          </a:p>
          <a:p>
            <a:r>
              <a:rPr lang="gl-ES" dirty="0" err="1">
                <a:solidFill>
                  <a:schemeClr val="tx1"/>
                </a:solidFill>
              </a:rPr>
              <a:t>Origen</a:t>
            </a:r>
            <a:r>
              <a:rPr lang="gl-ES" dirty="0">
                <a:solidFill>
                  <a:schemeClr val="tx1"/>
                </a:solidFill>
              </a:rPr>
              <a:t> en la planificación militar (s. XX)</a:t>
            </a:r>
          </a:p>
          <a:p>
            <a:r>
              <a:rPr lang="es-ES" dirty="0">
                <a:solidFill>
                  <a:schemeClr val="tx1"/>
                </a:solidFill>
              </a:rPr>
              <a:t>Programación ≠ desarrollo software</a:t>
            </a:r>
          </a:p>
          <a:p>
            <a:r>
              <a:rPr lang="es-ES" dirty="0">
                <a:solidFill>
                  <a:schemeClr val="tx1"/>
                </a:solidFill>
              </a:rPr>
              <a:t>Problemas con cientos de variables y restricciones</a:t>
            </a:r>
          </a:p>
          <a:p>
            <a:pPr lvl="1"/>
            <a:r>
              <a:rPr lang="es-ES" dirty="0" err="1">
                <a:solidFill>
                  <a:schemeClr val="tx1"/>
                </a:solidFill>
              </a:rPr>
              <a:t>Símplex</a:t>
            </a:r>
            <a:endParaRPr lang="es-ES" dirty="0">
              <a:solidFill>
                <a:schemeClr val="tx1"/>
              </a:solidFill>
            </a:endParaRPr>
          </a:p>
          <a:p>
            <a:pPr lvl="1"/>
            <a:r>
              <a:rPr lang="es-ES" dirty="0" err="1">
                <a:solidFill>
                  <a:schemeClr val="tx1"/>
                </a:solidFill>
              </a:rPr>
              <a:t>Karmarkar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26" name="Picture 2" descr="Young Bill Gates Hilariously Gets the Photoshop Treatment">
            <a:extLst>
              <a:ext uri="{FF2B5EF4-FFF2-40B4-BE49-F238E27FC236}">
                <a16:creationId xmlns:a16="http://schemas.microsoft.com/office/drawing/2014/main" id="{340B6358-94E7-402D-B7EF-BA9FD2853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2727875"/>
            <a:ext cx="4980555" cy="36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áfico 13" descr="Señal de negación contorno">
            <a:extLst>
              <a:ext uri="{FF2B5EF4-FFF2-40B4-BE49-F238E27FC236}">
                <a16:creationId xmlns:a16="http://schemas.microsoft.com/office/drawing/2014/main" id="{BB9AA53D-AB65-4AE0-9FE2-750EDC8E2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1425" y="2632726"/>
            <a:ext cx="3884209" cy="3884209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36C018EA-DE0C-428A-BB1D-1F76718CC070}"/>
              </a:ext>
            </a:extLst>
          </p:cNvPr>
          <p:cNvGrpSpPr/>
          <p:nvPr/>
        </p:nvGrpSpPr>
        <p:grpSpPr>
          <a:xfrm>
            <a:off x="5938977" y="2671339"/>
            <a:ext cx="2832849" cy="914400"/>
            <a:chOff x="6420108" y="2604661"/>
            <a:chExt cx="2832849" cy="914400"/>
          </a:xfrm>
        </p:grpSpPr>
        <p:pic>
          <p:nvPicPr>
            <p:cNvPr id="5" name="Gráfico 4" descr="Bombero contorno">
              <a:extLst>
                <a:ext uri="{FF2B5EF4-FFF2-40B4-BE49-F238E27FC236}">
                  <a16:creationId xmlns:a16="http://schemas.microsoft.com/office/drawing/2014/main" id="{2665F483-D400-4CFB-80F9-D6A967C37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420108" y="2604661"/>
              <a:ext cx="914400" cy="914400"/>
            </a:xfrm>
            <a:prstGeom prst="rect">
              <a:avLst/>
            </a:prstGeom>
          </p:spPr>
        </p:pic>
        <p:pic>
          <p:nvPicPr>
            <p:cNvPr id="7" name="Gráfico 6" descr="Piloto hombre contorno">
              <a:extLst>
                <a:ext uri="{FF2B5EF4-FFF2-40B4-BE49-F238E27FC236}">
                  <a16:creationId xmlns:a16="http://schemas.microsoft.com/office/drawing/2014/main" id="{59BE82CE-7FA7-425C-B3D6-705F6E30E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059591" y="2604661"/>
              <a:ext cx="914400" cy="914400"/>
            </a:xfrm>
            <a:prstGeom prst="rect">
              <a:avLst/>
            </a:prstGeom>
          </p:spPr>
        </p:pic>
        <p:pic>
          <p:nvPicPr>
            <p:cNvPr id="9" name="Gráfico 8" descr="Policía hombre contorno">
              <a:extLst>
                <a:ext uri="{FF2B5EF4-FFF2-40B4-BE49-F238E27FC236}">
                  <a16:creationId xmlns:a16="http://schemas.microsoft.com/office/drawing/2014/main" id="{7193A5D1-7AE9-4433-8531-5677B8569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699074" y="2604661"/>
              <a:ext cx="914400" cy="914400"/>
            </a:xfrm>
            <a:prstGeom prst="rect">
              <a:avLst/>
            </a:prstGeom>
          </p:spPr>
        </p:pic>
        <p:pic>
          <p:nvPicPr>
            <p:cNvPr id="11" name="Gráfico 10" descr="Hombre soldado contorno">
              <a:extLst>
                <a:ext uri="{FF2B5EF4-FFF2-40B4-BE49-F238E27FC236}">
                  <a16:creationId xmlns:a16="http://schemas.microsoft.com/office/drawing/2014/main" id="{06276B51-4987-4E5F-8A5F-2936D24B3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338557" y="2604661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0085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0E5637-17F2-4A00-B7B8-062322DCA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43" y="0"/>
            <a:ext cx="8534400" cy="1507067"/>
          </a:xfrm>
        </p:spPr>
        <p:txBody>
          <a:bodyPr>
            <a:normAutofit/>
          </a:bodyPr>
          <a:lstStyle/>
          <a:p>
            <a:r>
              <a:rPr lang="gl-ES" sz="4000" dirty="0">
                <a:solidFill>
                  <a:schemeClr val="tx2"/>
                </a:solidFill>
              </a:rPr>
              <a:t>Conceptos previos</a:t>
            </a:r>
            <a:endParaRPr lang="es-ES" sz="4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8E274F9B-7B97-4C94-AC9F-26BB5A5439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5969" y="1621366"/>
                <a:ext cx="10447014" cy="3615267"/>
              </a:xfrm>
            </p:spPr>
            <p:txBody>
              <a:bodyPr>
                <a:normAutofit/>
              </a:bodyPr>
              <a:lstStyle/>
              <a:p>
                <a:r>
                  <a:rPr lang="gl-ES" dirty="0">
                    <a:solidFill>
                      <a:schemeClr val="tx1"/>
                    </a:solidFill>
                  </a:rPr>
                  <a:t>Inecuaciones</a:t>
                </a:r>
              </a:p>
              <a:p>
                <a:pPr lvl="1"/>
                <a:r>
                  <a:rPr lang="gl-ES" dirty="0">
                    <a:solidFill>
                      <a:schemeClr val="tx1"/>
                    </a:solidFill>
                  </a:rPr>
                  <a:t>Relación de </a:t>
                </a:r>
                <a:r>
                  <a:rPr lang="gl-ES" dirty="0" err="1">
                    <a:solidFill>
                      <a:schemeClr val="tx1"/>
                    </a:solidFill>
                  </a:rPr>
                  <a:t>desigualdad</a:t>
                </a:r>
                <a:r>
                  <a:rPr lang="gl-ES" dirty="0">
                    <a:solidFill>
                      <a:schemeClr val="tx1"/>
                    </a:solidFill>
                  </a:rPr>
                  <a:t> entre dos </a:t>
                </a:r>
                <a:r>
                  <a:rPr lang="gl-ES" dirty="0" err="1">
                    <a:solidFill>
                      <a:schemeClr val="tx1"/>
                    </a:solidFill>
                  </a:rPr>
                  <a:t>expresiones</a:t>
                </a:r>
                <a:r>
                  <a:rPr lang="gl-ES" dirty="0">
                    <a:solidFill>
                      <a:schemeClr val="tx1"/>
                    </a:solidFill>
                  </a:rPr>
                  <a:t> </a:t>
                </a:r>
                <a:r>
                  <a:rPr lang="gl-ES" dirty="0" err="1">
                    <a:solidFill>
                      <a:schemeClr val="tx1"/>
                    </a:solidFill>
                  </a:rPr>
                  <a:t>algebraicas</a:t>
                </a:r>
                <a:endParaRPr lang="gl-E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gl-ES" dirty="0" err="1">
                    <a:solidFill>
                      <a:schemeClr val="tx1"/>
                    </a:solidFill>
                  </a:rPr>
                  <a:t>Contiene</a:t>
                </a:r>
                <a:r>
                  <a:rPr lang="gl-E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gl-E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gl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&gt;, ≤, ≥</m:t>
                    </m:r>
                  </m:oMath>
                </a14:m>
                <a:endParaRPr lang="gl-E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gl-ES" dirty="0">
                    <a:solidFill>
                      <a:schemeClr val="tx1"/>
                    </a:solidFill>
                  </a:rPr>
                  <a:t>Los puntos que verifican la </a:t>
                </a:r>
                <a:r>
                  <a:rPr lang="gl-ES" dirty="0" err="1">
                    <a:solidFill>
                      <a:schemeClr val="tx1"/>
                    </a:solidFill>
                  </a:rPr>
                  <a:t>desigualdad</a:t>
                </a:r>
                <a:r>
                  <a:rPr lang="gl-ES" dirty="0">
                    <a:solidFill>
                      <a:schemeClr val="tx1"/>
                    </a:solidFill>
                  </a:rPr>
                  <a:t> forman la </a:t>
                </a:r>
                <a:r>
                  <a:rPr lang="gl-ES" b="1" dirty="0" err="1">
                    <a:solidFill>
                      <a:schemeClr val="tx1"/>
                    </a:solidFill>
                  </a:rPr>
                  <a:t>región</a:t>
                </a:r>
                <a:r>
                  <a:rPr lang="gl-ES" b="1" dirty="0">
                    <a:solidFill>
                      <a:schemeClr val="tx1"/>
                    </a:solidFill>
                  </a:rPr>
                  <a:t> factible </a:t>
                </a:r>
                <a:r>
                  <a:rPr lang="gl-ES" dirty="0">
                    <a:solidFill>
                      <a:schemeClr val="tx1"/>
                    </a:solidFill>
                  </a:rPr>
                  <a:t>o</a:t>
                </a:r>
                <a:r>
                  <a:rPr lang="gl-ES" b="1" dirty="0">
                    <a:solidFill>
                      <a:schemeClr val="tx1"/>
                    </a:solidFill>
                  </a:rPr>
                  <a:t> </a:t>
                </a:r>
                <a:r>
                  <a:rPr lang="gl-ES" b="1" dirty="0" err="1">
                    <a:solidFill>
                      <a:schemeClr val="tx1"/>
                    </a:solidFill>
                  </a:rPr>
                  <a:t>región</a:t>
                </a:r>
                <a:r>
                  <a:rPr lang="gl-ES" b="1" dirty="0">
                    <a:solidFill>
                      <a:schemeClr val="tx1"/>
                    </a:solidFill>
                  </a:rPr>
                  <a:t> de validez</a:t>
                </a:r>
              </a:p>
              <a:p>
                <a:pPr lvl="2"/>
                <a:endParaRPr lang="gl-ES" dirty="0">
                  <a:solidFill>
                    <a:schemeClr val="tx1"/>
                  </a:solidFill>
                </a:endParaRPr>
              </a:p>
              <a:p>
                <a:pPr lvl="2"/>
                <a:endParaRPr lang="gl-ES" dirty="0">
                  <a:solidFill>
                    <a:schemeClr val="tx1"/>
                  </a:solidFill>
                </a:endParaRPr>
              </a:p>
              <a:p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8E274F9B-7B97-4C94-AC9F-26BB5A5439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969" y="1621366"/>
                <a:ext cx="10447014" cy="3615267"/>
              </a:xfrm>
              <a:blipFill>
                <a:blip r:embed="rId2"/>
                <a:stretch>
                  <a:fillRect l="-2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944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A23F67D-0871-4F7F-8B78-092073364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256" y="1098960"/>
            <a:ext cx="5192830" cy="480574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771EF90-EFE6-40F6-AA1C-19B996C5C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59" y="1145471"/>
            <a:ext cx="5517025" cy="471272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39BD10B-9938-4199-AD00-304591E57F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05571" y="1663112"/>
            <a:ext cx="8623466" cy="13194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056B476-8265-4A92-9875-C977BC8CD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0607" y="1093237"/>
            <a:ext cx="4494128" cy="481718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0E5637-17F2-4A00-B7B8-062322DCA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43" y="0"/>
            <a:ext cx="8534400" cy="1507067"/>
          </a:xfrm>
        </p:spPr>
        <p:txBody>
          <a:bodyPr>
            <a:normAutofit/>
          </a:bodyPr>
          <a:lstStyle/>
          <a:p>
            <a:r>
              <a:rPr lang="gl-ES" sz="4000" dirty="0">
                <a:solidFill>
                  <a:schemeClr val="tx2"/>
                </a:solidFill>
              </a:rPr>
              <a:t>Conceptos previos</a:t>
            </a:r>
            <a:endParaRPr lang="es-ES" sz="4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8E274F9B-7B97-4C94-AC9F-26BB5A5439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5969" y="1621366"/>
                <a:ext cx="8534400" cy="3615267"/>
              </a:xfrm>
            </p:spPr>
            <p:txBody>
              <a:bodyPr>
                <a:normAutofit/>
              </a:bodyPr>
              <a:lstStyle/>
              <a:p>
                <a:r>
                  <a:rPr lang="gl-ES" dirty="0">
                    <a:solidFill>
                      <a:schemeClr val="tx1"/>
                    </a:solidFill>
                  </a:rPr>
                  <a:t>Inecuaciones</a:t>
                </a:r>
              </a:p>
              <a:p>
                <a:pPr lvl="1"/>
                <a:r>
                  <a:rPr lang="gl-ES" dirty="0">
                    <a:solidFill>
                      <a:schemeClr val="tx1"/>
                    </a:solidFill>
                  </a:rPr>
                  <a:t>1 </a:t>
                </a:r>
                <a:r>
                  <a:rPr lang="gl-ES" dirty="0" err="1">
                    <a:solidFill>
                      <a:schemeClr val="tx1"/>
                    </a:solidFill>
                  </a:rPr>
                  <a:t>incóginta</a:t>
                </a:r>
                <a:endParaRPr lang="gl-ES" dirty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gl-E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gl-E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gl-E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≥0 </m:t>
                    </m:r>
                  </m:oMath>
                </a14:m>
                <a:endParaRPr lang="gl-ES" b="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gl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gl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gl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−10&lt;0</m:t>
                    </m:r>
                  </m:oMath>
                </a14:m>
                <a:endParaRPr lang="gl-ES" b="0" dirty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gl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gl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gl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gl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gl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gl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≤12</m:t>
                    </m:r>
                  </m:oMath>
                </a14:m>
                <a:endParaRPr lang="gl-ES" b="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gl-ES" dirty="0">
                    <a:solidFill>
                      <a:schemeClr val="tx1"/>
                    </a:solidFill>
                  </a:rPr>
                  <a:t>2 </a:t>
                </a:r>
                <a:r>
                  <a:rPr lang="gl-ES" dirty="0" err="1">
                    <a:solidFill>
                      <a:schemeClr val="tx1"/>
                    </a:solidFill>
                  </a:rPr>
                  <a:t>incógitas</a:t>
                </a:r>
                <a:endParaRPr lang="gl-ES" dirty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gl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gl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gl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−3</m:t>
                    </m:r>
                    <m:r>
                      <a:rPr lang="gl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gl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endParaRPr lang="gl-ES" dirty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gl-E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gl-E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gl-E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gl-E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gl-E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20</m:t>
                    </m:r>
                  </m:oMath>
                </a14:m>
                <a:endParaRPr lang="gl-ES" dirty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gl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gl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gl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gl-E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gl-E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gl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gl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gl-E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gl-E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12</m:t>
                    </m:r>
                  </m:oMath>
                </a14:m>
                <a:endParaRPr lang="gl-ES" dirty="0">
                  <a:solidFill>
                    <a:schemeClr val="tx1"/>
                  </a:solidFill>
                </a:endParaRPr>
              </a:p>
              <a:p>
                <a:pPr lvl="2"/>
                <a:endParaRPr lang="gl-ES" dirty="0">
                  <a:solidFill>
                    <a:schemeClr val="tx1"/>
                  </a:solidFill>
                </a:endParaRPr>
              </a:p>
              <a:p>
                <a:pPr lvl="2"/>
                <a:endParaRPr lang="gl-ES" dirty="0">
                  <a:solidFill>
                    <a:schemeClr val="tx1"/>
                  </a:solidFill>
                </a:endParaRPr>
              </a:p>
              <a:p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8E274F9B-7B97-4C94-AC9F-26BB5A5439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969" y="1621366"/>
                <a:ext cx="8534400" cy="3615267"/>
              </a:xfrm>
              <a:blipFill>
                <a:blip r:embed="rId6"/>
                <a:stretch>
                  <a:fillRect l="-286" t="-1450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8C41E7D5-41A8-40AD-BB32-6F49399F326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105558" y="1658519"/>
            <a:ext cx="8623479" cy="13194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408AE60-F52C-4737-85D7-F2BECF02C0D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134089" y="1654792"/>
            <a:ext cx="8594948" cy="132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9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0E5637-17F2-4A00-B7B8-062322DCA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43" y="0"/>
            <a:ext cx="8534400" cy="1507067"/>
          </a:xfrm>
        </p:spPr>
        <p:txBody>
          <a:bodyPr>
            <a:normAutofit/>
          </a:bodyPr>
          <a:lstStyle/>
          <a:p>
            <a:r>
              <a:rPr lang="gl-ES" sz="4000" dirty="0">
                <a:solidFill>
                  <a:schemeClr val="tx2"/>
                </a:solidFill>
              </a:rPr>
              <a:t>Conceptos previos</a:t>
            </a:r>
            <a:endParaRPr lang="es-ES" sz="4000" dirty="0">
              <a:solidFill>
                <a:schemeClr val="tx2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274F9B-7B97-4C94-AC9F-26BB5A543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69" y="1621366"/>
            <a:ext cx="8534400" cy="3615267"/>
          </a:xfrm>
        </p:spPr>
        <p:txBody>
          <a:bodyPr>
            <a:normAutofit/>
          </a:bodyPr>
          <a:lstStyle/>
          <a:p>
            <a:r>
              <a:rPr lang="gl-ES" dirty="0">
                <a:solidFill>
                  <a:schemeClr val="tx1"/>
                </a:solidFill>
              </a:rPr>
              <a:t>Sistemas de </a:t>
            </a:r>
            <a:r>
              <a:rPr lang="gl-ES" dirty="0" err="1">
                <a:solidFill>
                  <a:schemeClr val="tx1"/>
                </a:solidFill>
              </a:rPr>
              <a:t>inecuaciones</a:t>
            </a:r>
            <a:endParaRPr lang="gl-ES" dirty="0">
              <a:solidFill>
                <a:schemeClr val="tx1"/>
              </a:solidFill>
            </a:endParaRPr>
          </a:p>
          <a:p>
            <a:pPr lvl="1"/>
            <a:r>
              <a:rPr lang="gl-ES" dirty="0" err="1">
                <a:solidFill>
                  <a:schemeClr val="tx1"/>
                </a:solidFill>
              </a:rPr>
              <a:t>Conjunto</a:t>
            </a:r>
            <a:r>
              <a:rPr lang="gl-ES" dirty="0">
                <a:solidFill>
                  <a:schemeClr val="tx1"/>
                </a:solidFill>
              </a:rPr>
              <a:t> de puntos que verifican cada una de las </a:t>
            </a:r>
            <a:r>
              <a:rPr lang="gl-ES" dirty="0" err="1">
                <a:solidFill>
                  <a:schemeClr val="tx1"/>
                </a:solidFill>
              </a:rPr>
              <a:t>inecuaciones</a:t>
            </a:r>
            <a:endParaRPr lang="gl-ES" dirty="0">
              <a:solidFill>
                <a:schemeClr val="tx1"/>
              </a:solidFill>
            </a:endParaRPr>
          </a:p>
          <a:p>
            <a:pPr lvl="2"/>
            <a:endParaRPr lang="gl-ES" dirty="0">
              <a:solidFill>
                <a:schemeClr val="tx1"/>
              </a:solidFill>
            </a:endParaRPr>
          </a:p>
          <a:p>
            <a:pPr lvl="2"/>
            <a:endParaRPr lang="gl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08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0E5637-17F2-4A00-B7B8-062322DCA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43" y="0"/>
            <a:ext cx="8534400" cy="1507067"/>
          </a:xfrm>
        </p:spPr>
        <p:txBody>
          <a:bodyPr>
            <a:normAutofit/>
          </a:bodyPr>
          <a:lstStyle/>
          <a:p>
            <a:r>
              <a:rPr lang="gl-ES" sz="4000" dirty="0">
                <a:solidFill>
                  <a:schemeClr val="tx2"/>
                </a:solidFill>
              </a:rPr>
              <a:t>Conceptos previos</a:t>
            </a:r>
            <a:endParaRPr lang="es-ES" sz="4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8E274F9B-7B97-4C94-AC9F-26BB5A5439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5969" y="1621366"/>
                <a:ext cx="8534400" cy="3615267"/>
              </a:xfrm>
            </p:spPr>
            <p:txBody>
              <a:bodyPr>
                <a:normAutofit/>
              </a:bodyPr>
              <a:lstStyle/>
              <a:p>
                <a:r>
                  <a:rPr lang="gl-ES" dirty="0">
                    <a:solidFill>
                      <a:schemeClr val="tx1"/>
                    </a:solidFill>
                  </a:rPr>
                  <a:t>Sistemas de </a:t>
                </a:r>
                <a:r>
                  <a:rPr lang="gl-ES" dirty="0" err="1">
                    <a:solidFill>
                      <a:schemeClr val="tx1"/>
                    </a:solidFill>
                  </a:rPr>
                  <a:t>inecuaciones</a:t>
                </a:r>
                <a:endParaRPr lang="gl-ES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gl-E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gl-E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gl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gl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gl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gl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</m:eqArr>
                      </m:e>
                    </m:d>
                  </m:oMath>
                </a14:m>
                <a:endParaRPr lang="gl-ES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s-E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s-E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gl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gl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gl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gl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≤2</m:t>
                            </m:r>
                          </m:e>
                          <m:e>
                            <m:r>
                              <a:rPr lang="gl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gl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gl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gl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≥−16</m:t>
                            </m:r>
                          </m:e>
                          <m:e>
                            <m:r>
                              <a:rPr lang="gl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gl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gl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gl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gl-E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≥16</m:t>
                            </m:r>
                          </m:e>
                        </m:eqArr>
                      </m:e>
                    </m:d>
                  </m:oMath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8E274F9B-7B97-4C94-AC9F-26BB5A5439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969" y="1621366"/>
                <a:ext cx="8534400" cy="3615267"/>
              </a:xfrm>
              <a:blipFill>
                <a:blip r:embed="rId2"/>
                <a:stretch>
                  <a:fillRect l="-2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BDB2E757-98F6-4D3A-A17A-7393CEBE4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449" y="1507067"/>
            <a:ext cx="4925112" cy="4953691"/>
          </a:xfrm>
          <a:prstGeom prst="rect">
            <a:avLst/>
          </a:prstGeom>
        </p:spPr>
      </p:pic>
      <p:pic>
        <p:nvPicPr>
          <p:cNvPr id="13" name="Imagen 12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F96612A1-20D9-475D-80D8-92E997EC1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486" y="1507066"/>
            <a:ext cx="6798838" cy="4953691"/>
          </a:xfrm>
          <a:prstGeom prst="rect">
            <a:avLst/>
          </a:prstGeom>
        </p:spPr>
      </p:pic>
      <p:pic>
        <p:nvPicPr>
          <p:cNvPr id="15" name="Imagen 14" descr="Gráfico&#10;&#10;Descripción generada automáticamente">
            <a:extLst>
              <a:ext uri="{FF2B5EF4-FFF2-40B4-BE49-F238E27FC236}">
                <a16:creationId xmlns:a16="http://schemas.microsoft.com/office/drawing/2014/main" id="{91492EB9-F1DE-48D3-AA6D-640CD4359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487" y="1507066"/>
            <a:ext cx="6798840" cy="4953692"/>
          </a:xfrm>
          <a:prstGeom prst="rect">
            <a:avLst/>
          </a:prstGeom>
        </p:spPr>
      </p:pic>
      <p:pic>
        <p:nvPicPr>
          <p:cNvPr id="19" name="Imagen 18" descr="Imagen que contiene texto, tabla, agua, mucho&#10;&#10;Descripción generada automáticamente">
            <a:extLst>
              <a:ext uri="{FF2B5EF4-FFF2-40B4-BE49-F238E27FC236}">
                <a16:creationId xmlns:a16="http://schemas.microsoft.com/office/drawing/2014/main" id="{CC8443D1-6557-44D0-9C92-23DFCEA181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1312" y="1507065"/>
            <a:ext cx="6798839" cy="4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83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0E5637-17F2-4A00-B7B8-062322DCA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43" y="0"/>
            <a:ext cx="8534400" cy="1507067"/>
          </a:xfrm>
        </p:spPr>
        <p:txBody>
          <a:bodyPr>
            <a:normAutofit/>
          </a:bodyPr>
          <a:lstStyle/>
          <a:p>
            <a:r>
              <a:rPr lang="gl-ES" sz="4000" dirty="0">
                <a:solidFill>
                  <a:schemeClr val="tx2"/>
                </a:solidFill>
              </a:rPr>
              <a:t>Enunciado </a:t>
            </a:r>
            <a:r>
              <a:rPr lang="gl-ES" sz="4000" dirty="0" err="1">
                <a:solidFill>
                  <a:schemeClr val="tx2"/>
                </a:solidFill>
              </a:rPr>
              <a:t>general</a:t>
            </a:r>
            <a:endParaRPr lang="es-ES" sz="4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8E274F9B-7B97-4C94-AC9F-26BB5A5439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5969" y="1621366"/>
                <a:ext cx="9622066" cy="3615267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gl-ES" dirty="0">
                    <a:solidFill>
                      <a:schemeClr val="tx1"/>
                    </a:solidFill>
                  </a:rPr>
                  <a:t>Un problema de programación lineal </a:t>
                </a:r>
                <a:r>
                  <a:rPr lang="gl-ES" dirty="0" err="1">
                    <a:solidFill>
                      <a:schemeClr val="tx1"/>
                    </a:solidFill>
                  </a:rPr>
                  <a:t>tendrá</a:t>
                </a:r>
                <a:r>
                  <a:rPr lang="gl-ES" dirty="0">
                    <a:solidFill>
                      <a:schemeClr val="tx1"/>
                    </a:solidFill>
                  </a:rPr>
                  <a:t>:</a:t>
                </a:r>
                <a:endParaRPr lang="gl-ES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gl-ES" dirty="0" err="1">
                    <a:solidFill>
                      <a:schemeClr val="tx1"/>
                    </a:solidFill>
                  </a:rPr>
                  <a:t>Conjunto</a:t>
                </a:r>
                <a:r>
                  <a:rPr lang="gl-ES" dirty="0">
                    <a:solidFill>
                      <a:schemeClr val="tx1"/>
                    </a:solidFill>
                  </a:rPr>
                  <a:t> de </a:t>
                </a:r>
                <a:r>
                  <a:rPr lang="gl-ES" dirty="0" err="1">
                    <a:solidFill>
                      <a:schemeClr val="tx1"/>
                    </a:solidFill>
                  </a:rPr>
                  <a:t>restricciones</a:t>
                </a:r>
                <a:endParaRPr lang="gl-ES" dirty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gl-E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gl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gl-E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gl-E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gl-E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gl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gl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gl-E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gl-E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gl-E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gl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gl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gl-E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gl-E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gl-E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gl-E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gl-E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gl-E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gl-E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gl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gl-E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gl-E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gl-E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gl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gl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gl-E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gl-E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gl-E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gl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…………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gl-E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gl-E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gl-E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gl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gl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gl-E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gl-E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gl-E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gl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gl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gl-E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gl-E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gl-E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gl-E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gl-ES" dirty="0">
                    <a:solidFill>
                      <a:schemeClr val="tx1"/>
                    </a:solidFill>
                  </a:rPr>
                  <a:t>Función </a:t>
                </a:r>
                <a:r>
                  <a:rPr lang="gl-ES" dirty="0" err="1">
                    <a:solidFill>
                      <a:schemeClr val="tx1"/>
                    </a:solidFill>
                  </a:rPr>
                  <a:t>objetivo</a:t>
                </a:r>
                <a:r>
                  <a:rPr lang="gl-ES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gl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gl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gl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gl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gl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gl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gl-ES" dirty="0">
                    <a:solidFill>
                      <a:schemeClr val="tx1"/>
                    </a:solidFill>
                  </a:rPr>
                  <a:t> lineal respecto a </a:t>
                </a:r>
                <a:r>
                  <a:rPr lang="gl-ES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gl-ES" dirty="0">
                    <a:solidFill>
                      <a:schemeClr val="tx1"/>
                    </a:solidFill>
                  </a:rPr>
                  <a:t> e </a:t>
                </a:r>
                <a:r>
                  <a:rPr lang="gl-ES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gl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gl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gl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gl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gl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gl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gl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𝑝𝑥</m:t>
                      </m:r>
                      <m:r>
                        <a:rPr lang="gl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gl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𝑞𝑦</m:t>
                      </m:r>
                    </m:oMath>
                  </m:oMathPara>
                </a14:m>
                <a:endParaRPr lang="gl-ES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gl-ES" dirty="0">
                    <a:solidFill>
                      <a:schemeClr val="tx1"/>
                    </a:solidFill>
                  </a:rPr>
                  <a:t>Debemos encontrar el punto(s) que maximiza </a:t>
                </a:r>
                <a14:m>
                  <m:oMath xmlns:m="http://schemas.openxmlformats.org/officeDocument/2006/math">
                    <m:r>
                      <a:rPr lang="gl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gl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gl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gl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gl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gl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gl-ES" dirty="0">
                    <a:solidFill>
                      <a:schemeClr val="tx1"/>
                    </a:solidFill>
                  </a:rPr>
                  <a:t> y que </a:t>
                </a:r>
                <a:r>
                  <a:rPr lang="gl-ES" dirty="0" err="1">
                    <a:solidFill>
                      <a:schemeClr val="tx1"/>
                    </a:solidFill>
                  </a:rPr>
                  <a:t>cumple</a:t>
                </a:r>
                <a:r>
                  <a:rPr lang="gl-ES" dirty="0">
                    <a:solidFill>
                      <a:schemeClr val="tx1"/>
                    </a:solidFill>
                  </a:rPr>
                  <a:t> las </a:t>
                </a:r>
                <a:r>
                  <a:rPr lang="gl-ES" dirty="0" err="1">
                    <a:solidFill>
                      <a:schemeClr val="tx1"/>
                    </a:solidFill>
                  </a:rPr>
                  <a:t>restricciones</a:t>
                </a:r>
                <a:r>
                  <a:rPr lang="gl-ES" dirty="0">
                    <a:solidFill>
                      <a:schemeClr val="tx1"/>
                    </a:solidFill>
                  </a:rPr>
                  <a:t>: </a:t>
                </a:r>
                <a:r>
                  <a:rPr lang="gl-ES" b="1" dirty="0">
                    <a:solidFill>
                      <a:schemeClr val="tx1"/>
                    </a:solidFill>
                  </a:rPr>
                  <a:t>solución óptima</a:t>
                </a:r>
              </a:p>
              <a:p>
                <a:pPr lvl="1"/>
                <a:r>
                  <a:rPr lang="gl-ES" dirty="0" err="1">
                    <a:solidFill>
                      <a:schemeClr val="tx1"/>
                    </a:solidFill>
                  </a:rPr>
                  <a:t>Siempre</a:t>
                </a:r>
                <a:r>
                  <a:rPr lang="gl-ES" dirty="0">
                    <a:solidFill>
                      <a:schemeClr val="tx1"/>
                    </a:solidFill>
                  </a:rPr>
                  <a:t> se </a:t>
                </a:r>
                <a:r>
                  <a:rPr lang="gl-ES" dirty="0" err="1">
                    <a:solidFill>
                      <a:schemeClr val="tx1"/>
                    </a:solidFill>
                  </a:rPr>
                  <a:t>encuentra</a:t>
                </a:r>
                <a:r>
                  <a:rPr lang="gl-ES" dirty="0">
                    <a:solidFill>
                      <a:schemeClr val="tx1"/>
                    </a:solidFill>
                  </a:rPr>
                  <a:t> en el perímetro de la </a:t>
                </a:r>
                <a:r>
                  <a:rPr lang="gl-ES" dirty="0" err="1">
                    <a:solidFill>
                      <a:schemeClr val="tx1"/>
                    </a:solidFill>
                  </a:rPr>
                  <a:t>región</a:t>
                </a:r>
                <a:r>
                  <a:rPr lang="gl-ES" dirty="0">
                    <a:solidFill>
                      <a:schemeClr val="tx1"/>
                    </a:solidFill>
                  </a:rPr>
                  <a:t> factible</a:t>
                </a:r>
              </a:p>
              <a:p>
                <a:pPr lvl="2"/>
                <a:endParaRPr lang="gl-ES" dirty="0">
                  <a:solidFill>
                    <a:schemeClr val="tx1"/>
                  </a:solidFill>
                </a:endParaRPr>
              </a:p>
              <a:p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8E274F9B-7B97-4C94-AC9F-26BB5A5439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969" y="1621366"/>
                <a:ext cx="9622066" cy="3615267"/>
              </a:xfrm>
              <a:blipFill>
                <a:blip r:embed="rId2"/>
                <a:stretch>
                  <a:fillRect l="-63" t="-775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3600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0E5637-17F2-4A00-B7B8-062322DCA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43" y="0"/>
            <a:ext cx="8534400" cy="1507067"/>
          </a:xfrm>
        </p:spPr>
        <p:txBody>
          <a:bodyPr>
            <a:normAutofit/>
          </a:bodyPr>
          <a:lstStyle/>
          <a:p>
            <a:r>
              <a:rPr lang="gl-ES" sz="4000" dirty="0">
                <a:solidFill>
                  <a:schemeClr val="tx2"/>
                </a:solidFill>
              </a:rPr>
              <a:t>Resolución</a:t>
            </a:r>
            <a:endParaRPr lang="es-ES" sz="4000" dirty="0">
              <a:solidFill>
                <a:schemeClr val="tx2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3F75E3D-078E-43B4-895F-45399F0B2B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12498" y="1103963"/>
            <a:ext cx="6035742" cy="553431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274F9B-7B97-4C94-AC9F-26BB5A543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69" y="1621366"/>
            <a:ext cx="8534400" cy="3615267"/>
          </a:xfrm>
        </p:spPr>
        <p:txBody>
          <a:bodyPr>
            <a:normAutofit/>
          </a:bodyPr>
          <a:lstStyle/>
          <a:p>
            <a:r>
              <a:rPr lang="gl-ES" dirty="0">
                <a:solidFill>
                  <a:schemeClr val="tx1"/>
                </a:solidFill>
              </a:rPr>
              <a:t>Forma gráfica</a:t>
            </a:r>
          </a:p>
          <a:p>
            <a:endParaRPr lang="gl-ES" dirty="0">
              <a:solidFill>
                <a:schemeClr val="tx1"/>
              </a:solidFill>
            </a:endParaRPr>
          </a:p>
          <a:p>
            <a:endParaRPr lang="gl-ES" dirty="0">
              <a:solidFill>
                <a:schemeClr val="tx1"/>
              </a:solidFill>
            </a:endParaRPr>
          </a:p>
          <a:p>
            <a:r>
              <a:rPr lang="gl-ES" dirty="0">
                <a:solidFill>
                  <a:schemeClr val="tx1"/>
                </a:solidFill>
              </a:rPr>
              <a:t>Forma analítica</a:t>
            </a:r>
          </a:p>
          <a:p>
            <a:pPr lvl="1"/>
            <a:r>
              <a:rPr lang="gl-ES" dirty="0" err="1">
                <a:solidFill>
                  <a:schemeClr val="tx1"/>
                </a:solidFill>
              </a:rPr>
              <a:t>Dibujar</a:t>
            </a:r>
            <a:r>
              <a:rPr lang="gl-ES" dirty="0">
                <a:solidFill>
                  <a:schemeClr val="tx1"/>
                </a:solidFill>
              </a:rPr>
              <a:t> la </a:t>
            </a:r>
            <a:r>
              <a:rPr lang="gl-ES" dirty="0" err="1">
                <a:solidFill>
                  <a:schemeClr val="tx1"/>
                </a:solidFill>
              </a:rPr>
              <a:t>región</a:t>
            </a:r>
            <a:r>
              <a:rPr lang="gl-ES" dirty="0">
                <a:solidFill>
                  <a:schemeClr val="tx1"/>
                </a:solidFill>
              </a:rPr>
              <a:t> factible</a:t>
            </a:r>
          </a:p>
          <a:p>
            <a:pPr lvl="1"/>
            <a:r>
              <a:rPr lang="gl-ES" dirty="0">
                <a:solidFill>
                  <a:schemeClr val="tx1"/>
                </a:solidFill>
              </a:rPr>
              <a:t>Encontrar los vértices</a:t>
            </a:r>
          </a:p>
          <a:p>
            <a:pPr lvl="1"/>
            <a:r>
              <a:rPr lang="gl-ES" dirty="0" err="1">
                <a:solidFill>
                  <a:schemeClr val="tx1"/>
                </a:solidFill>
              </a:rPr>
              <a:t>Evaluar</a:t>
            </a:r>
            <a:r>
              <a:rPr lang="gl-ES" dirty="0">
                <a:solidFill>
                  <a:schemeClr val="tx1"/>
                </a:solidFill>
              </a:rPr>
              <a:t> los vértices en la función </a:t>
            </a:r>
            <a:r>
              <a:rPr lang="gl-ES" dirty="0" err="1">
                <a:solidFill>
                  <a:schemeClr val="tx1"/>
                </a:solidFill>
              </a:rPr>
              <a:t>objetivo</a:t>
            </a:r>
            <a:endParaRPr lang="gl-ES" dirty="0">
              <a:solidFill>
                <a:schemeClr val="tx1"/>
              </a:solidFill>
            </a:endParaRPr>
          </a:p>
          <a:p>
            <a:pPr lvl="2"/>
            <a:endParaRPr lang="gl-ES" dirty="0">
              <a:solidFill>
                <a:schemeClr val="tx1"/>
              </a:solidFill>
            </a:endParaRPr>
          </a:p>
          <a:p>
            <a:pPr lvl="2"/>
            <a:endParaRPr lang="gl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6" name="Imagen 5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4A509E17-D7FD-4948-B54F-1241A7831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323" y="1103962"/>
            <a:ext cx="6147314" cy="5534310"/>
          </a:xfrm>
          <a:prstGeom prst="rect">
            <a:avLst/>
          </a:prstGeom>
        </p:spPr>
      </p:pic>
      <p:pic>
        <p:nvPicPr>
          <p:cNvPr id="8" name="Imagen 7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6B025A44-E1A9-4CF9-91C2-9E6A6C8C6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498" y="1107044"/>
            <a:ext cx="6143891" cy="5531228"/>
          </a:xfrm>
          <a:prstGeom prst="rect">
            <a:avLst/>
          </a:prstGeom>
        </p:spPr>
      </p:pic>
      <p:pic>
        <p:nvPicPr>
          <p:cNvPr id="10" name="Imagen 9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16496EA5-6EFC-4FF7-A7F4-D6C08BC07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498" y="1103961"/>
            <a:ext cx="6143891" cy="553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77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0E5637-17F2-4A00-B7B8-062322DCA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43" y="0"/>
            <a:ext cx="8534400" cy="1507067"/>
          </a:xfrm>
        </p:spPr>
        <p:txBody>
          <a:bodyPr>
            <a:normAutofit/>
          </a:bodyPr>
          <a:lstStyle/>
          <a:p>
            <a:r>
              <a:rPr lang="gl-ES" sz="4000" dirty="0" err="1">
                <a:solidFill>
                  <a:schemeClr val="tx2"/>
                </a:solidFill>
              </a:rPr>
              <a:t>ejercicios</a:t>
            </a:r>
            <a:endParaRPr lang="es-ES" sz="4000" dirty="0">
              <a:solidFill>
                <a:schemeClr val="tx2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274F9B-7B97-4C94-AC9F-26BB5A543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43" y="567266"/>
            <a:ext cx="8534400" cy="3615267"/>
          </a:xfrm>
        </p:spPr>
        <p:txBody>
          <a:bodyPr>
            <a:normAutofit/>
          </a:bodyPr>
          <a:lstStyle/>
          <a:p>
            <a:r>
              <a:rPr lang="gl-ES" dirty="0" err="1">
                <a:solidFill>
                  <a:schemeClr val="tx1"/>
                </a:solidFill>
              </a:rPr>
              <a:t>Pag</a:t>
            </a:r>
            <a:r>
              <a:rPr lang="gl-ES" dirty="0">
                <a:solidFill>
                  <a:schemeClr val="tx1"/>
                </a:solidFill>
              </a:rPr>
              <a:t>. 122</a:t>
            </a:r>
          </a:p>
          <a:p>
            <a:pPr marL="0" indent="0">
              <a:buNone/>
            </a:pPr>
            <a:endParaRPr lang="gl-ES" dirty="0">
              <a:solidFill>
                <a:schemeClr val="tx1"/>
              </a:solidFill>
            </a:endParaRPr>
          </a:p>
          <a:p>
            <a:pPr lvl="2"/>
            <a:endParaRPr lang="gl-ES" dirty="0">
              <a:solidFill>
                <a:schemeClr val="tx1"/>
              </a:solidFill>
            </a:endParaRPr>
          </a:p>
          <a:p>
            <a:pPr lvl="2"/>
            <a:endParaRPr lang="gl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05EE8A-7C23-486A-8792-1B141E0AC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68" y="1909787"/>
            <a:ext cx="7410407" cy="479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70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3398B55E867548A09FCD9385EB50FB" ma:contentTypeVersion="12" ma:contentTypeDescription="Crear nuevo documento." ma:contentTypeScope="" ma:versionID="482532371a33ba5224ea65208f730ba1">
  <xsd:schema xmlns:xsd="http://www.w3.org/2001/XMLSchema" xmlns:xs="http://www.w3.org/2001/XMLSchema" xmlns:p="http://schemas.microsoft.com/office/2006/metadata/properties" xmlns:ns3="3d60564b-6ed1-4044-8f9e-6fc3fc6dc2e3" xmlns:ns4="39a038fa-8876-44f0-9e96-4009b6f4696d" targetNamespace="http://schemas.microsoft.com/office/2006/metadata/properties" ma:root="true" ma:fieldsID="e13e108dfa954d5d4e37248265467068" ns3:_="" ns4:_="">
    <xsd:import namespace="3d60564b-6ed1-4044-8f9e-6fc3fc6dc2e3"/>
    <xsd:import namespace="39a038fa-8876-44f0-9e96-4009b6f4696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0564b-6ed1-4044-8f9e-6fc3fc6dc2e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038fa-8876-44f0-9e96-4009b6f469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DB0EC4-5727-42E8-884A-C31649E1FC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60564b-6ed1-4044-8f9e-6fc3fc6dc2e3"/>
    <ds:schemaRef ds:uri="39a038fa-8876-44f0-9e96-4009b6f469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FAB64C-8CD2-4FED-89CB-403397C864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C8027E-51F7-47FF-9E05-086440486E0B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3d60564b-6ed1-4044-8f9e-6fc3fc6dc2e3"/>
    <ds:schemaRef ds:uri="http://schemas.microsoft.com/office/infopath/2007/PartnerControls"/>
    <ds:schemaRef ds:uri="39a038fa-8876-44f0-9e96-4009b6f4696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909</TotalTime>
  <Words>231</Words>
  <Application>Microsoft Office PowerPoint</Application>
  <PresentationFormat>Panorámica</PresentationFormat>
  <Paragraphs>60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Cambria Math</vt:lpstr>
      <vt:lpstr>Century Gothic</vt:lpstr>
      <vt:lpstr>Wingdings 3</vt:lpstr>
      <vt:lpstr>Sector</vt:lpstr>
      <vt:lpstr>Programación lineal</vt:lpstr>
      <vt:lpstr>introducción</vt:lpstr>
      <vt:lpstr>Conceptos previos</vt:lpstr>
      <vt:lpstr>Conceptos previos</vt:lpstr>
      <vt:lpstr>Conceptos previos</vt:lpstr>
      <vt:lpstr>Conceptos previos</vt:lpstr>
      <vt:lpstr>Enunciado general</vt:lpstr>
      <vt:lpstr>Resolución</vt:lpstr>
      <vt:lpstr>ejercicios</vt:lpstr>
      <vt:lpstr>ejercicio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lineal</dc:title>
  <dc:creator>Pablo Quintía Vidal</dc:creator>
  <cp:lastModifiedBy>Pablo Quintía Vidal</cp:lastModifiedBy>
  <cp:revision>5</cp:revision>
  <dcterms:created xsi:type="dcterms:W3CDTF">2021-03-12T16:20:42Z</dcterms:created>
  <dcterms:modified xsi:type="dcterms:W3CDTF">2021-03-19T16:41:53Z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0x0101008E3398B55E867548A09FCD9385EB50FB</vt:lpwstr>
  </property>
</Properties>
</file>