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7" r:id="rId2"/>
    <p:sldId id="263" r:id="rId3"/>
    <p:sldId id="261" r:id="rId4"/>
    <p:sldId id="330" r:id="rId5"/>
    <p:sldId id="270" r:id="rId6"/>
    <p:sldId id="271" r:id="rId7"/>
    <p:sldId id="334" r:id="rId8"/>
    <p:sldId id="277" r:id="rId9"/>
    <p:sldId id="290" r:id="rId10"/>
    <p:sldId id="331" r:id="rId11"/>
    <p:sldId id="332" r:id="rId12"/>
    <p:sldId id="333" r:id="rId13"/>
    <p:sldId id="275" r:id="rId14"/>
    <p:sldId id="276" r:id="rId15"/>
    <p:sldId id="279" r:id="rId16"/>
    <p:sldId id="280" r:id="rId17"/>
    <p:sldId id="281" r:id="rId18"/>
    <p:sldId id="291" r:id="rId19"/>
    <p:sldId id="292" r:id="rId20"/>
    <p:sldId id="272" r:id="rId21"/>
    <p:sldId id="273" r:id="rId22"/>
    <p:sldId id="288" r:id="rId23"/>
    <p:sldId id="282" r:id="rId24"/>
    <p:sldId id="337" r:id="rId25"/>
    <p:sldId id="335" r:id="rId26"/>
    <p:sldId id="336" r:id="rId27"/>
    <p:sldId id="265" r:id="rId28"/>
    <p:sldId id="283" r:id="rId29"/>
    <p:sldId id="285" r:id="rId30"/>
    <p:sldId id="289" r:id="rId31"/>
    <p:sldId id="284" r:id="rId32"/>
    <p:sldId id="287" r:id="rId33"/>
    <p:sldId id="286" r:id="rId34"/>
    <p:sldId id="294" r:id="rId35"/>
    <p:sldId id="293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4" r:id="rId44"/>
    <p:sldId id="338" r:id="rId45"/>
    <p:sldId id="305" r:id="rId46"/>
    <p:sldId id="302" r:id="rId47"/>
    <p:sldId id="303" r:id="rId48"/>
    <p:sldId id="306" r:id="rId49"/>
    <p:sldId id="307" r:id="rId50"/>
    <p:sldId id="308" r:id="rId51"/>
    <p:sldId id="309" r:id="rId52"/>
    <p:sldId id="318" r:id="rId53"/>
    <p:sldId id="310" r:id="rId54"/>
    <p:sldId id="311" r:id="rId55"/>
    <p:sldId id="312" r:id="rId56"/>
    <p:sldId id="313" r:id="rId57"/>
    <p:sldId id="316" r:id="rId58"/>
    <p:sldId id="315" r:id="rId59"/>
    <p:sldId id="269" r:id="rId60"/>
    <p:sldId id="268" r:id="rId61"/>
    <p:sldId id="319" r:id="rId62"/>
    <p:sldId id="339" r:id="rId63"/>
    <p:sldId id="320" r:id="rId64"/>
    <p:sldId id="321" r:id="rId65"/>
    <p:sldId id="317" r:id="rId66"/>
    <p:sldId id="322" r:id="rId67"/>
    <p:sldId id="323" r:id="rId68"/>
    <p:sldId id="340" r:id="rId69"/>
    <p:sldId id="325" r:id="rId70"/>
    <p:sldId id="326" r:id="rId71"/>
    <p:sldId id="327" r:id="rId72"/>
    <p:sldId id="341" r:id="rId73"/>
    <p:sldId id="342" r:id="rId74"/>
    <p:sldId id="328" r:id="rId75"/>
    <p:sldId id="343" r:id="rId76"/>
    <p:sldId id="344" r:id="rId77"/>
    <p:sldId id="345" r:id="rId78"/>
    <p:sldId id="329" r:id="rId7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1DB0F-530D-914B-95B7-E83C8FFDC67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A7B6-3D4E-6C46-BF33-692E931F50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26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A7B6-3D4E-6C46-BF33-692E931F501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071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A7B6-3D4E-6C46-BF33-692E931F5010}" type="slidenum">
              <a:rPr lang="es-ES" smtClean="0"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1927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47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220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113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073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15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53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51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13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43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7137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48E56-6D40-AD48-A088-3E49336B9D4D}" type="datetimeFigureOut">
              <a:rPr lang="es-ES" smtClean="0"/>
              <a:t>25/1/22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91717-695B-5346-ACFA-4A723F6A7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5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museodelprado.es/coleccion/obra-de-arte/auto-de-fe-en-la-plaza-mayor-de-madrid/8d92af03-3183-473a-9997-d9cbf2557462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www.goyaenelprado.es/obras/ficha/goya/aquellos-polbos/?tx_gbgonline_pi1%5Bgocollectionids%5D=26&amp;tx_gbgonline_pi1%5Bgosort%5D=d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47525"/>
            <a:ext cx="7772400" cy="737808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s-ES" b="1" dirty="0"/>
              <a:t>Bloques de </a:t>
            </a:r>
            <a:r>
              <a:rPr lang="es-ES" b="1" dirty="0" err="1"/>
              <a:t>contidos</a:t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342571"/>
            <a:ext cx="7772400" cy="5080000"/>
          </a:xfrm>
        </p:spPr>
        <p:txBody>
          <a:bodyPr/>
          <a:lstStyle/>
          <a:p>
            <a:pPr algn="l"/>
            <a:r>
              <a:rPr lang="es-ES" sz="2000" dirty="0">
                <a:solidFill>
                  <a:schemeClr val="tx1"/>
                </a:solidFill>
              </a:rPr>
              <a:t>1.- </a:t>
            </a:r>
            <a:r>
              <a:rPr lang="es-ES" sz="2000" dirty="0">
                <a:solidFill>
                  <a:srgbClr val="FF0000"/>
                </a:solidFill>
              </a:rPr>
              <a:t>Prehistoria</a:t>
            </a:r>
            <a:r>
              <a:rPr lang="es-ES" sz="2000" dirty="0">
                <a:solidFill>
                  <a:schemeClr val="tx1"/>
                </a:solidFill>
              </a:rPr>
              <a:t> e </a:t>
            </a:r>
            <a:r>
              <a:rPr lang="es-ES" sz="2000" dirty="0">
                <a:solidFill>
                  <a:srgbClr val="008000"/>
                </a:solidFill>
              </a:rPr>
              <a:t>Historia </a:t>
            </a:r>
            <a:r>
              <a:rPr lang="es-ES" sz="2000" dirty="0" err="1">
                <a:solidFill>
                  <a:srgbClr val="008000"/>
                </a:solidFill>
              </a:rPr>
              <a:t>Antiga</a:t>
            </a:r>
            <a:endParaRPr lang="es-ES" sz="2000" dirty="0">
              <a:solidFill>
                <a:srgbClr val="008000"/>
              </a:solidFill>
            </a:endParaRPr>
          </a:p>
          <a:p>
            <a:pPr algn="l"/>
            <a:r>
              <a:rPr lang="es-ES" sz="2000" dirty="0">
                <a:solidFill>
                  <a:srgbClr val="0000FF"/>
                </a:solidFill>
              </a:rPr>
              <a:t>2.- Historia medieval</a:t>
            </a:r>
          </a:p>
          <a:p>
            <a:pPr algn="l"/>
            <a:r>
              <a:rPr lang="es-ES" sz="2000" b="1" dirty="0">
                <a:solidFill>
                  <a:srgbClr val="660066"/>
                </a:solidFill>
              </a:rPr>
              <a:t>3.- </a:t>
            </a:r>
            <a:r>
              <a:rPr lang="es-ES" sz="2000" b="1" dirty="0" err="1">
                <a:solidFill>
                  <a:srgbClr val="660066"/>
                </a:solidFill>
              </a:rPr>
              <a:t>Séculos</a:t>
            </a:r>
            <a:r>
              <a:rPr lang="es-ES" sz="2000" b="1" dirty="0">
                <a:solidFill>
                  <a:srgbClr val="660066"/>
                </a:solidFill>
              </a:rPr>
              <a:t> XVI-XVII</a:t>
            </a:r>
          </a:p>
          <a:p>
            <a:pPr algn="l"/>
            <a:r>
              <a:rPr lang="es-ES" sz="2000" dirty="0">
                <a:solidFill>
                  <a:srgbClr val="660066"/>
                </a:solidFill>
              </a:rPr>
              <a:t>4.- </a:t>
            </a:r>
            <a:r>
              <a:rPr lang="es-ES" sz="2000" dirty="0" err="1">
                <a:solidFill>
                  <a:srgbClr val="660066"/>
                </a:solidFill>
              </a:rPr>
              <a:t>Século</a:t>
            </a:r>
            <a:r>
              <a:rPr lang="es-ES" sz="2000" dirty="0">
                <a:solidFill>
                  <a:srgbClr val="660066"/>
                </a:solidFill>
              </a:rPr>
              <a:t> XVIII</a:t>
            </a:r>
          </a:p>
          <a:p>
            <a:pPr algn="l"/>
            <a:r>
              <a:rPr lang="es-ES" sz="2000" b="1" dirty="0">
                <a:solidFill>
                  <a:srgbClr val="FF6600"/>
                </a:solidFill>
              </a:rPr>
              <a:t>5.- A </a:t>
            </a:r>
            <a:r>
              <a:rPr lang="es-ES" sz="2000" b="1" dirty="0" err="1">
                <a:solidFill>
                  <a:srgbClr val="FF6600"/>
                </a:solidFill>
              </a:rPr>
              <a:t>crise</a:t>
            </a:r>
            <a:r>
              <a:rPr lang="es-ES" sz="2000" b="1" dirty="0">
                <a:solidFill>
                  <a:srgbClr val="FF6600"/>
                </a:solidFill>
              </a:rPr>
              <a:t> do </a:t>
            </a:r>
            <a:r>
              <a:rPr lang="es-ES" sz="2000" b="1" dirty="0" err="1">
                <a:solidFill>
                  <a:srgbClr val="FF6600"/>
                </a:solidFill>
              </a:rPr>
              <a:t>Antigo</a:t>
            </a:r>
            <a:r>
              <a:rPr lang="es-ES" sz="2000" b="1" dirty="0">
                <a:solidFill>
                  <a:srgbClr val="FF6600"/>
                </a:solidFill>
              </a:rPr>
              <a:t> </a:t>
            </a:r>
            <a:r>
              <a:rPr lang="es-ES" sz="2000" b="1" dirty="0" err="1">
                <a:solidFill>
                  <a:srgbClr val="FF6600"/>
                </a:solidFill>
              </a:rPr>
              <a:t>Réxime</a:t>
            </a:r>
            <a:r>
              <a:rPr lang="es-ES" sz="2000" b="1" dirty="0">
                <a:solidFill>
                  <a:srgbClr val="FF6600"/>
                </a:solidFill>
              </a:rPr>
              <a:t> (1788-1833)</a:t>
            </a:r>
          </a:p>
          <a:p>
            <a:pPr algn="l"/>
            <a:r>
              <a:rPr lang="es-ES" sz="2000" b="1" dirty="0">
                <a:solidFill>
                  <a:srgbClr val="FF6600"/>
                </a:solidFill>
              </a:rPr>
              <a:t>6.- A </a:t>
            </a:r>
            <a:r>
              <a:rPr lang="es-ES" sz="2000" b="1" dirty="0" err="1">
                <a:solidFill>
                  <a:srgbClr val="FF6600"/>
                </a:solidFill>
              </a:rPr>
              <a:t>conflitiva</a:t>
            </a:r>
            <a:r>
              <a:rPr lang="es-ES" sz="2000" b="1" dirty="0">
                <a:solidFill>
                  <a:srgbClr val="FF6600"/>
                </a:solidFill>
              </a:rPr>
              <a:t> construcción do Estado Liberal (1833-1874)</a:t>
            </a:r>
          </a:p>
          <a:p>
            <a:pPr algn="l"/>
            <a:r>
              <a:rPr lang="es-ES" sz="2000" dirty="0">
                <a:solidFill>
                  <a:srgbClr val="FF6600"/>
                </a:solidFill>
              </a:rPr>
              <a:t>7.- A Restauración Borbónica (1874-1902)</a:t>
            </a:r>
          </a:p>
          <a:p>
            <a:pPr algn="l"/>
            <a:r>
              <a:rPr lang="es-ES" sz="2000" dirty="0">
                <a:solidFill>
                  <a:srgbClr val="FF6600"/>
                </a:solidFill>
              </a:rPr>
              <a:t>8.- </a:t>
            </a:r>
            <a:r>
              <a:rPr lang="es-ES" sz="2000" dirty="0" err="1">
                <a:solidFill>
                  <a:srgbClr val="FF6600"/>
                </a:solidFill>
              </a:rPr>
              <a:t>Continuidade</a:t>
            </a:r>
            <a:r>
              <a:rPr lang="es-ES" sz="2000" dirty="0">
                <a:solidFill>
                  <a:srgbClr val="FF6600"/>
                </a:solidFill>
              </a:rPr>
              <a:t> e </a:t>
            </a:r>
            <a:r>
              <a:rPr lang="es-ES" sz="2000" dirty="0" err="1">
                <a:solidFill>
                  <a:srgbClr val="FF6600"/>
                </a:solidFill>
              </a:rPr>
              <a:t>transformacións</a:t>
            </a:r>
            <a:r>
              <a:rPr lang="es-ES" sz="2000" dirty="0">
                <a:solidFill>
                  <a:srgbClr val="FF6600"/>
                </a:solidFill>
              </a:rPr>
              <a:t> económicas no XIX.</a:t>
            </a:r>
          </a:p>
          <a:p>
            <a:pPr algn="l"/>
            <a:r>
              <a:rPr lang="es-ES" sz="2000" dirty="0">
                <a:solidFill>
                  <a:srgbClr val="FF6600"/>
                </a:solidFill>
              </a:rPr>
              <a:t>9.- A </a:t>
            </a:r>
            <a:r>
              <a:rPr lang="es-ES" sz="2000" dirty="0" err="1">
                <a:solidFill>
                  <a:srgbClr val="FF6600"/>
                </a:solidFill>
              </a:rPr>
              <a:t>crise</a:t>
            </a:r>
            <a:r>
              <a:rPr lang="es-ES" sz="2000" dirty="0">
                <a:solidFill>
                  <a:srgbClr val="FF6600"/>
                </a:solidFill>
              </a:rPr>
              <a:t> da Restauración e a caída da monarquía</a:t>
            </a:r>
          </a:p>
          <a:p>
            <a:pPr algn="l"/>
            <a:r>
              <a:rPr lang="es-ES" sz="2000" dirty="0">
                <a:solidFill>
                  <a:srgbClr val="FF6600"/>
                </a:solidFill>
              </a:rPr>
              <a:t>10.- A II República e a Guerra Civil</a:t>
            </a:r>
          </a:p>
          <a:p>
            <a:pPr algn="l"/>
            <a:r>
              <a:rPr lang="es-ES" sz="2000" dirty="0">
                <a:solidFill>
                  <a:srgbClr val="FF6600"/>
                </a:solidFill>
              </a:rPr>
              <a:t>11.- A </a:t>
            </a:r>
            <a:r>
              <a:rPr lang="es-ES" sz="2000" dirty="0" err="1">
                <a:solidFill>
                  <a:srgbClr val="FF6600"/>
                </a:solidFill>
              </a:rPr>
              <a:t>ditadura</a:t>
            </a:r>
            <a:r>
              <a:rPr lang="es-ES" sz="2000" dirty="0">
                <a:solidFill>
                  <a:srgbClr val="FF6600"/>
                </a:solidFill>
              </a:rPr>
              <a:t> franquista: 1939-1975</a:t>
            </a:r>
          </a:p>
          <a:p>
            <a:pPr algn="l"/>
            <a:r>
              <a:rPr lang="es-ES" sz="2000" dirty="0">
                <a:solidFill>
                  <a:srgbClr val="FF6600"/>
                </a:solidFill>
              </a:rPr>
              <a:t>12.- Normalización democrática en España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407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marL="800100" lvl="1" indent="-342900">
              <a:buAutoNum type="arabicPeriod"/>
            </a:pPr>
            <a:r>
              <a:rPr lang="es-ES" sz="1800" dirty="0">
                <a:solidFill>
                  <a:schemeClr val="tx1"/>
                </a:solidFill>
              </a:rPr>
              <a:t>A Monarquía Hispánica. Trazos </a:t>
            </a:r>
            <a:r>
              <a:rPr lang="es-ES" sz="1800" dirty="0" err="1">
                <a:solidFill>
                  <a:schemeClr val="tx1"/>
                </a:solidFill>
              </a:rPr>
              <a:t>xerais</a:t>
            </a:r>
            <a:endParaRPr lang="es-ES" sz="1800" dirty="0">
              <a:solidFill>
                <a:schemeClr val="tx1"/>
              </a:solidFill>
            </a:endParaRP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Unión de </a:t>
            </a:r>
            <a:r>
              <a:rPr lang="es-ES" sz="2400" b="1" dirty="0" err="1">
                <a:solidFill>
                  <a:schemeClr val="tx1"/>
                </a:solidFill>
              </a:rPr>
              <a:t>Coroas</a:t>
            </a:r>
            <a:r>
              <a:rPr lang="es-ES" sz="2400" b="1" dirty="0">
                <a:solidFill>
                  <a:schemeClr val="tx1"/>
                </a:solidFill>
              </a:rPr>
              <a:t> e dispersión territorial (</a:t>
            </a:r>
            <a:r>
              <a:rPr lang="es-ES" sz="2400" b="1" dirty="0" err="1">
                <a:solidFill>
                  <a:schemeClr val="tx1"/>
                </a:solidFill>
              </a:rPr>
              <a:t>páxs</a:t>
            </a:r>
            <a:r>
              <a:rPr lang="es-ES" sz="2400" b="1" dirty="0">
                <a:solidFill>
                  <a:schemeClr val="tx1"/>
                </a:solidFill>
              </a:rPr>
              <a:t>. 89 e 90)</a:t>
            </a:r>
          </a:p>
          <a:p>
            <a:pPr marL="800100" lvl="1" indent="-342900">
              <a:buAutoNum type="arabicPeriod"/>
            </a:pPr>
            <a:endParaRPr lang="es-ES" sz="1800" b="1" dirty="0">
              <a:solidFill>
                <a:schemeClr val="tx1"/>
              </a:solidFill>
            </a:endParaRPr>
          </a:p>
          <a:p>
            <a:pPr lvl="1" algn="just"/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4" name="Imagen 3" descr="Escudo_Carlos_Primeir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" y="1447799"/>
            <a:ext cx="7987285" cy="520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2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0AA176-385C-DD40-87A4-26760190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154" y="0"/>
            <a:ext cx="6757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33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C12934-BDBC-E648-BCBD-A2D560D52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1" y="0"/>
            <a:ext cx="7298086" cy="68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1. Os Reis Católicos (Estado moderno)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51444" y="1010121"/>
            <a:ext cx="7606756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800" dirty="0"/>
              <a:t>1. Unión dinástica</a:t>
            </a:r>
          </a:p>
          <a:p>
            <a:pPr lvl="1"/>
            <a:r>
              <a:rPr lang="es-ES" sz="2800" dirty="0"/>
              <a:t>2. Pacificación dos reinos é </a:t>
            </a:r>
            <a:r>
              <a:rPr lang="es-ES" sz="2800" dirty="0" err="1"/>
              <a:t>somentemento</a:t>
            </a:r>
            <a:r>
              <a:rPr lang="es-ES" sz="2800" dirty="0"/>
              <a:t> dos señores </a:t>
            </a:r>
            <a:r>
              <a:rPr lang="es-ES" sz="2800" dirty="0" err="1"/>
              <a:t>feudais</a:t>
            </a:r>
            <a:endParaRPr lang="es-ES" sz="2800" dirty="0"/>
          </a:p>
          <a:p>
            <a:pPr lvl="1"/>
            <a:r>
              <a:rPr lang="es-ES" sz="2800" dirty="0"/>
              <a:t>3. Dominación de Galicia</a:t>
            </a:r>
          </a:p>
          <a:p>
            <a:pPr lvl="1"/>
            <a:r>
              <a:rPr lang="es-ES" sz="2800" dirty="0"/>
              <a:t>4. </a:t>
            </a:r>
            <a:r>
              <a:rPr lang="es-ES" sz="2800" dirty="0" err="1"/>
              <a:t>Establecemento</a:t>
            </a:r>
            <a:r>
              <a:rPr lang="es-ES" sz="2800" dirty="0"/>
              <a:t> da Inquisición e expulsión dos </a:t>
            </a:r>
            <a:r>
              <a:rPr lang="es-ES" sz="2800" dirty="0" err="1"/>
              <a:t>xudeos</a:t>
            </a:r>
            <a:endParaRPr lang="es-ES" sz="2800" dirty="0"/>
          </a:p>
          <a:p>
            <a:pPr lvl="1"/>
            <a:r>
              <a:rPr lang="es-ES" sz="2800" dirty="0"/>
              <a:t>4. Reorganización </a:t>
            </a:r>
            <a:r>
              <a:rPr lang="es-ES" sz="2800" dirty="0" err="1"/>
              <a:t>políticoadministrativa</a:t>
            </a:r>
            <a:endParaRPr lang="es-ES" sz="2800" dirty="0"/>
          </a:p>
          <a:p>
            <a:pPr lvl="1"/>
            <a:r>
              <a:rPr lang="es-ES" sz="2800" dirty="0"/>
              <a:t>6. Ampliación territorial</a:t>
            </a:r>
          </a:p>
          <a:p>
            <a:pPr lvl="1"/>
            <a:r>
              <a:rPr lang="es-ES" sz="2800" dirty="0"/>
              <a:t>7. </a:t>
            </a:r>
            <a:r>
              <a:rPr lang="es-ES" sz="2800" dirty="0" err="1"/>
              <a:t>Descubrimento</a:t>
            </a:r>
            <a:r>
              <a:rPr lang="es-ES" sz="2800" dirty="0"/>
              <a:t> de América e reparto do mundo</a:t>
            </a:r>
          </a:p>
          <a:p>
            <a:pPr lvl="1"/>
            <a:r>
              <a:rPr lang="es-ES" sz="2800" dirty="0"/>
              <a:t>8. Política matrimonial e problema sucesorio</a:t>
            </a:r>
          </a:p>
        </p:txBody>
      </p:sp>
    </p:spTree>
    <p:extLst>
      <p:ext uri="{BB962C8B-B14F-4D97-AF65-F5344CB8AC3E}">
        <p14:creationId xmlns:p14="http://schemas.microsoft.com/office/powerpoint/2010/main" val="1883329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82147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s-ES" sz="2000" b="1" dirty="0">
                <a:solidFill>
                  <a:srgbClr val="FF0000"/>
                </a:solidFill>
              </a:rPr>
              <a:t>Os Reis Católicos (Estado moderno)</a:t>
            </a:r>
          </a:p>
          <a:p>
            <a:r>
              <a:rPr lang="es-ES" sz="2800" b="1" dirty="0">
                <a:solidFill>
                  <a:srgbClr val="FF0000"/>
                </a:solidFill>
              </a:rPr>
              <a:t>1. Unión dinástica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51444" y="1010121"/>
            <a:ext cx="76067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s-ES" sz="2800" dirty="0"/>
              <a:t>Vínculo personal e dinástico</a:t>
            </a:r>
          </a:p>
          <a:p>
            <a:r>
              <a:rPr lang="es-ES" sz="2800" dirty="0" err="1"/>
              <a:t>Correxentes</a:t>
            </a:r>
            <a:r>
              <a:rPr lang="es-ES" sz="2800" dirty="0"/>
              <a:t> (tanto monta, monta tanto)</a:t>
            </a:r>
          </a:p>
          <a:p>
            <a:r>
              <a:rPr lang="es-ES" sz="2800" dirty="0"/>
              <a:t>Escudo unificado</a:t>
            </a:r>
          </a:p>
          <a:p>
            <a:r>
              <a:rPr lang="es-ES" sz="2800" dirty="0" err="1"/>
              <a:t>Manténense</a:t>
            </a:r>
            <a:r>
              <a:rPr lang="es-ES" sz="2800" dirty="0"/>
              <a:t> os títulos propios (texto </a:t>
            </a:r>
            <a:r>
              <a:rPr lang="es-ES" sz="2800" dirty="0" err="1"/>
              <a:t>páx</a:t>
            </a:r>
            <a:r>
              <a:rPr lang="es-ES" sz="2800" dirty="0"/>
              <a:t>. 78)</a:t>
            </a:r>
          </a:p>
        </p:txBody>
      </p:sp>
    </p:spTree>
    <p:extLst>
      <p:ext uri="{BB962C8B-B14F-4D97-AF65-F5344CB8AC3E}">
        <p14:creationId xmlns:p14="http://schemas.microsoft.com/office/powerpoint/2010/main" val="191966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b="1" dirty="0">
                <a:solidFill>
                  <a:srgbClr val="FF0000"/>
                </a:solidFill>
              </a:rPr>
              <a:t>1. Os Reis Católicos</a:t>
            </a:r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2. Pacificación dos reinos e </a:t>
            </a:r>
            <a:r>
              <a:rPr lang="es-ES" b="1" dirty="0" err="1">
                <a:solidFill>
                  <a:srgbClr val="FF0000"/>
                </a:solidFill>
              </a:rPr>
              <a:t>sometemento</a:t>
            </a:r>
            <a:r>
              <a:rPr lang="es-ES" b="1" dirty="0">
                <a:solidFill>
                  <a:srgbClr val="FF0000"/>
                </a:solidFill>
              </a:rPr>
              <a:t> dos señores </a:t>
            </a:r>
            <a:r>
              <a:rPr lang="es-ES" b="1" dirty="0" err="1">
                <a:solidFill>
                  <a:srgbClr val="FF0000"/>
                </a:solidFill>
              </a:rPr>
              <a:t>feudais</a:t>
            </a:r>
            <a:endParaRPr lang="es-ES" b="1" dirty="0">
              <a:solidFill>
                <a:srgbClr val="FF0000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Control da </a:t>
            </a:r>
            <a:r>
              <a:rPr lang="es-ES" dirty="0" err="1">
                <a:solidFill>
                  <a:schemeClr val="tx1"/>
                </a:solidFill>
              </a:rPr>
              <a:t>nobreza</a:t>
            </a:r>
            <a:r>
              <a:rPr lang="es-ES" dirty="0">
                <a:solidFill>
                  <a:schemeClr val="tx1"/>
                </a:solidFill>
              </a:rPr>
              <a:t> (e do territorio): Santa </a:t>
            </a:r>
            <a:r>
              <a:rPr lang="es-ES" dirty="0" err="1">
                <a:solidFill>
                  <a:schemeClr val="tx1"/>
                </a:solidFill>
              </a:rPr>
              <a:t>Irmandade</a:t>
            </a:r>
            <a:r>
              <a:rPr lang="es-ES" dirty="0">
                <a:solidFill>
                  <a:schemeClr val="tx1"/>
                </a:solidFill>
              </a:rPr>
              <a:t> (1476)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Castela</a:t>
            </a:r>
            <a:r>
              <a:rPr lang="es-ES" dirty="0">
                <a:solidFill>
                  <a:schemeClr val="tx1"/>
                </a:solidFill>
              </a:rPr>
              <a:t>: problema sucesorio (A </a:t>
            </a:r>
            <a:r>
              <a:rPr lang="es-ES" dirty="0" err="1">
                <a:solidFill>
                  <a:schemeClr val="tx1"/>
                </a:solidFill>
              </a:rPr>
              <a:t>Beltranexa</a:t>
            </a:r>
            <a:r>
              <a:rPr lang="es-ES" dirty="0">
                <a:solidFill>
                  <a:schemeClr val="tx1"/>
                </a:solidFill>
              </a:rPr>
              <a:t>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Cataluña: </a:t>
            </a:r>
            <a:r>
              <a:rPr lang="es-ES" dirty="0" err="1">
                <a:solidFill>
                  <a:schemeClr val="tx1"/>
                </a:solidFill>
              </a:rPr>
              <a:t>remensas</a:t>
            </a:r>
            <a:r>
              <a:rPr lang="es-ES" dirty="0">
                <a:solidFill>
                  <a:schemeClr val="tx1"/>
                </a:solidFill>
              </a:rPr>
              <a:t>, malos usos, Guadalupe (1486)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A </a:t>
            </a:r>
            <a:r>
              <a:rPr lang="es-ES" dirty="0" err="1">
                <a:solidFill>
                  <a:schemeClr val="tx1"/>
                </a:solidFill>
              </a:rPr>
              <a:t>nobreza</a:t>
            </a:r>
            <a:r>
              <a:rPr lang="es-ES" dirty="0">
                <a:solidFill>
                  <a:schemeClr val="tx1"/>
                </a:solidFill>
              </a:rPr>
              <a:t> mantén o poder económico (</a:t>
            </a:r>
            <a:r>
              <a:rPr lang="es-ES" dirty="0" err="1">
                <a:solidFill>
                  <a:schemeClr val="tx1"/>
                </a:solidFill>
              </a:rPr>
              <a:t>morgado</a:t>
            </a:r>
            <a:r>
              <a:rPr lang="es-ES" dirty="0">
                <a:solidFill>
                  <a:schemeClr val="tx1"/>
                </a:solidFill>
              </a:rPr>
              <a:t>) e </a:t>
            </a:r>
            <a:r>
              <a:rPr lang="es-ES" dirty="0" err="1">
                <a:solidFill>
                  <a:schemeClr val="tx1"/>
                </a:solidFill>
              </a:rPr>
              <a:t>xurisdiccional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Control da </a:t>
            </a:r>
            <a:r>
              <a:rPr lang="es-ES" dirty="0" err="1">
                <a:solidFill>
                  <a:schemeClr val="tx1"/>
                </a:solidFill>
              </a:rPr>
              <a:t>Igrexa</a:t>
            </a:r>
            <a:r>
              <a:rPr lang="es-ES" dirty="0">
                <a:solidFill>
                  <a:schemeClr val="tx1"/>
                </a:solidFill>
              </a:rPr>
              <a:t>:  </a:t>
            </a:r>
            <a:r>
              <a:rPr lang="es-ES" dirty="0" err="1">
                <a:solidFill>
                  <a:schemeClr val="tx1"/>
                </a:solidFill>
              </a:rPr>
              <a:t>nomeamento</a:t>
            </a:r>
            <a:r>
              <a:rPr lang="es-ES" dirty="0">
                <a:solidFill>
                  <a:schemeClr val="tx1"/>
                </a:solidFill>
              </a:rPr>
              <a:t> de bispos e abades, control das rendas</a:t>
            </a:r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86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marL="800100" lvl="1" indent="-342900">
              <a:buAutoNum type="arabicPeriod"/>
            </a:pPr>
            <a:r>
              <a:rPr lang="es-ES" sz="1400" b="1" dirty="0">
                <a:solidFill>
                  <a:srgbClr val="FF0000"/>
                </a:solidFill>
              </a:rPr>
              <a:t>Os Reis Católicos</a:t>
            </a:r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3. Dominación de Galicia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Oposición nobiliaria (Pedro Madruga, Pardo de Cela...)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Renovación dos </a:t>
            </a:r>
            <a:r>
              <a:rPr lang="es-ES" dirty="0" err="1">
                <a:solidFill>
                  <a:schemeClr val="tx1"/>
                </a:solidFill>
              </a:rPr>
              <a:t>mosteiros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Creación de institución para fortalecer o poder real: gobernador, Real Audiencia de Galicia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Castelos</a:t>
            </a:r>
            <a:r>
              <a:rPr lang="es-ES" dirty="0">
                <a:solidFill>
                  <a:schemeClr val="tx1"/>
                </a:solidFill>
              </a:rPr>
              <a:t>: </a:t>
            </a:r>
            <a:r>
              <a:rPr lang="es-ES" dirty="0" err="1">
                <a:solidFill>
                  <a:schemeClr val="tx1"/>
                </a:solidFill>
              </a:rPr>
              <a:t>esmoucar</a:t>
            </a:r>
            <a:r>
              <a:rPr lang="es-ES" dirty="0">
                <a:solidFill>
                  <a:schemeClr val="tx1"/>
                </a:solidFill>
              </a:rPr>
              <a:t> (desmochar)</a:t>
            </a:r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2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marL="800100" lvl="1" indent="-342900">
              <a:buAutoNum type="arabicPeriod"/>
            </a:pPr>
            <a:r>
              <a:rPr lang="es-ES" sz="1400" b="1" dirty="0">
                <a:solidFill>
                  <a:srgbClr val="FF0000"/>
                </a:solidFill>
              </a:rPr>
              <a:t>Os Reis Católicos</a:t>
            </a:r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4. </a:t>
            </a:r>
            <a:r>
              <a:rPr lang="es-ES" b="1" dirty="0" err="1">
                <a:solidFill>
                  <a:srgbClr val="FF0000"/>
                </a:solidFill>
              </a:rPr>
              <a:t>Establecemento</a:t>
            </a:r>
            <a:r>
              <a:rPr lang="es-ES" b="1" dirty="0">
                <a:solidFill>
                  <a:srgbClr val="FF0000"/>
                </a:solidFill>
              </a:rPr>
              <a:t> da Inquisición e expulsión dos </a:t>
            </a:r>
            <a:r>
              <a:rPr lang="es-ES" b="1" dirty="0" err="1">
                <a:solidFill>
                  <a:srgbClr val="FF0000"/>
                </a:solidFill>
              </a:rPr>
              <a:t>xudeos</a:t>
            </a:r>
            <a:endParaRPr lang="es-ES" b="1" dirty="0">
              <a:solidFill>
                <a:srgbClr val="FF0000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Progrom</a:t>
            </a:r>
            <a:r>
              <a:rPr lang="es-ES" dirty="0">
                <a:solidFill>
                  <a:schemeClr val="tx1"/>
                </a:solidFill>
              </a:rPr>
              <a:t> 1391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Conversos, </a:t>
            </a:r>
            <a:r>
              <a:rPr lang="es-ES" dirty="0" err="1">
                <a:solidFill>
                  <a:schemeClr val="tx1"/>
                </a:solidFill>
              </a:rPr>
              <a:t>cristiáns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novos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Antisemitismo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1478: Inquisición </a:t>
            </a:r>
            <a:r>
              <a:rPr lang="es-ES" sz="2000" dirty="0">
                <a:solidFill>
                  <a:schemeClr val="tx1"/>
                </a:solidFill>
              </a:rPr>
              <a:t>(páx.101)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Obrigatoriedade</a:t>
            </a:r>
            <a:r>
              <a:rPr lang="es-ES" dirty="0">
                <a:solidFill>
                  <a:schemeClr val="tx1"/>
                </a:solidFill>
              </a:rPr>
              <a:t> de vivir </a:t>
            </a:r>
            <a:r>
              <a:rPr lang="es-ES" dirty="0" err="1">
                <a:solidFill>
                  <a:schemeClr val="tx1"/>
                </a:solidFill>
              </a:rPr>
              <a:t>nas</a:t>
            </a:r>
            <a:r>
              <a:rPr lang="es-ES" dirty="0">
                <a:solidFill>
                  <a:schemeClr val="tx1"/>
                </a:solidFill>
              </a:rPr>
              <a:t> aljamas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Marcas distintivas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Expulsión 1492: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Impacto negativo </a:t>
            </a:r>
            <a:r>
              <a:rPr lang="es-ES" dirty="0" err="1">
                <a:solidFill>
                  <a:schemeClr val="tx1"/>
                </a:solidFill>
              </a:rPr>
              <a:t>na</a:t>
            </a:r>
            <a:r>
              <a:rPr lang="es-ES" dirty="0">
                <a:solidFill>
                  <a:schemeClr val="tx1"/>
                </a:solidFill>
              </a:rPr>
              <a:t> economía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Sefarad</a:t>
            </a:r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96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635330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Vicente </a:t>
            </a:r>
            <a:r>
              <a:rPr lang="es-ES" sz="1800" b="1" dirty="0" err="1">
                <a:solidFill>
                  <a:schemeClr val="tx1"/>
                </a:solidFill>
              </a:rPr>
              <a:t>Cutanda</a:t>
            </a:r>
            <a:r>
              <a:rPr lang="es-ES" sz="1800" b="1" dirty="0">
                <a:solidFill>
                  <a:schemeClr val="tx1"/>
                </a:solidFill>
              </a:rPr>
              <a:t>, Episodio de una matanza de judíos, 1887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Museo del Prado </a:t>
            </a:r>
          </a:p>
          <a:p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4" name="Imagen 3" descr="¡A los pies del salvador! Episodio de una matanza de judíos en Toledo en la Edad Media, 188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288"/>
            <a:ext cx="9144000" cy="56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6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Emilio Sala, Expulsión de los judíos de España, 1887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Museo del Prado </a:t>
            </a:r>
          </a:p>
          <a:p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2" name="Imagen 1" descr="Emilio_Sala_Expulsión de los judíos de España (año de 1492)_.1889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54" y="1206500"/>
            <a:ext cx="5065745" cy="56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8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986747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tx1"/>
                </a:solidFill>
              </a:rPr>
              <a:t>T.3: Os Reis Católicos e a Monarquía hispánica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001862-DCB6-114B-AEB6-01B539CAE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75" y="976045"/>
            <a:ext cx="7977860" cy="51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27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fontScale="32500" lnSpcReduction="20000"/>
          </a:bodyPr>
          <a:lstStyle/>
          <a:p>
            <a:r>
              <a:rPr lang="es-ES" sz="5500" b="1" dirty="0" err="1">
                <a:solidFill>
                  <a:schemeClr val="tx1"/>
                </a:solidFill>
              </a:rPr>
              <a:t>Rizzi</a:t>
            </a:r>
            <a:r>
              <a:rPr lang="es-ES" sz="5500" b="1" dirty="0">
                <a:solidFill>
                  <a:schemeClr val="tx1"/>
                </a:solidFill>
              </a:rPr>
              <a:t>, Auto de fe </a:t>
            </a:r>
            <a:r>
              <a:rPr lang="es-ES" sz="5500" b="1" dirty="0" err="1">
                <a:solidFill>
                  <a:schemeClr val="tx1"/>
                </a:solidFill>
              </a:rPr>
              <a:t>na</a:t>
            </a:r>
            <a:r>
              <a:rPr lang="es-ES" sz="5500" b="1" dirty="0">
                <a:solidFill>
                  <a:schemeClr val="tx1"/>
                </a:solidFill>
              </a:rPr>
              <a:t> </a:t>
            </a:r>
            <a:r>
              <a:rPr lang="es-ES" sz="5500" b="1" dirty="0" err="1">
                <a:solidFill>
                  <a:schemeClr val="tx1"/>
                </a:solidFill>
              </a:rPr>
              <a:t>Praza</a:t>
            </a:r>
            <a:r>
              <a:rPr lang="es-ES" sz="5500" b="1" dirty="0">
                <a:solidFill>
                  <a:schemeClr val="tx1"/>
                </a:solidFill>
              </a:rPr>
              <a:t> </a:t>
            </a:r>
            <a:r>
              <a:rPr lang="es-ES" sz="5500" b="1" dirty="0" err="1">
                <a:solidFill>
                  <a:schemeClr val="tx1"/>
                </a:solidFill>
              </a:rPr>
              <a:t>Maior</a:t>
            </a:r>
            <a:r>
              <a:rPr lang="es-ES" sz="5500" b="1" dirty="0">
                <a:solidFill>
                  <a:schemeClr val="tx1"/>
                </a:solidFill>
              </a:rPr>
              <a:t> de Madrid</a:t>
            </a:r>
          </a:p>
          <a:p>
            <a:r>
              <a:rPr lang="es-ES" dirty="0">
                <a:hlinkClick r:id="rId2"/>
              </a:rPr>
              <a:t>https://www.museodelprado.es/coleccion/obra-de-arte/auto-de-fe-en-la-plaza-mayor-de-madrid/8d92af03-3183-473a-9997-d9cbf2557462</a:t>
            </a:r>
            <a:endParaRPr lang="es-ES" dirty="0"/>
          </a:p>
          <a:p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 descr="Rizzi_Auto de Fe en la plaza Mayor de Madr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2" y="1257300"/>
            <a:ext cx="8669757" cy="55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1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Goya, Auto de fe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 descr="Goya_Auto_de_f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121"/>
            <a:ext cx="9144000" cy="555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9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fontScale="47500" lnSpcReduction="20000"/>
          </a:bodyPr>
          <a:lstStyle/>
          <a:p>
            <a:r>
              <a:rPr lang="es-ES" sz="3600" b="1" dirty="0">
                <a:solidFill>
                  <a:schemeClr val="tx1"/>
                </a:solidFill>
              </a:rPr>
              <a:t>Goya, Aquellos polvos</a:t>
            </a:r>
          </a:p>
          <a:p>
            <a:r>
              <a:rPr lang="es-ES" sz="2000" dirty="0">
                <a:hlinkClick r:id="rId2"/>
              </a:rPr>
              <a:t>https://www.goyaenelprado.es/obras/ficha/goya/aquellos-polbos/?tx_gbgonline_pi1%5Bgocollectionids%5D=26&amp;tx_gbgonline_pi1%5Bgosort%5D=d</a:t>
            </a:r>
            <a:endParaRPr lang="es-ES" sz="2000" dirty="0"/>
          </a:p>
          <a:p>
            <a:endParaRPr lang="es-ES" sz="2000" b="1" dirty="0">
              <a:solidFill>
                <a:schemeClr val="tx1"/>
              </a:solidFill>
            </a:endParaRPr>
          </a:p>
          <a:p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 descr="Goya_Aquellos_polvo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233983"/>
            <a:ext cx="3629774" cy="53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91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marL="800100" lvl="1" indent="-342900">
              <a:buAutoNum type="arabicPeriod"/>
            </a:pPr>
            <a:r>
              <a:rPr lang="es-ES" sz="1400" b="1" dirty="0">
                <a:solidFill>
                  <a:srgbClr val="FF0000"/>
                </a:solidFill>
              </a:rPr>
              <a:t>Os Reis Católicos</a:t>
            </a:r>
          </a:p>
          <a:p>
            <a:pPr lvl="1"/>
            <a:r>
              <a:rPr lang="es-ES" b="1" dirty="0" err="1">
                <a:solidFill>
                  <a:srgbClr val="FF0000"/>
                </a:solidFill>
              </a:rPr>
              <a:t>Leis</a:t>
            </a:r>
            <a:r>
              <a:rPr lang="es-ES" b="1" dirty="0">
                <a:solidFill>
                  <a:srgbClr val="FF0000"/>
                </a:solidFill>
              </a:rPr>
              <a:t> de </a:t>
            </a:r>
            <a:r>
              <a:rPr lang="es-ES" b="1" dirty="0" err="1">
                <a:solidFill>
                  <a:srgbClr val="FF0000"/>
                </a:solidFill>
              </a:rPr>
              <a:t>Ayllón</a:t>
            </a:r>
            <a:r>
              <a:rPr lang="es-ES" b="1" dirty="0">
                <a:solidFill>
                  <a:srgbClr val="FF0000"/>
                </a:solidFill>
              </a:rPr>
              <a:t> (1412) </a:t>
            </a:r>
          </a:p>
          <a:p>
            <a:pPr lvl="1"/>
            <a:r>
              <a:rPr lang="es-ES" dirty="0">
                <a:solidFill>
                  <a:schemeClr val="tx1"/>
                </a:solidFill>
              </a:rPr>
              <a:t>“</a:t>
            </a:r>
            <a:r>
              <a:rPr lang="es-ES" dirty="0" err="1">
                <a:solidFill>
                  <a:schemeClr val="tx1"/>
                </a:solidFill>
              </a:rPr>
              <a:t>Rodeja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bermella</a:t>
            </a:r>
            <a:r>
              <a:rPr lang="es-ES" dirty="0">
                <a:solidFill>
                  <a:schemeClr val="tx1"/>
                </a:solidFill>
              </a:rPr>
              <a:t>”</a:t>
            </a:r>
          </a:p>
          <a:p>
            <a:pPr lvl="1" algn="just"/>
            <a:r>
              <a:rPr lang="es-ES" dirty="0">
                <a:solidFill>
                  <a:schemeClr val="tx1"/>
                </a:solidFill>
              </a:rPr>
              <a:t>“</a:t>
            </a:r>
            <a:r>
              <a:rPr lang="is-IS" dirty="0">
                <a:solidFill>
                  <a:schemeClr val="tx1"/>
                </a:solidFill>
              </a:rPr>
              <a:t>… manda e ordena el dicho sennor rey e tiene por bien que todos los jodios traygan sobre las ropas de ençima tabardos con aletras e non traygan mantones e que traygan sus sennales bermejas acostumbradas que agora tienen”.</a:t>
            </a:r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30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9A2586C5-5520-8F45-8E82-AC105DDEC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7659" y="95794"/>
            <a:ext cx="5333038" cy="65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8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01135E-9AEF-0E40-B662-44B227BBF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61" y="0"/>
            <a:ext cx="8589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7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CC1F01D-811D-CF46-AA2C-E373392E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084"/>
            <a:ext cx="9144000" cy="52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4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Converso (</a:t>
            </a:r>
            <a:r>
              <a:rPr lang="es-ES" b="1" dirty="0" err="1">
                <a:solidFill>
                  <a:schemeClr val="tx1"/>
                </a:solidFill>
              </a:rPr>
              <a:t>páx</a:t>
            </a:r>
            <a:r>
              <a:rPr lang="es-ES" b="1" dirty="0">
                <a:solidFill>
                  <a:schemeClr val="tx1"/>
                </a:solidFill>
              </a:rPr>
              <a:t>. 82)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78444" y="1010120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51444" y="1010121"/>
            <a:ext cx="76067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800" dirty="0" err="1"/>
              <a:t>Persoa</a:t>
            </a:r>
            <a:r>
              <a:rPr lang="es-ES" sz="2800" dirty="0"/>
              <a:t> que acepta </a:t>
            </a:r>
            <a:r>
              <a:rPr lang="es-ES" sz="2800" dirty="0" err="1"/>
              <a:t>unha</a:t>
            </a:r>
            <a:r>
              <a:rPr lang="es-ES" sz="2800" dirty="0"/>
              <a:t> </a:t>
            </a:r>
            <a:r>
              <a:rPr lang="es-ES" sz="2800" dirty="0" err="1"/>
              <a:t>crenza</a:t>
            </a:r>
            <a:r>
              <a:rPr lang="es-ES" sz="2800" dirty="0"/>
              <a:t> </a:t>
            </a:r>
            <a:r>
              <a:rPr lang="es-ES" sz="2800" dirty="0" err="1"/>
              <a:t>relixiosa</a:t>
            </a:r>
            <a:r>
              <a:rPr lang="es-ES" sz="2800" dirty="0"/>
              <a:t> </a:t>
            </a:r>
            <a:r>
              <a:rPr lang="es-ES" sz="2800" dirty="0" err="1"/>
              <a:t>ou</a:t>
            </a:r>
            <a:r>
              <a:rPr lang="es-ES" sz="2800" dirty="0"/>
              <a:t> </a:t>
            </a:r>
            <a:r>
              <a:rPr lang="es-ES" sz="2800" dirty="0" err="1"/>
              <a:t>ideoloxía</a:t>
            </a:r>
            <a:r>
              <a:rPr lang="es-ES" sz="2800" dirty="0"/>
              <a:t> diferente á que profesaba. </a:t>
            </a:r>
            <a:r>
              <a:rPr lang="es-ES" sz="2800" dirty="0" err="1"/>
              <a:t>Na</a:t>
            </a:r>
            <a:r>
              <a:rPr lang="es-ES" sz="2800" dirty="0"/>
              <a:t> España dos </a:t>
            </a:r>
            <a:r>
              <a:rPr lang="es-ES" sz="2800" dirty="0" err="1"/>
              <a:t>séculos</a:t>
            </a:r>
            <a:r>
              <a:rPr lang="es-ES" sz="2800" dirty="0"/>
              <a:t> XVI e XVII </a:t>
            </a:r>
            <a:r>
              <a:rPr lang="es-ES" sz="2800" dirty="0" err="1"/>
              <a:t>aplicábase</a:t>
            </a:r>
            <a:r>
              <a:rPr lang="es-ES" sz="2800" dirty="0"/>
              <a:t> especialmente </a:t>
            </a:r>
            <a:r>
              <a:rPr lang="es-ES" sz="2800" dirty="0" err="1"/>
              <a:t>aos</a:t>
            </a:r>
            <a:r>
              <a:rPr lang="es-ES" sz="2800" dirty="0"/>
              <a:t> </a:t>
            </a:r>
            <a:r>
              <a:rPr lang="es-ES" sz="2800" dirty="0" err="1"/>
              <a:t>musulmáns</a:t>
            </a:r>
            <a:r>
              <a:rPr lang="es-ES" sz="2800" dirty="0"/>
              <a:t> e </a:t>
            </a:r>
            <a:r>
              <a:rPr lang="es-ES" sz="2800" dirty="0" err="1"/>
              <a:t>xudeos</a:t>
            </a:r>
            <a:r>
              <a:rPr lang="es-ES" sz="2800" dirty="0"/>
              <a:t> que se convertían </a:t>
            </a:r>
            <a:r>
              <a:rPr lang="es-ES" sz="2800" dirty="0" err="1"/>
              <a:t>ao</a:t>
            </a:r>
            <a:r>
              <a:rPr lang="es-ES" sz="2800" dirty="0"/>
              <a:t> cristianismo, ben por convicción, ben por evitar </a:t>
            </a:r>
            <a:r>
              <a:rPr lang="es-ES" sz="2800" dirty="0" err="1"/>
              <a:t>persecucións</a:t>
            </a:r>
            <a:r>
              <a:rPr lang="es-ES" sz="2800" dirty="0"/>
              <a:t>. O aumento do número de conversos </a:t>
            </a:r>
            <a:r>
              <a:rPr lang="es-ES" sz="2800" dirty="0" err="1"/>
              <a:t>agravou</a:t>
            </a:r>
            <a:r>
              <a:rPr lang="es-ES" sz="2800" dirty="0"/>
              <a:t> u odio popular contra este </a:t>
            </a:r>
            <a:r>
              <a:rPr lang="es-ES" sz="2800" dirty="0" err="1"/>
              <a:t>novos</a:t>
            </a:r>
            <a:r>
              <a:rPr lang="es-ES" sz="2800" dirty="0"/>
              <a:t> </a:t>
            </a:r>
            <a:r>
              <a:rPr lang="es-ES" sz="2800" dirty="0" err="1"/>
              <a:t>cristiáns</a:t>
            </a:r>
            <a:r>
              <a:rPr lang="es-ES" sz="2800" dirty="0"/>
              <a:t>, acusados de </a:t>
            </a:r>
            <a:r>
              <a:rPr lang="es-ES" sz="2800" dirty="0" err="1"/>
              <a:t>manter</a:t>
            </a:r>
            <a:r>
              <a:rPr lang="es-ES" sz="2800" dirty="0"/>
              <a:t> en </a:t>
            </a:r>
            <a:r>
              <a:rPr lang="es-ES" sz="2800" dirty="0" err="1"/>
              <a:t>segredo</a:t>
            </a:r>
            <a:r>
              <a:rPr lang="es-ES" sz="2800" dirty="0"/>
              <a:t> a </a:t>
            </a:r>
            <a:r>
              <a:rPr lang="es-ES" sz="2800" dirty="0" err="1"/>
              <a:t>súa</a:t>
            </a:r>
            <a:r>
              <a:rPr lang="es-ES" sz="2800" dirty="0"/>
              <a:t> fe (</a:t>
            </a:r>
            <a:r>
              <a:rPr lang="es-ES" sz="2800" dirty="0" err="1"/>
              <a:t>xudaizantes</a:t>
            </a:r>
            <a:r>
              <a:rPr lang="es-ES" sz="2800" dirty="0"/>
              <a:t> e </a:t>
            </a:r>
            <a:r>
              <a:rPr lang="es-ES" sz="2800" dirty="0" err="1"/>
              <a:t>mouriscos</a:t>
            </a:r>
            <a:r>
              <a:rPr lang="es-ES" sz="2800" dirty="0"/>
              <a:t>). </a:t>
            </a:r>
            <a:r>
              <a:rPr lang="es-ES" sz="2800" dirty="0" err="1"/>
              <a:t>Moitos</a:t>
            </a:r>
            <a:r>
              <a:rPr lang="es-ES" sz="2800" dirty="0"/>
              <a:t> deles </a:t>
            </a:r>
            <a:r>
              <a:rPr lang="es-ES" sz="2800" dirty="0" err="1"/>
              <a:t>foron</a:t>
            </a:r>
            <a:r>
              <a:rPr lang="es-ES" sz="2800" dirty="0"/>
              <a:t> </a:t>
            </a:r>
            <a:r>
              <a:rPr lang="es-ES" sz="2800" dirty="0" err="1"/>
              <a:t>vítimas</a:t>
            </a:r>
            <a:r>
              <a:rPr lang="es-ES" sz="2800" dirty="0"/>
              <a:t> do Tribunal da Inquisición. </a:t>
            </a:r>
          </a:p>
        </p:txBody>
      </p:sp>
    </p:spTree>
    <p:extLst>
      <p:ext uri="{BB962C8B-B14F-4D97-AF65-F5344CB8AC3E}">
        <p14:creationId xmlns:p14="http://schemas.microsoft.com/office/powerpoint/2010/main" val="2364104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marL="800100" lvl="1" indent="-342900">
              <a:buAutoNum type="arabicPeriod"/>
            </a:pPr>
            <a:r>
              <a:rPr lang="es-ES" sz="1400" b="1" dirty="0">
                <a:solidFill>
                  <a:srgbClr val="FF0000"/>
                </a:solidFill>
              </a:rPr>
              <a:t>Os Reis Católicos</a:t>
            </a:r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5. Reorganización </a:t>
            </a:r>
            <a:r>
              <a:rPr lang="es-ES" b="1" dirty="0" err="1">
                <a:solidFill>
                  <a:srgbClr val="FF0000"/>
                </a:solidFill>
              </a:rPr>
              <a:t>políticoadministrativa</a:t>
            </a:r>
            <a:endParaRPr lang="es-ES" b="1" dirty="0">
              <a:solidFill>
                <a:srgbClr val="FF0000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Fortalecemento</a:t>
            </a:r>
            <a:r>
              <a:rPr lang="es-ES" dirty="0">
                <a:solidFill>
                  <a:schemeClr val="tx1"/>
                </a:solidFill>
              </a:rPr>
              <a:t> do poder real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Consellos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Extensión dos virreinatos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Reforma da </a:t>
            </a:r>
            <a:r>
              <a:rPr lang="es-ES" dirty="0" err="1">
                <a:solidFill>
                  <a:schemeClr val="tx1"/>
                </a:solidFill>
              </a:rPr>
              <a:t>xustiza</a:t>
            </a:r>
            <a:r>
              <a:rPr lang="es-ES" dirty="0">
                <a:solidFill>
                  <a:schemeClr val="tx1"/>
                </a:solidFill>
              </a:rPr>
              <a:t>: </a:t>
            </a:r>
            <a:r>
              <a:rPr lang="es-ES" dirty="0" err="1">
                <a:solidFill>
                  <a:schemeClr val="tx1"/>
                </a:solidFill>
              </a:rPr>
              <a:t>chancelerías</a:t>
            </a:r>
            <a:r>
              <a:rPr lang="es-ES" dirty="0">
                <a:solidFill>
                  <a:schemeClr val="tx1"/>
                </a:solidFill>
              </a:rPr>
              <a:t> (Valladolid e Granada) e </a:t>
            </a:r>
            <a:r>
              <a:rPr lang="es-ES" dirty="0" err="1">
                <a:solidFill>
                  <a:schemeClr val="tx1"/>
                </a:solidFill>
              </a:rPr>
              <a:t>audiciencias</a:t>
            </a:r>
            <a:r>
              <a:rPr lang="es-ES" dirty="0">
                <a:solidFill>
                  <a:schemeClr val="tx1"/>
                </a:solidFill>
              </a:rPr>
              <a:t> (Galicia, Sevilla)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Corregimentos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nas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cidades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Burocratización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Potenciación do </a:t>
            </a:r>
            <a:r>
              <a:rPr lang="es-ES" dirty="0" err="1">
                <a:solidFill>
                  <a:schemeClr val="tx1"/>
                </a:solidFill>
              </a:rPr>
              <a:t>exército</a:t>
            </a:r>
            <a:r>
              <a:rPr lang="es-ES" dirty="0">
                <a:solidFill>
                  <a:schemeClr val="tx1"/>
                </a:solidFill>
              </a:rPr>
              <a:t> permanente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Cortes diferenciadas (</a:t>
            </a:r>
            <a:r>
              <a:rPr lang="es-ES" dirty="0" err="1">
                <a:solidFill>
                  <a:schemeClr val="tx1"/>
                </a:solidFill>
              </a:rPr>
              <a:t>Castela</a:t>
            </a:r>
            <a:r>
              <a:rPr lang="es-ES" dirty="0">
                <a:solidFill>
                  <a:schemeClr val="tx1"/>
                </a:solidFill>
              </a:rPr>
              <a:t>, Aragón, Cataluña, Valencia, Navarra)</a:t>
            </a:r>
          </a:p>
          <a:p>
            <a:pPr lvl="1" algn="just"/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13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marL="800100" lvl="1" indent="-342900">
              <a:buAutoNum type="arabicPeriod"/>
            </a:pPr>
            <a:r>
              <a:rPr lang="es-ES" sz="1400" b="1" dirty="0">
                <a:solidFill>
                  <a:srgbClr val="FF0000"/>
                </a:solidFill>
              </a:rPr>
              <a:t>Os Reis Católicos</a:t>
            </a:r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6. Ampliación territorial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Granada 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 err="1">
                <a:solidFill>
                  <a:schemeClr val="tx1"/>
                </a:solidFill>
              </a:rPr>
              <a:t>Mouriscos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Rosellón e Cerdeña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Canarias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Expansión polo Mediterráneo (Nápoles, Melilla, Orán)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Anexión de Navarra</a:t>
            </a:r>
          </a:p>
          <a:p>
            <a:pPr lvl="1" algn="just"/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7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Tema 5: Os Reis Católicos e a Monarquía hispánica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78444" y="1010120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51444" y="1010121"/>
            <a:ext cx="76067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600" dirty="0"/>
              <a:t>1. Os Reis católicos</a:t>
            </a:r>
          </a:p>
          <a:p>
            <a:pPr lvl="0"/>
            <a:r>
              <a:rPr lang="es-ES" sz="3600" dirty="0"/>
              <a:t>2. A monarquía dos Austrias</a:t>
            </a:r>
          </a:p>
          <a:p>
            <a:pPr lvl="0"/>
            <a:r>
              <a:rPr lang="es-ES" sz="3600" dirty="0"/>
              <a:t>3. Conquista e explotación da América española</a:t>
            </a:r>
          </a:p>
          <a:p>
            <a:pPr lvl="0"/>
            <a:r>
              <a:rPr lang="es-ES" sz="3600" dirty="0"/>
              <a:t>4. A Galicia dos Austrias</a:t>
            </a:r>
          </a:p>
          <a:p>
            <a:pPr lvl="0"/>
            <a:r>
              <a:rPr lang="es-ES" sz="3600" dirty="0"/>
              <a:t>5. Humanismo e Contrarreforma</a:t>
            </a:r>
          </a:p>
        </p:txBody>
      </p:sp>
    </p:spTree>
    <p:extLst>
      <p:ext uri="{BB962C8B-B14F-4D97-AF65-F5344CB8AC3E}">
        <p14:creationId xmlns:p14="http://schemas.microsoft.com/office/powerpoint/2010/main" val="514004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F. </a:t>
            </a:r>
            <a:r>
              <a:rPr lang="es-ES" sz="1800" b="1" dirty="0" err="1">
                <a:solidFill>
                  <a:schemeClr val="tx1"/>
                </a:solidFill>
              </a:rPr>
              <a:t>Pradilla</a:t>
            </a:r>
            <a:r>
              <a:rPr lang="es-ES" sz="1800" b="1" dirty="0">
                <a:solidFill>
                  <a:schemeClr val="tx1"/>
                </a:solidFill>
              </a:rPr>
              <a:t>, </a:t>
            </a:r>
            <a:r>
              <a:rPr lang="es-ES" sz="1800" b="1" i="1" dirty="0">
                <a:solidFill>
                  <a:schemeClr val="tx1"/>
                </a:solidFill>
              </a:rPr>
              <a:t>La rendición de Granada</a:t>
            </a:r>
            <a:r>
              <a:rPr lang="es-ES" sz="1800" b="1" dirty="0">
                <a:solidFill>
                  <a:schemeClr val="tx1"/>
                </a:solidFill>
              </a:rPr>
              <a:t>. 1882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Senado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6" name="Imagen 5" descr="Pradilla_la_rendicion_de_granada_18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6" y="1200912"/>
            <a:ext cx="8689848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65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 algn="just"/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2" name="Imagen 1" descr="Expansión_territoria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14" y="-327"/>
            <a:ext cx="6597885" cy="68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3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 algn="just"/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2" name="Imagen 1" descr="Alianzas_diplomáticas_RRC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889000"/>
            <a:ext cx="741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70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 algn="just"/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5" name="Imagen 4" descr="Política_matrimonial_RRC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32"/>
            <a:ext cx="9144000" cy="58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02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3600" b="1" dirty="0">
                <a:solidFill>
                  <a:srgbClr val="000000"/>
                </a:solidFill>
              </a:rPr>
              <a:t>2. A Monarquía dos Austrias</a:t>
            </a:r>
            <a:endParaRPr lang="es-ES" b="1" dirty="0">
              <a:solidFill>
                <a:srgbClr val="000000"/>
              </a:solidFill>
            </a:endParaRPr>
          </a:p>
          <a:p>
            <a:pPr marL="971550" lvl="1" indent="-514350" algn="just">
              <a:buFont typeface="Arial"/>
              <a:buAutoNum type="arabicPeriod"/>
            </a:pPr>
            <a:r>
              <a:rPr lang="es-ES" dirty="0">
                <a:solidFill>
                  <a:srgbClr val="FF0000"/>
                </a:solidFill>
              </a:rPr>
              <a:t>A monarquía Hispánica. Trazos </a:t>
            </a:r>
            <a:r>
              <a:rPr lang="es-ES" dirty="0" err="1">
                <a:solidFill>
                  <a:srgbClr val="FF0000"/>
                </a:solidFill>
              </a:rPr>
              <a:t>xerais</a:t>
            </a:r>
            <a:endParaRPr lang="es-ES" dirty="0">
              <a:solidFill>
                <a:srgbClr val="FF0000"/>
              </a:solidFill>
            </a:endParaRPr>
          </a:p>
          <a:p>
            <a:pPr marL="971550" lvl="1" indent="-514350" algn="just">
              <a:buAutoNum type="arabicPeriod"/>
            </a:pPr>
            <a:r>
              <a:rPr lang="es-ES" sz="2800" dirty="0">
                <a:solidFill>
                  <a:srgbClr val="FF0000"/>
                </a:solidFill>
              </a:rPr>
              <a:t>Carlos I e o Imperio universal</a:t>
            </a:r>
          </a:p>
          <a:p>
            <a:pPr marL="971550" lvl="1" indent="-514350" algn="just">
              <a:buAutoNum type="arabicPeriod"/>
            </a:pPr>
            <a:r>
              <a:rPr lang="es-ES" dirty="0">
                <a:solidFill>
                  <a:srgbClr val="FF0000"/>
                </a:solidFill>
              </a:rPr>
              <a:t>A Monarquía católica de </a:t>
            </a:r>
            <a:r>
              <a:rPr lang="es-ES" dirty="0" err="1">
                <a:solidFill>
                  <a:srgbClr val="FF0000"/>
                </a:solidFill>
              </a:rPr>
              <a:t>Filipe</a:t>
            </a:r>
            <a:r>
              <a:rPr lang="es-ES" dirty="0">
                <a:solidFill>
                  <a:srgbClr val="FF0000"/>
                </a:solidFill>
              </a:rPr>
              <a:t> II</a:t>
            </a:r>
          </a:p>
          <a:p>
            <a:pPr marL="971550" lvl="1" indent="-514350" algn="just"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A </a:t>
            </a:r>
            <a:r>
              <a:rPr lang="es-ES" dirty="0" err="1">
                <a:solidFill>
                  <a:schemeClr val="tx1"/>
                </a:solidFill>
              </a:rPr>
              <a:t>hexemonía</a:t>
            </a:r>
            <a:r>
              <a:rPr lang="es-ES" dirty="0">
                <a:solidFill>
                  <a:schemeClr val="tx1"/>
                </a:solidFill>
              </a:rPr>
              <a:t> dinástica de </a:t>
            </a:r>
            <a:r>
              <a:rPr lang="es-ES" dirty="0" err="1">
                <a:solidFill>
                  <a:schemeClr val="tx1"/>
                </a:solidFill>
              </a:rPr>
              <a:t>Filipe</a:t>
            </a:r>
            <a:r>
              <a:rPr lang="es-ES" dirty="0">
                <a:solidFill>
                  <a:schemeClr val="tx1"/>
                </a:solidFill>
              </a:rPr>
              <a:t> III</a:t>
            </a:r>
          </a:p>
          <a:p>
            <a:pPr marL="971550" lvl="1" indent="-514350" algn="just">
              <a:buAutoNum type="arabicPeriod"/>
            </a:pPr>
            <a:r>
              <a:rPr lang="es-ES" dirty="0" err="1">
                <a:solidFill>
                  <a:srgbClr val="FF0000"/>
                </a:solidFill>
              </a:rPr>
              <a:t>Filipe</a:t>
            </a:r>
            <a:r>
              <a:rPr lang="es-ES" dirty="0">
                <a:solidFill>
                  <a:srgbClr val="FF0000"/>
                </a:solidFill>
              </a:rPr>
              <a:t> IV e a </a:t>
            </a:r>
            <a:r>
              <a:rPr lang="es-ES" dirty="0" err="1">
                <a:solidFill>
                  <a:srgbClr val="FF0000"/>
                </a:solidFill>
              </a:rPr>
              <a:t>loita</a:t>
            </a:r>
            <a:r>
              <a:rPr lang="es-ES" dirty="0">
                <a:solidFill>
                  <a:srgbClr val="FF0000"/>
                </a:solidFill>
              </a:rPr>
              <a:t> polo </a:t>
            </a:r>
            <a:r>
              <a:rPr lang="es-ES" dirty="0" err="1">
                <a:solidFill>
                  <a:srgbClr val="FF0000"/>
                </a:solidFill>
              </a:rPr>
              <a:t>mantemento</a:t>
            </a:r>
            <a:r>
              <a:rPr lang="es-ES" dirty="0">
                <a:solidFill>
                  <a:srgbClr val="FF0000"/>
                </a:solidFill>
              </a:rPr>
              <a:t> da </a:t>
            </a:r>
            <a:r>
              <a:rPr lang="es-ES" dirty="0" err="1">
                <a:solidFill>
                  <a:srgbClr val="FF0000"/>
                </a:solidFill>
              </a:rPr>
              <a:t>hexemonía</a:t>
            </a:r>
            <a:endParaRPr lang="es-ES" dirty="0">
              <a:solidFill>
                <a:srgbClr val="FF0000"/>
              </a:solidFill>
            </a:endParaRPr>
          </a:p>
          <a:p>
            <a:pPr marL="971550" lvl="1" indent="-514350" algn="just"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Carlos II e o problema sucesorio</a:t>
            </a: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80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b="1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1. A Monarquía Hispánica. Trazos </a:t>
            </a:r>
            <a:r>
              <a:rPr lang="es-ES" b="1" dirty="0" err="1">
                <a:solidFill>
                  <a:srgbClr val="FF0000"/>
                </a:solidFill>
              </a:rPr>
              <a:t>xerais</a:t>
            </a:r>
            <a:endParaRPr lang="es-ES" b="1" dirty="0">
              <a:solidFill>
                <a:srgbClr val="FF0000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Unión de </a:t>
            </a:r>
            <a:r>
              <a:rPr lang="es-ES" sz="2800" dirty="0" err="1">
                <a:solidFill>
                  <a:schemeClr val="tx1"/>
                </a:solidFill>
              </a:rPr>
              <a:t>Coroas</a:t>
            </a:r>
            <a:r>
              <a:rPr lang="es-ES" sz="2800" dirty="0">
                <a:solidFill>
                  <a:schemeClr val="tx1"/>
                </a:solidFill>
              </a:rPr>
              <a:t> e dispersión </a:t>
            </a:r>
            <a:r>
              <a:rPr lang="es-ES" dirty="0">
                <a:solidFill>
                  <a:schemeClr val="tx1"/>
                </a:solidFill>
              </a:rPr>
              <a:t>territorial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Monarquía autoritaria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Hexemonía</a:t>
            </a:r>
            <a:r>
              <a:rPr lang="es-ES" dirty="0">
                <a:solidFill>
                  <a:schemeClr val="tx1"/>
                </a:solidFill>
              </a:rPr>
              <a:t> e guerra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Dependencia económica de América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Auxe</a:t>
            </a:r>
            <a:r>
              <a:rPr lang="es-ES" dirty="0">
                <a:solidFill>
                  <a:schemeClr val="tx1"/>
                </a:solidFill>
              </a:rPr>
              <a:t> e decadencia</a:t>
            </a:r>
            <a:endParaRPr lang="es-ES" dirty="0"/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04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marL="800100" lvl="1" indent="-342900">
              <a:buAutoNum type="arabicPeriod"/>
            </a:pPr>
            <a:r>
              <a:rPr lang="es-ES" sz="1800" dirty="0">
                <a:solidFill>
                  <a:schemeClr val="tx1"/>
                </a:solidFill>
              </a:rPr>
              <a:t>A Monarquía Hispánica. Trazos </a:t>
            </a:r>
            <a:r>
              <a:rPr lang="es-ES" sz="1800" dirty="0" err="1">
                <a:solidFill>
                  <a:schemeClr val="tx1"/>
                </a:solidFill>
              </a:rPr>
              <a:t>xerais</a:t>
            </a:r>
            <a:endParaRPr lang="es-ES" sz="1800" dirty="0">
              <a:solidFill>
                <a:schemeClr val="tx1"/>
              </a:solidFill>
            </a:endParaRP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Unión de </a:t>
            </a:r>
            <a:r>
              <a:rPr lang="es-ES" sz="2400" b="1" dirty="0" err="1">
                <a:solidFill>
                  <a:schemeClr val="tx1"/>
                </a:solidFill>
              </a:rPr>
              <a:t>Coroas</a:t>
            </a:r>
            <a:r>
              <a:rPr lang="es-ES" sz="2400" b="1" dirty="0">
                <a:solidFill>
                  <a:schemeClr val="tx1"/>
                </a:solidFill>
              </a:rPr>
              <a:t> e dispersión territorial (</a:t>
            </a:r>
            <a:r>
              <a:rPr lang="es-ES" sz="2400" b="1" dirty="0" err="1">
                <a:solidFill>
                  <a:schemeClr val="tx1"/>
                </a:solidFill>
              </a:rPr>
              <a:t>páxs</a:t>
            </a:r>
            <a:r>
              <a:rPr lang="es-ES" sz="2400" b="1" dirty="0">
                <a:solidFill>
                  <a:schemeClr val="tx1"/>
                </a:solidFill>
              </a:rPr>
              <a:t>. 89 e 90)</a:t>
            </a:r>
          </a:p>
          <a:p>
            <a:pPr marL="800100" lvl="1" indent="-342900">
              <a:buAutoNum type="arabicPeriod"/>
            </a:pPr>
            <a:endParaRPr lang="es-ES" sz="1800" b="1" dirty="0">
              <a:solidFill>
                <a:schemeClr val="tx1"/>
              </a:solidFill>
            </a:endParaRPr>
          </a:p>
          <a:p>
            <a:pPr lvl="1" algn="just"/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2" name="Imagen 1" descr="Herdanza_Carlos_primeir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708150"/>
            <a:ext cx="72898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78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marL="800100" lvl="1" indent="-342900">
              <a:buAutoNum type="arabicPeriod"/>
            </a:pPr>
            <a:r>
              <a:rPr lang="es-ES" sz="1800" dirty="0">
                <a:solidFill>
                  <a:schemeClr val="tx1"/>
                </a:solidFill>
              </a:rPr>
              <a:t>A Monarquía Hispánica. Trazos </a:t>
            </a:r>
            <a:r>
              <a:rPr lang="es-ES" sz="1800" dirty="0" err="1">
                <a:solidFill>
                  <a:schemeClr val="tx1"/>
                </a:solidFill>
              </a:rPr>
              <a:t>xerais</a:t>
            </a:r>
            <a:endParaRPr lang="es-ES" sz="1800" dirty="0">
              <a:solidFill>
                <a:schemeClr val="tx1"/>
              </a:solidFill>
            </a:endParaRP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Unión de </a:t>
            </a:r>
            <a:r>
              <a:rPr lang="es-ES" sz="2400" b="1" dirty="0" err="1">
                <a:solidFill>
                  <a:schemeClr val="tx1"/>
                </a:solidFill>
              </a:rPr>
              <a:t>Coroas</a:t>
            </a:r>
            <a:r>
              <a:rPr lang="es-ES" sz="2400" b="1" dirty="0">
                <a:solidFill>
                  <a:schemeClr val="tx1"/>
                </a:solidFill>
              </a:rPr>
              <a:t> e dispersión territorial (</a:t>
            </a:r>
            <a:r>
              <a:rPr lang="es-ES" sz="2400" b="1" dirty="0" err="1">
                <a:solidFill>
                  <a:schemeClr val="tx1"/>
                </a:solidFill>
              </a:rPr>
              <a:t>páxs</a:t>
            </a:r>
            <a:r>
              <a:rPr lang="es-ES" sz="2400" b="1" dirty="0">
                <a:solidFill>
                  <a:schemeClr val="tx1"/>
                </a:solidFill>
              </a:rPr>
              <a:t>. 89 e 90)</a:t>
            </a:r>
          </a:p>
          <a:p>
            <a:pPr marL="800100" lvl="1" indent="-342900">
              <a:buAutoNum type="arabicPeriod"/>
            </a:pPr>
            <a:endParaRPr lang="es-ES" sz="1800" b="1" dirty="0">
              <a:solidFill>
                <a:schemeClr val="tx1"/>
              </a:solidFill>
            </a:endParaRPr>
          </a:p>
          <a:p>
            <a:pPr lvl="1" algn="just"/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4" name="Imagen 3" descr="Escudo_Carlos_Primeir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" y="1447799"/>
            <a:ext cx="7987285" cy="520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88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marL="800100" lvl="1" indent="-342900">
              <a:buAutoNum type="arabicPeriod"/>
            </a:pPr>
            <a:r>
              <a:rPr lang="es-ES" sz="1800" dirty="0">
                <a:solidFill>
                  <a:schemeClr val="tx1"/>
                </a:solidFill>
              </a:rPr>
              <a:t>A Monarquía Hispánica. Trazos </a:t>
            </a:r>
            <a:r>
              <a:rPr lang="es-ES" sz="1800" dirty="0" err="1">
                <a:solidFill>
                  <a:schemeClr val="tx1"/>
                </a:solidFill>
              </a:rPr>
              <a:t>xerais</a:t>
            </a:r>
            <a:endParaRPr lang="es-ES" sz="1800" dirty="0">
              <a:solidFill>
                <a:schemeClr val="tx1"/>
              </a:solidFill>
            </a:endParaRP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Monarquía autoritaria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Vínculo monárquico entre territorios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Poder </a:t>
            </a:r>
            <a:r>
              <a:rPr lang="es-ES" dirty="0" err="1">
                <a:solidFill>
                  <a:schemeClr val="tx1"/>
                </a:solidFill>
              </a:rPr>
              <a:t>rexio</a:t>
            </a:r>
            <a:r>
              <a:rPr lang="es-ES" dirty="0">
                <a:solidFill>
                  <a:schemeClr val="tx1"/>
                </a:solidFill>
              </a:rPr>
              <a:t> e poder territorial (</a:t>
            </a:r>
            <a:r>
              <a:rPr lang="es-ES" dirty="0" err="1">
                <a:solidFill>
                  <a:schemeClr val="tx1"/>
                </a:solidFill>
              </a:rPr>
              <a:t>páx</a:t>
            </a:r>
            <a:r>
              <a:rPr lang="es-ES" dirty="0">
                <a:solidFill>
                  <a:schemeClr val="tx1"/>
                </a:solidFill>
              </a:rPr>
              <a:t>. 90)</a:t>
            </a:r>
          </a:p>
          <a:p>
            <a:pPr marL="1371600" lvl="2" indent="-457200" algn="just">
              <a:buFontTx/>
              <a:buChar char="•"/>
            </a:pPr>
            <a:r>
              <a:rPr lang="es-ES" sz="2400" dirty="0" err="1">
                <a:solidFill>
                  <a:schemeClr val="tx1"/>
                </a:solidFill>
              </a:rPr>
              <a:t>Revoltas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territoriais</a:t>
            </a:r>
            <a:endParaRPr lang="es-ES" sz="2400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Países </a:t>
            </a:r>
            <a:r>
              <a:rPr lang="es-ES" dirty="0" err="1">
                <a:solidFill>
                  <a:schemeClr val="tx1"/>
                </a:solidFill>
              </a:rPr>
              <a:t>Baixos</a:t>
            </a:r>
            <a:r>
              <a:rPr lang="es-ES" dirty="0">
                <a:solidFill>
                  <a:schemeClr val="tx1"/>
                </a:solidFill>
              </a:rPr>
              <a:t> 1566</a:t>
            </a:r>
          </a:p>
          <a:p>
            <a:pPr marL="1371600" lvl="2" indent="-457200" algn="just">
              <a:buFontTx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Cataluña, Portugal e Sicilia: 1640</a:t>
            </a:r>
            <a:endParaRPr lang="es-ES" sz="2800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Representantes </a:t>
            </a:r>
            <a:r>
              <a:rPr lang="es-ES" dirty="0" err="1">
                <a:solidFill>
                  <a:schemeClr val="tx1"/>
                </a:solidFill>
              </a:rPr>
              <a:t>territoriais</a:t>
            </a:r>
            <a:r>
              <a:rPr lang="es-ES" dirty="0">
                <a:solidFill>
                  <a:schemeClr val="tx1"/>
                </a:solidFill>
              </a:rPr>
              <a:t> da monarquía (</a:t>
            </a:r>
            <a:r>
              <a:rPr lang="es-ES" dirty="0" err="1">
                <a:solidFill>
                  <a:schemeClr val="tx1"/>
                </a:solidFill>
              </a:rPr>
              <a:t>vicerreinatos</a:t>
            </a:r>
            <a:r>
              <a:rPr lang="es-ES" dirty="0">
                <a:solidFill>
                  <a:schemeClr val="tx1"/>
                </a:solidFill>
              </a:rPr>
              <a:t>, gobernadores, capitanes </a:t>
            </a:r>
            <a:r>
              <a:rPr lang="es-ES" dirty="0" err="1">
                <a:solidFill>
                  <a:schemeClr val="tx1"/>
                </a:solidFill>
              </a:rPr>
              <a:t>xerais</a:t>
            </a:r>
            <a:r>
              <a:rPr lang="es-ES" dirty="0">
                <a:solidFill>
                  <a:schemeClr val="tx1"/>
                </a:solidFill>
              </a:rPr>
              <a:t>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Organización </a:t>
            </a:r>
            <a:r>
              <a:rPr lang="es-ES" dirty="0" err="1">
                <a:solidFill>
                  <a:schemeClr val="tx1"/>
                </a:solidFill>
              </a:rPr>
              <a:t>polisinodial</a:t>
            </a:r>
            <a:r>
              <a:rPr lang="es-ES" dirty="0">
                <a:solidFill>
                  <a:schemeClr val="tx1"/>
                </a:solidFill>
              </a:rPr>
              <a:t> (</a:t>
            </a:r>
            <a:r>
              <a:rPr lang="es-ES" dirty="0" err="1">
                <a:solidFill>
                  <a:schemeClr val="tx1"/>
                </a:solidFill>
              </a:rPr>
              <a:t>consellos</a:t>
            </a:r>
            <a:r>
              <a:rPr lang="es-ES" dirty="0">
                <a:solidFill>
                  <a:schemeClr val="tx1"/>
                </a:solidFill>
              </a:rPr>
              <a:t>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Preponderancia de </a:t>
            </a:r>
            <a:r>
              <a:rPr lang="es-ES" dirty="0" err="1">
                <a:solidFill>
                  <a:schemeClr val="tx1"/>
                </a:solidFill>
              </a:rPr>
              <a:t>Castela</a:t>
            </a:r>
            <a:r>
              <a:rPr lang="es-ES" dirty="0">
                <a:solidFill>
                  <a:schemeClr val="tx1"/>
                </a:solidFill>
              </a:rPr>
              <a:t> (Madrid capital, 1560)</a:t>
            </a:r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9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 lnSpcReduction="10000"/>
          </a:bodyPr>
          <a:lstStyle/>
          <a:p>
            <a:pPr lvl="1"/>
            <a:r>
              <a:rPr lang="es-ES" sz="2400" b="1" dirty="0" err="1">
                <a:solidFill>
                  <a:schemeClr val="tx1"/>
                </a:solidFill>
              </a:rPr>
              <a:t>Hexemonía</a:t>
            </a:r>
            <a:r>
              <a:rPr lang="es-ES" sz="2400" b="1" dirty="0">
                <a:solidFill>
                  <a:schemeClr val="tx1"/>
                </a:solidFill>
              </a:rPr>
              <a:t> e guerra </a:t>
            </a:r>
            <a:r>
              <a:rPr lang="es-ES" sz="2400" dirty="0">
                <a:solidFill>
                  <a:schemeClr val="tx1"/>
                </a:solidFill>
              </a:rPr>
              <a:t>(</a:t>
            </a:r>
            <a:r>
              <a:rPr lang="es-ES" sz="2400" dirty="0" err="1">
                <a:solidFill>
                  <a:schemeClr val="tx1"/>
                </a:solidFill>
              </a:rPr>
              <a:t>cadro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páx</a:t>
            </a:r>
            <a:r>
              <a:rPr lang="es-ES" sz="2400" dirty="0">
                <a:solidFill>
                  <a:schemeClr val="tx1"/>
                </a:solidFill>
              </a:rPr>
              <a:t>. 91) (1)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Diplomacia e guerra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Francia: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Dominio de Italia, Borgoña, Nápoles e PPBB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Holanda: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Cuestións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relixiosas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Rutas </a:t>
            </a:r>
            <a:r>
              <a:rPr lang="es-ES" sz="2400" dirty="0" err="1">
                <a:solidFill>
                  <a:schemeClr val="tx1"/>
                </a:solidFill>
              </a:rPr>
              <a:t>comerciais</a:t>
            </a:r>
            <a:r>
              <a:rPr lang="es-ES" sz="2400" dirty="0">
                <a:solidFill>
                  <a:schemeClr val="tx1"/>
                </a:solidFill>
              </a:rPr>
              <a:t> marítimas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Inglaterra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Cuestións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relixiosas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Rutas </a:t>
            </a:r>
            <a:r>
              <a:rPr lang="es-ES" dirty="0" err="1">
                <a:solidFill>
                  <a:schemeClr val="tx1"/>
                </a:solidFill>
              </a:rPr>
              <a:t>comerciais</a:t>
            </a:r>
            <a:r>
              <a:rPr lang="es-ES" dirty="0">
                <a:solidFill>
                  <a:schemeClr val="tx1"/>
                </a:solidFill>
              </a:rPr>
              <a:t> marítimas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Armada Invencible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Imperio turco: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Control do Mediterráneo (Lepanto, 1571)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Norte de África</a:t>
            </a:r>
          </a:p>
          <a:p>
            <a:pPr marL="914400" lvl="1" indent="-457200" algn="just">
              <a:buFontTx/>
              <a:buChar char="•"/>
            </a:pPr>
            <a:endParaRPr lang="es-ES" sz="2800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1630F7-AD41-A645-9EC7-8ECE06278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6092"/>
            <a:ext cx="8229600" cy="6078582"/>
          </a:xfrm>
        </p:spPr>
        <p:txBody>
          <a:bodyPr>
            <a:normAutofit fontScale="70000" lnSpcReduction="20000"/>
          </a:bodyPr>
          <a:lstStyle/>
          <a:p>
            <a:r>
              <a:rPr lang="es-ES" b="1" dirty="0" err="1"/>
              <a:t>Idade</a:t>
            </a:r>
            <a:r>
              <a:rPr lang="es-ES" b="1" dirty="0"/>
              <a:t> Moderna</a:t>
            </a:r>
          </a:p>
          <a:p>
            <a:pPr lvl="1"/>
            <a:r>
              <a:rPr lang="es-ES" dirty="0"/>
              <a:t>RRCC</a:t>
            </a:r>
          </a:p>
          <a:p>
            <a:pPr lvl="1"/>
            <a:r>
              <a:rPr lang="es-ES" dirty="0"/>
              <a:t>Austria</a:t>
            </a:r>
          </a:p>
          <a:p>
            <a:pPr lvl="2"/>
            <a:r>
              <a:rPr lang="es-ES" dirty="0" err="1"/>
              <a:t>Maiores</a:t>
            </a:r>
            <a:endParaRPr lang="es-ES" dirty="0"/>
          </a:p>
          <a:p>
            <a:pPr lvl="2"/>
            <a:r>
              <a:rPr lang="es-ES" dirty="0"/>
              <a:t>Menores</a:t>
            </a:r>
          </a:p>
          <a:p>
            <a:pPr lvl="1"/>
            <a:r>
              <a:rPr lang="es-ES" dirty="0"/>
              <a:t>Borbón (1700-…)</a:t>
            </a:r>
          </a:p>
          <a:p>
            <a:r>
              <a:rPr lang="es-ES" dirty="0"/>
              <a:t>Monarquía católica universal</a:t>
            </a:r>
          </a:p>
          <a:p>
            <a:r>
              <a:rPr lang="es-ES" b="1" dirty="0"/>
              <a:t>Unión territorial</a:t>
            </a:r>
            <a:r>
              <a:rPr lang="es-ES" dirty="0"/>
              <a:t>: España (</a:t>
            </a:r>
            <a:r>
              <a:rPr lang="es-ES" dirty="0">
                <a:solidFill>
                  <a:srgbClr val="FF0000"/>
                </a:solidFill>
              </a:rPr>
              <a:t>Unión de Armas, Xunta do Reino de Galicia</a:t>
            </a:r>
            <a:r>
              <a:rPr lang="es-ES" dirty="0"/>
              <a:t>)</a:t>
            </a:r>
          </a:p>
          <a:p>
            <a:r>
              <a:rPr lang="es-ES" dirty="0" err="1"/>
              <a:t>Fortalecemento</a:t>
            </a:r>
            <a:r>
              <a:rPr lang="es-ES" dirty="0"/>
              <a:t> do Estado (</a:t>
            </a:r>
            <a:r>
              <a:rPr lang="es-ES" dirty="0">
                <a:solidFill>
                  <a:srgbClr val="FF0000"/>
                </a:solidFill>
              </a:rPr>
              <a:t>valido</a:t>
            </a:r>
            <a:r>
              <a:rPr lang="es-ES" dirty="0"/>
              <a:t>)</a:t>
            </a:r>
          </a:p>
          <a:p>
            <a:r>
              <a:rPr lang="es-ES" b="1" dirty="0"/>
              <a:t>Imperio</a:t>
            </a:r>
            <a:r>
              <a:rPr lang="es-ES" dirty="0"/>
              <a:t>: América, Europa</a:t>
            </a:r>
          </a:p>
          <a:p>
            <a:pPr lvl="1"/>
            <a:r>
              <a:rPr lang="es-ES" dirty="0" err="1"/>
              <a:t>Ouro</a:t>
            </a:r>
            <a:r>
              <a:rPr lang="es-ES" dirty="0"/>
              <a:t>, </a:t>
            </a:r>
            <a:r>
              <a:rPr lang="es-ES" dirty="0" err="1"/>
              <a:t>prata</a:t>
            </a:r>
            <a:r>
              <a:rPr lang="es-ES" dirty="0"/>
              <a:t> de América</a:t>
            </a:r>
            <a:endParaRPr lang="es-ES" dirty="0">
              <a:solidFill>
                <a:srgbClr val="FF0000"/>
              </a:solidFill>
            </a:endParaRPr>
          </a:p>
          <a:p>
            <a:r>
              <a:rPr lang="es-ES" dirty="0" err="1"/>
              <a:t>Loita</a:t>
            </a:r>
            <a:r>
              <a:rPr lang="es-ES" dirty="0"/>
              <a:t> </a:t>
            </a:r>
            <a:r>
              <a:rPr lang="es-ES" dirty="0" err="1"/>
              <a:t>pola</a:t>
            </a:r>
            <a:r>
              <a:rPr lang="es-ES" dirty="0"/>
              <a:t> </a:t>
            </a:r>
            <a:r>
              <a:rPr lang="es-ES" b="1" dirty="0" err="1"/>
              <a:t>hexemonía</a:t>
            </a:r>
            <a:r>
              <a:rPr lang="es-ES" b="1" dirty="0"/>
              <a:t> </a:t>
            </a:r>
            <a:r>
              <a:rPr lang="es-ES" dirty="0">
                <a:solidFill>
                  <a:srgbClr val="FF0000"/>
                </a:solidFill>
              </a:rPr>
              <a:t>(</a:t>
            </a:r>
            <a:r>
              <a:rPr lang="es-ES" dirty="0" err="1">
                <a:solidFill>
                  <a:srgbClr val="FF0000"/>
                </a:solidFill>
              </a:rPr>
              <a:t>Terzos</a:t>
            </a:r>
            <a:r>
              <a:rPr lang="es-ES" dirty="0">
                <a:solidFill>
                  <a:srgbClr val="FF0000"/>
                </a:solidFill>
              </a:rPr>
              <a:t> de </a:t>
            </a:r>
            <a:r>
              <a:rPr lang="es-ES" dirty="0" err="1">
                <a:solidFill>
                  <a:srgbClr val="FF0000"/>
                </a:solidFill>
              </a:rPr>
              <a:t>Frandres</a:t>
            </a:r>
            <a:r>
              <a:rPr lang="es-ES" dirty="0">
                <a:solidFill>
                  <a:srgbClr val="FF0000"/>
                </a:solidFill>
              </a:rPr>
              <a:t>): </a:t>
            </a:r>
            <a:r>
              <a:rPr lang="es-ES" dirty="0"/>
              <a:t>Francia, Inglaterra </a:t>
            </a:r>
            <a:r>
              <a:rPr lang="es-ES" dirty="0">
                <a:solidFill>
                  <a:srgbClr val="FF0000"/>
                </a:solidFill>
              </a:rPr>
              <a:t>(Gran Armada), </a:t>
            </a:r>
            <a:r>
              <a:rPr lang="es-ES" dirty="0"/>
              <a:t>Imperio Turco, Sacro Imperio Romano </a:t>
            </a:r>
            <a:r>
              <a:rPr lang="es-ES" dirty="0" err="1"/>
              <a:t>Xermánico</a:t>
            </a:r>
            <a:endParaRPr lang="es-ES" dirty="0"/>
          </a:p>
          <a:p>
            <a:r>
              <a:rPr lang="es-ES" dirty="0"/>
              <a:t>“Uniformización </a:t>
            </a:r>
            <a:r>
              <a:rPr lang="es-ES" dirty="0" err="1"/>
              <a:t>relixiosa</a:t>
            </a:r>
            <a:r>
              <a:rPr lang="es-ES" dirty="0"/>
              <a:t>: </a:t>
            </a:r>
            <a:r>
              <a:rPr lang="es-ES" b="1" dirty="0"/>
              <a:t>catolicismo</a:t>
            </a:r>
          </a:p>
          <a:p>
            <a:pPr lvl="1"/>
            <a:r>
              <a:rPr lang="es-ES" dirty="0"/>
              <a:t>Expulsión dos </a:t>
            </a:r>
            <a:r>
              <a:rPr lang="es-ES" dirty="0" err="1"/>
              <a:t>xudeos</a:t>
            </a:r>
            <a:r>
              <a:rPr lang="es-ES" dirty="0"/>
              <a:t> (1492)</a:t>
            </a:r>
          </a:p>
          <a:p>
            <a:pPr lvl="1"/>
            <a:r>
              <a:rPr lang="es-ES" dirty="0"/>
              <a:t>Expulsión dos </a:t>
            </a:r>
            <a:r>
              <a:rPr lang="es-ES" dirty="0" err="1">
                <a:solidFill>
                  <a:srgbClr val="FF0000"/>
                </a:solidFill>
              </a:rPr>
              <a:t>mouriscos</a:t>
            </a:r>
            <a:r>
              <a:rPr lang="es-ES" dirty="0"/>
              <a:t> (1609)</a:t>
            </a:r>
          </a:p>
          <a:p>
            <a:pPr lvl="1"/>
            <a:r>
              <a:rPr lang="es-ES" dirty="0"/>
              <a:t>Reforma/contrarreforma</a:t>
            </a:r>
          </a:p>
          <a:p>
            <a:r>
              <a:rPr lang="es-ES" dirty="0"/>
              <a:t>“</a:t>
            </a:r>
            <a:r>
              <a:rPr lang="es-ES" b="1" dirty="0" err="1"/>
              <a:t>Lenda</a:t>
            </a:r>
            <a:r>
              <a:rPr lang="es-ES" b="1" dirty="0"/>
              <a:t> negra</a:t>
            </a:r>
            <a:r>
              <a:rPr lang="es-ES" dirty="0"/>
              <a:t>”</a:t>
            </a:r>
          </a:p>
          <a:p>
            <a:pPr lvl="1"/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1707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marL="800100" lvl="1" indent="-342900">
              <a:buAutoNum type="arabicPeriod"/>
            </a:pPr>
            <a:r>
              <a:rPr lang="es-ES" sz="1800" dirty="0">
                <a:solidFill>
                  <a:schemeClr val="tx1"/>
                </a:solidFill>
              </a:rPr>
              <a:t>A Monarquía Hispánica. Trazos </a:t>
            </a:r>
            <a:r>
              <a:rPr lang="es-ES" sz="1800" dirty="0" err="1">
                <a:solidFill>
                  <a:schemeClr val="tx1"/>
                </a:solidFill>
              </a:rPr>
              <a:t>xerais</a:t>
            </a:r>
            <a:endParaRPr lang="es-ES" sz="1800" dirty="0">
              <a:solidFill>
                <a:schemeClr val="tx1"/>
              </a:solidFill>
            </a:endParaRPr>
          </a:p>
          <a:p>
            <a:pPr lvl="1"/>
            <a:r>
              <a:rPr lang="es-ES" sz="2400" b="1" dirty="0" err="1">
                <a:solidFill>
                  <a:schemeClr val="tx1"/>
                </a:solidFill>
              </a:rPr>
              <a:t>Hexemonía</a:t>
            </a:r>
            <a:r>
              <a:rPr lang="es-ES" sz="2400" b="1" dirty="0">
                <a:solidFill>
                  <a:schemeClr val="tx1"/>
                </a:solidFill>
              </a:rPr>
              <a:t> e guerra</a:t>
            </a:r>
            <a:r>
              <a:rPr lang="es-ES" sz="2400" dirty="0">
                <a:solidFill>
                  <a:schemeClr val="tx1"/>
                </a:solidFill>
              </a:rPr>
              <a:t> (2)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 err="1">
                <a:solidFill>
                  <a:schemeClr val="tx1"/>
                </a:solidFill>
              </a:rPr>
              <a:t>Exército</a:t>
            </a:r>
            <a:r>
              <a:rPr lang="es-ES" sz="2800" dirty="0">
                <a:solidFill>
                  <a:schemeClr val="tx1"/>
                </a:solidFill>
              </a:rPr>
              <a:t>: </a:t>
            </a:r>
            <a:r>
              <a:rPr lang="es-ES" sz="2800" dirty="0" err="1">
                <a:solidFill>
                  <a:srgbClr val="FF0000"/>
                </a:solidFill>
              </a:rPr>
              <a:t>Terzos</a:t>
            </a:r>
            <a:endParaRPr lang="es-ES" sz="2800" dirty="0">
              <a:solidFill>
                <a:srgbClr val="FF0000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FF0000"/>
                </a:solidFill>
              </a:rPr>
              <a:t>Armada</a:t>
            </a:r>
          </a:p>
          <a:p>
            <a:pPr marL="914400" lvl="1" indent="-457200" algn="just">
              <a:buFontTx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Impacto económico: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Saqueos e </a:t>
            </a:r>
            <a:r>
              <a:rPr lang="es-ES" dirty="0" err="1">
                <a:solidFill>
                  <a:schemeClr val="tx1"/>
                </a:solidFill>
              </a:rPr>
              <a:t>motíns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sz="2400" dirty="0" err="1">
                <a:solidFill>
                  <a:schemeClr val="tx1"/>
                </a:solidFill>
              </a:rPr>
              <a:t>Endebedamento</a:t>
            </a:r>
            <a:r>
              <a:rPr lang="es-ES" sz="2400" dirty="0">
                <a:solidFill>
                  <a:schemeClr val="tx1"/>
                </a:solidFill>
              </a:rPr>
              <a:t>, bancarrota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Empobrecemento</a:t>
            </a:r>
            <a:r>
              <a:rPr lang="es-ES" dirty="0">
                <a:solidFill>
                  <a:schemeClr val="tx1"/>
                </a:solidFill>
              </a:rPr>
              <a:t> de </a:t>
            </a:r>
            <a:r>
              <a:rPr lang="es-ES" dirty="0" err="1">
                <a:solidFill>
                  <a:schemeClr val="tx1"/>
                </a:solidFill>
              </a:rPr>
              <a:t>Castela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800" dirty="0" err="1">
                <a:solidFill>
                  <a:schemeClr val="tx1"/>
                </a:solidFill>
              </a:rPr>
              <a:t>Hexemonía</a:t>
            </a:r>
            <a:r>
              <a:rPr lang="es-ES" sz="2800" dirty="0">
                <a:solidFill>
                  <a:schemeClr val="tx1"/>
                </a:solidFill>
              </a:rPr>
              <a:t> ata 1640</a:t>
            </a:r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11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marL="800100" lvl="1" indent="-342900">
              <a:buAutoNum type="arabicPeriod"/>
            </a:pPr>
            <a:r>
              <a:rPr lang="es-ES" sz="1800" dirty="0">
                <a:solidFill>
                  <a:schemeClr val="tx1"/>
                </a:solidFill>
              </a:rPr>
              <a:t>A Monarquía Hispánica. Trazos </a:t>
            </a:r>
            <a:r>
              <a:rPr lang="es-ES" sz="1800" dirty="0" err="1">
                <a:solidFill>
                  <a:schemeClr val="tx1"/>
                </a:solidFill>
              </a:rPr>
              <a:t>xerais</a:t>
            </a:r>
            <a:endParaRPr lang="es-ES" sz="1800" dirty="0">
              <a:solidFill>
                <a:schemeClr val="tx1"/>
              </a:solidFill>
            </a:endParaRP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Dependencia económica de América</a:t>
            </a:r>
            <a:endParaRPr lang="es-ES" sz="2400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800" dirty="0" err="1">
                <a:solidFill>
                  <a:schemeClr val="tx1"/>
                </a:solidFill>
              </a:rPr>
              <a:t>Castela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Monopolio: Casa da contratación (Sevilla)</a:t>
            </a:r>
            <a:endParaRPr lang="es-ES" sz="2800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800" dirty="0" err="1">
                <a:solidFill>
                  <a:schemeClr val="tx1"/>
                </a:solidFill>
              </a:rPr>
              <a:t>Metais</a:t>
            </a:r>
            <a:r>
              <a:rPr lang="es-ES" sz="2800" dirty="0">
                <a:solidFill>
                  <a:schemeClr val="tx1"/>
                </a:solidFill>
              </a:rPr>
              <a:t> preciosos/productos artesanías (Francia, </a:t>
            </a:r>
            <a:r>
              <a:rPr lang="es-ES" sz="2800" dirty="0" err="1">
                <a:solidFill>
                  <a:schemeClr val="tx1"/>
                </a:solidFill>
              </a:rPr>
              <a:t>Frandes</a:t>
            </a:r>
            <a:r>
              <a:rPr lang="es-ES" sz="2800" dirty="0">
                <a:solidFill>
                  <a:schemeClr val="tx1"/>
                </a:solidFill>
              </a:rPr>
              <a:t>, </a:t>
            </a:r>
            <a:r>
              <a:rPr lang="es-ES" sz="2800" dirty="0" err="1">
                <a:solidFill>
                  <a:schemeClr val="tx1"/>
                </a:solidFill>
              </a:rPr>
              <a:t>Xénova</a:t>
            </a:r>
            <a:r>
              <a:rPr lang="es-ES" sz="2800" dirty="0">
                <a:solidFill>
                  <a:schemeClr val="tx1"/>
                </a:solidFill>
              </a:rPr>
              <a:t>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Arbitristas (</a:t>
            </a:r>
            <a:r>
              <a:rPr lang="es-ES" dirty="0" err="1">
                <a:solidFill>
                  <a:schemeClr val="tx1"/>
                </a:solidFill>
              </a:rPr>
              <a:t>páx</a:t>
            </a:r>
            <a:r>
              <a:rPr lang="es-ES" dirty="0">
                <a:solidFill>
                  <a:schemeClr val="tx1"/>
                </a:solidFill>
              </a:rPr>
              <a:t>. 93)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Século</a:t>
            </a:r>
            <a:r>
              <a:rPr lang="es-ES" dirty="0">
                <a:solidFill>
                  <a:schemeClr val="tx1"/>
                </a:solidFill>
              </a:rPr>
              <a:t> XVI: inflación, revolución dos </a:t>
            </a:r>
            <a:r>
              <a:rPr lang="es-ES" dirty="0" err="1">
                <a:solidFill>
                  <a:schemeClr val="tx1"/>
                </a:solidFill>
              </a:rPr>
              <a:t>prezos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800" dirty="0" err="1">
                <a:solidFill>
                  <a:schemeClr val="tx1"/>
                </a:solidFill>
              </a:rPr>
              <a:t>Século</a:t>
            </a:r>
            <a:r>
              <a:rPr lang="es-ES" sz="2800" dirty="0">
                <a:solidFill>
                  <a:schemeClr val="tx1"/>
                </a:solidFill>
              </a:rPr>
              <a:t> XVII: inflación, política monetaria</a:t>
            </a:r>
          </a:p>
          <a:p>
            <a:pPr marL="914400" lvl="1" indent="-457200" algn="just">
              <a:buFontTx/>
              <a:buChar char="•"/>
            </a:pP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68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marL="800100" lvl="1" indent="-342900">
              <a:buAutoNum type="arabicPeriod"/>
            </a:pPr>
            <a:r>
              <a:rPr lang="es-ES" sz="1800" dirty="0">
                <a:solidFill>
                  <a:schemeClr val="tx1"/>
                </a:solidFill>
              </a:rPr>
              <a:t>A Monarquía Hispánica. Trazos </a:t>
            </a:r>
            <a:r>
              <a:rPr lang="es-ES" sz="1800" dirty="0" err="1">
                <a:solidFill>
                  <a:schemeClr val="tx1"/>
                </a:solidFill>
              </a:rPr>
              <a:t>xerais</a:t>
            </a:r>
            <a:endParaRPr lang="es-ES" sz="1800" dirty="0">
              <a:solidFill>
                <a:schemeClr val="tx1"/>
              </a:solidFill>
            </a:endParaRPr>
          </a:p>
          <a:p>
            <a:pPr lvl="1"/>
            <a:r>
              <a:rPr lang="es-ES" sz="2400" b="1" dirty="0" err="1">
                <a:solidFill>
                  <a:schemeClr val="tx1"/>
                </a:solidFill>
              </a:rPr>
              <a:t>Auxe</a:t>
            </a:r>
            <a:r>
              <a:rPr lang="es-ES" sz="2400" b="1" dirty="0">
                <a:solidFill>
                  <a:schemeClr val="tx1"/>
                </a:solidFill>
              </a:rPr>
              <a:t> e decadencia</a:t>
            </a:r>
            <a:endParaRPr lang="es-ES" sz="2400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800" dirty="0" err="1">
                <a:solidFill>
                  <a:schemeClr val="tx1"/>
                </a:solidFill>
              </a:rPr>
              <a:t>Século</a:t>
            </a:r>
            <a:r>
              <a:rPr lang="es-ES" sz="2800" dirty="0">
                <a:solidFill>
                  <a:schemeClr val="tx1"/>
                </a:solidFill>
              </a:rPr>
              <a:t> XVI: </a:t>
            </a:r>
            <a:r>
              <a:rPr lang="es-ES" sz="2800" dirty="0" err="1">
                <a:solidFill>
                  <a:schemeClr val="tx1"/>
                </a:solidFill>
              </a:rPr>
              <a:t>auxe</a:t>
            </a:r>
            <a:endParaRPr lang="es-ES" sz="2800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Século</a:t>
            </a:r>
            <a:r>
              <a:rPr lang="es-ES" dirty="0">
                <a:solidFill>
                  <a:schemeClr val="tx1"/>
                </a:solidFill>
              </a:rPr>
              <a:t> XVII: decadencia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Fase de expansión: ata 1580 (Portugal)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Expansión demográfica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Incremento artesanal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Aumento do comercio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Chegada</a:t>
            </a:r>
            <a:r>
              <a:rPr lang="es-ES" dirty="0">
                <a:solidFill>
                  <a:schemeClr val="tx1"/>
                </a:solidFill>
              </a:rPr>
              <a:t> de </a:t>
            </a:r>
            <a:r>
              <a:rPr lang="es-ES" dirty="0" err="1">
                <a:solidFill>
                  <a:schemeClr val="tx1"/>
                </a:solidFill>
              </a:rPr>
              <a:t>ouro</a:t>
            </a:r>
            <a:r>
              <a:rPr lang="es-ES" dirty="0">
                <a:solidFill>
                  <a:schemeClr val="tx1"/>
                </a:solidFill>
              </a:rPr>
              <a:t> e </a:t>
            </a:r>
            <a:r>
              <a:rPr lang="es-ES" dirty="0" err="1">
                <a:solidFill>
                  <a:schemeClr val="tx1"/>
                </a:solidFill>
              </a:rPr>
              <a:t>prata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Hexemonía</a:t>
            </a:r>
            <a:r>
              <a:rPr lang="es-ES" dirty="0">
                <a:solidFill>
                  <a:schemeClr val="tx1"/>
                </a:solidFill>
              </a:rPr>
              <a:t> internacional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Fase de contracción: 1580-1660/1680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Fase de </a:t>
            </a:r>
            <a:r>
              <a:rPr lang="es-ES" dirty="0" err="1">
                <a:solidFill>
                  <a:schemeClr val="tx1"/>
                </a:solidFill>
              </a:rPr>
              <a:t>estabilidade</a:t>
            </a:r>
            <a:r>
              <a:rPr lang="es-ES" dirty="0">
                <a:solidFill>
                  <a:schemeClr val="tx1"/>
                </a:solidFill>
              </a:rPr>
              <a:t>: </a:t>
            </a:r>
            <a:r>
              <a:rPr lang="es-ES" dirty="0" err="1">
                <a:solidFill>
                  <a:schemeClr val="tx1"/>
                </a:solidFill>
              </a:rPr>
              <a:t>dende</a:t>
            </a:r>
            <a:r>
              <a:rPr lang="es-ES" dirty="0">
                <a:solidFill>
                  <a:schemeClr val="tx1"/>
                </a:solidFill>
              </a:rPr>
              <a:t> 1660/1680</a:t>
            </a: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13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Tiziano, </a:t>
            </a:r>
            <a:r>
              <a:rPr lang="es-ES" sz="1800" b="1" i="1" dirty="0">
                <a:solidFill>
                  <a:schemeClr val="tx1"/>
                </a:solidFill>
              </a:rPr>
              <a:t>Carlos V </a:t>
            </a:r>
            <a:r>
              <a:rPr lang="es-ES" sz="1800" b="1" i="1" dirty="0" err="1">
                <a:solidFill>
                  <a:schemeClr val="tx1"/>
                </a:solidFill>
              </a:rPr>
              <a:t>na</a:t>
            </a:r>
            <a:r>
              <a:rPr lang="es-ES" sz="1800" b="1" i="1" dirty="0">
                <a:solidFill>
                  <a:schemeClr val="tx1"/>
                </a:solidFill>
              </a:rPr>
              <a:t> batalla de </a:t>
            </a:r>
            <a:r>
              <a:rPr lang="es-ES" sz="1800" b="1" i="1" dirty="0" err="1">
                <a:solidFill>
                  <a:schemeClr val="tx1"/>
                </a:solidFill>
              </a:rPr>
              <a:t>Mühlberg</a:t>
            </a:r>
            <a:r>
              <a:rPr lang="es-ES" sz="1800" b="1" dirty="0">
                <a:solidFill>
                  <a:schemeClr val="tx1"/>
                </a:solidFill>
              </a:rPr>
              <a:t>. 1548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Museo del Prado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 descr="Carlos V en la Batalla de Mühlbe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61" y="1222661"/>
            <a:ext cx="4623139" cy="55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Tiziano, </a:t>
            </a:r>
            <a:r>
              <a:rPr lang="es-ES" sz="1800" b="1" i="1" dirty="0" err="1">
                <a:solidFill>
                  <a:schemeClr val="tx1"/>
                </a:solidFill>
              </a:rPr>
              <a:t>Filipe</a:t>
            </a:r>
            <a:r>
              <a:rPr lang="es-ES" sz="1800" b="1" i="1" dirty="0">
                <a:solidFill>
                  <a:schemeClr val="tx1"/>
                </a:solidFill>
              </a:rPr>
              <a:t> II</a:t>
            </a:r>
            <a:r>
              <a:rPr lang="es-ES" sz="1800" b="1" dirty="0">
                <a:solidFill>
                  <a:schemeClr val="tx1"/>
                </a:solidFill>
              </a:rPr>
              <a:t>. 1551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Museo del Prado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 descr="Tiziano Felipe II_15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33" y="1117600"/>
            <a:ext cx="3083163" cy="55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62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2. Carlos I e o Imperio universal (1516-1556)</a:t>
            </a:r>
          </a:p>
          <a:p>
            <a:pPr marL="914400" lvl="1" indent="-457200" algn="just">
              <a:buFontTx/>
              <a:buChar char="•"/>
            </a:pPr>
            <a:r>
              <a:rPr lang="es-ES" i="1" dirty="0" err="1">
                <a:solidFill>
                  <a:schemeClr val="tx1"/>
                </a:solidFill>
              </a:rPr>
              <a:t>Universitas</a:t>
            </a:r>
            <a:r>
              <a:rPr lang="es-ES" i="1" dirty="0">
                <a:solidFill>
                  <a:schemeClr val="tx1"/>
                </a:solidFill>
              </a:rPr>
              <a:t> </a:t>
            </a:r>
            <a:r>
              <a:rPr lang="es-ES" i="1" dirty="0" err="1">
                <a:solidFill>
                  <a:schemeClr val="tx1"/>
                </a:solidFill>
              </a:rPr>
              <a:t>Christiana</a:t>
            </a:r>
            <a:endParaRPr lang="es-ES" i="1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Rei</a:t>
            </a:r>
            <a:r>
              <a:rPr lang="es-ES" dirty="0">
                <a:solidFill>
                  <a:schemeClr val="tx1"/>
                </a:solidFill>
              </a:rPr>
              <a:t> e emperador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Comunidades e </a:t>
            </a:r>
            <a:r>
              <a:rPr lang="es-ES" dirty="0" err="1">
                <a:solidFill>
                  <a:schemeClr val="tx1"/>
                </a:solidFill>
              </a:rPr>
              <a:t>xermanías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Rivalidade</a:t>
            </a:r>
            <a:r>
              <a:rPr lang="es-ES" dirty="0">
                <a:solidFill>
                  <a:schemeClr val="tx1"/>
                </a:solidFill>
              </a:rPr>
              <a:t> con Francia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Ruptura da </a:t>
            </a:r>
            <a:r>
              <a:rPr lang="es-ES" dirty="0" err="1">
                <a:solidFill>
                  <a:schemeClr val="tx1"/>
                </a:solidFill>
              </a:rPr>
              <a:t>unidade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relixiosa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Desvinculación do Imperio e abdicación</a:t>
            </a:r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91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2. Carlos I e o Imperio universal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Herdanza</a:t>
            </a:r>
            <a:r>
              <a:rPr lang="es-ES" dirty="0">
                <a:solidFill>
                  <a:schemeClr val="tx1"/>
                </a:solidFill>
              </a:rPr>
              <a:t> (mapa </a:t>
            </a:r>
            <a:r>
              <a:rPr lang="es-ES" dirty="0" err="1">
                <a:solidFill>
                  <a:schemeClr val="tx1"/>
                </a:solidFill>
              </a:rPr>
              <a:t>páx</a:t>
            </a:r>
            <a:r>
              <a:rPr lang="es-ES" dirty="0">
                <a:solidFill>
                  <a:schemeClr val="tx1"/>
                </a:solidFill>
              </a:rPr>
              <a:t>. 96)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Concepción feudal do Imperio: </a:t>
            </a:r>
            <a:r>
              <a:rPr lang="es-ES" i="1" dirty="0" err="1">
                <a:solidFill>
                  <a:schemeClr val="tx1"/>
                </a:solidFill>
              </a:rPr>
              <a:t>Universitas</a:t>
            </a:r>
            <a:r>
              <a:rPr lang="es-ES" i="1" dirty="0">
                <a:solidFill>
                  <a:schemeClr val="tx1"/>
                </a:solidFill>
              </a:rPr>
              <a:t> </a:t>
            </a:r>
            <a:r>
              <a:rPr lang="es-ES" i="1" dirty="0" err="1">
                <a:solidFill>
                  <a:schemeClr val="tx1"/>
                </a:solidFill>
              </a:rPr>
              <a:t>Christiana</a:t>
            </a:r>
            <a:r>
              <a:rPr lang="es-ES" dirty="0">
                <a:solidFill>
                  <a:schemeClr val="tx1"/>
                </a:solidFill>
              </a:rPr>
              <a:t>:</a:t>
            </a:r>
            <a:endParaRPr lang="es-ES" i="1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Obediencia e </a:t>
            </a:r>
            <a:r>
              <a:rPr lang="es-ES" dirty="0" err="1">
                <a:solidFill>
                  <a:schemeClr val="tx1"/>
                </a:solidFill>
              </a:rPr>
              <a:t>vasalaxe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Non </a:t>
            </a:r>
            <a:r>
              <a:rPr lang="es-ES" dirty="0" err="1">
                <a:solidFill>
                  <a:schemeClr val="tx1"/>
                </a:solidFill>
              </a:rPr>
              <a:t>hai</a:t>
            </a:r>
            <a:r>
              <a:rPr lang="es-ES" dirty="0">
                <a:solidFill>
                  <a:schemeClr val="tx1"/>
                </a:solidFill>
              </a:rPr>
              <a:t> dominio territorial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Reforma protestante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Chegada</a:t>
            </a:r>
            <a:r>
              <a:rPr lang="es-ES" dirty="0">
                <a:solidFill>
                  <a:schemeClr val="tx1"/>
                </a:solidFill>
              </a:rPr>
              <a:t> de </a:t>
            </a:r>
            <a:r>
              <a:rPr lang="es-ES" dirty="0" err="1">
                <a:solidFill>
                  <a:schemeClr val="tx1"/>
                </a:solidFill>
              </a:rPr>
              <a:t>ouro</a:t>
            </a:r>
            <a:r>
              <a:rPr lang="es-ES" dirty="0">
                <a:solidFill>
                  <a:schemeClr val="tx1"/>
                </a:solidFill>
              </a:rPr>
              <a:t> e </a:t>
            </a:r>
            <a:r>
              <a:rPr lang="es-ES" dirty="0" err="1">
                <a:solidFill>
                  <a:schemeClr val="tx1"/>
                </a:solidFill>
              </a:rPr>
              <a:t>prata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Hexemonía</a:t>
            </a:r>
            <a:r>
              <a:rPr lang="es-ES" dirty="0">
                <a:solidFill>
                  <a:schemeClr val="tx1"/>
                </a:solidFill>
              </a:rPr>
              <a:t> internacional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Competencia con Francia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Competencia </a:t>
            </a:r>
            <a:r>
              <a:rPr lang="es-ES" dirty="0" err="1">
                <a:solidFill>
                  <a:schemeClr val="tx1"/>
                </a:solidFill>
              </a:rPr>
              <a:t>co</a:t>
            </a:r>
            <a:r>
              <a:rPr lang="es-ES" dirty="0">
                <a:solidFill>
                  <a:schemeClr val="tx1"/>
                </a:solidFill>
              </a:rPr>
              <a:t> Papado</a:t>
            </a: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2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endParaRPr lang="es-ES" sz="1800" b="1" dirty="0">
              <a:solidFill>
                <a:schemeClr val="tx1"/>
              </a:solidFill>
            </a:endParaRPr>
          </a:p>
          <a:p>
            <a:pPr lvl="1" algn="just"/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2" name="Imagen 1" descr="Herdanza_Carlos_primeir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035050"/>
            <a:ext cx="72898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04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 lnSpcReduction="10000"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1800" dirty="0">
                <a:solidFill>
                  <a:schemeClr val="tx1"/>
                </a:solidFill>
              </a:rPr>
              <a:t>2. Carlos I e o Imperio universal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Comunidades e </a:t>
            </a:r>
            <a:r>
              <a:rPr lang="es-ES" sz="2400" b="1" dirty="0" err="1">
                <a:solidFill>
                  <a:schemeClr val="tx1"/>
                </a:solidFill>
              </a:rPr>
              <a:t>xermanías</a:t>
            </a:r>
            <a:endParaRPr lang="es-ES" sz="2400" b="1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400" dirty="0" err="1">
                <a:solidFill>
                  <a:schemeClr val="tx1"/>
                </a:solidFill>
              </a:rPr>
              <a:t>Peticións</a:t>
            </a:r>
            <a:r>
              <a:rPr lang="es-ES" sz="2400" dirty="0">
                <a:solidFill>
                  <a:schemeClr val="tx1"/>
                </a:solidFill>
              </a:rPr>
              <a:t> de </a:t>
            </a:r>
            <a:r>
              <a:rPr lang="es-ES" sz="2400" dirty="0" err="1">
                <a:solidFill>
                  <a:schemeClr val="tx1"/>
                </a:solidFill>
              </a:rPr>
              <a:t>diñeiro</a:t>
            </a:r>
            <a:endParaRPr lang="es-ES" sz="2400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b="1" dirty="0" err="1">
                <a:solidFill>
                  <a:schemeClr val="tx1"/>
                </a:solidFill>
              </a:rPr>
              <a:t>Castela</a:t>
            </a:r>
            <a:r>
              <a:rPr lang="es-ES" dirty="0">
                <a:solidFill>
                  <a:schemeClr val="tx1"/>
                </a:solidFill>
              </a:rPr>
              <a:t>: comunidades </a:t>
            </a:r>
            <a:r>
              <a:rPr lang="es-ES" dirty="0" err="1">
                <a:solidFill>
                  <a:schemeClr val="tx1"/>
                </a:solidFill>
              </a:rPr>
              <a:t>municipais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Malestar </a:t>
            </a:r>
            <a:r>
              <a:rPr lang="es-ES" dirty="0" err="1">
                <a:solidFill>
                  <a:schemeClr val="tx1"/>
                </a:solidFill>
              </a:rPr>
              <a:t>co</a:t>
            </a:r>
            <a:r>
              <a:rPr lang="es-ES" dirty="0">
                <a:solidFill>
                  <a:schemeClr val="tx1"/>
                </a:solidFill>
              </a:rPr>
              <a:t> emperador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Desexo</a:t>
            </a:r>
            <a:r>
              <a:rPr lang="es-ES" dirty="0">
                <a:solidFill>
                  <a:schemeClr val="tx1"/>
                </a:solidFill>
              </a:rPr>
              <a:t> de liberarse dos grandes </a:t>
            </a:r>
            <a:r>
              <a:rPr lang="es-ES" dirty="0" err="1">
                <a:solidFill>
                  <a:schemeClr val="tx1"/>
                </a:solidFill>
              </a:rPr>
              <a:t>nobres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Xunta Santa (Ávila, 1520) </a:t>
            </a:r>
            <a:r>
              <a:rPr lang="es-ES" dirty="0" err="1">
                <a:solidFill>
                  <a:schemeClr val="tx1"/>
                </a:solidFill>
              </a:rPr>
              <a:t>páx</a:t>
            </a:r>
            <a:r>
              <a:rPr lang="es-ES" dirty="0">
                <a:solidFill>
                  <a:schemeClr val="tx1"/>
                </a:solidFill>
              </a:rPr>
              <a:t>. 97</a:t>
            </a:r>
          </a:p>
          <a:p>
            <a:pPr marL="1828800" lvl="3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Liberdades</a:t>
            </a:r>
            <a:r>
              <a:rPr lang="es-ES" dirty="0">
                <a:solidFill>
                  <a:schemeClr val="tx1"/>
                </a:solidFill>
              </a:rPr>
              <a:t> do reino</a:t>
            </a:r>
          </a:p>
          <a:p>
            <a:pPr marL="1828800" lvl="3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Poder das Cortes</a:t>
            </a:r>
          </a:p>
          <a:p>
            <a:pPr marL="1828800" lvl="3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Acrecentamento</a:t>
            </a:r>
            <a:r>
              <a:rPr lang="es-ES" dirty="0">
                <a:solidFill>
                  <a:schemeClr val="tx1"/>
                </a:solidFill>
              </a:rPr>
              <a:t> do patrimonio real </a:t>
            </a:r>
            <a:r>
              <a:rPr lang="es-ES" dirty="0" err="1">
                <a:solidFill>
                  <a:schemeClr val="tx1"/>
                </a:solidFill>
              </a:rPr>
              <a:t>fronte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ao</a:t>
            </a:r>
            <a:r>
              <a:rPr lang="es-ES" dirty="0">
                <a:solidFill>
                  <a:schemeClr val="tx1"/>
                </a:solidFill>
              </a:rPr>
              <a:t> nobiliario</a:t>
            </a:r>
          </a:p>
          <a:p>
            <a:pPr marL="1828800" lvl="3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Non </a:t>
            </a:r>
            <a:r>
              <a:rPr lang="es-ES" dirty="0" err="1">
                <a:solidFill>
                  <a:schemeClr val="tx1"/>
                </a:solidFill>
              </a:rPr>
              <a:t>aos</a:t>
            </a:r>
            <a:r>
              <a:rPr lang="es-ES" dirty="0">
                <a:solidFill>
                  <a:schemeClr val="tx1"/>
                </a:solidFill>
              </a:rPr>
              <a:t> cargos </a:t>
            </a:r>
            <a:r>
              <a:rPr lang="es-ES" dirty="0" err="1">
                <a:solidFill>
                  <a:schemeClr val="tx1"/>
                </a:solidFill>
              </a:rPr>
              <a:t>estranxeiros</a:t>
            </a:r>
            <a:endParaRPr lang="es-ES" dirty="0">
              <a:solidFill>
                <a:schemeClr val="tx1"/>
              </a:solidFill>
            </a:endParaRPr>
          </a:p>
          <a:p>
            <a:pPr marL="1828800" lvl="3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Rexeitamento</a:t>
            </a:r>
            <a:r>
              <a:rPr lang="es-ES" dirty="0">
                <a:solidFill>
                  <a:schemeClr val="tx1"/>
                </a:solidFill>
              </a:rPr>
              <a:t> do imperio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Villalar</a:t>
            </a:r>
            <a:r>
              <a:rPr lang="es-ES" dirty="0">
                <a:solidFill>
                  <a:schemeClr val="tx1"/>
                </a:solidFill>
              </a:rPr>
              <a:t>, 1521</a:t>
            </a:r>
          </a:p>
          <a:p>
            <a:pPr marL="914400" lvl="1" indent="-457200" algn="just">
              <a:buFontTx/>
              <a:buChar char="•"/>
            </a:pPr>
            <a:r>
              <a:rPr lang="es-ES" b="1" dirty="0" err="1">
                <a:solidFill>
                  <a:schemeClr val="tx1"/>
                </a:solidFill>
              </a:rPr>
              <a:t>Xermanías</a:t>
            </a:r>
            <a:r>
              <a:rPr lang="es-ES" dirty="0">
                <a:solidFill>
                  <a:schemeClr val="tx1"/>
                </a:solidFill>
              </a:rPr>
              <a:t>: Valencia e Mallorca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Protesta </a:t>
            </a:r>
            <a:r>
              <a:rPr lang="es-ES" dirty="0" err="1">
                <a:solidFill>
                  <a:schemeClr val="tx1"/>
                </a:solidFill>
              </a:rPr>
              <a:t>antinobiliaria</a:t>
            </a:r>
            <a:endParaRPr lang="es-ES" dirty="0"/>
          </a:p>
          <a:p>
            <a:pPr lvl="1" algn="l"/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69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A. </a:t>
            </a:r>
            <a:r>
              <a:rPr lang="es-ES" sz="1800" b="1" dirty="0" err="1">
                <a:solidFill>
                  <a:schemeClr val="tx1"/>
                </a:solidFill>
              </a:rPr>
              <a:t>Gisbert</a:t>
            </a:r>
            <a:r>
              <a:rPr lang="es-ES" sz="1800" b="1" dirty="0">
                <a:solidFill>
                  <a:schemeClr val="tx1"/>
                </a:solidFill>
              </a:rPr>
              <a:t>, </a:t>
            </a:r>
            <a:r>
              <a:rPr lang="es-ES" sz="1800" b="1" i="1" dirty="0">
                <a:solidFill>
                  <a:schemeClr val="tx1"/>
                </a:solidFill>
              </a:rPr>
              <a:t>Los comuneros</a:t>
            </a:r>
            <a:r>
              <a:rPr lang="es-ES" sz="1800" b="1" dirty="0">
                <a:solidFill>
                  <a:schemeClr val="tx1"/>
                </a:solidFill>
              </a:rPr>
              <a:t>. 1860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 descr="Gisbert_Comuneros_186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5" y="812800"/>
            <a:ext cx="8652554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59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Unión de Armas (</a:t>
            </a:r>
            <a:r>
              <a:rPr lang="es-ES" b="1" dirty="0" err="1">
                <a:solidFill>
                  <a:schemeClr val="tx1"/>
                </a:solidFill>
              </a:rPr>
              <a:t>páx</a:t>
            </a:r>
            <a:r>
              <a:rPr lang="es-ES" b="1" dirty="0">
                <a:solidFill>
                  <a:schemeClr val="tx1"/>
                </a:solidFill>
              </a:rPr>
              <a:t>. 107)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51444" y="1010121"/>
            <a:ext cx="76067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800" dirty="0" err="1"/>
              <a:t>Proxecto</a:t>
            </a:r>
            <a:r>
              <a:rPr lang="es-ES" sz="2800" dirty="0"/>
              <a:t> político elaborado en 1625 polo valido de </a:t>
            </a:r>
            <a:r>
              <a:rPr lang="es-ES" sz="2800" dirty="0" err="1"/>
              <a:t>Filipe</a:t>
            </a:r>
            <a:r>
              <a:rPr lang="es-ES" sz="2800" dirty="0"/>
              <a:t> IV, o Conde-Duque de Olivares, no que </a:t>
            </a:r>
            <a:r>
              <a:rPr lang="es-ES" sz="2800" dirty="0" err="1"/>
              <a:t>propoñía</a:t>
            </a:r>
            <a:r>
              <a:rPr lang="es-ES" sz="2800" dirty="0"/>
              <a:t> o reparto da carga militar e fiscal entre todos os reinos da Monarquía Hispánica (que ata </a:t>
            </a:r>
            <a:r>
              <a:rPr lang="es-ES" sz="2800" dirty="0" err="1"/>
              <a:t>entón</a:t>
            </a:r>
            <a:r>
              <a:rPr lang="es-ES" sz="2800" dirty="0"/>
              <a:t> recaía </a:t>
            </a:r>
            <a:r>
              <a:rPr lang="es-ES" sz="2800" dirty="0" err="1"/>
              <a:t>unicamente</a:t>
            </a:r>
            <a:r>
              <a:rPr lang="es-ES" sz="2800" dirty="0"/>
              <a:t> en </a:t>
            </a:r>
            <a:r>
              <a:rPr lang="es-ES" sz="2800" dirty="0" err="1"/>
              <a:t>Castela</a:t>
            </a:r>
            <a:r>
              <a:rPr lang="es-ES" sz="2800" dirty="0"/>
              <a:t>) a través </a:t>
            </a:r>
            <a:r>
              <a:rPr lang="es-ES" sz="2800" dirty="0" err="1"/>
              <a:t>dun</a:t>
            </a:r>
            <a:r>
              <a:rPr lang="es-ES" sz="2800" dirty="0"/>
              <a:t> </a:t>
            </a:r>
            <a:r>
              <a:rPr lang="es-ES" sz="2800" dirty="0" err="1"/>
              <a:t>exército</a:t>
            </a:r>
            <a:r>
              <a:rPr lang="es-ES" sz="2800" dirty="0"/>
              <a:t> permanente de 140.000 soldados </a:t>
            </a:r>
            <a:r>
              <a:rPr lang="es-ES" sz="2800" dirty="0" err="1"/>
              <a:t>achegados</a:t>
            </a:r>
            <a:r>
              <a:rPr lang="es-ES" sz="2800" dirty="0"/>
              <a:t> por cada un dos reinos en función da </a:t>
            </a:r>
            <a:r>
              <a:rPr lang="es-ES" sz="2800" dirty="0" err="1"/>
              <a:t>súa</a:t>
            </a:r>
            <a:r>
              <a:rPr lang="es-ES" sz="2800" dirty="0"/>
              <a:t> </a:t>
            </a:r>
            <a:r>
              <a:rPr lang="es-ES" sz="2800" dirty="0" err="1"/>
              <a:t>poboación</a:t>
            </a:r>
            <a:r>
              <a:rPr lang="es-ES" sz="2800" dirty="0"/>
              <a:t> e riqueza. O </a:t>
            </a:r>
            <a:r>
              <a:rPr lang="es-ES" sz="2800" dirty="0" err="1"/>
              <a:t>proxecto</a:t>
            </a:r>
            <a:r>
              <a:rPr lang="es-ES" sz="2800" dirty="0"/>
              <a:t> </a:t>
            </a:r>
            <a:r>
              <a:rPr lang="es-ES" sz="2800" dirty="0" err="1"/>
              <a:t>suscitou</a:t>
            </a:r>
            <a:r>
              <a:rPr lang="es-ES" sz="2800" dirty="0"/>
              <a:t> </a:t>
            </a:r>
            <a:r>
              <a:rPr lang="es-ES" sz="2800" dirty="0" err="1"/>
              <a:t>unha</a:t>
            </a:r>
            <a:r>
              <a:rPr lang="es-ES" sz="2800" dirty="0"/>
              <a:t> </a:t>
            </a:r>
            <a:r>
              <a:rPr lang="es-ES" sz="2800" dirty="0" err="1"/>
              <a:t>forte</a:t>
            </a:r>
            <a:r>
              <a:rPr lang="es-ES" sz="2800" dirty="0"/>
              <a:t> oposición e </a:t>
            </a:r>
            <a:r>
              <a:rPr lang="es-ES" sz="2800" dirty="0" err="1"/>
              <a:t>fracasou</a:t>
            </a:r>
            <a:r>
              <a:rPr lang="es-ES" sz="2800" dirty="0"/>
              <a:t> </a:t>
            </a:r>
            <a:r>
              <a:rPr lang="es-ES" sz="2800" dirty="0" err="1"/>
              <a:t>pola</a:t>
            </a:r>
            <a:r>
              <a:rPr lang="es-ES" sz="2800" dirty="0"/>
              <a:t> rebelión de Cataluña e Portugal en 1640.</a:t>
            </a:r>
          </a:p>
        </p:txBody>
      </p:sp>
    </p:spTree>
    <p:extLst>
      <p:ext uri="{BB962C8B-B14F-4D97-AF65-F5344CB8AC3E}">
        <p14:creationId xmlns:p14="http://schemas.microsoft.com/office/powerpoint/2010/main" val="33182150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1800" dirty="0">
                <a:solidFill>
                  <a:schemeClr val="tx1"/>
                </a:solidFill>
              </a:rPr>
              <a:t>2. Carlos I e o Imperio universal</a:t>
            </a:r>
          </a:p>
          <a:p>
            <a:pPr lvl="1"/>
            <a:r>
              <a:rPr lang="es-ES" sz="2400" b="1" dirty="0" err="1">
                <a:solidFill>
                  <a:schemeClr val="tx1"/>
                </a:solidFill>
              </a:rPr>
              <a:t>Rivalidade</a:t>
            </a:r>
            <a:r>
              <a:rPr lang="es-ES" sz="2400" b="1" dirty="0">
                <a:solidFill>
                  <a:schemeClr val="tx1"/>
                </a:solidFill>
              </a:rPr>
              <a:t> con Francia</a:t>
            </a:r>
          </a:p>
          <a:p>
            <a:pPr marL="914400" lvl="1" indent="-457200" algn="just">
              <a:buFontTx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Cinco guerras</a:t>
            </a:r>
          </a:p>
          <a:p>
            <a:pPr marL="914400" lvl="1" indent="-457200" algn="just">
              <a:buFontTx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Control do Navarra, Milán, Nápoles e Borgoña</a:t>
            </a:r>
          </a:p>
          <a:p>
            <a:pPr marL="914400" lvl="1" indent="-457200" algn="just">
              <a:buFontTx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Saqueo de Roma 1527</a:t>
            </a:r>
          </a:p>
          <a:p>
            <a:pPr marL="914400" lvl="1" indent="-457200" algn="just">
              <a:buFontTx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Non </a:t>
            </a:r>
            <a:r>
              <a:rPr lang="es-ES" sz="2400" dirty="0" err="1">
                <a:solidFill>
                  <a:schemeClr val="tx1"/>
                </a:solidFill>
              </a:rPr>
              <a:t>hai</a:t>
            </a:r>
            <a:r>
              <a:rPr lang="es-ES" sz="2400" dirty="0">
                <a:solidFill>
                  <a:schemeClr val="tx1"/>
                </a:solidFill>
              </a:rPr>
              <a:t> vencedor claro: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Francia renuncia a Italia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Carlos I renuncia a Borgoña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Carlos I </a:t>
            </a:r>
            <a:r>
              <a:rPr lang="es-ES" sz="2000" dirty="0" err="1">
                <a:solidFill>
                  <a:schemeClr val="tx1"/>
                </a:solidFill>
              </a:rPr>
              <a:t>anexiónase</a:t>
            </a:r>
            <a:r>
              <a:rPr lang="es-ES" sz="2000" dirty="0">
                <a:solidFill>
                  <a:schemeClr val="tx1"/>
                </a:solidFill>
              </a:rPr>
              <a:t> do ducado de Milán</a:t>
            </a:r>
          </a:p>
          <a:p>
            <a:pPr marL="914400" lvl="1" indent="-457200" algn="just">
              <a:buFontTx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29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1800" dirty="0">
                <a:solidFill>
                  <a:schemeClr val="tx1"/>
                </a:solidFill>
              </a:rPr>
              <a:t>2. Carlos I e o Imperio universal</a:t>
            </a:r>
          </a:p>
          <a:p>
            <a:pPr lvl="1"/>
            <a:r>
              <a:rPr lang="es-ES" sz="2400" b="1" dirty="0" err="1">
                <a:solidFill>
                  <a:schemeClr val="tx1"/>
                </a:solidFill>
              </a:rPr>
              <a:t>Unidade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relixiosa</a:t>
            </a:r>
            <a:endParaRPr lang="es-ES" sz="2400" b="1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Lutero e a reforma protestante: 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 err="1">
                <a:solidFill>
                  <a:schemeClr val="tx1"/>
                </a:solidFill>
              </a:rPr>
              <a:t>Relixión</a:t>
            </a:r>
            <a:r>
              <a:rPr lang="es-ES" sz="2000" dirty="0">
                <a:solidFill>
                  <a:schemeClr val="tx1"/>
                </a:solidFill>
              </a:rPr>
              <a:t> e política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Concilio de Trento (1554) </a:t>
            </a:r>
            <a:r>
              <a:rPr lang="es-ES" sz="2000" dirty="0" err="1">
                <a:solidFill>
                  <a:schemeClr val="tx1"/>
                </a:solidFill>
              </a:rPr>
              <a:t>páx</a:t>
            </a:r>
            <a:r>
              <a:rPr lang="es-ES" sz="2000" dirty="0">
                <a:solidFill>
                  <a:schemeClr val="tx1"/>
                </a:solidFill>
              </a:rPr>
              <a:t>. 125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Guerra </a:t>
            </a:r>
            <a:r>
              <a:rPr lang="es-ES" sz="2000" dirty="0" err="1">
                <a:solidFill>
                  <a:schemeClr val="tx1"/>
                </a:solidFill>
              </a:rPr>
              <a:t>cos</a:t>
            </a:r>
            <a:r>
              <a:rPr lang="es-ES" sz="2000" dirty="0">
                <a:solidFill>
                  <a:schemeClr val="tx1"/>
                </a:solidFill>
              </a:rPr>
              <a:t> príncipes </a:t>
            </a:r>
            <a:r>
              <a:rPr lang="es-ES" sz="2000" dirty="0" err="1">
                <a:solidFill>
                  <a:schemeClr val="tx1"/>
                </a:solidFill>
              </a:rPr>
              <a:t>alemáns</a:t>
            </a:r>
            <a:r>
              <a:rPr lang="es-ES" sz="2000" dirty="0">
                <a:solidFill>
                  <a:schemeClr val="tx1"/>
                </a:solidFill>
              </a:rPr>
              <a:t> (Liga </a:t>
            </a:r>
            <a:r>
              <a:rPr lang="es-ES" sz="2000" dirty="0" err="1">
                <a:solidFill>
                  <a:schemeClr val="tx1"/>
                </a:solidFill>
              </a:rPr>
              <a:t>Smalkalda</a:t>
            </a:r>
            <a:r>
              <a:rPr lang="es-ES" sz="2000" dirty="0">
                <a:solidFill>
                  <a:schemeClr val="tx1"/>
                </a:solidFill>
              </a:rPr>
              <a:t>)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Batalla de </a:t>
            </a:r>
            <a:r>
              <a:rPr lang="es-ES" sz="2000" dirty="0" err="1">
                <a:solidFill>
                  <a:schemeClr val="tx1"/>
                </a:solidFill>
              </a:rPr>
              <a:t>Mühlberg</a:t>
            </a:r>
            <a:r>
              <a:rPr lang="es-ES" sz="2000" dirty="0">
                <a:solidFill>
                  <a:schemeClr val="tx1"/>
                </a:solidFill>
              </a:rPr>
              <a:t> (1547) (Museo del Prado)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Paz de Augsburgo (1555)</a:t>
            </a:r>
          </a:p>
          <a:p>
            <a:pPr marL="914400" lvl="1" indent="-457200" algn="just">
              <a:buFontTx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Imperio turco: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Avance por Europa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Avance polo Mediterráneo (norte de África)</a:t>
            </a:r>
          </a:p>
          <a:p>
            <a:pPr marL="1371600" lvl="2" indent="-457200" algn="just">
              <a:buFontTx/>
              <a:buChar char="•"/>
            </a:pPr>
            <a:r>
              <a:rPr lang="es-ES" sz="2000" dirty="0" err="1">
                <a:solidFill>
                  <a:schemeClr val="tx1"/>
                </a:solidFill>
              </a:rPr>
              <a:t>Apoio</a:t>
            </a:r>
            <a:r>
              <a:rPr lang="es-ES" sz="2000" dirty="0">
                <a:solidFill>
                  <a:schemeClr val="tx1"/>
                </a:solidFill>
              </a:rPr>
              <a:t> á piratería</a:t>
            </a:r>
            <a:endParaRPr lang="es-ES" sz="1200" dirty="0">
              <a:solidFill>
                <a:schemeClr val="tx1"/>
              </a:solidFill>
            </a:endParaRPr>
          </a:p>
          <a:p>
            <a:pPr lvl="1" algn="just"/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36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Tiziano, </a:t>
            </a:r>
            <a:r>
              <a:rPr lang="es-ES" sz="1800" b="1" i="1" dirty="0" err="1">
                <a:solidFill>
                  <a:schemeClr val="tx1"/>
                </a:solidFill>
              </a:rPr>
              <a:t>Filipe</a:t>
            </a:r>
            <a:r>
              <a:rPr lang="es-ES" sz="1800" b="1" i="1" dirty="0">
                <a:solidFill>
                  <a:schemeClr val="tx1"/>
                </a:solidFill>
              </a:rPr>
              <a:t> II</a:t>
            </a:r>
            <a:r>
              <a:rPr lang="es-ES" sz="1800" b="1" dirty="0">
                <a:solidFill>
                  <a:schemeClr val="tx1"/>
                </a:solidFill>
              </a:rPr>
              <a:t>. 1551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Museo del Prado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 descr="Tiziano Felipe II_15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33" y="1117600"/>
            <a:ext cx="3083163" cy="55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72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2. A Monarquía católica de </a:t>
            </a:r>
            <a:r>
              <a:rPr lang="es-ES" sz="2400" b="1" dirty="0" err="1">
                <a:solidFill>
                  <a:schemeClr val="tx1"/>
                </a:solidFill>
              </a:rPr>
              <a:t>Filipe</a:t>
            </a:r>
            <a:r>
              <a:rPr lang="es-ES" sz="2400" b="1" dirty="0">
                <a:solidFill>
                  <a:schemeClr val="tx1"/>
                </a:solidFill>
              </a:rPr>
              <a:t> II (1556-1598)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Defensa do catolicismo e intolerancia </a:t>
            </a:r>
            <a:r>
              <a:rPr lang="es-ES" dirty="0" err="1">
                <a:solidFill>
                  <a:schemeClr val="tx1"/>
                </a:solidFill>
              </a:rPr>
              <a:t>relixiosa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Guerras con Francia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Rebelión dos Países </a:t>
            </a:r>
            <a:r>
              <a:rPr lang="es-ES" dirty="0" err="1">
                <a:solidFill>
                  <a:schemeClr val="tx1"/>
                </a:solidFill>
              </a:rPr>
              <a:t>Baixos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Sublevación dos </a:t>
            </a:r>
            <a:r>
              <a:rPr lang="es-ES" dirty="0" err="1">
                <a:solidFill>
                  <a:schemeClr val="tx1"/>
                </a:solidFill>
              </a:rPr>
              <a:t>mouriscos</a:t>
            </a:r>
            <a:r>
              <a:rPr lang="es-ES" dirty="0">
                <a:solidFill>
                  <a:schemeClr val="tx1"/>
                </a:solidFill>
              </a:rPr>
              <a:t> e </a:t>
            </a:r>
            <a:r>
              <a:rPr lang="es-ES" dirty="0" err="1">
                <a:solidFill>
                  <a:schemeClr val="tx1"/>
                </a:solidFill>
              </a:rPr>
              <a:t>ameaza</a:t>
            </a:r>
            <a:r>
              <a:rPr lang="es-ES" dirty="0">
                <a:solidFill>
                  <a:schemeClr val="tx1"/>
                </a:solidFill>
              </a:rPr>
              <a:t> turca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Unión con Portugal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O problema inglés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Problemas interiores e dificultades exteriores</a:t>
            </a:r>
          </a:p>
        </p:txBody>
      </p:sp>
    </p:spTree>
    <p:extLst>
      <p:ext uri="{BB962C8B-B14F-4D97-AF65-F5344CB8AC3E}">
        <p14:creationId xmlns:p14="http://schemas.microsoft.com/office/powerpoint/2010/main" val="1217050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3. A Monarquía católica de </a:t>
            </a:r>
            <a:r>
              <a:rPr lang="es-ES" sz="2400" b="1" dirty="0" err="1">
                <a:solidFill>
                  <a:schemeClr val="tx1"/>
                </a:solidFill>
              </a:rPr>
              <a:t>Filipe</a:t>
            </a:r>
            <a:r>
              <a:rPr lang="es-ES" sz="2400" b="1" dirty="0">
                <a:solidFill>
                  <a:schemeClr val="tx1"/>
                </a:solidFill>
              </a:rPr>
              <a:t> II (1)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“</a:t>
            </a:r>
            <a:r>
              <a:rPr lang="es-ES" dirty="0" err="1">
                <a:solidFill>
                  <a:schemeClr val="tx1"/>
                </a:solidFill>
              </a:rPr>
              <a:t>Rei</a:t>
            </a:r>
            <a:r>
              <a:rPr lang="es-ES" dirty="0">
                <a:solidFill>
                  <a:schemeClr val="tx1"/>
                </a:solidFill>
              </a:rPr>
              <a:t> prudente”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Catro</a:t>
            </a:r>
            <a:r>
              <a:rPr lang="es-ES" dirty="0">
                <a:solidFill>
                  <a:schemeClr val="tx1"/>
                </a:solidFill>
              </a:rPr>
              <a:t> matrimonios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Intolerancia </a:t>
            </a:r>
            <a:r>
              <a:rPr lang="es-ES" dirty="0" err="1">
                <a:solidFill>
                  <a:schemeClr val="tx1"/>
                </a:solidFill>
              </a:rPr>
              <a:t>relixiosa</a:t>
            </a:r>
            <a:r>
              <a:rPr lang="es-ES" dirty="0">
                <a:solidFill>
                  <a:schemeClr val="tx1"/>
                </a:solidFill>
              </a:rPr>
              <a:t>: 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Lenda</a:t>
            </a:r>
            <a:r>
              <a:rPr lang="es-ES" dirty="0">
                <a:solidFill>
                  <a:schemeClr val="tx1"/>
                </a:solidFill>
              </a:rPr>
              <a:t> negra (polémica)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Inquisición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Libros prohibidos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Continuidade</a:t>
            </a:r>
            <a:r>
              <a:rPr lang="es-ES" dirty="0">
                <a:solidFill>
                  <a:schemeClr val="tx1"/>
                </a:solidFill>
              </a:rPr>
              <a:t> das guerras con Francia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1566 San Quintín (Escorial), </a:t>
            </a:r>
            <a:r>
              <a:rPr lang="es-ES" dirty="0" err="1">
                <a:solidFill>
                  <a:schemeClr val="tx1"/>
                </a:solidFill>
              </a:rPr>
              <a:t>Gravelina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Tratado de </a:t>
            </a:r>
            <a:r>
              <a:rPr lang="es-ES" dirty="0" err="1">
                <a:solidFill>
                  <a:schemeClr val="tx1"/>
                </a:solidFill>
              </a:rPr>
              <a:t>Chateau-Cambresis</a:t>
            </a:r>
            <a:r>
              <a:rPr lang="es-ES" dirty="0">
                <a:solidFill>
                  <a:schemeClr val="tx1"/>
                </a:solidFill>
              </a:rPr>
              <a:t> 1559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Henrique IV de Borbón (hugonotes; “París ben vale </a:t>
            </a:r>
            <a:r>
              <a:rPr lang="es-ES" dirty="0" err="1">
                <a:solidFill>
                  <a:schemeClr val="tx1"/>
                </a:solidFill>
              </a:rPr>
              <a:t>unha</a:t>
            </a:r>
            <a:r>
              <a:rPr lang="es-ES" dirty="0">
                <a:solidFill>
                  <a:schemeClr val="tx1"/>
                </a:solidFill>
              </a:rPr>
              <a:t> misa”)</a:t>
            </a:r>
          </a:p>
        </p:txBody>
      </p:sp>
    </p:spTree>
    <p:extLst>
      <p:ext uri="{BB962C8B-B14F-4D97-AF65-F5344CB8AC3E}">
        <p14:creationId xmlns:p14="http://schemas.microsoft.com/office/powerpoint/2010/main" val="21192683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3. A Monarquía católica de </a:t>
            </a:r>
            <a:r>
              <a:rPr lang="es-ES" sz="2400" b="1" dirty="0" err="1">
                <a:solidFill>
                  <a:schemeClr val="tx1"/>
                </a:solidFill>
              </a:rPr>
              <a:t>Filipe</a:t>
            </a:r>
            <a:r>
              <a:rPr lang="es-ES" sz="2400" b="1" dirty="0">
                <a:solidFill>
                  <a:schemeClr val="tx1"/>
                </a:solidFill>
              </a:rPr>
              <a:t> II (2)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Rebelión dos Países </a:t>
            </a:r>
            <a:r>
              <a:rPr lang="es-ES" dirty="0" err="1">
                <a:solidFill>
                  <a:schemeClr val="tx1"/>
                </a:solidFill>
              </a:rPr>
              <a:t>Baixos</a:t>
            </a:r>
            <a:r>
              <a:rPr lang="es-ES" dirty="0">
                <a:solidFill>
                  <a:schemeClr val="tx1"/>
                </a:solidFill>
              </a:rPr>
              <a:t> (mapa </a:t>
            </a:r>
            <a:r>
              <a:rPr lang="es-ES" dirty="0" err="1">
                <a:solidFill>
                  <a:schemeClr val="tx1"/>
                </a:solidFill>
              </a:rPr>
              <a:t>páx</a:t>
            </a:r>
            <a:r>
              <a:rPr lang="es-ES" dirty="0">
                <a:solidFill>
                  <a:schemeClr val="tx1"/>
                </a:solidFill>
              </a:rPr>
              <a:t>. 101)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Duque de Alba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Provincias Unidas (Unión de Utrecht)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Unión de Arras (catolicismo)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Sublevación dos </a:t>
            </a:r>
            <a:r>
              <a:rPr lang="es-ES" dirty="0" err="1">
                <a:solidFill>
                  <a:schemeClr val="tx1"/>
                </a:solidFill>
              </a:rPr>
              <a:t>mouriscos</a:t>
            </a:r>
            <a:r>
              <a:rPr lang="es-ES" dirty="0">
                <a:solidFill>
                  <a:schemeClr val="tx1"/>
                </a:solidFill>
              </a:rPr>
              <a:t> das </a:t>
            </a:r>
            <a:r>
              <a:rPr lang="es-ES" dirty="0" err="1">
                <a:solidFill>
                  <a:schemeClr val="tx1"/>
                </a:solidFill>
              </a:rPr>
              <a:t>Alpuxarras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sz="1800" dirty="0">
                <a:solidFill>
                  <a:schemeClr val="tx1"/>
                </a:solidFill>
              </a:rPr>
              <a:t>(</a:t>
            </a:r>
            <a:r>
              <a:rPr lang="es-ES" sz="1800" dirty="0" err="1">
                <a:solidFill>
                  <a:schemeClr val="tx1"/>
                </a:solidFill>
              </a:rPr>
              <a:t>páxs</a:t>
            </a:r>
            <a:r>
              <a:rPr lang="es-ES" sz="1800" dirty="0">
                <a:solidFill>
                  <a:schemeClr val="tx1"/>
                </a:solidFill>
              </a:rPr>
              <a:t>. 102, 105)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Prohibición do árabe e das </a:t>
            </a:r>
            <a:r>
              <a:rPr lang="es-ES" dirty="0" err="1">
                <a:solidFill>
                  <a:schemeClr val="tx1"/>
                </a:solidFill>
              </a:rPr>
              <a:t>roupas</a:t>
            </a:r>
            <a:r>
              <a:rPr lang="es-ES" dirty="0">
                <a:solidFill>
                  <a:schemeClr val="tx1"/>
                </a:solidFill>
              </a:rPr>
              <a:t> (1567)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Dispersión dos </a:t>
            </a:r>
            <a:r>
              <a:rPr lang="es-ES" dirty="0" err="1">
                <a:solidFill>
                  <a:schemeClr val="tx1"/>
                </a:solidFill>
              </a:rPr>
              <a:t>mouriscos</a:t>
            </a:r>
            <a:endParaRPr lang="es-ES" dirty="0">
              <a:solidFill>
                <a:schemeClr val="tx1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Ameaza</a:t>
            </a:r>
            <a:r>
              <a:rPr lang="es-ES" dirty="0">
                <a:solidFill>
                  <a:schemeClr val="tx1"/>
                </a:solidFill>
              </a:rPr>
              <a:t> turca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Ataques </a:t>
            </a:r>
            <a:r>
              <a:rPr lang="es-ES" dirty="0" err="1">
                <a:solidFill>
                  <a:schemeClr val="tx1"/>
                </a:solidFill>
              </a:rPr>
              <a:t>ás</a:t>
            </a:r>
            <a:r>
              <a:rPr lang="es-ES" dirty="0">
                <a:solidFill>
                  <a:schemeClr val="tx1"/>
                </a:solidFill>
              </a:rPr>
              <a:t> costas mediterráneas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Alianza (</a:t>
            </a:r>
            <a:r>
              <a:rPr lang="es-ES" dirty="0" err="1">
                <a:solidFill>
                  <a:schemeClr val="tx1"/>
                </a:solidFill>
              </a:rPr>
              <a:t>Xoán</a:t>
            </a:r>
            <a:r>
              <a:rPr lang="es-ES" dirty="0">
                <a:solidFill>
                  <a:schemeClr val="tx1"/>
                </a:solidFill>
              </a:rPr>
              <a:t> de Austria)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Batalla de Lepanto (1571)</a:t>
            </a:r>
          </a:p>
        </p:txBody>
      </p:sp>
    </p:spTree>
    <p:extLst>
      <p:ext uri="{BB962C8B-B14F-4D97-AF65-F5344CB8AC3E}">
        <p14:creationId xmlns:p14="http://schemas.microsoft.com/office/powerpoint/2010/main" val="2298282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3. A Monarquía católica de </a:t>
            </a:r>
            <a:r>
              <a:rPr lang="es-ES" sz="2400" b="1" dirty="0" err="1">
                <a:solidFill>
                  <a:schemeClr val="tx1"/>
                </a:solidFill>
              </a:rPr>
              <a:t>Filipe</a:t>
            </a:r>
            <a:r>
              <a:rPr lang="es-ES" sz="2400" b="1" dirty="0">
                <a:solidFill>
                  <a:schemeClr val="tx1"/>
                </a:solidFill>
              </a:rPr>
              <a:t> II (e 3)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Unión con Portugal (1580-1640)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Problema dinástico en Portugal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Incorporación das </a:t>
            </a:r>
            <a:r>
              <a:rPr lang="es-ES" dirty="0" err="1">
                <a:solidFill>
                  <a:schemeClr val="tx1"/>
                </a:solidFill>
              </a:rPr>
              <a:t>posesións</a:t>
            </a:r>
            <a:r>
              <a:rPr lang="es-ES" dirty="0">
                <a:solidFill>
                  <a:schemeClr val="tx1"/>
                </a:solidFill>
              </a:rPr>
              <a:t> en África, América e Asia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O problema inglés (Sabela I)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Problema </a:t>
            </a:r>
            <a:r>
              <a:rPr lang="es-ES" dirty="0" err="1">
                <a:solidFill>
                  <a:schemeClr val="tx1"/>
                </a:solidFill>
              </a:rPr>
              <a:t>relixioso</a:t>
            </a:r>
            <a:r>
              <a:rPr lang="es-ES" dirty="0">
                <a:solidFill>
                  <a:schemeClr val="tx1"/>
                </a:solidFill>
              </a:rPr>
              <a:t>, político (PPBB) e económicos (piratas: Drake)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Intento de invasión: Grande Armada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Problemas interiores e dificultades exteriores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Aragón: </a:t>
            </a:r>
            <a:r>
              <a:rPr lang="es-ES">
                <a:solidFill>
                  <a:schemeClr val="tx1"/>
                </a:solidFill>
              </a:rPr>
              <a:t>Antonio Pérez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Problemas </a:t>
            </a:r>
            <a:r>
              <a:rPr lang="es-ES" dirty="0" err="1">
                <a:solidFill>
                  <a:schemeClr val="tx1"/>
                </a:solidFill>
              </a:rPr>
              <a:t>financeiros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28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Velázquez, </a:t>
            </a:r>
            <a:r>
              <a:rPr lang="es-ES" sz="1800" b="1" i="1" dirty="0" err="1">
                <a:solidFill>
                  <a:schemeClr val="tx1"/>
                </a:solidFill>
              </a:rPr>
              <a:t>Filipe</a:t>
            </a:r>
            <a:r>
              <a:rPr lang="es-ES" sz="1800" b="1" i="1" dirty="0">
                <a:solidFill>
                  <a:schemeClr val="tx1"/>
                </a:solidFill>
              </a:rPr>
              <a:t> III a caballo</a:t>
            </a:r>
            <a:r>
              <a:rPr lang="es-ES" sz="1800" b="1" dirty="0">
                <a:solidFill>
                  <a:schemeClr val="tx1"/>
                </a:solidFill>
              </a:rPr>
              <a:t>. C. 1635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Museo del Prado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 descr="Velázquez_Felipe III, a caballo_16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1099981"/>
            <a:ext cx="3761185" cy="53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4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4. A </a:t>
            </a:r>
            <a:r>
              <a:rPr lang="es-ES" sz="2400" b="1" dirty="0" err="1">
                <a:solidFill>
                  <a:schemeClr val="tx1"/>
                </a:solidFill>
              </a:rPr>
              <a:t>hexemonía</a:t>
            </a:r>
            <a:r>
              <a:rPr lang="es-ES" sz="2400" b="1" dirty="0">
                <a:solidFill>
                  <a:schemeClr val="tx1"/>
                </a:solidFill>
              </a:rPr>
              <a:t> dinástica de </a:t>
            </a:r>
            <a:r>
              <a:rPr lang="es-ES" sz="2400" b="1" dirty="0" err="1">
                <a:solidFill>
                  <a:schemeClr val="tx1"/>
                </a:solidFill>
              </a:rPr>
              <a:t>Filipe</a:t>
            </a:r>
            <a:r>
              <a:rPr lang="es-ES" sz="2400" b="1" dirty="0">
                <a:solidFill>
                  <a:schemeClr val="tx1"/>
                </a:solidFill>
              </a:rPr>
              <a:t> III (1598-1621)</a:t>
            </a:r>
          </a:p>
          <a:p>
            <a:pPr lvl="1"/>
            <a:r>
              <a:rPr lang="es-ES" sz="1800" dirty="0">
                <a:solidFill>
                  <a:schemeClr val="tx1"/>
                </a:solidFill>
              </a:rPr>
              <a:t>Texto </a:t>
            </a:r>
            <a:r>
              <a:rPr lang="es-ES" sz="1800" dirty="0" err="1">
                <a:solidFill>
                  <a:schemeClr val="tx1"/>
                </a:solidFill>
              </a:rPr>
              <a:t>páx</a:t>
            </a:r>
            <a:r>
              <a:rPr lang="es-ES" sz="1800" dirty="0">
                <a:solidFill>
                  <a:schemeClr val="tx1"/>
                </a:solidFill>
              </a:rPr>
              <a:t>. 104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FF0000"/>
                </a:solidFill>
              </a:rPr>
              <a:t>Validos</a:t>
            </a:r>
            <a:r>
              <a:rPr lang="es-ES" dirty="0">
                <a:solidFill>
                  <a:schemeClr val="tx1"/>
                </a:solidFill>
              </a:rPr>
              <a:t>: duque de Lerma, duque de Uceda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Paces con Inglaterra e Holanda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Diplomacia e </a:t>
            </a:r>
            <a:r>
              <a:rPr lang="es-ES" dirty="0" err="1">
                <a:solidFill>
                  <a:schemeClr val="tx1"/>
                </a:solidFill>
              </a:rPr>
              <a:t>acordos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matrimoniais</a:t>
            </a:r>
            <a:r>
              <a:rPr lang="es-ES" dirty="0">
                <a:solidFill>
                  <a:schemeClr val="tx1"/>
                </a:solidFill>
              </a:rPr>
              <a:t> (Austria)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Expulsión dos </a:t>
            </a:r>
            <a:r>
              <a:rPr lang="es-ES" dirty="0" err="1">
                <a:solidFill>
                  <a:schemeClr val="tx1"/>
                </a:solidFill>
              </a:rPr>
              <a:t>mouriscos</a:t>
            </a:r>
            <a:r>
              <a:rPr lang="es-ES" dirty="0">
                <a:solidFill>
                  <a:schemeClr val="tx1"/>
                </a:solidFill>
              </a:rPr>
              <a:t> (1609) </a:t>
            </a:r>
            <a:r>
              <a:rPr lang="es-ES" sz="1800" dirty="0">
                <a:solidFill>
                  <a:schemeClr val="tx1"/>
                </a:solidFill>
              </a:rPr>
              <a:t>(texto </a:t>
            </a:r>
            <a:r>
              <a:rPr lang="es-ES" sz="1800" dirty="0" err="1">
                <a:solidFill>
                  <a:schemeClr val="tx1"/>
                </a:solidFill>
              </a:rPr>
              <a:t>páx</a:t>
            </a:r>
            <a:r>
              <a:rPr lang="es-ES" sz="1800" dirty="0">
                <a:solidFill>
                  <a:schemeClr val="tx1"/>
                </a:solidFill>
              </a:rPr>
              <a:t> 106)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Dificultades de integración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Contactos </a:t>
            </a:r>
            <a:r>
              <a:rPr lang="es-ES" dirty="0" err="1">
                <a:solidFill>
                  <a:schemeClr val="tx1"/>
                </a:solidFill>
              </a:rPr>
              <a:t>cos</a:t>
            </a:r>
            <a:r>
              <a:rPr lang="es-ES" dirty="0">
                <a:solidFill>
                  <a:schemeClr val="tx1"/>
                </a:solidFill>
              </a:rPr>
              <a:t> berberiscos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Agricultura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Impacto económico</a:t>
            </a:r>
          </a:p>
        </p:txBody>
      </p:sp>
    </p:spTree>
    <p:extLst>
      <p:ext uri="{BB962C8B-B14F-4D97-AF65-F5344CB8AC3E}">
        <p14:creationId xmlns:p14="http://schemas.microsoft.com/office/powerpoint/2010/main" val="3329621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Valido (</a:t>
            </a:r>
            <a:r>
              <a:rPr lang="es-ES" b="1" dirty="0" err="1">
                <a:solidFill>
                  <a:schemeClr val="tx1"/>
                </a:solidFill>
              </a:rPr>
              <a:t>páx</a:t>
            </a:r>
            <a:r>
              <a:rPr lang="es-ES" b="1" dirty="0">
                <a:solidFill>
                  <a:schemeClr val="tx1"/>
                </a:solidFill>
              </a:rPr>
              <a:t>. 104)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51444" y="1010121"/>
            <a:ext cx="76067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800" dirty="0"/>
              <a:t>Secretario real </a:t>
            </a:r>
            <a:r>
              <a:rPr lang="es-ES" sz="2800" dirty="0" err="1"/>
              <a:t>ao</a:t>
            </a:r>
            <a:r>
              <a:rPr lang="es-ES" sz="2800" dirty="0"/>
              <a:t> que o soberano </a:t>
            </a:r>
            <a:r>
              <a:rPr lang="es-ES" sz="2800" dirty="0" err="1"/>
              <a:t>outorgaba</a:t>
            </a:r>
            <a:r>
              <a:rPr lang="es-ES" sz="2800" dirty="0"/>
              <a:t> a </a:t>
            </a:r>
            <a:r>
              <a:rPr lang="es-ES" sz="2800" dirty="0" err="1"/>
              <a:t>súa</a:t>
            </a:r>
            <a:r>
              <a:rPr lang="es-ES" sz="2800" dirty="0"/>
              <a:t> confianza e a dirección do </a:t>
            </a:r>
            <a:r>
              <a:rPr lang="es-ES" sz="2800" dirty="0" err="1"/>
              <a:t>goberno</a:t>
            </a:r>
            <a:r>
              <a:rPr lang="es-ES" sz="2800" dirty="0"/>
              <a:t> do reino. En España, como </a:t>
            </a:r>
            <a:r>
              <a:rPr lang="es-ES" sz="2800" dirty="0" err="1"/>
              <a:t>noutros</a:t>
            </a:r>
            <a:r>
              <a:rPr lang="es-ES" sz="2800" dirty="0"/>
              <a:t> reinos europeos, a privanza </a:t>
            </a:r>
            <a:r>
              <a:rPr lang="es-ES" sz="2800" dirty="0" err="1"/>
              <a:t>xeneralizouse</a:t>
            </a:r>
            <a:r>
              <a:rPr lang="es-ES" sz="2800" dirty="0"/>
              <a:t> no </a:t>
            </a:r>
            <a:r>
              <a:rPr lang="es-ES" sz="2800" dirty="0" err="1"/>
              <a:t>século</a:t>
            </a:r>
            <a:r>
              <a:rPr lang="es-ES" sz="2800" dirty="0"/>
              <a:t> XVII, cando os monarcas abandonaron o </a:t>
            </a:r>
            <a:r>
              <a:rPr lang="es-ES" sz="2800" dirty="0" err="1"/>
              <a:t>exercicio</a:t>
            </a:r>
            <a:r>
              <a:rPr lang="es-ES" sz="2800" dirty="0"/>
              <a:t> directo do </a:t>
            </a:r>
            <a:r>
              <a:rPr lang="es-ES" sz="2800" dirty="0" err="1"/>
              <a:t>goberno</a:t>
            </a:r>
            <a:r>
              <a:rPr lang="es-ES" sz="2800" dirty="0"/>
              <a:t>. Entre os validos destacaron os Duques de Lerma e de Uceda no reinado de </a:t>
            </a:r>
            <a:r>
              <a:rPr lang="es-ES" sz="2800" dirty="0" err="1"/>
              <a:t>Filipe</a:t>
            </a:r>
            <a:r>
              <a:rPr lang="es-ES" sz="2800" dirty="0"/>
              <a:t> III, o Conde-Duque de Olivares e Luis de Haro no de </a:t>
            </a:r>
            <a:r>
              <a:rPr lang="es-ES" sz="2800" dirty="0" err="1"/>
              <a:t>Filipe</a:t>
            </a:r>
            <a:r>
              <a:rPr lang="es-ES" sz="2800" dirty="0"/>
              <a:t> IV e </a:t>
            </a:r>
            <a:r>
              <a:rPr lang="es-ES" sz="2800" dirty="0" err="1"/>
              <a:t>Feernando</a:t>
            </a:r>
            <a:r>
              <a:rPr lang="es-ES" sz="2800" dirty="0"/>
              <a:t> de Valenzuela e o Conde de Oropesa no de Carlos II.</a:t>
            </a:r>
          </a:p>
        </p:txBody>
      </p:sp>
    </p:spTree>
    <p:extLst>
      <p:ext uri="{BB962C8B-B14F-4D97-AF65-F5344CB8AC3E}">
        <p14:creationId xmlns:p14="http://schemas.microsoft.com/office/powerpoint/2010/main" val="159372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lnSpcReduction="10000"/>
          </a:bodyPr>
          <a:lstStyle/>
          <a:p>
            <a:r>
              <a:rPr lang="es-ES" b="1" dirty="0" err="1">
                <a:solidFill>
                  <a:schemeClr val="tx1"/>
                </a:solidFill>
              </a:rPr>
              <a:t>Xuntas</a:t>
            </a:r>
            <a:r>
              <a:rPr lang="es-ES" b="1" dirty="0">
                <a:solidFill>
                  <a:schemeClr val="tx1"/>
                </a:solidFill>
              </a:rPr>
              <a:t> do Reino de Galicia (</a:t>
            </a:r>
            <a:r>
              <a:rPr lang="es-ES" b="1" dirty="0" err="1">
                <a:solidFill>
                  <a:schemeClr val="tx1"/>
                </a:solidFill>
              </a:rPr>
              <a:t>páx</a:t>
            </a:r>
            <a:r>
              <a:rPr lang="es-ES" b="1" dirty="0">
                <a:solidFill>
                  <a:schemeClr val="tx1"/>
                </a:solidFill>
              </a:rPr>
              <a:t>. 118)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51444" y="1010121"/>
            <a:ext cx="76067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400" dirty="0"/>
              <a:t>Institución creada no </a:t>
            </a:r>
            <a:r>
              <a:rPr lang="es-ES" sz="2400" dirty="0" err="1"/>
              <a:t>século</a:t>
            </a:r>
            <a:r>
              <a:rPr lang="es-ES" sz="2400" dirty="0"/>
              <a:t> XVI que actuaba como portavoz das sete provincias de Galicia e, </a:t>
            </a:r>
            <a:r>
              <a:rPr lang="es-ES" sz="2400" dirty="0" err="1"/>
              <a:t>dende</a:t>
            </a:r>
            <a:r>
              <a:rPr lang="es-ES" sz="2400" dirty="0"/>
              <a:t> 1528, como representación do Reino de Galicia. Estaban formadas polos delegados dos </a:t>
            </a:r>
            <a:r>
              <a:rPr lang="es-ES" sz="2400" dirty="0" err="1"/>
              <a:t>concellos</a:t>
            </a:r>
            <a:r>
              <a:rPr lang="es-ES" sz="2400" dirty="0"/>
              <a:t> das </a:t>
            </a:r>
            <a:r>
              <a:rPr lang="es-ES" sz="2400" dirty="0" err="1"/>
              <a:t>cidades</a:t>
            </a:r>
            <a:r>
              <a:rPr lang="es-ES" sz="2400" dirty="0"/>
              <a:t> </a:t>
            </a:r>
            <a:r>
              <a:rPr lang="es-ES" sz="2400" dirty="0" err="1"/>
              <a:t>capitais</a:t>
            </a:r>
            <a:r>
              <a:rPr lang="es-ES" sz="2400" dirty="0"/>
              <a:t> das provincias e actuaban como un organismo intermediario entre o Reino de Galicia e a </a:t>
            </a:r>
            <a:r>
              <a:rPr lang="es-ES" sz="2400" dirty="0" err="1"/>
              <a:t>Coroa</a:t>
            </a:r>
            <a:r>
              <a:rPr lang="es-ES" sz="2400" dirty="0"/>
              <a:t> de España. Non tiñan </a:t>
            </a:r>
            <a:r>
              <a:rPr lang="es-ES" sz="2400" dirty="0" err="1"/>
              <a:t>funcións</a:t>
            </a:r>
            <a:r>
              <a:rPr lang="es-ES" sz="2400" dirty="0"/>
              <a:t> de </a:t>
            </a:r>
            <a:r>
              <a:rPr lang="es-ES" sz="2400" dirty="0" err="1"/>
              <a:t>goberno</a:t>
            </a:r>
            <a:r>
              <a:rPr lang="es-ES" sz="2400" dirty="0"/>
              <a:t>, pero podían conceder </a:t>
            </a:r>
            <a:r>
              <a:rPr lang="es-ES" sz="2400" dirty="0" err="1"/>
              <a:t>diñeiros</a:t>
            </a:r>
            <a:r>
              <a:rPr lang="es-ES" sz="2400" dirty="0"/>
              <a:t> </a:t>
            </a:r>
            <a:r>
              <a:rPr lang="es-ES" sz="2400" dirty="0" err="1"/>
              <a:t>ao</a:t>
            </a:r>
            <a:r>
              <a:rPr lang="es-ES" sz="2400" dirty="0"/>
              <a:t> monarca, ordenar levas militares, </a:t>
            </a:r>
            <a:r>
              <a:rPr lang="es-ES" sz="2400" dirty="0" err="1"/>
              <a:t>distribuír</a:t>
            </a:r>
            <a:r>
              <a:rPr lang="es-ES" sz="2400" dirty="0"/>
              <a:t> cargas </a:t>
            </a:r>
            <a:r>
              <a:rPr lang="es-ES" sz="2400" dirty="0" err="1"/>
              <a:t>fiscais</a:t>
            </a:r>
            <a:r>
              <a:rPr lang="es-ES" sz="2400" dirty="0"/>
              <a:t> </a:t>
            </a:r>
            <a:r>
              <a:rPr lang="es-ES" sz="2400" dirty="0" err="1"/>
              <a:t>ou</a:t>
            </a:r>
            <a:r>
              <a:rPr lang="es-ES" sz="2400" dirty="0"/>
              <a:t> enviar informes e </a:t>
            </a:r>
            <a:r>
              <a:rPr lang="es-ES" sz="2400" dirty="0" err="1"/>
              <a:t>peticións</a:t>
            </a:r>
            <a:r>
              <a:rPr lang="es-ES" sz="2400" dirty="0"/>
              <a:t> </a:t>
            </a:r>
            <a:r>
              <a:rPr lang="es-ES" sz="2400" dirty="0" err="1"/>
              <a:t>ao</a:t>
            </a:r>
            <a:r>
              <a:rPr lang="es-ES" sz="2400" dirty="0"/>
              <a:t> </a:t>
            </a:r>
            <a:r>
              <a:rPr lang="es-ES" sz="2400" dirty="0" err="1"/>
              <a:t>rei</a:t>
            </a:r>
            <a:r>
              <a:rPr lang="es-ES" sz="2400" dirty="0"/>
              <a:t>. As </a:t>
            </a:r>
            <a:r>
              <a:rPr lang="es-ES" sz="2400" dirty="0" err="1"/>
              <a:t>Xuntas</a:t>
            </a:r>
            <a:r>
              <a:rPr lang="es-ES" sz="2400" dirty="0"/>
              <a:t> eran convocadas polo monarca, normalmente cando necesitaba aumentar </a:t>
            </a:r>
            <a:r>
              <a:rPr lang="es-ES" sz="2400" dirty="0" err="1"/>
              <a:t>impostos</a:t>
            </a:r>
            <a:r>
              <a:rPr lang="es-ES" sz="2400" dirty="0"/>
              <a:t> </a:t>
            </a:r>
            <a:r>
              <a:rPr lang="es-ES" sz="2400" dirty="0" err="1"/>
              <a:t>ou</a:t>
            </a:r>
            <a:r>
              <a:rPr lang="es-ES" sz="2400" dirty="0"/>
              <a:t> </a:t>
            </a:r>
            <a:r>
              <a:rPr lang="es-ES" sz="2400" dirty="0" err="1"/>
              <a:t>facer</a:t>
            </a:r>
            <a:r>
              <a:rPr lang="es-ES" sz="2400" dirty="0"/>
              <a:t> levas de soldados, e estaban presididas polo Capitán </a:t>
            </a:r>
            <a:r>
              <a:rPr lang="es-ES" sz="2400" dirty="0" err="1"/>
              <a:t>Xeral</a:t>
            </a:r>
            <a:r>
              <a:rPr lang="es-ES" sz="2400" dirty="0"/>
              <a:t> de Galicia.</a:t>
            </a:r>
          </a:p>
        </p:txBody>
      </p:sp>
    </p:spTree>
    <p:extLst>
      <p:ext uri="{BB962C8B-B14F-4D97-AF65-F5344CB8AC3E}">
        <p14:creationId xmlns:p14="http://schemas.microsoft.com/office/powerpoint/2010/main" val="18068761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rmAutofit lnSpcReduction="10000"/>
          </a:bodyPr>
          <a:lstStyle/>
          <a:p>
            <a:r>
              <a:rPr lang="es-ES" b="1" dirty="0" err="1">
                <a:solidFill>
                  <a:schemeClr val="tx1"/>
                </a:solidFill>
              </a:rPr>
              <a:t>Mourisco</a:t>
            </a:r>
            <a:r>
              <a:rPr lang="es-ES" b="1" dirty="0">
                <a:solidFill>
                  <a:schemeClr val="tx1"/>
                </a:solidFill>
              </a:rPr>
              <a:t> (</a:t>
            </a:r>
            <a:r>
              <a:rPr lang="es-ES" b="1" dirty="0" err="1">
                <a:solidFill>
                  <a:schemeClr val="tx1"/>
                </a:solidFill>
              </a:rPr>
              <a:t>páxs</a:t>
            </a:r>
            <a:r>
              <a:rPr lang="es-ES" b="1" dirty="0">
                <a:solidFill>
                  <a:schemeClr val="tx1"/>
                </a:solidFill>
              </a:rPr>
              <a:t>. 102 e 105)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51444" y="1010121"/>
            <a:ext cx="76067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800" dirty="0"/>
              <a:t>Musulmán </a:t>
            </a:r>
            <a:r>
              <a:rPr lang="es-ES" sz="2800" dirty="0" err="1"/>
              <a:t>obrigado</a:t>
            </a:r>
            <a:r>
              <a:rPr lang="es-ES" sz="2800" dirty="0"/>
              <a:t> a </a:t>
            </a:r>
            <a:r>
              <a:rPr lang="es-ES" sz="2800" dirty="0" err="1"/>
              <a:t>converterse</a:t>
            </a:r>
            <a:r>
              <a:rPr lang="es-ES" sz="2800" dirty="0"/>
              <a:t> </a:t>
            </a:r>
            <a:r>
              <a:rPr lang="es-ES" sz="2800" dirty="0" err="1"/>
              <a:t>ao</a:t>
            </a:r>
            <a:r>
              <a:rPr lang="es-ES" sz="2800" dirty="0"/>
              <a:t> cristianismo por </a:t>
            </a:r>
            <a:r>
              <a:rPr lang="es-ES" sz="2800" dirty="0" err="1"/>
              <a:t>orde</a:t>
            </a:r>
            <a:r>
              <a:rPr lang="es-ES" sz="2800" dirty="0"/>
              <a:t> dos monarcas: 1502 en </a:t>
            </a:r>
            <a:r>
              <a:rPr lang="es-ES" sz="2800" dirty="0" err="1"/>
              <a:t>Castela</a:t>
            </a:r>
            <a:r>
              <a:rPr lang="es-ES" sz="2800" dirty="0"/>
              <a:t>, 1518 en Aragón e 1526 en Valencia. A conversión forzosa </a:t>
            </a:r>
            <a:r>
              <a:rPr lang="es-ES" sz="2800" dirty="0" err="1"/>
              <a:t>significou</a:t>
            </a:r>
            <a:r>
              <a:rPr lang="es-ES" sz="2800" dirty="0"/>
              <a:t> a fin oficial da </a:t>
            </a:r>
            <a:r>
              <a:rPr lang="es-ES" sz="2800" dirty="0" err="1"/>
              <a:t>poboación</a:t>
            </a:r>
            <a:r>
              <a:rPr lang="es-ES" sz="2800" dirty="0"/>
              <a:t> </a:t>
            </a:r>
            <a:r>
              <a:rPr lang="es-ES" sz="2800" dirty="0" err="1"/>
              <a:t>musulmá</a:t>
            </a:r>
            <a:r>
              <a:rPr lang="es-ES" sz="2800" dirty="0"/>
              <a:t> en España, pero </a:t>
            </a:r>
            <a:r>
              <a:rPr lang="es-ES" sz="2800" dirty="0" err="1"/>
              <a:t>moitos</a:t>
            </a:r>
            <a:r>
              <a:rPr lang="es-ES" sz="2800" dirty="0"/>
              <a:t> deles continuaron </a:t>
            </a:r>
            <a:r>
              <a:rPr lang="es-ES" sz="2800" dirty="0" err="1"/>
              <a:t>mantendo</a:t>
            </a:r>
            <a:r>
              <a:rPr lang="es-ES" sz="2800" dirty="0"/>
              <a:t> a </a:t>
            </a:r>
            <a:r>
              <a:rPr lang="es-ES" sz="2800" dirty="0" err="1"/>
              <a:t>súa</a:t>
            </a:r>
            <a:r>
              <a:rPr lang="es-ES" sz="2800" dirty="0"/>
              <a:t> </a:t>
            </a:r>
            <a:r>
              <a:rPr lang="es-ES" sz="2800" dirty="0" err="1"/>
              <a:t>lingua</a:t>
            </a:r>
            <a:r>
              <a:rPr lang="es-ES" sz="2800" dirty="0"/>
              <a:t>, vestimentas e </a:t>
            </a:r>
            <a:r>
              <a:rPr lang="es-ES" sz="2800" dirty="0" err="1"/>
              <a:t>costumes</a:t>
            </a:r>
            <a:r>
              <a:rPr lang="es-ES" sz="2800" dirty="0"/>
              <a:t>, especialmente os que vivían no </a:t>
            </a:r>
            <a:r>
              <a:rPr lang="es-ES" sz="2800" dirty="0" err="1"/>
              <a:t>antigo</a:t>
            </a:r>
            <a:r>
              <a:rPr lang="es-ES" sz="2800" dirty="0"/>
              <a:t> reino de Granada. De Granada </a:t>
            </a:r>
            <a:r>
              <a:rPr lang="es-ES" sz="2800" dirty="0" err="1"/>
              <a:t>foron</a:t>
            </a:r>
            <a:r>
              <a:rPr lang="es-ES" sz="2800" dirty="0"/>
              <a:t> expulsados en 1570 e de Aragón e Valencia en 1609.</a:t>
            </a:r>
          </a:p>
        </p:txBody>
      </p:sp>
    </p:spTree>
    <p:extLst>
      <p:ext uri="{BB962C8B-B14F-4D97-AF65-F5344CB8AC3E}">
        <p14:creationId xmlns:p14="http://schemas.microsoft.com/office/powerpoint/2010/main" val="3417597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Velázquez, </a:t>
            </a:r>
            <a:r>
              <a:rPr lang="es-ES" sz="1800" b="1" i="1" dirty="0">
                <a:solidFill>
                  <a:schemeClr val="tx1"/>
                </a:solidFill>
              </a:rPr>
              <a:t>La familia de </a:t>
            </a:r>
            <a:r>
              <a:rPr lang="es-ES" sz="1800" b="1" i="1" dirty="0" err="1">
                <a:solidFill>
                  <a:schemeClr val="tx1"/>
                </a:solidFill>
              </a:rPr>
              <a:t>Filipe</a:t>
            </a:r>
            <a:r>
              <a:rPr lang="es-ES" sz="1800" b="1" i="1" dirty="0">
                <a:solidFill>
                  <a:schemeClr val="tx1"/>
                </a:solidFill>
              </a:rPr>
              <a:t> IV </a:t>
            </a:r>
            <a:r>
              <a:rPr lang="es-ES" sz="1800" b="1" dirty="0" err="1">
                <a:solidFill>
                  <a:schemeClr val="tx1"/>
                </a:solidFill>
              </a:rPr>
              <a:t>ou</a:t>
            </a:r>
            <a:r>
              <a:rPr lang="es-ES" sz="1800" b="1" dirty="0">
                <a:solidFill>
                  <a:schemeClr val="tx1"/>
                </a:solidFill>
              </a:rPr>
              <a:t> </a:t>
            </a:r>
            <a:r>
              <a:rPr lang="es-ES" sz="1800" b="1" i="1" dirty="0">
                <a:solidFill>
                  <a:schemeClr val="tx1"/>
                </a:solidFill>
              </a:rPr>
              <a:t>Las Meninas</a:t>
            </a:r>
            <a:r>
              <a:rPr lang="es-ES" sz="1800" b="1" dirty="0">
                <a:solidFill>
                  <a:schemeClr val="tx1"/>
                </a:solidFill>
              </a:rPr>
              <a:t>. C. 1656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Museo del Prado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 descr="Las menin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33" y="1163196"/>
            <a:ext cx="467002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82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98F131B-51C4-784B-90DF-9F9CB7EA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>
                <a:latin typeface="+mn-lt"/>
              </a:rPr>
              <a:t>Velázquez, </a:t>
            </a:r>
            <a:r>
              <a:rPr lang="es-ES" sz="3600" b="1" i="1" dirty="0" err="1">
                <a:latin typeface="+mn-lt"/>
              </a:rPr>
              <a:t>Filipe</a:t>
            </a:r>
            <a:r>
              <a:rPr lang="es-ES" sz="3600" b="1" i="1" dirty="0">
                <a:latin typeface="+mn-lt"/>
              </a:rPr>
              <a:t> IV</a:t>
            </a:r>
            <a:r>
              <a:rPr lang="es-ES" sz="3600" b="1" dirty="0">
                <a:latin typeface="+mn-lt"/>
              </a:rPr>
              <a:t>. </a:t>
            </a:r>
            <a:r>
              <a:rPr lang="es-ES" sz="3600" b="1" dirty="0" err="1">
                <a:latin typeface="+mn-lt"/>
              </a:rPr>
              <a:t>National</a:t>
            </a:r>
            <a:r>
              <a:rPr lang="es-ES" sz="3600" b="1" dirty="0">
                <a:latin typeface="+mn-lt"/>
              </a:rPr>
              <a:t> </a:t>
            </a:r>
            <a:r>
              <a:rPr lang="es-ES" sz="3600" b="1" dirty="0" err="1">
                <a:latin typeface="+mn-lt"/>
              </a:rPr>
              <a:t>Gallery</a:t>
            </a:r>
            <a:endParaRPr lang="es-ES" sz="3600" b="1" dirty="0">
              <a:latin typeface="+mn-lt"/>
            </a:endParaRP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DB3E3984-B6EC-B947-8EB8-02419724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419" y="1600200"/>
            <a:ext cx="3805161" cy="4525963"/>
          </a:xfrm>
        </p:spPr>
      </p:pic>
    </p:spTree>
    <p:extLst>
      <p:ext uri="{BB962C8B-B14F-4D97-AF65-F5344CB8AC3E}">
        <p14:creationId xmlns:p14="http://schemas.microsoft.com/office/powerpoint/2010/main" val="305419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 lnSpcReduction="10000"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5. </a:t>
            </a:r>
            <a:r>
              <a:rPr lang="es-ES" sz="2400" b="1" dirty="0" err="1">
                <a:solidFill>
                  <a:schemeClr val="tx1"/>
                </a:solidFill>
              </a:rPr>
              <a:t>Filipe</a:t>
            </a:r>
            <a:r>
              <a:rPr lang="es-ES" sz="2400" b="1" dirty="0">
                <a:solidFill>
                  <a:schemeClr val="tx1"/>
                </a:solidFill>
              </a:rPr>
              <a:t> IV e a </a:t>
            </a:r>
            <a:r>
              <a:rPr lang="es-ES" sz="2400" b="1" dirty="0" err="1">
                <a:solidFill>
                  <a:schemeClr val="tx1"/>
                </a:solidFill>
              </a:rPr>
              <a:t>loita</a:t>
            </a:r>
            <a:r>
              <a:rPr lang="es-ES" sz="2400" b="1" dirty="0">
                <a:solidFill>
                  <a:schemeClr val="tx1"/>
                </a:solidFill>
              </a:rPr>
              <a:t> polo </a:t>
            </a:r>
            <a:r>
              <a:rPr lang="es-ES" sz="2400" b="1" dirty="0" err="1">
                <a:solidFill>
                  <a:schemeClr val="tx1"/>
                </a:solidFill>
              </a:rPr>
              <a:t>mantemento</a:t>
            </a:r>
            <a:r>
              <a:rPr lang="es-ES" sz="2400" b="1" dirty="0">
                <a:solidFill>
                  <a:schemeClr val="tx1"/>
                </a:solidFill>
              </a:rPr>
              <a:t> da </a:t>
            </a:r>
            <a:r>
              <a:rPr lang="es-ES" sz="2400" b="1" dirty="0" err="1">
                <a:solidFill>
                  <a:schemeClr val="tx1"/>
                </a:solidFill>
              </a:rPr>
              <a:t>hexemonía</a:t>
            </a:r>
            <a:r>
              <a:rPr lang="es-ES" sz="2400" b="1" dirty="0">
                <a:solidFill>
                  <a:schemeClr val="tx1"/>
                </a:solidFill>
              </a:rPr>
              <a:t> (1621-1665) (1)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Guerra dos </a:t>
            </a:r>
            <a:r>
              <a:rPr lang="es-ES" dirty="0" err="1">
                <a:solidFill>
                  <a:schemeClr val="tx1"/>
                </a:solidFill>
              </a:rPr>
              <a:t>Trinta</a:t>
            </a:r>
            <a:r>
              <a:rPr lang="es-ES" dirty="0">
                <a:solidFill>
                  <a:schemeClr val="tx1"/>
                </a:solidFill>
              </a:rPr>
              <a:t> Anos: 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Conflito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relixioso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Monarquía Hispánica/Imperio alemán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Habsburgo (Madrid, Viena)/Francia-protestantes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Control das rutas </a:t>
            </a:r>
            <a:r>
              <a:rPr lang="es-ES" dirty="0" err="1">
                <a:solidFill>
                  <a:schemeClr val="tx1"/>
                </a:solidFill>
              </a:rPr>
              <a:t>comerciais</a:t>
            </a:r>
            <a:r>
              <a:rPr lang="es-ES" dirty="0">
                <a:solidFill>
                  <a:schemeClr val="tx1"/>
                </a:solidFill>
              </a:rPr>
              <a:t> (América)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Guerra no Sacro Imperio Alemán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Defenestración de Praga 1619 (husitas)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Derrota de </a:t>
            </a:r>
            <a:r>
              <a:rPr lang="es-ES" dirty="0" err="1">
                <a:solidFill>
                  <a:schemeClr val="tx1"/>
                </a:solidFill>
              </a:rPr>
              <a:t>Rocroi</a:t>
            </a:r>
            <a:r>
              <a:rPr lang="es-ES" dirty="0">
                <a:solidFill>
                  <a:schemeClr val="tx1"/>
                </a:solidFill>
              </a:rPr>
              <a:t> 1643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Guerra contra Holanda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Rendición de Breda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Derrota naval española </a:t>
            </a:r>
            <a:r>
              <a:rPr lang="es-ES" dirty="0" err="1">
                <a:solidFill>
                  <a:schemeClr val="tx1"/>
                </a:solidFill>
              </a:rPr>
              <a:t>nas</a:t>
            </a:r>
            <a:r>
              <a:rPr lang="es-ES" dirty="0">
                <a:solidFill>
                  <a:schemeClr val="tx1"/>
                </a:solidFill>
              </a:rPr>
              <a:t> Dunas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Guerra no norte de Italia</a:t>
            </a:r>
          </a:p>
        </p:txBody>
      </p:sp>
    </p:spTree>
    <p:extLst>
      <p:ext uri="{BB962C8B-B14F-4D97-AF65-F5344CB8AC3E}">
        <p14:creationId xmlns:p14="http://schemas.microsoft.com/office/powerpoint/2010/main" val="33536604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Velázquez, </a:t>
            </a:r>
            <a:r>
              <a:rPr lang="es-ES" sz="1800" b="1" i="1" dirty="0">
                <a:solidFill>
                  <a:schemeClr val="tx1"/>
                </a:solidFill>
              </a:rPr>
              <a:t>Rendición de Breda </a:t>
            </a:r>
            <a:r>
              <a:rPr lang="es-ES" sz="1800" b="1" dirty="0" err="1">
                <a:solidFill>
                  <a:schemeClr val="tx1"/>
                </a:solidFill>
              </a:rPr>
              <a:t>ou</a:t>
            </a:r>
            <a:r>
              <a:rPr lang="es-ES" sz="1800" b="1" dirty="0">
                <a:solidFill>
                  <a:schemeClr val="tx1"/>
                </a:solidFill>
              </a:rPr>
              <a:t> </a:t>
            </a:r>
            <a:r>
              <a:rPr lang="es-ES" sz="1800" b="1" i="1" dirty="0">
                <a:solidFill>
                  <a:schemeClr val="tx1"/>
                </a:solidFill>
              </a:rPr>
              <a:t>As lanzas</a:t>
            </a:r>
            <a:r>
              <a:rPr lang="es-ES" sz="1800" b="1" dirty="0">
                <a:solidFill>
                  <a:schemeClr val="tx1"/>
                </a:solidFill>
              </a:rPr>
              <a:t>. C. 1635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Museo del Prado</a:t>
            </a:r>
          </a:p>
          <a:p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 descr="Las lanzas o La rendición de Bre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90" y="1171861"/>
            <a:ext cx="6733653" cy="55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866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Velázquez, </a:t>
            </a:r>
            <a:r>
              <a:rPr lang="es-ES" sz="1800" b="1" i="1" dirty="0">
                <a:solidFill>
                  <a:schemeClr val="tx1"/>
                </a:solidFill>
              </a:rPr>
              <a:t>Gaspar de Guzmán, Conde-Duque de Olivares a caballo</a:t>
            </a:r>
            <a:r>
              <a:rPr lang="es-ES" sz="1800" b="1" dirty="0">
                <a:solidFill>
                  <a:schemeClr val="tx1"/>
                </a:solidFill>
              </a:rPr>
              <a:t>. C. 1636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Museo del Prado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 descr="Gaspar de Guzmán, conde-duque de Olivares, a cabal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66" y="1104900"/>
            <a:ext cx="433189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208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5. </a:t>
            </a:r>
            <a:r>
              <a:rPr lang="es-ES" sz="2400" b="1" dirty="0" err="1">
                <a:solidFill>
                  <a:schemeClr val="tx1"/>
                </a:solidFill>
              </a:rPr>
              <a:t>Filipe</a:t>
            </a:r>
            <a:r>
              <a:rPr lang="es-ES" sz="2400" b="1" dirty="0">
                <a:solidFill>
                  <a:schemeClr val="tx1"/>
                </a:solidFill>
              </a:rPr>
              <a:t> IV e a </a:t>
            </a:r>
            <a:r>
              <a:rPr lang="es-ES" sz="2400" b="1" dirty="0" err="1">
                <a:solidFill>
                  <a:schemeClr val="tx1"/>
                </a:solidFill>
              </a:rPr>
              <a:t>loita</a:t>
            </a:r>
            <a:r>
              <a:rPr lang="es-ES" sz="2400" b="1" dirty="0">
                <a:solidFill>
                  <a:schemeClr val="tx1"/>
                </a:solidFill>
              </a:rPr>
              <a:t> polo </a:t>
            </a:r>
            <a:r>
              <a:rPr lang="es-ES" sz="2400" b="1" dirty="0" err="1">
                <a:solidFill>
                  <a:schemeClr val="tx1"/>
                </a:solidFill>
              </a:rPr>
              <a:t>mantemento</a:t>
            </a:r>
            <a:r>
              <a:rPr lang="es-ES" sz="2400" b="1" dirty="0">
                <a:solidFill>
                  <a:schemeClr val="tx1"/>
                </a:solidFill>
              </a:rPr>
              <a:t> da </a:t>
            </a:r>
            <a:r>
              <a:rPr lang="es-ES" sz="2400" b="1" dirty="0" err="1">
                <a:solidFill>
                  <a:schemeClr val="tx1"/>
                </a:solidFill>
              </a:rPr>
              <a:t>hexemonía</a:t>
            </a:r>
            <a:r>
              <a:rPr lang="es-ES" sz="2400" b="1" dirty="0">
                <a:solidFill>
                  <a:schemeClr val="tx1"/>
                </a:solidFill>
              </a:rPr>
              <a:t> (1621-1665) (2)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FF0000"/>
                </a:solidFill>
              </a:rPr>
              <a:t>Unión de Armas </a:t>
            </a:r>
            <a:r>
              <a:rPr lang="es-ES" sz="1800" dirty="0">
                <a:solidFill>
                  <a:schemeClr val="tx1"/>
                </a:solidFill>
              </a:rPr>
              <a:t>(texto </a:t>
            </a:r>
            <a:r>
              <a:rPr lang="es-ES" sz="1800" dirty="0" err="1">
                <a:solidFill>
                  <a:schemeClr val="tx1"/>
                </a:solidFill>
              </a:rPr>
              <a:t>páx</a:t>
            </a:r>
            <a:r>
              <a:rPr lang="es-ES" sz="1800" dirty="0">
                <a:solidFill>
                  <a:schemeClr val="tx1"/>
                </a:solidFill>
              </a:rPr>
              <a:t>. 107)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Sublevación de Cataluña (1640)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Invasión francesa do Rosellón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Entrada de tropas de </a:t>
            </a:r>
            <a:r>
              <a:rPr lang="es-ES" dirty="0" err="1">
                <a:solidFill>
                  <a:schemeClr val="tx1"/>
                </a:solidFill>
              </a:rPr>
              <a:t>Castela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Sublevación dos segadores (</a:t>
            </a:r>
            <a:r>
              <a:rPr lang="es-ES" i="1" dirty="0" err="1">
                <a:solidFill>
                  <a:schemeClr val="tx1"/>
                </a:solidFill>
              </a:rPr>
              <a:t>Els</a:t>
            </a:r>
            <a:r>
              <a:rPr lang="es-ES" i="1" dirty="0">
                <a:solidFill>
                  <a:schemeClr val="tx1"/>
                </a:solidFill>
              </a:rPr>
              <a:t> </a:t>
            </a:r>
            <a:r>
              <a:rPr lang="es-ES" i="1" dirty="0" err="1">
                <a:solidFill>
                  <a:schemeClr val="tx1"/>
                </a:solidFill>
              </a:rPr>
              <a:t>segadors</a:t>
            </a:r>
            <a:r>
              <a:rPr lang="es-ES" dirty="0">
                <a:solidFill>
                  <a:schemeClr val="tx1"/>
                </a:solidFill>
              </a:rPr>
              <a:t>, 1899)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Corpus de </a:t>
            </a:r>
            <a:r>
              <a:rPr lang="es-ES" dirty="0" err="1">
                <a:solidFill>
                  <a:schemeClr val="tx1"/>
                </a:solidFill>
              </a:rPr>
              <a:t>sangue</a:t>
            </a:r>
            <a:r>
              <a:rPr lang="es-ES" dirty="0">
                <a:solidFill>
                  <a:schemeClr val="tx1"/>
                </a:solidFill>
              </a:rPr>
              <a:t> (1640)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Independencia de Portugal (1640)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Soldados portugueses en Cataluña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chemeClr val="tx1"/>
                </a:solidFill>
              </a:rPr>
              <a:t>Perda</a:t>
            </a:r>
            <a:r>
              <a:rPr lang="es-ES" dirty="0">
                <a:solidFill>
                  <a:schemeClr val="tx1"/>
                </a:solidFill>
              </a:rPr>
              <a:t> de territorios </a:t>
            </a:r>
            <a:r>
              <a:rPr lang="es-ES" dirty="0" err="1">
                <a:solidFill>
                  <a:schemeClr val="tx1"/>
                </a:solidFill>
              </a:rPr>
              <a:t>coloniais</a:t>
            </a:r>
            <a:endParaRPr lang="es-ES" dirty="0">
              <a:solidFill>
                <a:schemeClr val="tx1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chemeClr val="tx1"/>
                </a:solidFill>
              </a:rPr>
              <a:t>Duque de Braganza</a:t>
            </a:r>
          </a:p>
          <a:p>
            <a:pPr marL="914400" lvl="1" indent="-457200" algn="just">
              <a:buFontTx/>
              <a:buChar char="•"/>
            </a:pP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32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574297"/>
          </a:xfrm>
        </p:spPr>
        <p:txBody>
          <a:bodyPr>
            <a:noAutofit/>
          </a:bodyPr>
          <a:lstStyle/>
          <a:p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 descr="Els_segador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6" y="0"/>
            <a:ext cx="8539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128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02F59C-6118-114A-A9F2-CD6C662C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514350"/>
            <a:ext cx="8509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660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2. A Monarquía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6. Carlos II e o problema sucesorio (1665-1700)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rgbClr val="000000"/>
                </a:solidFill>
              </a:rPr>
              <a:t>Rei</a:t>
            </a:r>
            <a:r>
              <a:rPr lang="es-ES" dirty="0">
                <a:solidFill>
                  <a:srgbClr val="000000"/>
                </a:solidFill>
              </a:rPr>
              <a:t> débil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Recuperación económica </a:t>
            </a:r>
            <a:r>
              <a:rPr lang="es-ES" dirty="0" err="1">
                <a:solidFill>
                  <a:srgbClr val="000000"/>
                </a:solidFill>
              </a:rPr>
              <a:t>dende</a:t>
            </a:r>
            <a:r>
              <a:rPr lang="es-ES" dirty="0">
                <a:solidFill>
                  <a:srgbClr val="000000"/>
                </a:solidFill>
              </a:rPr>
              <a:t> 1680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Derrotas ante Luís XIV/España-Holanda-</a:t>
            </a:r>
            <a:r>
              <a:rPr lang="es-ES" dirty="0" err="1">
                <a:solidFill>
                  <a:srgbClr val="000000"/>
                </a:solidFill>
              </a:rPr>
              <a:t>Ingl</a:t>
            </a:r>
            <a:endParaRPr lang="es-ES" dirty="0">
              <a:solidFill>
                <a:srgbClr val="000000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Problema sucesorio: 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Testamento de Carlos II </a:t>
            </a:r>
            <a:r>
              <a:rPr lang="es-ES" sz="1400" dirty="0">
                <a:solidFill>
                  <a:srgbClr val="000000"/>
                </a:solidFill>
              </a:rPr>
              <a:t>(texto </a:t>
            </a:r>
            <a:r>
              <a:rPr lang="es-ES" sz="1400" dirty="0" err="1">
                <a:solidFill>
                  <a:srgbClr val="000000"/>
                </a:solidFill>
              </a:rPr>
              <a:t>páx</a:t>
            </a:r>
            <a:r>
              <a:rPr lang="es-ES" sz="1400" dirty="0">
                <a:solidFill>
                  <a:srgbClr val="000000"/>
                </a:solidFill>
              </a:rPr>
              <a:t>. 111)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Guerra de Sucesión</a:t>
            </a:r>
          </a:p>
          <a:p>
            <a:pPr marL="914400" lvl="1" indent="-457200" algn="just">
              <a:buFontTx/>
              <a:buChar char="•"/>
            </a:pP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97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7746E68-82C9-9A4A-9ACA-7F4393AE6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0"/>
            <a:ext cx="84454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747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3600" b="1" dirty="0">
                <a:solidFill>
                  <a:srgbClr val="FF0000"/>
                </a:solidFill>
              </a:rPr>
              <a:t>4. A Galicia dos Austrias</a:t>
            </a:r>
          </a:p>
          <a:p>
            <a:pPr marL="971550" lvl="1" indent="-514350" algn="just">
              <a:buAutoNum type="arabicPeriod"/>
            </a:pPr>
            <a:r>
              <a:rPr lang="es-ES" dirty="0">
                <a:solidFill>
                  <a:srgbClr val="000000"/>
                </a:solidFill>
              </a:rPr>
              <a:t>Organización administrativa do Reino</a:t>
            </a:r>
          </a:p>
          <a:p>
            <a:pPr marL="971550" lvl="1" indent="-514350" algn="just">
              <a:buAutoNum type="arabicPeriod"/>
            </a:pPr>
            <a:r>
              <a:rPr lang="es-ES" dirty="0">
                <a:solidFill>
                  <a:srgbClr val="000000"/>
                </a:solidFill>
              </a:rPr>
              <a:t>Galicia e a explotación das colonias</a:t>
            </a:r>
          </a:p>
          <a:p>
            <a:pPr marL="971550" lvl="1" indent="-514350" algn="just">
              <a:buAutoNum type="arabicPeriod"/>
            </a:pPr>
            <a:r>
              <a:rPr lang="es-ES" dirty="0">
                <a:solidFill>
                  <a:srgbClr val="000000"/>
                </a:solidFill>
              </a:rPr>
              <a:t>Galicia e as guerras dos Austrias</a:t>
            </a:r>
          </a:p>
          <a:p>
            <a:pPr marL="971550" lvl="1" indent="-514350" algn="just">
              <a:buAutoNum type="arabicPeriod"/>
            </a:pPr>
            <a:r>
              <a:rPr lang="es-ES" dirty="0" err="1">
                <a:solidFill>
                  <a:srgbClr val="000000"/>
                </a:solidFill>
              </a:rPr>
              <a:t>Sociedade</a:t>
            </a:r>
            <a:r>
              <a:rPr lang="es-ES" dirty="0">
                <a:solidFill>
                  <a:srgbClr val="000000"/>
                </a:solidFill>
              </a:rPr>
              <a:t> agraria e </a:t>
            </a:r>
            <a:r>
              <a:rPr lang="es-ES" dirty="0" err="1">
                <a:solidFill>
                  <a:srgbClr val="000000"/>
                </a:solidFill>
              </a:rPr>
              <a:t>novos</a:t>
            </a:r>
            <a:r>
              <a:rPr lang="es-ES" dirty="0">
                <a:solidFill>
                  <a:srgbClr val="000000"/>
                </a:solidFill>
              </a:rPr>
              <a:t> cultivos</a:t>
            </a:r>
          </a:p>
        </p:txBody>
      </p:sp>
    </p:spTree>
    <p:extLst>
      <p:ext uri="{BB962C8B-B14F-4D97-AF65-F5344CB8AC3E}">
        <p14:creationId xmlns:p14="http://schemas.microsoft.com/office/powerpoint/2010/main" val="2807480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4. A Galicia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1. Organización administrativa do Reino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Capitanía </a:t>
            </a:r>
            <a:r>
              <a:rPr lang="es-ES" dirty="0" err="1">
                <a:solidFill>
                  <a:srgbClr val="000000"/>
                </a:solidFill>
              </a:rPr>
              <a:t>xeral</a:t>
            </a:r>
            <a:r>
              <a:rPr lang="es-ES" dirty="0">
                <a:solidFill>
                  <a:srgbClr val="000000"/>
                </a:solidFill>
              </a:rPr>
              <a:t>, Real Audiencia, </a:t>
            </a:r>
            <a:r>
              <a:rPr lang="es-ES" dirty="0" err="1">
                <a:solidFill>
                  <a:srgbClr val="000000"/>
                </a:solidFill>
              </a:rPr>
              <a:t>Xuntas</a:t>
            </a:r>
            <a:r>
              <a:rPr lang="es-ES" dirty="0">
                <a:solidFill>
                  <a:srgbClr val="000000"/>
                </a:solidFill>
              </a:rPr>
              <a:t> do Reino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Sete provincias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rgbClr val="000000"/>
                </a:solidFill>
              </a:rPr>
              <a:t>Xuntas</a:t>
            </a:r>
            <a:r>
              <a:rPr lang="es-ES" dirty="0">
                <a:solidFill>
                  <a:srgbClr val="000000"/>
                </a:solidFill>
              </a:rPr>
              <a:t> do Reino: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Formadas por representantes das </a:t>
            </a:r>
            <a:r>
              <a:rPr lang="es-ES" dirty="0" err="1">
                <a:solidFill>
                  <a:srgbClr val="000000"/>
                </a:solidFill>
              </a:rPr>
              <a:t>capitais</a:t>
            </a:r>
            <a:endParaRPr lang="es-ES" dirty="0">
              <a:solidFill>
                <a:srgbClr val="000000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Intermediarias entre </a:t>
            </a:r>
            <a:r>
              <a:rPr lang="es-ES" dirty="0" err="1">
                <a:solidFill>
                  <a:srgbClr val="000000"/>
                </a:solidFill>
              </a:rPr>
              <a:t>Coroa</a:t>
            </a:r>
            <a:r>
              <a:rPr lang="es-ES" dirty="0">
                <a:solidFill>
                  <a:srgbClr val="000000"/>
                </a:solidFill>
              </a:rPr>
              <a:t> e Reino de Galicia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rgbClr val="000000"/>
                </a:solidFill>
              </a:rPr>
              <a:t>Sen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capacidade</a:t>
            </a:r>
            <a:r>
              <a:rPr lang="es-ES" dirty="0">
                <a:solidFill>
                  <a:srgbClr val="000000"/>
                </a:solidFill>
              </a:rPr>
              <a:t> decisoria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Levas, cargas </a:t>
            </a:r>
            <a:r>
              <a:rPr lang="es-ES" dirty="0" err="1">
                <a:solidFill>
                  <a:srgbClr val="000000"/>
                </a:solidFill>
              </a:rPr>
              <a:t>fiscais</a:t>
            </a:r>
            <a:endParaRPr lang="es-ES" dirty="0">
              <a:solidFill>
                <a:srgbClr val="000000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Convocadas polo monarca</a:t>
            </a: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rgbClr val="000000"/>
                </a:solidFill>
              </a:rPr>
              <a:t>Sen</a:t>
            </a:r>
            <a:r>
              <a:rPr lang="es-ES" dirty="0">
                <a:solidFill>
                  <a:srgbClr val="000000"/>
                </a:solidFill>
              </a:rPr>
              <a:t> representante </a:t>
            </a:r>
            <a:r>
              <a:rPr lang="es-ES" dirty="0" err="1">
                <a:solidFill>
                  <a:srgbClr val="000000"/>
                </a:solidFill>
              </a:rPr>
              <a:t>nas</a:t>
            </a:r>
            <a:r>
              <a:rPr lang="es-ES" dirty="0">
                <a:solidFill>
                  <a:srgbClr val="000000"/>
                </a:solidFill>
              </a:rPr>
              <a:t> Cortes de </a:t>
            </a:r>
            <a:r>
              <a:rPr lang="es-ES" dirty="0" err="1">
                <a:solidFill>
                  <a:srgbClr val="000000"/>
                </a:solidFill>
              </a:rPr>
              <a:t>Castela</a:t>
            </a:r>
            <a:r>
              <a:rPr lang="es-ES" dirty="0">
                <a:solidFill>
                  <a:srgbClr val="000000"/>
                </a:solidFill>
              </a:rPr>
              <a:t> ata 1622</a:t>
            </a:r>
          </a:p>
          <a:p>
            <a:pPr lvl="1" algn="just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808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B885BC8-5507-A147-ADE9-3C75D32F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71" y="0"/>
            <a:ext cx="7423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973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31AC3C-CC3D-2F43-8439-773D0C0F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638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4. A Galicia dos Austrias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Intentos de implicar a Galicia no comercio con América: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Casa da Contratación da Especiaría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Permiso temporal de </a:t>
            </a:r>
            <a:r>
              <a:rPr lang="es-ES" dirty="0" err="1">
                <a:solidFill>
                  <a:srgbClr val="000000"/>
                </a:solidFill>
              </a:rPr>
              <a:t>saída</a:t>
            </a:r>
            <a:r>
              <a:rPr lang="es-ES" dirty="0">
                <a:solidFill>
                  <a:srgbClr val="000000"/>
                </a:solidFill>
              </a:rPr>
              <a:t> de barcos cara América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Impacto das guerras dos Austrias en Galicia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Estancia da Armada </a:t>
            </a:r>
            <a:r>
              <a:rPr lang="es-ES" dirty="0" err="1">
                <a:solidFill>
                  <a:srgbClr val="000000"/>
                </a:solidFill>
              </a:rPr>
              <a:t>na</a:t>
            </a:r>
            <a:r>
              <a:rPr lang="es-ES" dirty="0">
                <a:solidFill>
                  <a:srgbClr val="000000"/>
                </a:solidFill>
              </a:rPr>
              <a:t> Coruña e Ferrol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rgbClr val="000000"/>
                </a:solidFill>
              </a:rPr>
              <a:t>Incursións</a:t>
            </a:r>
            <a:r>
              <a:rPr lang="es-ES" dirty="0">
                <a:solidFill>
                  <a:srgbClr val="000000"/>
                </a:solidFill>
              </a:rPr>
              <a:t> de castigo (Drake, María Pita)</a:t>
            </a:r>
            <a:endParaRPr lang="es-ES" sz="2800" dirty="0">
              <a:solidFill>
                <a:srgbClr val="000000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Piratería e corsarios (Vigo 1617: María </a:t>
            </a:r>
            <a:r>
              <a:rPr lang="es-ES" dirty="0" err="1">
                <a:solidFill>
                  <a:srgbClr val="000000"/>
                </a:solidFill>
              </a:rPr>
              <a:t>Soliño</a:t>
            </a:r>
            <a:r>
              <a:rPr lang="es-ES" dirty="0">
                <a:solidFill>
                  <a:srgbClr val="000000"/>
                </a:solidFill>
              </a:rPr>
              <a:t>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Problemas </a:t>
            </a:r>
            <a:r>
              <a:rPr lang="es-ES" dirty="0" err="1">
                <a:solidFill>
                  <a:srgbClr val="000000"/>
                </a:solidFill>
              </a:rPr>
              <a:t>na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fronteira</a:t>
            </a:r>
            <a:r>
              <a:rPr lang="es-ES" dirty="0">
                <a:solidFill>
                  <a:srgbClr val="000000"/>
                </a:solidFill>
              </a:rPr>
              <a:t> con Portugal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Levas, tributos e </a:t>
            </a:r>
            <a:r>
              <a:rPr lang="es-ES" dirty="0" err="1">
                <a:solidFill>
                  <a:srgbClr val="000000"/>
                </a:solidFill>
              </a:rPr>
              <a:t>mantemento</a:t>
            </a:r>
            <a:r>
              <a:rPr lang="es-ES" dirty="0">
                <a:solidFill>
                  <a:srgbClr val="000000"/>
                </a:solidFill>
              </a:rPr>
              <a:t> das tropas (texto </a:t>
            </a:r>
            <a:r>
              <a:rPr lang="es-ES" dirty="0" err="1">
                <a:solidFill>
                  <a:srgbClr val="000000"/>
                </a:solidFill>
              </a:rPr>
              <a:t>páx</a:t>
            </a:r>
            <a:r>
              <a:rPr lang="es-ES" dirty="0">
                <a:solidFill>
                  <a:srgbClr val="000000"/>
                </a:solidFill>
              </a:rPr>
              <a:t>. 122)</a:t>
            </a:r>
          </a:p>
          <a:p>
            <a:pPr marL="914400" lvl="1" indent="-457200" algn="just">
              <a:buFontTx/>
              <a:buChar char="•"/>
            </a:pPr>
            <a:endParaRPr lang="es-ES" dirty="0">
              <a:solidFill>
                <a:srgbClr val="000000"/>
              </a:solidFill>
            </a:endParaRPr>
          </a:p>
          <a:p>
            <a:pPr lvl="1" algn="just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940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A048FD-26BA-B244-A212-5263527D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97" y="670559"/>
            <a:ext cx="8355521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767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AB94BC-46AD-774D-ADED-FF7FCA731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79" y="0"/>
            <a:ext cx="6323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598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F5FB5-C7FE-A441-9587-D4E524DB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19"/>
          </a:xfrm>
        </p:spPr>
        <p:txBody>
          <a:bodyPr>
            <a:normAutofit fontScale="90000"/>
          </a:bodyPr>
          <a:lstStyle/>
          <a:p>
            <a:r>
              <a:rPr lang="es-ES" dirty="0"/>
              <a:t>Celso Emilio Ferreiro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BEAEC1-EA36-6346-9351-323AB55B2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7944"/>
            <a:ext cx="8229600" cy="5324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1800" dirty="0"/>
              <a:t>Polos </a:t>
            </a:r>
            <a:r>
              <a:rPr lang="es-ES" sz="1800" dirty="0" err="1"/>
              <a:t>camiños</a:t>
            </a:r>
            <a:r>
              <a:rPr lang="es-ES" sz="1800" dirty="0"/>
              <a:t> de Cangas</a:t>
            </a:r>
            <a:br>
              <a:rPr lang="es-ES" sz="1800" dirty="0"/>
            </a:br>
            <a:r>
              <a:rPr lang="es-ES" sz="1800" dirty="0"/>
              <a:t>a voz do </a:t>
            </a:r>
            <a:r>
              <a:rPr lang="es-ES" sz="1800" dirty="0" err="1"/>
              <a:t>vento</a:t>
            </a:r>
            <a:r>
              <a:rPr lang="es-ES" sz="1800" dirty="0"/>
              <a:t> </a:t>
            </a:r>
            <a:r>
              <a:rPr lang="es-ES" sz="1800" dirty="0" err="1"/>
              <a:t>xemía</a:t>
            </a:r>
            <a:r>
              <a:rPr lang="es-ES" sz="1800" dirty="0"/>
              <a:t>:</a:t>
            </a:r>
            <a:br>
              <a:rPr lang="es-ES" sz="1800" dirty="0"/>
            </a:br>
            <a:r>
              <a:rPr lang="es-ES" sz="1800" dirty="0" err="1"/>
              <a:t>ai</a:t>
            </a:r>
            <a:r>
              <a:rPr lang="es-ES" sz="1800" dirty="0"/>
              <a:t>, que </a:t>
            </a:r>
            <a:r>
              <a:rPr lang="es-ES" sz="1800" dirty="0" err="1"/>
              <a:t>soliña</a:t>
            </a:r>
            <a:r>
              <a:rPr lang="es-ES" sz="1800" dirty="0"/>
              <a:t> </a:t>
            </a:r>
            <a:r>
              <a:rPr lang="es-ES" sz="1800" dirty="0" err="1"/>
              <a:t>quedache</a:t>
            </a:r>
            <a:r>
              <a:rPr lang="es-ES" sz="1800" dirty="0"/>
              <a:t>,</a:t>
            </a:r>
            <a:br>
              <a:rPr lang="es-ES" sz="1800" dirty="0"/>
            </a:br>
            <a:r>
              <a:rPr lang="es-ES" sz="1800" dirty="0"/>
              <a:t>María </a:t>
            </a:r>
            <a:r>
              <a:rPr lang="es-ES" sz="1800" dirty="0" err="1"/>
              <a:t>Soliña</a:t>
            </a:r>
            <a:r>
              <a:rPr lang="es-ES" sz="1800" dirty="0"/>
              <a:t>.</a:t>
            </a:r>
            <a:br>
              <a:rPr lang="es-ES" sz="1800" dirty="0"/>
            </a:br>
            <a:r>
              <a:rPr lang="es-ES" sz="1800" dirty="0"/>
              <a:t>Nos </a:t>
            </a:r>
            <a:r>
              <a:rPr lang="es-ES" sz="1800" dirty="0" err="1"/>
              <a:t>areales</a:t>
            </a:r>
            <a:r>
              <a:rPr lang="es-ES" sz="1800" dirty="0"/>
              <a:t> de Cangas,</a:t>
            </a:r>
            <a:br>
              <a:rPr lang="es-ES" sz="1800" dirty="0"/>
            </a:br>
            <a:r>
              <a:rPr lang="es-ES" sz="1800" dirty="0"/>
              <a:t>Muros de </a:t>
            </a:r>
            <a:r>
              <a:rPr lang="es-ES" sz="1800" dirty="0" err="1"/>
              <a:t>noite</a:t>
            </a:r>
            <a:r>
              <a:rPr lang="es-ES" sz="1800" dirty="0"/>
              <a:t> se erguían:</a:t>
            </a:r>
            <a:br>
              <a:rPr lang="es-ES" sz="1800" dirty="0"/>
            </a:br>
            <a:r>
              <a:rPr lang="es-ES" sz="1800" dirty="0" err="1"/>
              <a:t>Ai</a:t>
            </a:r>
            <a:r>
              <a:rPr lang="es-ES" sz="1800" dirty="0"/>
              <a:t>, que </a:t>
            </a:r>
            <a:r>
              <a:rPr lang="es-ES" sz="1800" dirty="0" err="1"/>
              <a:t>soliña</a:t>
            </a:r>
            <a:r>
              <a:rPr lang="es-ES" sz="1800" dirty="0"/>
              <a:t> </a:t>
            </a:r>
            <a:r>
              <a:rPr lang="es-ES" sz="1800" dirty="0" err="1"/>
              <a:t>quedache</a:t>
            </a:r>
            <a:r>
              <a:rPr lang="es-ES" sz="1800" dirty="0"/>
              <a:t>,</a:t>
            </a:r>
            <a:br>
              <a:rPr lang="es-ES" sz="1800" dirty="0"/>
            </a:br>
            <a:r>
              <a:rPr lang="es-ES" sz="1800" dirty="0"/>
              <a:t>María </a:t>
            </a:r>
            <a:r>
              <a:rPr lang="es-ES" sz="1800" dirty="0" err="1"/>
              <a:t>Soliña</a:t>
            </a:r>
            <a:r>
              <a:rPr lang="es-ES" sz="1800" dirty="0"/>
              <a:t>.</a:t>
            </a:r>
            <a:br>
              <a:rPr lang="es-ES" sz="1800" dirty="0"/>
            </a:br>
            <a:r>
              <a:rPr lang="es-ES" sz="1800" dirty="0"/>
              <a:t>As ondas do mar de Cangas</a:t>
            </a:r>
            <a:br>
              <a:rPr lang="es-ES" sz="1800" dirty="0"/>
            </a:br>
            <a:r>
              <a:rPr lang="es-ES" sz="1800" dirty="0"/>
              <a:t>acedos ecos </a:t>
            </a:r>
            <a:r>
              <a:rPr lang="es-ES" sz="1800" dirty="0" err="1"/>
              <a:t>traguían</a:t>
            </a:r>
            <a:r>
              <a:rPr lang="es-ES" sz="1800" dirty="0"/>
              <a:t>:</a:t>
            </a:r>
            <a:br>
              <a:rPr lang="es-ES" sz="1800" dirty="0"/>
            </a:br>
            <a:r>
              <a:rPr lang="es-ES" sz="1800" dirty="0" err="1"/>
              <a:t>ai</a:t>
            </a:r>
            <a:r>
              <a:rPr lang="es-ES" sz="1800" dirty="0"/>
              <a:t>, que </a:t>
            </a:r>
            <a:r>
              <a:rPr lang="es-ES" sz="1800" dirty="0" err="1"/>
              <a:t>soliña</a:t>
            </a:r>
            <a:r>
              <a:rPr lang="es-ES" sz="1800" dirty="0"/>
              <a:t> </a:t>
            </a:r>
            <a:r>
              <a:rPr lang="es-ES" sz="1800" dirty="0" err="1"/>
              <a:t>quedache</a:t>
            </a:r>
            <a:r>
              <a:rPr lang="es-ES" sz="1800" dirty="0"/>
              <a:t>,</a:t>
            </a:r>
            <a:br>
              <a:rPr lang="es-ES" sz="1800" dirty="0"/>
            </a:br>
            <a:r>
              <a:rPr lang="es-ES" sz="1800" dirty="0"/>
              <a:t>María </a:t>
            </a:r>
            <a:r>
              <a:rPr lang="es-ES" sz="1800" dirty="0" err="1"/>
              <a:t>Soliña</a:t>
            </a:r>
            <a:r>
              <a:rPr lang="es-ES" sz="1800" dirty="0"/>
              <a:t>.</a:t>
            </a:r>
            <a:br>
              <a:rPr lang="es-ES" sz="1800" dirty="0"/>
            </a:br>
            <a:r>
              <a:rPr lang="es-ES" sz="1800" dirty="0"/>
              <a:t>As </a:t>
            </a:r>
            <a:r>
              <a:rPr lang="es-ES" sz="1800" dirty="0" err="1"/>
              <a:t>gueivotas</a:t>
            </a:r>
            <a:r>
              <a:rPr lang="es-ES" sz="1800" dirty="0"/>
              <a:t> sobre Cangas</a:t>
            </a:r>
            <a:br>
              <a:rPr lang="es-ES" sz="1800" dirty="0"/>
            </a:br>
            <a:r>
              <a:rPr lang="es-ES" sz="1800" dirty="0" err="1"/>
              <a:t>soños</a:t>
            </a:r>
            <a:r>
              <a:rPr lang="es-ES" sz="1800" dirty="0"/>
              <a:t> de medo </a:t>
            </a:r>
            <a:r>
              <a:rPr lang="es-ES" sz="1800" dirty="0" err="1"/>
              <a:t>tecían</a:t>
            </a:r>
            <a:r>
              <a:rPr lang="es-ES" sz="1800" dirty="0"/>
              <a:t>:</a:t>
            </a:r>
            <a:br>
              <a:rPr lang="es-ES" sz="1800" dirty="0"/>
            </a:br>
            <a:r>
              <a:rPr lang="es-ES" sz="1800" dirty="0" err="1"/>
              <a:t>ai</a:t>
            </a:r>
            <a:r>
              <a:rPr lang="es-ES" sz="1800" dirty="0"/>
              <a:t>, que </a:t>
            </a:r>
            <a:r>
              <a:rPr lang="es-ES" sz="1800" dirty="0" err="1"/>
              <a:t>soliña</a:t>
            </a:r>
            <a:r>
              <a:rPr lang="es-ES" sz="1800" dirty="0"/>
              <a:t> </a:t>
            </a:r>
            <a:r>
              <a:rPr lang="es-ES" sz="1800" dirty="0" err="1"/>
              <a:t>quedache</a:t>
            </a:r>
            <a:r>
              <a:rPr lang="es-ES" sz="1800" dirty="0"/>
              <a:t>,</a:t>
            </a:r>
            <a:br>
              <a:rPr lang="es-ES" sz="1800" dirty="0"/>
            </a:br>
            <a:r>
              <a:rPr lang="es-ES" sz="1800" dirty="0"/>
              <a:t>María </a:t>
            </a:r>
            <a:r>
              <a:rPr lang="es-ES" sz="1800" dirty="0" err="1"/>
              <a:t>Soliña</a:t>
            </a:r>
            <a:r>
              <a:rPr lang="es-ES" sz="1800" dirty="0"/>
              <a:t>.</a:t>
            </a:r>
            <a:br>
              <a:rPr lang="es-ES" sz="1800" dirty="0"/>
            </a:br>
            <a:r>
              <a:rPr lang="es-ES" sz="1800" dirty="0" err="1"/>
              <a:t>Baixo</a:t>
            </a:r>
            <a:r>
              <a:rPr lang="es-ES" sz="1800" dirty="0"/>
              <a:t> os </a:t>
            </a:r>
            <a:r>
              <a:rPr lang="es-ES" sz="1800" dirty="0" err="1"/>
              <a:t>tellados</a:t>
            </a:r>
            <a:r>
              <a:rPr lang="es-ES" sz="1800" dirty="0"/>
              <a:t> de Cangas</a:t>
            </a:r>
            <a:br>
              <a:rPr lang="es-ES" sz="1800" dirty="0"/>
            </a:br>
            <a:r>
              <a:rPr lang="es-ES" sz="1800" dirty="0"/>
              <a:t>anda un terror de agua fría:</a:t>
            </a:r>
            <a:br>
              <a:rPr lang="es-ES" sz="1800" dirty="0"/>
            </a:br>
            <a:r>
              <a:rPr lang="es-ES" sz="1800" dirty="0" err="1"/>
              <a:t>ai</a:t>
            </a:r>
            <a:r>
              <a:rPr lang="es-ES" sz="1800" dirty="0"/>
              <a:t>, que </a:t>
            </a:r>
            <a:r>
              <a:rPr lang="es-ES" sz="1800" dirty="0" err="1"/>
              <a:t>soliña</a:t>
            </a:r>
            <a:r>
              <a:rPr lang="es-ES" sz="1800" dirty="0"/>
              <a:t> </a:t>
            </a:r>
            <a:r>
              <a:rPr lang="es-ES" sz="1800" dirty="0" err="1"/>
              <a:t>quedache</a:t>
            </a:r>
            <a:r>
              <a:rPr lang="es-ES" sz="1800" dirty="0"/>
              <a:t>,</a:t>
            </a:r>
            <a:br>
              <a:rPr lang="es-ES" sz="1800" dirty="0"/>
            </a:br>
            <a:r>
              <a:rPr lang="es-ES" sz="1800" dirty="0"/>
              <a:t>María </a:t>
            </a:r>
            <a:r>
              <a:rPr lang="es-ES" sz="1800" dirty="0" err="1"/>
              <a:t>Soliña</a:t>
            </a:r>
            <a:r>
              <a:rPr lang="es-E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0929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5" y="435824"/>
            <a:ext cx="8232277" cy="6115531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s-ES" sz="1400" dirty="0">
                <a:solidFill>
                  <a:schemeClr val="tx1"/>
                </a:solidFill>
              </a:rPr>
              <a:t>4. A Galicia dos Austrias</a:t>
            </a:r>
          </a:p>
          <a:p>
            <a:pPr lvl="1"/>
            <a:r>
              <a:rPr lang="es-ES" sz="2400" b="1" dirty="0">
                <a:solidFill>
                  <a:schemeClr val="tx1"/>
                </a:solidFill>
              </a:rPr>
              <a:t>1. </a:t>
            </a:r>
            <a:r>
              <a:rPr lang="es-ES" sz="2400" b="1" dirty="0" err="1">
                <a:solidFill>
                  <a:schemeClr val="tx1"/>
                </a:solidFill>
              </a:rPr>
              <a:t>Sociedade</a:t>
            </a:r>
            <a:r>
              <a:rPr lang="es-ES" sz="2400" b="1" dirty="0">
                <a:solidFill>
                  <a:schemeClr val="tx1"/>
                </a:solidFill>
              </a:rPr>
              <a:t> agraria e </a:t>
            </a:r>
            <a:r>
              <a:rPr lang="es-ES" sz="2400" b="1" dirty="0" err="1">
                <a:solidFill>
                  <a:schemeClr val="tx1"/>
                </a:solidFill>
              </a:rPr>
              <a:t>novos</a:t>
            </a:r>
            <a:r>
              <a:rPr lang="es-ES" sz="2400" b="1" dirty="0">
                <a:solidFill>
                  <a:schemeClr val="tx1"/>
                </a:solidFill>
              </a:rPr>
              <a:t> cultivos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Economía fundamentalmente agraria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Sistema feudal ata 1560-80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rgbClr val="000000"/>
                </a:solidFill>
              </a:rPr>
              <a:t>Cereais</a:t>
            </a:r>
            <a:r>
              <a:rPr lang="es-ES" dirty="0">
                <a:solidFill>
                  <a:srgbClr val="000000"/>
                </a:solidFill>
              </a:rPr>
              <a:t> (trigo e </a:t>
            </a:r>
            <a:r>
              <a:rPr lang="es-ES" dirty="0" err="1">
                <a:solidFill>
                  <a:srgbClr val="000000"/>
                </a:solidFill>
              </a:rPr>
              <a:t>centeo</a:t>
            </a:r>
            <a:r>
              <a:rPr lang="es-ES" dirty="0">
                <a:solidFill>
                  <a:srgbClr val="000000"/>
                </a:solidFill>
              </a:rPr>
              <a:t>)</a:t>
            </a: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rgbClr val="000000"/>
                </a:solidFill>
              </a:rPr>
              <a:t>Barbeito</a:t>
            </a:r>
            <a:endParaRPr lang="es-ES" dirty="0">
              <a:solidFill>
                <a:srgbClr val="000000"/>
              </a:solidFill>
            </a:endParaRPr>
          </a:p>
          <a:p>
            <a:pPr marL="1371600" lvl="2" indent="-457200" algn="just">
              <a:buFontTx/>
              <a:buChar char="•"/>
            </a:pPr>
            <a:r>
              <a:rPr lang="es-ES" dirty="0" err="1">
                <a:solidFill>
                  <a:srgbClr val="000000"/>
                </a:solidFill>
              </a:rPr>
              <a:t>Igrexa</a:t>
            </a:r>
            <a:r>
              <a:rPr lang="es-ES" dirty="0">
                <a:solidFill>
                  <a:srgbClr val="000000"/>
                </a:solidFill>
              </a:rPr>
              <a:t> e </a:t>
            </a:r>
            <a:r>
              <a:rPr lang="es-ES" dirty="0" err="1">
                <a:solidFill>
                  <a:srgbClr val="000000"/>
                </a:solidFill>
              </a:rPr>
              <a:t>fidalguía</a:t>
            </a:r>
            <a:r>
              <a:rPr lang="es-ES" dirty="0">
                <a:solidFill>
                  <a:srgbClr val="000000"/>
                </a:solidFill>
              </a:rPr>
              <a:t> como propietarios (foro)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Períodos de </a:t>
            </a:r>
            <a:r>
              <a:rPr lang="es-ES" dirty="0" err="1">
                <a:solidFill>
                  <a:srgbClr val="000000"/>
                </a:solidFill>
              </a:rPr>
              <a:t>crise</a:t>
            </a:r>
            <a:r>
              <a:rPr lang="es-ES" dirty="0">
                <a:solidFill>
                  <a:srgbClr val="000000"/>
                </a:solidFill>
              </a:rPr>
              <a:t> de subsistencia (1633-36)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Impacto do millo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Impacto positivo no XVII, </a:t>
            </a:r>
            <a:r>
              <a:rPr lang="es-ES" dirty="0" err="1">
                <a:solidFill>
                  <a:srgbClr val="000000"/>
                </a:solidFill>
              </a:rPr>
              <a:t>fronte</a:t>
            </a:r>
            <a:r>
              <a:rPr lang="es-ES" dirty="0">
                <a:solidFill>
                  <a:srgbClr val="000000"/>
                </a:solidFill>
              </a:rPr>
              <a:t> á </a:t>
            </a:r>
            <a:r>
              <a:rPr lang="es-ES" dirty="0" err="1">
                <a:solidFill>
                  <a:srgbClr val="000000"/>
                </a:solidFill>
              </a:rPr>
              <a:t>crise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doutros</a:t>
            </a:r>
            <a:r>
              <a:rPr lang="es-ES" dirty="0">
                <a:solidFill>
                  <a:srgbClr val="000000"/>
                </a:solidFill>
              </a:rPr>
              <a:t> territorios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Procedente de América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Da costa </a:t>
            </a:r>
            <a:r>
              <a:rPr lang="es-ES" dirty="0" err="1">
                <a:solidFill>
                  <a:srgbClr val="000000"/>
                </a:solidFill>
              </a:rPr>
              <a:t>ao</a:t>
            </a:r>
            <a:r>
              <a:rPr lang="es-ES" dirty="0">
                <a:solidFill>
                  <a:srgbClr val="000000"/>
                </a:solidFill>
              </a:rPr>
              <a:t> interior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Permite a diminución do </a:t>
            </a:r>
            <a:r>
              <a:rPr lang="es-ES" dirty="0" err="1">
                <a:solidFill>
                  <a:srgbClr val="000000"/>
                </a:solidFill>
              </a:rPr>
              <a:t>barbeito</a:t>
            </a:r>
            <a:endParaRPr lang="es-ES" dirty="0">
              <a:solidFill>
                <a:srgbClr val="000000"/>
              </a:solidFill>
            </a:endParaRPr>
          </a:p>
          <a:p>
            <a:pPr marL="914400" lvl="1" indent="-457200" algn="just">
              <a:buFontTx/>
              <a:buChar char="•"/>
            </a:pPr>
            <a:r>
              <a:rPr lang="es-ES" dirty="0" err="1">
                <a:solidFill>
                  <a:srgbClr val="000000"/>
                </a:solidFill>
              </a:rPr>
              <a:t>Poboación</a:t>
            </a:r>
            <a:r>
              <a:rPr lang="es-ES" dirty="0">
                <a:solidFill>
                  <a:srgbClr val="000000"/>
                </a:solidFill>
              </a:rPr>
              <a:t> rural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Santiago de Compostela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A Coruña (</a:t>
            </a:r>
            <a:r>
              <a:rPr lang="es-ES" dirty="0" err="1">
                <a:solidFill>
                  <a:srgbClr val="000000"/>
                </a:solidFill>
              </a:rPr>
              <a:t>institucións</a:t>
            </a:r>
            <a:r>
              <a:rPr lang="es-ES" dirty="0">
                <a:solidFill>
                  <a:srgbClr val="000000"/>
                </a:solidFill>
              </a:rPr>
              <a:t> de </a:t>
            </a:r>
            <a:r>
              <a:rPr lang="es-ES" dirty="0" err="1">
                <a:solidFill>
                  <a:srgbClr val="000000"/>
                </a:solidFill>
              </a:rPr>
              <a:t>goberno</a:t>
            </a:r>
            <a:r>
              <a:rPr lang="es-ES" dirty="0">
                <a:solidFill>
                  <a:srgbClr val="000000"/>
                </a:solidFill>
              </a:rPr>
              <a:t>)</a:t>
            </a:r>
          </a:p>
          <a:p>
            <a:pPr marL="1371600" lvl="2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Pontevedra (pesca, </a:t>
            </a:r>
            <a:r>
              <a:rPr lang="es-ES" dirty="0" err="1">
                <a:solidFill>
                  <a:srgbClr val="000000"/>
                </a:solidFill>
              </a:rPr>
              <a:t>salgadura</a:t>
            </a:r>
            <a:r>
              <a:rPr lang="es-ES" dirty="0">
                <a:solidFill>
                  <a:srgbClr val="000000"/>
                </a:solidFill>
              </a:rPr>
              <a:t>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Artesanía de carácter local (</a:t>
            </a:r>
            <a:r>
              <a:rPr lang="es-ES" dirty="0" err="1">
                <a:solidFill>
                  <a:srgbClr val="000000"/>
                </a:solidFill>
              </a:rPr>
              <a:t>produción</a:t>
            </a:r>
            <a:r>
              <a:rPr lang="es-ES" dirty="0">
                <a:solidFill>
                  <a:srgbClr val="000000"/>
                </a:solidFill>
              </a:rPr>
              <a:t> doméstica de </a:t>
            </a:r>
            <a:r>
              <a:rPr lang="es-ES" dirty="0" err="1">
                <a:solidFill>
                  <a:srgbClr val="000000"/>
                </a:solidFill>
              </a:rPr>
              <a:t>liño</a:t>
            </a:r>
            <a:r>
              <a:rPr lang="es-ES" dirty="0">
                <a:solidFill>
                  <a:srgbClr val="000000"/>
                </a:solidFill>
              </a:rPr>
              <a:t>)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Comercio de carácter local</a:t>
            </a:r>
          </a:p>
          <a:p>
            <a:pPr marL="914400" lvl="1" indent="-457200" algn="just">
              <a:buFontTx/>
              <a:buChar char="•"/>
            </a:pPr>
            <a:r>
              <a:rPr lang="es-ES" dirty="0">
                <a:solidFill>
                  <a:srgbClr val="000000"/>
                </a:solidFill>
              </a:rPr>
              <a:t>Absentismo da alta </a:t>
            </a:r>
            <a:r>
              <a:rPr lang="es-ES">
                <a:solidFill>
                  <a:srgbClr val="000000"/>
                </a:solidFill>
              </a:rPr>
              <a:t>nobreza</a:t>
            </a:r>
            <a:endParaRPr lang="es-ES" dirty="0">
              <a:solidFill>
                <a:srgbClr val="000000"/>
              </a:solidFill>
            </a:endParaRPr>
          </a:p>
          <a:p>
            <a:pPr lvl="1" algn="just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 descr="Escudo_RRC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64" y="0"/>
            <a:ext cx="586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4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216" y="435824"/>
            <a:ext cx="7872984" cy="765088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Juan de Flandes, </a:t>
            </a:r>
            <a:r>
              <a:rPr lang="es-ES" sz="1800" b="1" i="1" dirty="0">
                <a:solidFill>
                  <a:schemeClr val="tx1"/>
                </a:solidFill>
              </a:rPr>
              <a:t>Isabel la Católica</a:t>
            </a:r>
            <a:r>
              <a:rPr lang="es-ES" sz="1800" b="1" dirty="0">
                <a:solidFill>
                  <a:schemeClr val="tx1"/>
                </a:solidFill>
              </a:rPr>
              <a:t>. 1490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Palacio Real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7482" y="955961"/>
            <a:ext cx="7720718" cy="554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 descr="Juan_de_Flandes_Isabel_la_Católica_149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99" y="1106771"/>
            <a:ext cx="4560657" cy="57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16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2953</Words>
  <Application>Microsoft Macintosh PowerPoint</Application>
  <PresentationFormat>Presentación en pantalla (4:3)</PresentationFormat>
  <Paragraphs>449</Paragraphs>
  <Slides>78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81" baseType="lpstr">
      <vt:lpstr>Arial</vt:lpstr>
      <vt:lpstr>Calibri</vt:lpstr>
      <vt:lpstr>Tema de Office</vt:lpstr>
      <vt:lpstr>Bloques de contidos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Velázquez, Filipe IV. National Gallery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Celso Emilio Ferreiro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Bloques de contidos </dc:title>
  <dc:creator>Usuario de Microsoft Office</dc:creator>
  <cp:lastModifiedBy>Víctor Manuel Santidrián Arias</cp:lastModifiedBy>
  <cp:revision>270</cp:revision>
  <cp:lastPrinted>2019-12-10T07:16:41Z</cp:lastPrinted>
  <dcterms:created xsi:type="dcterms:W3CDTF">2019-09-24T07:47:49Z</dcterms:created>
  <dcterms:modified xsi:type="dcterms:W3CDTF">2022-01-25T06:17:45Z</dcterms:modified>
</cp:coreProperties>
</file>