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319" r:id="rId5"/>
    <p:sldId id="297" r:id="rId6"/>
    <p:sldId id="313" r:id="rId7"/>
    <p:sldId id="315" r:id="rId8"/>
    <p:sldId id="316" r:id="rId9"/>
    <p:sldId id="317" r:id="rId10"/>
    <p:sldId id="318" r:id="rId11"/>
    <p:sldId id="258" r:id="rId12"/>
    <p:sldId id="320" r:id="rId13"/>
    <p:sldId id="260" r:id="rId14"/>
    <p:sldId id="261" r:id="rId15"/>
    <p:sldId id="262" r:id="rId16"/>
    <p:sldId id="263" r:id="rId17"/>
    <p:sldId id="295" r:id="rId18"/>
    <p:sldId id="264" r:id="rId19"/>
    <p:sldId id="302" r:id="rId20"/>
    <p:sldId id="303" r:id="rId21"/>
    <p:sldId id="306" r:id="rId22"/>
    <p:sldId id="307" r:id="rId23"/>
    <p:sldId id="304" r:id="rId24"/>
    <p:sldId id="305" r:id="rId25"/>
    <p:sldId id="265" r:id="rId26"/>
    <p:sldId id="266" r:id="rId27"/>
    <p:sldId id="267" r:id="rId28"/>
    <p:sldId id="308" r:id="rId29"/>
    <p:sldId id="309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312" r:id="rId41"/>
    <p:sldId id="278" r:id="rId42"/>
    <p:sldId id="311" r:id="rId43"/>
    <p:sldId id="279" r:id="rId44"/>
    <p:sldId id="310" r:id="rId45"/>
    <p:sldId id="281" r:id="rId46"/>
    <p:sldId id="280" r:id="rId47"/>
    <p:sldId id="282" r:id="rId48"/>
    <p:sldId id="285" r:id="rId49"/>
    <p:sldId id="284" r:id="rId50"/>
    <p:sldId id="286" r:id="rId51"/>
    <p:sldId id="287" r:id="rId52"/>
    <p:sldId id="283" r:id="rId53"/>
    <p:sldId id="288" r:id="rId54"/>
    <p:sldId id="289" r:id="rId55"/>
    <p:sldId id="290" r:id="rId56"/>
    <p:sldId id="291" r:id="rId57"/>
    <p:sldId id="296" r:id="rId58"/>
    <p:sldId id="292" r:id="rId59"/>
    <p:sldId id="293" r:id="rId60"/>
    <p:sldId id="294" r:id="rId61"/>
    <p:sldId id="301" r:id="rId6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208A1-D8CA-9B47-B0A3-B292C2EB7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C0E1C3-9E2D-7040-BBB5-3C4452D68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83D51B-A1C8-FB4C-836D-01AF37DE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43FBF9-3347-F041-86AD-8AEB95D5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63A9A9-D108-4347-B1D7-8402BF74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939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2C90F-5C33-9B42-983D-A9B827817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2898A67-8353-6B4A-AE33-628B69F2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93661B-1B1D-7544-9D28-41048111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AAB5AF-99AE-D143-B806-D88760AA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F4C4DF-A1B9-F74F-9E61-67FDB42D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641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825455A-EF46-7340-A1D5-706212FB9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E7D527-8FC2-FF4C-A2D3-7472FDBF1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8D5217-DE7F-A647-A385-64FBA47E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27C36D-31DA-9045-8FB9-6CB62D51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E8C959-A1A4-1C4F-972D-1D135644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73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7AB9D-BCBC-7D4E-A25A-2A1615A1E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9F36CB-5919-504C-9AC1-57AA48365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E1847B-BCC6-6E4D-9F23-AF1C88E5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CAD215-9572-AE47-8916-68A2078A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B1A431-7A28-4E43-BF97-0E582532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890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7AC7FB-C200-754A-9806-866B259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7CCE8B-5B52-8F4F-B7A6-BF674A47E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37A65C-948A-9E4E-A0B8-21BCC492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9DB2D5-D8DF-0C4F-A5C2-A92B611AA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777AC9-1F4E-5C46-9D6B-243C87B5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05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9382D-68DA-274B-AC17-B18B8DE2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0080A9-06FA-EB4D-A03F-09A8B6508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3244BB-E5EE-6F40-994C-5BEBFD180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F411BB-9956-6247-A0BB-1127223B2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992C19-AE91-C141-93A6-907CCF43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1FD00D-9E6A-404C-93BA-7C25BB1AF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56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5263A-0F9C-0049-938A-F5A66B75C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1A37E0-3618-6F44-B63D-716130704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FE43AA-F8A4-DD4B-872E-67D3A9D10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F94B5E-CF7E-054C-8A81-48D235647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CF805BD-141B-9C42-B701-3385B765C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C6FAF60-47E5-8040-B7F7-185B1B2CD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1A752A8-C51B-1F4C-9C45-FD52D1A9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9EE0881-C399-3B43-9227-51123A8E2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413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8BCF-9BDE-9442-88E6-AFAECAAB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F58D8C-1D6C-224B-A0AE-1BA6E8AC7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3FF9D4-EB2B-0B47-AF68-1B75B4EC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52DF25-8629-1148-B4E8-1E89A3B3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81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8C15114-76FF-ED4B-B4B9-2A22C4FF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489C78B-60A3-9C42-BD10-CEE94D86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D8196A-705F-C848-837C-F15ED3EF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40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865E9-4D98-4940-AB5D-5F0CB9B3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A81AB2-A8EC-0E4D-850F-9F853489A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319F49-673A-CD4C-A554-9AF03DFD3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C8F304-AE18-AC46-9356-E3B6A6A6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DD1511-6ACB-2948-9B5B-A04544711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87C3A1-2C84-7745-9E14-E4466D49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6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C2060-8EA7-0747-AED0-EADF414D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4DBC3C6-6FF7-E243-A534-29BF83DD0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117086-5129-7B46-810A-411DD6A8B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49B6F3-333F-0B49-A071-7528BF33E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220A1D-E6C5-4047-8654-A183D916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8D9ADC-BAE3-A943-9DC6-9DDDD649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272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66B19D-9653-324F-8E95-29AB0326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F04A62-192B-E243-A6AA-A7F947F27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876E5E-0400-0441-8B34-E237CC0DA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6DE9E-729C-3944-9D10-CD99A4923347}" type="datetimeFigureOut">
              <a:rPr lang="es-ES" smtClean="0"/>
              <a:t>11/1/22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E8CEBF-9EF0-E14B-A21F-1AE428EC1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7949A5-618B-5B44-BD92-3845077B1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E626E-76BE-FC4C-AB3D-6F59393E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163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ACB381-AB22-0D49-A508-4C625BE21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02" y="0"/>
            <a:ext cx="9336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42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511D0-151C-3949-AAC0-2762FD13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6951"/>
          </a:xfrm>
        </p:spPr>
        <p:txBody>
          <a:bodyPr/>
          <a:lstStyle/>
          <a:p>
            <a:pPr algn="ctr"/>
            <a:r>
              <a:rPr lang="es-ES" b="1" dirty="0" err="1"/>
              <a:t>Manifesto</a:t>
            </a:r>
            <a:r>
              <a:rPr lang="es-ES" b="1" dirty="0"/>
              <a:t> de </a:t>
            </a:r>
            <a:r>
              <a:rPr lang="es-ES" b="1" dirty="0" err="1"/>
              <a:t>Sandhurst</a:t>
            </a:r>
            <a:r>
              <a:rPr lang="es-ES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BC7294-EFA3-5348-89BF-1928F749E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092"/>
            <a:ext cx="10515600" cy="48618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3200" dirty="0"/>
              <a:t>Documento elaborado por Antonio </a:t>
            </a:r>
            <a:r>
              <a:rPr lang="es-ES" sz="3200" dirty="0" err="1"/>
              <a:t>Cánovas</a:t>
            </a:r>
            <a:r>
              <a:rPr lang="es-ES" sz="3200" dirty="0"/>
              <a:t> del Castillo e </a:t>
            </a:r>
            <a:r>
              <a:rPr lang="es-ES" sz="3200" dirty="0" err="1"/>
              <a:t>asinado</a:t>
            </a:r>
            <a:r>
              <a:rPr lang="es-ES" sz="3200" dirty="0"/>
              <a:t>, en </a:t>
            </a:r>
            <a:r>
              <a:rPr lang="es-ES" sz="3200" dirty="0" err="1"/>
              <a:t>decembro</a:t>
            </a:r>
            <a:r>
              <a:rPr lang="es-ES" sz="3200" dirty="0"/>
              <a:t> de 1874, por Alfonso de </a:t>
            </a:r>
            <a:r>
              <a:rPr lang="es-ES" sz="3200" dirty="0" err="1"/>
              <a:t>Borbón</a:t>
            </a:r>
            <a:r>
              <a:rPr lang="es-ES" sz="3200" dirty="0"/>
              <a:t>, </a:t>
            </a:r>
            <a:r>
              <a:rPr lang="es-ES" sz="3200" dirty="0" err="1"/>
              <a:t>fillo</a:t>
            </a:r>
            <a:r>
              <a:rPr lang="es-ES" sz="3200" dirty="0"/>
              <a:t> e </a:t>
            </a:r>
            <a:r>
              <a:rPr lang="es-ES" sz="3200" dirty="0" err="1"/>
              <a:t>herdeiro</a:t>
            </a:r>
            <a:r>
              <a:rPr lang="es-ES" sz="3200" dirty="0"/>
              <a:t> de Isabel II, na academia militar inglesa de </a:t>
            </a:r>
            <a:r>
              <a:rPr lang="es-ES" sz="3200" dirty="0" err="1"/>
              <a:t>Sandhurst</a:t>
            </a:r>
            <a:r>
              <a:rPr lang="es-ES" sz="3200" dirty="0"/>
              <a:t>, </a:t>
            </a:r>
            <a:r>
              <a:rPr lang="es-ES" sz="3200" dirty="0" err="1"/>
              <a:t>onde</a:t>
            </a:r>
            <a:r>
              <a:rPr lang="es-ES" sz="3200" dirty="0"/>
              <a:t> estudiaba. </a:t>
            </a:r>
            <a:r>
              <a:rPr lang="es-ES" sz="3200" dirty="0" err="1"/>
              <a:t>Neste</a:t>
            </a:r>
            <a:r>
              <a:rPr lang="es-ES" sz="3200" dirty="0"/>
              <a:t> </a:t>
            </a:r>
            <a:r>
              <a:rPr lang="es-ES" sz="3200" dirty="0" err="1"/>
              <a:t>manifesto</a:t>
            </a:r>
            <a:r>
              <a:rPr lang="es-ES" sz="3200" dirty="0"/>
              <a:t> indicaba a </a:t>
            </a:r>
            <a:r>
              <a:rPr lang="es-ES" sz="3200" dirty="0" err="1"/>
              <a:t>necesidade</a:t>
            </a:r>
            <a:r>
              <a:rPr lang="es-ES" sz="3200" dirty="0"/>
              <a:t> de restaurar a </a:t>
            </a:r>
            <a:r>
              <a:rPr lang="es-ES" sz="3200" dirty="0" err="1"/>
              <a:t>monarquía</a:t>
            </a:r>
            <a:r>
              <a:rPr lang="es-ES" sz="3200" dirty="0"/>
              <a:t> </a:t>
            </a:r>
            <a:r>
              <a:rPr lang="es-ES" sz="3200" dirty="0" err="1"/>
              <a:t>borbónica</a:t>
            </a:r>
            <a:r>
              <a:rPr lang="es-ES" sz="3200" dirty="0"/>
              <a:t> en </a:t>
            </a:r>
            <a:r>
              <a:rPr lang="es-ES" sz="3200" dirty="0" err="1"/>
              <a:t>España</a:t>
            </a:r>
            <a:r>
              <a:rPr lang="es-ES" sz="3200" dirty="0"/>
              <a:t>, </a:t>
            </a:r>
            <a:r>
              <a:rPr lang="es-ES" sz="3200" dirty="0" err="1"/>
              <a:t>presentándose</a:t>
            </a:r>
            <a:r>
              <a:rPr lang="es-ES" sz="3200" dirty="0"/>
              <a:t> como un </a:t>
            </a:r>
            <a:r>
              <a:rPr lang="es-ES" sz="3200" dirty="0" err="1"/>
              <a:t>rei</a:t>
            </a:r>
            <a:r>
              <a:rPr lang="es-ES" sz="3200" dirty="0"/>
              <a:t> </a:t>
            </a:r>
            <a:r>
              <a:rPr lang="es-ES" sz="3200" dirty="0" err="1"/>
              <a:t>respectuoso</a:t>
            </a:r>
            <a:r>
              <a:rPr lang="es-ES" sz="3200" dirty="0"/>
              <a:t> </a:t>
            </a:r>
            <a:r>
              <a:rPr lang="es-ES" sz="3200" dirty="0" err="1"/>
              <a:t>co</a:t>
            </a:r>
            <a:r>
              <a:rPr lang="es-ES" sz="3200" dirty="0"/>
              <a:t> sistema liberal constitucional e defensor da </a:t>
            </a:r>
            <a:r>
              <a:rPr lang="es-ES" sz="3200" dirty="0" err="1"/>
              <a:t>orde</a:t>
            </a:r>
            <a:r>
              <a:rPr lang="es-ES" sz="3200" dirty="0"/>
              <a:t> social e a </a:t>
            </a:r>
            <a:r>
              <a:rPr lang="es-ES" sz="3200" dirty="0" err="1"/>
              <a:t>relixión</a:t>
            </a:r>
            <a:r>
              <a:rPr lang="es-ES" sz="3200" dirty="0"/>
              <a:t> </a:t>
            </a:r>
            <a:r>
              <a:rPr lang="es-ES" sz="3200" dirty="0" err="1"/>
              <a:t>católica</a:t>
            </a:r>
            <a:r>
              <a:rPr lang="es-ES" sz="3200" dirty="0"/>
              <a:t>. A publicación </a:t>
            </a:r>
            <a:r>
              <a:rPr lang="es-ES" sz="3200" dirty="0" err="1"/>
              <a:t>deste</a:t>
            </a:r>
            <a:r>
              <a:rPr lang="es-ES" sz="3200" dirty="0"/>
              <a:t> documento </a:t>
            </a:r>
            <a:r>
              <a:rPr lang="es-ES" sz="3200" dirty="0" err="1"/>
              <a:t>foi</a:t>
            </a:r>
            <a:r>
              <a:rPr lang="es-ES" sz="3200" dirty="0"/>
              <a:t> un dos pasos clave no proceso de </a:t>
            </a:r>
            <a:r>
              <a:rPr lang="es-ES" sz="3200" dirty="0" err="1"/>
              <a:t>xénese</a:t>
            </a:r>
            <a:r>
              <a:rPr lang="es-ES" sz="3200" dirty="0"/>
              <a:t> da Restauración borbónica na </a:t>
            </a:r>
            <a:r>
              <a:rPr lang="es-ES" sz="3200" dirty="0" err="1"/>
              <a:t>persoa</a:t>
            </a:r>
            <a:r>
              <a:rPr lang="es-ES" sz="3200" dirty="0"/>
              <a:t> de Alfonso XII a partir de 1875. </a:t>
            </a:r>
          </a:p>
        </p:txBody>
      </p:sp>
    </p:spTree>
    <p:extLst>
      <p:ext uri="{BB962C8B-B14F-4D97-AF65-F5344CB8AC3E}">
        <p14:creationId xmlns:p14="http://schemas.microsoft.com/office/powerpoint/2010/main" val="4021333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12CE3E-7C8A-4F45-874E-B60B406A8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524" y="0"/>
            <a:ext cx="4506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06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442DD1-7DAF-584E-BC01-2FE453434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39" y="143838"/>
            <a:ext cx="10763636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61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CEA4A9-7A3B-0142-A24A-F9A477753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913" y="0"/>
            <a:ext cx="9354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90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4F7E65-A96E-2846-9B4F-E92A18BE3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126" y="0"/>
            <a:ext cx="5053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24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9E4EE4-C219-6B4A-BBD0-0EA78783C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844" y="0"/>
            <a:ext cx="6374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34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0B01C7-18FF-EF48-9140-1D6EF6DF7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522" y="0"/>
            <a:ext cx="4088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9E476B-9668-3E42-892D-60BFBBD4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396" y="0"/>
            <a:ext cx="4825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22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F6A99F-1D4F-5444-A540-9632486C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157" y="0"/>
            <a:ext cx="961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7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09216" y="435825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3200" b="1" dirty="0"/>
              <a:t>Liberalismo: principios e </a:t>
            </a:r>
            <a:r>
              <a:rPr lang="es-ES" sz="3200" b="1" dirty="0" err="1"/>
              <a:t>institucións</a:t>
            </a:r>
            <a:r>
              <a:rPr lang="es-ES" sz="3200" b="1" dirty="0"/>
              <a:t> (1)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b="1" dirty="0"/>
              <a:t>Definición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b="1" dirty="0" err="1"/>
              <a:t>Século</a:t>
            </a:r>
            <a:r>
              <a:rPr lang="es-ES" sz="2400" b="1" dirty="0"/>
              <a:t> XIX: </a:t>
            </a:r>
            <a:r>
              <a:rPr lang="es-ES" sz="2400" dirty="0"/>
              <a:t>burguesía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b="1" dirty="0"/>
              <a:t>Principios políticos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 err="1"/>
              <a:t>Dereitos</a:t>
            </a:r>
            <a:r>
              <a:rPr lang="es-ES" sz="2000" dirty="0"/>
              <a:t> e </a:t>
            </a:r>
            <a:r>
              <a:rPr lang="es-ES" sz="2000" dirty="0" err="1"/>
              <a:t>liberdades</a:t>
            </a:r>
            <a:r>
              <a:rPr lang="es-ES" sz="2000" dirty="0"/>
              <a:t> </a:t>
            </a:r>
            <a:r>
              <a:rPr lang="es-ES" sz="2000" dirty="0" err="1"/>
              <a:t>individuais</a:t>
            </a:r>
            <a:r>
              <a:rPr lang="es-ES" sz="2000" dirty="0"/>
              <a:t> </a:t>
            </a:r>
            <a:r>
              <a:rPr lang="es-ES" sz="2000" dirty="0" err="1"/>
              <a:t>protexidos</a:t>
            </a:r>
            <a:r>
              <a:rPr lang="es-ES" sz="2000" dirty="0"/>
              <a:t> polo Estado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 err="1"/>
              <a:t>Igualdade</a:t>
            </a:r>
            <a:r>
              <a:rPr lang="es-ES" sz="2000" dirty="0"/>
              <a:t> ante a </a:t>
            </a:r>
            <a:r>
              <a:rPr lang="es-ES" sz="2000" dirty="0" err="1"/>
              <a:t>lei</a:t>
            </a:r>
            <a:endParaRPr lang="es-ES" sz="2000" dirty="0"/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Limitación do poder político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Soberanía da nación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Separación de poderes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Participación política da </a:t>
            </a:r>
            <a:r>
              <a:rPr lang="es-ES" sz="2000" dirty="0" err="1"/>
              <a:t>cidadanía</a:t>
            </a:r>
            <a:endParaRPr lang="es-ES" sz="2000" dirty="0"/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Constitución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 err="1"/>
              <a:t>Leis</a:t>
            </a:r>
            <a:r>
              <a:rPr lang="es-ES" sz="2000" dirty="0"/>
              <a:t> escritas e códigos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 err="1"/>
              <a:t>Institucións</a:t>
            </a:r>
            <a:r>
              <a:rPr lang="es-ES" sz="2000" dirty="0"/>
              <a:t> representativas e electivas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400" dirty="0"/>
              <a:t>Liberalismos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 err="1"/>
              <a:t>Doutrinario</a:t>
            </a:r>
            <a:r>
              <a:rPr lang="es-ES" sz="2000" dirty="0"/>
              <a:t> (moderados e progresistas)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Democrático (demócratas e </a:t>
            </a:r>
            <a:r>
              <a:rPr lang="es-ES" sz="2000" dirty="0" err="1"/>
              <a:t>republicáns</a:t>
            </a:r>
            <a:r>
              <a:rPr lang="es-ES" sz="2000" dirty="0"/>
              <a:t>)</a:t>
            </a:r>
          </a:p>
          <a:p>
            <a:pPr lvl="2" algn="just"/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164040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2C653D-8841-604B-A48F-F399A1AB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265" y="0"/>
            <a:ext cx="7533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27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09216" y="435825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3200" b="1" dirty="0"/>
              <a:t>Liberalismo: principios e </a:t>
            </a:r>
            <a:r>
              <a:rPr lang="es-ES" sz="3200" b="1" dirty="0" err="1"/>
              <a:t>institucións</a:t>
            </a:r>
            <a:r>
              <a:rPr lang="es-ES" sz="3200" b="1" dirty="0"/>
              <a:t> (2)</a:t>
            </a:r>
          </a:p>
          <a:p>
            <a:pPr lvl="1" algn="just"/>
            <a:r>
              <a:rPr lang="es-ES" sz="2400" b="1" dirty="0"/>
              <a:t>Principios económicos</a:t>
            </a:r>
          </a:p>
          <a:p>
            <a:pPr lvl="2" algn="just"/>
            <a:r>
              <a:rPr lang="es-ES" sz="2000" dirty="0" err="1"/>
              <a:t>Propiedade</a:t>
            </a:r>
            <a:r>
              <a:rPr lang="es-ES" sz="2000" dirty="0"/>
              <a:t> privada</a:t>
            </a:r>
          </a:p>
          <a:p>
            <a:pPr lvl="2" algn="just"/>
            <a:r>
              <a:rPr lang="es-ES" sz="2000" dirty="0" err="1"/>
              <a:t>Liberdade</a:t>
            </a:r>
            <a:r>
              <a:rPr lang="es-ES" sz="2000" dirty="0"/>
              <a:t> económica e de empresa</a:t>
            </a:r>
          </a:p>
          <a:p>
            <a:pPr lvl="2" algn="just"/>
            <a:r>
              <a:rPr lang="es-ES" sz="2000" dirty="0"/>
              <a:t>Iniciativa privada</a:t>
            </a:r>
          </a:p>
          <a:p>
            <a:pPr lvl="2" algn="just"/>
            <a:r>
              <a:rPr lang="es-ES" sz="2000" dirty="0" err="1"/>
              <a:t>Lei</a:t>
            </a:r>
            <a:r>
              <a:rPr lang="es-ES" sz="2000" dirty="0"/>
              <a:t> de oferta e demanda</a:t>
            </a:r>
          </a:p>
        </p:txBody>
      </p:sp>
    </p:spTree>
    <p:extLst>
      <p:ext uri="{BB962C8B-B14F-4D97-AF65-F5344CB8AC3E}">
        <p14:creationId xmlns:p14="http://schemas.microsoft.com/office/powerpoint/2010/main" val="962170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09102B-2451-DD4C-BF33-BD834E2B4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832"/>
            <a:ext cx="12192000" cy="428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35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0FA032-0963-DD4F-B928-3488BFF8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859"/>
            <a:ext cx="12192000" cy="403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62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09216" y="435825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3200" b="1" dirty="0"/>
              <a:t>Liberalismo: principios e </a:t>
            </a:r>
            <a:r>
              <a:rPr lang="es-ES" sz="3200" b="1" dirty="0" err="1"/>
              <a:t>institucións</a:t>
            </a:r>
            <a:r>
              <a:rPr lang="es-ES" sz="3200" b="1" dirty="0"/>
              <a:t> (3)</a:t>
            </a:r>
          </a:p>
          <a:p>
            <a:pPr lvl="1"/>
            <a:r>
              <a:rPr lang="es-ES" sz="2400" b="1" dirty="0"/>
              <a:t>Liberalismo </a:t>
            </a:r>
            <a:r>
              <a:rPr lang="es-ES" sz="2400" b="1" dirty="0" err="1"/>
              <a:t>doutrinario</a:t>
            </a:r>
            <a:r>
              <a:rPr lang="es-ES" sz="2400" b="1" dirty="0"/>
              <a:t>: moderados e progresistas</a:t>
            </a:r>
          </a:p>
          <a:p>
            <a:pPr lvl="1" algn="just"/>
            <a:r>
              <a:rPr lang="es-ES" sz="2400" dirty="0" err="1"/>
              <a:t>Corrente</a:t>
            </a:r>
            <a:r>
              <a:rPr lang="es-ES" sz="2400" dirty="0"/>
              <a:t> </a:t>
            </a:r>
            <a:r>
              <a:rPr lang="es-ES" sz="2400" dirty="0" err="1"/>
              <a:t>maioritaria</a:t>
            </a:r>
            <a:r>
              <a:rPr lang="es-ES" sz="2400" dirty="0"/>
              <a:t> </a:t>
            </a:r>
            <a:r>
              <a:rPr lang="es-ES" sz="2400" dirty="0" err="1"/>
              <a:t>na</a:t>
            </a:r>
            <a:r>
              <a:rPr lang="es-ES" sz="2400" dirty="0"/>
              <a:t> Europa do XIX</a:t>
            </a:r>
          </a:p>
          <a:p>
            <a:pPr lvl="1" algn="just"/>
            <a:r>
              <a:rPr lang="es-ES" sz="2400" dirty="0"/>
              <a:t>Reacción </a:t>
            </a:r>
            <a:r>
              <a:rPr lang="es-ES" sz="2400" dirty="0" err="1"/>
              <a:t>ás</a:t>
            </a:r>
            <a:r>
              <a:rPr lang="es-ES" sz="2400" dirty="0"/>
              <a:t> </a:t>
            </a:r>
            <a:r>
              <a:rPr lang="es-ES" sz="2400" dirty="0" err="1"/>
              <a:t>revolucións</a:t>
            </a:r>
            <a:r>
              <a:rPr lang="es-ES" sz="2400" dirty="0"/>
              <a:t> populares</a:t>
            </a:r>
          </a:p>
          <a:p>
            <a:pPr lvl="1" algn="just"/>
            <a:r>
              <a:rPr lang="es-ES" sz="2400" dirty="0"/>
              <a:t>Monarquía constitucional. </a:t>
            </a:r>
            <a:r>
              <a:rPr lang="es-ES" sz="2400" dirty="0" err="1"/>
              <a:t>Coroa</a:t>
            </a:r>
            <a:r>
              <a:rPr lang="es-ES" sz="2400" dirty="0"/>
              <a:t> con poderes</a:t>
            </a:r>
          </a:p>
          <a:p>
            <a:pPr lvl="1" algn="just"/>
            <a:r>
              <a:rPr lang="es-ES" sz="2400" dirty="0"/>
              <a:t>Soberanía compartida: </a:t>
            </a:r>
            <a:r>
              <a:rPr lang="es-ES" sz="2400" dirty="0" err="1"/>
              <a:t>coroa</a:t>
            </a:r>
            <a:r>
              <a:rPr lang="es-ES" sz="2400" dirty="0"/>
              <a:t> e cortes </a:t>
            </a:r>
          </a:p>
          <a:p>
            <a:pPr lvl="1" algn="just"/>
            <a:r>
              <a:rPr lang="es-ES" sz="2400" dirty="0" err="1"/>
              <a:t>Restrición</a:t>
            </a:r>
            <a:r>
              <a:rPr lang="es-ES" sz="2400" dirty="0"/>
              <a:t> da participación política</a:t>
            </a:r>
          </a:p>
          <a:p>
            <a:pPr lvl="2" algn="just"/>
            <a:r>
              <a:rPr lang="es-ES" sz="1600" dirty="0" err="1"/>
              <a:t>Sufraxio</a:t>
            </a:r>
            <a:r>
              <a:rPr lang="es-ES" sz="1600" dirty="0"/>
              <a:t> censitario</a:t>
            </a:r>
          </a:p>
          <a:p>
            <a:pPr lvl="2" algn="just"/>
            <a:r>
              <a:rPr lang="es-ES" sz="1600" dirty="0"/>
              <a:t>Oligarquía</a:t>
            </a:r>
          </a:p>
          <a:p>
            <a:pPr lvl="1" algn="just"/>
            <a:r>
              <a:rPr lang="es-ES" sz="2400" dirty="0"/>
              <a:t>Limitación dos </a:t>
            </a:r>
            <a:r>
              <a:rPr lang="es-ES" sz="2400" dirty="0" err="1"/>
              <a:t>dereitos</a:t>
            </a:r>
            <a:r>
              <a:rPr lang="es-ES" sz="2400" dirty="0"/>
              <a:t> </a:t>
            </a:r>
            <a:r>
              <a:rPr lang="es-ES" sz="2400" dirty="0" err="1"/>
              <a:t>individuais</a:t>
            </a:r>
            <a:endParaRPr lang="es-ES" sz="2400" dirty="0"/>
          </a:p>
          <a:p>
            <a:pPr lvl="1" algn="just"/>
            <a:r>
              <a:rPr lang="es-ES" sz="2400" dirty="0"/>
              <a:t>Catolicismo de Estado</a:t>
            </a:r>
          </a:p>
          <a:p>
            <a:pPr lvl="1" algn="just"/>
            <a:r>
              <a:rPr lang="es-ES" sz="2400" dirty="0"/>
              <a:t>División entre moderados e progresistas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8977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09216" y="435825"/>
            <a:ext cx="8232277" cy="6115531"/>
          </a:xfrm>
        </p:spPr>
        <p:txBody>
          <a:bodyPr>
            <a:normAutofit/>
          </a:bodyPr>
          <a:lstStyle/>
          <a:p>
            <a:pPr lvl="1"/>
            <a:r>
              <a:rPr lang="es-ES" sz="3200" b="1" dirty="0"/>
              <a:t>Liberalismo: principios e </a:t>
            </a:r>
            <a:r>
              <a:rPr lang="es-ES" sz="3200" b="1" dirty="0" err="1"/>
              <a:t>institucións</a:t>
            </a:r>
            <a:r>
              <a:rPr lang="es-ES" sz="3200" b="1" dirty="0"/>
              <a:t> (4)</a:t>
            </a:r>
          </a:p>
          <a:p>
            <a:pPr lvl="1"/>
            <a:r>
              <a:rPr lang="es-ES" sz="2400" b="1" dirty="0"/>
              <a:t>Liberalismo democrático: demócratas e republicanos</a:t>
            </a:r>
          </a:p>
          <a:p>
            <a:pPr lvl="1" algn="just"/>
            <a:r>
              <a:rPr lang="es-ES" sz="2400" dirty="0"/>
              <a:t>Demócratas</a:t>
            </a:r>
          </a:p>
          <a:p>
            <a:pPr lvl="1" algn="just"/>
            <a:r>
              <a:rPr lang="es-ES" sz="2400" dirty="0"/>
              <a:t>Década de 1840</a:t>
            </a:r>
          </a:p>
          <a:p>
            <a:pPr lvl="1" algn="just"/>
            <a:r>
              <a:rPr lang="es-ES" sz="2400" dirty="0"/>
              <a:t>Escisión dos progresistas</a:t>
            </a:r>
          </a:p>
          <a:p>
            <a:pPr lvl="1" algn="just"/>
            <a:r>
              <a:rPr lang="es-ES" sz="2400" dirty="0"/>
              <a:t>Soberanía popular</a:t>
            </a:r>
          </a:p>
          <a:p>
            <a:pPr lvl="1" algn="just"/>
            <a:r>
              <a:rPr lang="es-ES" sz="2400" dirty="0"/>
              <a:t>Participación popular: </a:t>
            </a:r>
            <a:r>
              <a:rPr lang="es-ES" sz="2400" dirty="0" err="1"/>
              <a:t>sufraxio</a:t>
            </a:r>
            <a:r>
              <a:rPr lang="es-ES" sz="2400" dirty="0"/>
              <a:t> universal (masculino)</a:t>
            </a:r>
          </a:p>
          <a:p>
            <a:pPr lvl="1" algn="just"/>
            <a:r>
              <a:rPr lang="es-ES" sz="2400" dirty="0"/>
              <a:t>Separación de poderes</a:t>
            </a:r>
          </a:p>
          <a:p>
            <a:pPr lvl="1" algn="just"/>
            <a:r>
              <a:rPr lang="es-ES" sz="2400" dirty="0" err="1"/>
              <a:t>Dereitos</a:t>
            </a:r>
            <a:r>
              <a:rPr lang="es-ES" sz="2400" dirty="0"/>
              <a:t> e </a:t>
            </a:r>
            <a:r>
              <a:rPr lang="es-ES" sz="2400" dirty="0" err="1"/>
              <a:t>liberdades</a:t>
            </a:r>
            <a:r>
              <a:rPr lang="es-ES" sz="2400" dirty="0"/>
              <a:t> inalienables e </a:t>
            </a:r>
            <a:r>
              <a:rPr lang="es-ES" sz="2400" dirty="0" err="1"/>
              <a:t>naturais</a:t>
            </a:r>
            <a:endParaRPr lang="es-ES" sz="2400" dirty="0"/>
          </a:p>
          <a:p>
            <a:pPr lvl="1" algn="just"/>
            <a:r>
              <a:rPr lang="es-ES" sz="2400" dirty="0"/>
              <a:t>Libre </a:t>
            </a:r>
            <a:r>
              <a:rPr lang="es-ES" sz="2400"/>
              <a:t>alternancia política</a:t>
            </a:r>
            <a:endParaRPr lang="es-ES" sz="2400" dirty="0"/>
          </a:p>
          <a:p>
            <a:pPr lvl="1" algn="just"/>
            <a:r>
              <a:rPr lang="es-ES" sz="2400" dirty="0" err="1"/>
              <a:t>Liberdade</a:t>
            </a:r>
            <a:r>
              <a:rPr lang="es-ES" sz="2400" dirty="0"/>
              <a:t> de cultos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757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C82414-3453-EE4B-9818-2F819EE5E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013" y="0"/>
            <a:ext cx="8275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49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9FEAFB-5A37-9B42-AD61-C6D73A9AF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47" y="0"/>
            <a:ext cx="7867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78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7720BB-0ECF-2B46-AFBB-934F0905F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243" y="0"/>
            <a:ext cx="852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15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D3979-6C18-E745-9F56-C3BD775E3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936"/>
          </a:xfrm>
        </p:spPr>
        <p:txBody>
          <a:bodyPr/>
          <a:lstStyle/>
          <a:p>
            <a:pPr algn="ctr"/>
            <a:r>
              <a:rPr lang="es-ES" b="1" dirty="0">
                <a:latin typeface="+mn-lt"/>
              </a:rPr>
              <a:t>Concordato de 1851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20777E-F343-1F44-B1B6-4CD0BB684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351"/>
            <a:ext cx="10515600" cy="5404206"/>
          </a:xfrm>
        </p:spPr>
        <p:txBody>
          <a:bodyPr>
            <a:normAutofit lnSpcReduction="10000"/>
          </a:bodyPr>
          <a:lstStyle/>
          <a:p>
            <a:r>
              <a:rPr lang="es-ES" sz="2400" dirty="0"/>
              <a:t>Conversión de </a:t>
            </a:r>
            <a:r>
              <a:rPr lang="es-ES" sz="2400" dirty="0" err="1"/>
              <a:t>Recaredo</a:t>
            </a:r>
            <a:r>
              <a:rPr lang="es-ES" sz="2400" dirty="0"/>
              <a:t> 476</a:t>
            </a:r>
          </a:p>
          <a:p>
            <a:r>
              <a:rPr lang="es-ES" sz="2400" dirty="0"/>
              <a:t>Reinos </a:t>
            </a:r>
            <a:r>
              <a:rPr lang="es-ES" sz="2400" dirty="0" err="1"/>
              <a:t>cristiáns</a:t>
            </a:r>
            <a:r>
              <a:rPr lang="es-ES" sz="2400" dirty="0"/>
              <a:t>/Al-Ándalus</a:t>
            </a:r>
          </a:p>
          <a:p>
            <a:r>
              <a:rPr lang="es-ES" sz="2400" dirty="0"/>
              <a:t>Minorías </a:t>
            </a:r>
            <a:r>
              <a:rPr lang="es-ES" sz="2400" dirty="0" err="1"/>
              <a:t>relixiosas</a:t>
            </a:r>
            <a:endParaRPr lang="es-ES" sz="2400" dirty="0"/>
          </a:p>
          <a:p>
            <a:r>
              <a:rPr lang="es-ES" sz="2400" dirty="0"/>
              <a:t>Tribunal da Inquisición</a:t>
            </a:r>
          </a:p>
          <a:p>
            <a:r>
              <a:rPr lang="es-ES" sz="2400" dirty="0"/>
              <a:t>Expulsión dos </a:t>
            </a:r>
            <a:r>
              <a:rPr lang="es-ES" sz="2400" dirty="0" err="1"/>
              <a:t>xudeos</a:t>
            </a:r>
            <a:r>
              <a:rPr lang="es-ES" sz="2400" dirty="0"/>
              <a:t> 1492</a:t>
            </a:r>
          </a:p>
          <a:p>
            <a:r>
              <a:rPr lang="es-ES" sz="2400" dirty="0"/>
              <a:t>Expulsión dos </a:t>
            </a:r>
            <a:r>
              <a:rPr lang="es-ES" sz="2400" dirty="0" err="1"/>
              <a:t>mouriscos</a:t>
            </a:r>
            <a:r>
              <a:rPr lang="es-ES" sz="2400" dirty="0"/>
              <a:t> 1609</a:t>
            </a:r>
          </a:p>
          <a:p>
            <a:r>
              <a:rPr lang="es-ES" sz="2400" dirty="0"/>
              <a:t>RRCC, Monarquía católica</a:t>
            </a:r>
          </a:p>
          <a:p>
            <a:r>
              <a:rPr lang="es-ES" sz="2400" dirty="0"/>
              <a:t>Regalismo</a:t>
            </a:r>
          </a:p>
          <a:p>
            <a:r>
              <a:rPr lang="es-ES" sz="2400" dirty="0"/>
              <a:t>Concordato de 1753</a:t>
            </a:r>
          </a:p>
          <a:p>
            <a:r>
              <a:rPr lang="es-ES" sz="2400" b="1" dirty="0"/>
              <a:t>Concordato de 1851</a:t>
            </a:r>
          </a:p>
          <a:p>
            <a:r>
              <a:rPr lang="es-ES" sz="2400" dirty="0"/>
              <a:t>Concordato de 1953</a:t>
            </a:r>
          </a:p>
          <a:p>
            <a:r>
              <a:rPr lang="es-ES" sz="2400" dirty="0"/>
              <a:t>Constitución de 1978 (</a:t>
            </a:r>
            <a:r>
              <a:rPr lang="es-ES" sz="2400" dirty="0" err="1"/>
              <a:t>Acordos</a:t>
            </a:r>
            <a:r>
              <a:rPr lang="es-ES" sz="2400" dirty="0"/>
              <a:t> </a:t>
            </a:r>
            <a:r>
              <a:rPr lang="es-ES" sz="2400" dirty="0" err="1"/>
              <a:t>Igrexa</a:t>
            </a:r>
            <a:r>
              <a:rPr lang="es-ES" sz="2400" dirty="0"/>
              <a:t>-Estado 1976, 1979)</a:t>
            </a:r>
          </a:p>
        </p:txBody>
      </p:sp>
    </p:spTree>
    <p:extLst>
      <p:ext uri="{BB962C8B-B14F-4D97-AF65-F5344CB8AC3E}">
        <p14:creationId xmlns:p14="http://schemas.microsoft.com/office/powerpoint/2010/main" val="1732738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D3979-6C18-E745-9F56-C3BD775E3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936"/>
          </a:xfrm>
        </p:spPr>
        <p:txBody>
          <a:bodyPr/>
          <a:lstStyle/>
          <a:p>
            <a:pPr algn="ctr"/>
            <a:r>
              <a:rPr lang="es-ES" b="1" dirty="0">
                <a:latin typeface="+mn-lt"/>
              </a:rPr>
              <a:t>Concordato de 1851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20777E-F343-1F44-B1B6-4CD0BB684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351"/>
            <a:ext cx="10515600" cy="5404206"/>
          </a:xfrm>
        </p:spPr>
        <p:txBody>
          <a:bodyPr>
            <a:normAutofit/>
          </a:bodyPr>
          <a:lstStyle/>
          <a:p>
            <a:r>
              <a:rPr lang="es-ES" sz="4400" dirty="0"/>
              <a:t>Aceptación da desamortización</a:t>
            </a:r>
          </a:p>
          <a:p>
            <a:r>
              <a:rPr lang="es-ES" sz="4400" dirty="0"/>
              <a:t>Catolicismo de Estado</a:t>
            </a:r>
          </a:p>
          <a:p>
            <a:r>
              <a:rPr lang="es-ES" sz="4400" dirty="0"/>
              <a:t>Educación católica</a:t>
            </a:r>
          </a:p>
          <a:p>
            <a:r>
              <a:rPr lang="es-ES" sz="4400" dirty="0" err="1"/>
              <a:t>Invervención</a:t>
            </a:r>
            <a:r>
              <a:rPr lang="es-ES" sz="4400" dirty="0"/>
              <a:t> da </a:t>
            </a:r>
            <a:r>
              <a:rPr lang="es-ES" sz="4400" dirty="0" err="1"/>
              <a:t>Igrexa</a:t>
            </a:r>
            <a:r>
              <a:rPr lang="es-ES" sz="4400" dirty="0"/>
              <a:t> nos usos e </a:t>
            </a:r>
            <a:r>
              <a:rPr lang="es-ES" sz="4400" dirty="0" err="1"/>
              <a:t>costumes</a:t>
            </a:r>
            <a:endParaRPr lang="es-ES" sz="4400" dirty="0"/>
          </a:p>
          <a:p>
            <a:r>
              <a:rPr lang="es-ES" sz="4400" dirty="0" err="1"/>
              <a:t>Sostemento</a:t>
            </a:r>
            <a:r>
              <a:rPr lang="es-ES" sz="4400" dirty="0"/>
              <a:t> do culto</a:t>
            </a:r>
          </a:p>
        </p:txBody>
      </p:sp>
    </p:spTree>
    <p:extLst>
      <p:ext uri="{BB962C8B-B14F-4D97-AF65-F5344CB8AC3E}">
        <p14:creationId xmlns:p14="http://schemas.microsoft.com/office/powerpoint/2010/main" val="3443983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70A24C-1B95-994A-AC5E-DDDEFD985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31" y="0"/>
            <a:ext cx="1005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56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70A24C-1B95-994A-AC5E-DDDEFD985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31" y="0"/>
            <a:ext cx="1005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93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6F91CF-9A44-DC4D-AB67-8607DC93B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76" y="0"/>
            <a:ext cx="10088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20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F32FAA-0E32-6245-9B51-90EF9AE46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304" y="0"/>
            <a:ext cx="7697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41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36F325-1D0A-3D40-96F8-2DF124394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29" y="0"/>
            <a:ext cx="8989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1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0C9488-9656-6E4C-9E5D-16F0256BE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054" y="0"/>
            <a:ext cx="8793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89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9923EF-CD09-CA4E-9A71-A9111F597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698500"/>
            <a:ext cx="101092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51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834043-F3CE-344B-91EA-01311AA35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726" y="0"/>
            <a:ext cx="9660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0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C14766-3095-B144-8657-802BA74CB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71" y="0"/>
            <a:ext cx="8904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82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B65789-779C-194B-A945-71389FB8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165" y="0"/>
            <a:ext cx="9323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06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87C390-C7DB-AF4A-A35C-63C56329F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692150"/>
            <a:ext cx="103251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BE723E-E9E2-E04C-A996-F57ECA072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311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Sabela II (1833-1868)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707621-7CE0-ED41-8109-B1EA7D949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8238"/>
            <a:ext cx="10515600" cy="5434637"/>
          </a:xfrm>
        </p:spPr>
        <p:txBody>
          <a:bodyPr>
            <a:normAutofit/>
          </a:bodyPr>
          <a:lstStyle/>
          <a:p>
            <a:r>
              <a:rPr lang="es-ES" sz="3600" b="1" dirty="0"/>
              <a:t>Minoría de </a:t>
            </a:r>
            <a:r>
              <a:rPr lang="es-ES" sz="3600" b="1" dirty="0" err="1"/>
              <a:t>idade</a:t>
            </a:r>
            <a:r>
              <a:rPr lang="es-ES" sz="3600" b="1" dirty="0"/>
              <a:t> (1833-1843)</a:t>
            </a:r>
          </a:p>
          <a:p>
            <a:pPr lvl="1"/>
            <a:r>
              <a:rPr lang="es-ES" sz="3200" dirty="0" err="1"/>
              <a:t>Rexencia</a:t>
            </a:r>
            <a:r>
              <a:rPr lang="es-ES" sz="3200" dirty="0"/>
              <a:t> de María Cristina: 1833-1841. Estatuto Real 1834</a:t>
            </a:r>
          </a:p>
          <a:p>
            <a:pPr lvl="1"/>
            <a:r>
              <a:rPr lang="es-ES" sz="3200" dirty="0" err="1"/>
              <a:t>Rexencia</a:t>
            </a:r>
            <a:r>
              <a:rPr lang="es-ES" sz="3200" dirty="0"/>
              <a:t> de Espartero 1841-1843. Const. progresista 1837</a:t>
            </a:r>
          </a:p>
          <a:p>
            <a:r>
              <a:rPr lang="es-ES" sz="3600" b="1" dirty="0" err="1"/>
              <a:t>Maioría</a:t>
            </a:r>
            <a:r>
              <a:rPr lang="es-ES" sz="3600" b="1" dirty="0"/>
              <a:t> de </a:t>
            </a:r>
            <a:r>
              <a:rPr lang="es-ES" sz="3600" b="1" dirty="0" err="1"/>
              <a:t>idade</a:t>
            </a:r>
            <a:r>
              <a:rPr lang="es-ES" sz="3600" b="1" dirty="0"/>
              <a:t> (1843-1868)</a:t>
            </a:r>
          </a:p>
          <a:p>
            <a:pPr lvl="1"/>
            <a:r>
              <a:rPr lang="es-ES" sz="3200" dirty="0"/>
              <a:t>Década moderada de 1844-1854. Const. moderada 1845</a:t>
            </a:r>
          </a:p>
          <a:p>
            <a:pPr lvl="1"/>
            <a:r>
              <a:rPr lang="es-ES" sz="3200" dirty="0" err="1"/>
              <a:t>Bieno</a:t>
            </a:r>
            <a:r>
              <a:rPr lang="es-ES" sz="3200" dirty="0"/>
              <a:t> progresista 1854-1856. Const. </a:t>
            </a:r>
            <a:r>
              <a:rPr lang="es-ES" sz="3200" dirty="0" err="1"/>
              <a:t>progr</a:t>
            </a:r>
            <a:r>
              <a:rPr lang="es-ES" sz="3200" dirty="0"/>
              <a:t>. non nata 1856</a:t>
            </a:r>
          </a:p>
          <a:p>
            <a:pPr lvl="1"/>
            <a:r>
              <a:rPr lang="es-ES" sz="3200" dirty="0" err="1"/>
              <a:t>Goberno</a:t>
            </a:r>
            <a:r>
              <a:rPr lang="es-ES" sz="3200" dirty="0"/>
              <a:t> da Unión Liberal (1856-1868). Const. 1845</a:t>
            </a:r>
          </a:p>
          <a:p>
            <a:pPr lvl="2"/>
            <a:r>
              <a:rPr lang="es-ES" sz="2800" dirty="0"/>
              <a:t>Década moderado-unionista 1856-1866</a:t>
            </a:r>
          </a:p>
          <a:p>
            <a:pPr lvl="2"/>
            <a:r>
              <a:rPr lang="es-ES" sz="2800" dirty="0"/>
              <a:t>Bienio </a:t>
            </a:r>
            <a:r>
              <a:rPr lang="es-ES" sz="2800" dirty="0" err="1"/>
              <a:t>ultramoderado</a:t>
            </a:r>
            <a:r>
              <a:rPr lang="es-ES" sz="2800" dirty="0"/>
              <a:t> 1866-1868</a:t>
            </a:r>
          </a:p>
        </p:txBody>
      </p:sp>
    </p:spTree>
    <p:extLst>
      <p:ext uri="{BB962C8B-B14F-4D97-AF65-F5344CB8AC3E}">
        <p14:creationId xmlns:p14="http://schemas.microsoft.com/office/powerpoint/2010/main" val="3075948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83641-FD52-8545-BDBF-B8F60E3D7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839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err="1">
                <a:latin typeface="+mn-lt"/>
              </a:rPr>
              <a:t>Manifesto</a:t>
            </a:r>
            <a:r>
              <a:rPr lang="es-ES" sz="3600" b="1" dirty="0">
                <a:latin typeface="+mn-lt"/>
              </a:rPr>
              <a:t> do partido democrático </a:t>
            </a:r>
            <a:r>
              <a:rPr lang="es-ES" sz="3600" b="1" dirty="0" err="1">
                <a:latin typeface="+mn-lt"/>
              </a:rPr>
              <a:t>ao</a:t>
            </a:r>
            <a:r>
              <a:rPr lang="es-ES" sz="3600" b="1" dirty="0">
                <a:latin typeface="+mn-lt"/>
              </a:rPr>
              <a:t> país ( 1849)</a:t>
            </a:r>
            <a:endParaRPr lang="es-ES" sz="3600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013513-77CB-8D4B-8D02-5DEB3933F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964"/>
            <a:ext cx="10515600" cy="51289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/>
              <a:t>“O Estado debe </a:t>
            </a:r>
            <a:r>
              <a:rPr lang="es-ES" dirty="0" err="1"/>
              <a:t>recoñecer</a:t>
            </a:r>
            <a:r>
              <a:rPr lang="es-ES" dirty="0"/>
              <a:t> e garantir a todos os </a:t>
            </a:r>
            <a:r>
              <a:rPr lang="es-ES" dirty="0" err="1"/>
              <a:t>cidadáns</a:t>
            </a:r>
            <a:r>
              <a:rPr lang="es-ES" dirty="0"/>
              <a:t> como </a:t>
            </a:r>
            <a:r>
              <a:rPr lang="es-ES" dirty="0" err="1"/>
              <a:t>condicións</a:t>
            </a:r>
            <a:r>
              <a:rPr lang="es-ES" dirty="0"/>
              <a:t> primarias e </a:t>
            </a:r>
            <a:r>
              <a:rPr lang="es-ES" dirty="0" err="1"/>
              <a:t>fundamentais</a:t>
            </a:r>
            <a:r>
              <a:rPr lang="es-ES" dirty="0"/>
              <a:t> da vida política e social: a </a:t>
            </a:r>
            <a:r>
              <a:rPr lang="es-ES" dirty="0" err="1"/>
              <a:t>seguridade</a:t>
            </a:r>
            <a:r>
              <a:rPr lang="es-ES" dirty="0"/>
              <a:t> individual; a de manifestar, transmitir e propagar o </a:t>
            </a:r>
            <a:r>
              <a:rPr lang="es-ES" dirty="0" err="1"/>
              <a:t>seu</a:t>
            </a:r>
            <a:r>
              <a:rPr lang="es-ES" dirty="0"/>
              <a:t> </a:t>
            </a:r>
            <a:r>
              <a:rPr lang="es-ES" dirty="0" err="1"/>
              <a:t>pensamento</a:t>
            </a:r>
            <a:r>
              <a:rPr lang="es-ES" dirty="0"/>
              <a:t> (...) o </a:t>
            </a:r>
            <a:r>
              <a:rPr lang="es-ES" dirty="0" err="1"/>
              <a:t>dereito</a:t>
            </a:r>
            <a:r>
              <a:rPr lang="es-ES" dirty="0"/>
              <a:t> de petición (...) o </a:t>
            </a:r>
            <a:r>
              <a:rPr lang="es-ES" dirty="0" err="1"/>
              <a:t>dereito</a:t>
            </a:r>
            <a:r>
              <a:rPr lang="es-ES" dirty="0"/>
              <a:t> á </a:t>
            </a:r>
            <a:r>
              <a:rPr lang="es-ES" dirty="0" err="1"/>
              <a:t>instrución</a:t>
            </a:r>
            <a:r>
              <a:rPr lang="es-ES" dirty="0"/>
              <a:t> primaria </a:t>
            </a:r>
            <a:r>
              <a:rPr lang="es-ES" dirty="0" err="1"/>
              <a:t>gratuíta</a:t>
            </a:r>
            <a:r>
              <a:rPr lang="es-ES" dirty="0"/>
              <a:t>; o </a:t>
            </a:r>
            <a:r>
              <a:rPr lang="es-ES" dirty="0" err="1"/>
              <a:t>dereito</a:t>
            </a:r>
            <a:r>
              <a:rPr lang="es-ES" dirty="0"/>
              <a:t> a </a:t>
            </a:r>
            <a:r>
              <a:rPr lang="es-ES" dirty="0" err="1"/>
              <a:t>unha</a:t>
            </a:r>
            <a:r>
              <a:rPr lang="es-ES" dirty="0"/>
              <a:t> igual participación de todas as </a:t>
            </a:r>
            <a:r>
              <a:rPr lang="es-ES" dirty="0" err="1"/>
              <a:t>vantaxes</a:t>
            </a:r>
            <a:r>
              <a:rPr lang="es-ES" dirty="0"/>
              <a:t> e </a:t>
            </a:r>
            <a:r>
              <a:rPr lang="es-ES" dirty="0" err="1"/>
              <a:t>dereitos</a:t>
            </a:r>
            <a:r>
              <a:rPr lang="es-ES" dirty="0"/>
              <a:t> políticos (...).</a:t>
            </a:r>
          </a:p>
          <a:p>
            <a:pPr marL="0" indent="0" algn="just">
              <a:buNone/>
            </a:pPr>
            <a:r>
              <a:rPr lang="es-ES" dirty="0" err="1"/>
              <a:t>Partindo</a:t>
            </a:r>
            <a:r>
              <a:rPr lang="es-ES" dirty="0"/>
              <a:t> </a:t>
            </a:r>
            <a:r>
              <a:rPr lang="es-ES" dirty="0" err="1"/>
              <a:t>destes</a:t>
            </a:r>
            <a:r>
              <a:rPr lang="es-ES" dirty="0"/>
              <a:t> principios </a:t>
            </a:r>
            <a:r>
              <a:rPr lang="es-ES" dirty="0" err="1"/>
              <a:t>fundamentais</a:t>
            </a:r>
            <a:r>
              <a:rPr lang="es-ES" dirty="0"/>
              <a:t>: </a:t>
            </a:r>
            <a:r>
              <a:rPr lang="es-ES" dirty="0" err="1"/>
              <a:t>Reformariamos</a:t>
            </a:r>
            <a:r>
              <a:rPr lang="es-ES" dirty="0"/>
              <a:t> a Constitución do Estado en Cortes </a:t>
            </a:r>
            <a:r>
              <a:rPr lang="es-ES" dirty="0" err="1"/>
              <a:t>Constituíntes</a:t>
            </a:r>
            <a:r>
              <a:rPr lang="es-ES" dirty="0"/>
              <a:t>, convocadas </a:t>
            </a:r>
            <a:r>
              <a:rPr lang="es-ES" dirty="0" err="1"/>
              <a:t>baixo</a:t>
            </a:r>
            <a:r>
              <a:rPr lang="es-ES" dirty="0"/>
              <a:t> as fases de elección directa, </a:t>
            </a:r>
            <a:r>
              <a:rPr lang="es-ES" dirty="0" err="1"/>
              <a:t>sufraxio</a:t>
            </a:r>
            <a:r>
              <a:rPr lang="es-ES" dirty="0"/>
              <a:t> universal (...). </a:t>
            </a:r>
            <a:r>
              <a:rPr lang="es-ES" dirty="0" err="1"/>
              <a:t>Armariamos</a:t>
            </a:r>
            <a:r>
              <a:rPr lang="es-ES" dirty="0"/>
              <a:t>, desde logo, a Milicia Nacional, organizada de </a:t>
            </a:r>
            <a:r>
              <a:rPr lang="es-ES" dirty="0" err="1"/>
              <a:t>maneira</a:t>
            </a:r>
            <a:r>
              <a:rPr lang="es-ES" dirty="0"/>
              <a:t> que </a:t>
            </a:r>
            <a:r>
              <a:rPr lang="es-ES" dirty="0" err="1"/>
              <a:t>sen</a:t>
            </a:r>
            <a:r>
              <a:rPr lang="es-ES" dirty="0"/>
              <a:t> ser un embarazo para o </a:t>
            </a:r>
            <a:r>
              <a:rPr lang="es-ES" dirty="0" err="1"/>
              <a:t>Goberno</a:t>
            </a:r>
            <a:r>
              <a:rPr lang="es-ES" dirty="0"/>
              <a:t>, conservase as </a:t>
            </a:r>
            <a:r>
              <a:rPr lang="es-ES" dirty="0" err="1"/>
              <a:t>institucións</a:t>
            </a:r>
            <a:r>
              <a:rPr lang="es-ES" dirty="0"/>
              <a:t> e a </a:t>
            </a:r>
            <a:r>
              <a:rPr lang="es-ES" dirty="0" err="1"/>
              <a:t>orde</a:t>
            </a:r>
            <a:r>
              <a:rPr lang="es-ES" dirty="0"/>
              <a:t> pública (...). </a:t>
            </a:r>
            <a:r>
              <a:rPr lang="es-ES" dirty="0" err="1"/>
              <a:t>Declarariamos</a:t>
            </a:r>
            <a:r>
              <a:rPr lang="es-ES" dirty="0"/>
              <a:t> a imprenta libre (...)”.</a:t>
            </a:r>
          </a:p>
        </p:txBody>
      </p:sp>
    </p:spTree>
    <p:extLst>
      <p:ext uri="{BB962C8B-B14F-4D97-AF65-F5344CB8AC3E}">
        <p14:creationId xmlns:p14="http://schemas.microsoft.com/office/powerpoint/2010/main" val="1085372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978AF9-01F0-6844-A000-AF94E41FE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5" y="0"/>
            <a:ext cx="10912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40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21A4D-1390-2E40-97CF-B28733BB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009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latin typeface="+mn-lt"/>
              </a:rPr>
              <a:t>Unión Liberal</a:t>
            </a:r>
            <a:endParaRPr lang="es-ES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50DE60-D6ED-C643-8950-AB425B07D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0706"/>
            <a:ext cx="10515600" cy="502625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4000" dirty="0"/>
              <a:t>Partido político fundado en 1858 polo </a:t>
            </a:r>
            <a:r>
              <a:rPr lang="es-ES" sz="4000" dirty="0" err="1"/>
              <a:t>xeneral</a:t>
            </a:r>
            <a:r>
              <a:rPr lang="es-ES" sz="4000" dirty="0"/>
              <a:t> Leopoldo </a:t>
            </a:r>
            <a:r>
              <a:rPr lang="es-ES" sz="4000" dirty="0" err="1"/>
              <a:t>O’Donnell</a:t>
            </a:r>
            <a:r>
              <a:rPr lang="es-ES" sz="4000" dirty="0"/>
              <a:t> que agrupaba á </a:t>
            </a:r>
            <a:r>
              <a:rPr lang="es-ES" sz="4000" dirty="0" err="1"/>
              <a:t>esquerda</a:t>
            </a:r>
            <a:r>
              <a:rPr lang="es-ES" sz="4000" dirty="0"/>
              <a:t> moderada, á </a:t>
            </a:r>
            <a:r>
              <a:rPr lang="es-ES" sz="4000" dirty="0" err="1"/>
              <a:t>dereita</a:t>
            </a:r>
            <a:r>
              <a:rPr lang="es-ES" sz="4000" dirty="0"/>
              <a:t> progresista e a numerosos militares.</a:t>
            </a:r>
          </a:p>
          <a:p>
            <a:pPr marL="0" indent="0" algn="just">
              <a:buNone/>
            </a:pPr>
            <a:r>
              <a:rPr lang="es-ES" sz="4000" dirty="0"/>
              <a:t>Partidario da monarquía constitucional de Isabel II, </a:t>
            </a:r>
            <a:r>
              <a:rPr lang="es-ES" sz="4000" dirty="0" err="1"/>
              <a:t>gobernou</a:t>
            </a:r>
            <a:r>
              <a:rPr lang="es-ES" sz="4000" dirty="0"/>
              <a:t> entre 1858 e 1863 e de 1865 a 1868, periodos nos que destacaron as numerosas campañas de </a:t>
            </a:r>
            <a:r>
              <a:rPr lang="es-ES" sz="4000" dirty="0" err="1"/>
              <a:t>prestixio</a:t>
            </a:r>
            <a:r>
              <a:rPr lang="es-ES" sz="4000" dirty="0"/>
              <a:t> militar que </a:t>
            </a:r>
            <a:r>
              <a:rPr lang="es-ES" sz="4000" dirty="0" err="1"/>
              <a:t>desenvolveron</a:t>
            </a:r>
            <a:r>
              <a:rPr lang="es-ES" sz="4000" dirty="0"/>
              <a:t> no exterior.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9795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8589DB-BF74-D04C-B7D4-9DA41D00F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863600"/>
            <a:ext cx="97409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64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F9E9C-500A-4441-A201-E8CE9E79D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</p:spPr>
        <p:txBody>
          <a:bodyPr/>
          <a:lstStyle/>
          <a:p>
            <a:pPr algn="ctr"/>
            <a:r>
              <a:rPr lang="es-ES" b="1" dirty="0" err="1">
                <a:latin typeface="+mn-lt"/>
              </a:rPr>
              <a:t>Manifesto</a:t>
            </a:r>
            <a:r>
              <a:rPr lang="es-ES" b="1" dirty="0">
                <a:latin typeface="+mn-lt"/>
              </a:rPr>
              <a:t> sobre o Pacto de Ostende </a:t>
            </a:r>
            <a:r>
              <a:rPr lang="es-ES" sz="2800" b="1" dirty="0">
                <a:latin typeface="+mn-lt"/>
              </a:rPr>
              <a:t>(</a:t>
            </a:r>
            <a:r>
              <a:rPr lang="es-ES" sz="2800" b="1" dirty="0" err="1">
                <a:latin typeface="+mn-lt"/>
              </a:rPr>
              <a:t>páx</a:t>
            </a:r>
            <a:r>
              <a:rPr lang="es-ES" sz="2800" b="1" dirty="0">
                <a:latin typeface="+mn-lt"/>
              </a:rPr>
              <a:t>. 197)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BEB354-9D6E-4A44-858B-36D863B43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7395"/>
            <a:ext cx="10515600" cy="556054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sz="3200" dirty="0" err="1"/>
              <a:t>Despois</a:t>
            </a:r>
            <a:r>
              <a:rPr lang="es-ES" sz="3200" dirty="0"/>
              <a:t> </a:t>
            </a:r>
            <a:r>
              <a:rPr lang="es-ES" sz="3200" dirty="0" err="1"/>
              <a:t>dunha</a:t>
            </a:r>
            <a:r>
              <a:rPr lang="es-ES" sz="3200" dirty="0"/>
              <a:t> breve discusión </a:t>
            </a:r>
            <a:r>
              <a:rPr lang="es-ES" sz="3200" dirty="0" err="1"/>
              <a:t>acordouse</a:t>
            </a:r>
            <a:r>
              <a:rPr lang="es-ES" sz="3200" dirty="0"/>
              <a:t> por </a:t>
            </a:r>
            <a:r>
              <a:rPr lang="es-ES" sz="3200" dirty="0" err="1"/>
              <a:t>unanimidade</a:t>
            </a:r>
            <a:r>
              <a:rPr lang="es-ES" sz="3200" dirty="0"/>
              <a:t> o </a:t>
            </a:r>
            <a:r>
              <a:rPr lang="es-ES" sz="3200" dirty="0" err="1"/>
              <a:t>seguinte</a:t>
            </a:r>
            <a:r>
              <a:rPr lang="es-ES" sz="3200" dirty="0"/>
              <a:t>:</a:t>
            </a:r>
          </a:p>
          <a:p>
            <a:pPr marL="0" indent="0" algn="just">
              <a:buNone/>
            </a:pPr>
            <a:r>
              <a:rPr lang="es-ES" sz="3200" dirty="0"/>
              <a:t>1. Que o </a:t>
            </a:r>
            <a:r>
              <a:rPr lang="es-ES" sz="3200" dirty="0" err="1"/>
              <a:t>obxecto</a:t>
            </a:r>
            <a:r>
              <a:rPr lang="es-ES" sz="3200" dirty="0"/>
              <a:t> e </a:t>
            </a:r>
            <a:r>
              <a:rPr lang="es-ES" sz="3200" dirty="0" err="1"/>
              <a:t>bandeira</a:t>
            </a:r>
            <a:r>
              <a:rPr lang="es-ES" sz="3200" dirty="0"/>
              <a:t> da revolución en España é a caída dos </a:t>
            </a:r>
            <a:r>
              <a:rPr lang="es-ES" sz="3200" dirty="0" err="1"/>
              <a:t>Borbóns</a:t>
            </a:r>
            <a:r>
              <a:rPr lang="es-ES" sz="3200" dirty="0"/>
              <a:t>.</a:t>
            </a:r>
          </a:p>
          <a:p>
            <a:pPr marL="0" indent="0" algn="just">
              <a:buNone/>
            </a:pPr>
            <a:r>
              <a:rPr lang="es-ES" sz="3200" dirty="0"/>
              <a:t>Que </a:t>
            </a:r>
            <a:r>
              <a:rPr lang="es-ES" sz="3200" dirty="0" err="1"/>
              <a:t>sendo</a:t>
            </a:r>
            <a:r>
              <a:rPr lang="es-ES" sz="3200" dirty="0"/>
              <a:t> para os demócratas un principio esencial do </a:t>
            </a:r>
            <a:r>
              <a:rPr lang="es-ES" sz="3200" dirty="0" err="1"/>
              <a:t>seu</a:t>
            </a:r>
            <a:r>
              <a:rPr lang="es-ES" sz="3200" dirty="0"/>
              <a:t> dogma político o </a:t>
            </a:r>
            <a:r>
              <a:rPr lang="es-ES" sz="3200" dirty="0" err="1"/>
              <a:t>sufraxio</a:t>
            </a:r>
            <a:r>
              <a:rPr lang="es-ES" sz="3200" dirty="0"/>
              <a:t> universal, e </a:t>
            </a:r>
            <a:r>
              <a:rPr lang="es-ES" sz="3200" dirty="0" err="1"/>
              <a:t>admitindo</a:t>
            </a:r>
            <a:r>
              <a:rPr lang="es-ES" sz="3200" dirty="0"/>
              <a:t> os progresistas o </a:t>
            </a:r>
            <a:r>
              <a:rPr lang="es-ES" sz="3200" dirty="0" err="1"/>
              <a:t>dereito</a:t>
            </a:r>
            <a:r>
              <a:rPr lang="es-ES" sz="3200" dirty="0"/>
              <a:t> moderno </a:t>
            </a:r>
            <a:r>
              <a:rPr lang="es-ES" sz="3200" dirty="0" err="1"/>
              <a:t>constituínte</a:t>
            </a:r>
            <a:r>
              <a:rPr lang="es-ES" sz="3200" dirty="0"/>
              <a:t> do plebiscito, a base do </a:t>
            </a:r>
            <a:r>
              <a:rPr lang="es-ES" sz="3200" dirty="0" err="1"/>
              <a:t>entendemento</a:t>
            </a:r>
            <a:r>
              <a:rPr lang="es-ES" sz="3200" dirty="0"/>
              <a:t> dos </a:t>
            </a:r>
            <a:r>
              <a:rPr lang="es-ES" sz="3200" dirty="0" err="1"/>
              <a:t>dous</a:t>
            </a:r>
            <a:r>
              <a:rPr lang="es-ES" sz="3200" dirty="0"/>
              <a:t> partidos fose que por un plebiscito (…) </a:t>
            </a:r>
            <a:r>
              <a:rPr lang="es-ES" sz="3200" dirty="0" err="1"/>
              <a:t>ou</a:t>
            </a:r>
            <a:r>
              <a:rPr lang="es-ES" sz="3200" dirty="0"/>
              <a:t> por </a:t>
            </a:r>
            <a:r>
              <a:rPr lang="es-ES" sz="3200" dirty="0" err="1"/>
              <a:t>unhas</a:t>
            </a:r>
            <a:r>
              <a:rPr lang="es-ES" sz="3200" dirty="0"/>
              <a:t> Cortes </a:t>
            </a:r>
            <a:r>
              <a:rPr lang="es-ES" sz="3200" dirty="0" err="1"/>
              <a:t>Constituíntes</a:t>
            </a:r>
            <a:r>
              <a:rPr lang="es-ES" sz="3200" dirty="0"/>
              <a:t> </a:t>
            </a:r>
            <a:r>
              <a:rPr lang="es-ES" sz="3200" dirty="0" err="1"/>
              <a:t>elixidas</a:t>
            </a:r>
            <a:r>
              <a:rPr lang="es-ES" sz="3200" dirty="0"/>
              <a:t> por </a:t>
            </a:r>
            <a:r>
              <a:rPr lang="es-ES" sz="3200" dirty="0" err="1"/>
              <a:t>sufraxio</a:t>
            </a:r>
            <a:r>
              <a:rPr lang="es-ES" sz="3200" dirty="0"/>
              <a:t> universal, se decidiría a forma de </a:t>
            </a:r>
            <a:r>
              <a:rPr lang="es-ES" sz="3200" dirty="0" err="1"/>
              <a:t>goberno</a:t>
            </a:r>
            <a:r>
              <a:rPr lang="es-ES" sz="3200" dirty="0"/>
              <a:t> que se había establecer en España (…) e que, se esta fose a Monarquía, se decidiría a dinastía que debería </a:t>
            </a:r>
            <a:r>
              <a:rPr lang="es-ES" sz="3200" dirty="0" err="1"/>
              <a:t>substituír</a:t>
            </a:r>
            <a:r>
              <a:rPr lang="es-ES" sz="3200" dirty="0"/>
              <a:t> á actual (…).</a:t>
            </a:r>
          </a:p>
          <a:p>
            <a:pPr marL="0" indent="0" algn="just">
              <a:buNone/>
            </a:pPr>
            <a:r>
              <a:rPr lang="es-ES" sz="3200" dirty="0"/>
              <a:t>3. Que se </a:t>
            </a:r>
            <a:r>
              <a:rPr lang="es-ES" sz="3200" dirty="0" err="1"/>
              <a:t>recoñecía</a:t>
            </a:r>
            <a:r>
              <a:rPr lang="es-ES" sz="3200" dirty="0"/>
              <a:t> como </a:t>
            </a:r>
            <a:r>
              <a:rPr lang="es-ES" sz="3200" dirty="0" err="1"/>
              <a:t>xefe</a:t>
            </a:r>
            <a:r>
              <a:rPr lang="es-ES" sz="3200" dirty="0"/>
              <a:t> e director do </a:t>
            </a:r>
            <a:r>
              <a:rPr lang="es-ES" sz="3200" dirty="0" err="1"/>
              <a:t>movemento</a:t>
            </a:r>
            <a:r>
              <a:rPr lang="es-ES" sz="3200" dirty="0"/>
              <a:t> o </a:t>
            </a:r>
            <a:r>
              <a:rPr lang="es-ES" sz="3200" dirty="0" err="1"/>
              <a:t>xeneral</a:t>
            </a:r>
            <a:r>
              <a:rPr lang="es-ES" sz="3200" dirty="0"/>
              <a:t> Prim.</a:t>
            </a:r>
          </a:p>
          <a:p>
            <a:pPr marL="0" indent="0" algn="r">
              <a:buNone/>
            </a:pPr>
            <a:r>
              <a:rPr lang="es-ES" sz="3200" dirty="0"/>
              <a:t>Bruselas, 4 de </a:t>
            </a:r>
            <a:r>
              <a:rPr lang="es-ES" sz="3200" dirty="0" err="1"/>
              <a:t>xullo</a:t>
            </a:r>
            <a:r>
              <a:rPr lang="es-ES" sz="3200" dirty="0"/>
              <a:t> de 1867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3519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CEA4A9-7A3B-0142-A24A-F9A477753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913" y="0"/>
            <a:ext cx="9354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40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CF5CF9-1FB0-DE42-9FD7-EE257DAC3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003" y="0"/>
            <a:ext cx="9273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02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EF7274-DC47-3844-8046-5B474ADD4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003" y="0"/>
            <a:ext cx="9273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025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7A481F-CA48-3B4A-8CB3-35F75EFB6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925" y="0"/>
            <a:ext cx="7100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99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4F7E65-A96E-2846-9B4F-E92A18BE3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126" y="0"/>
            <a:ext cx="5053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45FFD2-6131-0741-83F1-435A5BDD7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76" y="0"/>
            <a:ext cx="10318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78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2CC9F3-9261-0C49-AF94-15EFC0D94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873" y="0"/>
            <a:ext cx="4048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242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5FD874-DDBE-3840-B7BA-A691D58A4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044" y="0"/>
            <a:ext cx="3539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4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74744D4-CEA8-5F4A-8FE7-498C7C11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003" y="0"/>
            <a:ext cx="9273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00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B8FB32B-CA8B-9E4B-8A1B-57D221B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71" y="0"/>
            <a:ext cx="7477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93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9E4EE4-C219-6B4A-BBD0-0EA78783C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844" y="0"/>
            <a:ext cx="6374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60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0B01C7-18FF-EF48-9140-1D6EF6DF7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522" y="0"/>
            <a:ext cx="4088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96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460C71-4EC8-6C47-BF64-7012A6436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71" y="0"/>
            <a:ext cx="9093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73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46904A-D57D-124C-B5B2-EA27E803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396" y="0"/>
            <a:ext cx="4825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7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43D14B-6130-F540-99FA-B292F475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04" y="0"/>
            <a:ext cx="8987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066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F6A99F-1D4F-5444-A540-9632486C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157" y="0"/>
            <a:ext cx="961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05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511D0-151C-3949-AAC0-2762FD13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6951"/>
          </a:xfrm>
        </p:spPr>
        <p:txBody>
          <a:bodyPr/>
          <a:lstStyle/>
          <a:p>
            <a:pPr algn="ctr"/>
            <a:r>
              <a:rPr lang="es-ES" b="1" dirty="0"/>
              <a:t>Estatuto Real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BC7294-EFA3-5348-89BF-1928F749E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092"/>
            <a:ext cx="10515600" cy="48618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4000" dirty="0" err="1"/>
              <a:t>Nome</a:t>
            </a:r>
            <a:r>
              <a:rPr lang="es-ES" sz="4000" dirty="0"/>
              <a:t> que recibe o Decreto de 1834 polo que a </a:t>
            </a:r>
            <a:r>
              <a:rPr lang="es-ES" sz="4000" dirty="0" err="1"/>
              <a:t>raíña</a:t>
            </a:r>
            <a:r>
              <a:rPr lang="es-ES" sz="4000" dirty="0"/>
              <a:t> </a:t>
            </a:r>
            <a:r>
              <a:rPr lang="es-ES" sz="4000" dirty="0" err="1"/>
              <a:t>rexente</a:t>
            </a:r>
            <a:r>
              <a:rPr lang="es-ES" sz="4000" dirty="0"/>
              <a:t> </a:t>
            </a:r>
            <a:r>
              <a:rPr lang="es-ES" sz="4000" dirty="0" err="1"/>
              <a:t>María</a:t>
            </a:r>
            <a:r>
              <a:rPr lang="es-ES" sz="4000" dirty="0"/>
              <a:t> Cristina de </a:t>
            </a:r>
            <a:r>
              <a:rPr lang="es-ES" sz="4000" dirty="0" err="1"/>
              <a:t>Borbón</a:t>
            </a:r>
            <a:r>
              <a:rPr lang="es-ES" sz="4000" dirty="0"/>
              <a:t> convocaba as Cortes do reino de </a:t>
            </a:r>
            <a:r>
              <a:rPr lang="es-ES" sz="4000" dirty="0" err="1"/>
              <a:t>España</a:t>
            </a:r>
            <a:r>
              <a:rPr lang="es-ES" sz="4000" dirty="0"/>
              <a:t>. Polo </a:t>
            </a:r>
            <a:r>
              <a:rPr lang="es-ES" sz="4000" dirty="0" err="1"/>
              <a:t>seu</a:t>
            </a:r>
            <a:r>
              <a:rPr lang="es-ES" sz="4000" dirty="0"/>
              <a:t> </a:t>
            </a:r>
            <a:r>
              <a:rPr lang="es-ES" sz="4000" dirty="0" err="1"/>
              <a:t>contido</a:t>
            </a:r>
            <a:r>
              <a:rPr lang="es-ES" sz="4000" dirty="0"/>
              <a:t>, </a:t>
            </a:r>
            <a:r>
              <a:rPr lang="es-ES" sz="4000" dirty="0" err="1"/>
              <a:t>considérase</a:t>
            </a:r>
            <a:r>
              <a:rPr lang="es-ES" sz="4000" dirty="0"/>
              <a:t> como </a:t>
            </a:r>
            <a:r>
              <a:rPr lang="es-ES" sz="4000" dirty="0" err="1"/>
              <a:t>unha</a:t>
            </a:r>
            <a:r>
              <a:rPr lang="es-ES" sz="4000" dirty="0"/>
              <a:t> “carta </a:t>
            </a:r>
            <a:r>
              <a:rPr lang="es-ES" sz="4000" dirty="0" err="1"/>
              <a:t>outorgada</a:t>
            </a:r>
            <a:r>
              <a:rPr lang="es-ES" sz="4000" dirty="0"/>
              <a:t>” </a:t>
            </a:r>
            <a:r>
              <a:rPr lang="es-ES" sz="4000" dirty="0" err="1"/>
              <a:t>xa</a:t>
            </a:r>
            <a:r>
              <a:rPr lang="es-ES" sz="4000" dirty="0"/>
              <a:t> que a </a:t>
            </a:r>
            <a:r>
              <a:rPr lang="es-ES" sz="4000" dirty="0" err="1"/>
              <a:t>Coroa</a:t>
            </a:r>
            <a:r>
              <a:rPr lang="es-ES" sz="4000" dirty="0"/>
              <a:t> renunciaba a </a:t>
            </a:r>
            <a:r>
              <a:rPr lang="es-ES" sz="4000" dirty="0" err="1"/>
              <a:t>manter</a:t>
            </a:r>
            <a:r>
              <a:rPr lang="es-ES" sz="4000" dirty="0"/>
              <a:t> en exclusiva o poder </a:t>
            </a:r>
            <a:r>
              <a:rPr lang="es-ES" sz="4000" dirty="0" err="1"/>
              <a:t>admitindo</a:t>
            </a:r>
            <a:r>
              <a:rPr lang="es-ES" sz="4000" dirty="0"/>
              <a:t> </a:t>
            </a:r>
            <a:r>
              <a:rPr lang="es-ES" sz="4000" dirty="0" err="1"/>
              <a:t>unha</a:t>
            </a:r>
            <a:r>
              <a:rPr lang="es-ES" sz="4000" dirty="0"/>
              <a:t> </a:t>
            </a:r>
            <a:r>
              <a:rPr lang="es-ES" sz="4000" dirty="0" err="1"/>
              <a:t>ampliación</a:t>
            </a:r>
            <a:r>
              <a:rPr lang="es-ES" sz="4000" dirty="0"/>
              <a:t> da </a:t>
            </a:r>
            <a:r>
              <a:rPr lang="es-ES" sz="4000" dirty="0" err="1"/>
              <a:t>participación</a:t>
            </a:r>
            <a:r>
              <a:rPr lang="es-ES" sz="4000" dirty="0"/>
              <a:t> </a:t>
            </a:r>
            <a:r>
              <a:rPr lang="es-ES" sz="4000" dirty="0" err="1"/>
              <a:t>política</a:t>
            </a:r>
            <a:r>
              <a:rPr lang="es-ES" sz="4000" dirty="0"/>
              <a:t> en beneficio das clases </a:t>
            </a:r>
            <a:r>
              <a:rPr lang="es-ES" sz="4000" dirty="0" err="1"/>
              <a:t>posuidoras</a:t>
            </a:r>
            <a:r>
              <a:rPr lang="es-ES" sz="4000" dirty="0"/>
              <a:t>, pero conservaba en exclusiva a </a:t>
            </a:r>
            <a:r>
              <a:rPr lang="es-ES" sz="4000" dirty="0" err="1"/>
              <a:t>soberanía</a:t>
            </a:r>
            <a:r>
              <a:rPr lang="es-ES" sz="4000" dirty="0"/>
              <a:t> e non </a:t>
            </a:r>
            <a:r>
              <a:rPr lang="es-ES" sz="4000" dirty="0" err="1"/>
              <a:t>recollía</a:t>
            </a:r>
            <a:r>
              <a:rPr lang="es-ES" sz="4000" dirty="0"/>
              <a:t> a </a:t>
            </a:r>
            <a:r>
              <a:rPr lang="es-ES" sz="4000" dirty="0" err="1"/>
              <a:t>separación</a:t>
            </a:r>
            <a:r>
              <a:rPr lang="es-ES" sz="4000" dirty="0"/>
              <a:t> de poderes ni </a:t>
            </a:r>
            <a:r>
              <a:rPr lang="es-ES" sz="4000" dirty="0" err="1"/>
              <a:t>dereitos</a:t>
            </a:r>
            <a:r>
              <a:rPr lang="es-ES" sz="4000" dirty="0"/>
              <a:t> dos </a:t>
            </a:r>
            <a:r>
              <a:rPr lang="es-ES" sz="4000" dirty="0" err="1"/>
              <a:t>cidadáns</a:t>
            </a:r>
            <a:r>
              <a:rPr lang="es-ES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611162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B2DBCF-5800-B342-814B-E772B772E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97" y="0"/>
            <a:ext cx="8696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182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9D5EFA-8C93-1642-8B14-4531B4A3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41" y="0"/>
            <a:ext cx="9423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62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511D0-151C-3949-AAC0-2762FD13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6951"/>
          </a:xfrm>
        </p:spPr>
        <p:txBody>
          <a:bodyPr/>
          <a:lstStyle/>
          <a:p>
            <a:pPr algn="ctr"/>
            <a:r>
              <a:rPr lang="es-ES" b="1" dirty="0" err="1"/>
              <a:t>Sufraxio</a:t>
            </a:r>
            <a:r>
              <a:rPr lang="es-ES" b="1" dirty="0"/>
              <a:t> censatario e universal</a:t>
            </a:r>
            <a:r>
              <a:rPr lang="es-ES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BC7294-EFA3-5348-89BF-1928F749E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092"/>
            <a:ext cx="10515600" cy="48618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3200" dirty="0"/>
              <a:t>O </a:t>
            </a:r>
            <a:r>
              <a:rPr lang="es-ES" sz="3200" dirty="0" err="1"/>
              <a:t>sufraxio</a:t>
            </a:r>
            <a:r>
              <a:rPr lang="es-ES" sz="3200" dirty="0"/>
              <a:t> é o </a:t>
            </a:r>
            <a:r>
              <a:rPr lang="es-ES" sz="3200" dirty="0" err="1"/>
              <a:t>dereito</a:t>
            </a:r>
            <a:r>
              <a:rPr lang="es-ES" sz="3200" dirty="0"/>
              <a:t> político que permite elixir, mediante o voto, </a:t>
            </a:r>
            <a:r>
              <a:rPr lang="es-ES" sz="3200" dirty="0" err="1"/>
              <a:t>aos</a:t>
            </a:r>
            <a:r>
              <a:rPr lang="es-ES" sz="3200" dirty="0"/>
              <a:t> cargos públicos electos. O censatario limita este </a:t>
            </a:r>
            <a:r>
              <a:rPr lang="es-ES" sz="3200" dirty="0" err="1"/>
              <a:t>dereito</a:t>
            </a:r>
            <a:r>
              <a:rPr lang="es-ES" sz="3200" dirty="0"/>
              <a:t> </a:t>
            </a:r>
            <a:r>
              <a:rPr lang="es-ES" sz="3200" dirty="0" err="1"/>
              <a:t>aos</a:t>
            </a:r>
            <a:r>
              <a:rPr lang="es-ES" sz="3200" dirty="0"/>
              <a:t> </a:t>
            </a:r>
            <a:r>
              <a:rPr lang="es-ES" sz="3200" dirty="0" err="1"/>
              <a:t>cidadáns</a:t>
            </a:r>
            <a:r>
              <a:rPr lang="es-ES" sz="3200" dirty="0"/>
              <a:t> </a:t>
            </a:r>
            <a:r>
              <a:rPr lang="es-ES" sz="3200" dirty="0" err="1"/>
              <a:t>incluídos</a:t>
            </a:r>
            <a:r>
              <a:rPr lang="es-ES" sz="3200" dirty="0"/>
              <a:t> no censo en función </a:t>
            </a:r>
            <a:r>
              <a:rPr lang="es-ES" sz="3200" dirty="0" err="1"/>
              <a:t>dun</a:t>
            </a:r>
            <a:r>
              <a:rPr lang="es-ES" sz="3200" dirty="0"/>
              <a:t> determinado nivel económico e social, </a:t>
            </a:r>
            <a:r>
              <a:rPr lang="es-ES" sz="3200" dirty="0" err="1"/>
              <a:t>mentres</a:t>
            </a:r>
            <a:r>
              <a:rPr lang="es-ES" sz="3200" dirty="0"/>
              <a:t> que o universal </a:t>
            </a:r>
            <a:r>
              <a:rPr lang="es-ES" sz="3200" dirty="0" err="1"/>
              <a:t>soamente</a:t>
            </a:r>
            <a:r>
              <a:rPr lang="es-ES" sz="3200" dirty="0"/>
              <a:t> establece a condición da </a:t>
            </a:r>
            <a:r>
              <a:rPr lang="es-ES" sz="3200" dirty="0" err="1"/>
              <a:t>maioría</a:t>
            </a:r>
            <a:r>
              <a:rPr lang="es-ES" sz="3200" dirty="0"/>
              <a:t> de </a:t>
            </a:r>
            <a:r>
              <a:rPr lang="es-ES" sz="3200" dirty="0" err="1"/>
              <a:t>idade</a:t>
            </a:r>
            <a:r>
              <a:rPr lang="es-ES" sz="3200" dirty="0"/>
              <a:t> para votar. En España, desde o </a:t>
            </a:r>
            <a:r>
              <a:rPr lang="es-ES" sz="3200" dirty="0" err="1"/>
              <a:t>século</a:t>
            </a:r>
            <a:r>
              <a:rPr lang="es-ES" sz="3200" dirty="0"/>
              <a:t> XIX, o censatario </a:t>
            </a:r>
            <a:r>
              <a:rPr lang="es-ES" sz="3200" dirty="0" err="1"/>
              <a:t>foi</a:t>
            </a:r>
            <a:r>
              <a:rPr lang="es-ES" sz="3200" dirty="0"/>
              <a:t> defendido polos </a:t>
            </a:r>
            <a:r>
              <a:rPr lang="es-ES" sz="3200" dirty="0" err="1"/>
              <a:t>liberais</a:t>
            </a:r>
            <a:r>
              <a:rPr lang="es-ES" sz="3200" dirty="0"/>
              <a:t> e o universal, polos demócratas. En ambos casos, o </a:t>
            </a:r>
            <a:r>
              <a:rPr lang="es-ES" sz="3200" dirty="0" err="1"/>
              <a:t>sufraxio</a:t>
            </a:r>
            <a:r>
              <a:rPr lang="es-ES" sz="3200" dirty="0"/>
              <a:t> </a:t>
            </a:r>
            <a:r>
              <a:rPr lang="es-ES" sz="3200" dirty="0" err="1"/>
              <a:t>foi</a:t>
            </a:r>
            <a:r>
              <a:rPr lang="es-ES" sz="3200" dirty="0"/>
              <a:t> </a:t>
            </a:r>
            <a:r>
              <a:rPr lang="es-ES" sz="3200" dirty="0" err="1"/>
              <a:t>sempre</a:t>
            </a:r>
            <a:r>
              <a:rPr lang="es-ES" sz="3200" dirty="0"/>
              <a:t> masculino ata que a Constitución republicana de 1931 </a:t>
            </a:r>
            <a:r>
              <a:rPr lang="es-ES" sz="3200" dirty="0" err="1"/>
              <a:t>estableceu</a:t>
            </a:r>
            <a:r>
              <a:rPr lang="es-ES" sz="3200" dirty="0"/>
              <a:t> o </a:t>
            </a:r>
            <a:r>
              <a:rPr lang="es-ES" sz="3200" dirty="0" err="1"/>
              <a:t>dereito</a:t>
            </a:r>
            <a:r>
              <a:rPr lang="es-ES" sz="3200" dirty="0"/>
              <a:t> de voto das mulleres. </a:t>
            </a:r>
          </a:p>
        </p:txBody>
      </p:sp>
    </p:spTree>
    <p:extLst>
      <p:ext uri="{BB962C8B-B14F-4D97-AF65-F5344CB8AC3E}">
        <p14:creationId xmlns:p14="http://schemas.microsoft.com/office/powerpoint/2010/main" val="1562449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511D0-151C-3949-AAC0-2762FD13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6951"/>
          </a:xfrm>
        </p:spPr>
        <p:txBody>
          <a:bodyPr/>
          <a:lstStyle/>
          <a:p>
            <a:pPr algn="ctr"/>
            <a:r>
              <a:rPr lang="es-ES" b="1" dirty="0"/>
              <a:t>Unión Liberal</a:t>
            </a:r>
            <a:r>
              <a:rPr lang="es-ES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BC7294-EFA3-5348-89BF-1928F749E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092"/>
            <a:ext cx="10515600" cy="48618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3600" dirty="0"/>
              <a:t>Partido político fundado en 1858 polo </a:t>
            </a:r>
            <a:r>
              <a:rPr lang="es-ES" sz="3600" dirty="0" err="1"/>
              <a:t>xeneral</a:t>
            </a:r>
            <a:r>
              <a:rPr lang="es-ES" sz="3600" dirty="0"/>
              <a:t> Leopoldo </a:t>
            </a:r>
            <a:r>
              <a:rPr lang="es-ES" sz="3600" dirty="0" err="1"/>
              <a:t>O’Donnell</a:t>
            </a:r>
            <a:r>
              <a:rPr lang="es-ES" sz="3600" dirty="0"/>
              <a:t> que agrupaba á </a:t>
            </a:r>
            <a:r>
              <a:rPr lang="es-ES" sz="3600" dirty="0" err="1"/>
              <a:t>esquerda</a:t>
            </a:r>
            <a:r>
              <a:rPr lang="es-ES" sz="3600" dirty="0"/>
              <a:t> moderada, á </a:t>
            </a:r>
            <a:r>
              <a:rPr lang="es-ES" sz="3600" dirty="0" err="1"/>
              <a:t>dereita</a:t>
            </a:r>
            <a:r>
              <a:rPr lang="es-ES" sz="3600" dirty="0"/>
              <a:t> progresista e a numerosos militares. Partidario da monarquía constitucional de Isabel II, </a:t>
            </a:r>
            <a:r>
              <a:rPr lang="es-ES" sz="3600" dirty="0" err="1"/>
              <a:t>gobernou</a:t>
            </a:r>
            <a:r>
              <a:rPr lang="es-ES" sz="3600" dirty="0"/>
              <a:t> entre 1858 e 1863 e de 1865 a 1868, periodos nos que destacaron as numerosas campañas de </a:t>
            </a:r>
            <a:r>
              <a:rPr lang="es-ES" sz="3600" dirty="0" err="1"/>
              <a:t>prestixio</a:t>
            </a:r>
            <a:r>
              <a:rPr lang="es-ES" sz="3600" dirty="0"/>
              <a:t> militar que </a:t>
            </a:r>
            <a:r>
              <a:rPr lang="es-ES" sz="3600" dirty="0" err="1"/>
              <a:t>desenvolveron</a:t>
            </a:r>
            <a:r>
              <a:rPr lang="es-ES" sz="3600" dirty="0"/>
              <a:t> no exterior. </a:t>
            </a:r>
          </a:p>
        </p:txBody>
      </p:sp>
    </p:spTree>
    <p:extLst>
      <p:ext uri="{BB962C8B-B14F-4D97-AF65-F5344CB8AC3E}">
        <p14:creationId xmlns:p14="http://schemas.microsoft.com/office/powerpoint/2010/main" val="159618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511D0-151C-3949-AAC0-2762FD13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6951"/>
          </a:xfrm>
        </p:spPr>
        <p:txBody>
          <a:bodyPr/>
          <a:lstStyle/>
          <a:p>
            <a:pPr algn="ctr"/>
            <a:r>
              <a:rPr lang="es-ES" b="1" dirty="0"/>
              <a:t>Cantonalismo</a:t>
            </a:r>
            <a:r>
              <a:rPr lang="es-ES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BC7294-EFA3-5348-89BF-1928F749E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092"/>
            <a:ext cx="10515600" cy="486187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3600" dirty="0"/>
              <a:t>Modelo de </a:t>
            </a:r>
            <a:r>
              <a:rPr lang="es-ES" sz="3600" dirty="0" err="1"/>
              <a:t>organización</a:t>
            </a:r>
            <a:r>
              <a:rPr lang="es-ES" sz="3600" dirty="0"/>
              <a:t> territorial que defendía a </a:t>
            </a:r>
            <a:r>
              <a:rPr lang="es-ES" sz="3600" dirty="0" err="1"/>
              <a:t>creación</a:t>
            </a:r>
            <a:r>
              <a:rPr lang="es-ES" sz="3600" dirty="0"/>
              <a:t> </a:t>
            </a:r>
            <a:r>
              <a:rPr lang="es-ES" sz="3600" dirty="0" err="1"/>
              <a:t>dun</a:t>
            </a:r>
            <a:r>
              <a:rPr lang="es-ES" sz="3600" dirty="0"/>
              <a:t> Estado </a:t>
            </a:r>
            <a:r>
              <a:rPr lang="es-ES" sz="3600" dirty="0" err="1"/>
              <a:t>composto</a:t>
            </a:r>
            <a:r>
              <a:rPr lang="es-ES" sz="3600" dirty="0"/>
              <a:t> por unidades </a:t>
            </a:r>
            <a:r>
              <a:rPr lang="es-ES" sz="3600" dirty="0" err="1"/>
              <a:t>políticas</a:t>
            </a:r>
            <a:r>
              <a:rPr lang="es-ES" sz="3600" dirty="0"/>
              <a:t> </a:t>
            </a:r>
            <a:r>
              <a:rPr lang="es-ES" sz="3600" dirty="0" err="1"/>
              <a:t>territoriais</a:t>
            </a:r>
            <a:r>
              <a:rPr lang="es-ES" sz="3600" dirty="0"/>
              <a:t> soberanas –os </a:t>
            </a:r>
            <a:r>
              <a:rPr lang="es-ES" sz="3600" dirty="0" err="1"/>
              <a:t>cantóns</a:t>
            </a:r>
            <a:r>
              <a:rPr lang="es-ES" sz="3600" dirty="0"/>
              <a:t>- que mediante </a:t>
            </a:r>
            <a:r>
              <a:rPr lang="es-ES" sz="3600" dirty="0" err="1"/>
              <a:t>acordos</a:t>
            </a:r>
            <a:r>
              <a:rPr lang="es-ES" sz="3600" dirty="0"/>
              <a:t> libres (“de </a:t>
            </a:r>
            <a:r>
              <a:rPr lang="es-ES" sz="3600" dirty="0" err="1"/>
              <a:t>abaixo</a:t>
            </a:r>
            <a:r>
              <a:rPr lang="es-ES" sz="3600" dirty="0"/>
              <a:t> arriba”) se unen formado a </a:t>
            </a:r>
            <a:r>
              <a:rPr lang="es-ES" sz="3600" dirty="0" err="1"/>
              <a:t>federación</a:t>
            </a:r>
            <a:r>
              <a:rPr lang="es-ES" sz="3600" dirty="0"/>
              <a:t> </a:t>
            </a:r>
            <a:r>
              <a:rPr lang="es-ES" sz="3600" dirty="0" err="1"/>
              <a:t>española</a:t>
            </a:r>
            <a:r>
              <a:rPr lang="es-ES" sz="3600" dirty="0"/>
              <a:t>. En 1873, durante a </a:t>
            </a:r>
            <a:r>
              <a:rPr lang="es-ES" sz="3600" dirty="0" err="1"/>
              <a:t>Primeira</a:t>
            </a:r>
            <a:r>
              <a:rPr lang="es-ES" sz="3600" dirty="0"/>
              <a:t> </a:t>
            </a:r>
            <a:r>
              <a:rPr lang="es-ES" sz="3600" dirty="0" err="1"/>
              <a:t>República</a:t>
            </a:r>
            <a:r>
              <a:rPr lang="es-ES" sz="3600" dirty="0"/>
              <a:t>, os </a:t>
            </a:r>
            <a:r>
              <a:rPr lang="es-ES" sz="3600" dirty="0" err="1"/>
              <a:t>seus</a:t>
            </a:r>
            <a:r>
              <a:rPr lang="es-ES" sz="3600" dirty="0"/>
              <a:t> partidarios protagonizaron </a:t>
            </a:r>
            <a:r>
              <a:rPr lang="es-ES" sz="3600" dirty="0" err="1"/>
              <a:t>insurreccións</a:t>
            </a:r>
            <a:r>
              <a:rPr lang="es-ES" sz="3600" dirty="0"/>
              <a:t> cantonalistas, destacando a de </a:t>
            </a:r>
            <a:r>
              <a:rPr lang="es-ES" sz="3600" dirty="0" err="1"/>
              <a:t>Cartaxena</a:t>
            </a:r>
            <a:r>
              <a:rPr lang="es-ES" sz="3600" dirty="0"/>
              <a:t>, que </a:t>
            </a:r>
            <a:r>
              <a:rPr lang="es-ES" sz="3600" dirty="0" err="1"/>
              <a:t>foron</a:t>
            </a:r>
            <a:r>
              <a:rPr lang="es-ES" sz="3600" dirty="0"/>
              <a:t> sufocados polo </a:t>
            </a:r>
            <a:r>
              <a:rPr lang="es-ES" sz="3600" dirty="0" err="1"/>
              <a:t>exército</a:t>
            </a:r>
            <a:r>
              <a:rPr lang="es-E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51958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1060</Words>
  <Application>Microsoft Macintosh PowerPoint</Application>
  <PresentationFormat>Panorámica</PresentationFormat>
  <Paragraphs>96</Paragraphs>
  <Slides>61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Sabela II (1833-1868)</vt:lpstr>
      <vt:lpstr>Presentación de PowerPoint</vt:lpstr>
      <vt:lpstr>Estatuto Real</vt:lpstr>
      <vt:lpstr>Sufraxio censatario e universal </vt:lpstr>
      <vt:lpstr>Unión Liberal </vt:lpstr>
      <vt:lpstr>Cantonalismo </vt:lpstr>
      <vt:lpstr>Manifesto de Sandhurst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Concordato de 1851</vt:lpstr>
      <vt:lpstr>Concordato de 1851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Manifesto do partido democrático ao país ( 1849)</vt:lpstr>
      <vt:lpstr>Presentación de PowerPoint</vt:lpstr>
      <vt:lpstr>Unión Liberal</vt:lpstr>
      <vt:lpstr>Presentación de PowerPoint</vt:lpstr>
      <vt:lpstr>Manifesto sobre o Pacto de Ostende (páx. 197)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Víctor Manuel Santidrián Arias</dc:creator>
  <cp:lastModifiedBy>Víctor Manuel Santidrián Arias</cp:lastModifiedBy>
  <cp:revision>20</cp:revision>
  <dcterms:created xsi:type="dcterms:W3CDTF">2020-12-01T09:09:07Z</dcterms:created>
  <dcterms:modified xsi:type="dcterms:W3CDTF">2022-01-11T05:39:19Z</dcterms:modified>
</cp:coreProperties>
</file>