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5" r:id="rId3"/>
    <p:sldId id="280" r:id="rId4"/>
    <p:sldId id="281" r:id="rId5"/>
    <p:sldId id="282" r:id="rId6"/>
    <p:sldId id="257" r:id="rId7"/>
    <p:sldId id="258" r:id="rId8"/>
    <p:sldId id="276" r:id="rId9"/>
    <p:sldId id="260" r:id="rId10"/>
    <p:sldId id="283" r:id="rId11"/>
    <p:sldId id="284" r:id="rId12"/>
    <p:sldId id="263" r:id="rId13"/>
    <p:sldId id="274" r:id="rId14"/>
    <p:sldId id="277" r:id="rId15"/>
    <p:sldId id="272" r:id="rId16"/>
    <p:sldId id="265" r:id="rId17"/>
    <p:sldId id="264" r:id="rId18"/>
    <p:sldId id="267" r:id="rId19"/>
    <p:sldId id="273" r:id="rId20"/>
    <p:sldId id="285" r:id="rId21"/>
    <p:sldId id="268" r:id="rId22"/>
    <p:sldId id="269" r:id="rId23"/>
    <p:sldId id="278" r:id="rId24"/>
    <p:sldId id="279" r:id="rId25"/>
    <p:sldId id="270" r:id="rId26"/>
    <p:sldId id="286" r:id="rId27"/>
    <p:sldId id="27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8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_tradnl"/>
              <a:t>Clic para editar título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63F70286-C9BB-4558-8CB3-E9509074680D}" type="datetimeFigureOut">
              <a:rPr lang="en-US"/>
              <a:pPr>
                <a:defRPr/>
              </a:pPr>
              <a:t>12/9/2021</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58269350-1613-41B9-9AD6-FC5134AABECC}"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lvl1pPr>
              <a:defRPr/>
            </a:lvl1pPr>
          </a:lstStyle>
          <a:p>
            <a:pPr>
              <a:defRPr/>
            </a:pPr>
            <a:fld id="{422AC25A-1C8F-42A6-A0CA-9B8835519D9F}" type="datetimeFigureOut">
              <a:rPr lang="en-US"/>
              <a:pPr>
                <a:defRPr/>
              </a:pPr>
              <a:t>12/9/2021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EE778-D903-4187-A640-658E9A7D0E78}"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_tradnl"/>
              <a:t>Clic para editar título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lvl1pPr>
              <a:defRPr/>
            </a:lvl1pPr>
          </a:lstStyle>
          <a:p>
            <a:pPr>
              <a:defRPr/>
            </a:pPr>
            <a:fld id="{E466DEF0-19EB-4F42-BD1C-CE2EE0A5FC2E}" type="datetimeFigureOut">
              <a:rPr lang="en-US"/>
              <a:pPr>
                <a:defRPr/>
              </a:pPr>
              <a:t>12/9/2021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3B6DA-51B1-49F1-B3BB-BD6B0B9D58A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B2ED84F-581D-4B71-AF58-D6E578EA7CE8}" type="datetimeFigureOut">
              <a:rPr lang="en-US"/>
              <a:pPr>
                <a:defRPr/>
              </a:pPr>
              <a:t>12/9/2021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AF961-BACE-4976-93BF-A20D9F1D3278}"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s-ES_tradnl"/>
              <a:t>Clic para editar título</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E5FD614C-2EDD-4625-B950-180A1449FA0E}" type="datetimeFigureOut">
              <a:rPr lang="en-US"/>
              <a:pPr>
                <a:defRPr/>
              </a:pPr>
              <a:t>12/9/2021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69202E-5EBD-4DA8-95B5-1E11A8092E74}"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3"/>
          <p:cNvSpPr>
            <a:spLocks noGrp="1"/>
          </p:cNvSpPr>
          <p:nvPr>
            <p:ph type="dt" sz="half" idx="15"/>
          </p:nvPr>
        </p:nvSpPr>
        <p:spPr/>
        <p:txBody>
          <a:bodyPr/>
          <a:lstStyle>
            <a:lvl1pPr>
              <a:defRPr/>
            </a:lvl1pPr>
          </a:lstStyle>
          <a:p>
            <a:pPr>
              <a:defRPr/>
            </a:pPr>
            <a:fld id="{9E4A106F-72E3-4F18-8D9C-88F4139D9E93}" type="datetimeFigureOut">
              <a:rPr lang="en-US"/>
              <a:pPr>
                <a:defRPr/>
              </a:pPr>
              <a:t>12/9/2021</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4C05F92-E446-47D0-9971-3E8CEAEF57C2}"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645EB4A2-D08E-4FB0-804C-6A22EA2F2182}" type="datetimeFigureOut">
              <a:rPr lang="en-US"/>
              <a:pPr>
                <a:defRPr/>
              </a:pPr>
              <a:t>12/9/2021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A8F1D5-48A2-4C71-8551-24269283BBE6}"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3"/>
          <p:cNvSpPr>
            <a:spLocks noGrp="1"/>
          </p:cNvSpPr>
          <p:nvPr>
            <p:ph type="dt" sz="half" idx="10"/>
          </p:nvPr>
        </p:nvSpPr>
        <p:spPr/>
        <p:txBody>
          <a:bodyPr/>
          <a:lstStyle>
            <a:lvl1pPr>
              <a:defRPr/>
            </a:lvl1pPr>
          </a:lstStyle>
          <a:p>
            <a:pPr>
              <a:defRPr/>
            </a:pPr>
            <a:fld id="{47B0EAF3-A361-46FD-990B-C9B24AC25BBD}" type="datetimeFigureOut">
              <a:rPr lang="en-US"/>
              <a:pPr>
                <a:defRPr/>
              </a:pPr>
              <a:t>12/9/2021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ED1346-6B19-416F-955F-8D0BD762B94F}"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74A87F-E417-44E5-921D-E9807D70836E}" type="datetimeFigureOut">
              <a:rPr lang="en-US"/>
              <a:pPr>
                <a:defRPr/>
              </a:pPr>
              <a:t>12/9/2021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5E2615-6AE6-46CF-B8A2-53C4DBF5612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s-ES_tradnl"/>
              <a:t>Clic para editar título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48" name="Date Placeholder 4"/>
          <p:cNvSpPr>
            <a:spLocks noGrp="1"/>
          </p:cNvSpPr>
          <p:nvPr>
            <p:ph type="dt" sz="half" idx="10"/>
          </p:nvPr>
        </p:nvSpPr>
        <p:spPr/>
        <p:txBody>
          <a:bodyPr/>
          <a:lstStyle>
            <a:lvl1pPr>
              <a:defRPr/>
            </a:lvl1pPr>
          </a:lstStyle>
          <a:p>
            <a:pPr>
              <a:defRPr/>
            </a:pPr>
            <a:fld id="{6968EAB0-6823-4572-B00A-3CC3AF985F93}" type="datetimeFigureOut">
              <a:rPr lang="en-US"/>
              <a:pPr>
                <a:defRPr/>
              </a:pPr>
              <a:t>12/9/2021</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6BD16D13-7B93-43C9-B4E2-3233F632E121}" type="slidenum">
              <a:rPr lang="en-US"/>
              <a:pPr>
                <a:defRPr/>
              </a:pPr>
              <a:t>‹Nº›</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s-ES_tradnl"/>
              <a:t>Clic para editar título</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a:t>Arrastre la imagen al marcador de posición o haga clic en el icono para agregar</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48" name="Date Placeholder 4"/>
          <p:cNvSpPr>
            <a:spLocks noGrp="1"/>
          </p:cNvSpPr>
          <p:nvPr>
            <p:ph type="dt" sz="half" idx="10"/>
          </p:nvPr>
        </p:nvSpPr>
        <p:spPr/>
        <p:txBody>
          <a:bodyPr/>
          <a:lstStyle>
            <a:lvl1pPr>
              <a:defRPr/>
            </a:lvl1pPr>
          </a:lstStyle>
          <a:p>
            <a:pPr>
              <a:defRPr/>
            </a:pPr>
            <a:fld id="{D13C6FE4-6D48-4A91-9607-5700C7BA23F9}" type="datetimeFigureOut">
              <a:rPr lang="en-US"/>
              <a:pPr>
                <a:defRPr/>
              </a:pPr>
              <a:t>12/9/2021</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ABA64E8F-E0E1-4449-9EC2-AC039445035E}"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_tradnl"/>
              <a:t>Clic para editar título</a:t>
            </a:r>
            <a:endParaRPr lang="en-US"/>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defRPr>
            </a:lvl1pPr>
          </a:lstStyle>
          <a:p>
            <a:pPr>
              <a:defRPr/>
            </a:pPr>
            <a:fld id="{5AE28AD3-831F-487A-B481-7308603F7842}" type="datetimeFigureOut">
              <a:rPr lang="en-US"/>
              <a:pPr>
                <a:defRPr/>
              </a:pPr>
              <a:t>12/9/2021</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CFA2B939-F754-4F33-8D2C-7342F9A9C7B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81" r:id="rId2"/>
    <p:sldLayoutId id="2147483682" r:id="rId3"/>
    <p:sldLayoutId id="2147483683" r:id="rId4"/>
    <p:sldLayoutId id="2147483684" r:id="rId5"/>
    <p:sldLayoutId id="2147483685" r:id="rId6"/>
    <p:sldLayoutId id="2147483686" r:id="rId7"/>
    <p:sldLayoutId id="2147483690" r:id="rId8"/>
    <p:sldLayoutId id="2147483691" r:id="rId9"/>
    <p:sldLayoutId id="2147483687" r:id="rId10"/>
    <p:sldLayoutId id="2147483688"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mpoundchem.com/wp-content/uploads/2014/10/Avogadro-The-Mole-723x1024.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isicayquimica3teba.wikispaces.com/file/view/Relaci%C3%B3n+de+ejercicios+tema+6+3%C2%AA+ESO.pdf" TargetMode="External"/><Relationship Id="rId2" Type="http://schemas.openxmlformats.org/officeDocument/2006/relationships/hyperlink" Target="https://guilleroca.milaulas.com/pluginfile.php/112/mod_resource/content/1/ejercicios-de-moles-paso-a-paso.pdf" TargetMode="External"/><Relationship Id="rId1" Type="http://schemas.openxmlformats.org/officeDocument/2006/relationships/slideLayout" Target="../slideLayouts/slideLayout2.xml"/><Relationship Id="rId6" Type="http://schemas.openxmlformats.org/officeDocument/2006/relationships/hyperlink" Target="https://df0a789336915e5aabaa6c232fa48733e6a22bc4-www.googledrive.com/host/0B1or4uFFvPJ-OHI0bklGWjdOQTg" TargetMode="External"/><Relationship Id="rId5" Type="http://schemas.openxmlformats.org/officeDocument/2006/relationships/hyperlink" Target="http://www.lamanzanadenewton.com/materiales/quimica/lmn_qui_fch11.html" TargetMode="External"/><Relationship Id="rId4" Type="http://schemas.openxmlformats.org/officeDocument/2006/relationships/hyperlink" Target="http://www.raizcuadrada.es/index.php/numero-de-avogadro-ejercici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ítulo 1"/>
          <p:cNvSpPr>
            <a:spLocks noGrp="1"/>
          </p:cNvSpPr>
          <p:nvPr>
            <p:ph type="ctrTitle"/>
          </p:nvPr>
        </p:nvSpPr>
        <p:spPr>
          <a:xfrm>
            <a:off x="4733925" y="2708275"/>
            <a:ext cx="3313113" cy="1701800"/>
          </a:xfrm>
        </p:spPr>
        <p:txBody>
          <a:bodyPr>
            <a:normAutofit/>
          </a:bodyPr>
          <a:lstStyle/>
          <a:p>
            <a:pPr algn="ctr" eaLnBrk="1" hangingPunct="1"/>
            <a:r>
              <a:rPr lang="es-ES" dirty="0"/>
              <a:t>EL MOL</a:t>
            </a:r>
            <a:br>
              <a:rPr lang="es-ES" dirty="0"/>
            </a:br>
            <a:r>
              <a:rPr lang="es-ES" sz="2800" dirty="0"/>
              <a:t>(Tema 5. Punto 4. pág. 99-100)</a:t>
            </a:r>
            <a:endParaRPr lang="es-ES" dirty="0"/>
          </a:p>
        </p:txBody>
      </p:sp>
      <p:sp>
        <p:nvSpPr>
          <p:cNvPr id="13314" name="Subtítulo 2"/>
          <p:cNvSpPr>
            <a:spLocks noGrp="1"/>
          </p:cNvSpPr>
          <p:nvPr>
            <p:ph type="subTitle" idx="1"/>
          </p:nvPr>
        </p:nvSpPr>
        <p:spPr>
          <a:xfrm>
            <a:off x="4733925" y="4421188"/>
            <a:ext cx="3309938" cy="1260475"/>
          </a:xfrm>
        </p:spPr>
        <p:txBody>
          <a:bodyPr/>
          <a:lstStyle/>
          <a:p>
            <a:pPr eaLnBrk="1" hangingPunct="1"/>
            <a:endParaRPr lang="es-ES" dirty="0"/>
          </a:p>
          <a:p>
            <a:pPr eaLnBrk="1" hangingPunct="1"/>
            <a:r>
              <a:rPr lang="es-ES" dirty="0"/>
              <a:t>Física y Química E.S.O</a:t>
            </a:r>
          </a:p>
          <a:p>
            <a:pPr eaLnBrk="1" hangingPunct="1"/>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9178" y="604686"/>
            <a:ext cx="7024687" cy="442450"/>
          </a:xfrm>
        </p:spPr>
        <p:txBody>
          <a:bodyPr/>
          <a:lstStyle/>
          <a:p>
            <a:r>
              <a:rPr lang="gl-ES" dirty="0"/>
              <a:t>EL MOL</a:t>
            </a:r>
          </a:p>
        </p:txBody>
      </p:sp>
      <p:sp>
        <p:nvSpPr>
          <p:cNvPr id="4" name="3 CuadroTexto"/>
          <p:cNvSpPr txBox="1"/>
          <p:nvPr/>
        </p:nvSpPr>
        <p:spPr>
          <a:xfrm>
            <a:off x="6127953" y="1003512"/>
            <a:ext cx="1961537" cy="646331"/>
          </a:xfrm>
          <a:prstGeom prst="rect">
            <a:avLst/>
          </a:prstGeom>
          <a:solidFill>
            <a:schemeClr val="accent1"/>
          </a:solidFill>
        </p:spPr>
        <p:txBody>
          <a:bodyPr wrap="square" rtlCol="0">
            <a:spAutoFit/>
          </a:bodyPr>
          <a:lstStyle/>
          <a:p>
            <a:r>
              <a:rPr lang="gl-ES" dirty="0"/>
              <a:t>Mundo macroscópico</a:t>
            </a:r>
          </a:p>
        </p:txBody>
      </p:sp>
      <p:sp>
        <p:nvSpPr>
          <p:cNvPr id="5" name="4 CuadroTexto"/>
          <p:cNvSpPr txBox="1"/>
          <p:nvPr/>
        </p:nvSpPr>
        <p:spPr>
          <a:xfrm>
            <a:off x="914400" y="1047136"/>
            <a:ext cx="1666568" cy="646331"/>
          </a:xfrm>
          <a:prstGeom prst="rect">
            <a:avLst/>
          </a:prstGeom>
          <a:solidFill>
            <a:schemeClr val="accent1"/>
          </a:solidFill>
        </p:spPr>
        <p:txBody>
          <a:bodyPr wrap="square" rtlCol="0">
            <a:spAutoFit/>
          </a:bodyPr>
          <a:lstStyle/>
          <a:p>
            <a:r>
              <a:rPr lang="gl-ES" dirty="0"/>
              <a:t>Mundo microscópico</a:t>
            </a:r>
          </a:p>
        </p:txBody>
      </p:sp>
      <p:sp>
        <p:nvSpPr>
          <p:cNvPr id="6" name="5 CuadroTexto"/>
          <p:cNvSpPr txBox="1"/>
          <p:nvPr/>
        </p:nvSpPr>
        <p:spPr>
          <a:xfrm>
            <a:off x="864932" y="1693467"/>
            <a:ext cx="2831690" cy="646331"/>
          </a:xfrm>
          <a:prstGeom prst="rect">
            <a:avLst/>
          </a:prstGeom>
          <a:noFill/>
          <a:ln cmpd="sng">
            <a:solidFill>
              <a:schemeClr val="tx1"/>
            </a:solidFill>
          </a:ln>
        </p:spPr>
        <p:txBody>
          <a:bodyPr wrap="square" rtlCol="0">
            <a:spAutoFit/>
          </a:bodyPr>
          <a:lstStyle/>
          <a:p>
            <a:r>
              <a:rPr lang="gl-ES" dirty="0"/>
              <a:t>-Átomos/moléculas/</a:t>
            </a:r>
            <a:r>
              <a:rPr lang="gl-ES" dirty="0" err="1"/>
              <a:t>iones</a:t>
            </a:r>
            <a:endParaRPr lang="gl-ES" dirty="0"/>
          </a:p>
          <a:p>
            <a:r>
              <a:rPr lang="gl-ES" dirty="0"/>
              <a:t>-</a:t>
            </a:r>
            <a:r>
              <a:rPr lang="gl-ES" dirty="0">
                <a:solidFill>
                  <a:schemeClr val="accent3"/>
                </a:solidFill>
              </a:rPr>
              <a:t>Escala: </a:t>
            </a:r>
            <a:r>
              <a:rPr lang="gl-ES" dirty="0" err="1">
                <a:solidFill>
                  <a:schemeClr val="accent3"/>
                </a:solidFill>
              </a:rPr>
              <a:t>uma</a:t>
            </a:r>
            <a:endParaRPr lang="gl-ES" dirty="0">
              <a:solidFill>
                <a:schemeClr val="accent3"/>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740" y="2571197"/>
            <a:ext cx="1428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5692876" y="1647867"/>
            <a:ext cx="2831690" cy="923330"/>
          </a:xfrm>
          <a:prstGeom prst="rect">
            <a:avLst/>
          </a:prstGeom>
          <a:noFill/>
          <a:ln cmpd="sng">
            <a:solidFill>
              <a:schemeClr val="tx1"/>
            </a:solidFill>
          </a:ln>
        </p:spPr>
        <p:txBody>
          <a:bodyPr wrap="square" rtlCol="0">
            <a:spAutoFit/>
          </a:bodyPr>
          <a:lstStyle/>
          <a:p>
            <a:r>
              <a:rPr lang="gl-ES" dirty="0"/>
              <a:t>-</a:t>
            </a:r>
            <a:r>
              <a:rPr lang="gl-ES" dirty="0" err="1"/>
              <a:t>Cantidad</a:t>
            </a:r>
            <a:r>
              <a:rPr lang="gl-ES" dirty="0"/>
              <a:t> de sustancia apreciable</a:t>
            </a:r>
          </a:p>
          <a:p>
            <a:r>
              <a:rPr lang="gl-ES" dirty="0">
                <a:solidFill>
                  <a:schemeClr val="accent3"/>
                </a:solidFill>
              </a:rPr>
              <a:t>-Escala: gramos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09" y="2571197"/>
            <a:ext cx="4667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42452" y="3689996"/>
            <a:ext cx="8109308" cy="1200329"/>
          </a:xfrm>
          <a:prstGeom prst="rect">
            <a:avLst/>
          </a:prstGeom>
        </p:spPr>
        <p:txBody>
          <a:bodyPr wrap="square">
            <a:spAutoFit/>
          </a:bodyPr>
          <a:lstStyle/>
          <a:p>
            <a:r>
              <a:rPr lang="es-ES" b="1" i="1" dirty="0">
                <a:solidFill>
                  <a:srgbClr val="7030A0"/>
                </a:solidFill>
              </a:rPr>
              <a:t>¿Cuántos átomos de C-12 </a:t>
            </a:r>
            <a:r>
              <a:rPr lang="es-ES" b="1" dirty="0">
                <a:solidFill>
                  <a:srgbClr val="7030A0"/>
                </a:solidFill>
              </a:rPr>
              <a:t>(</a:t>
            </a:r>
            <a:r>
              <a:rPr lang="es-ES" b="1" i="1" dirty="0">
                <a:solidFill>
                  <a:srgbClr val="7030A0"/>
                </a:solidFill>
              </a:rPr>
              <a:t>por ejemplo</a:t>
            </a:r>
            <a:r>
              <a:rPr lang="es-ES" b="1" dirty="0">
                <a:solidFill>
                  <a:srgbClr val="7030A0"/>
                </a:solidFill>
              </a:rPr>
              <a:t>) </a:t>
            </a:r>
            <a:r>
              <a:rPr lang="es-ES" b="1" i="1" dirty="0">
                <a:solidFill>
                  <a:srgbClr val="7030A0"/>
                </a:solidFill>
              </a:rPr>
              <a:t>necesitaríamos reunir para que su masa sea, no </a:t>
            </a:r>
            <a:r>
              <a:rPr lang="gl-ES" b="1" i="1" dirty="0">
                <a:solidFill>
                  <a:srgbClr val="7030A0"/>
                </a:solidFill>
              </a:rPr>
              <a:t>12 </a:t>
            </a:r>
            <a:r>
              <a:rPr lang="gl-ES" b="1" i="1" dirty="0" err="1">
                <a:solidFill>
                  <a:srgbClr val="7030A0"/>
                </a:solidFill>
              </a:rPr>
              <a:t>uma</a:t>
            </a:r>
            <a:r>
              <a:rPr lang="gl-ES" b="1" i="1" dirty="0">
                <a:solidFill>
                  <a:srgbClr val="7030A0"/>
                </a:solidFill>
              </a:rPr>
              <a:t> </a:t>
            </a:r>
            <a:r>
              <a:rPr lang="gl-ES" b="1" dirty="0">
                <a:solidFill>
                  <a:srgbClr val="7030A0"/>
                </a:solidFill>
              </a:rPr>
              <a:t>(</a:t>
            </a:r>
            <a:r>
              <a:rPr lang="gl-ES" b="1" i="1" dirty="0">
                <a:solidFill>
                  <a:srgbClr val="7030A0"/>
                </a:solidFill>
              </a:rPr>
              <a:t>mundo microscópico</a:t>
            </a:r>
            <a:r>
              <a:rPr lang="gl-ES" b="1" dirty="0">
                <a:solidFill>
                  <a:srgbClr val="7030A0"/>
                </a:solidFill>
              </a:rPr>
              <a:t>)</a:t>
            </a:r>
            <a:r>
              <a:rPr lang="gl-ES" b="1" i="1" dirty="0">
                <a:solidFill>
                  <a:srgbClr val="7030A0"/>
                </a:solidFill>
              </a:rPr>
              <a:t>, sino 12 g </a:t>
            </a:r>
            <a:r>
              <a:rPr lang="gl-ES" b="1" dirty="0">
                <a:solidFill>
                  <a:srgbClr val="7030A0"/>
                </a:solidFill>
              </a:rPr>
              <a:t>(</a:t>
            </a:r>
            <a:r>
              <a:rPr lang="gl-ES" b="1" i="1" dirty="0">
                <a:solidFill>
                  <a:srgbClr val="7030A0"/>
                </a:solidFill>
              </a:rPr>
              <a:t>mundo macroscópico</a:t>
            </a:r>
            <a:r>
              <a:rPr lang="gl-ES" b="1" dirty="0">
                <a:solidFill>
                  <a:srgbClr val="7030A0"/>
                </a:solidFill>
              </a:rPr>
              <a:t>) y, de este modo, </a:t>
            </a:r>
            <a:r>
              <a:rPr lang="gl-ES" b="1" dirty="0" err="1">
                <a:solidFill>
                  <a:srgbClr val="7030A0"/>
                </a:solidFill>
              </a:rPr>
              <a:t>poderlo</a:t>
            </a:r>
            <a:r>
              <a:rPr lang="gl-ES" b="1" dirty="0">
                <a:solidFill>
                  <a:srgbClr val="7030A0"/>
                </a:solidFill>
              </a:rPr>
              <a:t> pesar</a:t>
            </a:r>
            <a:r>
              <a:rPr lang="gl-ES" b="1" i="1" dirty="0">
                <a:solidFill>
                  <a:srgbClr val="7030A0"/>
                </a:solidFill>
              </a:rPr>
              <a:t>?</a:t>
            </a:r>
          </a:p>
          <a:p>
            <a:endParaRPr lang="da-DK"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10" y="4570153"/>
            <a:ext cx="3821716" cy="87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4769720" y="4823645"/>
            <a:ext cx="3782040" cy="369332"/>
          </a:xfrm>
          <a:prstGeom prst="rect">
            <a:avLst/>
          </a:prstGeom>
          <a:noFill/>
        </p:spPr>
        <p:txBody>
          <a:bodyPr wrap="square" rtlCol="0">
            <a:spAutoFit/>
          </a:bodyPr>
          <a:lstStyle/>
          <a:p>
            <a:r>
              <a:rPr lang="gl-ES" dirty="0"/>
              <a:t>Es </a:t>
            </a:r>
            <a:r>
              <a:rPr lang="gl-ES" dirty="0" err="1"/>
              <a:t>decir</a:t>
            </a:r>
            <a:r>
              <a:rPr lang="gl-ES" dirty="0"/>
              <a:t>, un N</a:t>
            </a:r>
            <a:r>
              <a:rPr lang="gl-ES" baseline="-25000" dirty="0"/>
              <a:t>A</a:t>
            </a:r>
            <a:r>
              <a:rPr lang="gl-ES" dirty="0"/>
              <a:t> de átomos de C</a:t>
            </a:r>
          </a:p>
        </p:txBody>
      </p:sp>
      <p:sp>
        <p:nvSpPr>
          <p:cNvPr id="10" name="9 Rectángulo"/>
          <p:cNvSpPr/>
          <p:nvPr/>
        </p:nvSpPr>
        <p:spPr>
          <a:xfrm>
            <a:off x="436020" y="5591988"/>
            <a:ext cx="8398264" cy="954107"/>
          </a:xfrm>
          <a:prstGeom prst="rect">
            <a:avLst/>
          </a:prstGeom>
        </p:spPr>
        <p:txBody>
          <a:bodyPr wrap="square">
            <a:spAutoFit/>
          </a:bodyPr>
          <a:lstStyle/>
          <a:p>
            <a:r>
              <a:rPr lang="es-ES" sz="1400" i="1" dirty="0"/>
              <a:t>NOTA-Puede comprobarse (reiterando el procedimiento) que se obtiene siempre un resultado idéntico para cualquier átomo o molécula. Es decir, si tomamos un número de gramos igual al </a:t>
            </a:r>
            <a:r>
              <a:rPr lang="gl-ES" sz="1400" i="1" dirty="0"/>
              <a:t>peso atómico o molecular, expresado en gramos, nos aseguramos </a:t>
            </a:r>
            <a:r>
              <a:rPr lang="es-ES" sz="1400" i="1" dirty="0"/>
              <a:t>que en esa cantidad tenemos el Número de Avogadro </a:t>
            </a:r>
            <a:r>
              <a:rPr lang="gl-ES" sz="1400" i="1" dirty="0"/>
              <a:t>de unidades </a:t>
            </a:r>
            <a:r>
              <a:rPr lang="gl-ES" sz="1400" i="1" dirty="0" err="1"/>
              <a:t>elementales</a:t>
            </a:r>
            <a:r>
              <a:rPr lang="gl-ES" sz="1400" i="1" dirty="0"/>
              <a:t> (átomos, moléculas...).</a:t>
            </a:r>
          </a:p>
        </p:txBody>
      </p:sp>
      <p:sp>
        <p:nvSpPr>
          <p:cNvPr id="12" name="11 Flecha curvada hacia arriba"/>
          <p:cNvSpPr/>
          <p:nvPr/>
        </p:nvSpPr>
        <p:spPr>
          <a:xfrm>
            <a:off x="3215148" y="2790272"/>
            <a:ext cx="2757949" cy="7493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solidFill>
                <a:schemeClr val="tx1"/>
              </a:solidFill>
            </a:endParaRPr>
          </a:p>
        </p:txBody>
      </p:sp>
    </p:spTree>
    <p:extLst>
      <p:ext uri="{BB962C8B-B14F-4D97-AF65-F5344CB8AC3E}">
        <p14:creationId xmlns:p14="http://schemas.microsoft.com/office/powerpoint/2010/main" val="169273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5187" y="1027113"/>
            <a:ext cx="7742903" cy="713197"/>
          </a:xfrm>
        </p:spPr>
        <p:txBody>
          <a:bodyPr/>
          <a:lstStyle/>
          <a:p>
            <a:r>
              <a:rPr lang="gl-ES" sz="3200" dirty="0"/>
              <a:t>EL MOL...</a:t>
            </a:r>
            <a:r>
              <a:rPr lang="gl-ES" sz="3200" dirty="0" err="1"/>
              <a:t>haciéndose</a:t>
            </a:r>
            <a:r>
              <a:rPr lang="gl-ES" sz="3200" dirty="0"/>
              <a:t> cargo del </a:t>
            </a:r>
            <a:r>
              <a:rPr lang="gl-ES" sz="3200" dirty="0" err="1"/>
              <a:t>orden</a:t>
            </a:r>
            <a:r>
              <a:rPr lang="gl-ES" sz="3200" dirty="0"/>
              <a:t> de </a:t>
            </a:r>
            <a:r>
              <a:rPr lang="gl-ES" sz="3200" dirty="0" err="1"/>
              <a:t>magnitud</a:t>
            </a:r>
            <a:endParaRPr lang="gl-E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924" y="3451123"/>
            <a:ext cx="7417927" cy="232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042988" y="1740310"/>
            <a:ext cx="6906393" cy="1754326"/>
          </a:xfrm>
          <a:prstGeom prst="rect">
            <a:avLst/>
          </a:prstGeom>
          <a:noFill/>
        </p:spPr>
        <p:txBody>
          <a:bodyPr wrap="square" rtlCol="0">
            <a:spAutoFit/>
          </a:bodyPr>
          <a:lstStyle/>
          <a:p>
            <a:r>
              <a:rPr lang="gl-ES" dirty="0"/>
              <a:t>-¿</a:t>
            </a:r>
            <a:r>
              <a:rPr lang="gl-ES" dirty="0" err="1"/>
              <a:t>Cuántos</a:t>
            </a:r>
            <a:r>
              <a:rPr lang="gl-ES" dirty="0"/>
              <a:t> </a:t>
            </a:r>
            <a:r>
              <a:rPr lang="gl-ES" b="1" dirty="0"/>
              <a:t>habitantes </a:t>
            </a:r>
            <a:r>
              <a:rPr lang="gl-ES" b="1" dirty="0" err="1"/>
              <a:t>hay</a:t>
            </a:r>
            <a:r>
              <a:rPr lang="gl-ES" b="1" dirty="0"/>
              <a:t> en la </a:t>
            </a:r>
            <a:r>
              <a:rPr lang="gl-ES" b="1" dirty="0" err="1"/>
              <a:t>Tierra</a:t>
            </a:r>
            <a:r>
              <a:rPr lang="gl-ES" dirty="0"/>
              <a:t>?</a:t>
            </a:r>
          </a:p>
          <a:p>
            <a:r>
              <a:rPr lang="gl-ES" dirty="0" err="1"/>
              <a:t>Siete</a:t>
            </a:r>
            <a:r>
              <a:rPr lang="gl-ES" dirty="0"/>
              <a:t> mil </a:t>
            </a:r>
            <a:r>
              <a:rPr lang="gl-ES" dirty="0" err="1"/>
              <a:t>millones</a:t>
            </a:r>
            <a:r>
              <a:rPr lang="gl-ES" dirty="0"/>
              <a:t>, es </a:t>
            </a:r>
            <a:r>
              <a:rPr lang="gl-ES" dirty="0" err="1"/>
              <a:t>decir</a:t>
            </a:r>
            <a:r>
              <a:rPr lang="gl-ES" dirty="0"/>
              <a:t>, 7·10</a:t>
            </a:r>
            <a:r>
              <a:rPr lang="gl-ES" baseline="30000" dirty="0"/>
              <a:t>9</a:t>
            </a:r>
            <a:r>
              <a:rPr lang="gl-ES" dirty="0"/>
              <a:t> habitantes</a:t>
            </a:r>
          </a:p>
          <a:p>
            <a:endParaRPr lang="gl-ES" dirty="0"/>
          </a:p>
          <a:p>
            <a:r>
              <a:rPr lang="gl-ES" dirty="0"/>
              <a:t>-¿</a:t>
            </a:r>
            <a:r>
              <a:rPr lang="gl-ES" dirty="0" err="1"/>
              <a:t>Cuántos</a:t>
            </a:r>
            <a:r>
              <a:rPr lang="gl-ES" dirty="0"/>
              <a:t> </a:t>
            </a:r>
            <a:r>
              <a:rPr lang="gl-ES" b="1" dirty="0"/>
              <a:t>átomos de carbono</a:t>
            </a:r>
            <a:r>
              <a:rPr lang="gl-ES" dirty="0"/>
              <a:t> </a:t>
            </a:r>
            <a:r>
              <a:rPr lang="gl-ES" dirty="0" err="1"/>
              <a:t>hay</a:t>
            </a:r>
            <a:r>
              <a:rPr lang="gl-ES" dirty="0"/>
              <a:t> </a:t>
            </a:r>
            <a:r>
              <a:rPr lang="gl-ES" b="1" dirty="0"/>
              <a:t>en 1 mol de carbono</a:t>
            </a:r>
            <a:r>
              <a:rPr lang="gl-ES" dirty="0"/>
              <a:t>?</a:t>
            </a:r>
          </a:p>
          <a:p>
            <a:r>
              <a:rPr lang="gl-ES" dirty="0" err="1"/>
              <a:t>Casi</a:t>
            </a:r>
            <a:r>
              <a:rPr lang="gl-ES" dirty="0"/>
              <a:t> un billón de billón, es </a:t>
            </a:r>
            <a:r>
              <a:rPr lang="gl-ES" dirty="0" err="1"/>
              <a:t>decir</a:t>
            </a:r>
            <a:r>
              <a:rPr lang="gl-ES" dirty="0"/>
              <a:t>:</a:t>
            </a:r>
          </a:p>
          <a:p>
            <a:endParaRPr lang="gl-ES" dirty="0"/>
          </a:p>
        </p:txBody>
      </p:sp>
    </p:spTree>
    <p:extLst>
      <p:ext uri="{BB962C8B-B14F-4D97-AF65-F5344CB8AC3E}">
        <p14:creationId xmlns:p14="http://schemas.microsoft.com/office/powerpoint/2010/main" val="194984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281" y="701954"/>
            <a:ext cx="7024687" cy="518514"/>
          </a:xfrm>
        </p:spPr>
        <p:txBody>
          <a:bodyPr rtlCol="0">
            <a:normAutofit fontScale="90000"/>
          </a:bodyPr>
          <a:lstStyle/>
          <a:p>
            <a:pPr eaLnBrk="1" fontAlgn="auto" hangingPunct="1">
              <a:spcAft>
                <a:spcPts val="0"/>
              </a:spcAft>
              <a:defRPr/>
            </a:pPr>
            <a:r>
              <a:rPr lang="es-ES" dirty="0"/>
              <a:t>EL MOL. Recapitulando</a:t>
            </a:r>
          </a:p>
        </p:txBody>
      </p:sp>
      <p:sp>
        <p:nvSpPr>
          <p:cNvPr id="3" name="Marcador de contenido 2"/>
          <p:cNvSpPr>
            <a:spLocks noGrp="1"/>
          </p:cNvSpPr>
          <p:nvPr>
            <p:ph idx="1"/>
          </p:nvPr>
        </p:nvSpPr>
        <p:spPr>
          <a:xfrm>
            <a:off x="545690" y="1073151"/>
            <a:ext cx="5353664" cy="3720075"/>
          </a:xfrm>
        </p:spPr>
        <p:txBody>
          <a:bodyPr rtlCol="0">
            <a:normAutofit fontScale="55000" lnSpcReduction="20000"/>
          </a:bodyPr>
          <a:lstStyle/>
          <a:p>
            <a:pPr marL="68580" indent="0" eaLnBrk="1" fontAlgn="auto" hangingPunct="1">
              <a:spcAft>
                <a:spcPts val="0"/>
              </a:spcAft>
              <a:buFont typeface="Wingdings 2" pitchFamily="18" charset="2"/>
              <a:buNone/>
              <a:defRPr/>
            </a:pPr>
            <a:endParaRPr lang="es-ES" sz="3600" dirty="0"/>
          </a:p>
          <a:p>
            <a:pPr marL="68580" indent="0" algn="just" eaLnBrk="1" fontAlgn="auto" hangingPunct="1">
              <a:spcAft>
                <a:spcPts val="0"/>
              </a:spcAft>
              <a:buNone/>
              <a:defRPr/>
            </a:pPr>
            <a:r>
              <a:rPr lang="es-ES" sz="3600" dirty="0"/>
              <a:t>1 mol de cualquier sustancia contiene un </a:t>
            </a:r>
            <a:r>
              <a:rPr lang="es-ES" sz="3600" u="sng" dirty="0"/>
              <a:t>número muy grande de partículas</a:t>
            </a:r>
            <a:r>
              <a:rPr lang="es-ES" sz="3600" dirty="0"/>
              <a:t>. ¿Cuánto de grande? Estamos hablando de una colectividad de </a:t>
            </a:r>
            <a:r>
              <a:rPr lang="es-ES" sz="3600" b="1" dirty="0"/>
              <a:t>6,022· 10</a:t>
            </a:r>
            <a:r>
              <a:rPr lang="es-ES" sz="3600" b="1" baseline="30000" dirty="0"/>
              <a:t>23</a:t>
            </a:r>
            <a:r>
              <a:rPr lang="es-ES" sz="3600" b="1" dirty="0"/>
              <a:t> partículas</a:t>
            </a:r>
            <a:r>
              <a:rPr lang="es-ES" sz="3600" dirty="0"/>
              <a:t> (esta colectividad así definida es apreciable y medible con los instrumentos de medida ordinarios).</a:t>
            </a:r>
          </a:p>
          <a:p>
            <a:pPr marL="68580" indent="0" algn="just" eaLnBrk="1" fontAlgn="auto" hangingPunct="1">
              <a:spcAft>
                <a:spcPts val="0"/>
              </a:spcAft>
              <a:buFont typeface="Wingdings 2" pitchFamily="18" charset="2"/>
              <a:buNone/>
              <a:defRPr/>
            </a:pPr>
            <a:r>
              <a:rPr lang="es-ES" sz="3600" b="1" dirty="0"/>
              <a:t>1 mol </a:t>
            </a:r>
            <a:r>
              <a:rPr lang="es-ES" sz="3600" dirty="0"/>
              <a:t>son </a:t>
            </a:r>
            <a:r>
              <a:rPr lang="es-ES" sz="3600" b="1" dirty="0"/>
              <a:t>6,022· 10</a:t>
            </a:r>
            <a:r>
              <a:rPr lang="es-ES" sz="3600" b="1" baseline="30000" dirty="0"/>
              <a:t>23</a:t>
            </a:r>
            <a:r>
              <a:rPr lang="es-ES" sz="3600" b="1" dirty="0"/>
              <a:t> </a:t>
            </a:r>
            <a:r>
              <a:rPr lang="es-ES" sz="3600" dirty="0"/>
              <a:t>partículas (</a:t>
            </a:r>
            <a:r>
              <a:rPr lang="es-ES" sz="3600" b="1" dirty="0"/>
              <a:t>átomos, moléculas, iones, etc</a:t>
            </a:r>
            <a:r>
              <a:rPr lang="es-ES" sz="3600" dirty="0"/>
              <a:t>.)</a:t>
            </a:r>
          </a:p>
          <a:p>
            <a:pPr marL="68580" indent="0" eaLnBrk="1" fontAlgn="auto" hangingPunct="1">
              <a:spcAft>
                <a:spcPts val="0"/>
              </a:spcAft>
              <a:buFont typeface="Wingdings 2" pitchFamily="18" charset="2"/>
              <a:buNone/>
              <a:defRPr/>
            </a:pPr>
            <a:endParaRPr lang="es-ES" sz="3600" dirty="0"/>
          </a:p>
          <a:p>
            <a:pPr marL="68580" indent="0" eaLnBrk="1" fontAlgn="auto" hangingPunct="1">
              <a:spcAft>
                <a:spcPts val="0"/>
              </a:spcAft>
              <a:buFont typeface="Wingdings 2" pitchFamily="18" charset="2"/>
              <a:buNone/>
              <a:defRPr/>
            </a:pPr>
            <a:r>
              <a:rPr lang="es-ES" sz="3600" dirty="0"/>
              <a:t>A esta cantidad se le llama </a:t>
            </a:r>
            <a:r>
              <a:rPr lang="es-ES" sz="3600" b="1" dirty="0"/>
              <a:t>Número de Avogadro (N</a:t>
            </a:r>
            <a:r>
              <a:rPr lang="es-ES" sz="3600" b="1" baseline="-25000" dirty="0"/>
              <a:t>A</a:t>
            </a:r>
            <a:r>
              <a:rPr lang="es-ES" sz="3600" b="1" dirty="0"/>
              <a:t>)</a:t>
            </a:r>
          </a:p>
        </p:txBody>
      </p:sp>
      <p:pic>
        <p:nvPicPr>
          <p:cNvPr id="20483" name="Imagen 3"/>
          <p:cNvPicPr>
            <a:picLocks noChangeAspect="1"/>
          </p:cNvPicPr>
          <p:nvPr/>
        </p:nvPicPr>
        <p:blipFill>
          <a:blip r:embed="rId2"/>
          <a:srcRect/>
          <a:stretch>
            <a:fillRect/>
          </a:stretch>
        </p:blipFill>
        <p:spPr bwMode="auto">
          <a:xfrm>
            <a:off x="5899354" y="1167276"/>
            <a:ext cx="2688151" cy="2200992"/>
          </a:xfrm>
          <a:prstGeom prst="rect">
            <a:avLst/>
          </a:prstGeom>
          <a:noFill/>
          <a:ln w="9525">
            <a:noFill/>
            <a:miter lim="800000"/>
            <a:headEnd/>
            <a:tailEnd/>
          </a:ln>
        </p:spPr>
      </p:pic>
      <p:sp>
        <p:nvSpPr>
          <p:cNvPr id="4" name="CuadroTexto 3">
            <a:extLst>
              <a:ext uri="{FF2B5EF4-FFF2-40B4-BE49-F238E27FC236}">
                <a16:creationId xmlns:a16="http://schemas.microsoft.com/office/drawing/2014/main" id="{D740C26E-DCD5-4A94-B815-19FBDCC2ACB4}"/>
              </a:ext>
            </a:extLst>
          </p:cNvPr>
          <p:cNvSpPr txBox="1"/>
          <p:nvPr/>
        </p:nvSpPr>
        <p:spPr>
          <a:xfrm>
            <a:off x="751964" y="5580064"/>
            <a:ext cx="7555322" cy="461665"/>
          </a:xfrm>
          <a:prstGeom prst="rect">
            <a:avLst/>
          </a:prstGeom>
          <a:noFill/>
        </p:spPr>
        <p:txBody>
          <a:bodyPr wrap="square" rtlCol="0">
            <a:spAutoFit/>
          </a:bodyPr>
          <a:lstStyle/>
          <a:p>
            <a:r>
              <a:rPr lang="es-ES" sz="2400" b="1" dirty="0">
                <a:solidFill>
                  <a:srgbClr val="FF0000"/>
                </a:solidFill>
              </a:rPr>
              <a:t>RECUERDA       1 mol = 6,023·10</a:t>
            </a:r>
            <a:r>
              <a:rPr lang="es-ES" sz="2400" b="1" baseline="30000" dirty="0">
                <a:solidFill>
                  <a:srgbClr val="FF0000"/>
                </a:solidFill>
              </a:rPr>
              <a:t>23</a:t>
            </a:r>
            <a:r>
              <a:rPr lang="es-ES" sz="2400" b="1" dirty="0">
                <a:solidFill>
                  <a:srgbClr val="FF0000"/>
                </a:solidFill>
              </a:rPr>
              <a:t> partículas=N</a:t>
            </a:r>
            <a:r>
              <a:rPr lang="es-ES" sz="2400" b="1" baseline="-25000" dirty="0">
                <a:solidFill>
                  <a:srgbClr val="FF0000"/>
                </a:solidFill>
              </a:rPr>
              <a:t>A</a:t>
            </a:r>
            <a:endParaRPr lang="es-ES" sz="24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371630" y="986915"/>
            <a:ext cx="4320993" cy="2050025"/>
          </a:xfrm>
        </p:spPr>
        <p:txBody>
          <a:bodyPr/>
          <a:lstStyle/>
          <a:p>
            <a:r>
              <a:rPr lang="es-ES_tradnl" sz="2400" dirty="0">
                <a:solidFill>
                  <a:schemeClr val="accent3"/>
                </a:solidFill>
              </a:rPr>
              <a:t>Si esparciéramos un mol de canicas sobre la superficie terrestre</a:t>
            </a:r>
            <a:r>
              <a:rPr lang="es-ES_tradnl" sz="2400" b="1" dirty="0">
                <a:solidFill>
                  <a:schemeClr val="accent3"/>
                </a:solidFill>
              </a:rPr>
              <a:t> ¡Formaríamos una capa de casi 5 km de espesor!</a:t>
            </a:r>
          </a:p>
        </p:txBody>
      </p:sp>
      <p:sp>
        <p:nvSpPr>
          <p:cNvPr id="34823" name="AutoShape 7" descr="canicas1"/>
          <p:cNvSpPr>
            <a:spLocks noChangeAspect="1" noChangeArrowheads="1"/>
          </p:cNvSpPr>
          <p:nvPr/>
        </p:nvSpPr>
        <p:spPr bwMode="auto">
          <a:xfrm>
            <a:off x="4419600" y="3276600"/>
            <a:ext cx="304800" cy="304800"/>
          </a:xfrm>
          <a:prstGeom prst="rect">
            <a:avLst/>
          </a:prstGeom>
          <a:noFill/>
        </p:spPr>
        <p:txBody>
          <a:bodyPr/>
          <a:lstStyle/>
          <a:p>
            <a:endParaRPr lang="es-ES_tradnl"/>
          </a:p>
        </p:txBody>
      </p:sp>
      <p:pic>
        <p:nvPicPr>
          <p:cNvPr id="34825" name="Picture 9" descr="canicas1"/>
          <p:cNvPicPr>
            <a:picLocks noChangeAspect="1" noChangeArrowheads="1"/>
          </p:cNvPicPr>
          <p:nvPr/>
        </p:nvPicPr>
        <p:blipFill>
          <a:blip r:embed="rId2"/>
          <a:srcRect/>
          <a:stretch>
            <a:fillRect/>
          </a:stretch>
        </p:blipFill>
        <p:spPr bwMode="auto">
          <a:xfrm>
            <a:off x="4697539" y="973395"/>
            <a:ext cx="3620551" cy="2455605"/>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39" y="4206996"/>
            <a:ext cx="3352032" cy="227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23071" y="4605317"/>
            <a:ext cx="4498258" cy="1477328"/>
          </a:xfrm>
          <a:prstGeom prst="rect">
            <a:avLst/>
          </a:prstGeom>
          <a:noFill/>
          <a:ln cmpd="sng">
            <a:solidFill>
              <a:schemeClr val="tx1"/>
            </a:solidFill>
          </a:ln>
        </p:spPr>
        <p:txBody>
          <a:bodyPr wrap="square" rtlCol="0">
            <a:spAutoFit/>
          </a:bodyPr>
          <a:lstStyle/>
          <a:p>
            <a:pPr algn="just"/>
            <a:r>
              <a:rPr lang="gl-ES" dirty="0"/>
              <a:t>Pero no </a:t>
            </a:r>
            <a:r>
              <a:rPr lang="gl-ES" dirty="0" err="1"/>
              <a:t>hablamos</a:t>
            </a:r>
            <a:r>
              <a:rPr lang="gl-ES" dirty="0"/>
              <a:t> de </a:t>
            </a:r>
            <a:r>
              <a:rPr lang="gl-ES" dirty="0" err="1"/>
              <a:t>canicas</a:t>
            </a:r>
            <a:r>
              <a:rPr lang="gl-ES" dirty="0"/>
              <a:t>, sino de átomos, moléculas, </a:t>
            </a:r>
            <a:r>
              <a:rPr lang="gl-ES" dirty="0" err="1"/>
              <a:t>iones</a:t>
            </a:r>
            <a:r>
              <a:rPr lang="gl-ES" dirty="0"/>
              <a:t>.</a:t>
            </a:r>
          </a:p>
          <a:p>
            <a:pPr algn="just"/>
            <a:r>
              <a:rPr lang="gl-ES" dirty="0"/>
              <a:t>Si las </a:t>
            </a:r>
            <a:r>
              <a:rPr lang="gl-ES" dirty="0" err="1"/>
              <a:t>canicas</a:t>
            </a:r>
            <a:r>
              <a:rPr lang="gl-ES" dirty="0"/>
              <a:t> </a:t>
            </a:r>
            <a:r>
              <a:rPr lang="gl-ES" dirty="0" err="1"/>
              <a:t>fuesen</a:t>
            </a:r>
            <a:r>
              <a:rPr lang="gl-ES" dirty="0"/>
              <a:t> átomos, </a:t>
            </a:r>
            <a:r>
              <a:rPr lang="gl-ES" dirty="0" err="1"/>
              <a:t>entonces</a:t>
            </a:r>
            <a:r>
              <a:rPr lang="gl-ES" dirty="0"/>
              <a:t> el mol </a:t>
            </a:r>
            <a:r>
              <a:rPr lang="gl-ES" dirty="0" err="1"/>
              <a:t>vendría</a:t>
            </a:r>
            <a:r>
              <a:rPr lang="gl-ES" dirty="0"/>
              <a:t> </a:t>
            </a:r>
            <a:r>
              <a:rPr lang="gl-ES" dirty="0" err="1"/>
              <a:t>siendo</a:t>
            </a:r>
            <a:r>
              <a:rPr lang="gl-ES" dirty="0"/>
              <a:t> una </a:t>
            </a:r>
            <a:r>
              <a:rPr lang="gl-ES" dirty="0" err="1"/>
              <a:t>cantidad</a:t>
            </a:r>
            <a:r>
              <a:rPr lang="gl-ES" dirty="0"/>
              <a:t> de sustancia </a:t>
            </a:r>
            <a:r>
              <a:rPr lang="gl-ES" dirty="0" err="1"/>
              <a:t>manejable</a:t>
            </a:r>
            <a:r>
              <a:rPr lang="gl-ES" dirty="0"/>
              <a:t> como la de la figura.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ie Docena De Huevos Foto de stock y más banco de imágenes de Alimento -  iStock">
            <a:extLst>
              <a:ext uri="{FF2B5EF4-FFF2-40B4-BE49-F238E27FC236}">
                <a16:creationId xmlns:a16="http://schemas.microsoft.com/office/drawing/2014/main" id="{3413F767-7AE4-4165-8B07-E6F4DA94A8E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529605" y="1402516"/>
            <a:ext cx="2484355" cy="1653225"/>
          </a:xfrm>
          <a:prstGeom prst="rect">
            <a:avLst/>
          </a:prstGeom>
          <a:solidFill>
            <a:srgbClr val="FFFFFF"/>
          </a:solidFill>
        </p:spPr>
      </p:pic>
      <p:sp>
        <p:nvSpPr>
          <p:cNvPr id="73" name="Content Placeholder 3">
            <a:extLst>
              <a:ext uri="{FF2B5EF4-FFF2-40B4-BE49-F238E27FC236}">
                <a16:creationId xmlns:a16="http://schemas.microsoft.com/office/drawing/2014/main" id="{DEEB51C2-F606-4A65-88F1-EBBF1E47AA5B}"/>
              </a:ext>
            </a:extLst>
          </p:cNvPr>
          <p:cNvSpPr>
            <a:spLocks noGrp="1"/>
          </p:cNvSpPr>
          <p:nvPr>
            <p:ph sz="quarter" idx="14"/>
          </p:nvPr>
        </p:nvSpPr>
        <p:spPr>
          <a:xfrm>
            <a:off x="4298185" y="1578078"/>
            <a:ext cx="3571651" cy="811162"/>
          </a:xfrm>
        </p:spPr>
        <p:txBody>
          <a:bodyPr/>
          <a:lstStyle/>
          <a:p>
            <a:r>
              <a:rPr lang="en-US" dirty="0"/>
              <a:t>1 </a:t>
            </a:r>
            <a:r>
              <a:rPr lang="en-US" dirty="0" err="1">
                <a:solidFill>
                  <a:srgbClr val="FF0000"/>
                </a:solidFill>
              </a:rPr>
              <a:t>docena</a:t>
            </a:r>
            <a:r>
              <a:rPr lang="en-US" dirty="0"/>
              <a:t> de huevos=12 huevos</a:t>
            </a:r>
          </a:p>
        </p:txBody>
      </p:sp>
      <p:pic>
        <p:nvPicPr>
          <p:cNvPr id="4" name="Imagen 3">
            <a:extLst>
              <a:ext uri="{FF2B5EF4-FFF2-40B4-BE49-F238E27FC236}">
                <a16:creationId xmlns:a16="http://schemas.microsoft.com/office/drawing/2014/main" id="{CA624335-603B-42EB-95A2-3B20D104F6B0}"/>
              </a:ext>
            </a:extLst>
          </p:cNvPr>
          <p:cNvPicPr>
            <a:picLocks noChangeAspect="1"/>
          </p:cNvPicPr>
          <p:nvPr/>
        </p:nvPicPr>
        <p:blipFill>
          <a:blip r:embed="rId3"/>
          <a:stretch>
            <a:fillRect/>
          </a:stretch>
        </p:blipFill>
        <p:spPr>
          <a:xfrm>
            <a:off x="702844" y="3653892"/>
            <a:ext cx="2042506" cy="1179629"/>
          </a:xfrm>
          <a:prstGeom prst="rect">
            <a:avLst/>
          </a:prstGeom>
        </p:spPr>
      </p:pic>
      <p:sp>
        <p:nvSpPr>
          <p:cNvPr id="9" name="Content Placeholder 3">
            <a:extLst>
              <a:ext uri="{FF2B5EF4-FFF2-40B4-BE49-F238E27FC236}">
                <a16:creationId xmlns:a16="http://schemas.microsoft.com/office/drawing/2014/main" id="{1E55ADE2-4933-4CF1-87C1-991F302ACE17}"/>
              </a:ext>
            </a:extLst>
          </p:cNvPr>
          <p:cNvSpPr txBox="1">
            <a:spLocks/>
          </p:cNvSpPr>
          <p:nvPr/>
        </p:nvSpPr>
        <p:spPr bwMode="auto">
          <a:xfrm>
            <a:off x="4502142" y="3863082"/>
            <a:ext cx="4019163" cy="9704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S" sz="2400" dirty="0"/>
              <a:t>1</a:t>
            </a:r>
            <a:r>
              <a:rPr lang="es-ES" sz="2400" dirty="0">
                <a:solidFill>
                  <a:srgbClr val="FF0000"/>
                </a:solidFill>
              </a:rPr>
              <a:t> mol </a:t>
            </a:r>
            <a:r>
              <a:rPr lang="es-ES" sz="2400" dirty="0"/>
              <a:t>= 6,023·10</a:t>
            </a:r>
            <a:r>
              <a:rPr lang="es-ES" sz="2400" baseline="30000" dirty="0"/>
              <a:t>23</a:t>
            </a:r>
            <a:r>
              <a:rPr lang="es-ES" sz="2400" dirty="0"/>
              <a:t> partículas</a:t>
            </a:r>
            <a:endParaRPr lang="en-US" dirty="0"/>
          </a:p>
        </p:txBody>
      </p:sp>
      <p:sp>
        <p:nvSpPr>
          <p:cNvPr id="6" name="CuadroTexto 5">
            <a:extLst>
              <a:ext uri="{FF2B5EF4-FFF2-40B4-BE49-F238E27FC236}">
                <a16:creationId xmlns:a16="http://schemas.microsoft.com/office/drawing/2014/main" id="{137BC92E-5439-4A76-9C1D-03B41A34B73E}"/>
              </a:ext>
            </a:extLst>
          </p:cNvPr>
          <p:cNvSpPr txBox="1"/>
          <p:nvPr/>
        </p:nvSpPr>
        <p:spPr>
          <a:xfrm>
            <a:off x="702845" y="802848"/>
            <a:ext cx="7629994" cy="646331"/>
          </a:xfrm>
          <a:prstGeom prst="rect">
            <a:avLst/>
          </a:prstGeom>
          <a:noFill/>
        </p:spPr>
        <p:txBody>
          <a:bodyPr wrap="square" rtlCol="0">
            <a:spAutoFit/>
          </a:bodyPr>
          <a:lstStyle/>
          <a:p>
            <a:r>
              <a:rPr lang="es-ES" b="1" dirty="0"/>
              <a:t>EL </a:t>
            </a:r>
            <a:r>
              <a:rPr lang="es-ES" b="1" dirty="0">
                <a:solidFill>
                  <a:srgbClr val="FF0000"/>
                </a:solidFill>
              </a:rPr>
              <a:t>MOL</a:t>
            </a:r>
            <a:r>
              <a:rPr lang="es-ES" b="1" dirty="0"/>
              <a:t> ES UNA COLECTIVIDAD DE </a:t>
            </a:r>
            <a:r>
              <a:rPr lang="es-ES" b="1" dirty="0">
                <a:solidFill>
                  <a:srgbClr val="00B050"/>
                </a:solidFill>
              </a:rPr>
              <a:t>PARTÍCULAS</a:t>
            </a:r>
            <a:r>
              <a:rPr lang="es-ES" b="1" dirty="0"/>
              <a:t> COMO LO ES UNA </a:t>
            </a:r>
            <a:r>
              <a:rPr lang="es-ES" b="1" dirty="0">
                <a:solidFill>
                  <a:srgbClr val="FF0000"/>
                </a:solidFill>
              </a:rPr>
              <a:t>DOCENA</a:t>
            </a:r>
            <a:r>
              <a:rPr lang="es-ES" b="1" dirty="0"/>
              <a:t> DE </a:t>
            </a:r>
            <a:r>
              <a:rPr lang="es-ES" b="1" dirty="0">
                <a:solidFill>
                  <a:srgbClr val="00B050"/>
                </a:solidFill>
              </a:rPr>
              <a:t>HUEVOS</a:t>
            </a:r>
          </a:p>
        </p:txBody>
      </p:sp>
      <mc:AlternateContent xmlns:mc="http://schemas.openxmlformats.org/markup-compatibility/2006" xmlns:a14="http://schemas.microsoft.com/office/drawing/2010/main">
        <mc:Choice Requires="a14">
          <p:sp>
            <p:nvSpPr>
              <p:cNvPr id="2" name="1 CuadroTexto"/>
              <p:cNvSpPr txBox="1"/>
              <p:nvPr/>
            </p:nvSpPr>
            <p:spPr>
              <a:xfrm>
                <a:off x="702844" y="2608054"/>
                <a:ext cx="7818461" cy="895373"/>
              </a:xfrm>
              <a:prstGeom prst="rect">
                <a:avLst/>
              </a:prstGeom>
              <a:noFill/>
              <a:ln>
                <a:solidFill>
                  <a:schemeClr val="accent1"/>
                </a:solidFill>
              </a:ln>
            </p:spPr>
            <p:txBody>
              <a:bodyPr wrap="square" rtlCol="0">
                <a:spAutoFit/>
              </a:bodyPr>
              <a:lstStyle/>
              <a:p>
                <a:r>
                  <a:rPr lang="gl-ES" b="1" dirty="0">
                    <a:solidFill>
                      <a:srgbClr val="7030A0"/>
                    </a:solidFill>
                  </a:rPr>
                  <a:t>Si te regalan 54 </a:t>
                </a:r>
                <a:r>
                  <a:rPr lang="gl-ES" b="1" u="sng" dirty="0" err="1">
                    <a:solidFill>
                      <a:srgbClr val="00B050"/>
                    </a:solidFill>
                    <a:effectLst>
                      <a:outerShdw blurRad="38100" dist="38100" dir="2700000" algn="tl">
                        <a:srgbClr val="000000">
                          <a:alpha val="43137"/>
                        </a:srgbClr>
                      </a:outerShdw>
                    </a:effectLst>
                  </a:rPr>
                  <a:t>huevos</a:t>
                </a:r>
                <a:r>
                  <a:rPr lang="gl-ES" b="1" dirty="0">
                    <a:solidFill>
                      <a:srgbClr val="7030A0"/>
                    </a:solidFill>
                  </a:rPr>
                  <a:t>, ¿</a:t>
                </a:r>
                <a:r>
                  <a:rPr lang="gl-ES" b="1" dirty="0" err="1">
                    <a:solidFill>
                      <a:srgbClr val="7030A0"/>
                    </a:solidFill>
                  </a:rPr>
                  <a:t>cuántas</a:t>
                </a:r>
                <a:r>
                  <a:rPr lang="gl-ES" b="1" dirty="0">
                    <a:solidFill>
                      <a:srgbClr val="7030A0"/>
                    </a:solidFill>
                  </a:rPr>
                  <a:t> </a:t>
                </a:r>
                <a:r>
                  <a:rPr lang="gl-ES" b="1" dirty="0" err="1">
                    <a:solidFill>
                      <a:srgbClr val="FF0000"/>
                    </a:solidFill>
                  </a:rPr>
                  <a:t>docenas</a:t>
                </a:r>
                <a:r>
                  <a:rPr lang="gl-ES" b="1" dirty="0">
                    <a:solidFill>
                      <a:srgbClr val="7030A0"/>
                    </a:solidFill>
                  </a:rPr>
                  <a:t> de </a:t>
                </a:r>
                <a:r>
                  <a:rPr lang="gl-ES" b="1" dirty="0" err="1">
                    <a:solidFill>
                      <a:srgbClr val="7030A0"/>
                    </a:solidFill>
                  </a:rPr>
                  <a:t>huevos</a:t>
                </a:r>
                <a:r>
                  <a:rPr lang="gl-ES" b="1" dirty="0">
                    <a:solidFill>
                      <a:srgbClr val="7030A0"/>
                    </a:solidFill>
                  </a:rPr>
                  <a:t> </a:t>
                </a:r>
                <a:r>
                  <a:rPr lang="gl-ES" b="1" dirty="0" err="1">
                    <a:solidFill>
                      <a:srgbClr val="7030A0"/>
                    </a:solidFill>
                  </a:rPr>
                  <a:t>tienes</a:t>
                </a:r>
                <a:r>
                  <a:rPr lang="gl-ES" b="1" dirty="0">
                    <a:solidFill>
                      <a:srgbClr val="7030A0"/>
                    </a:solidFill>
                  </a:rPr>
                  <a:t>?</a:t>
                </a:r>
              </a:p>
              <a:p>
                <a:pPr/>
                <a14:m>
                  <m:oMathPara xmlns:m="http://schemas.openxmlformats.org/officeDocument/2006/math">
                    <m:oMathParaPr>
                      <m:jc m:val="centerGroup"/>
                    </m:oMathParaPr>
                    <m:oMath xmlns:m="http://schemas.openxmlformats.org/officeDocument/2006/math">
                      <m:r>
                        <a:rPr lang="gl-ES" b="0" i="1" smtClean="0">
                          <a:latin typeface="Cambria Math"/>
                        </a:rPr>
                        <m:t>54 </m:t>
                      </m:r>
                      <m:r>
                        <a:rPr lang="gl-ES" b="0" i="1" smtClean="0">
                          <a:latin typeface="Cambria Math"/>
                        </a:rPr>
                        <m:t>h𝑢𝑒𝑣𝑜𝑠</m:t>
                      </m:r>
                      <m:r>
                        <a:rPr lang="gl-ES" b="0" i="1" smtClean="0">
                          <a:latin typeface="Cambria Math"/>
                        </a:rPr>
                        <m:t>·</m:t>
                      </m:r>
                      <m:f>
                        <m:fPr>
                          <m:ctrlPr>
                            <a:rPr lang="gl-ES" b="0" i="1" smtClean="0">
                              <a:latin typeface="Cambria Math" panose="02040503050406030204" pitchFamily="18" charset="0"/>
                            </a:rPr>
                          </m:ctrlPr>
                        </m:fPr>
                        <m:num>
                          <m:r>
                            <a:rPr lang="gl-ES" b="0" i="1" smtClean="0">
                              <a:latin typeface="Cambria Math"/>
                            </a:rPr>
                            <m:t>1 </m:t>
                          </m:r>
                          <m:r>
                            <a:rPr lang="gl-ES" b="0" i="1" smtClean="0">
                              <a:latin typeface="Cambria Math"/>
                            </a:rPr>
                            <m:t>𝑑𝑜𝑐𝑒𝑛𝑎</m:t>
                          </m:r>
                        </m:num>
                        <m:den>
                          <m:r>
                            <a:rPr lang="gl-ES" b="0" i="1" smtClean="0">
                              <a:latin typeface="Cambria Math"/>
                            </a:rPr>
                            <m:t>12 </m:t>
                          </m:r>
                          <m:r>
                            <a:rPr lang="gl-ES" b="0" i="1" smtClean="0">
                              <a:latin typeface="Cambria Math"/>
                            </a:rPr>
                            <m:t>h𝑢𝑒𝑣𝑜𝑠</m:t>
                          </m:r>
                        </m:den>
                      </m:f>
                      <m:r>
                        <a:rPr lang="gl-ES" b="0" i="0" smtClean="0">
                          <a:latin typeface="Cambria Math"/>
                        </a:rPr>
                        <m:t>=4,5 </m:t>
                      </m:r>
                      <m:r>
                        <m:rPr>
                          <m:sty m:val="p"/>
                        </m:rPr>
                        <a:rPr lang="gl-ES" b="0" i="0" smtClean="0">
                          <a:latin typeface="Cambria Math"/>
                        </a:rPr>
                        <m:t>docenas</m:t>
                      </m:r>
                    </m:oMath>
                  </m:oMathPara>
                </a14:m>
                <a:endParaRPr lang="gl-ES" dirty="0"/>
              </a:p>
            </p:txBody>
          </p:sp>
        </mc:Choice>
        <mc:Fallback xmlns="">
          <p:sp>
            <p:nvSpPr>
              <p:cNvPr id="2" name="1 CuadroTexto"/>
              <p:cNvSpPr txBox="1">
                <a:spLocks noRot="1" noChangeAspect="1" noMove="1" noResize="1" noEditPoints="1" noAdjustHandles="1" noChangeArrowheads="1" noChangeShapeType="1" noTextEdit="1"/>
              </p:cNvSpPr>
              <p:nvPr/>
            </p:nvSpPr>
            <p:spPr>
              <a:xfrm>
                <a:off x="702844" y="2608054"/>
                <a:ext cx="7818461" cy="895373"/>
              </a:xfrm>
              <a:prstGeom prst="rect">
                <a:avLst/>
              </a:prstGeom>
              <a:blipFill rotWithShape="1">
                <a:blip r:embed="rId4"/>
                <a:stretch>
                  <a:fillRect l="-545" t="-3356"/>
                </a:stretch>
              </a:blipFill>
              <a:ln>
                <a:solidFill>
                  <a:schemeClr val="accent1"/>
                </a:solidFill>
              </a:ln>
            </p:spPr>
            <p:txBody>
              <a:bodyPr/>
              <a:lstStyle/>
              <a:p>
                <a:r>
                  <a:rPr lang="gl-ES">
                    <a:noFill/>
                  </a:rPr>
                  <a:t> </a:t>
                </a:r>
              </a:p>
            </p:txBody>
          </p:sp>
        </mc:Fallback>
      </mc:AlternateContent>
      <p:sp>
        <p:nvSpPr>
          <p:cNvPr id="3" name="2 CuadroTexto"/>
          <p:cNvSpPr txBox="1"/>
          <p:nvPr/>
        </p:nvSpPr>
        <p:spPr>
          <a:xfrm>
            <a:off x="653522" y="4955458"/>
            <a:ext cx="7512007" cy="646331"/>
          </a:xfrm>
          <a:prstGeom prst="rect">
            <a:avLst/>
          </a:prstGeom>
          <a:noFill/>
        </p:spPr>
        <p:txBody>
          <a:bodyPr wrap="square" rtlCol="0">
            <a:spAutoFit/>
          </a:bodyPr>
          <a:lstStyle/>
          <a:p>
            <a:r>
              <a:rPr lang="gl-ES" b="1" dirty="0">
                <a:solidFill>
                  <a:srgbClr val="7030A0"/>
                </a:solidFill>
              </a:rPr>
              <a:t>Si en una </a:t>
            </a:r>
            <a:r>
              <a:rPr lang="gl-ES" b="1" dirty="0" err="1">
                <a:solidFill>
                  <a:srgbClr val="7030A0"/>
                </a:solidFill>
              </a:rPr>
              <a:t>muestra</a:t>
            </a:r>
            <a:r>
              <a:rPr lang="gl-ES" b="1" dirty="0">
                <a:solidFill>
                  <a:srgbClr val="7030A0"/>
                </a:solidFill>
              </a:rPr>
              <a:t> </a:t>
            </a:r>
            <a:r>
              <a:rPr lang="gl-ES" b="1" dirty="0" err="1">
                <a:solidFill>
                  <a:srgbClr val="7030A0"/>
                </a:solidFill>
              </a:rPr>
              <a:t>hay</a:t>
            </a:r>
            <a:r>
              <a:rPr lang="gl-ES" b="1" dirty="0">
                <a:solidFill>
                  <a:srgbClr val="7030A0"/>
                </a:solidFill>
              </a:rPr>
              <a:t> 1,2·10</a:t>
            </a:r>
            <a:r>
              <a:rPr lang="gl-ES" b="1" baseline="30000" dirty="0">
                <a:solidFill>
                  <a:srgbClr val="7030A0"/>
                </a:solidFill>
              </a:rPr>
              <a:t>24</a:t>
            </a:r>
            <a:r>
              <a:rPr lang="gl-ES" b="1" dirty="0">
                <a:solidFill>
                  <a:srgbClr val="7030A0"/>
                </a:solidFill>
              </a:rPr>
              <a:t> </a:t>
            </a:r>
            <a:r>
              <a:rPr lang="gl-ES" b="1" u="sng" dirty="0">
                <a:solidFill>
                  <a:srgbClr val="00B050"/>
                </a:solidFill>
                <a:effectLst>
                  <a:outerShdw blurRad="38100" dist="38100" dir="2700000" algn="tl">
                    <a:srgbClr val="000000">
                      <a:alpha val="43137"/>
                    </a:srgbClr>
                  </a:outerShdw>
                </a:effectLst>
              </a:rPr>
              <a:t>átomos</a:t>
            </a:r>
            <a:r>
              <a:rPr lang="gl-ES" b="1" dirty="0">
                <a:solidFill>
                  <a:srgbClr val="00B050"/>
                </a:solidFill>
              </a:rPr>
              <a:t> de carbono</a:t>
            </a:r>
            <a:r>
              <a:rPr lang="gl-ES" b="1" dirty="0">
                <a:solidFill>
                  <a:srgbClr val="7030A0"/>
                </a:solidFill>
              </a:rPr>
              <a:t>, ¿</a:t>
            </a:r>
            <a:r>
              <a:rPr lang="gl-ES" b="1" dirty="0" err="1">
                <a:solidFill>
                  <a:srgbClr val="7030A0"/>
                </a:solidFill>
              </a:rPr>
              <a:t>cuántos</a:t>
            </a:r>
            <a:r>
              <a:rPr lang="gl-ES" b="1" dirty="0">
                <a:solidFill>
                  <a:srgbClr val="7030A0"/>
                </a:solidFill>
              </a:rPr>
              <a:t> </a:t>
            </a:r>
            <a:r>
              <a:rPr lang="gl-ES" b="1" dirty="0">
                <a:solidFill>
                  <a:srgbClr val="FF0000"/>
                </a:solidFill>
              </a:rPr>
              <a:t>moles </a:t>
            </a:r>
            <a:r>
              <a:rPr lang="gl-ES" b="1" dirty="0">
                <a:solidFill>
                  <a:srgbClr val="7030A0"/>
                </a:solidFill>
              </a:rPr>
              <a:t>de átomos de carbono </a:t>
            </a:r>
            <a:r>
              <a:rPr lang="gl-ES" b="1" dirty="0" err="1">
                <a:solidFill>
                  <a:srgbClr val="7030A0"/>
                </a:solidFill>
              </a:rPr>
              <a:t>tienes</a:t>
            </a:r>
            <a:r>
              <a:rPr lang="gl-ES" b="1" dirty="0">
                <a:solidFill>
                  <a:srgbClr val="7030A0"/>
                </a:solidFill>
              </a:rPr>
              <a:t>?</a:t>
            </a:r>
          </a:p>
        </p:txBody>
      </p:sp>
      <mc:AlternateContent xmlns:mc="http://schemas.openxmlformats.org/markup-compatibility/2006" xmlns:a14="http://schemas.microsoft.com/office/drawing/2010/main">
        <mc:Choice Requires="a14">
          <p:sp>
            <p:nvSpPr>
              <p:cNvPr id="5" name="4 Rectángulo"/>
              <p:cNvSpPr/>
              <p:nvPr/>
            </p:nvSpPr>
            <p:spPr>
              <a:xfrm>
                <a:off x="1724097" y="5575117"/>
                <a:ext cx="6423361" cy="647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gl-ES" i="1" smtClean="0">
                          <a:latin typeface="Cambria Math"/>
                        </a:rPr>
                        <m:t>1</m:t>
                      </m:r>
                      <m:r>
                        <a:rPr lang="gl-ES" b="0" i="1" smtClean="0">
                          <a:latin typeface="Cambria Math"/>
                        </a:rPr>
                        <m:t>,2·</m:t>
                      </m:r>
                      <m:r>
                        <a:rPr lang="gl-ES" b="0" i="0" smtClean="0">
                          <a:latin typeface="Cambria Math"/>
                        </a:rPr>
                        <m:t>10</m:t>
                      </m:r>
                      <m:r>
                        <a:rPr lang="gl-ES" b="0" i="0" baseline="30000" smtClean="0">
                          <a:latin typeface="Cambria Math"/>
                        </a:rPr>
                        <m:t>2</m:t>
                      </m:r>
                      <m:r>
                        <a:rPr lang="gl-ES" b="0" i="1" baseline="30000" smtClean="0">
                          <a:latin typeface="Cambria Math"/>
                        </a:rPr>
                        <m:t>4</m:t>
                      </m:r>
                      <m:r>
                        <a:rPr lang="gl-ES" i="1">
                          <a:latin typeface="Cambria Math"/>
                        </a:rPr>
                        <m:t> </m:t>
                      </m:r>
                      <m:r>
                        <a:rPr lang="gl-ES" b="0" i="1" smtClean="0">
                          <a:latin typeface="Cambria Math"/>
                        </a:rPr>
                        <m:t>á</m:t>
                      </m:r>
                      <m:r>
                        <a:rPr lang="gl-ES" b="0" i="1" smtClean="0">
                          <a:latin typeface="Cambria Math"/>
                        </a:rPr>
                        <m:t>𝑡𝑜𝑚𝑜𝑠</m:t>
                      </m:r>
                      <m:r>
                        <a:rPr lang="gl-ES" b="0" i="1" smtClean="0">
                          <a:latin typeface="Cambria Math"/>
                        </a:rPr>
                        <m:t> </m:t>
                      </m:r>
                      <m:r>
                        <a:rPr lang="gl-ES" b="0" i="1" smtClean="0">
                          <a:latin typeface="Cambria Math"/>
                        </a:rPr>
                        <m:t>𝑑𝑒</m:t>
                      </m:r>
                      <m:r>
                        <a:rPr lang="gl-ES" b="0" i="1" smtClean="0">
                          <a:latin typeface="Cambria Math"/>
                        </a:rPr>
                        <m:t> </m:t>
                      </m:r>
                      <m:r>
                        <a:rPr lang="gl-ES" b="0" i="1" smtClean="0">
                          <a:latin typeface="Cambria Math"/>
                        </a:rPr>
                        <m:t>𝐶</m:t>
                      </m:r>
                      <m:r>
                        <a:rPr lang="gl-ES" i="1">
                          <a:latin typeface="Cambria Math"/>
                        </a:rPr>
                        <m:t>·</m:t>
                      </m:r>
                      <m:f>
                        <m:fPr>
                          <m:ctrlPr>
                            <a:rPr lang="gl-ES" i="1">
                              <a:latin typeface="Cambria Math" panose="02040503050406030204" pitchFamily="18" charset="0"/>
                            </a:rPr>
                          </m:ctrlPr>
                        </m:fPr>
                        <m:num>
                          <m:r>
                            <a:rPr lang="gl-ES" i="1">
                              <a:latin typeface="Cambria Math"/>
                            </a:rPr>
                            <m:t>1 </m:t>
                          </m:r>
                          <m:r>
                            <a:rPr lang="gl-ES" b="0" i="1" smtClean="0">
                              <a:latin typeface="Cambria Math"/>
                            </a:rPr>
                            <m:t>𝑚𝑜𝑙</m:t>
                          </m:r>
                          <m:r>
                            <a:rPr lang="gl-ES" b="0" i="1" smtClean="0">
                              <a:latin typeface="Cambria Math"/>
                            </a:rPr>
                            <m:t> </m:t>
                          </m:r>
                          <m:r>
                            <a:rPr lang="gl-ES" b="0" i="1" smtClean="0">
                              <a:latin typeface="Cambria Math"/>
                            </a:rPr>
                            <m:t>𝐶</m:t>
                          </m:r>
                        </m:num>
                        <m:den>
                          <m:r>
                            <a:rPr lang="gl-ES" b="0" i="1" smtClean="0">
                              <a:latin typeface="Cambria Math"/>
                            </a:rPr>
                            <m:t>6,023</m:t>
                          </m:r>
                          <m:r>
                            <a:rPr lang="gl-ES" i="1">
                              <a:latin typeface="Cambria Math"/>
                            </a:rPr>
                            <m:t>·</m:t>
                          </m:r>
                          <m:r>
                            <a:rPr lang="gl-ES">
                              <a:latin typeface="Cambria Math"/>
                            </a:rPr>
                            <m:t>10</m:t>
                          </m:r>
                          <m:r>
                            <a:rPr lang="gl-ES" baseline="30000">
                              <a:latin typeface="Cambria Math"/>
                            </a:rPr>
                            <m:t>23</m:t>
                          </m:r>
                          <m:r>
                            <a:rPr lang="gl-ES" i="1">
                              <a:latin typeface="Cambria Math"/>
                            </a:rPr>
                            <m:t> á</m:t>
                          </m:r>
                          <m:r>
                            <a:rPr lang="gl-ES" i="1">
                              <a:latin typeface="Cambria Math"/>
                            </a:rPr>
                            <m:t>𝑡𝑜𝑚𝑜𝑠</m:t>
                          </m:r>
                          <m:r>
                            <a:rPr lang="gl-ES" b="0" i="1" smtClean="0">
                              <a:latin typeface="Cambria Math"/>
                            </a:rPr>
                            <m:t> </m:t>
                          </m:r>
                          <m:r>
                            <a:rPr lang="gl-ES" b="0" i="1" smtClean="0">
                              <a:latin typeface="Cambria Math"/>
                            </a:rPr>
                            <m:t>𝑑𝑒</m:t>
                          </m:r>
                          <m:r>
                            <a:rPr lang="gl-ES" b="0" i="1" smtClean="0">
                              <a:latin typeface="Cambria Math"/>
                            </a:rPr>
                            <m:t> </m:t>
                          </m:r>
                          <m:r>
                            <a:rPr lang="gl-ES" b="0" i="1" smtClean="0">
                              <a:latin typeface="Cambria Math"/>
                            </a:rPr>
                            <m:t>𝐶</m:t>
                          </m:r>
                        </m:den>
                      </m:f>
                      <m:r>
                        <a:rPr lang="gl-ES">
                          <a:latin typeface="Cambria Math"/>
                        </a:rPr>
                        <m:t>=</m:t>
                      </m:r>
                      <m:r>
                        <a:rPr lang="gl-ES" b="0" i="0" smtClean="0">
                          <a:latin typeface="Cambria Math"/>
                        </a:rPr>
                        <m:t>2 </m:t>
                      </m:r>
                      <m:r>
                        <m:rPr>
                          <m:sty m:val="p"/>
                        </m:rPr>
                        <a:rPr lang="gl-ES" b="0" i="0" smtClean="0">
                          <a:latin typeface="Cambria Math"/>
                        </a:rPr>
                        <m:t>mol</m:t>
                      </m:r>
                      <m:r>
                        <a:rPr lang="gl-ES" b="0" i="0" smtClean="0">
                          <a:latin typeface="Cambria Math"/>
                        </a:rPr>
                        <m:t> </m:t>
                      </m:r>
                      <m:r>
                        <m:rPr>
                          <m:sty m:val="p"/>
                        </m:rPr>
                        <a:rPr lang="gl-ES" b="0" i="0" smtClean="0">
                          <a:latin typeface="Cambria Math"/>
                        </a:rPr>
                        <m:t>de</m:t>
                      </m:r>
                      <m:r>
                        <a:rPr lang="gl-ES" b="0" i="0" smtClean="0">
                          <a:latin typeface="Cambria Math"/>
                        </a:rPr>
                        <m:t> </m:t>
                      </m:r>
                      <m:r>
                        <m:rPr>
                          <m:sty m:val="p"/>
                        </m:rPr>
                        <a:rPr lang="gl-ES" b="0" i="0" smtClean="0">
                          <a:latin typeface="Cambria Math"/>
                        </a:rPr>
                        <m:t>C</m:t>
                      </m:r>
                    </m:oMath>
                  </m:oMathPara>
                </a14:m>
                <a:endParaRPr lang="gl-ES" dirty="0"/>
              </a:p>
            </p:txBody>
          </p:sp>
        </mc:Choice>
        <mc:Fallback xmlns="">
          <p:sp>
            <p:nvSpPr>
              <p:cNvPr id="5" name="4 Rectángulo"/>
              <p:cNvSpPr>
                <a:spLocks noRot="1" noChangeAspect="1" noMove="1" noResize="1" noEditPoints="1" noAdjustHandles="1" noChangeArrowheads="1" noChangeShapeType="1" noTextEdit="1"/>
              </p:cNvSpPr>
              <p:nvPr/>
            </p:nvSpPr>
            <p:spPr>
              <a:xfrm>
                <a:off x="1724097" y="5575117"/>
                <a:ext cx="6423361" cy="647550"/>
              </a:xfrm>
              <a:prstGeom prst="rect">
                <a:avLst/>
              </a:prstGeom>
              <a:blipFill rotWithShape="1">
                <a:blip r:embed="rId5"/>
                <a:stretch>
                  <a:fillRect/>
                </a:stretch>
              </a:blipFill>
            </p:spPr>
            <p:txBody>
              <a:bodyPr/>
              <a:lstStyle/>
              <a:p>
                <a:r>
                  <a:rPr lang="gl-ES">
                    <a:noFill/>
                  </a:rPr>
                  <a:t> </a:t>
                </a:r>
              </a:p>
            </p:txBody>
          </p:sp>
        </mc:Fallback>
      </mc:AlternateContent>
    </p:spTree>
    <p:extLst>
      <p:ext uri="{BB962C8B-B14F-4D97-AF65-F5344CB8AC3E}">
        <p14:creationId xmlns:p14="http://schemas.microsoft.com/office/powerpoint/2010/main" val="119034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1"/>
          </p:nvPr>
        </p:nvSpPr>
        <p:spPr>
          <a:xfrm>
            <a:off x="1042988" y="634182"/>
            <a:ext cx="7614315" cy="5766618"/>
          </a:xfrm>
        </p:spPr>
        <p:txBody>
          <a:bodyPr/>
          <a:lstStyle/>
          <a:p>
            <a:pPr eaLnBrk="1" hangingPunct="1">
              <a:buFont typeface="Wingdings 2" pitchFamily="18" charset="2"/>
              <a:buNone/>
            </a:pPr>
            <a:r>
              <a:rPr lang="es-ES_tradnl" dirty="0"/>
              <a:t>Otra forma de verlo…</a:t>
            </a:r>
          </a:p>
          <a:p>
            <a:pPr algn="ctr" eaLnBrk="1" hangingPunct="1">
              <a:buFont typeface="Wingdings 2" pitchFamily="18" charset="2"/>
              <a:buNone/>
            </a:pPr>
            <a:r>
              <a:rPr lang="es-ES_tradnl" b="1" dirty="0"/>
              <a:t>Número de partículas (</a:t>
            </a:r>
            <a:r>
              <a:rPr lang="es-ES_tradnl" b="1" dirty="0">
                <a:solidFill>
                  <a:srgbClr val="00B050"/>
                </a:solidFill>
              </a:rPr>
              <a:t>huevos</a:t>
            </a:r>
            <a:r>
              <a:rPr lang="es-ES_tradnl" b="1" dirty="0"/>
              <a:t>) = n. N</a:t>
            </a:r>
            <a:r>
              <a:rPr lang="es-ES_tradnl" b="1" baseline="-25000" dirty="0"/>
              <a:t>A</a:t>
            </a:r>
          </a:p>
          <a:p>
            <a:pPr algn="ctr" eaLnBrk="1" hangingPunct="1">
              <a:buFont typeface="Wingdings 2" pitchFamily="18" charset="2"/>
              <a:buNone/>
            </a:pPr>
            <a:endParaRPr lang="es-ES_tradnl" b="1" baseline="-25000" dirty="0"/>
          </a:p>
          <a:p>
            <a:pPr algn="ctr" eaLnBrk="1" hangingPunct="1">
              <a:buFont typeface="Wingdings 2" pitchFamily="18" charset="2"/>
              <a:buNone/>
            </a:pPr>
            <a:r>
              <a:rPr lang="es-ES_tradnl" b="1" baseline="-25000" dirty="0"/>
              <a:t>Número de moles (</a:t>
            </a:r>
            <a:r>
              <a:rPr lang="es-ES_tradnl" b="1" baseline="-25000" dirty="0">
                <a:solidFill>
                  <a:srgbClr val="FF0000"/>
                </a:solidFill>
              </a:rPr>
              <a:t>docenas</a:t>
            </a:r>
            <a:r>
              <a:rPr lang="es-ES_tradnl" b="1" baseline="-25000" dirty="0"/>
              <a:t>)     Número de Avogadro (6,022</a:t>
            </a:r>
            <a:r>
              <a:rPr lang="es-ES_tradnl" b="1" dirty="0"/>
              <a:t> x</a:t>
            </a:r>
            <a:r>
              <a:rPr lang="es-ES_tradnl" b="1" baseline="-25000" dirty="0"/>
              <a:t>10</a:t>
            </a:r>
            <a:r>
              <a:rPr lang="es-ES_tradnl" b="1" baseline="30000" dirty="0"/>
              <a:t>23</a:t>
            </a:r>
            <a:r>
              <a:rPr lang="es-ES_tradnl" sz="1600" b="1" dirty="0"/>
              <a:t>) 				(</a:t>
            </a:r>
            <a:r>
              <a:rPr lang="es-ES_tradnl" sz="1600" b="1" dirty="0">
                <a:solidFill>
                  <a:srgbClr val="7030A0"/>
                </a:solidFill>
              </a:rPr>
              <a:t>huevos que hay en una docena</a:t>
            </a:r>
            <a:r>
              <a:rPr lang="es-ES_tradnl" sz="1600" b="1" dirty="0"/>
              <a:t>)</a:t>
            </a:r>
          </a:p>
          <a:p>
            <a:pPr algn="ctr" eaLnBrk="1" hangingPunct="1">
              <a:buFont typeface="Wingdings 2" pitchFamily="18" charset="2"/>
              <a:buNone/>
            </a:pPr>
            <a:endParaRPr lang="es-ES_tradnl" b="1" dirty="0"/>
          </a:p>
        </p:txBody>
      </p:sp>
      <p:sp>
        <p:nvSpPr>
          <p:cNvPr id="21506" name="Line 4"/>
          <p:cNvSpPr>
            <a:spLocks noChangeShapeType="1"/>
          </p:cNvSpPr>
          <p:nvPr/>
        </p:nvSpPr>
        <p:spPr bwMode="auto">
          <a:xfrm flipH="1">
            <a:off x="2625213" y="1383584"/>
            <a:ext cx="4233683" cy="656149"/>
          </a:xfrm>
          <a:prstGeom prst="line">
            <a:avLst/>
          </a:prstGeom>
          <a:noFill/>
          <a:ln w="38100">
            <a:solidFill>
              <a:schemeClr val="hlink"/>
            </a:solidFill>
            <a:round/>
            <a:headEnd/>
            <a:tailEnd type="triangle" w="med" len="med"/>
          </a:ln>
        </p:spPr>
        <p:txBody>
          <a:bodyPr/>
          <a:lstStyle/>
          <a:p>
            <a:endParaRPr lang="es-ES_tradnl"/>
          </a:p>
        </p:txBody>
      </p:sp>
      <p:sp>
        <p:nvSpPr>
          <p:cNvPr id="21507" name="Line 5"/>
          <p:cNvSpPr>
            <a:spLocks noChangeShapeType="1"/>
          </p:cNvSpPr>
          <p:nvPr/>
        </p:nvSpPr>
        <p:spPr bwMode="auto">
          <a:xfrm flipH="1">
            <a:off x="6518787" y="1458707"/>
            <a:ext cx="764176" cy="581025"/>
          </a:xfrm>
          <a:prstGeom prst="line">
            <a:avLst/>
          </a:prstGeom>
          <a:noFill/>
          <a:ln w="28575">
            <a:solidFill>
              <a:schemeClr val="hlink"/>
            </a:solidFill>
            <a:round/>
            <a:headEnd/>
            <a:tailEnd type="triangle" w="med" len="med"/>
          </a:ln>
        </p:spPr>
        <p:txBody>
          <a:bodyPr/>
          <a:lstStyle/>
          <a:p>
            <a:endParaRPr lang="es-ES_tradnl"/>
          </a:p>
        </p:txBody>
      </p:sp>
      <p:pic>
        <p:nvPicPr>
          <p:cNvPr id="21508" name="Picture 7" descr="mol-y-numero-avogadro-7-638"/>
          <p:cNvPicPr>
            <a:picLocks noChangeAspect="1" noChangeArrowheads="1"/>
          </p:cNvPicPr>
          <p:nvPr/>
        </p:nvPicPr>
        <p:blipFill>
          <a:blip r:embed="rId2"/>
          <a:srcRect/>
          <a:stretch>
            <a:fillRect/>
          </a:stretch>
        </p:blipFill>
        <p:spPr bwMode="auto">
          <a:xfrm>
            <a:off x="433234" y="2777205"/>
            <a:ext cx="5172075" cy="3460958"/>
          </a:xfrm>
          <a:prstGeom prst="rect">
            <a:avLst/>
          </a:prstGeom>
          <a:noFill/>
          <a:ln w="9525">
            <a:noFill/>
            <a:miter lim="800000"/>
            <a:headEnd/>
            <a:tailEnd/>
          </a:ln>
        </p:spPr>
      </p:pic>
      <p:sp>
        <p:nvSpPr>
          <p:cNvPr id="2" name="1 CuadroTexto"/>
          <p:cNvSpPr txBox="1"/>
          <p:nvPr/>
        </p:nvSpPr>
        <p:spPr>
          <a:xfrm>
            <a:off x="5605309" y="2777205"/>
            <a:ext cx="3051994" cy="4093428"/>
          </a:xfrm>
          <a:prstGeom prst="rect">
            <a:avLst/>
          </a:prstGeom>
          <a:noFill/>
        </p:spPr>
        <p:txBody>
          <a:bodyPr wrap="square" rtlCol="0">
            <a:spAutoFit/>
          </a:bodyPr>
          <a:lstStyle/>
          <a:p>
            <a:pPr algn="just"/>
            <a:r>
              <a:rPr lang="es-ES" sz="1600" b="1" dirty="0"/>
              <a:t>Al comparar el número N de entidades (átomos, moléculas, etc.) que hay en cierta cantidad de una sustancia con N</a:t>
            </a:r>
            <a:r>
              <a:rPr lang="es-ES" sz="1600" b="1" baseline="-25000" dirty="0"/>
              <a:t>A </a:t>
            </a:r>
            <a:r>
              <a:rPr lang="es-ES" sz="1600" b="1" dirty="0"/>
              <a:t>(constante de Avogadro) calculamos el número de moles</a:t>
            </a:r>
            <a:r>
              <a:rPr lang="es-ES" sz="1600" dirty="0"/>
              <a:t>.</a:t>
            </a:r>
            <a:r>
              <a:rPr lang="es-ES" dirty="0"/>
              <a:t> </a:t>
            </a:r>
            <a:r>
              <a:rPr lang="es-ES" sz="1600" dirty="0"/>
              <a:t>Es como si nos piden calcular cuántas docenas de huevos de gallina son 30 huevos. Para saberlo dividimos en nº de huevos (N) entre el nº de huevos que hay en una docena (N</a:t>
            </a:r>
            <a:r>
              <a:rPr lang="es-ES" sz="1600" baseline="-25000" dirty="0"/>
              <a:t>A</a:t>
            </a:r>
            <a:r>
              <a:rPr lang="es-ES" sz="1600" dirty="0"/>
              <a:t> ) y así obtendríamos el nº de docenas (n)</a:t>
            </a:r>
          </a:p>
          <a:p>
            <a:pPr algn="just"/>
            <a:endParaRPr lang="es-ES"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es-ES" dirty="0"/>
              <a:t>¿Cuántas moléculas de agua hay en 0,65 moles de agua?</a:t>
            </a:r>
          </a:p>
        </p:txBody>
      </p:sp>
      <p:sp>
        <p:nvSpPr>
          <p:cNvPr id="22531" name="CuadroTexto 3"/>
          <p:cNvSpPr txBox="1">
            <a:spLocks noChangeArrowheads="1"/>
          </p:cNvSpPr>
          <p:nvPr/>
        </p:nvSpPr>
        <p:spPr bwMode="auto">
          <a:xfrm>
            <a:off x="562768" y="2785401"/>
            <a:ext cx="2000683" cy="369332"/>
          </a:xfrm>
          <a:prstGeom prst="rect">
            <a:avLst/>
          </a:prstGeom>
          <a:noFill/>
          <a:ln w="9525">
            <a:noFill/>
            <a:miter lim="800000"/>
            <a:headEnd/>
            <a:tailEnd/>
          </a:ln>
        </p:spPr>
        <p:txBody>
          <a:bodyPr wrap="square">
            <a:spAutoFit/>
          </a:bodyPr>
          <a:lstStyle/>
          <a:p>
            <a:r>
              <a:rPr lang="es-ES" dirty="0">
                <a:latin typeface="Century Gothic" pitchFamily="34" charset="0"/>
              </a:rPr>
              <a:t>0,65 mol H2O X</a:t>
            </a:r>
          </a:p>
        </p:txBody>
      </p:sp>
      <p:sp>
        <p:nvSpPr>
          <p:cNvPr id="5" name="CuadroTexto 4"/>
          <p:cNvSpPr txBox="1">
            <a:spLocks noChangeArrowheads="1"/>
          </p:cNvSpPr>
          <p:nvPr/>
        </p:nvSpPr>
        <p:spPr bwMode="auto">
          <a:xfrm>
            <a:off x="3010316" y="2317532"/>
            <a:ext cx="2735263" cy="646331"/>
          </a:xfrm>
          <a:prstGeom prst="rect">
            <a:avLst/>
          </a:prstGeom>
          <a:noFill/>
          <a:ln w="9525">
            <a:noFill/>
            <a:miter lim="800000"/>
            <a:headEnd/>
            <a:tailEnd/>
          </a:ln>
        </p:spPr>
        <p:txBody>
          <a:bodyPr>
            <a:spAutoFit/>
          </a:bodyPr>
          <a:lstStyle/>
          <a:p>
            <a:r>
              <a:rPr lang="es-ES" dirty="0">
                <a:latin typeface="Century Gothic" pitchFamily="34" charset="0"/>
              </a:rPr>
              <a:t>6,022.10</a:t>
            </a:r>
            <a:r>
              <a:rPr lang="es-ES" baseline="30000" dirty="0">
                <a:latin typeface="Century Gothic" pitchFamily="34" charset="0"/>
              </a:rPr>
              <a:t>23 </a:t>
            </a:r>
            <a:r>
              <a:rPr lang="es-ES" dirty="0">
                <a:latin typeface="Century Gothic" pitchFamily="34" charset="0"/>
              </a:rPr>
              <a:t>moléculas de H2O</a:t>
            </a:r>
          </a:p>
        </p:txBody>
      </p:sp>
      <p:sp>
        <p:nvSpPr>
          <p:cNvPr id="6" name="CuadroTexto 5"/>
          <p:cNvSpPr txBox="1">
            <a:spLocks noChangeArrowheads="1"/>
          </p:cNvSpPr>
          <p:nvPr/>
        </p:nvSpPr>
        <p:spPr bwMode="auto">
          <a:xfrm>
            <a:off x="3142096" y="3046802"/>
            <a:ext cx="1859395" cy="369332"/>
          </a:xfrm>
          <a:prstGeom prst="rect">
            <a:avLst/>
          </a:prstGeom>
          <a:noFill/>
          <a:ln w="9525">
            <a:noFill/>
            <a:miter lim="800000"/>
            <a:headEnd/>
            <a:tailEnd/>
          </a:ln>
        </p:spPr>
        <p:txBody>
          <a:bodyPr wrap="square">
            <a:spAutoFit/>
          </a:bodyPr>
          <a:lstStyle/>
          <a:p>
            <a:r>
              <a:rPr lang="es-ES" dirty="0">
                <a:latin typeface="Century Gothic" pitchFamily="34" charset="0"/>
              </a:rPr>
              <a:t>1 mol de H2O</a:t>
            </a:r>
          </a:p>
        </p:txBody>
      </p:sp>
      <p:sp>
        <p:nvSpPr>
          <p:cNvPr id="7" name="CuadroTexto 6"/>
          <p:cNvSpPr txBox="1">
            <a:spLocks noChangeArrowheads="1"/>
          </p:cNvSpPr>
          <p:nvPr/>
        </p:nvSpPr>
        <p:spPr bwMode="auto">
          <a:xfrm>
            <a:off x="5895220" y="2782669"/>
            <a:ext cx="2636837" cy="646331"/>
          </a:xfrm>
          <a:prstGeom prst="rect">
            <a:avLst/>
          </a:prstGeom>
          <a:noFill/>
          <a:ln w="9525">
            <a:noFill/>
            <a:miter lim="800000"/>
            <a:headEnd/>
            <a:tailEnd/>
          </a:ln>
        </p:spPr>
        <p:txBody>
          <a:bodyPr>
            <a:spAutoFit/>
          </a:bodyPr>
          <a:lstStyle/>
          <a:p>
            <a:r>
              <a:rPr lang="es-ES" dirty="0">
                <a:latin typeface="Century Gothic" pitchFamily="34" charset="0"/>
              </a:rPr>
              <a:t>=3,91.10</a:t>
            </a:r>
            <a:r>
              <a:rPr lang="es-ES" baseline="30000" dirty="0">
                <a:latin typeface="Century Gothic" pitchFamily="34" charset="0"/>
              </a:rPr>
              <a:t>23</a:t>
            </a:r>
            <a:r>
              <a:rPr lang="es-ES" dirty="0">
                <a:latin typeface="Century Gothic" pitchFamily="34" charset="0"/>
              </a:rPr>
              <a:t> moléculas          de H2O</a:t>
            </a:r>
          </a:p>
        </p:txBody>
      </p:sp>
      <p:cxnSp>
        <p:nvCxnSpPr>
          <p:cNvPr id="9" name="Conector recto 8"/>
          <p:cNvCxnSpPr/>
          <p:nvPr/>
        </p:nvCxnSpPr>
        <p:spPr>
          <a:xfrm flipV="1">
            <a:off x="2860675" y="2941769"/>
            <a:ext cx="2735263" cy="1111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ítulo 1">
            <a:extLst>
              <a:ext uri="{FF2B5EF4-FFF2-40B4-BE49-F238E27FC236}">
                <a16:creationId xmlns:a16="http://schemas.microsoft.com/office/drawing/2014/main" id="{40C8BCC6-DC49-4F1D-A79C-27C6DF217A5A}"/>
              </a:ext>
            </a:extLst>
          </p:cNvPr>
          <p:cNvSpPr txBox="1">
            <a:spLocks/>
          </p:cNvSpPr>
          <p:nvPr/>
        </p:nvSpPr>
        <p:spPr bwMode="auto">
          <a:xfrm>
            <a:off x="865605" y="3705465"/>
            <a:ext cx="7024687" cy="11430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0000" lnSpcReduction="10000"/>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s-ES" dirty="0"/>
              <a:t>¿Cuántos átomos de hierro hay en 0,25 mol de hierro?</a:t>
            </a:r>
          </a:p>
        </p:txBody>
      </p:sp>
      <p:sp>
        <p:nvSpPr>
          <p:cNvPr id="8" name="CuadroTexto 3">
            <a:extLst>
              <a:ext uri="{FF2B5EF4-FFF2-40B4-BE49-F238E27FC236}">
                <a16:creationId xmlns:a16="http://schemas.microsoft.com/office/drawing/2014/main" id="{357209AF-4444-49B1-85BD-2E06784A20A9}"/>
              </a:ext>
            </a:extLst>
          </p:cNvPr>
          <p:cNvSpPr txBox="1">
            <a:spLocks noChangeArrowheads="1"/>
          </p:cNvSpPr>
          <p:nvPr/>
        </p:nvSpPr>
        <p:spPr bwMode="auto">
          <a:xfrm>
            <a:off x="562768" y="5583863"/>
            <a:ext cx="2000683" cy="369332"/>
          </a:xfrm>
          <a:prstGeom prst="rect">
            <a:avLst/>
          </a:prstGeom>
          <a:noFill/>
          <a:ln w="9525">
            <a:noFill/>
            <a:miter lim="800000"/>
            <a:headEnd/>
            <a:tailEnd/>
          </a:ln>
        </p:spPr>
        <p:txBody>
          <a:bodyPr wrap="square">
            <a:spAutoFit/>
          </a:bodyPr>
          <a:lstStyle/>
          <a:p>
            <a:r>
              <a:rPr lang="es-ES" dirty="0">
                <a:latin typeface="Century Gothic" pitchFamily="34" charset="0"/>
              </a:rPr>
              <a:t>0,25 mol Fe X</a:t>
            </a:r>
          </a:p>
        </p:txBody>
      </p:sp>
      <p:sp>
        <p:nvSpPr>
          <p:cNvPr id="14" name="CuadroTexto 13">
            <a:extLst>
              <a:ext uri="{FF2B5EF4-FFF2-40B4-BE49-F238E27FC236}">
                <a16:creationId xmlns:a16="http://schemas.microsoft.com/office/drawing/2014/main" id="{E9A4C859-B454-422A-B9EE-C96A33BD89CA}"/>
              </a:ext>
            </a:extLst>
          </p:cNvPr>
          <p:cNvSpPr txBox="1">
            <a:spLocks noChangeArrowheads="1"/>
          </p:cNvSpPr>
          <p:nvPr/>
        </p:nvSpPr>
        <p:spPr bwMode="auto">
          <a:xfrm>
            <a:off x="2473352" y="4937532"/>
            <a:ext cx="2735263" cy="646331"/>
          </a:xfrm>
          <a:prstGeom prst="rect">
            <a:avLst/>
          </a:prstGeom>
          <a:noFill/>
          <a:ln w="9525">
            <a:noFill/>
            <a:miter lim="800000"/>
            <a:headEnd/>
            <a:tailEnd/>
          </a:ln>
        </p:spPr>
        <p:txBody>
          <a:bodyPr>
            <a:spAutoFit/>
          </a:bodyPr>
          <a:lstStyle/>
          <a:p>
            <a:r>
              <a:rPr lang="es-ES" dirty="0">
                <a:latin typeface="Century Gothic" pitchFamily="34" charset="0"/>
              </a:rPr>
              <a:t>6,022.10</a:t>
            </a:r>
            <a:r>
              <a:rPr lang="es-ES" baseline="30000" dirty="0">
                <a:latin typeface="Century Gothic" pitchFamily="34" charset="0"/>
              </a:rPr>
              <a:t>23 </a:t>
            </a:r>
            <a:r>
              <a:rPr lang="es-ES" dirty="0">
                <a:latin typeface="Century Gothic" pitchFamily="34" charset="0"/>
              </a:rPr>
              <a:t>átomos de Fe</a:t>
            </a:r>
          </a:p>
        </p:txBody>
      </p:sp>
      <p:cxnSp>
        <p:nvCxnSpPr>
          <p:cNvPr id="15" name="Conector recto 14">
            <a:extLst>
              <a:ext uri="{FF2B5EF4-FFF2-40B4-BE49-F238E27FC236}">
                <a16:creationId xmlns:a16="http://schemas.microsoft.com/office/drawing/2014/main" id="{D6F9CDC0-16AE-4C5A-A62F-F4B6D6A16AD3}"/>
              </a:ext>
            </a:extLst>
          </p:cNvPr>
          <p:cNvCxnSpPr/>
          <p:nvPr/>
        </p:nvCxnSpPr>
        <p:spPr>
          <a:xfrm flipV="1">
            <a:off x="2473352" y="5670648"/>
            <a:ext cx="2735263" cy="11112"/>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4A71A177-5CB3-4832-A19B-409BB1DE29B1}"/>
              </a:ext>
            </a:extLst>
          </p:cNvPr>
          <p:cNvSpPr txBox="1">
            <a:spLocks noChangeArrowheads="1"/>
          </p:cNvSpPr>
          <p:nvPr/>
        </p:nvSpPr>
        <p:spPr bwMode="auto">
          <a:xfrm>
            <a:off x="2716514" y="5768529"/>
            <a:ext cx="1859395" cy="369332"/>
          </a:xfrm>
          <a:prstGeom prst="rect">
            <a:avLst/>
          </a:prstGeom>
          <a:noFill/>
          <a:ln w="9525">
            <a:noFill/>
            <a:miter lim="800000"/>
            <a:headEnd/>
            <a:tailEnd/>
          </a:ln>
        </p:spPr>
        <p:txBody>
          <a:bodyPr wrap="square">
            <a:spAutoFit/>
          </a:bodyPr>
          <a:lstStyle/>
          <a:p>
            <a:r>
              <a:rPr lang="es-ES" dirty="0">
                <a:latin typeface="Century Gothic" pitchFamily="34" charset="0"/>
              </a:rPr>
              <a:t>1 mol de Fe</a:t>
            </a:r>
          </a:p>
        </p:txBody>
      </p:sp>
      <p:sp>
        <p:nvSpPr>
          <p:cNvPr id="17" name="CuadroTexto 16">
            <a:extLst>
              <a:ext uri="{FF2B5EF4-FFF2-40B4-BE49-F238E27FC236}">
                <a16:creationId xmlns:a16="http://schemas.microsoft.com/office/drawing/2014/main" id="{ED4A89C7-9468-40AC-A089-521CA5134211}"/>
              </a:ext>
            </a:extLst>
          </p:cNvPr>
          <p:cNvSpPr txBox="1">
            <a:spLocks noChangeArrowheads="1"/>
          </p:cNvSpPr>
          <p:nvPr/>
        </p:nvSpPr>
        <p:spPr bwMode="auto">
          <a:xfrm>
            <a:off x="5595938" y="5310632"/>
            <a:ext cx="2636837" cy="646331"/>
          </a:xfrm>
          <a:prstGeom prst="rect">
            <a:avLst/>
          </a:prstGeom>
          <a:noFill/>
          <a:ln w="9525">
            <a:noFill/>
            <a:miter lim="800000"/>
            <a:headEnd/>
            <a:tailEnd/>
          </a:ln>
        </p:spPr>
        <p:txBody>
          <a:bodyPr>
            <a:spAutoFit/>
          </a:bodyPr>
          <a:lstStyle/>
          <a:p>
            <a:r>
              <a:rPr lang="es-ES" dirty="0">
                <a:latin typeface="Century Gothic" pitchFamily="34" charset="0"/>
              </a:rPr>
              <a:t>=1,51.10</a:t>
            </a:r>
            <a:r>
              <a:rPr lang="es-ES" baseline="30000" dirty="0">
                <a:latin typeface="Century Gothic" pitchFamily="34" charset="0"/>
              </a:rPr>
              <a:t>23</a:t>
            </a:r>
            <a:r>
              <a:rPr lang="es-ES" dirty="0">
                <a:latin typeface="Century Gothic" pitchFamily="34" charset="0"/>
              </a:rPr>
              <a:t> átomos de 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a:xfrm>
            <a:off x="1042988" y="825911"/>
            <a:ext cx="7024687" cy="1194618"/>
          </a:xfrm>
        </p:spPr>
        <p:txBody>
          <a:bodyPr/>
          <a:lstStyle/>
          <a:p>
            <a:pPr eaLnBrk="1" hangingPunct="1"/>
            <a:br>
              <a:rPr lang="es-ES" dirty="0"/>
            </a:br>
            <a:br>
              <a:rPr lang="es-ES" dirty="0"/>
            </a:br>
            <a:br>
              <a:rPr lang="es-ES" dirty="0"/>
            </a:br>
            <a:r>
              <a:rPr lang="es-ES" sz="3600" dirty="0"/>
              <a:t>¿CUÁNTO PESA UN MOL?: CONCEPTO DE MASA MOLAR</a:t>
            </a:r>
            <a:endParaRPr lang="es-ES" dirty="0"/>
          </a:p>
        </p:txBody>
      </p:sp>
      <p:pic>
        <p:nvPicPr>
          <p:cNvPr id="24578" name="Marcador de contenido 3"/>
          <p:cNvPicPr>
            <a:picLocks noGrp="1" noChangeAspect="1"/>
          </p:cNvPicPr>
          <p:nvPr>
            <p:ph idx="1"/>
          </p:nvPr>
        </p:nvPicPr>
        <p:blipFill>
          <a:blip r:embed="rId2"/>
          <a:srcRect t="15488" b="15488"/>
          <a:stretch>
            <a:fillRect/>
          </a:stretch>
        </p:blipFill>
        <p:spPr>
          <a:xfrm>
            <a:off x="1042989" y="2518348"/>
            <a:ext cx="6497064" cy="331412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975" y="424109"/>
            <a:ext cx="8701548" cy="648777"/>
          </a:xfrm>
        </p:spPr>
        <p:txBody>
          <a:bodyPr rtlCol="0">
            <a:normAutofit/>
          </a:bodyPr>
          <a:lstStyle/>
          <a:p>
            <a:pPr algn="ctr" eaLnBrk="1" fontAlgn="auto" hangingPunct="1">
              <a:spcAft>
                <a:spcPts val="0"/>
              </a:spcAft>
              <a:defRPr/>
            </a:pPr>
            <a:r>
              <a:rPr lang="es-ES" sz="2800" dirty="0"/>
              <a:t>No todos los moles pesan lo mismo…masa molar</a:t>
            </a:r>
          </a:p>
        </p:txBody>
      </p:sp>
      <p:sp>
        <p:nvSpPr>
          <p:cNvPr id="25602" name="Marcador de contenido 2"/>
          <p:cNvSpPr>
            <a:spLocks noGrp="1"/>
          </p:cNvSpPr>
          <p:nvPr>
            <p:ph idx="1"/>
          </p:nvPr>
        </p:nvSpPr>
        <p:spPr>
          <a:xfrm>
            <a:off x="560441" y="5473989"/>
            <a:ext cx="7964127" cy="1221779"/>
          </a:xfrm>
        </p:spPr>
        <p:txBody>
          <a:bodyPr/>
          <a:lstStyle/>
          <a:p>
            <a:pPr marL="68263" indent="0" eaLnBrk="1" hangingPunct="1">
              <a:buNone/>
            </a:pPr>
            <a:r>
              <a:rPr lang="es-ES" sz="1800" b="1" dirty="0"/>
              <a:t>La </a:t>
            </a:r>
            <a:r>
              <a:rPr lang="es-ES" sz="1800" b="1" u="sng" dirty="0"/>
              <a:t>masa de un mol </a:t>
            </a:r>
            <a:r>
              <a:rPr lang="es-ES" sz="1800" b="1" dirty="0"/>
              <a:t>(MASA MOLAR) equivale a la masa atómica o molecular expresada en gramos.</a:t>
            </a:r>
            <a:endParaRPr lang="es-ES" sz="2800" b="1" dirty="0"/>
          </a:p>
          <a:p>
            <a:pPr marL="68263" indent="0" eaLnBrk="1" hangingPunct="1">
              <a:buNone/>
            </a:pPr>
            <a:r>
              <a:rPr lang="es-ES" b="1" dirty="0">
                <a:solidFill>
                  <a:srgbClr val="FF0000"/>
                </a:solidFill>
              </a:rPr>
              <a:t>		MASA MOLAR----</a:t>
            </a:r>
            <a:r>
              <a:rPr lang="es-ES" b="1" dirty="0">
                <a:solidFill>
                  <a:srgbClr val="FF0000"/>
                </a:solidFill>
                <a:sym typeface="Wingdings" panose="05000000000000000000" pitchFamily="2" charset="2"/>
              </a:rPr>
              <a:t>  g/mol</a:t>
            </a:r>
            <a:endParaRPr lang="es-ES" b="1" dirty="0">
              <a:solidFill>
                <a:srgbClr val="FF0000"/>
              </a:solidFill>
            </a:endParaRPr>
          </a:p>
          <a:p>
            <a:pPr marL="68263" indent="0" eaLnBrk="1" hangingPunct="1">
              <a:buFont typeface="Wingdings 2" pitchFamily="18" charset="2"/>
              <a:buNone/>
            </a:pPr>
            <a:endParaRPr lang="es-ES"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880" y="1179719"/>
            <a:ext cx="3695700" cy="277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98209" y="949674"/>
            <a:ext cx="3893572" cy="4524315"/>
          </a:xfrm>
          <a:prstGeom prst="rect">
            <a:avLst/>
          </a:prstGeom>
          <a:noFill/>
        </p:spPr>
        <p:txBody>
          <a:bodyPr wrap="square" rtlCol="0">
            <a:spAutoFit/>
          </a:bodyPr>
          <a:lstStyle/>
          <a:p>
            <a:pPr algn="just"/>
            <a:r>
              <a:rPr lang="gl-ES" dirty="0"/>
              <a:t>-</a:t>
            </a:r>
            <a:r>
              <a:rPr lang="gl-ES" dirty="0" err="1"/>
              <a:t>Según</a:t>
            </a:r>
            <a:r>
              <a:rPr lang="gl-ES" dirty="0"/>
              <a:t> </a:t>
            </a:r>
            <a:r>
              <a:rPr lang="gl-ES" dirty="0" err="1"/>
              <a:t>qué</a:t>
            </a:r>
            <a:r>
              <a:rPr lang="gl-ES" dirty="0"/>
              <a:t> tipo de </a:t>
            </a:r>
            <a:r>
              <a:rPr lang="gl-ES" dirty="0" err="1">
                <a:solidFill>
                  <a:srgbClr val="00B050"/>
                </a:solidFill>
              </a:rPr>
              <a:t>huevos</a:t>
            </a:r>
            <a:r>
              <a:rPr lang="gl-ES" dirty="0"/>
              <a:t> </a:t>
            </a:r>
            <a:r>
              <a:rPr lang="gl-ES" dirty="0" err="1"/>
              <a:t>tenga</a:t>
            </a:r>
            <a:r>
              <a:rPr lang="gl-ES" dirty="0"/>
              <a:t> la </a:t>
            </a:r>
            <a:r>
              <a:rPr lang="gl-ES" dirty="0" err="1">
                <a:solidFill>
                  <a:srgbClr val="FF0000"/>
                </a:solidFill>
              </a:rPr>
              <a:t>docena</a:t>
            </a:r>
            <a:r>
              <a:rPr lang="gl-ES" dirty="0"/>
              <a:t>, </a:t>
            </a:r>
            <a:r>
              <a:rPr lang="gl-ES" dirty="0" err="1"/>
              <a:t>ésta</a:t>
            </a:r>
            <a:r>
              <a:rPr lang="gl-ES" dirty="0"/>
              <a:t> </a:t>
            </a:r>
            <a:r>
              <a:rPr lang="gl-ES" dirty="0" err="1"/>
              <a:t>tendrá</a:t>
            </a:r>
            <a:r>
              <a:rPr lang="gl-ES" dirty="0"/>
              <a:t> diferente masa.</a:t>
            </a:r>
          </a:p>
          <a:p>
            <a:pPr algn="just"/>
            <a:r>
              <a:rPr lang="gl-ES" dirty="0"/>
              <a:t>Una </a:t>
            </a:r>
            <a:r>
              <a:rPr lang="gl-ES" dirty="0" err="1"/>
              <a:t>docena</a:t>
            </a:r>
            <a:r>
              <a:rPr lang="gl-ES" dirty="0"/>
              <a:t> de </a:t>
            </a:r>
            <a:r>
              <a:rPr lang="gl-ES" dirty="0" err="1"/>
              <a:t>huevos</a:t>
            </a:r>
            <a:r>
              <a:rPr lang="gl-ES" dirty="0"/>
              <a:t> de avestruz </a:t>
            </a:r>
            <a:r>
              <a:rPr lang="gl-ES" dirty="0" err="1"/>
              <a:t>tiene</a:t>
            </a:r>
            <a:r>
              <a:rPr lang="gl-ES" dirty="0"/>
              <a:t> más masa que una </a:t>
            </a:r>
            <a:r>
              <a:rPr lang="gl-ES" dirty="0" err="1"/>
              <a:t>docena</a:t>
            </a:r>
            <a:r>
              <a:rPr lang="gl-ES" dirty="0"/>
              <a:t> de </a:t>
            </a:r>
            <a:r>
              <a:rPr lang="gl-ES" dirty="0" err="1"/>
              <a:t>huevos</a:t>
            </a:r>
            <a:r>
              <a:rPr lang="gl-ES" dirty="0"/>
              <a:t> de </a:t>
            </a:r>
            <a:r>
              <a:rPr lang="gl-ES" dirty="0" err="1"/>
              <a:t>codorniz</a:t>
            </a:r>
            <a:r>
              <a:rPr lang="gl-ES" dirty="0"/>
              <a:t>.</a:t>
            </a:r>
          </a:p>
          <a:p>
            <a:pPr algn="just"/>
            <a:r>
              <a:rPr lang="gl-ES" dirty="0"/>
              <a:t>-</a:t>
            </a:r>
            <a:r>
              <a:rPr lang="gl-ES" dirty="0" err="1"/>
              <a:t>Según</a:t>
            </a:r>
            <a:r>
              <a:rPr lang="gl-ES" dirty="0"/>
              <a:t> de </a:t>
            </a:r>
            <a:r>
              <a:rPr lang="gl-ES" dirty="0" err="1"/>
              <a:t>qué</a:t>
            </a:r>
            <a:r>
              <a:rPr lang="gl-ES" dirty="0"/>
              <a:t> tipo de </a:t>
            </a:r>
            <a:r>
              <a:rPr lang="gl-ES" dirty="0">
                <a:solidFill>
                  <a:srgbClr val="00B050"/>
                </a:solidFill>
              </a:rPr>
              <a:t>entidades</a:t>
            </a:r>
            <a:r>
              <a:rPr lang="gl-ES" dirty="0"/>
              <a:t> </a:t>
            </a:r>
            <a:r>
              <a:rPr lang="gl-ES" dirty="0" err="1"/>
              <a:t>esté</a:t>
            </a:r>
            <a:r>
              <a:rPr lang="gl-ES" dirty="0"/>
              <a:t> </a:t>
            </a:r>
            <a:r>
              <a:rPr lang="gl-ES" dirty="0" err="1"/>
              <a:t>constituida</a:t>
            </a:r>
            <a:r>
              <a:rPr lang="gl-ES" dirty="0"/>
              <a:t> cada sustancia, el </a:t>
            </a:r>
            <a:r>
              <a:rPr lang="gl-ES" dirty="0">
                <a:solidFill>
                  <a:srgbClr val="FF0000"/>
                </a:solidFill>
              </a:rPr>
              <a:t>mol</a:t>
            </a:r>
            <a:r>
              <a:rPr lang="gl-ES" dirty="0"/>
              <a:t> pesará distinto:</a:t>
            </a:r>
            <a:r>
              <a:rPr lang="es-ES" dirty="0"/>
              <a:t>Así, un mol de agua pesa 18 g, mientras que un mol de glucosa pesa 10 veces más, es decir, 180 gramos.</a:t>
            </a:r>
          </a:p>
          <a:p>
            <a:pPr algn="just"/>
            <a:endParaRPr lang="es-ES" dirty="0"/>
          </a:p>
          <a:p>
            <a:pPr algn="just"/>
            <a:endParaRPr lang="es-ES" dirty="0"/>
          </a:p>
          <a:p>
            <a:pPr algn="just"/>
            <a:endParaRPr lang="es-ES" dirty="0"/>
          </a:p>
          <a:p>
            <a:pPr algn="just"/>
            <a:endParaRPr lang="es-ES" dirty="0"/>
          </a:p>
          <a:p>
            <a:pPr algn="just"/>
            <a:endParaRPr lang="gl-E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40" y="4070555"/>
            <a:ext cx="5338733" cy="140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1"/>
          </p:nvPr>
        </p:nvSpPr>
        <p:spPr>
          <a:xfrm>
            <a:off x="1042988" y="987425"/>
            <a:ext cx="6777037" cy="4845050"/>
          </a:xfrm>
        </p:spPr>
        <p:txBody>
          <a:bodyPr/>
          <a:lstStyle/>
          <a:p>
            <a:pPr algn="ctr" eaLnBrk="1" hangingPunct="1">
              <a:buFont typeface="Wingdings 2" pitchFamily="18" charset="2"/>
              <a:buNone/>
            </a:pPr>
            <a:r>
              <a:rPr lang="es-ES_tradnl" sz="3600" b="1" dirty="0"/>
              <a:t>m(g)= n ·  M</a:t>
            </a:r>
          </a:p>
          <a:p>
            <a:pPr algn="ctr" eaLnBrk="1" hangingPunct="1">
              <a:buFont typeface="Wingdings 2" pitchFamily="18" charset="2"/>
              <a:buNone/>
            </a:pPr>
            <a:endParaRPr lang="es-ES_tradnl" sz="3600" b="1" dirty="0"/>
          </a:p>
          <a:p>
            <a:pPr algn="ctr" eaLnBrk="1" hangingPunct="1">
              <a:buFont typeface="Wingdings 2" pitchFamily="18" charset="2"/>
              <a:buNone/>
            </a:pPr>
            <a:r>
              <a:rPr lang="es-ES_tradnl" sz="1600" b="1" dirty="0"/>
              <a:t>Masa en gramos     número de moles     masa molar (g/mol)</a:t>
            </a:r>
          </a:p>
        </p:txBody>
      </p:sp>
      <p:sp>
        <p:nvSpPr>
          <p:cNvPr id="26626" name="Line 4"/>
          <p:cNvSpPr>
            <a:spLocks noChangeShapeType="1"/>
          </p:cNvSpPr>
          <p:nvPr/>
        </p:nvSpPr>
        <p:spPr bwMode="auto">
          <a:xfrm flipH="1">
            <a:off x="2830513" y="1552575"/>
            <a:ext cx="798512" cy="668338"/>
          </a:xfrm>
          <a:prstGeom prst="line">
            <a:avLst/>
          </a:prstGeom>
          <a:noFill/>
          <a:ln w="38100">
            <a:solidFill>
              <a:schemeClr val="hlink"/>
            </a:solidFill>
            <a:round/>
            <a:headEnd/>
            <a:tailEnd type="triangle" w="med" len="med"/>
          </a:ln>
        </p:spPr>
        <p:txBody>
          <a:bodyPr/>
          <a:lstStyle/>
          <a:p>
            <a:endParaRPr lang="es-ES_tradnl"/>
          </a:p>
        </p:txBody>
      </p:sp>
      <p:sp>
        <p:nvSpPr>
          <p:cNvPr id="26627" name="Line 5"/>
          <p:cNvSpPr>
            <a:spLocks noChangeShapeType="1"/>
          </p:cNvSpPr>
          <p:nvPr/>
        </p:nvSpPr>
        <p:spPr bwMode="auto">
          <a:xfrm flipH="1">
            <a:off x="4653679" y="1552575"/>
            <a:ext cx="30162" cy="668338"/>
          </a:xfrm>
          <a:prstGeom prst="line">
            <a:avLst/>
          </a:prstGeom>
          <a:noFill/>
          <a:ln w="38100">
            <a:solidFill>
              <a:schemeClr val="hlink"/>
            </a:solidFill>
            <a:round/>
            <a:headEnd/>
            <a:tailEnd type="triangle" w="med" len="med"/>
          </a:ln>
        </p:spPr>
        <p:txBody>
          <a:bodyPr/>
          <a:lstStyle/>
          <a:p>
            <a:endParaRPr lang="es-ES_tradnl"/>
          </a:p>
        </p:txBody>
      </p:sp>
      <p:sp>
        <p:nvSpPr>
          <p:cNvPr id="26628" name="Line 6"/>
          <p:cNvSpPr>
            <a:spLocks noChangeShapeType="1"/>
          </p:cNvSpPr>
          <p:nvPr/>
        </p:nvSpPr>
        <p:spPr bwMode="auto">
          <a:xfrm>
            <a:off x="5630863" y="1552575"/>
            <a:ext cx="798512" cy="668338"/>
          </a:xfrm>
          <a:prstGeom prst="line">
            <a:avLst/>
          </a:prstGeom>
          <a:noFill/>
          <a:ln w="38100">
            <a:solidFill>
              <a:schemeClr val="hlink"/>
            </a:solidFill>
            <a:round/>
            <a:headEnd/>
            <a:tailEnd type="triangle" w="med" len="med"/>
          </a:ln>
        </p:spPr>
        <p:txBody>
          <a:bodyPr/>
          <a:lstStyle/>
          <a:p>
            <a:endParaRPr lang="es-ES_tradnl"/>
          </a:p>
        </p:txBody>
      </p:sp>
      <p:pic>
        <p:nvPicPr>
          <p:cNvPr id="26629" name="Picture 8" descr="estequiometria-15-638"/>
          <p:cNvPicPr>
            <a:picLocks noChangeAspect="1" noChangeArrowheads="1"/>
          </p:cNvPicPr>
          <p:nvPr/>
        </p:nvPicPr>
        <p:blipFill>
          <a:blip r:embed="rId2"/>
          <a:srcRect/>
          <a:stretch>
            <a:fillRect/>
          </a:stretch>
        </p:blipFill>
        <p:spPr bwMode="auto">
          <a:xfrm>
            <a:off x="2227007" y="2846439"/>
            <a:ext cx="4688144" cy="351626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529F8-144D-4202-8BAA-E7005C75AF93}"/>
              </a:ext>
            </a:extLst>
          </p:cNvPr>
          <p:cNvSpPr>
            <a:spLocks noGrp="1"/>
          </p:cNvSpPr>
          <p:nvPr>
            <p:ph type="title"/>
          </p:nvPr>
        </p:nvSpPr>
        <p:spPr>
          <a:xfrm>
            <a:off x="1042988" y="734518"/>
            <a:ext cx="7024687" cy="674557"/>
          </a:xfrm>
        </p:spPr>
        <p:txBody>
          <a:bodyPr/>
          <a:lstStyle/>
          <a:p>
            <a:r>
              <a:rPr lang="es-ES" dirty="0"/>
              <a:t>FÓRMULAS QUÍMICAS</a:t>
            </a:r>
          </a:p>
        </p:txBody>
      </p:sp>
      <p:sp>
        <p:nvSpPr>
          <p:cNvPr id="3" name="Marcador de contenido 2">
            <a:extLst>
              <a:ext uri="{FF2B5EF4-FFF2-40B4-BE49-F238E27FC236}">
                <a16:creationId xmlns:a16="http://schemas.microsoft.com/office/drawing/2014/main" id="{3A08ADE9-2548-411D-9BB1-C0AE819119CB}"/>
              </a:ext>
            </a:extLst>
          </p:cNvPr>
          <p:cNvSpPr>
            <a:spLocks noGrp="1"/>
          </p:cNvSpPr>
          <p:nvPr>
            <p:ph idx="1"/>
          </p:nvPr>
        </p:nvSpPr>
        <p:spPr>
          <a:xfrm>
            <a:off x="1652588" y="1603948"/>
            <a:ext cx="6777037" cy="4228527"/>
          </a:xfrm>
        </p:spPr>
        <p:txBody>
          <a:bodyPr/>
          <a:lstStyle/>
          <a:p>
            <a:r>
              <a:rPr lang="es-ES" dirty="0"/>
              <a:t>Concepto… </a:t>
            </a:r>
          </a:p>
          <a:p>
            <a:r>
              <a:rPr lang="es-ES" b="1" dirty="0">
                <a:solidFill>
                  <a:srgbClr val="7030A0"/>
                </a:solidFill>
              </a:rPr>
              <a:t>Indica la información cuantitativa que ofrecen las siguientes fórmulas</a:t>
            </a:r>
            <a:r>
              <a:rPr lang="es-ES" dirty="0"/>
              <a:t>(tienes que pensar </a:t>
            </a:r>
            <a:r>
              <a:rPr lang="es-ES" i="1" u="sng" dirty="0"/>
              <a:t>qué tipo de sustancia </a:t>
            </a:r>
            <a:r>
              <a:rPr lang="es-ES" dirty="0"/>
              <a:t>se trata en cada caso)</a:t>
            </a:r>
          </a:p>
          <a:p>
            <a:pPr lvl="1"/>
            <a:r>
              <a:rPr lang="es-ES" dirty="0"/>
              <a:t>BaCl</a:t>
            </a:r>
            <a:r>
              <a:rPr lang="es-ES" sz="1600" dirty="0"/>
              <a:t>2</a:t>
            </a:r>
            <a:r>
              <a:rPr lang="es-ES" sz="1800" dirty="0"/>
              <a:t>	</a:t>
            </a:r>
            <a:r>
              <a:rPr lang="es-ES" dirty="0"/>
              <a:t>CO</a:t>
            </a:r>
            <a:r>
              <a:rPr lang="es-ES" sz="1600" dirty="0"/>
              <a:t>2</a:t>
            </a:r>
            <a:r>
              <a:rPr lang="es-ES" dirty="0"/>
              <a:t>	NH</a:t>
            </a:r>
            <a:r>
              <a:rPr lang="es-ES" sz="1600" dirty="0"/>
              <a:t>3</a:t>
            </a:r>
            <a:r>
              <a:rPr lang="es-ES" dirty="0"/>
              <a:t>	Ni</a:t>
            </a:r>
            <a:r>
              <a:rPr lang="es-ES" sz="1600" dirty="0"/>
              <a:t>2</a:t>
            </a:r>
            <a:r>
              <a:rPr lang="es-ES" dirty="0"/>
              <a:t>O</a:t>
            </a:r>
            <a:r>
              <a:rPr lang="es-ES" sz="1600" dirty="0"/>
              <a:t>3	</a:t>
            </a:r>
            <a:r>
              <a:rPr lang="es-ES" dirty="0"/>
              <a:t>  SiO</a:t>
            </a:r>
            <a:r>
              <a:rPr lang="es-ES" baseline="-25000" dirty="0"/>
              <a:t>2</a:t>
            </a:r>
            <a:r>
              <a:rPr lang="es-ES" dirty="0"/>
              <a:t>	H</a:t>
            </a:r>
            <a:r>
              <a:rPr lang="es-ES" sz="1600" dirty="0"/>
              <a:t>2</a:t>
            </a:r>
          </a:p>
          <a:p>
            <a:pPr marL="366713" lvl="1" indent="0">
              <a:buNone/>
            </a:pPr>
            <a:r>
              <a:rPr lang="es-ES" dirty="0"/>
              <a:t>HNO</a:t>
            </a:r>
            <a:r>
              <a:rPr lang="es-ES" sz="1600" dirty="0"/>
              <a:t>3 </a:t>
            </a:r>
          </a:p>
          <a:p>
            <a:pPr marL="366713" lvl="1" indent="0">
              <a:buNone/>
            </a:pPr>
            <a:r>
              <a:rPr lang="es-ES" dirty="0"/>
              <a:t> </a:t>
            </a:r>
            <a:endParaRPr lang="es-ES" sz="1800" dirty="0"/>
          </a:p>
          <a:p>
            <a:pPr lvl="1"/>
            <a:endParaRPr lang="es-ES" dirty="0"/>
          </a:p>
        </p:txBody>
      </p:sp>
      <p:pic>
        <p:nvPicPr>
          <p:cNvPr id="5" name="Imagen 4">
            <a:extLst>
              <a:ext uri="{FF2B5EF4-FFF2-40B4-BE49-F238E27FC236}">
                <a16:creationId xmlns:a16="http://schemas.microsoft.com/office/drawing/2014/main" id="{BC4615BC-82B8-48BA-B061-F44ABE90D1C1}"/>
              </a:ext>
            </a:extLst>
          </p:cNvPr>
          <p:cNvPicPr>
            <a:picLocks noChangeAspect="1"/>
          </p:cNvPicPr>
          <p:nvPr/>
        </p:nvPicPr>
        <p:blipFill>
          <a:blip r:embed="rId2"/>
          <a:stretch>
            <a:fillRect/>
          </a:stretch>
        </p:blipFill>
        <p:spPr>
          <a:xfrm>
            <a:off x="1042988" y="2419705"/>
            <a:ext cx="949899" cy="700705"/>
          </a:xfrm>
          <a:prstGeom prst="rect">
            <a:avLst/>
          </a:prstGeom>
        </p:spPr>
      </p:pic>
    </p:spTree>
    <p:extLst>
      <p:ext uri="{BB962C8B-B14F-4D97-AF65-F5344CB8AC3E}">
        <p14:creationId xmlns:p14="http://schemas.microsoft.com/office/powerpoint/2010/main" val="23628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4181" y="1136469"/>
            <a:ext cx="7890387" cy="926627"/>
          </a:xfrm>
        </p:spPr>
        <p:txBody>
          <a:bodyPr/>
          <a:lstStyle/>
          <a:p>
            <a:r>
              <a:rPr lang="gl-ES" sz="3600" dirty="0"/>
              <a:t>Para repasar, estudia la </a:t>
            </a:r>
            <a:r>
              <a:rPr lang="gl-ES" sz="3600" dirty="0" err="1"/>
              <a:t>siguiente</a:t>
            </a:r>
            <a:r>
              <a:rPr lang="gl-ES" sz="3600" dirty="0"/>
              <a:t> infografía (visitar enlace): </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904" y="2063096"/>
            <a:ext cx="2661387" cy="376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500892" y="2783760"/>
            <a:ext cx="2286000" cy="2246769"/>
          </a:xfrm>
          <a:prstGeom prst="rect">
            <a:avLst/>
          </a:prstGeom>
        </p:spPr>
        <p:txBody>
          <a:bodyPr>
            <a:spAutoFit/>
          </a:bodyPr>
          <a:lstStyle/>
          <a:p>
            <a:r>
              <a:rPr lang="gl-ES" sz="2000" dirty="0">
                <a:solidFill>
                  <a:srgbClr val="94C600"/>
                </a:solidFill>
                <a:latin typeface="Century Gothic"/>
                <a:ea typeface="+mj-ea"/>
                <a:cs typeface="+mj-cs"/>
                <a:hlinkClick r:id="rId3"/>
              </a:rPr>
              <a:t>http://www.compoundchem.com/wp-content/uploads/2014/10/Avogadro-The-Mole-723x1024.png</a:t>
            </a:r>
            <a:r>
              <a:rPr lang="gl-ES" sz="2000" dirty="0">
                <a:solidFill>
                  <a:srgbClr val="94C600"/>
                </a:solidFill>
                <a:latin typeface="Century Gothic"/>
                <a:ea typeface="+mj-ea"/>
                <a:cs typeface="+mj-cs"/>
              </a:rPr>
              <a:t> </a:t>
            </a:r>
            <a:endParaRPr lang="gl-ES" sz="1100" dirty="0"/>
          </a:p>
        </p:txBody>
      </p:sp>
    </p:spTree>
    <p:extLst>
      <p:ext uri="{BB962C8B-B14F-4D97-AF65-F5344CB8AC3E}">
        <p14:creationId xmlns:p14="http://schemas.microsoft.com/office/powerpoint/2010/main" val="407850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671" y="914399"/>
            <a:ext cx="8141110" cy="811161"/>
          </a:xfrm>
        </p:spPr>
        <p:txBody>
          <a:bodyPr rtlCol="0">
            <a:noAutofit/>
          </a:bodyPr>
          <a:lstStyle/>
          <a:p>
            <a:pPr eaLnBrk="1" fontAlgn="auto" hangingPunct="1">
              <a:spcAft>
                <a:spcPts val="0"/>
              </a:spcAft>
              <a:defRPr/>
            </a:pPr>
            <a:r>
              <a:rPr lang="es-ES" sz="3200" dirty="0"/>
              <a:t>¿Cuánto pesan 0,25 moles de sal de mesa (</a:t>
            </a:r>
            <a:r>
              <a:rPr lang="es-ES" sz="3200" dirty="0" err="1"/>
              <a:t>NaCl</a:t>
            </a:r>
            <a:r>
              <a:rPr lang="es-ES" sz="3200" dirty="0"/>
              <a:t>)?</a:t>
            </a:r>
          </a:p>
        </p:txBody>
      </p:sp>
      <p:sp>
        <p:nvSpPr>
          <p:cNvPr id="3" name="Marcador de contenido 2"/>
          <p:cNvSpPr>
            <a:spLocks noGrp="1"/>
          </p:cNvSpPr>
          <p:nvPr>
            <p:ph idx="1"/>
          </p:nvPr>
        </p:nvSpPr>
        <p:spPr>
          <a:xfrm>
            <a:off x="530943" y="1725560"/>
            <a:ext cx="7978876" cy="2225728"/>
          </a:xfrm>
        </p:spPr>
        <p:txBody>
          <a:bodyPr rtlCol="0">
            <a:normAutofit lnSpcReduction="10000"/>
          </a:bodyPr>
          <a:lstStyle/>
          <a:p>
            <a:pPr marL="411480" indent="-342900" eaLnBrk="1" fontAlgn="auto" hangingPunct="1">
              <a:spcAft>
                <a:spcPts val="0"/>
              </a:spcAft>
              <a:buFontTx/>
              <a:buChar char="-"/>
              <a:defRPr/>
            </a:pPr>
            <a:r>
              <a:rPr lang="es-ES" dirty="0"/>
              <a:t>Primero tenemos que calcular la masa molar del </a:t>
            </a:r>
            <a:r>
              <a:rPr lang="es-ES" dirty="0" err="1"/>
              <a:t>NaCl</a:t>
            </a:r>
            <a:r>
              <a:rPr lang="es-ES" dirty="0"/>
              <a:t>: </a:t>
            </a:r>
          </a:p>
          <a:p>
            <a:pPr marL="640080" lvl="2" indent="0" eaLnBrk="1" fontAlgn="auto" hangingPunct="1">
              <a:spcAft>
                <a:spcPts val="0"/>
              </a:spcAft>
              <a:buNone/>
              <a:defRPr/>
            </a:pPr>
            <a:r>
              <a:rPr lang="es-ES" dirty="0"/>
              <a:t>	M(unidad fórmula)= 23 + 35,5= 58,5 </a:t>
            </a:r>
            <a:r>
              <a:rPr lang="es-ES" dirty="0" err="1"/>
              <a:t>uma</a:t>
            </a:r>
            <a:endParaRPr lang="es-ES" dirty="0"/>
          </a:p>
          <a:p>
            <a:pPr marL="68580" indent="0" eaLnBrk="1" fontAlgn="auto" hangingPunct="1">
              <a:spcAft>
                <a:spcPts val="0"/>
              </a:spcAft>
              <a:buNone/>
              <a:defRPr/>
            </a:pPr>
            <a:r>
              <a:rPr lang="es-ES" dirty="0"/>
              <a:t>	</a:t>
            </a:r>
            <a:r>
              <a:rPr lang="es-ES" sz="2000" dirty="0"/>
              <a:t>M molar=58,5 g/mol </a:t>
            </a:r>
            <a:r>
              <a:rPr lang="es-ES" dirty="0"/>
              <a:t>(</a:t>
            </a:r>
            <a:r>
              <a:rPr lang="es-ES" sz="2000" dirty="0"/>
              <a:t>mismo valor numérico pero 	unidades de g/mol</a:t>
            </a:r>
            <a:r>
              <a:rPr lang="es-ES" dirty="0"/>
              <a:t>)</a:t>
            </a:r>
          </a:p>
          <a:p>
            <a:pPr marL="68580" indent="0" eaLnBrk="1" fontAlgn="auto" hangingPunct="1">
              <a:spcAft>
                <a:spcPts val="0"/>
              </a:spcAft>
              <a:buFont typeface="Wingdings 2" pitchFamily="18" charset="2"/>
              <a:buNone/>
              <a:defRPr/>
            </a:pPr>
            <a:r>
              <a:rPr lang="es-ES" dirty="0"/>
              <a:t>- Después recurrimos a factores de conversión:</a:t>
            </a:r>
          </a:p>
          <a:p>
            <a:pPr marL="68580" indent="0" eaLnBrk="1" fontAlgn="auto" hangingPunct="1">
              <a:spcAft>
                <a:spcPts val="0"/>
              </a:spcAft>
              <a:buFont typeface="Wingdings 2" pitchFamily="18" charset="2"/>
              <a:buNone/>
              <a:defRPr/>
            </a:pPr>
            <a:endParaRPr lang="es-ES" dirty="0"/>
          </a:p>
        </p:txBody>
      </p:sp>
      <p:sp>
        <p:nvSpPr>
          <p:cNvPr id="27651" name="CuadroTexto 3"/>
          <p:cNvSpPr txBox="1">
            <a:spLocks noChangeArrowheads="1"/>
          </p:cNvSpPr>
          <p:nvPr/>
        </p:nvSpPr>
        <p:spPr bwMode="auto">
          <a:xfrm>
            <a:off x="1042989" y="4341813"/>
            <a:ext cx="1898650" cy="369332"/>
          </a:xfrm>
          <a:prstGeom prst="rect">
            <a:avLst/>
          </a:prstGeom>
          <a:noFill/>
          <a:ln w="9525">
            <a:noFill/>
            <a:miter lim="800000"/>
            <a:headEnd/>
            <a:tailEnd/>
          </a:ln>
        </p:spPr>
        <p:txBody>
          <a:bodyPr wrap="square">
            <a:spAutoFit/>
          </a:bodyPr>
          <a:lstStyle/>
          <a:p>
            <a:r>
              <a:rPr lang="es-ES" dirty="0">
                <a:latin typeface="Century Gothic" pitchFamily="34" charset="0"/>
              </a:rPr>
              <a:t>0,25mol </a:t>
            </a:r>
            <a:r>
              <a:rPr lang="es-ES" dirty="0" err="1">
                <a:latin typeface="Century Gothic" pitchFamily="34" charset="0"/>
              </a:rPr>
              <a:t>NaCl</a:t>
            </a:r>
            <a:r>
              <a:rPr lang="es-ES" dirty="0">
                <a:latin typeface="Century Gothic" pitchFamily="34" charset="0"/>
              </a:rPr>
              <a:t> x</a:t>
            </a:r>
          </a:p>
        </p:txBody>
      </p:sp>
      <p:sp>
        <p:nvSpPr>
          <p:cNvPr id="5" name="CuadroTexto 4"/>
          <p:cNvSpPr txBox="1">
            <a:spLocks noChangeArrowheads="1"/>
          </p:cNvSpPr>
          <p:nvPr/>
        </p:nvSpPr>
        <p:spPr bwMode="auto">
          <a:xfrm>
            <a:off x="3125788" y="4070350"/>
            <a:ext cx="1709737" cy="369332"/>
          </a:xfrm>
          <a:prstGeom prst="rect">
            <a:avLst/>
          </a:prstGeom>
          <a:noFill/>
          <a:ln w="9525">
            <a:noFill/>
            <a:miter lim="800000"/>
            <a:headEnd/>
            <a:tailEnd/>
          </a:ln>
        </p:spPr>
        <p:txBody>
          <a:bodyPr wrap="square">
            <a:spAutoFit/>
          </a:bodyPr>
          <a:lstStyle/>
          <a:p>
            <a:r>
              <a:rPr lang="es-ES" dirty="0">
                <a:latin typeface="Century Gothic" pitchFamily="34" charset="0"/>
              </a:rPr>
              <a:t>58,5 g </a:t>
            </a:r>
            <a:r>
              <a:rPr lang="es-ES" dirty="0" err="1">
                <a:latin typeface="Century Gothic" pitchFamily="34" charset="0"/>
              </a:rPr>
              <a:t>NaCl</a:t>
            </a:r>
            <a:endParaRPr lang="es-ES" dirty="0">
              <a:latin typeface="Century Gothic" pitchFamily="34" charset="0"/>
            </a:endParaRPr>
          </a:p>
        </p:txBody>
      </p:sp>
      <p:sp>
        <p:nvSpPr>
          <p:cNvPr id="6" name="CuadroTexto 5"/>
          <p:cNvSpPr txBox="1">
            <a:spLocks noChangeArrowheads="1"/>
          </p:cNvSpPr>
          <p:nvPr/>
        </p:nvSpPr>
        <p:spPr bwMode="auto">
          <a:xfrm>
            <a:off x="3125788" y="4711700"/>
            <a:ext cx="1525587" cy="369332"/>
          </a:xfrm>
          <a:prstGeom prst="rect">
            <a:avLst/>
          </a:prstGeom>
          <a:noFill/>
          <a:ln w="9525">
            <a:noFill/>
            <a:miter lim="800000"/>
            <a:headEnd/>
            <a:tailEnd/>
          </a:ln>
        </p:spPr>
        <p:txBody>
          <a:bodyPr wrap="square">
            <a:spAutoFit/>
          </a:bodyPr>
          <a:lstStyle/>
          <a:p>
            <a:r>
              <a:rPr lang="es-ES" dirty="0">
                <a:latin typeface="Century Gothic" pitchFamily="34" charset="0"/>
              </a:rPr>
              <a:t>1mol </a:t>
            </a:r>
            <a:r>
              <a:rPr lang="es-ES" dirty="0" err="1">
                <a:latin typeface="Century Gothic" pitchFamily="34" charset="0"/>
              </a:rPr>
              <a:t>NaCl</a:t>
            </a:r>
            <a:endParaRPr lang="es-ES" dirty="0">
              <a:latin typeface="Century Gothic" pitchFamily="34" charset="0"/>
            </a:endParaRPr>
          </a:p>
        </p:txBody>
      </p:sp>
      <p:sp>
        <p:nvSpPr>
          <p:cNvPr id="7" name="CuadroTexto 6"/>
          <p:cNvSpPr txBox="1">
            <a:spLocks noChangeArrowheads="1"/>
          </p:cNvSpPr>
          <p:nvPr/>
        </p:nvSpPr>
        <p:spPr bwMode="auto">
          <a:xfrm>
            <a:off x="4835524" y="4341813"/>
            <a:ext cx="1911639" cy="369332"/>
          </a:xfrm>
          <a:prstGeom prst="rect">
            <a:avLst/>
          </a:prstGeom>
          <a:noFill/>
          <a:ln w="9525">
            <a:noFill/>
            <a:miter lim="800000"/>
            <a:headEnd/>
            <a:tailEnd/>
          </a:ln>
        </p:spPr>
        <p:txBody>
          <a:bodyPr wrap="square">
            <a:spAutoFit/>
          </a:bodyPr>
          <a:lstStyle/>
          <a:p>
            <a:r>
              <a:rPr lang="es-ES" dirty="0">
                <a:latin typeface="Century Gothic" pitchFamily="34" charset="0"/>
              </a:rPr>
              <a:t>=14,6 g </a:t>
            </a:r>
            <a:r>
              <a:rPr lang="es-ES" dirty="0" err="1">
                <a:latin typeface="Century Gothic" pitchFamily="34" charset="0"/>
              </a:rPr>
              <a:t>NaCl</a:t>
            </a:r>
            <a:endParaRPr lang="es-ES" dirty="0">
              <a:latin typeface="Century Gothic" pitchFamily="34" charset="0"/>
            </a:endParaRPr>
          </a:p>
        </p:txBody>
      </p:sp>
      <p:cxnSp>
        <p:nvCxnSpPr>
          <p:cNvPr id="9" name="Conector recto 8"/>
          <p:cNvCxnSpPr/>
          <p:nvPr/>
        </p:nvCxnSpPr>
        <p:spPr>
          <a:xfrm flipV="1">
            <a:off x="3044825" y="4527550"/>
            <a:ext cx="160655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es-ES" dirty="0"/>
              <a:t>Cuántos moles hay en 25 g de sílice (SiO</a:t>
            </a:r>
            <a:r>
              <a:rPr lang="es-ES" baseline="-25000" dirty="0"/>
              <a:t>2</a:t>
            </a:r>
            <a:r>
              <a:rPr lang="es-ES" dirty="0"/>
              <a:t>)</a:t>
            </a:r>
          </a:p>
        </p:txBody>
      </p:sp>
      <p:sp>
        <p:nvSpPr>
          <p:cNvPr id="3" name="Marcador de contenido 2"/>
          <p:cNvSpPr>
            <a:spLocks noGrp="1"/>
          </p:cNvSpPr>
          <p:nvPr>
            <p:ph idx="1"/>
          </p:nvPr>
        </p:nvSpPr>
        <p:spPr>
          <a:xfrm>
            <a:off x="1042988" y="2324100"/>
            <a:ext cx="7024687" cy="1259758"/>
          </a:xfrm>
        </p:spPr>
        <p:txBody>
          <a:bodyPr rtlCol="0">
            <a:normAutofit lnSpcReduction="10000"/>
          </a:bodyPr>
          <a:lstStyle/>
          <a:p>
            <a:pPr indent="-274320" eaLnBrk="1" fontAlgn="auto" hangingPunct="1">
              <a:spcAft>
                <a:spcPts val="0"/>
              </a:spcAft>
              <a:defRPr/>
            </a:pPr>
            <a:r>
              <a:rPr lang="es-ES" dirty="0"/>
              <a:t>Averiguamos la masa molar del SiO</a:t>
            </a:r>
            <a:r>
              <a:rPr lang="es-ES" baseline="-25000" dirty="0"/>
              <a:t>2</a:t>
            </a:r>
            <a:endParaRPr lang="es-ES" dirty="0"/>
          </a:p>
          <a:p>
            <a:pPr lvl="1" indent="-274320" eaLnBrk="1" fontAlgn="auto" hangingPunct="1">
              <a:spcAft>
                <a:spcPts val="0"/>
              </a:spcAft>
              <a:defRPr/>
            </a:pPr>
            <a:r>
              <a:rPr lang="es-ES" dirty="0"/>
              <a:t>M(unidad fórmula)= 28+ 16 x 2= 60 </a:t>
            </a:r>
            <a:r>
              <a:rPr lang="es-ES" dirty="0" err="1"/>
              <a:t>uma</a:t>
            </a:r>
            <a:endParaRPr lang="es-ES" dirty="0"/>
          </a:p>
          <a:p>
            <a:pPr lvl="1" indent="-274320" eaLnBrk="1" fontAlgn="auto" hangingPunct="1">
              <a:spcAft>
                <a:spcPts val="0"/>
              </a:spcAft>
              <a:defRPr/>
            </a:pPr>
            <a:r>
              <a:rPr lang="es-ES" dirty="0"/>
              <a:t>M molar= 60 g/mol</a:t>
            </a:r>
          </a:p>
        </p:txBody>
      </p:sp>
      <p:sp>
        <p:nvSpPr>
          <p:cNvPr id="28675" name="CuadroTexto 3"/>
          <p:cNvSpPr txBox="1">
            <a:spLocks noChangeArrowheads="1"/>
          </p:cNvSpPr>
          <p:nvPr/>
        </p:nvSpPr>
        <p:spPr bwMode="auto">
          <a:xfrm>
            <a:off x="1149928" y="4103688"/>
            <a:ext cx="1585336" cy="369332"/>
          </a:xfrm>
          <a:prstGeom prst="rect">
            <a:avLst/>
          </a:prstGeom>
          <a:noFill/>
          <a:ln w="9525">
            <a:noFill/>
            <a:miter lim="800000"/>
            <a:headEnd/>
            <a:tailEnd/>
          </a:ln>
        </p:spPr>
        <p:txBody>
          <a:bodyPr wrap="square">
            <a:spAutoFit/>
          </a:bodyPr>
          <a:lstStyle/>
          <a:p>
            <a:r>
              <a:rPr lang="es-ES" dirty="0">
                <a:latin typeface="Century Gothic" pitchFamily="34" charset="0"/>
              </a:rPr>
              <a:t>25 g sílice x</a:t>
            </a:r>
          </a:p>
        </p:txBody>
      </p:sp>
      <p:sp>
        <p:nvSpPr>
          <p:cNvPr id="5" name="CuadroTexto 4"/>
          <p:cNvSpPr txBox="1">
            <a:spLocks noChangeArrowheads="1"/>
          </p:cNvSpPr>
          <p:nvPr/>
        </p:nvSpPr>
        <p:spPr bwMode="auto">
          <a:xfrm>
            <a:off x="2964873" y="3733800"/>
            <a:ext cx="1659515" cy="369332"/>
          </a:xfrm>
          <a:prstGeom prst="rect">
            <a:avLst/>
          </a:prstGeom>
          <a:noFill/>
          <a:ln w="9525">
            <a:noFill/>
            <a:miter lim="800000"/>
            <a:headEnd/>
            <a:tailEnd/>
          </a:ln>
        </p:spPr>
        <p:txBody>
          <a:bodyPr wrap="square">
            <a:spAutoFit/>
          </a:bodyPr>
          <a:lstStyle/>
          <a:p>
            <a:r>
              <a:rPr lang="es-ES" dirty="0">
                <a:latin typeface="Century Gothic" pitchFamily="34" charset="0"/>
              </a:rPr>
              <a:t>1mol sílice</a:t>
            </a:r>
          </a:p>
        </p:txBody>
      </p:sp>
      <p:sp>
        <p:nvSpPr>
          <p:cNvPr id="6" name="CuadroTexto 5"/>
          <p:cNvSpPr txBox="1">
            <a:spLocks noChangeArrowheads="1"/>
          </p:cNvSpPr>
          <p:nvPr/>
        </p:nvSpPr>
        <p:spPr bwMode="auto">
          <a:xfrm>
            <a:off x="2964873" y="4471988"/>
            <a:ext cx="1322965" cy="369332"/>
          </a:xfrm>
          <a:prstGeom prst="rect">
            <a:avLst/>
          </a:prstGeom>
          <a:noFill/>
          <a:ln w="9525">
            <a:noFill/>
            <a:miter lim="800000"/>
            <a:headEnd/>
            <a:tailEnd/>
          </a:ln>
        </p:spPr>
        <p:txBody>
          <a:bodyPr wrap="square">
            <a:spAutoFit/>
          </a:bodyPr>
          <a:lstStyle/>
          <a:p>
            <a:r>
              <a:rPr lang="es-ES" dirty="0">
                <a:latin typeface="Century Gothic" pitchFamily="34" charset="0"/>
              </a:rPr>
              <a:t>60 g sílice</a:t>
            </a:r>
          </a:p>
        </p:txBody>
      </p:sp>
      <p:sp>
        <p:nvSpPr>
          <p:cNvPr id="7" name="CuadroTexto 6"/>
          <p:cNvSpPr txBox="1">
            <a:spLocks noChangeArrowheads="1"/>
          </p:cNvSpPr>
          <p:nvPr/>
        </p:nvSpPr>
        <p:spPr bwMode="auto">
          <a:xfrm>
            <a:off x="4732338" y="4081463"/>
            <a:ext cx="2097953" cy="369332"/>
          </a:xfrm>
          <a:prstGeom prst="rect">
            <a:avLst/>
          </a:prstGeom>
          <a:noFill/>
          <a:ln w="9525">
            <a:noFill/>
            <a:miter lim="800000"/>
            <a:headEnd/>
            <a:tailEnd/>
          </a:ln>
        </p:spPr>
        <p:txBody>
          <a:bodyPr wrap="square">
            <a:spAutoFit/>
          </a:bodyPr>
          <a:lstStyle/>
          <a:p>
            <a:r>
              <a:rPr lang="es-ES" dirty="0">
                <a:latin typeface="Century Gothic" pitchFamily="34" charset="0"/>
              </a:rPr>
              <a:t>= 0,42 mol sílice</a:t>
            </a:r>
          </a:p>
        </p:txBody>
      </p:sp>
      <p:cxnSp>
        <p:nvCxnSpPr>
          <p:cNvPr id="9" name="Conector recto 8"/>
          <p:cNvCxnSpPr>
            <a:stCxn id="28675" idx="3"/>
          </p:cNvCxnSpPr>
          <p:nvPr/>
        </p:nvCxnSpPr>
        <p:spPr>
          <a:xfrm flipV="1">
            <a:off x="2735264" y="4276726"/>
            <a:ext cx="1889124" cy="1162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50764-ABEE-469E-BC91-A3BAEACC20D4}"/>
              </a:ext>
            </a:extLst>
          </p:cNvPr>
          <p:cNvSpPr>
            <a:spLocks noGrp="1"/>
          </p:cNvSpPr>
          <p:nvPr>
            <p:ph type="title"/>
          </p:nvPr>
        </p:nvSpPr>
        <p:spPr/>
        <p:txBody>
          <a:bodyPr/>
          <a:lstStyle/>
          <a:p>
            <a:r>
              <a:rPr lang="es-ES" dirty="0"/>
              <a:t>Cuántas moléculas hay en 100 g de agua (H</a:t>
            </a:r>
            <a:r>
              <a:rPr lang="es-ES" baseline="-25000" dirty="0"/>
              <a:t>2</a:t>
            </a:r>
            <a:r>
              <a:rPr lang="es-ES" dirty="0"/>
              <a:t>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4E92036-3B74-44A0-9652-D31A4F131EAF}"/>
                  </a:ext>
                </a:extLst>
              </p:cNvPr>
              <p:cNvSpPr>
                <a:spLocks noGrp="1"/>
              </p:cNvSpPr>
              <p:nvPr>
                <p:ph idx="1"/>
              </p:nvPr>
            </p:nvSpPr>
            <p:spPr>
              <a:xfrm>
                <a:off x="614597" y="2324100"/>
                <a:ext cx="7629993" cy="3508375"/>
              </a:xfrm>
            </p:spPr>
            <p:txBody>
              <a:bodyPr/>
              <a:lstStyle/>
              <a:p>
                <a:r>
                  <a:rPr lang="es-ES" dirty="0"/>
                  <a:t>Calcular Masa Molar del H</a:t>
                </a:r>
                <a:r>
                  <a:rPr lang="es-ES" baseline="-25000" dirty="0"/>
                  <a:t>2</a:t>
                </a:r>
                <a:r>
                  <a:rPr lang="es-ES" dirty="0"/>
                  <a:t>O          </a:t>
                </a:r>
              </a:p>
              <a:p>
                <a:endParaRPr lang="es-ES" dirty="0"/>
              </a:p>
              <a:p>
                <a:pPr marL="69850" indent="0">
                  <a:buNone/>
                </a:pPr>
                <a:r>
                  <a:rPr lang="es-ES" dirty="0"/>
                  <a:t>	M=2·1+18=18 g/mol</a:t>
                </a:r>
              </a:p>
              <a:p>
                <a:pPr marL="69850" indent="0">
                  <a:buNone/>
                </a:pPr>
                <a:endParaRPr lang="es-ES" dirty="0"/>
              </a:p>
              <a:p>
                <a:pPr marL="69850" indent="0">
                  <a:buNone/>
                </a:pPr>
                <a14:m>
                  <m:oMathPara xmlns:m="http://schemas.openxmlformats.org/officeDocument/2006/math">
                    <m:oMathParaPr>
                      <m:jc m:val="centerGroup"/>
                    </m:oMathParaPr>
                    <m:oMath xmlns:m="http://schemas.openxmlformats.org/officeDocument/2006/math">
                      <m:r>
                        <a:rPr lang="es-ES" i="1" smtClean="0">
                          <a:effectLst/>
                          <a:latin typeface="Cambria Math" panose="02040503050406030204" pitchFamily="18" charset="0"/>
                          <a:ea typeface="Calibri" panose="020F0502020204030204" pitchFamily="34" charset="0"/>
                          <a:cs typeface="Times New Roman" panose="02020603050405020304" pitchFamily="18" charset="0"/>
                        </a:rPr>
                        <m:t>100 </m:t>
                      </m:r>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𝑔</m:t>
                      </m:r>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sz="3200" i="1">
                              <a:solidFill>
                                <a:srgbClr val="FF0000"/>
                              </a:solidFill>
                              <a:effectLst/>
                              <a:latin typeface="Cambria Math" panose="02040503050406030204" pitchFamily="18" charset="0"/>
                            </a:rPr>
                          </m:ctrlPr>
                        </m:sSubPr>
                        <m:e>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𝑂</m:t>
                      </m:r>
                      <m:r>
                        <a:rPr lang="es-E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sz="3200" i="1">
                              <a:effectLst/>
                              <a:latin typeface="Cambria Math" panose="020405030504060302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1 </m:t>
                          </m:r>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𝑚𝑜𝑙</m:t>
                          </m:r>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sz="3200" i="1">
                                  <a:solidFill>
                                    <a:srgbClr val="00B050"/>
                                  </a:solidFill>
                                  <a:effectLst/>
                                  <a:latin typeface="Cambria Math" panose="02040503050406030204" pitchFamily="18" charset="0"/>
                                </a:rPr>
                              </m:ctrlPr>
                            </m:sSubPr>
                            <m:e>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𝑂</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18 </m:t>
                          </m:r>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𝑔</m:t>
                          </m:r>
                          <m:sSub>
                            <m:sSubPr>
                              <m:ctrlPr>
                                <a:rPr lang="es-ES" sz="3200" i="1">
                                  <a:solidFill>
                                    <a:srgbClr val="FF0000"/>
                                  </a:solidFill>
                                  <a:effectLst/>
                                  <a:latin typeface="Cambria Math" panose="02040503050406030204" pitchFamily="18" charset="0"/>
                                </a:rPr>
                              </m:ctrlPr>
                            </m:sSubPr>
                            <m:e>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𝑂</m:t>
                          </m:r>
                          <m:r>
                            <a:rPr lang="es-ES" i="1">
                              <a:effectLst/>
                              <a:latin typeface="Cambria Math" panose="02040503050406030204" pitchFamily="18" charset="0"/>
                              <a:ea typeface="Calibri" panose="020F0502020204030204" pitchFamily="34" charset="0"/>
                              <a:cs typeface="Times New Roman" panose="02020603050405020304" pitchFamily="18" charset="0"/>
                            </a:rPr>
                            <m:t> </m:t>
                          </m:r>
                        </m:den>
                      </m:f>
                      <m:r>
                        <a:rPr lang="es-E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sz="3200" i="1">
                              <a:effectLst/>
                              <a:latin typeface="Cambria Math" panose="020405030504060302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6,023·</m:t>
                          </m:r>
                          <m:sSup>
                            <m:sSupPr>
                              <m:ctrlPr>
                                <a:rPr lang="es-ES" sz="3200" i="1">
                                  <a:effectLst/>
                                  <a:latin typeface="Cambria Math" panose="02040503050406030204" pitchFamily="18" charset="0"/>
                                </a:rPr>
                              </m:ctrlPr>
                            </m:sSupPr>
                            <m:e>
                              <m:r>
                                <a:rPr lang="es-ES" i="1">
                                  <a:effectLst/>
                                  <a:latin typeface="Cambria Math" panose="02040503050406030204" pitchFamily="18" charset="0"/>
                                  <a:ea typeface="Calibri" panose="020F0502020204030204" pitchFamily="34" charset="0"/>
                                  <a:cs typeface="Times New Roman" panose="02020603050405020304" pitchFamily="18" charset="0"/>
                                </a:rPr>
                                <m:t>10</m:t>
                              </m:r>
                            </m:e>
                            <m:sup>
                              <m:r>
                                <a:rPr lang="es-ES" i="1">
                                  <a:effectLst/>
                                  <a:latin typeface="Cambria Math" panose="02040503050406030204" pitchFamily="18" charset="0"/>
                                  <a:ea typeface="Calibri" panose="020F0502020204030204" pitchFamily="34" charset="0"/>
                                  <a:cs typeface="Times New Roman" panose="02020603050405020304" pitchFamily="18" charset="0"/>
                                </a:rPr>
                                <m:t>23</m:t>
                              </m:r>
                            </m:sup>
                          </m:sSup>
                          <m:r>
                            <a:rPr lang="es-ES" i="1">
                              <a:effectLst/>
                              <a:latin typeface="Cambria Math" panose="02040503050406030204" pitchFamily="18" charset="0"/>
                              <a:ea typeface="Calibri" panose="020F0502020204030204" pitchFamily="34" charset="0"/>
                              <a:cs typeface="Times New Roman" panose="02020603050405020304" pitchFamily="18" charset="0"/>
                            </a:rPr>
                            <m:t>𝑚𝑜𝑙</m:t>
                          </m:r>
                          <m:r>
                            <a:rPr lang="es-ES" i="1">
                              <a:effectLst/>
                              <a:latin typeface="Cambria Math" panose="02040503050406030204" pitchFamily="18" charset="0"/>
                              <a:ea typeface="Calibri" panose="020F0502020204030204" pitchFamily="34" charset="0"/>
                              <a:cs typeface="Times New Roman" panose="02020603050405020304" pitchFamily="18" charset="0"/>
                            </a:rPr>
                            <m:t>é</m:t>
                          </m:r>
                          <m:r>
                            <a:rPr lang="es-ES" i="1">
                              <a:effectLst/>
                              <a:latin typeface="Cambria Math" panose="02040503050406030204" pitchFamily="18" charset="0"/>
                              <a:ea typeface="Calibri" panose="020F0502020204030204" pitchFamily="34" charset="0"/>
                              <a:cs typeface="Times New Roman" panose="02020603050405020304" pitchFamily="18" charset="0"/>
                            </a:rPr>
                            <m:t>𝑐𝑢𝑙𝑎𝑠</m:t>
                          </m:r>
                          <m:r>
                            <a:rPr lang="es-E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sz="3200" i="1">
                                  <a:effectLst/>
                                  <a:latin typeface="Cambria Math" panose="020405030504060302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𝐻</m:t>
                              </m:r>
                            </m:e>
                            <m:sub>
                              <m:r>
                                <a:rPr lang="es-ES"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𝑂</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1 </m:t>
                          </m:r>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𝑚𝑜𝑙</m:t>
                          </m:r>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sz="3200" i="1">
                                  <a:solidFill>
                                    <a:srgbClr val="00B050"/>
                                  </a:solidFill>
                                  <a:effectLst/>
                                  <a:latin typeface="Cambria Math" panose="02040503050406030204" pitchFamily="18" charset="0"/>
                                </a:rPr>
                              </m:ctrlPr>
                            </m:sSubPr>
                            <m:e>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𝑂</m:t>
                          </m:r>
                        </m:den>
                      </m:f>
                    </m:oMath>
                  </m:oMathPara>
                </a14:m>
                <a:endParaRPr lang="es-ES" dirty="0"/>
              </a:p>
              <a:p>
                <a:pPr marL="69850" indent="0">
                  <a:buNone/>
                </a:pPr>
                <a:endParaRPr lang="es-ES" dirty="0"/>
              </a:p>
            </p:txBody>
          </p:sp>
        </mc:Choice>
        <mc:Fallback xmlns="">
          <p:sp>
            <p:nvSpPr>
              <p:cNvPr id="3" name="Marcador de contenido 2">
                <a:extLst>
                  <a:ext uri="{FF2B5EF4-FFF2-40B4-BE49-F238E27FC236}">
                    <a16:creationId xmlns:a16="http://schemas.microsoft.com/office/drawing/2014/main" xmlns:a14="http://schemas.microsoft.com/office/drawing/2010/main" xmlns="" id="{B4E92036-3B74-44A0-9652-D31A4F131EAF}"/>
                  </a:ext>
                </a:extLst>
              </p:cNvPr>
              <p:cNvSpPr>
                <a:spLocks noGrp="1" noRot="1" noChangeAspect="1" noMove="1" noResize="1" noEditPoints="1" noAdjustHandles="1" noChangeArrowheads="1" noChangeShapeType="1" noTextEdit="1"/>
              </p:cNvSpPr>
              <p:nvPr>
                <p:ph idx="1"/>
              </p:nvPr>
            </p:nvSpPr>
            <p:spPr>
              <a:xfrm>
                <a:off x="614597" y="2324100"/>
                <a:ext cx="7629993" cy="3508375"/>
              </a:xfrm>
              <a:blipFill rotWithShape="1">
                <a:blip r:embed="rId2"/>
                <a:stretch>
                  <a:fillRect t="-1389"/>
                </a:stretch>
              </a:blipFill>
            </p:spPr>
            <p:txBody>
              <a:bodyPr/>
              <a:lstStyle/>
              <a:p>
                <a:r>
                  <a:rPr lang="gl-ES">
                    <a:noFill/>
                  </a:rPr>
                  <a:t> </a:t>
                </a:r>
              </a:p>
            </p:txBody>
          </p:sp>
        </mc:Fallback>
      </mc:AlternateContent>
    </p:spTree>
    <p:extLst>
      <p:ext uri="{BB962C8B-B14F-4D97-AF65-F5344CB8AC3E}">
        <p14:creationId xmlns:p14="http://schemas.microsoft.com/office/powerpoint/2010/main" val="359790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D59CE-9B01-405F-BA41-B2126C2D76C1}"/>
              </a:ext>
            </a:extLst>
          </p:cNvPr>
          <p:cNvSpPr>
            <a:spLocks noGrp="1"/>
          </p:cNvSpPr>
          <p:nvPr>
            <p:ph type="title"/>
          </p:nvPr>
        </p:nvSpPr>
        <p:spPr/>
        <p:txBody>
          <a:bodyPr/>
          <a:lstStyle/>
          <a:p>
            <a:r>
              <a:rPr lang="es-ES" sz="3200" dirty="0"/>
              <a:t>Esquema que debes seguir para hacer cálculos cuantitativos</a:t>
            </a:r>
          </a:p>
        </p:txBody>
      </p:sp>
      <p:pic>
        <p:nvPicPr>
          <p:cNvPr id="9" name="Imagen 8">
            <a:extLst>
              <a:ext uri="{FF2B5EF4-FFF2-40B4-BE49-F238E27FC236}">
                <a16:creationId xmlns:a16="http://schemas.microsoft.com/office/drawing/2014/main" id="{1143E02F-E3CB-46CA-90DD-716DB6225F42}"/>
              </a:ext>
            </a:extLst>
          </p:cNvPr>
          <p:cNvPicPr>
            <a:picLocks noChangeAspect="1"/>
          </p:cNvPicPr>
          <p:nvPr/>
        </p:nvPicPr>
        <p:blipFill>
          <a:blip r:embed="rId2"/>
          <a:stretch>
            <a:fillRect/>
          </a:stretch>
        </p:blipFill>
        <p:spPr>
          <a:xfrm>
            <a:off x="1076325" y="2166652"/>
            <a:ext cx="6458334" cy="3122303"/>
          </a:xfrm>
          <a:prstGeom prst="rect">
            <a:avLst/>
          </a:prstGeom>
        </p:spPr>
      </p:pic>
      <p:sp>
        <p:nvSpPr>
          <p:cNvPr id="10" name="CuadroTexto 9">
            <a:extLst>
              <a:ext uri="{FF2B5EF4-FFF2-40B4-BE49-F238E27FC236}">
                <a16:creationId xmlns:a16="http://schemas.microsoft.com/office/drawing/2014/main" id="{5B70C810-83A4-4E69-B87A-328E00D9BC76}"/>
              </a:ext>
            </a:extLst>
          </p:cNvPr>
          <p:cNvSpPr txBox="1"/>
          <p:nvPr/>
        </p:nvSpPr>
        <p:spPr>
          <a:xfrm>
            <a:off x="543309" y="4751310"/>
            <a:ext cx="3918756" cy="1569660"/>
          </a:xfrm>
          <a:prstGeom prst="rect">
            <a:avLst/>
          </a:prstGeom>
          <a:noFill/>
        </p:spPr>
        <p:txBody>
          <a:bodyPr wrap="square" rtlCol="0">
            <a:spAutoFit/>
          </a:bodyPr>
          <a:lstStyle/>
          <a:p>
            <a:r>
              <a:rPr lang="es-ES" sz="1600" dirty="0">
                <a:solidFill>
                  <a:srgbClr val="FF0000"/>
                </a:solidFill>
              </a:rPr>
              <a:t>Aclaraciones.</a:t>
            </a:r>
          </a:p>
          <a:p>
            <a:r>
              <a:rPr lang="es-ES" sz="1600" dirty="0">
                <a:solidFill>
                  <a:srgbClr val="FF0000"/>
                </a:solidFill>
              </a:rPr>
              <a:t>-La parte </a:t>
            </a:r>
            <a:r>
              <a:rPr lang="es-ES" sz="1600" dirty="0" err="1">
                <a:solidFill>
                  <a:srgbClr val="FF0000"/>
                </a:solidFill>
              </a:rPr>
              <a:t>izda</a:t>
            </a:r>
            <a:r>
              <a:rPr lang="es-ES" sz="1600" dirty="0">
                <a:solidFill>
                  <a:srgbClr val="FF0000"/>
                </a:solidFill>
              </a:rPr>
              <a:t> de este esquema se trabajará en 1º Bach</a:t>
            </a:r>
          </a:p>
          <a:p>
            <a:r>
              <a:rPr lang="es-ES" sz="1600" dirty="0">
                <a:solidFill>
                  <a:srgbClr val="FF0000"/>
                </a:solidFill>
              </a:rPr>
              <a:t>-Fíjate que el mol es lo que conecta el </a:t>
            </a:r>
            <a:r>
              <a:rPr lang="es-ES" sz="1600" dirty="0" err="1">
                <a:solidFill>
                  <a:srgbClr val="FF0000"/>
                </a:solidFill>
              </a:rPr>
              <a:t>micromundo</a:t>
            </a:r>
            <a:r>
              <a:rPr lang="es-ES" sz="1600" dirty="0">
                <a:solidFill>
                  <a:srgbClr val="FF0000"/>
                </a:solidFill>
              </a:rPr>
              <a:t> (partículas) con el </a:t>
            </a:r>
            <a:r>
              <a:rPr lang="es-ES" sz="1600" dirty="0" err="1">
                <a:solidFill>
                  <a:srgbClr val="FF0000"/>
                </a:solidFill>
              </a:rPr>
              <a:t>macromundo</a:t>
            </a:r>
            <a:r>
              <a:rPr lang="es-ES" sz="1600" dirty="0">
                <a:solidFill>
                  <a:srgbClr val="FF0000"/>
                </a:solidFill>
              </a:rPr>
              <a:t> (magnitudes medibles)</a:t>
            </a:r>
          </a:p>
        </p:txBody>
      </p:sp>
    </p:spTree>
    <p:extLst>
      <p:ext uri="{BB962C8B-B14F-4D97-AF65-F5344CB8AC3E}">
        <p14:creationId xmlns:p14="http://schemas.microsoft.com/office/powerpoint/2010/main" val="354375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a:xfrm>
            <a:off x="521821" y="398463"/>
            <a:ext cx="5913437" cy="741363"/>
          </a:xfrm>
        </p:spPr>
        <p:txBody>
          <a:bodyPr/>
          <a:lstStyle/>
          <a:p>
            <a:pPr eaLnBrk="1" hangingPunct="1"/>
            <a:r>
              <a:rPr lang="es-ES" dirty="0"/>
              <a:t>Completa la tabla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01682512"/>
              </p:ext>
            </p:extLst>
          </p:nvPr>
        </p:nvGraphicFramePr>
        <p:xfrm>
          <a:off x="809469" y="1139826"/>
          <a:ext cx="7812710" cy="4567702"/>
        </p:xfrm>
        <a:graphic>
          <a:graphicData uri="http://schemas.openxmlformats.org/drawingml/2006/table">
            <a:tbl>
              <a:tblPr firstRow="1" bandRow="1">
                <a:tableStyleId>{69C7853C-536D-4A76-A0AE-DD22124D55A5}</a:tableStyleId>
              </a:tblPr>
              <a:tblGrid>
                <a:gridCol w="1562542">
                  <a:extLst>
                    <a:ext uri="{9D8B030D-6E8A-4147-A177-3AD203B41FA5}">
                      <a16:colId xmlns:a16="http://schemas.microsoft.com/office/drawing/2014/main" val="20000"/>
                    </a:ext>
                  </a:extLst>
                </a:gridCol>
                <a:gridCol w="1562542">
                  <a:extLst>
                    <a:ext uri="{9D8B030D-6E8A-4147-A177-3AD203B41FA5}">
                      <a16:colId xmlns:a16="http://schemas.microsoft.com/office/drawing/2014/main" val="20001"/>
                    </a:ext>
                  </a:extLst>
                </a:gridCol>
                <a:gridCol w="1562542">
                  <a:extLst>
                    <a:ext uri="{9D8B030D-6E8A-4147-A177-3AD203B41FA5}">
                      <a16:colId xmlns:a16="http://schemas.microsoft.com/office/drawing/2014/main" val="20002"/>
                    </a:ext>
                  </a:extLst>
                </a:gridCol>
                <a:gridCol w="1562542">
                  <a:extLst>
                    <a:ext uri="{9D8B030D-6E8A-4147-A177-3AD203B41FA5}">
                      <a16:colId xmlns:a16="http://schemas.microsoft.com/office/drawing/2014/main" val="20003"/>
                    </a:ext>
                  </a:extLst>
                </a:gridCol>
                <a:gridCol w="1562542">
                  <a:extLst>
                    <a:ext uri="{9D8B030D-6E8A-4147-A177-3AD203B41FA5}">
                      <a16:colId xmlns:a16="http://schemas.microsoft.com/office/drawing/2014/main" val="20004"/>
                    </a:ext>
                  </a:extLst>
                </a:gridCol>
              </a:tblGrid>
              <a:tr h="1423492">
                <a:tc>
                  <a:txBody>
                    <a:bodyPr/>
                    <a:lstStyle/>
                    <a:p>
                      <a:pPr algn="ctr"/>
                      <a:r>
                        <a:rPr lang="es-ES" sz="1600" dirty="0"/>
                        <a:t>SUSTANCIA</a:t>
                      </a:r>
                    </a:p>
                  </a:txBody>
                  <a:tcPr/>
                </a:tc>
                <a:tc>
                  <a:txBody>
                    <a:bodyPr/>
                    <a:lstStyle/>
                    <a:p>
                      <a:pPr algn="ctr"/>
                      <a:r>
                        <a:rPr lang="es-ES" dirty="0"/>
                        <a:t>MASA MOLAR</a:t>
                      </a:r>
                    </a:p>
                    <a:p>
                      <a:pPr algn="ctr"/>
                      <a:r>
                        <a:rPr lang="es-ES" dirty="0"/>
                        <a:t>(g/mol)</a:t>
                      </a:r>
                    </a:p>
                  </a:txBody>
                  <a:tcPr/>
                </a:tc>
                <a:tc>
                  <a:txBody>
                    <a:bodyPr/>
                    <a:lstStyle/>
                    <a:p>
                      <a:pPr algn="ctr"/>
                      <a:r>
                        <a:rPr lang="es-ES" dirty="0"/>
                        <a:t>masa</a:t>
                      </a:r>
                      <a:r>
                        <a:rPr lang="es-ES" baseline="0" dirty="0"/>
                        <a:t> (g)</a:t>
                      </a:r>
                      <a:endParaRPr lang="es-ES" dirty="0"/>
                    </a:p>
                  </a:txBody>
                  <a:tcPr/>
                </a:tc>
                <a:tc>
                  <a:txBody>
                    <a:bodyPr/>
                    <a:lstStyle/>
                    <a:p>
                      <a:pPr algn="ctr"/>
                      <a:r>
                        <a:rPr lang="es-ES" dirty="0"/>
                        <a:t>Número de moles</a:t>
                      </a:r>
                    </a:p>
                    <a:p>
                      <a:pPr algn="ctr"/>
                      <a:r>
                        <a:rPr lang="es-ES" dirty="0"/>
                        <a:t>(mol)</a:t>
                      </a:r>
                    </a:p>
                  </a:txBody>
                  <a:tcPr/>
                </a:tc>
                <a:tc>
                  <a:txBody>
                    <a:bodyPr/>
                    <a:lstStyle/>
                    <a:p>
                      <a:pPr algn="ctr"/>
                      <a:r>
                        <a:rPr lang="es-ES" dirty="0"/>
                        <a:t>Número</a:t>
                      </a:r>
                      <a:r>
                        <a:rPr lang="es-ES" baseline="0" dirty="0"/>
                        <a:t> de moléculas o “unidades fórmula”</a:t>
                      </a:r>
                      <a:endParaRPr lang="es-ES" dirty="0"/>
                    </a:p>
                  </a:txBody>
                  <a:tcPr/>
                </a:tc>
                <a:extLst>
                  <a:ext uri="{0D108BD9-81ED-4DB2-BD59-A6C34878D82A}">
                    <a16:rowId xmlns:a16="http://schemas.microsoft.com/office/drawing/2014/main" val="10000"/>
                  </a:ext>
                </a:extLst>
              </a:tr>
              <a:tr h="1048070">
                <a:tc>
                  <a:txBody>
                    <a:bodyPr/>
                    <a:lstStyle/>
                    <a:p>
                      <a:pPr algn="ctr"/>
                      <a:endParaRPr lang="es-ES" dirty="0"/>
                    </a:p>
                    <a:p>
                      <a:pPr algn="ctr"/>
                      <a:r>
                        <a:rPr lang="es-ES" dirty="0"/>
                        <a:t>Mg(OH)</a:t>
                      </a:r>
                      <a:r>
                        <a:rPr lang="es-ES" baseline="-25000" dirty="0"/>
                        <a:t>2</a:t>
                      </a:r>
                      <a:endParaRPr lang="es-ES" dirty="0"/>
                    </a:p>
                  </a:txBody>
                  <a:tcPr/>
                </a:tc>
                <a:tc>
                  <a:txBody>
                    <a:bodyPr/>
                    <a:lstStyle/>
                    <a:p>
                      <a:pPr algn="ctr"/>
                      <a:endParaRPr lang="es-ES" dirty="0"/>
                    </a:p>
                  </a:txBody>
                  <a:tcPr/>
                </a:tc>
                <a:tc>
                  <a:txBody>
                    <a:bodyPr/>
                    <a:lstStyle/>
                    <a:p>
                      <a:pPr algn="ctr"/>
                      <a:endParaRPr lang="es-ES" dirty="0"/>
                    </a:p>
                    <a:p>
                      <a:pPr algn="l"/>
                      <a:r>
                        <a:rPr lang="es-ES" dirty="0"/>
                        <a:t>        24</a:t>
                      </a:r>
                    </a:p>
                  </a:txBody>
                  <a:tcPr/>
                </a:tc>
                <a:tc>
                  <a:txBody>
                    <a:bodyPr/>
                    <a:lstStyle/>
                    <a:p>
                      <a:pPr algn="ctr"/>
                      <a:endParaRPr lang="es-ES" dirty="0"/>
                    </a:p>
                  </a:txBody>
                  <a:tcPr/>
                </a:tc>
                <a:tc>
                  <a:txBody>
                    <a:bodyPr/>
                    <a:lstStyle/>
                    <a:p>
                      <a:pPr algn="ctr"/>
                      <a:endParaRPr lang="es-ES" dirty="0"/>
                    </a:p>
                  </a:txBody>
                  <a:tcPr/>
                </a:tc>
                <a:extLst>
                  <a:ext uri="{0D108BD9-81ED-4DB2-BD59-A6C34878D82A}">
                    <a16:rowId xmlns:a16="http://schemas.microsoft.com/office/drawing/2014/main" val="10001"/>
                  </a:ext>
                </a:extLst>
              </a:tr>
              <a:tr h="1048070">
                <a:tc>
                  <a:txBody>
                    <a:bodyPr/>
                    <a:lstStyle/>
                    <a:p>
                      <a:pPr algn="ctr"/>
                      <a:endParaRPr lang="es-ES" dirty="0"/>
                    </a:p>
                    <a:p>
                      <a:pPr algn="ctr"/>
                      <a:r>
                        <a:rPr lang="es-ES" dirty="0"/>
                        <a:t>CH</a:t>
                      </a:r>
                      <a:r>
                        <a:rPr lang="es-ES" baseline="-25000" dirty="0"/>
                        <a:t>4</a:t>
                      </a:r>
                      <a:endParaRPr lang="es-ES" dirty="0"/>
                    </a:p>
                  </a:txBody>
                  <a:tcPr/>
                </a:tc>
                <a:tc>
                  <a:txBody>
                    <a:bodyPr/>
                    <a:lstStyle/>
                    <a:p>
                      <a:pPr algn="ctr"/>
                      <a:endParaRPr lang="es-ES" dirty="0"/>
                    </a:p>
                  </a:txBody>
                  <a:tcPr/>
                </a:tc>
                <a:tc>
                  <a:txBody>
                    <a:bodyPr/>
                    <a:lstStyle/>
                    <a:p>
                      <a:pPr algn="ctr"/>
                      <a:endParaRPr lang="es-ES" dirty="0"/>
                    </a:p>
                  </a:txBody>
                  <a:tcPr/>
                </a:tc>
                <a:tc>
                  <a:txBody>
                    <a:bodyPr/>
                    <a:lstStyle/>
                    <a:p>
                      <a:pPr algn="ctr"/>
                      <a:endParaRPr lang="es-ES" dirty="0"/>
                    </a:p>
                    <a:p>
                      <a:pPr algn="ctr"/>
                      <a:r>
                        <a:rPr lang="es-ES" dirty="0"/>
                        <a:t>0,5</a:t>
                      </a:r>
                    </a:p>
                  </a:txBody>
                  <a:tcPr/>
                </a:tc>
                <a:tc>
                  <a:txBody>
                    <a:bodyPr/>
                    <a:lstStyle/>
                    <a:p>
                      <a:pPr algn="ctr"/>
                      <a:endParaRPr lang="es-ES" dirty="0"/>
                    </a:p>
                  </a:txBody>
                  <a:tcPr/>
                </a:tc>
                <a:extLst>
                  <a:ext uri="{0D108BD9-81ED-4DB2-BD59-A6C34878D82A}">
                    <a16:rowId xmlns:a16="http://schemas.microsoft.com/office/drawing/2014/main" val="10002"/>
                  </a:ext>
                </a:extLst>
              </a:tr>
              <a:tr h="1048070">
                <a:tc>
                  <a:txBody>
                    <a:bodyPr/>
                    <a:lstStyle/>
                    <a:p>
                      <a:pPr algn="ctr"/>
                      <a:endParaRPr lang="es-ES" dirty="0"/>
                    </a:p>
                    <a:p>
                      <a:pPr algn="ctr"/>
                      <a:r>
                        <a:rPr lang="es-ES" dirty="0"/>
                        <a:t>CO</a:t>
                      </a:r>
                      <a:r>
                        <a:rPr lang="es-ES" baseline="-25000" dirty="0"/>
                        <a:t>2</a:t>
                      </a:r>
                      <a:endParaRPr lang="es-ES" dirty="0"/>
                    </a:p>
                  </a:txBody>
                  <a:tcPr/>
                </a:tc>
                <a:tc>
                  <a:txBody>
                    <a:bodyPr/>
                    <a:lstStyle/>
                    <a:p>
                      <a:pPr algn="ctr"/>
                      <a:endParaRPr lang="es-ES" dirty="0"/>
                    </a:p>
                  </a:txBody>
                  <a:tcPr/>
                </a:tc>
                <a:tc>
                  <a:txBody>
                    <a:bodyPr/>
                    <a:lstStyle/>
                    <a:p>
                      <a:pPr algn="ctr"/>
                      <a:endParaRPr lang="es-ES" dirty="0"/>
                    </a:p>
                  </a:txBody>
                  <a:tcPr/>
                </a:tc>
                <a:tc>
                  <a:txBody>
                    <a:bodyPr/>
                    <a:lstStyle/>
                    <a:p>
                      <a:pPr algn="ctr"/>
                      <a:endParaRPr lang="es-ES" dirty="0"/>
                    </a:p>
                  </a:txBody>
                  <a:tcPr/>
                </a:tc>
                <a:tc>
                  <a:txBody>
                    <a:bodyPr/>
                    <a:lstStyle/>
                    <a:p>
                      <a:pPr algn="ctr"/>
                      <a:endParaRPr lang="es-ES" dirty="0"/>
                    </a:p>
                    <a:p>
                      <a:pPr algn="ctr"/>
                      <a:r>
                        <a:rPr lang="es-ES" dirty="0"/>
                        <a:t>  2</a:t>
                      </a:r>
                      <a:r>
                        <a:rPr lang="es-ES" baseline="0" dirty="0"/>
                        <a:t> ·</a:t>
                      </a:r>
                      <a:r>
                        <a:rPr lang="es-ES" dirty="0"/>
                        <a:t>10</a:t>
                      </a:r>
                      <a:r>
                        <a:rPr lang="es-ES" baseline="30000" dirty="0"/>
                        <a:t>22</a:t>
                      </a:r>
                      <a:endParaRPr lang="es-ES" dirty="0"/>
                    </a:p>
                  </a:txBody>
                  <a:tcPr/>
                </a:tc>
                <a:extLst>
                  <a:ext uri="{0D108BD9-81ED-4DB2-BD59-A6C34878D82A}">
                    <a16:rowId xmlns:a16="http://schemas.microsoft.com/office/drawing/2014/main" val="10003"/>
                  </a:ext>
                </a:extLst>
              </a:tr>
            </a:tbl>
          </a:graphicData>
        </a:graphic>
      </p:graphicFrame>
      <p:sp>
        <p:nvSpPr>
          <p:cNvPr id="5" name="CuadroTexto 4"/>
          <p:cNvSpPr txBox="1">
            <a:spLocks noChangeArrowheads="1"/>
          </p:cNvSpPr>
          <p:nvPr/>
        </p:nvSpPr>
        <p:spPr bwMode="auto">
          <a:xfrm>
            <a:off x="2582863" y="2854325"/>
            <a:ext cx="966787" cy="369888"/>
          </a:xfrm>
          <a:prstGeom prst="rect">
            <a:avLst/>
          </a:prstGeom>
          <a:noFill/>
          <a:ln w="9525">
            <a:noFill/>
            <a:miter lim="800000"/>
            <a:headEnd/>
            <a:tailEnd/>
          </a:ln>
        </p:spPr>
        <p:txBody>
          <a:bodyPr>
            <a:spAutoFit/>
          </a:bodyPr>
          <a:lstStyle/>
          <a:p>
            <a:pPr algn="ctr"/>
            <a:r>
              <a:rPr lang="es-ES" dirty="0">
                <a:latin typeface="Century Gothic" pitchFamily="34" charset="0"/>
              </a:rPr>
              <a:t>58</a:t>
            </a:r>
          </a:p>
        </p:txBody>
      </p:sp>
      <p:sp>
        <p:nvSpPr>
          <p:cNvPr id="6" name="CuadroTexto 5"/>
          <p:cNvSpPr txBox="1">
            <a:spLocks noChangeArrowheads="1"/>
          </p:cNvSpPr>
          <p:nvPr/>
        </p:nvSpPr>
        <p:spPr bwMode="auto">
          <a:xfrm>
            <a:off x="5803200" y="2938462"/>
            <a:ext cx="758825" cy="369887"/>
          </a:xfrm>
          <a:prstGeom prst="rect">
            <a:avLst/>
          </a:prstGeom>
          <a:noFill/>
          <a:ln w="9525">
            <a:noFill/>
            <a:miter lim="800000"/>
            <a:headEnd/>
            <a:tailEnd/>
          </a:ln>
        </p:spPr>
        <p:txBody>
          <a:bodyPr>
            <a:spAutoFit/>
          </a:bodyPr>
          <a:lstStyle/>
          <a:p>
            <a:r>
              <a:rPr lang="es-ES" dirty="0">
                <a:latin typeface="Century Gothic" pitchFamily="34" charset="0"/>
              </a:rPr>
              <a:t>0,41</a:t>
            </a:r>
          </a:p>
        </p:txBody>
      </p:sp>
      <p:sp>
        <p:nvSpPr>
          <p:cNvPr id="8" name="CuadroTexto 7"/>
          <p:cNvSpPr txBox="1">
            <a:spLocks noChangeArrowheads="1"/>
          </p:cNvSpPr>
          <p:nvPr/>
        </p:nvSpPr>
        <p:spPr bwMode="auto">
          <a:xfrm>
            <a:off x="7289801" y="2938463"/>
            <a:ext cx="1117600" cy="369887"/>
          </a:xfrm>
          <a:prstGeom prst="rect">
            <a:avLst/>
          </a:prstGeom>
          <a:noFill/>
          <a:ln w="9525">
            <a:noFill/>
            <a:miter lim="800000"/>
            <a:headEnd/>
            <a:tailEnd/>
          </a:ln>
        </p:spPr>
        <p:txBody>
          <a:bodyPr>
            <a:spAutoFit/>
          </a:bodyPr>
          <a:lstStyle/>
          <a:p>
            <a:r>
              <a:rPr lang="es-ES" dirty="0">
                <a:latin typeface="Century Gothic" pitchFamily="34" charset="0"/>
              </a:rPr>
              <a:t>2,5 ·10</a:t>
            </a:r>
            <a:r>
              <a:rPr lang="es-ES" baseline="30000" dirty="0">
                <a:latin typeface="Century Gothic" pitchFamily="34" charset="0"/>
              </a:rPr>
              <a:t>23</a:t>
            </a:r>
            <a:endParaRPr lang="es-ES" dirty="0">
              <a:latin typeface="Century Gothic" pitchFamily="34" charset="0"/>
            </a:endParaRPr>
          </a:p>
        </p:txBody>
      </p:sp>
      <p:sp>
        <p:nvSpPr>
          <p:cNvPr id="9" name="CuadroTexto 8"/>
          <p:cNvSpPr txBox="1">
            <a:spLocks noChangeArrowheads="1"/>
          </p:cNvSpPr>
          <p:nvPr/>
        </p:nvSpPr>
        <p:spPr bwMode="auto">
          <a:xfrm>
            <a:off x="2582863" y="3863975"/>
            <a:ext cx="803275" cy="369888"/>
          </a:xfrm>
          <a:prstGeom prst="rect">
            <a:avLst/>
          </a:prstGeom>
          <a:noFill/>
          <a:ln w="9525">
            <a:noFill/>
            <a:miter lim="800000"/>
            <a:headEnd/>
            <a:tailEnd/>
          </a:ln>
        </p:spPr>
        <p:txBody>
          <a:bodyPr>
            <a:spAutoFit/>
          </a:bodyPr>
          <a:lstStyle/>
          <a:p>
            <a:pPr algn="ctr"/>
            <a:r>
              <a:rPr lang="es-ES">
                <a:latin typeface="Century Gothic" pitchFamily="34" charset="0"/>
              </a:rPr>
              <a:t>16</a:t>
            </a:r>
          </a:p>
        </p:txBody>
      </p:sp>
      <p:sp>
        <p:nvSpPr>
          <p:cNvPr id="10" name="CuadroTexto 9"/>
          <p:cNvSpPr txBox="1">
            <a:spLocks noChangeArrowheads="1"/>
          </p:cNvSpPr>
          <p:nvPr/>
        </p:nvSpPr>
        <p:spPr bwMode="auto">
          <a:xfrm>
            <a:off x="4257675" y="3912693"/>
            <a:ext cx="628650" cy="369888"/>
          </a:xfrm>
          <a:prstGeom prst="rect">
            <a:avLst/>
          </a:prstGeom>
          <a:noFill/>
          <a:ln w="9525">
            <a:noFill/>
            <a:miter lim="800000"/>
            <a:headEnd/>
            <a:tailEnd/>
          </a:ln>
        </p:spPr>
        <p:txBody>
          <a:bodyPr>
            <a:spAutoFit/>
          </a:bodyPr>
          <a:lstStyle/>
          <a:p>
            <a:pPr algn="ctr"/>
            <a:r>
              <a:rPr lang="es-ES" dirty="0">
                <a:latin typeface="Century Gothic" pitchFamily="34" charset="0"/>
              </a:rPr>
              <a:t>8</a:t>
            </a:r>
          </a:p>
        </p:txBody>
      </p:sp>
      <p:sp>
        <p:nvSpPr>
          <p:cNvPr id="11" name="CuadroTexto 10"/>
          <p:cNvSpPr txBox="1">
            <a:spLocks noChangeArrowheads="1"/>
          </p:cNvSpPr>
          <p:nvPr/>
        </p:nvSpPr>
        <p:spPr bwMode="auto">
          <a:xfrm>
            <a:off x="7145804" y="3863975"/>
            <a:ext cx="1476375" cy="369888"/>
          </a:xfrm>
          <a:prstGeom prst="rect">
            <a:avLst/>
          </a:prstGeom>
          <a:noFill/>
          <a:ln w="9525">
            <a:noFill/>
            <a:miter lim="800000"/>
            <a:headEnd/>
            <a:tailEnd/>
          </a:ln>
        </p:spPr>
        <p:txBody>
          <a:bodyPr>
            <a:spAutoFit/>
          </a:bodyPr>
          <a:lstStyle/>
          <a:p>
            <a:r>
              <a:rPr lang="es-ES" dirty="0">
                <a:latin typeface="Century Gothic" pitchFamily="34" charset="0"/>
              </a:rPr>
              <a:t>3,011·10</a:t>
            </a:r>
            <a:r>
              <a:rPr lang="es-ES" baseline="30000" dirty="0">
                <a:latin typeface="Century Gothic" pitchFamily="34" charset="0"/>
              </a:rPr>
              <a:t>23</a:t>
            </a:r>
            <a:endParaRPr lang="es-ES" dirty="0">
              <a:latin typeface="Century Gothic" pitchFamily="34" charset="0"/>
            </a:endParaRPr>
          </a:p>
        </p:txBody>
      </p:sp>
      <p:sp>
        <p:nvSpPr>
          <p:cNvPr id="12" name="CuadroTexto 11"/>
          <p:cNvSpPr txBox="1">
            <a:spLocks noChangeArrowheads="1"/>
          </p:cNvSpPr>
          <p:nvPr/>
        </p:nvSpPr>
        <p:spPr bwMode="auto">
          <a:xfrm>
            <a:off x="2627313" y="4841875"/>
            <a:ext cx="639762" cy="368300"/>
          </a:xfrm>
          <a:prstGeom prst="rect">
            <a:avLst/>
          </a:prstGeom>
          <a:noFill/>
          <a:ln w="9525">
            <a:noFill/>
            <a:miter lim="800000"/>
            <a:headEnd/>
            <a:tailEnd/>
          </a:ln>
        </p:spPr>
        <p:txBody>
          <a:bodyPr>
            <a:spAutoFit/>
          </a:bodyPr>
          <a:lstStyle/>
          <a:p>
            <a:pPr algn="ctr"/>
            <a:r>
              <a:rPr lang="es-ES" dirty="0">
                <a:latin typeface="Century Gothic" pitchFamily="34" charset="0"/>
              </a:rPr>
              <a:t>44</a:t>
            </a:r>
          </a:p>
        </p:txBody>
      </p:sp>
      <p:sp>
        <p:nvSpPr>
          <p:cNvPr id="13" name="CuadroTexto 12"/>
          <p:cNvSpPr txBox="1">
            <a:spLocks noChangeArrowheads="1"/>
          </p:cNvSpPr>
          <p:nvPr/>
        </p:nvSpPr>
        <p:spPr bwMode="auto">
          <a:xfrm>
            <a:off x="5912876" y="4779440"/>
            <a:ext cx="758825" cy="368300"/>
          </a:xfrm>
          <a:prstGeom prst="rect">
            <a:avLst/>
          </a:prstGeom>
          <a:noFill/>
          <a:ln w="9525">
            <a:noFill/>
            <a:miter lim="800000"/>
            <a:headEnd/>
            <a:tailEnd/>
          </a:ln>
        </p:spPr>
        <p:txBody>
          <a:bodyPr>
            <a:spAutoFit/>
          </a:bodyPr>
          <a:lstStyle/>
          <a:p>
            <a:r>
              <a:rPr lang="es-ES" dirty="0">
                <a:latin typeface="Century Gothic" pitchFamily="34" charset="0"/>
              </a:rPr>
              <a:t>0,033</a:t>
            </a:r>
          </a:p>
        </p:txBody>
      </p:sp>
      <p:sp>
        <p:nvSpPr>
          <p:cNvPr id="14" name="CuadroTexto 13"/>
          <p:cNvSpPr txBox="1">
            <a:spLocks noChangeArrowheads="1"/>
          </p:cNvSpPr>
          <p:nvPr/>
        </p:nvSpPr>
        <p:spPr bwMode="auto">
          <a:xfrm>
            <a:off x="4291070" y="4779440"/>
            <a:ext cx="747712" cy="368300"/>
          </a:xfrm>
          <a:prstGeom prst="rect">
            <a:avLst/>
          </a:prstGeom>
          <a:noFill/>
          <a:ln w="9525">
            <a:noFill/>
            <a:miter lim="800000"/>
            <a:headEnd/>
            <a:tailEnd/>
          </a:ln>
        </p:spPr>
        <p:txBody>
          <a:bodyPr>
            <a:spAutoFit/>
          </a:bodyPr>
          <a:lstStyle/>
          <a:p>
            <a:pPr algn="ctr"/>
            <a:r>
              <a:rPr lang="es-ES" dirty="0">
                <a:latin typeface="Century Gothic" pitchFamily="34" charset="0"/>
              </a:rPr>
              <a:t>1,46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gl-ES" dirty="0"/>
              <a:t>Para </a:t>
            </a:r>
            <a:r>
              <a:rPr lang="gl-ES" dirty="0" err="1"/>
              <a:t>trabajar</a:t>
            </a:r>
            <a:endParaRPr lang="gl-ES" dirty="0"/>
          </a:p>
        </p:txBody>
      </p:sp>
      <p:sp>
        <p:nvSpPr>
          <p:cNvPr id="3" name="2 Marcador de contenido"/>
          <p:cNvSpPr>
            <a:spLocks noGrp="1"/>
          </p:cNvSpPr>
          <p:nvPr>
            <p:ph idx="1"/>
          </p:nvPr>
        </p:nvSpPr>
        <p:spPr/>
        <p:txBody>
          <a:bodyPr/>
          <a:lstStyle/>
          <a:p>
            <a:r>
              <a:rPr lang="gl-ES" dirty="0"/>
              <a:t>Lee los </a:t>
            </a:r>
            <a:r>
              <a:rPr lang="gl-ES" dirty="0" err="1"/>
              <a:t>ejemplos</a:t>
            </a:r>
            <a:r>
              <a:rPr lang="gl-ES" dirty="0"/>
              <a:t> </a:t>
            </a:r>
            <a:r>
              <a:rPr lang="gl-ES" dirty="0" err="1"/>
              <a:t>resueltos</a:t>
            </a:r>
            <a:r>
              <a:rPr lang="gl-ES" dirty="0"/>
              <a:t> de la </a:t>
            </a:r>
            <a:r>
              <a:rPr lang="gl-ES" dirty="0" err="1"/>
              <a:t>pág</a:t>
            </a:r>
            <a:r>
              <a:rPr lang="gl-ES" dirty="0"/>
              <a:t>. 100 del libro de texto,</a:t>
            </a:r>
          </a:p>
          <a:p>
            <a:r>
              <a:rPr lang="gl-ES" dirty="0" err="1"/>
              <a:t>Haz</a:t>
            </a:r>
            <a:r>
              <a:rPr lang="gl-ES" dirty="0"/>
              <a:t> los </a:t>
            </a:r>
            <a:r>
              <a:rPr lang="gl-ES" dirty="0" err="1"/>
              <a:t>ejercicios</a:t>
            </a:r>
            <a:r>
              <a:rPr lang="gl-ES" dirty="0"/>
              <a:t>:</a:t>
            </a:r>
          </a:p>
          <a:p>
            <a:pPr lvl="1"/>
            <a:r>
              <a:rPr lang="gl-ES" dirty="0"/>
              <a:t>9, 10 y 11 de la </a:t>
            </a:r>
            <a:r>
              <a:rPr lang="gl-ES" dirty="0" err="1"/>
              <a:t>pág</a:t>
            </a:r>
            <a:r>
              <a:rPr lang="gl-ES" dirty="0"/>
              <a:t>. 100</a:t>
            </a:r>
          </a:p>
          <a:p>
            <a:pPr lvl="1"/>
            <a:r>
              <a:rPr lang="gl-ES" dirty="0"/>
              <a:t>31, 32, 33 y 34 de la </a:t>
            </a:r>
            <a:r>
              <a:rPr lang="gl-ES" dirty="0" err="1"/>
              <a:t>pág</a:t>
            </a:r>
            <a:r>
              <a:rPr lang="gl-ES" dirty="0"/>
              <a:t>. 106</a:t>
            </a:r>
          </a:p>
          <a:p>
            <a:endParaRPr lang="gl-ES" dirty="0"/>
          </a:p>
        </p:txBody>
      </p:sp>
    </p:spTree>
    <p:extLst>
      <p:ext uri="{BB962C8B-B14F-4D97-AF65-F5344CB8AC3E}">
        <p14:creationId xmlns:p14="http://schemas.microsoft.com/office/powerpoint/2010/main" val="370953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a:spLocks noGrp="1"/>
          </p:cNvSpPr>
          <p:nvPr>
            <p:ph type="title"/>
          </p:nvPr>
        </p:nvSpPr>
        <p:spPr/>
        <p:txBody>
          <a:bodyPr/>
          <a:lstStyle/>
          <a:p>
            <a:pPr eaLnBrk="1" hangingPunct="1"/>
            <a:r>
              <a:rPr lang="es-ES"/>
              <a:t>Enlaces para practicar</a:t>
            </a:r>
          </a:p>
        </p:txBody>
      </p:sp>
      <p:sp>
        <p:nvSpPr>
          <p:cNvPr id="3" name="Marcador de contenido 2"/>
          <p:cNvSpPr>
            <a:spLocks noGrp="1"/>
          </p:cNvSpPr>
          <p:nvPr>
            <p:ph idx="1"/>
          </p:nvPr>
        </p:nvSpPr>
        <p:spPr/>
        <p:txBody>
          <a:bodyPr rtlCol="0">
            <a:normAutofit fontScale="62500" lnSpcReduction="20000"/>
          </a:bodyPr>
          <a:lstStyle/>
          <a:p>
            <a:pPr indent="-274320" eaLnBrk="1" fontAlgn="auto" hangingPunct="1">
              <a:spcAft>
                <a:spcPts val="0"/>
              </a:spcAft>
              <a:defRPr/>
            </a:pPr>
            <a:r>
              <a:rPr lang="es-ES_tradnl" u="sng" dirty="0">
                <a:hlinkClick r:id="rId2"/>
              </a:rPr>
              <a:t>https://guilleroca.milaulas.com/pluginfile.php/112/mod_resource/content/1/ejercicios-de-moles-paso-a-paso.pdf</a:t>
            </a:r>
            <a:endParaRPr lang="es-ES_tradnl" dirty="0"/>
          </a:p>
          <a:p>
            <a:pPr indent="-274320" eaLnBrk="1" fontAlgn="auto" hangingPunct="1">
              <a:spcAft>
                <a:spcPts val="0"/>
              </a:spcAft>
              <a:defRPr/>
            </a:pPr>
            <a:r>
              <a:rPr lang="es-ES_tradnl" dirty="0"/>
              <a:t> </a:t>
            </a:r>
          </a:p>
          <a:p>
            <a:pPr indent="-274320" eaLnBrk="1" fontAlgn="auto" hangingPunct="1">
              <a:spcAft>
                <a:spcPts val="0"/>
              </a:spcAft>
              <a:defRPr/>
            </a:pPr>
            <a:r>
              <a:rPr lang="es-ES_tradnl" u="sng" dirty="0">
                <a:hlinkClick r:id="rId3"/>
              </a:rPr>
              <a:t>http://fisicayquimica3teba.wikispaces.com/file/view/Relaci%C3%B3n+de+ejercicios+tema+6+3%C2%AA+ESO.pdf</a:t>
            </a:r>
            <a:endParaRPr lang="es-ES_tradnl" dirty="0"/>
          </a:p>
          <a:p>
            <a:pPr indent="-274320" eaLnBrk="1" fontAlgn="auto" hangingPunct="1">
              <a:spcAft>
                <a:spcPts val="0"/>
              </a:spcAft>
              <a:defRPr/>
            </a:pPr>
            <a:r>
              <a:rPr lang="es-ES_tradnl" dirty="0"/>
              <a:t> </a:t>
            </a:r>
          </a:p>
          <a:p>
            <a:pPr indent="-274320" eaLnBrk="1" fontAlgn="auto" hangingPunct="1">
              <a:spcAft>
                <a:spcPts val="0"/>
              </a:spcAft>
              <a:defRPr/>
            </a:pPr>
            <a:r>
              <a:rPr lang="es-ES_tradnl" u="sng" dirty="0">
                <a:hlinkClick r:id="rId4"/>
              </a:rPr>
              <a:t>http://www.raizcuadrada.es/index.php/numero-de-avogadro-ejercicios/</a:t>
            </a:r>
            <a:endParaRPr lang="es-ES_tradnl" dirty="0"/>
          </a:p>
          <a:p>
            <a:pPr indent="-274320" eaLnBrk="1" fontAlgn="auto" hangingPunct="1">
              <a:spcAft>
                <a:spcPts val="0"/>
              </a:spcAft>
              <a:defRPr/>
            </a:pPr>
            <a:r>
              <a:rPr lang="es-ES_tradnl" dirty="0"/>
              <a:t> </a:t>
            </a:r>
          </a:p>
          <a:p>
            <a:pPr indent="-274320" eaLnBrk="1" fontAlgn="auto" hangingPunct="1">
              <a:spcAft>
                <a:spcPts val="0"/>
              </a:spcAft>
              <a:defRPr/>
            </a:pPr>
            <a:r>
              <a:rPr lang="es-ES_tradnl" u="sng" dirty="0">
                <a:hlinkClick r:id="rId5"/>
              </a:rPr>
              <a:t>http://www.lamanzanadenewton.com/materiales/quimica/lmn_qui_fch11.html</a:t>
            </a:r>
            <a:endParaRPr lang="es-ES_tradnl" dirty="0"/>
          </a:p>
          <a:p>
            <a:pPr indent="-274320" eaLnBrk="1" fontAlgn="auto" hangingPunct="1">
              <a:spcAft>
                <a:spcPts val="0"/>
              </a:spcAft>
              <a:defRPr/>
            </a:pPr>
            <a:r>
              <a:rPr lang="es-ES_tradnl" dirty="0"/>
              <a:t> </a:t>
            </a:r>
          </a:p>
          <a:p>
            <a:pPr indent="-274320" eaLnBrk="1" fontAlgn="auto" hangingPunct="1">
              <a:spcAft>
                <a:spcPts val="0"/>
              </a:spcAft>
              <a:defRPr/>
            </a:pPr>
            <a:r>
              <a:rPr lang="es-ES_tradnl" u="sng" dirty="0">
                <a:hlinkClick r:id="rId6"/>
              </a:rPr>
              <a:t>https://df0a789336915e5aabaa6c232fa48733e6a22bc4-www.googledrive.com/host/0B1or4uFFvPJ-OHI0bklGWjdOQTg</a:t>
            </a:r>
            <a:endParaRPr lang="es-ES_tradnl" dirty="0"/>
          </a:p>
          <a:p>
            <a:pPr indent="-274320" eaLnBrk="1" fontAlgn="auto" hangingPunct="1">
              <a:spcAft>
                <a:spcPts val="0"/>
              </a:spcAft>
              <a:defRPr/>
            </a:pPr>
            <a:r>
              <a:rPr lang="es-ES_tradnl" dirty="0"/>
              <a:t> </a:t>
            </a:r>
          </a:p>
          <a:p>
            <a:pPr indent="-274320" eaLnBrk="1" fontAlgn="auto" hangingPunct="1">
              <a:spcAft>
                <a:spcPts val="0"/>
              </a:spcAft>
              <a:defRPr/>
            </a:pP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0102B-86A2-4837-909F-E9C69496C876}"/>
              </a:ext>
            </a:extLst>
          </p:cNvPr>
          <p:cNvSpPr>
            <a:spLocks noGrp="1"/>
          </p:cNvSpPr>
          <p:nvPr>
            <p:ph type="title"/>
          </p:nvPr>
        </p:nvSpPr>
        <p:spPr>
          <a:xfrm>
            <a:off x="824459" y="739271"/>
            <a:ext cx="7024687" cy="546854"/>
          </a:xfrm>
        </p:spPr>
        <p:txBody>
          <a:bodyPr/>
          <a:lstStyle/>
          <a:p>
            <a:r>
              <a:rPr lang="es-ES" dirty="0"/>
              <a:t>Masa atómica</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0AE555C-2875-4123-A4F6-C724745A3144}"/>
                  </a:ext>
                </a:extLst>
              </p:cNvPr>
              <p:cNvSpPr>
                <a:spLocks noGrp="1"/>
              </p:cNvSpPr>
              <p:nvPr>
                <p:ph idx="1"/>
              </p:nvPr>
            </p:nvSpPr>
            <p:spPr>
              <a:xfrm>
                <a:off x="773165" y="1299746"/>
                <a:ext cx="7546376" cy="4258508"/>
              </a:xfrm>
            </p:spPr>
            <p:txBody>
              <a:bodyPr/>
              <a:lstStyle/>
              <a:p>
                <a:r>
                  <a:rPr lang="es-ES" dirty="0"/>
                  <a:t>Es la masa de un átomo.</a:t>
                </a:r>
              </a:p>
              <a:p>
                <a:endParaRPr lang="es-ES" dirty="0"/>
              </a:p>
              <a:p>
                <a:pPr marL="69850" indent="0">
                  <a:buNone/>
                </a:pPr>
                <a:endParaRPr lang="es-ES" dirty="0"/>
              </a:p>
              <a:p>
                <a:r>
                  <a:rPr lang="es-ES" dirty="0"/>
                  <a:t>Piensa en un átomo de </a:t>
                </a:r>
                <a14:m>
                  <m:oMath xmlns:m="http://schemas.openxmlformats.org/officeDocument/2006/math">
                    <m:sPre>
                      <m:sPrePr>
                        <m:ctrlPr>
                          <a:rPr lang="es-ES" i="1" kern="150" smtClean="0">
                            <a:effectLst/>
                            <a:latin typeface="Cambria Math" panose="02040503050406030204" pitchFamily="18" charset="0"/>
                            <a:ea typeface="SimSun" panose="02010600030101010101" pitchFamily="2" charset="-122"/>
                            <a:cs typeface="Arial" panose="020B0604020202020204" pitchFamily="34" charset="0"/>
                          </a:rPr>
                        </m:ctrlPr>
                      </m:sPrePr>
                      <m:sub>
                        <m:r>
                          <a:rPr lang="es-ES" i="1" kern="150">
                            <a:effectLst/>
                            <a:latin typeface="Cambria Math" panose="02040503050406030204" pitchFamily="18" charset="0"/>
                            <a:ea typeface="SimSun" panose="02010600030101010101" pitchFamily="2" charset="-122"/>
                            <a:cs typeface="Arial" panose="020B0604020202020204" pitchFamily="34" charset="0"/>
                          </a:rPr>
                          <m:t>1</m:t>
                        </m:r>
                      </m:sub>
                      <m:sup>
                        <m:r>
                          <a:rPr lang="es-ES" i="1" kern="150">
                            <a:effectLst/>
                            <a:latin typeface="Cambria Math" panose="02040503050406030204" pitchFamily="18" charset="0"/>
                            <a:ea typeface="SimSun" panose="02010600030101010101" pitchFamily="2" charset="-122"/>
                            <a:cs typeface="Arial" panose="020B0604020202020204" pitchFamily="34" charset="0"/>
                          </a:rPr>
                          <m:t>1</m:t>
                        </m:r>
                      </m:sup>
                      <m:e>
                        <m:r>
                          <a:rPr lang="es-ES" i="1" kern="150">
                            <a:effectLst/>
                            <a:latin typeface="Cambria Math" panose="02040503050406030204" pitchFamily="18" charset="0"/>
                            <a:ea typeface="SimSun" panose="02010600030101010101" pitchFamily="2" charset="-122"/>
                            <a:cs typeface="Arial" panose="020B0604020202020204" pitchFamily="34" charset="0"/>
                          </a:rPr>
                          <m:t>𝐻</m:t>
                        </m:r>
                      </m:e>
                    </m:sPre>
                  </m:oMath>
                </a14:m>
                <a:r>
                  <a:rPr lang="es-ES" sz="1800" kern="150" dirty="0">
                    <a:effectLst/>
                    <a:latin typeface="Times New Roman" panose="02020603050405020304" pitchFamily="18" charset="0"/>
                    <a:ea typeface="SimSun" panose="02010600030101010101" pitchFamily="2" charset="-122"/>
                    <a:cs typeface="Arial" panose="020B0604020202020204" pitchFamily="34" charset="0"/>
                  </a:rPr>
                  <a:t>   (protio)</a:t>
                </a:r>
              </a:p>
              <a:p>
                <a:pPr lvl="4"/>
                <a:endParaRPr lang="es-ES" sz="1000" kern="150" dirty="0">
                  <a:effectLst/>
                  <a:latin typeface="Times New Roman" panose="02020603050405020304" pitchFamily="18" charset="0"/>
                  <a:ea typeface="SimSun" panose="02010600030101010101" pitchFamily="2" charset="-122"/>
                  <a:cs typeface="Arial" panose="020B0604020202020204" pitchFamily="34" charset="0"/>
                </a:endParaRPr>
              </a:p>
              <a:p>
                <a:endParaRPr lang="es-ES" sz="1800" kern="150" dirty="0">
                  <a:latin typeface="Times New Roman" panose="02020603050405020304" pitchFamily="18" charset="0"/>
                  <a:ea typeface="SimSun" panose="02010600030101010101" pitchFamily="2" charset="-122"/>
                  <a:cs typeface="Arial" panose="020B0604020202020204" pitchFamily="34" charset="0"/>
                </a:endParaRPr>
              </a:p>
              <a:p>
                <a:pPr lvl="5"/>
                <a:endParaRPr lang="es-ES" sz="900" kern="150" dirty="0">
                  <a:effectLst/>
                  <a:latin typeface="Times New Roman" panose="02020603050405020304" pitchFamily="18" charset="0"/>
                  <a:ea typeface="SimSun" panose="02010600030101010101" pitchFamily="2" charset="-122"/>
                  <a:cs typeface="Arial" panose="020B0604020202020204" pitchFamily="34" charset="0"/>
                </a:endParaRPr>
              </a:p>
              <a:p>
                <a:endParaRPr lang="es-E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69850" indent="0">
                  <a:buNone/>
                </a:pPr>
                <a:endParaRPr lang="es-ES" dirty="0"/>
              </a:p>
              <a:p>
                <a:pPr marL="69850" indent="0">
                  <a:buNone/>
                </a:pPr>
                <a:endParaRPr lang="es-ES" dirty="0"/>
              </a:p>
            </p:txBody>
          </p:sp>
        </mc:Choice>
        <mc:Fallback xmlns="">
          <p:sp>
            <p:nvSpPr>
              <p:cNvPr id="3" name="Marcador de contenido 2">
                <a:extLst>
                  <a:ext uri="{FF2B5EF4-FFF2-40B4-BE49-F238E27FC236}">
                    <a16:creationId xmlns:a16="http://schemas.microsoft.com/office/drawing/2014/main" id="{60AE555C-2875-4123-A4F6-C724745A3144}"/>
                  </a:ext>
                </a:extLst>
              </p:cNvPr>
              <p:cNvSpPr>
                <a:spLocks noGrp="1" noRot="1" noChangeAspect="1" noMove="1" noResize="1" noEditPoints="1" noAdjustHandles="1" noChangeArrowheads="1" noChangeShapeType="1" noTextEdit="1"/>
              </p:cNvSpPr>
              <p:nvPr>
                <p:ph idx="1"/>
              </p:nvPr>
            </p:nvSpPr>
            <p:spPr>
              <a:xfrm>
                <a:off x="773165" y="1299746"/>
                <a:ext cx="7546376" cy="4258508"/>
              </a:xfrm>
              <a:blipFill>
                <a:blip r:embed="rId2"/>
                <a:stretch>
                  <a:fillRect t="-1144"/>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83C812C-5288-457B-8DFF-60E3744FB87D}"/>
              </a:ext>
            </a:extLst>
          </p:cNvPr>
          <p:cNvPicPr>
            <a:picLocks noChangeAspect="1"/>
          </p:cNvPicPr>
          <p:nvPr/>
        </p:nvPicPr>
        <p:blipFill>
          <a:blip r:embed="rId3"/>
          <a:stretch>
            <a:fillRect/>
          </a:stretch>
        </p:blipFill>
        <p:spPr>
          <a:xfrm>
            <a:off x="824459" y="3343094"/>
            <a:ext cx="1468854" cy="1559308"/>
          </a:xfrm>
          <a:prstGeom prst="rect">
            <a:avLst/>
          </a:prstGeom>
        </p:spPr>
      </p:pic>
      <p:sp>
        <p:nvSpPr>
          <p:cNvPr id="6" name="CuadroTexto 5">
            <a:extLst>
              <a:ext uri="{FF2B5EF4-FFF2-40B4-BE49-F238E27FC236}">
                <a16:creationId xmlns:a16="http://schemas.microsoft.com/office/drawing/2014/main" id="{859702BB-2094-4BDB-AC3F-36FA5FCD6761}"/>
              </a:ext>
            </a:extLst>
          </p:cNvPr>
          <p:cNvSpPr txBox="1"/>
          <p:nvPr/>
        </p:nvSpPr>
        <p:spPr>
          <a:xfrm>
            <a:off x="4167265" y="3005528"/>
            <a:ext cx="914400" cy="914400"/>
          </a:xfrm>
          <a:prstGeom prst="rect">
            <a:avLst/>
          </a:prstGeom>
          <a:no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0FE54532-C6F8-49DD-BB70-A740049A094A}"/>
              </a:ext>
            </a:extLst>
          </p:cNvPr>
          <p:cNvSpPr txBox="1"/>
          <p:nvPr/>
        </p:nvSpPr>
        <p:spPr>
          <a:xfrm>
            <a:off x="710861" y="1671579"/>
            <a:ext cx="7659974" cy="1015663"/>
          </a:xfrm>
          <a:prstGeom prst="rect">
            <a:avLst/>
          </a:prstGeom>
          <a:noFill/>
        </p:spPr>
        <p:txBody>
          <a:bodyPr wrap="square" rtlCol="0">
            <a:spAutoFit/>
          </a:bodyPr>
          <a:lstStyle/>
          <a:p>
            <a:pPr algn="just"/>
            <a:r>
              <a:rPr lang="es-ES" sz="2000" dirty="0"/>
              <a:t>Ya que la masa del electrón es muy inferior a la del protón y neutrón puede considerarse que la masa de un átomo es suma de las masas de los p</a:t>
            </a:r>
            <a:r>
              <a:rPr lang="es-ES" sz="2000" baseline="30000" dirty="0"/>
              <a:t>+ </a:t>
            </a:r>
            <a:r>
              <a:rPr lang="es-ES" sz="2000" dirty="0"/>
              <a:t>y n</a:t>
            </a:r>
            <a:r>
              <a:rPr lang="es-ES" sz="2000" baseline="30000" dirty="0"/>
              <a:t>0</a:t>
            </a:r>
            <a:r>
              <a:rPr lang="es-ES" sz="2000" dirty="0"/>
              <a:t> que lo constituyen.</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4F0FDA91-5BB7-4B6D-B88E-088779587061}"/>
                  </a:ext>
                </a:extLst>
              </p:cNvPr>
              <p:cNvSpPr txBox="1"/>
              <p:nvPr/>
            </p:nvSpPr>
            <p:spPr>
              <a:xfrm>
                <a:off x="2499360" y="3156952"/>
                <a:ext cx="5820181" cy="2930802"/>
              </a:xfrm>
              <a:prstGeom prst="rect">
                <a:avLst/>
              </a:prstGeom>
              <a:noFill/>
            </p:spPr>
            <p:txBody>
              <a:bodyPr wrap="square" rtlCol="0">
                <a:spAutoFit/>
              </a:bodyPr>
              <a:lstStyle/>
              <a:p>
                <a:pPr algn="just"/>
                <a:r>
                  <a:rPr lang="es-ES" sz="2300" dirty="0"/>
                  <a:t>-¿Cuál será su masa atómica </a:t>
                </a:r>
                <a:r>
                  <a:rPr lang="es-ES" sz="2300" b="1" dirty="0"/>
                  <a:t>expresada en kg</a:t>
                </a:r>
                <a:r>
                  <a:rPr lang="es-ES" sz="2300" dirty="0"/>
                  <a:t>?</a:t>
                </a:r>
              </a:p>
              <a:p>
                <a:pPr algn="just"/>
                <a:r>
                  <a:rPr lang="es-ES" sz="2300" dirty="0"/>
                  <a:t>M(</a:t>
                </a:r>
                <a14:m>
                  <m:oMath xmlns:m="http://schemas.openxmlformats.org/officeDocument/2006/math">
                    <m:sPre>
                      <m:sPrePr>
                        <m:ctrlPr>
                          <a:rPr lang="es-ES" sz="2300" i="1" kern="150" smtClean="0">
                            <a:effectLst/>
                            <a:latin typeface="Cambria Math" panose="02040503050406030204" pitchFamily="18" charset="0"/>
                            <a:ea typeface="SimSun" panose="02010600030101010101" pitchFamily="2" charset="-122"/>
                            <a:cs typeface="Arial" panose="020B0604020202020204" pitchFamily="34" charset="0"/>
                          </a:rPr>
                        </m:ctrlPr>
                      </m:sPrePr>
                      <m:sub>
                        <m:r>
                          <a:rPr lang="es-ES" sz="2300" i="1" kern="150">
                            <a:effectLst/>
                            <a:latin typeface="Cambria Math" panose="02040503050406030204" pitchFamily="18" charset="0"/>
                            <a:ea typeface="SimSun" panose="02010600030101010101" pitchFamily="2" charset="-122"/>
                            <a:cs typeface="Arial" panose="020B0604020202020204" pitchFamily="34" charset="0"/>
                          </a:rPr>
                          <m:t>1</m:t>
                        </m:r>
                      </m:sub>
                      <m:sup>
                        <m:r>
                          <a:rPr lang="es-ES" sz="2300" i="1" kern="150">
                            <a:effectLst/>
                            <a:latin typeface="Cambria Math" panose="02040503050406030204" pitchFamily="18" charset="0"/>
                            <a:ea typeface="SimSun" panose="02010600030101010101" pitchFamily="2" charset="-122"/>
                            <a:cs typeface="Arial" panose="020B0604020202020204" pitchFamily="34" charset="0"/>
                          </a:rPr>
                          <m:t>1</m:t>
                        </m:r>
                      </m:sup>
                      <m:e>
                        <m:r>
                          <a:rPr lang="es-ES" sz="2300" i="1" kern="150">
                            <a:effectLst/>
                            <a:latin typeface="Cambria Math" panose="02040503050406030204" pitchFamily="18" charset="0"/>
                            <a:ea typeface="SimSun" panose="02010600030101010101" pitchFamily="2" charset="-122"/>
                            <a:cs typeface="Arial" panose="020B0604020202020204" pitchFamily="34" charset="0"/>
                          </a:rPr>
                          <m:t>𝐻</m:t>
                        </m:r>
                      </m:e>
                    </m:sPre>
                  </m:oMath>
                </a14:m>
                <a:r>
                  <a:rPr lang="es-ES" sz="2300" dirty="0"/>
                  <a:t>)</a:t>
                </a:r>
                <a:r>
                  <a:rPr lang="es-ES" sz="2300" dirty="0">
                    <a:solidFill>
                      <a:prstClr val="black"/>
                    </a:solidFill>
                  </a:rPr>
                  <a:t> ≈ </a:t>
                </a:r>
                <a:r>
                  <a:rPr lang="es-ES" sz="2300" dirty="0" err="1">
                    <a:solidFill>
                      <a:prstClr val="black"/>
                    </a:solidFill>
                  </a:rPr>
                  <a:t>m</a:t>
                </a:r>
                <a:r>
                  <a:rPr lang="es-ES" sz="2300" baseline="-25000" dirty="0" err="1">
                    <a:solidFill>
                      <a:prstClr val="black"/>
                    </a:solidFill>
                  </a:rPr>
                  <a:t>p</a:t>
                </a:r>
                <a:r>
                  <a:rPr lang="es-ES" sz="2300" baseline="-25000" dirty="0">
                    <a:solidFill>
                      <a:prstClr val="black"/>
                    </a:solidFill>
                  </a:rPr>
                  <a:t>+</a:t>
                </a:r>
                <a:r>
                  <a:rPr lang="es-ES" sz="2300" dirty="0">
                    <a:solidFill>
                      <a:prstClr val="black"/>
                    </a:solidFill>
                  </a:rPr>
                  <a:t> </a:t>
                </a:r>
                <a:r>
                  <a:rPr lang="es-ES" sz="2300" dirty="0"/>
                  <a:t>=1,67·10</a:t>
                </a:r>
                <a:r>
                  <a:rPr lang="es-ES" sz="2300" baseline="30000" dirty="0"/>
                  <a:t>-27</a:t>
                </a:r>
                <a:r>
                  <a:rPr lang="es-ES" sz="2300" dirty="0"/>
                  <a:t> kg (se desprecia en el cómputo la masa del e</a:t>
                </a:r>
                <a:r>
                  <a:rPr lang="es-ES" sz="2300" baseline="30000" dirty="0"/>
                  <a:t>-</a:t>
                </a:r>
                <a:r>
                  <a:rPr lang="es-ES" sz="2300" dirty="0"/>
                  <a:t> por ser tres órdenes de magnitud menor)</a:t>
                </a:r>
              </a:p>
              <a:p>
                <a:pPr algn="just"/>
                <a:r>
                  <a:rPr lang="es-ES" sz="2300" dirty="0"/>
                  <a:t>-¿Cuál será su masa atómica expresada en </a:t>
                </a:r>
                <a:r>
                  <a:rPr lang="es-ES" sz="2300" b="1" dirty="0"/>
                  <a:t>unidades de masa atómica </a:t>
                </a:r>
                <a:r>
                  <a:rPr lang="es-ES" sz="2300" dirty="0"/>
                  <a:t>(</a:t>
                </a:r>
                <a:r>
                  <a:rPr lang="es-ES" sz="2300" dirty="0" err="1"/>
                  <a:t>uma</a:t>
                </a:r>
                <a:r>
                  <a:rPr lang="es-ES" sz="2300" dirty="0"/>
                  <a:t> o u)?</a:t>
                </a:r>
              </a:p>
              <a:p>
                <a:pPr algn="just"/>
                <a:r>
                  <a:rPr lang="es-ES" sz="2300" dirty="0"/>
                  <a:t>M(</a:t>
                </a:r>
                <a14:m>
                  <m:oMath xmlns:m="http://schemas.openxmlformats.org/officeDocument/2006/math">
                    <m:sPre>
                      <m:sPrePr>
                        <m:ctrlPr>
                          <a:rPr lang="es-ES" sz="2300" i="1" kern="150" smtClean="0">
                            <a:effectLst/>
                            <a:latin typeface="Cambria Math" panose="02040503050406030204" pitchFamily="18" charset="0"/>
                            <a:ea typeface="SimSun" panose="02010600030101010101" pitchFamily="2" charset="-122"/>
                            <a:cs typeface="Arial" panose="020B0604020202020204" pitchFamily="34" charset="0"/>
                          </a:rPr>
                        </m:ctrlPr>
                      </m:sPrePr>
                      <m:sub>
                        <m:r>
                          <a:rPr lang="es-ES" sz="2300" i="1" kern="150">
                            <a:effectLst/>
                            <a:latin typeface="Cambria Math" panose="02040503050406030204" pitchFamily="18" charset="0"/>
                            <a:ea typeface="SimSun" panose="02010600030101010101" pitchFamily="2" charset="-122"/>
                            <a:cs typeface="Arial" panose="020B0604020202020204" pitchFamily="34" charset="0"/>
                          </a:rPr>
                          <m:t>1</m:t>
                        </m:r>
                      </m:sub>
                      <m:sup>
                        <m:r>
                          <a:rPr lang="es-ES" sz="2300" i="1" kern="150">
                            <a:effectLst/>
                            <a:latin typeface="Cambria Math" panose="02040503050406030204" pitchFamily="18" charset="0"/>
                            <a:ea typeface="SimSun" panose="02010600030101010101" pitchFamily="2" charset="-122"/>
                            <a:cs typeface="Arial" panose="020B0604020202020204" pitchFamily="34" charset="0"/>
                          </a:rPr>
                          <m:t>1</m:t>
                        </m:r>
                      </m:sup>
                      <m:e>
                        <m:r>
                          <a:rPr lang="es-ES" sz="2300" i="1" kern="150">
                            <a:effectLst/>
                            <a:latin typeface="Cambria Math" panose="02040503050406030204" pitchFamily="18" charset="0"/>
                            <a:ea typeface="SimSun" panose="02010600030101010101" pitchFamily="2" charset="-122"/>
                            <a:cs typeface="Arial" panose="020B0604020202020204" pitchFamily="34" charset="0"/>
                          </a:rPr>
                          <m:t>𝐻</m:t>
                        </m:r>
                      </m:e>
                    </m:sPre>
                  </m:oMath>
                </a14:m>
                <a:r>
                  <a:rPr lang="es-ES" sz="2300" dirty="0"/>
                  <a:t>)≈1 </a:t>
                </a:r>
                <a:r>
                  <a:rPr lang="es-ES" sz="2300" dirty="0" err="1"/>
                  <a:t>uma</a:t>
                </a:r>
                <a:endParaRPr lang="es-ES" sz="2300" dirty="0"/>
              </a:p>
            </p:txBody>
          </p:sp>
        </mc:Choice>
        <mc:Fallback xmlns="">
          <p:sp>
            <p:nvSpPr>
              <p:cNvPr id="8" name="CuadroTexto 7">
                <a:extLst>
                  <a:ext uri="{FF2B5EF4-FFF2-40B4-BE49-F238E27FC236}">
                    <a16:creationId xmlns:a16="http://schemas.microsoft.com/office/drawing/2014/main" id="{4F0FDA91-5BB7-4B6D-B88E-088779587061}"/>
                  </a:ext>
                </a:extLst>
              </p:cNvPr>
              <p:cNvSpPr txBox="1">
                <a:spLocks noRot="1" noChangeAspect="1" noMove="1" noResize="1" noEditPoints="1" noAdjustHandles="1" noChangeArrowheads="1" noChangeShapeType="1" noTextEdit="1"/>
              </p:cNvSpPr>
              <p:nvPr/>
            </p:nvSpPr>
            <p:spPr>
              <a:xfrm>
                <a:off x="2499360" y="3156952"/>
                <a:ext cx="5820181" cy="2930802"/>
              </a:xfrm>
              <a:prstGeom prst="rect">
                <a:avLst/>
              </a:prstGeom>
              <a:blipFill>
                <a:blip r:embed="rId4"/>
                <a:stretch>
                  <a:fillRect l="-1466" t="-1663" r="-1466" b="-3534"/>
                </a:stretch>
              </a:blipFill>
            </p:spPr>
            <p:txBody>
              <a:bodyPr/>
              <a:lstStyle/>
              <a:p>
                <a:r>
                  <a:rPr lang="es-ES">
                    <a:noFill/>
                  </a:rPr>
                  <a:t> </a:t>
                </a:r>
              </a:p>
            </p:txBody>
          </p:sp>
        </mc:Fallback>
      </mc:AlternateContent>
    </p:spTree>
    <p:extLst>
      <p:ext uri="{BB962C8B-B14F-4D97-AF65-F5344CB8AC3E}">
        <p14:creationId xmlns:p14="http://schemas.microsoft.com/office/powerpoint/2010/main" val="96351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A90CF-4B6C-4102-9C2C-C9B4C6EDB974}"/>
              </a:ext>
            </a:extLst>
          </p:cNvPr>
          <p:cNvSpPr>
            <a:spLocks noGrp="1"/>
          </p:cNvSpPr>
          <p:nvPr>
            <p:ph type="title"/>
          </p:nvPr>
        </p:nvSpPr>
        <p:spPr>
          <a:xfrm>
            <a:off x="704528" y="587176"/>
            <a:ext cx="7024687" cy="486894"/>
          </a:xfrm>
        </p:spPr>
        <p:txBody>
          <a:bodyPr/>
          <a:lstStyle/>
          <a:p>
            <a:r>
              <a:rPr lang="es-ES" dirty="0"/>
              <a:t>Masa atómica</a:t>
            </a:r>
          </a:p>
        </p:txBody>
      </p:sp>
      <p:sp>
        <p:nvSpPr>
          <p:cNvPr id="3" name="Marcador de contenido 2">
            <a:extLst>
              <a:ext uri="{FF2B5EF4-FFF2-40B4-BE49-F238E27FC236}">
                <a16:creationId xmlns:a16="http://schemas.microsoft.com/office/drawing/2014/main" id="{2F46BC85-E882-4C2D-BD41-22F5D16EFE8D}"/>
              </a:ext>
            </a:extLst>
          </p:cNvPr>
          <p:cNvSpPr>
            <a:spLocks noGrp="1"/>
          </p:cNvSpPr>
          <p:nvPr>
            <p:ph idx="1"/>
          </p:nvPr>
        </p:nvSpPr>
        <p:spPr>
          <a:xfrm>
            <a:off x="704528" y="1074070"/>
            <a:ext cx="7734944" cy="4213537"/>
          </a:xfrm>
        </p:spPr>
        <p:txBody>
          <a:bodyPr/>
          <a:lstStyle/>
          <a:p>
            <a:r>
              <a:rPr lang="es-ES" sz="2000" b="1" dirty="0">
                <a:solidFill>
                  <a:srgbClr val="FF0000"/>
                </a:solidFill>
              </a:rPr>
              <a:t>Recuerda</a:t>
            </a:r>
            <a:r>
              <a:rPr lang="es-ES" sz="2000" dirty="0"/>
              <a:t>: 1 </a:t>
            </a:r>
            <a:r>
              <a:rPr lang="es-ES" sz="2000" b="1" dirty="0" err="1"/>
              <a:t>uma</a:t>
            </a:r>
            <a:r>
              <a:rPr lang="es-ES" sz="2000" dirty="0"/>
              <a:t> es la </a:t>
            </a:r>
            <a:r>
              <a:rPr lang="es-ES" sz="2000" i="1" dirty="0"/>
              <a:t>unidad de masa </a:t>
            </a:r>
            <a:r>
              <a:rPr lang="es-ES" sz="2000" b="1" i="1" dirty="0"/>
              <a:t>a escala atómica</a:t>
            </a:r>
            <a:r>
              <a:rPr lang="es-ES" sz="2000" b="1" dirty="0"/>
              <a:t> </a:t>
            </a:r>
            <a:r>
              <a:rPr lang="es-ES" sz="2000" dirty="0"/>
              <a:t>y viene equivaliendo a la masa de un protón (p</a:t>
            </a:r>
            <a:r>
              <a:rPr lang="es-ES" sz="2000" baseline="30000" dirty="0"/>
              <a:t>+</a:t>
            </a:r>
            <a:r>
              <a:rPr lang="es-ES" sz="2000" dirty="0"/>
              <a:t>)</a:t>
            </a:r>
          </a:p>
          <a:p>
            <a:pPr marL="69850" indent="0">
              <a:buNone/>
            </a:pPr>
            <a:r>
              <a:rPr lang="es-ES" sz="1600" dirty="0">
                <a:solidFill>
                  <a:prstClr val="black"/>
                </a:solidFill>
              </a:rPr>
              <a:t>		</a:t>
            </a:r>
            <a:r>
              <a:rPr lang="es-ES" sz="1800" dirty="0">
                <a:solidFill>
                  <a:srgbClr val="FF0000"/>
                </a:solidFill>
              </a:rPr>
              <a:t>1 </a:t>
            </a:r>
            <a:r>
              <a:rPr lang="es-ES" sz="1800" dirty="0" err="1">
                <a:solidFill>
                  <a:srgbClr val="FF0000"/>
                </a:solidFill>
              </a:rPr>
              <a:t>uma</a:t>
            </a:r>
            <a:r>
              <a:rPr lang="es-ES" sz="1400" dirty="0">
                <a:solidFill>
                  <a:srgbClr val="FF0000"/>
                </a:solidFill>
              </a:rPr>
              <a:t>  ≈  </a:t>
            </a:r>
            <a:r>
              <a:rPr lang="es-ES" sz="1800" dirty="0" err="1">
                <a:solidFill>
                  <a:srgbClr val="FF0000"/>
                </a:solidFill>
              </a:rPr>
              <a:t>m</a:t>
            </a:r>
            <a:r>
              <a:rPr lang="es-ES" sz="1800" baseline="-25000" dirty="0" err="1">
                <a:solidFill>
                  <a:srgbClr val="FF0000"/>
                </a:solidFill>
              </a:rPr>
              <a:t>p</a:t>
            </a:r>
            <a:r>
              <a:rPr lang="es-ES" sz="1800" baseline="-25000" dirty="0">
                <a:solidFill>
                  <a:srgbClr val="FF0000"/>
                </a:solidFill>
              </a:rPr>
              <a:t>+</a:t>
            </a:r>
            <a:r>
              <a:rPr lang="es-ES" sz="1800" dirty="0">
                <a:solidFill>
                  <a:srgbClr val="FF0000"/>
                </a:solidFill>
              </a:rPr>
              <a:t> =1,67·10</a:t>
            </a:r>
            <a:r>
              <a:rPr lang="es-ES" sz="1800" baseline="30000" dirty="0">
                <a:solidFill>
                  <a:srgbClr val="FF0000"/>
                </a:solidFill>
              </a:rPr>
              <a:t>-27</a:t>
            </a:r>
            <a:r>
              <a:rPr lang="es-ES" sz="1800" dirty="0">
                <a:solidFill>
                  <a:srgbClr val="FF0000"/>
                </a:solidFill>
              </a:rPr>
              <a:t> kg</a:t>
            </a:r>
            <a:endParaRPr lang="es-ES" sz="2000" dirty="0">
              <a:solidFill>
                <a:srgbClr val="FF0000"/>
              </a:solidFill>
            </a:endParaRPr>
          </a:p>
          <a:p>
            <a:r>
              <a:rPr lang="es-ES" sz="2000" dirty="0"/>
              <a:t>Piensa ahora en el elemento HIDRÓGENO. Está constituido por tres isótopos estables: protio, deuterio y tritio.</a:t>
            </a:r>
          </a:p>
          <a:p>
            <a:endParaRPr lang="es-ES" dirty="0"/>
          </a:p>
        </p:txBody>
      </p:sp>
      <p:pic>
        <p:nvPicPr>
          <p:cNvPr id="5" name="Imagen 4">
            <a:extLst>
              <a:ext uri="{FF2B5EF4-FFF2-40B4-BE49-F238E27FC236}">
                <a16:creationId xmlns:a16="http://schemas.microsoft.com/office/drawing/2014/main" id="{1BDAE418-CC53-4719-B877-59CAF58F9B5A}"/>
              </a:ext>
            </a:extLst>
          </p:cNvPr>
          <p:cNvPicPr>
            <a:picLocks noChangeAspect="1"/>
          </p:cNvPicPr>
          <p:nvPr/>
        </p:nvPicPr>
        <p:blipFill>
          <a:blip r:embed="rId2"/>
          <a:stretch>
            <a:fillRect/>
          </a:stretch>
        </p:blipFill>
        <p:spPr>
          <a:xfrm>
            <a:off x="1135626" y="3033806"/>
            <a:ext cx="4470211" cy="2055578"/>
          </a:xfrm>
          <a:prstGeom prst="rect">
            <a:avLst/>
          </a:prstGeom>
        </p:spPr>
      </p:pic>
      <p:sp>
        <p:nvSpPr>
          <p:cNvPr id="7" name="CuadroTexto 6">
            <a:extLst>
              <a:ext uri="{FF2B5EF4-FFF2-40B4-BE49-F238E27FC236}">
                <a16:creationId xmlns:a16="http://schemas.microsoft.com/office/drawing/2014/main" id="{95428CD8-33C3-4E8A-A2F7-917E37925D2A}"/>
              </a:ext>
            </a:extLst>
          </p:cNvPr>
          <p:cNvSpPr txBox="1"/>
          <p:nvPr/>
        </p:nvSpPr>
        <p:spPr>
          <a:xfrm>
            <a:off x="704528" y="5275647"/>
            <a:ext cx="7734944" cy="923330"/>
          </a:xfrm>
          <a:prstGeom prst="rect">
            <a:avLst/>
          </a:prstGeom>
          <a:noFill/>
        </p:spPr>
        <p:txBody>
          <a:bodyPr wrap="square">
            <a:spAutoFit/>
          </a:bodyPr>
          <a:lstStyle/>
          <a:p>
            <a:pPr marL="285750" indent="-285750" algn="just">
              <a:buFont typeface="Courier New" panose="02070309020205020404" pitchFamily="49" charset="0"/>
              <a:buChar char="o"/>
            </a:pPr>
            <a:r>
              <a:rPr lang="es-ES" b="1" dirty="0">
                <a:solidFill>
                  <a:srgbClr val="7030A0"/>
                </a:solidFill>
              </a:rPr>
              <a:t>Consulta la masa atómica del elemento hidrógeno en la tabla periódica. ¿Qué valor tiene? ¿En qué unidades se expresa? ¿Qué representa ese valor?</a:t>
            </a:r>
          </a:p>
        </p:txBody>
      </p:sp>
      <p:sp>
        <p:nvSpPr>
          <p:cNvPr id="4" name="CuadroTexto 3">
            <a:extLst>
              <a:ext uri="{FF2B5EF4-FFF2-40B4-BE49-F238E27FC236}">
                <a16:creationId xmlns:a16="http://schemas.microsoft.com/office/drawing/2014/main" id="{3BC16F89-4123-40D6-9777-700AF2E651B4}"/>
              </a:ext>
            </a:extLst>
          </p:cNvPr>
          <p:cNvSpPr txBox="1"/>
          <p:nvPr/>
        </p:nvSpPr>
        <p:spPr>
          <a:xfrm>
            <a:off x="5734935" y="2964426"/>
            <a:ext cx="2494665" cy="1754326"/>
          </a:xfrm>
          <a:prstGeom prst="rect">
            <a:avLst/>
          </a:prstGeom>
          <a:noFill/>
        </p:spPr>
        <p:txBody>
          <a:bodyPr wrap="square" rtlCol="0">
            <a:spAutoFit/>
          </a:bodyPr>
          <a:lstStyle/>
          <a:p>
            <a:pPr algn="just"/>
            <a:r>
              <a:rPr lang="es-ES" b="1" dirty="0">
                <a:solidFill>
                  <a:srgbClr val="7030A0"/>
                </a:solidFill>
              </a:rPr>
              <a:t>¿Qué masa tendrá el elemento hidrógeno? (Calcúlalo) ¿Qué has hecho para averiguarlo? </a:t>
            </a:r>
          </a:p>
        </p:txBody>
      </p:sp>
    </p:spTree>
    <p:extLst>
      <p:ext uri="{BB962C8B-B14F-4D97-AF65-F5344CB8AC3E}">
        <p14:creationId xmlns:p14="http://schemas.microsoft.com/office/powerpoint/2010/main" val="340275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2988" y="1027113"/>
            <a:ext cx="7024687" cy="521468"/>
          </a:xfrm>
        </p:spPr>
        <p:txBody>
          <a:bodyPr/>
          <a:lstStyle/>
          <a:p>
            <a:r>
              <a:rPr lang="gl-ES" dirty="0"/>
              <a:t>Masa atómica</a:t>
            </a:r>
          </a:p>
        </p:txBody>
      </p:sp>
      <p:pic>
        <p:nvPicPr>
          <p:cNvPr id="4" name="Imagen 4">
            <a:extLst>
              <a:ext uri="{FF2B5EF4-FFF2-40B4-BE49-F238E27FC236}">
                <a16:creationId xmlns:a16="http://schemas.microsoft.com/office/drawing/2014/main" id="{1BDAE418-CC53-4719-B877-59CAF58F9B5A}"/>
              </a:ext>
            </a:extLst>
          </p:cNvPr>
          <p:cNvPicPr>
            <a:picLocks noGrp="1" noChangeAspect="1"/>
          </p:cNvPicPr>
          <p:nvPr>
            <p:ph idx="1"/>
          </p:nvPr>
        </p:nvPicPr>
        <p:blipFill>
          <a:blip r:embed="rId2"/>
          <a:stretch>
            <a:fillRect/>
          </a:stretch>
        </p:blipFill>
        <p:spPr>
          <a:xfrm>
            <a:off x="1042988" y="3901922"/>
            <a:ext cx="4744112" cy="2181530"/>
          </a:xfrm>
          <a:prstGeom prst="rect">
            <a:avLst/>
          </a:prstGeom>
        </p:spPr>
      </p:pic>
      <p:sp>
        <p:nvSpPr>
          <p:cNvPr id="5" name="4 CuadroTexto"/>
          <p:cNvSpPr txBox="1"/>
          <p:nvPr/>
        </p:nvSpPr>
        <p:spPr>
          <a:xfrm>
            <a:off x="811161" y="1696065"/>
            <a:ext cx="7477433" cy="2031325"/>
          </a:xfrm>
          <a:prstGeom prst="rect">
            <a:avLst/>
          </a:prstGeom>
          <a:noFill/>
        </p:spPr>
        <p:txBody>
          <a:bodyPr wrap="square" rtlCol="0">
            <a:spAutoFit/>
          </a:bodyPr>
          <a:lstStyle/>
          <a:p>
            <a:pPr algn="just"/>
            <a:r>
              <a:rPr lang="gl-ES" dirty="0">
                <a:solidFill>
                  <a:srgbClr val="FF0000"/>
                </a:solidFill>
              </a:rPr>
              <a:t>¿Aclaración?</a:t>
            </a:r>
            <a:r>
              <a:rPr lang="gl-ES" dirty="0"/>
              <a:t>. En </a:t>
            </a:r>
            <a:r>
              <a:rPr lang="gl-ES" dirty="0" err="1"/>
              <a:t>realidad</a:t>
            </a:r>
            <a:r>
              <a:rPr lang="gl-ES" dirty="0"/>
              <a:t>, la masa de un elemento (media ponderada de las masas de </a:t>
            </a:r>
            <a:r>
              <a:rPr lang="gl-ES" dirty="0" err="1"/>
              <a:t>sus</a:t>
            </a:r>
            <a:r>
              <a:rPr lang="gl-ES" dirty="0"/>
              <a:t> isótopos) es una masa relativa a la </a:t>
            </a:r>
            <a:r>
              <a:rPr lang="gl-ES" b="1" dirty="0"/>
              <a:t>masa de un patrón </a:t>
            </a:r>
            <a:r>
              <a:rPr lang="gl-ES" dirty="0"/>
              <a:t>(1/12 parte de la masa del isótopo de C-12). [</a:t>
            </a:r>
            <a:r>
              <a:rPr lang="gl-ES" i="1" dirty="0" err="1">
                <a:effectLst>
                  <a:outerShdw blurRad="38100" dist="38100" dir="2700000" algn="tl">
                    <a:srgbClr val="000000">
                      <a:alpha val="43137"/>
                    </a:srgbClr>
                  </a:outerShdw>
                </a:effectLst>
              </a:rPr>
              <a:t>Contenido</a:t>
            </a:r>
            <a:r>
              <a:rPr lang="gl-ES" i="1" dirty="0">
                <a:effectLst>
                  <a:outerShdw blurRad="38100" dist="38100" dir="2700000" algn="tl">
                    <a:srgbClr val="000000">
                      <a:alpha val="43137"/>
                    </a:srgbClr>
                  </a:outerShdw>
                </a:effectLst>
              </a:rPr>
              <a:t> de 1º </a:t>
            </a:r>
            <a:r>
              <a:rPr lang="gl-ES" i="1" dirty="0" err="1">
                <a:effectLst>
                  <a:outerShdw blurRad="38100" dist="38100" dir="2700000" algn="tl">
                    <a:srgbClr val="000000">
                      <a:alpha val="43137"/>
                    </a:srgbClr>
                  </a:outerShdw>
                </a:effectLst>
              </a:rPr>
              <a:t>Bach</a:t>
            </a:r>
            <a:r>
              <a:rPr lang="gl-ES" dirty="0"/>
              <a:t>]. Realmente es una masa relativa y no </a:t>
            </a:r>
            <a:r>
              <a:rPr lang="gl-ES" dirty="0" err="1"/>
              <a:t>lleva</a:t>
            </a:r>
            <a:r>
              <a:rPr lang="gl-ES" dirty="0"/>
              <a:t> unidades.</a:t>
            </a:r>
          </a:p>
          <a:p>
            <a:pPr algn="just"/>
            <a:endParaRPr lang="gl-ES" dirty="0"/>
          </a:p>
          <a:p>
            <a:pPr algn="just"/>
            <a:r>
              <a:rPr lang="gl-ES" dirty="0"/>
              <a:t>Para simplificar, vamos a </a:t>
            </a:r>
            <a:r>
              <a:rPr lang="gl-ES" dirty="0" err="1"/>
              <a:t>ponerle</a:t>
            </a:r>
            <a:r>
              <a:rPr lang="gl-ES" dirty="0"/>
              <a:t> unidades de </a:t>
            </a:r>
            <a:r>
              <a:rPr lang="gl-ES" dirty="0" err="1"/>
              <a:t>uma</a:t>
            </a:r>
            <a:r>
              <a:rPr lang="gl-ES" dirty="0"/>
              <a:t>, pero no es del todo correcto.</a:t>
            </a:r>
          </a:p>
        </p:txBody>
      </p:sp>
      <p:sp>
        <p:nvSpPr>
          <p:cNvPr id="6" name="5 CuadroTexto"/>
          <p:cNvSpPr txBox="1"/>
          <p:nvPr/>
        </p:nvSpPr>
        <p:spPr>
          <a:xfrm>
            <a:off x="6297254" y="4064154"/>
            <a:ext cx="1991340" cy="1200329"/>
          </a:xfrm>
          <a:prstGeom prst="rect">
            <a:avLst/>
          </a:prstGeom>
          <a:noFill/>
        </p:spPr>
        <p:txBody>
          <a:bodyPr wrap="square" rtlCol="0">
            <a:spAutoFit/>
          </a:bodyPr>
          <a:lstStyle/>
          <a:p>
            <a:pPr algn="just"/>
            <a:r>
              <a:rPr lang="gl-ES" dirty="0"/>
              <a:t>-En </a:t>
            </a:r>
            <a:r>
              <a:rPr lang="gl-ES" dirty="0" err="1"/>
              <a:t>realidad</a:t>
            </a:r>
            <a:r>
              <a:rPr lang="gl-ES" dirty="0"/>
              <a:t>: M(H)=1,008</a:t>
            </a:r>
          </a:p>
          <a:p>
            <a:pPr algn="just"/>
            <a:r>
              <a:rPr lang="gl-ES" dirty="0"/>
              <a:t>-Para simplificar: 1,008 </a:t>
            </a:r>
            <a:r>
              <a:rPr lang="gl-ES" dirty="0" err="1"/>
              <a:t>uma</a:t>
            </a:r>
            <a:endParaRPr lang="gl-ES" dirty="0"/>
          </a:p>
        </p:txBody>
      </p:sp>
    </p:spTree>
    <p:extLst>
      <p:ext uri="{BB962C8B-B14F-4D97-AF65-F5344CB8AC3E}">
        <p14:creationId xmlns:p14="http://schemas.microsoft.com/office/powerpoint/2010/main" val="187448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p:cNvSpPr>
            <a:spLocks noGrp="1"/>
          </p:cNvSpPr>
          <p:nvPr>
            <p:ph type="title"/>
          </p:nvPr>
        </p:nvSpPr>
        <p:spPr>
          <a:xfrm>
            <a:off x="895351" y="476567"/>
            <a:ext cx="7024687" cy="707656"/>
          </a:xfrm>
        </p:spPr>
        <p:txBody>
          <a:bodyPr/>
          <a:lstStyle/>
          <a:p>
            <a:pPr eaLnBrk="1" hangingPunct="1"/>
            <a:r>
              <a:rPr lang="es-ES" dirty="0"/>
              <a:t>MASA ATÓMICA</a:t>
            </a:r>
          </a:p>
        </p:txBody>
      </p:sp>
      <p:sp>
        <p:nvSpPr>
          <p:cNvPr id="14338" name="Marcador de contenido 2"/>
          <p:cNvSpPr>
            <a:spLocks noGrp="1"/>
          </p:cNvSpPr>
          <p:nvPr>
            <p:ph idx="1"/>
          </p:nvPr>
        </p:nvSpPr>
        <p:spPr>
          <a:xfrm>
            <a:off x="655320" y="1334125"/>
            <a:ext cx="7848599" cy="3852472"/>
          </a:xfrm>
        </p:spPr>
        <p:txBody>
          <a:bodyPr/>
          <a:lstStyle/>
          <a:p>
            <a:pPr algn="just" eaLnBrk="1" hangingPunct="1"/>
            <a:r>
              <a:rPr lang="es-ES" sz="2100" b="1" dirty="0">
                <a:solidFill>
                  <a:srgbClr val="FF0000"/>
                </a:solidFill>
              </a:rPr>
              <a:t>RECUERDA</a:t>
            </a:r>
            <a:r>
              <a:rPr lang="es-ES" sz="2100" dirty="0"/>
              <a:t>: La masa atómica es un dato que aparece en la tabla periódica y que se obtiene calculando la media ponderada de las masas de todos los isótopos estables de un elemento químico. Se mide en </a:t>
            </a:r>
            <a:r>
              <a:rPr lang="es-ES" sz="2100" b="1" dirty="0" err="1"/>
              <a:t>uma</a:t>
            </a:r>
            <a:r>
              <a:rPr lang="es-ES" sz="2100" b="1" dirty="0"/>
              <a:t> (u)</a:t>
            </a:r>
            <a:r>
              <a:rPr lang="es-ES" sz="2100" dirty="0"/>
              <a:t> (</a:t>
            </a:r>
            <a:r>
              <a:rPr lang="es-ES" sz="2100" u="sng" dirty="0"/>
              <a:t>¿Qué es 1 </a:t>
            </a:r>
            <a:r>
              <a:rPr lang="es-ES" sz="2100" u="sng" dirty="0" err="1"/>
              <a:t>uma</a:t>
            </a:r>
            <a:r>
              <a:rPr lang="es-ES" sz="2100" u="sng" dirty="0"/>
              <a:t>? ¿A qué equivale?)</a:t>
            </a:r>
            <a:endParaRPr lang="es-ES" sz="2100" b="1" u="sng" dirty="0"/>
          </a:p>
          <a:p>
            <a:pPr eaLnBrk="1" hangingPunct="1"/>
            <a:r>
              <a:rPr lang="es-ES" sz="2100" b="1" dirty="0">
                <a:solidFill>
                  <a:srgbClr val="FF0000"/>
                </a:solidFill>
              </a:rPr>
              <a:t>REPASA</a:t>
            </a:r>
            <a:r>
              <a:rPr lang="es-ES" sz="2100" dirty="0"/>
              <a:t>: La masa atómica del azufre es 32,064 </a:t>
            </a:r>
          </a:p>
          <a:p>
            <a:pPr eaLnBrk="1" hangingPunct="1">
              <a:buFont typeface="Wingdings 2" pitchFamily="18" charset="2"/>
              <a:buNone/>
            </a:pPr>
            <a:r>
              <a:rPr lang="es-ES" sz="2100" dirty="0"/>
              <a:t>Muy cercana a la de su isótopo más </a:t>
            </a:r>
          </a:p>
          <a:p>
            <a:pPr eaLnBrk="1" hangingPunct="1">
              <a:buFont typeface="Wingdings 2" pitchFamily="18" charset="2"/>
              <a:buNone/>
            </a:pPr>
            <a:r>
              <a:rPr lang="es-ES" sz="2100" dirty="0"/>
              <a:t>abundante (azufre-32). </a:t>
            </a:r>
            <a:r>
              <a:rPr lang="es-ES" sz="2100" b="1" dirty="0">
                <a:solidFill>
                  <a:srgbClr val="7030A0"/>
                </a:solidFill>
              </a:rPr>
              <a:t>¿En qué unidades se expresa? ¿Qué representa esta masa atómica?</a:t>
            </a:r>
          </a:p>
        </p:txBody>
      </p:sp>
      <p:pic>
        <p:nvPicPr>
          <p:cNvPr id="14339" name="Imagen 3" descr="image_7010.png"/>
          <p:cNvPicPr>
            <a:picLocks noChangeAspect="1"/>
          </p:cNvPicPr>
          <p:nvPr/>
        </p:nvPicPr>
        <p:blipFill>
          <a:blip r:embed="rId2"/>
          <a:srcRect/>
          <a:stretch>
            <a:fillRect/>
          </a:stretch>
        </p:blipFill>
        <p:spPr bwMode="auto">
          <a:xfrm>
            <a:off x="1347788" y="4497055"/>
            <a:ext cx="4276933" cy="1451524"/>
          </a:xfrm>
          <a:prstGeom prst="rect">
            <a:avLst/>
          </a:prstGeom>
          <a:noFill/>
          <a:ln w="9525">
            <a:noFill/>
            <a:miter lim="800000"/>
            <a:headEnd/>
            <a:tailEnd/>
          </a:ln>
        </p:spPr>
      </p:pic>
      <p:pic>
        <p:nvPicPr>
          <p:cNvPr id="14340" name="Imagen 4" descr="824dc49a64d2051e48f16153d71dedc7.jpg"/>
          <p:cNvPicPr>
            <a:picLocks noChangeAspect="1"/>
          </p:cNvPicPr>
          <p:nvPr/>
        </p:nvPicPr>
        <p:blipFill>
          <a:blip r:embed="rId3"/>
          <a:srcRect/>
          <a:stretch>
            <a:fillRect/>
          </a:stretch>
        </p:blipFill>
        <p:spPr bwMode="auto">
          <a:xfrm>
            <a:off x="6801541" y="4225205"/>
            <a:ext cx="1522413" cy="22907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ítulo 1"/>
          <p:cNvSpPr>
            <a:spLocks noGrp="1"/>
          </p:cNvSpPr>
          <p:nvPr>
            <p:ph type="title"/>
          </p:nvPr>
        </p:nvSpPr>
        <p:spPr>
          <a:xfrm>
            <a:off x="783908" y="906905"/>
            <a:ext cx="7024687" cy="546854"/>
          </a:xfrm>
        </p:spPr>
        <p:txBody>
          <a:bodyPr/>
          <a:lstStyle/>
          <a:p>
            <a:pPr eaLnBrk="1" hangingPunct="1"/>
            <a:r>
              <a:rPr lang="es-ES" dirty="0"/>
              <a:t>MASA MOLECULAR (M)</a:t>
            </a:r>
          </a:p>
        </p:txBody>
      </p:sp>
      <p:sp>
        <p:nvSpPr>
          <p:cNvPr id="3" name="Marcador de contenido 2"/>
          <p:cNvSpPr>
            <a:spLocks noGrp="1"/>
          </p:cNvSpPr>
          <p:nvPr>
            <p:ph idx="1"/>
          </p:nvPr>
        </p:nvSpPr>
        <p:spPr>
          <a:xfrm>
            <a:off x="365760" y="1158240"/>
            <a:ext cx="8321040" cy="5699760"/>
          </a:xfrm>
        </p:spPr>
        <p:txBody>
          <a:bodyPr rtlCol="0">
            <a:normAutofit fontScale="92500" lnSpcReduction="10000"/>
          </a:bodyPr>
          <a:lstStyle/>
          <a:p>
            <a:pPr indent="-274320" algn="just" eaLnBrk="1" fontAlgn="auto" hangingPunct="1">
              <a:spcAft>
                <a:spcPts val="0"/>
              </a:spcAft>
              <a:defRPr/>
            </a:pPr>
            <a:endParaRPr lang="es-ES" dirty="0"/>
          </a:p>
          <a:p>
            <a:pPr indent="-274320" algn="just" eaLnBrk="1" fontAlgn="auto" hangingPunct="1">
              <a:spcAft>
                <a:spcPts val="0"/>
              </a:spcAft>
              <a:defRPr/>
            </a:pPr>
            <a:r>
              <a:rPr lang="es-ES" dirty="0"/>
              <a:t>Es la masa de una molécula (sustancias moleculares) o de “unidad-fórmula” (cristales iónicos o covalentes)</a:t>
            </a:r>
          </a:p>
          <a:p>
            <a:pPr indent="-274320" algn="just" eaLnBrk="1" fontAlgn="auto" hangingPunct="1">
              <a:spcAft>
                <a:spcPts val="0"/>
              </a:spcAft>
              <a:defRPr/>
            </a:pPr>
            <a:r>
              <a:rPr lang="es-ES" dirty="0"/>
              <a:t>Se calcula como </a:t>
            </a:r>
            <a:r>
              <a:rPr lang="es-ES" b="1" dirty="0"/>
              <a:t>suma</a:t>
            </a:r>
            <a:r>
              <a:rPr lang="es-ES" dirty="0"/>
              <a:t> de las </a:t>
            </a:r>
            <a:r>
              <a:rPr lang="es-ES" b="1" dirty="0"/>
              <a:t>masas atómicas </a:t>
            </a:r>
            <a:r>
              <a:rPr lang="es-ES" dirty="0"/>
              <a:t>de todos los elementos que forman parte de la </a:t>
            </a:r>
            <a:r>
              <a:rPr lang="es-ES" b="1" dirty="0"/>
              <a:t>fórmula química </a:t>
            </a:r>
            <a:r>
              <a:rPr lang="es-ES" dirty="0"/>
              <a:t>de una determinada sustancia pura. Se mide en “unidades de masa atómica (u)”</a:t>
            </a:r>
            <a:r>
              <a:rPr lang="es-ES" i="1" dirty="0"/>
              <a:t> (1u=1,67·20</a:t>
            </a:r>
            <a:r>
              <a:rPr lang="es-ES" i="1" baseline="30000" dirty="0"/>
              <a:t>-27</a:t>
            </a:r>
            <a:r>
              <a:rPr lang="es-ES" i="1" dirty="0"/>
              <a:t> kg)</a:t>
            </a:r>
          </a:p>
          <a:p>
            <a:pPr marL="68580" indent="0" algn="just" eaLnBrk="1" fontAlgn="auto" hangingPunct="1">
              <a:spcAft>
                <a:spcPts val="0"/>
              </a:spcAft>
              <a:buNone/>
              <a:defRPr/>
            </a:pPr>
            <a:endParaRPr lang="es-ES" dirty="0"/>
          </a:p>
          <a:p>
            <a:pPr indent="-274320" algn="just" eaLnBrk="1" fontAlgn="auto" hangingPunct="1">
              <a:spcAft>
                <a:spcPts val="0"/>
              </a:spcAft>
              <a:defRPr/>
            </a:pPr>
            <a:r>
              <a:rPr lang="es-ES" dirty="0"/>
              <a:t>Por ejemplo, la masa molecular del agua será:</a:t>
            </a:r>
          </a:p>
          <a:p>
            <a:pPr marL="68580" indent="0" algn="just" eaLnBrk="1" fontAlgn="auto" hangingPunct="1">
              <a:spcAft>
                <a:spcPts val="0"/>
              </a:spcAft>
              <a:buFont typeface="Wingdings 2" pitchFamily="18" charset="2"/>
              <a:buNone/>
              <a:defRPr/>
            </a:pPr>
            <a:r>
              <a:rPr lang="es-ES" dirty="0"/>
              <a:t>	M(H</a:t>
            </a:r>
            <a:r>
              <a:rPr lang="es-ES" baseline="-25000" dirty="0"/>
              <a:t>2</a:t>
            </a:r>
            <a:r>
              <a:rPr lang="es-ES" dirty="0"/>
              <a:t>O)=</a:t>
            </a:r>
            <a:r>
              <a:rPr lang="es-ES" dirty="0">
                <a:solidFill>
                  <a:srgbClr val="FF0000"/>
                </a:solidFill>
              </a:rPr>
              <a:t>2</a:t>
            </a:r>
            <a:r>
              <a:rPr lang="es-ES" dirty="0"/>
              <a:t>x1,008+</a:t>
            </a:r>
            <a:r>
              <a:rPr lang="es-ES" dirty="0">
                <a:solidFill>
                  <a:srgbClr val="FF0000"/>
                </a:solidFill>
              </a:rPr>
              <a:t>1</a:t>
            </a:r>
            <a:r>
              <a:rPr lang="es-ES" dirty="0"/>
              <a:t>x16=18,016 u</a:t>
            </a:r>
          </a:p>
          <a:p>
            <a:pPr marL="68580" indent="0" algn="just" eaLnBrk="1" fontAlgn="auto" hangingPunct="1">
              <a:spcAft>
                <a:spcPts val="0"/>
              </a:spcAft>
              <a:buFont typeface="Wingdings 2" pitchFamily="18" charset="2"/>
              <a:buNone/>
              <a:defRPr/>
            </a:pPr>
            <a:r>
              <a:rPr lang="es-ES" dirty="0"/>
              <a:t>			(masa de una molécula)</a:t>
            </a:r>
          </a:p>
          <a:p>
            <a:pPr marL="68580" indent="0" algn="just" eaLnBrk="1" fontAlgn="auto" hangingPunct="1">
              <a:spcAft>
                <a:spcPts val="0"/>
              </a:spcAft>
              <a:buFont typeface="Wingdings 2" pitchFamily="18" charset="2"/>
              <a:buNone/>
              <a:defRPr/>
            </a:pPr>
            <a:endParaRPr lang="es-ES" dirty="0"/>
          </a:p>
          <a:p>
            <a:pPr indent="-274320" algn="just" eaLnBrk="1" fontAlgn="auto" hangingPunct="1">
              <a:spcAft>
                <a:spcPts val="0"/>
              </a:spcAft>
              <a:defRPr/>
            </a:pPr>
            <a:r>
              <a:rPr lang="es-ES" dirty="0"/>
              <a:t>Por ejemplo la masa molecular del cloruro de bario será:</a:t>
            </a:r>
          </a:p>
          <a:p>
            <a:pPr marL="68580" indent="0" algn="just" eaLnBrk="1" fontAlgn="auto" hangingPunct="1">
              <a:spcAft>
                <a:spcPts val="0"/>
              </a:spcAft>
              <a:buFont typeface="Wingdings 2" pitchFamily="18" charset="2"/>
              <a:buNone/>
              <a:defRPr/>
            </a:pPr>
            <a:r>
              <a:rPr lang="es-ES" dirty="0"/>
              <a:t>	M(BaCl</a:t>
            </a:r>
            <a:r>
              <a:rPr lang="es-ES" baseline="-25000" dirty="0"/>
              <a:t>2</a:t>
            </a:r>
            <a:r>
              <a:rPr lang="es-ES" dirty="0"/>
              <a:t>)=</a:t>
            </a:r>
            <a:r>
              <a:rPr lang="es-ES" dirty="0">
                <a:solidFill>
                  <a:srgbClr val="FF0000"/>
                </a:solidFill>
              </a:rPr>
              <a:t>1</a:t>
            </a:r>
            <a:r>
              <a:rPr lang="es-ES" dirty="0"/>
              <a:t>x137,32+</a:t>
            </a:r>
            <a:r>
              <a:rPr lang="es-ES" dirty="0">
                <a:solidFill>
                  <a:srgbClr val="FF0000"/>
                </a:solidFill>
              </a:rPr>
              <a:t>2</a:t>
            </a:r>
            <a:r>
              <a:rPr lang="es-ES" dirty="0"/>
              <a:t>x35,453=208,23 u</a:t>
            </a:r>
          </a:p>
          <a:p>
            <a:pPr marL="68580" indent="0" algn="just" eaLnBrk="1" fontAlgn="auto" hangingPunct="1">
              <a:spcAft>
                <a:spcPts val="0"/>
              </a:spcAft>
              <a:buFont typeface="Wingdings 2" pitchFamily="18" charset="2"/>
              <a:buNone/>
              <a:defRPr/>
            </a:pPr>
            <a:r>
              <a:rPr lang="es-ES" dirty="0"/>
              <a:t>			(masa </a:t>
            </a:r>
            <a:r>
              <a:rPr lang="es-ES" i="1" dirty="0"/>
              <a:t>de una “unidad fórmula”)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ADF8C-BC34-4A2F-8A5D-2305C945F2C1}"/>
              </a:ext>
            </a:extLst>
          </p:cNvPr>
          <p:cNvSpPr>
            <a:spLocks noGrp="1"/>
          </p:cNvSpPr>
          <p:nvPr>
            <p:ph type="title"/>
          </p:nvPr>
        </p:nvSpPr>
        <p:spPr>
          <a:xfrm>
            <a:off x="795338" y="611279"/>
            <a:ext cx="7024687" cy="831667"/>
          </a:xfrm>
        </p:spPr>
        <p:txBody>
          <a:bodyPr/>
          <a:lstStyle/>
          <a:p>
            <a:r>
              <a:rPr lang="es-ES" dirty="0"/>
              <a:t>MASA MOLECULAR</a:t>
            </a:r>
          </a:p>
        </p:txBody>
      </p:sp>
      <p:sp>
        <p:nvSpPr>
          <p:cNvPr id="3" name="Marcador de contenido 2">
            <a:extLst>
              <a:ext uri="{FF2B5EF4-FFF2-40B4-BE49-F238E27FC236}">
                <a16:creationId xmlns:a16="http://schemas.microsoft.com/office/drawing/2014/main" id="{6D55BCEE-A416-4593-937C-95E74FBE23F3}"/>
              </a:ext>
            </a:extLst>
          </p:cNvPr>
          <p:cNvSpPr>
            <a:spLocks noGrp="1"/>
          </p:cNvSpPr>
          <p:nvPr>
            <p:ph idx="1"/>
          </p:nvPr>
        </p:nvSpPr>
        <p:spPr>
          <a:xfrm>
            <a:off x="571039" y="1306461"/>
            <a:ext cx="7452084" cy="4253681"/>
          </a:xfrm>
        </p:spPr>
        <p:txBody>
          <a:bodyPr/>
          <a:lstStyle/>
          <a:p>
            <a:pPr algn="just"/>
            <a:r>
              <a:rPr lang="es-ES" dirty="0"/>
              <a:t>Calcula las masas moleculares de las siguientes sustancias. Indica si la masa calculada es la masa de </a:t>
            </a:r>
            <a:r>
              <a:rPr lang="es-ES"/>
              <a:t>una molécula o </a:t>
            </a:r>
            <a:r>
              <a:rPr lang="es-ES" dirty="0"/>
              <a:t>la masa de una unidad-fórmula</a:t>
            </a:r>
          </a:p>
          <a:p>
            <a:pPr lvl="2" algn="just">
              <a:buFont typeface="Wingdings" panose="05000000000000000000" pitchFamily="2" charset="2"/>
              <a:buChar char="v"/>
            </a:pPr>
            <a:r>
              <a:rPr lang="es-ES" sz="2800" dirty="0"/>
              <a:t>H</a:t>
            </a:r>
            <a:r>
              <a:rPr lang="es-ES" sz="1600" dirty="0"/>
              <a:t>2</a:t>
            </a:r>
            <a:endParaRPr lang="es-ES" sz="2800" dirty="0"/>
          </a:p>
          <a:p>
            <a:pPr lvl="2" algn="just">
              <a:buFont typeface="Wingdings" panose="05000000000000000000" pitchFamily="2" charset="2"/>
              <a:buChar char="v"/>
            </a:pPr>
            <a:r>
              <a:rPr lang="es-ES" sz="2800" dirty="0"/>
              <a:t>C</a:t>
            </a:r>
            <a:r>
              <a:rPr lang="es-ES" sz="1600" dirty="0"/>
              <a:t>6</a:t>
            </a:r>
            <a:r>
              <a:rPr lang="es-ES" sz="2800" dirty="0"/>
              <a:t>H</a:t>
            </a:r>
            <a:r>
              <a:rPr lang="es-ES" sz="1600" dirty="0"/>
              <a:t>12</a:t>
            </a:r>
            <a:r>
              <a:rPr lang="es-ES" sz="2800" dirty="0"/>
              <a:t>O</a:t>
            </a:r>
            <a:r>
              <a:rPr lang="es-ES" sz="1600" dirty="0"/>
              <a:t>6</a:t>
            </a:r>
            <a:r>
              <a:rPr lang="es-ES" sz="2800" dirty="0"/>
              <a:t> (glucosa)</a:t>
            </a:r>
          </a:p>
          <a:p>
            <a:pPr lvl="2" algn="just">
              <a:buFont typeface="Wingdings" panose="05000000000000000000" pitchFamily="2" charset="2"/>
              <a:buChar char="v"/>
            </a:pPr>
            <a:r>
              <a:rPr lang="es-ES" sz="2800" dirty="0"/>
              <a:t>O</a:t>
            </a:r>
            <a:r>
              <a:rPr lang="es-ES" sz="2800" baseline="-25000" dirty="0"/>
              <a:t>3</a:t>
            </a:r>
            <a:r>
              <a:rPr lang="es-ES" sz="2800" dirty="0"/>
              <a:t> (ozono o </a:t>
            </a:r>
            <a:r>
              <a:rPr lang="es-ES" sz="2800" dirty="0" err="1"/>
              <a:t>trioxígeno</a:t>
            </a:r>
            <a:r>
              <a:rPr lang="es-ES" sz="2800" dirty="0"/>
              <a:t>)</a:t>
            </a:r>
          </a:p>
          <a:p>
            <a:pPr lvl="2" algn="just">
              <a:buFont typeface="Wingdings" panose="05000000000000000000" pitchFamily="2" charset="2"/>
              <a:buChar char="v"/>
            </a:pPr>
            <a:r>
              <a:rPr lang="es-ES" sz="2800" dirty="0"/>
              <a:t>Ca(OH)</a:t>
            </a:r>
            <a:r>
              <a:rPr lang="es-ES" sz="2800" baseline="-25000" dirty="0"/>
              <a:t>2</a:t>
            </a:r>
            <a:endParaRPr lang="es-ES" sz="2800" dirty="0"/>
          </a:p>
          <a:p>
            <a:pPr lvl="2" algn="just">
              <a:buFont typeface="Wingdings" panose="05000000000000000000" pitchFamily="2" charset="2"/>
              <a:buChar char="v"/>
            </a:pPr>
            <a:r>
              <a:rPr lang="es-ES" sz="2800" dirty="0"/>
              <a:t>Al</a:t>
            </a:r>
            <a:r>
              <a:rPr lang="es-ES" sz="1600" dirty="0"/>
              <a:t>2</a:t>
            </a:r>
            <a:r>
              <a:rPr lang="es-ES" sz="2800" dirty="0"/>
              <a:t>(SO</a:t>
            </a:r>
            <a:r>
              <a:rPr lang="es-ES" sz="1600" dirty="0"/>
              <a:t>4</a:t>
            </a:r>
            <a:r>
              <a:rPr lang="es-ES" sz="2800" dirty="0"/>
              <a:t>)</a:t>
            </a:r>
            <a:r>
              <a:rPr lang="es-ES" sz="1600" dirty="0"/>
              <a:t>3</a:t>
            </a:r>
            <a:endParaRPr lang="es-ES" sz="2800" dirty="0"/>
          </a:p>
          <a:p>
            <a:pPr lvl="2" algn="just">
              <a:buFont typeface="Wingdings" panose="05000000000000000000" pitchFamily="2" charset="2"/>
              <a:buChar char="v"/>
            </a:pPr>
            <a:r>
              <a:rPr lang="es-ES" sz="2800" dirty="0"/>
              <a:t>Ca</a:t>
            </a:r>
            <a:r>
              <a:rPr lang="es-ES" sz="1600" dirty="0"/>
              <a:t>3</a:t>
            </a:r>
            <a:r>
              <a:rPr lang="es-ES" sz="2800" dirty="0"/>
              <a:t>(PO</a:t>
            </a:r>
            <a:r>
              <a:rPr lang="es-ES" sz="1600" dirty="0"/>
              <a:t>4</a:t>
            </a:r>
            <a:r>
              <a:rPr lang="es-ES" sz="2800" dirty="0"/>
              <a:t>)</a:t>
            </a:r>
            <a:r>
              <a:rPr lang="es-ES" sz="1600" dirty="0"/>
              <a:t>2</a:t>
            </a:r>
          </a:p>
          <a:p>
            <a:pPr lvl="2" algn="just">
              <a:buFont typeface="Wingdings" panose="05000000000000000000" pitchFamily="2" charset="2"/>
              <a:buChar char="v"/>
            </a:pPr>
            <a:endParaRPr lang="es-ES" dirty="0"/>
          </a:p>
        </p:txBody>
      </p:sp>
    </p:spTree>
    <p:extLst>
      <p:ext uri="{BB962C8B-B14F-4D97-AF65-F5344CB8AC3E}">
        <p14:creationId xmlns:p14="http://schemas.microsoft.com/office/powerpoint/2010/main" val="55498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ítulo 1"/>
          <p:cNvSpPr>
            <a:spLocks noGrp="1"/>
          </p:cNvSpPr>
          <p:nvPr>
            <p:ph type="title"/>
          </p:nvPr>
        </p:nvSpPr>
        <p:spPr>
          <a:xfrm>
            <a:off x="1042988" y="659567"/>
            <a:ext cx="7024687" cy="899410"/>
          </a:xfrm>
        </p:spPr>
        <p:txBody>
          <a:bodyPr/>
          <a:lstStyle/>
          <a:p>
            <a:pPr eaLnBrk="1" hangingPunct="1"/>
            <a:r>
              <a:rPr lang="es-ES" dirty="0"/>
              <a:t>EL MOL	</a:t>
            </a:r>
          </a:p>
        </p:txBody>
      </p:sp>
      <p:sp>
        <p:nvSpPr>
          <p:cNvPr id="17410" name="Marcador de contenido 2"/>
          <p:cNvSpPr>
            <a:spLocks noGrp="1"/>
          </p:cNvSpPr>
          <p:nvPr>
            <p:ph idx="1"/>
          </p:nvPr>
        </p:nvSpPr>
        <p:spPr>
          <a:xfrm>
            <a:off x="619432" y="1558977"/>
            <a:ext cx="7919884" cy="5299023"/>
          </a:xfrm>
        </p:spPr>
        <p:txBody>
          <a:bodyPr/>
          <a:lstStyle/>
          <a:p>
            <a:pPr algn="just" eaLnBrk="1" hangingPunct="1"/>
            <a:r>
              <a:rPr lang="es-ES" dirty="0"/>
              <a:t>Cualquier porción de materia, por pequeña que sea contiene miles de millones de partículas (átomos, moléculas, iones….)</a:t>
            </a:r>
          </a:p>
          <a:p>
            <a:pPr algn="just" eaLnBrk="1" hangingPunct="1"/>
            <a:r>
              <a:rPr lang="es-ES" dirty="0"/>
              <a:t>Cada átomo o molécula es muy pequeño y pesa muy poco si lo medimos en gramos. </a:t>
            </a:r>
            <a:r>
              <a:rPr lang="es-ES" dirty="0">
                <a:solidFill>
                  <a:srgbClr val="FF0000"/>
                </a:solidFill>
              </a:rPr>
              <a:t>¿Puedo coger un átomo con pinzas y medirlo? ¿Qué mínima cantidad de sustancia puedo coger y pesar sin cometer excesivo error? </a:t>
            </a:r>
          </a:p>
          <a:p>
            <a:pPr algn="just" eaLnBrk="1" hangingPunct="1"/>
            <a:r>
              <a:rPr lang="es-ES" dirty="0"/>
              <a:t>Para resolver este problema se definió el </a:t>
            </a:r>
            <a:r>
              <a:rPr lang="es-ES" b="1" dirty="0"/>
              <a:t>mol</a:t>
            </a:r>
            <a:r>
              <a:rPr lang="es-ES" dirty="0"/>
              <a:t> como la </a:t>
            </a:r>
            <a:r>
              <a:rPr lang="es-ES" b="1" dirty="0"/>
              <a:t>unidad internacional de cantidad de sustancia</a:t>
            </a:r>
            <a:r>
              <a:rPr lang="es-ES"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1888</Words>
  <Application>Microsoft Office PowerPoint</Application>
  <PresentationFormat>Presentación en pantalla (4:3)</PresentationFormat>
  <Paragraphs>199</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Cambria Math</vt:lpstr>
      <vt:lpstr>Century Gothic</vt:lpstr>
      <vt:lpstr>Courier New</vt:lpstr>
      <vt:lpstr>Times New Roman</vt:lpstr>
      <vt:lpstr>Wingdings</vt:lpstr>
      <vt:lpstr>Wingdings 2</vt:lpstr>
      <vt:lpstr>Austin</vt:lpstr>
      <vt:lpstr>EL MOL (Tema 5. Punto 4. pág. 99-100)</vt:lpstr>
      <vt:lpstr>FÓRMULAS QUÍMICAS</vt:lpstr>
      <vt:lpstr>Masa atómica</vt:lpstr>
      <vt:lpstr>Masa atómica</vt:lpstr>
      <vt:lpstr>Masa atómica</vt:lpstr>
      <vt:lpstr>MASA ATÓMICA</vt:lpstr>
      <vt:lpstr>MASA MOLECULAR (M)</vt:lpstr>
      <vt:lpstr>MASA MOLECULAR</vt:lpstr>
      <vt:lpstr>EL MOL </vt:lpstr>
      <vt:lpstr>EL MOL</vt:lpstr>
      <vt:lpstr>EL MOL...haciéndose cargo del orden de magnitud</vt:lpstr>
      <vt:lpstr>EL MOL. Recapitulando</vt:lpstr>
      <vt:lpstr>Si esparciéramos un mol de canicas sobre la superficie terrestre ¡Formaríamos una capa de casi 5 km de espesor!</vt:lpstr>
      <vt:lpstr>Presentación de PowerPoint</vt:lpstr>
      <vt:lpstr>Presentación de PowerPoint</vt:lpstr>
      <vt:lpstr>¿Cuántas moléculas de agua hay en 0,65 moles de agua?</vt:lpstr>
      <vt:lpstr>   ¿CUÁNTO PESA UN MOL?: CONCEPTO DE MASA MOLAR</vt:lpstr>
      <vt:lpstr>No todos los moles pesan lo mismo…masa molar</vt:lpstr>
      <vt:lpstr>Presentación de PowerPoint</vt:lpstr>
      <vt:lpstr>Para repasar, estudia la siguiente infografía (visitar enlace): </vt:lpstr>
      <vt:lpstr>¿Cuánto pesan 0,25 moles de sal de mesa (NaCl)?</vt:lpstr>
      <vt:lpstr>Cuántos moles hay en 25 g de sílice (SiO2)</vt:lpstr>
      <vt:lpstr>Cuántas moléculas hay en 100 g de agua (H2O)</vt:lpstr>
      <vt:lpstr>Esquema que debes seguir para hacer cálculos cuantitativos</vt:lpstr>
      <vt:lpstr>Completa la tabla</vt:lpstr>
      <vt:lpstr>Para trabajar</vt:lpstr>
      <vt:lpstr>Enlaces para practicar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MOL</dc:title>
  <dc:creator>usuario</dc:creator>
  <cp:lastModifiedBy>usuario</cp:lastModifiedBy>
  <cp:revision>39</cp:revision>
  <dcterms:created xsi:type="dcterms:W3CDTF">2020-10-22T20:21:58Z</dcterms:created>
  <dcterms:modified xsi:type="dcterms:W3CDTF">2021-12-09T15:34:39Z</dcterms:modified>
</cp:coreProperties>
</file>