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13.bin"/>
  <Override ContentType="application/vnd.openxmlformats-officedocument.oleObject" PartName="/ppt/embeddings/oleObject9.bin"/>
  <Override ContentType="application/vnd.openxmlformats-officedocument.oleObject" PartName="/ppt/embeddings/oleObject6.bin"/>
  <Override ContentType="application/vnd.openxmlformats-officedocument.oleObject" PartName="/ppt/embeddings/oleObject4.bin"/>
  <Override ContentType="application/vnd.openxmlformats-officedocument.oleObject" PartName="/ppt/embeddings/oleObject1.bin"/>
  <Override ContentType="application/vnd.openxmlformats-officedocument.oleObject" PartName="/ppt/embeddings/oleObject11.bin"/>
  <Override ContentType="application/vnd.openxmlformats-officedocument.oleObject" PartName="/ppt/embeddings/oleObject8.bin"/>
  <Override ContentType="application/vnd.openxmlformats-officedocument.oleObject" PartName="/ppt/embeddings/oleObject12.bin"/>
  <Override ContentType="application/vnd.openxmlformats-officedocument.oleObject" PartName="/ppt/embeddings/oleObject3.bin"/>
  <Override ContentType="application/vnd.openxmlformats-officedocument.oleObject" PartName="/ppt/embeddings/oleObject5.bin"/>
  <Override ContentType="application/vnd.openxmlformats-officedocument.oleObject" PartName="/ppt/embeddings/oleObject7.bin"/>
  <Override ContentType="application/vnd.openxmlformats-officedocument.oleObject" PartName="/ppt/embeddings/oleObject2.bin"/>
  <Override ContentType="application/vnd.openxmlformats-officedocument.oleObject" PartName="/ppt/embeddings/oleObject10.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y="6858000" cx="9144000"/>
  <p:notesSz cx="6858000" cy="9144000"/>
  <p:embeddedFontLst>
    <p:embeddedFont>
      <p:font typeface="Noto Sans Symbols"/>
      <p:regular r:id="rId65"/>
      <p:bold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67" roundtripDataSignature="AMtx7mgwkCtne6s8Idp6qRSlA74xLje8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9CD81C-C9A6-4835-9BAB-F823C36A6128}">
  <a:tblStyle styleId="{749CD81C-C9A6-4835-9BAB-F823C36A612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EED6EAF-2267-4BBC-BD96-CDB1C122A29A}"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NotoSansSymbols-bold.fntdata"/><Relationship Id="rId21" Type="http://schemas.openxmlformats.org/officeDocument/2006/relationships/slide" Target="slides/slide14.xml"/><Relationship Id="rId65" Type="http://schemas.openxmlformats.org/officeDocument/2006/relationships/font" Target="fonts/NotoSansSymbols-regular.fntdata"/><Relationship Id="rId24" Type="http://schemas.openxmlformats.org/officeDocument/2006/relationships/slide" Target="slides/slide17.xml"/><Relationship Id="rId23" Type="http://schemas.openxmlformats.org/officeDocument/2006/relationships/slide" Target="slides/slide16.xml"/><Relationship Id="rId67" Type="http://customschemas.google.com/relationships/presentationmetadata" Target="meta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0.png"/><Relationship Id="rId3"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6200" y="8686800"/>
            <a:ext cx="2970212" cy="455612"/>
          </a:xfrm>
          <a:prstGeom prst="rect">
            <a:avLst/>
          </a:prstGeom>
          <a:noFill/>
          <a:ln>
            <a:noFill/>
          </a:ln>
        </p:spPr>
        <p:txBody>
          <a:bodyPr anchorCtr="0" anchor="b" bIns="46800" lIns="90000" spcFirstLastPara="1" rIns="90000" wrap="square" tIns="46800">
            <a:noAutofit/>
          </a:bodyPr>
          <a:lstStyle/>
          <a:p>
            <a:pPr indent="0" lvl="0" marL="0" marR="0" rtl="0" algn="l">
              <a:lnSpc>
                <a:spcPct val="100000"/>
              </a:lnSpc>
              <a:spcBef>
                <a:spcPts val="0"/>
              </a:spcBef>
              <a:spcAft>
                <a:spcPts val="0"/>
              </a:spcAft>
              <a:buClr>
                <a:srgbClr val="000000"/>
              </a:buClr>
              <a:buSzPts val="2400"/>
              <a:buFont typeface="Arial"/>
              <a:buNone/>
            </a:pPr>
            <a:fld id="{00000000-1234-1234-1234-123412341234}" type="slidenum">
              <a:rPr b="0" i="0" lang="en-US" sz="24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 name="Google Shape;4;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5" name="Google Shape;5;n"/>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6" name="Google Shape;6;n"/>
          <p:cNvSpPr/>
          <p:nvPr/>
        </p:nvSpPr>
        <p:spPr>
          <a:xfrm>
            <a:off x="388620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7" name="Google Shape;7;n"/>
          <p:cNvSpPr/>
          <p:nvPr>
            <p:ph idx="2" type="sldImg"/>
          </p:nvPr>
        </p:nvSpPr>
        <p:spPr>
          <a:xfrm>
            <a:off x="1143000" y="685800"/>
            <a:ext cx="4570412" cy="3427412"/>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8" name="Google Shape;8;n"/>
          <p:cNvSpPr txBox="1"/>
          <p:nvPr>
            <p:ph idx="1" type="body"/>
          </p:nvPr>
        </p:nvSpPr>
        <p:spPr>
          <a:xfrm>
            <a:off x="914400" y="4343400"/>
            <a:ext cx="5027612" cy="4113212"/>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n"/>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10" name="Google Shape;10;n"/>
          <p:cNvSpPr txBox="1"/>
          <p:nvPr>
            <p:ph idx="3" type="sldNum"/>
          </p:nvPr>
        </p:nvSpPr>
        <p:spPr>
          <a:xfrm>
            <a:off x="3886200" y="8686800"/>
            <a:ext cx="2970212" cy="455612"/>
          </a:xfrm>
          <a:prstGeom prst="rect">
            <a:avLst/>
          </a:prstGeom>
          <a:noFill/>
          <a:ln>
            <a:noFill/>
          </a:ln>
        </p:spPr>
        <p:txBody>
          <a:bodyPr anchorCtr="0" anchor="b" bIns="46800" lIns="90000" spcFirstLastPara="1" rIns="90000" wrap="square" tIns="46800">
            <a:noAutofit/>
          </a:bodyPr>
          <a:lstStyle/>
          <a:p>
            <a:pPr indent="-215900" lvl="0" marL="21590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5" name="Google Shape;85;p1: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04939285a_1_38:notes"/>
          <p:cNvSpPr txBox="1"/>
          <p:nvPr>
            <p:ph idx="12"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solidFill>
                <a:srgbClr val="000000"/>
              </a:solidFill>
              <a:latin typeface="Arial"/>
              <a:ea typeface="Arial"/>
              <a:cs typeface="Arial"/>
              <a:sym typeface="Arial"/>
            </a:endParaRPr>
          </a:p>
        </p:txBody>
      </p:sp>
      <p:sp>
        <p:nvSpPr>
          <p:cNvPr id="158" name="Google Shape;158;g2804939285a_1_38: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159" name="Google Shape;159;g2804939285a_1_38:notes"/>
          <p:cNvSpPr txBox="1"/>
          <p:nvPr>
            <p:ph idx="1" type="body"/>
          </p:nvPr>
        </p:nvSpPr>
        <p:spPr>
          <a:xfrm>
            <a:off x="914400" y="4343400"/>
            <a:ext cx="5027700" cy="4113300"/>
          </a:xfrm>
          <a:prstGeom prst="rect">
            <a:avLst/>
          </a:prstGeom>
          <a:noFill/>
          <a:ln>
            <a:noFill/>
          </a:ln>
        </p:spPr>
        <p:txBody>
          <a:bodyPr anchorCtr="0" anchor="t"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
        <p:nvSpPr>
          <p:cNvPr id="160" name="Google Shape;160;g2804939285a_1_38:notes"/>
          <p:cNvSpPr txBox="1"/>
          <p:nvPr>
            <p:ph idx="3"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215900" lvl="0" marL="215900" rtl="0" algn="r">
              <a:lnSpc>
                <a:spcPct val="100000"/>
              </a:lnSpc>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5" name="Google Shape;165;p9: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2" name="Google Shape;172;p10: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1" name="Google Shape;181;p11: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4" name="Google Shape;194;p13: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2" name="Google Shape;202;p14: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3" name="Google Shape;213;p15: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2" name="Google Shape;222;p16: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9" name="Google Shape;229;p17: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9" name="Google Shape;239;p18: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1" name="Google Shape;91;p3: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7" name="Google Shape;247;p19: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5" name="Google Shape;255;p20: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4" name="Google Shape;264;p21: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04939285a_1_100:notes"/>
          <p:cNvSpPr txBox="1"/>
          <p:nvPr>
            <p:ph idx="12"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solidFill>
                <a:srgbClr val="000000"/>
              </a:solidFill>
              <a:latin typeface="Arial"/>
              <a:ea typeface="Arial"/>
              <a:cs typeface="Arial"/>
              <a:sym typeface="Arial"/>
            </a:endParaRPr>
          </a:p>
        </p:txBody>
      </p:sp>
      <p:sp>
        <p:nvSpPr>
          <p:cNvPr id="271" name="Google Shape;271;g2804939285a_1_100: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272" name="Google Shape;272;g2804939285a_1_100:notes"/>
          <p:cNvSpPr txBox="1"/>
          <p:nvPr>
            <p:ph idx="1" type="body"/>
          </p:nvPr>
        </p:nvSpPr>
        <p:spPr>
          <a:xfrm>
            <a:off x="914400" y="4343400"/>
            <a:ext cx="5027700" cy="4113300"/>
          </a:xfrm>
          <a:prstGeom prst="rect">
            <a:avLst/>
          </a:prstGeom>
          <a:noFill/>
          <a:ln>
            <a:noFill/>
          </a:ln>
        </p:spPr>
        <p:txBody>
          <a:bodyPr anchorCtr="0" anchor="t"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
        <p:nvSpPr>
          <p:cNvPr id="273" name="Google Shape;273;g2804939285a_1_100:notes"/>
          <p:cNvSpPr txBox="1"/>
          <p:nvPr>
            <p:ph idx="3"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215900" lvl="0" marL="215900" rtl="0" algn="r">
              <a:lnSpc>
                <a:spcPct val="100000"/>
              </a:lnSpc>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804939285a_1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8" name="Google Shape;278;g2804939285a_1_92: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04939285a_1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6" name="Google Shape;286;g2804939285a_1_56: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04939285a_1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5" name="Google Shape;295;g2804939285a_1_64: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804939285a_1_111:notes"/>
          <p:cNvSpPr txBox="1"/>
          <p:nvPr>
            <p:ph idx="12"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solidFill>
                <a:srgbClr val="000000"/>
              </a:solidFill>
              <a:latin typeface="Arial"/>
              <a:ea typeface="Arial"/>
              <a:cs typeface="Arial"/>
              <a:sym typeface="Arial"/>
            </a:endParaRPr>
          </a:p>
        </p:txBody>
      </p:sp>
      <p:sp>
        <p:nvSpPr>
          <p:cNvPr id="303" name="Google Shape;303;g2804939285a_1_111: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304" name="Google Shape;304;g2804939285a_1_111:notes"/>
          <p:cNvSpPr txBox="1"/>
          <p:nvPr>
            <p:ph idx="1" type="body"/>
          </p:nvPr>
        </p:nvSpPr>
        <p:spPr>
          <a:xfrm>
            <a:off x="914400" y="4343400"/>
            <a:ext cx="5027700" cy="4113300"/>
          </a:xfrm>
          <a:prstGeom prst="rect">
            <a:avLst/>
          </a:prstGeom>
          <a:noFill/>
          <a:ln>
            <a:noFill/>
          </a:ln>
        </p:spPr>
        <p:txBody>
          <a:bodyPr anchorCtr="0" anchor="t"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
        <p:nvSpPr>
          <p:cNvPr id="305" name="Google Shape;305;g2804939285a_1_111:notes"/>
          <p:cNvSpPr txBox="1"/>
          <p:nvPr>
            <p:ph idx="3"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215900" lvl="0" marL="215900" rtl="0" algn="r">
              <a:lnSpc>
                <a:spcPct val="100000"/>
              </a:lnSpc>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804939285a_1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1" name="Google Shape;311;g2804939285a_1_70: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804939285a_1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8" name="Google Shape;318;g2804939285a_1_76: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04939285a_1_3:notes"/>
          <p:cNvSpPr txBox="1"/>
          <p:nvPr>
            <p:ph idx="12"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solidFill>
                <a:srgbClr val="000000"/>
              </a:solidFill>
              <a:latin typeface="Arial"/>
              <a:ea typeface="Arial"/>
              <a:cs typeface="Arial"/>
              <a:sym typeface="Arial"/>
            </a:endParaRPr>
          </a:p>
        </p:txBody>
      </p:sp>
      <p:sp>
        <p:nvSpPr>
          <p:cNvPr id="98" name="Google Shape;98;g2804939285a_1_3: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99" name="Google Shape;99;g2804939285a_1_3:notes"/>
          <p:cNvSpPr txBox="1"/>
          <p:nvPr>
            <p:ph idx="1" type="body"/>
          </p:nvPr>
        </p:nvSpPr>
        <p:spPr>
          <a:xfrm>
            <a:off x="914400" y="4343400"/>
            <a:ext cx="5027700" cy="4113300"/>
          </a:xfrm>
          <a:prstGeom prst="rect">
            <a:avLst/>
          </a:prstGeom>
          <a:noFill/>
          <a:ln>
            <a:noFill/>
          </a:ln>
        </p:spPr>
        <p:txBody>
          <a:bodyPr anchorCtr="0" anchor="t"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
        <p:nvSpPr>
          <p:cNvPr id="100" name="Google Shape;100;g2804939285a_1_3:notes"/>
          <p:cNvSpPr txBox="1"/>
          <p:nvPr>
            <p:ph idx="3"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215900" lvl="0" marL="215900" rtl="0" algn="r">
              <a:lnSpc>
                <a:spcPct val="100000"/>
              </a:lnSpc>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804939285a_1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5" name="Google Shape;325;g2804939285a_1_82: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3" name="Google Shape;333;p22: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1" name="Google Shape;341;p23: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8" name="Google Shape;348;p24: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5" name="Google Shape;355;p25: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63" name="Google Shape;363;p26: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1" name="Google Shape;371;p27: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9" name="Google Shape;379;p28: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87" name="Google Shape;387;p29: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94" name="Google Shape;394;p30: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6" name="Google Shape;106;p4: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3" name="Google Shape;403;p31: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1" name="Google Shape;411;p37: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8084ec797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8" name="Google Shape;418;g28084ec7975_0_0: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25" name="Google Shape;425;p38: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32" name="Google Shape;432;p39: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39" name="Google Shape;439;p40: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47" name="Google Shape;447;p41: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54" name="Google Shape;454;p42: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1" name="Google Shape;461;p43: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9" name="Google Shape;469;p44: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04939285a_1_12:notes"/>
          <p:cNvSpPr txBox="1"/>
          <p:nvPr>
            <p:ph idx="12"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solidFill>
                <a:srgbClr val="000000"/>
              </a:solidFill>
              <a:latin typeface="Arial"/>
              <a:ea typeface="Arial"/>
              <a:cs typeface="Arial"/>
              <a:sym typeface="Arial"/>
            </a:endParaRPr>
          </a:p>
        </p:txBody>
      </p:sp>
      <p:sp>
        <p:nvSpPr>
          <p:cNvPr id="113" name="Google Shape;113;g2804939285a_1_12: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114" name="Google Shape;114;g2804939285a_1_12:notes"/>
          <p:cNvSpPr txBox="1"/>
          <p:nvPr>
            <p:ph idx="1" type="body"/>
          </p:nvPr>
        </p:nvSpPr>
        <p:spPr>
          <a:xfrm>
            <a:off x="914400" y="4343400"/>
            <a:ext cx="5027700" cy="4113300"/>
          </a:xfrm>
          <a:prstGeom prst="rect">
            <a:avLst/>
          </a:prstGeom>
          <a:noFill/>
          <a:ln>
            <a:noFill/>
          </a:ln>
        </p:spPr>
        <p:txBody>
          <a:bodyPr anchorCtr="0" anchor="t"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
        <p:nvSpPr>
          <p:cNvPr id="115" name="Google Shape;115;g2804939285a_1_12:notes"/>
          <p:cNvSpPr txBox="1"/>
          <p:nvPr>
            <p:ph idx="3"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215900" lvl="0" marL="215900" rtl="0" algn="r">
              <a:lnSpc>
                <a:spcPct val="100000"/>
              </a:lnSpc>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e7d00bc677_0_0:notes"/>
          <p:cNvSpPr txBox="1"/>
          <p:nvPr>
            <p:ph idx="12"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solidFill>
                <a:srgbClr val="000000"/>
              </a:solidFill>
              <a:latin typeface="Arial"/>
              <a:ea typeface="Arial"/>
              <a:cs typeface="Arial"/>
              <a:sym typeface="Arial"/>
            </a:endParaRPr>
          </a:p>
        </p:txBody>
      </p:sp>
      <p:sp>
        <p:nvSpPr>
          <p:cNvPr id="477" name="Google Shape;477;g1e7d00bc677_0_0: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478" name="Google Shape;478;g1e7d00bc677_0_0:notes"/>
          <p:cNvSpPr txBox="1"/>
          <p:nvPr>
            <p:ph idx="1" type="body"/>
          </p:nvPr>
        </p:nvSpPr>
        <p:spPr>
          <a:xfrm>
            <a:off x="914400" y="4343400"/>
            <a:ext cx="5027700" cy="4113300"/>
          </a:xfrm>
          <a:prstGeom prst="rect">
            <a:avLst/>
          </a:prstGeom>
          <a:noFill/>
          <a:ln>
            <a:noFill/>
          </a:ln>
        </p:spPr>
        <p:txBody>
          <a:bodyPr anchorCtr="0" anchor="t"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
        <p:nvSpPr>
          <p:cNvPr id="479" name="Google Shape;479;g1e7d00bc677_0_0:notes"/>
          <p:cNvSpPr txBox="1"/>
          <p:nvPr>
            <p:ph idx="3"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215900" lvl="0" marL="215900" rtl="0" algn="r">
              <a:lnSpc>
                <a:spcPct val="100000"/>
              </a:lnSpc>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86" name="Google Shape;486;p45: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93" name="Google Shape;493;p46: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00" name="Google Shape;500;p48: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10" name="Google Shape;510;p49: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17" name="Google Shape;517;p50: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26" name="Google Shape;526;p51: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34" name="Google Shape;534;p52: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5" name="Google Shape;125;p5: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04939285a_1_27:notes"/>
          <p:cNvSpPr txBox="1"/>
          <p:nvPr>
            <p:ph idx="12"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solidFill>
                <a:srgbClr val="000000"/>
              </a:solidFill>
              <a:latin typeface="Arial"/>
              <a:ea typeface="Arial"/>
              <a:cs typeface="Arial"/>
              <a:sym typeface="Arial"/>
            </a:endParaRPr>
          </a:p>
        </p:txBody>
      </p:sp>
      <p:sp>
        <p:nvSpPr>
          <p:cNvPr id="133" name="Google Shape;133;g2804939285a_1_27:notes"/>
          <p:cNvSpPr/>
          <p:nvPr>
            <p:ph idx="2" type="sldImg"/>
          </p:nvPr>
        </p:nvSpPr>
        <p:spPr>
          <a:xfrm>
            <a:off x="1143000" y="685800"/>
            <a:ext cx="4570500" cy="3427500"/>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00"/>
            <a:headEnd len="sm" w="sm" type="none"/>
            <a:tailEnd len="sm" w="sm" type="none"/>
          </a:ln>
        </p:spPr>
      </p:sp>
      <p:sp>
        <p:nvSpPr>
          <p:cNvPr id="134" name="Google Shape;134;g2804939285a_1_27:notes"/>
          <p:cNvSpPr txBox="1"/>
          <p:nvPr>
            <p:ph idx="1" type="body"/>
          </p:nvPr>
        </p:nvSpPr>
        <p:spPr>
          <a:xfrm>
            <a:off x="914400" y="4343400"/>
            <a:ext cx="5027700" cy="4113300"/>
          </a:xfrm>
          <a:prstGeom prst="rect">
            <a:avLst/>
          </a:prstGeom>
          <a:noFill/>
          <a:ln>
            <a:noFill/>
          </a:ln>
        </p:spPr>
        <p:txBody>
          <a:bodyPr anchorCtr="0" anchor="t"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
        <p:nvSpPr>
          <p:cNvPr id="135" name="Google Shape;135;g2804939285a_1_27:notes"/>
          <p:cNvSpPr txBox="1"/>
          <p:nvPr>
            <p:ph idx="3" type="sldNum"/>
          </p:nvPr>
        </p:nvSpPr>
        <p:spPr>
          <a:xfrm>
            <a:off x="3886200" y="8686800"/>
            <a:ext cx="2970300" cy="455700"/>
          </a:xfrm>
          <a:prstGeom prst="rect">
            <a:avLst/>
          </a:prstGeom>
          <a:noFill/>
          <a:ln>
            <a:noFill/>
          </a:ln>
        </p:spPr>
        <p:txBody>
          <a:bodyPr anchorCtr="0" anchor="b" bIns="46800" lIns="90000" spcFirstLastPara="1" rIns="90000" wrap="square" tIns="46800">
            <a:noAutofit/>
          </a:bodyPr>
          <a:lstStyle/>
          <a:p>
            <a:pPr indent="-215900" lvl="0" marL="215900" rtl="0" algn="r">
              <a:lnSpc>
                <a:spcPct val="100000"/>
              </a:lnSpc>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2" name="Google Shape;142;p8: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0" name="Google Shape;150;p2: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4"/>
          <p:cNvSpPr txBox="1"/>
          <p:nvPr>
            <p:ph idx="10" type="dt"/>
          </p:nvPr>
        </p:nvSpPr>
        <p:spPr>
          <a:xfrm>
            <a:off x="2819400" y="5410200"/>
            <a:ext cx="1903412" cy="455612"/>
          </a:xfrm>
          <a:prstGeom prst="rect">
            <a:avLst/>
          </a:prstGeom>
          <a:noFill/>
          <a:ln>
            <a:noFill/>
          </a:ln>
        </p:spPr>
        <p:txBody>
          <a:bodyPr anchorCtr="0" anchor="ctr" bIns="46075" lIns="92150" spcFirstLastPara="1" rIns="92150" wrap="square" tIns="460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9pPr>
          </a:lstStyle>
          <a:p/>
        </p:txBody>
      </p:sp>
      <p:sp>
        <p:nvSpPr>
          <p:cNvPr id="51" name="Google Shape;51;p54"/>
          <p:cNvSpPr txBox="1"/>
          <p:nvPr>
            <p:ph idx="12" type="sldNum"/>
          </p:nvPr>
        </p:nvSpPr>
        <p:spPr>
          <a:xfrm>
            <a:off x="6400800" y="6330950"/>
            <a:ext cx="1479550" cy="431800"/>
          </a:xfrm>
          <a:prstGeom prst="rect">
            <a:avLst/>
          </a:prstGeom>
          <a:noFill/>
          <a:ln>
            <a:noFill/>
          </a:ln>
        </p:spPr>
        <p:txBody>
          <a:bodyPr anchorCtr="0" anchor="ctr" bIns="46075" lIns="92150" spcFirstLastPara="1" rIns="92150" wrap="square" tIns="46075">
            <a:noAutofit/>
          </a:bodyPr>
          <a:lstStyle>
            <a:lvl1pPr indent="0" lvl="0"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5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9pPr>
          </a:lstStyle>
          <a:p/>
        </p:txBody>
      </p:sp>
      <p:sp>
        <p:nvSpPr>
          <p:cNvPr id="81" name="Google Shape;81;p5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9pPr>
          </a:lstStyle>
          <a:p/>
        </p:txBody>
      </p:sp>
      <p:sp>
        <p:nvSpPr>
          <p:cNvPr id="82" name="Google Shape;82;p56"/>
          <p:cNvSpPr txBox="1"/>
          <p:nvPr>
            <p:ph idx="12" type="sldNum"/>
          </p:nvPr>
        </p:nvSpPr>
        <p:spPr>
          <a:xfrm>
            <a:off x="7662862" y="0"/>
            <a:ext cx="1479550" cy="431800"/>
          </a:xfrm>
          <a:prstGeom prst="rect">
            <a:avLst/>
          </a:prstGeom>
          <a:noFill/>
          <a:ln>
            <a:noFill/>
          </a:ln>
        </p:spPr>
        <p:txBody>
          <a:bodyPr anchorCtr="0" anchor="ctr" bIns="46075" lIns="92150" spcFirstLastPara="1" rIns="92150" wrap="square" tIns="46075">
            <a:noAutofit/>
          </a:bodyPr>
          <a:lstStyle>
            <a:lvl1pPr indent="0" lvl="0"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 name="Shape 11"/>
        <p:cNvGrpSpPr/>
        <p:nvPr/>
      </p:nvGrpSpPr>
      <p:grpSpPr>
        <a:xfrm>
          <a:off x="0" y="0"/>
          <a:ext cx="0" cy="0"/>
          <a:chOff x="0" y="0"/>
          <a:chExt cx="0" cy="0"/>
        </a:xfrm>
      </p:grpSpPr>
      <p:grpSp>
        <p:nvGrpSpPr>
          <p:cNvPr id="12" name="Google Shape;12;p53"/>
          <p:cNvGrpSpPr/>
          <p:nvPr/>
        </p:nvGrpSpPr>
        <p:grpSpPr>
          <a:xfrm>
            <a:off x="0" y="4763"/>
            <a:ext cx="1555750" cy="6862763"/>
            <a:chOff x="0" y="3"/>
            <a:chExt cx="980" cy="4323"/>
          </a:xfrm>
        </p:grpSpPr>
        <p:sp>
          <p:nvSpPr>
            <p:cNvPr id="13" name="Google Shape;13;p53"/>
            <p:cNvSpPr/>
            <p:nvPr/>
          </p:nvSpPr>
          <p:spPr>
            <a:xfrm>
              <a:off x="453" y="2157"/>
              <a:ext cx="113"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14" name="Google Shape;14;p53"/>
            <p:cNvSpPr/>
            <p:nvPr/>
          </p:nvSpPr>
          <p:spPr>
            <a:xfrm>
              <a:off x="0" y="2157"/>
              <a:ext cx="220"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15" name="Google Shape;15;p53"/>
            <p:cNvSpPr/>
            <p:nvPr/>
          </p:nvSpPr>
          <p:spPr>
            <a:xfrm>
              <a:off x="222" y="2157"/>
              <a:ext cx="230" cy="2169"/>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16" name="Google Shape;16;p53"/>
            <p:cNvSpPr/>
            <p:nvPr/>
          </p:nvSpPr>
          <p:spPr>
            <a:xfrm>
              <a:off x="567" y="2166"/>
              <a:ext cx="203" cy="2160"/>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17" name="Google Shape;17;p53"/>
            <p:cNvSpPr/>
            <p:nvPr/>
          </p:nvSpPr>
          <p:spPr>
            <a:xfrm>
              <a:off x="453" y="3"/>
              <a:ext cx="113"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18" name="Google Shape;18;p53"/>
            <p:cNvSpPr/>
            <p:nvPr/>
          </p:nvSpPr>
          <p:spPr>
            <a:xfrm>
              <a:off x="0" y="3"/>
              <a:ext cx="220"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19" name="Google Shape;19;p53"/>
            <p:cNvSpPr/>
            <p:nvPr/>
          </p:nvSpPr>
          <p:spPr>
            <a:xfrm>
              <a:off x="222" y="3"/>
              <a:ext cx="230" cy="2169"/>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20" name="Google Shape;20;p53"/>
            <p:cNvSpPr/>
            <p:nvPr/>
          </p:nvSpPr>
          <p:spPr>
            <a:xfrm>
              <a:off x="567" y="3"/>
              <a:ext cx="203" cy="2169"/>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21" name="Google Shape;21;p53"/>
            <p:cNvSpPr/>
            <p:nvPr/>
          </p:nvSpPr>
          <p:spPr>
            <a:xfrm>
              <a:off x="771" y="6"/>
              <a:ext cx="209" cy="4318"/>
            </a:xfrm>
            <a:prstGeom prst="rect">
              <a:avLst/>
            </a:prstGeom>
            <a:gradFill>
              <a:gsLst>
                <a:gs pos="0">
                  <a:srgbClr val="767676"/>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cxnSp>
          <p:nvCxnSpPr>
            <p:cNvPr id="22" name="Google Shape;22;p53"/>
            <p:cNvCxnSpPr/>
            <p:nvPr/>
          </p:nvCxnSpPr>
          <p:spPr>
            <a:xfrm>
              <a:off x="135" y="6"/>
              <a:ext cx="0" cy="4318"/>
            </a:xfrm>
            <a:prstGeom prst="straightConnector1">
              <a:avLst/>
            </a:prstGeom>
            <a:noFill/>
            <a:ln cap="sq" cmpd="sng" w="12600">
              <a:solidFill>
                <a:srgbClr val="E5D58A"/>
              </a:solidFill>
              <a:prstDash val="solid"/>
              <a:miter lim="800000"/>
              <a:headEnd len="sm" w="sm" type="none"/>
              <a:tailEnd len="sm" w="sm" type="none"/>
            </a:ln>
          </p:spPr>
        </p:cxnSp>
        <p:cxnSp>
          <p:nvCxnSpPr>
            <p:cNvPr id="23" name="Google Shape;23;p53"/>
            <p:cNvCxnSpPr/>
            <p:nvPr/>
          </p:nvCxnSpPr>
          <p:spPr>
            <a:xfrm>
              <a:off x="645" y="6"/>
              <a:ext cx="0" cy="4318"/>
            </a:xfrm>
            <a:prstGeom prst="straightConnector1">
              <a:avLst/>
            </a:prstGeom>
            <a:noFill/>
            <a:ln cap="sq" cmpd="sng" w="12600">
              <a:solidFill>
                <a:srgbClr val="E5D58A"/>
              </a:solidFill>
              <a:prstDash val="solid"/>
              <a:miter lim="800000"/>
              <a:headEnd len="sm" w="sm" type="none"/>
              <a:tailEnd len="sm" w="sm" type="none"/>
            </a:ln>
          </p:spPr>
        </p:cxnSp>
      </p:grpSp>
      <p:grpSp>
        <p:nvGrpSpPr>
          <p:cNvPr id="24" name="Google Shape;24;p53"/>
          <p:cNvGrpSpPr/>
          <p:nvPr/>
        </p:nvGrpSpPr>
        <p:grpSpPr>
          <a:xfrm>
            <a:off x="528637" y="1428750"/>
            <a:ext cx="2089150" cy="2093912"/>
            <a:chOff x="333" y="900"/>
            <a:chExt cx="1316" cy="1319"/>
          </a:xfrm>
        </p:grpSpPr>
        <p:sp>
          <p:nvSpPr>
            <p:cNvPr id="25" name="Google Shape;25;p53"/>
            <p:cNvSpPr/>
            <p:nvPr/>
          </p:nvSpPr>
          <p:spPr>
            <a:xfrm>
              <a:off x="975" y="900"/>
              <a:ext cx="674" cy="1319"/>
            </a:xfrm>
            <a:prstGeom prst="rect">
              <a:avLst/>
            </a:prstGeom>
            <a:gradFill>
              <a:gsLst>
                <a:gs pos="0">
                  <a:srgbClr val="767676"/>
                </a:gs>
                <a:gs pos="100000">
                  <a:srgbClr val="FFFFF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nvGrpSpPr>
            <p:cNvPr id="26" name="Google Shape;26;p53"/>
            <p:cNvGrpSpPr/>
            <p:nvPr/>
          </p:nvGrpSpPr>
          <p:grpSpPr>
            <a:xfrm>
              <a:off x="333" y="1015"/>
              <a:ext cx="1073" cy="1059"/>
              <a:chOff x="333" y="1015"/>
              <a:chExt cx="1073" cy="1059"/>
            </a:xfrm>
          </p:grpSpPr>
          <p:grpSp>
            <p:nvGrpSpPr>
              <p:cNvPr id="27" name="Google Shape;27;p53"/>
              <p:cNvGrpSpPr/>
              <p:nvPr/>
            </p:nvGrpSpPr>
            <p:grpSpPr>
              <a:xfrm>
                <a:off x="333" y="1015"/>
                <a:ext cx="1073" cy="1059"/>
                <a:chOff x="333" y="1015"/>
                <a:chExt cx="1073" cy="1059"/>
              </a:xfrm>
            </p:grpSpPr>
            <p:grpSp>
              <p:nvGrpSpPr>
                <p:cNvPr id="28" name="Google Shape;28;p53"/>
                <p:cNvGrpSpPr/>
                <p:nvPr/>
              </p:nvGrpSpPr>
              <p:grpSpPr>
                <a:xfrm>
                  <a:off x="333" y="1015"/>
                  <a:ext cx="1073" cy="1059"/>
                  <a:chOff x="333" y="1015"/>
                  <a:chExt cx="1073" cy="1059"/>
                </a:xfrm>
              </p:grpSpPr>
              <p:sp>
                <p:nvSpPr>
                  <p:cNvPr id="29" name="Google Shape;29;p53"/>
                  <p:cNvSpPr/>
                  <p:nvPr/>
                </p:nvSpPr>
                <p:spPr>
                  <a:xfrm>
                    <a:off x="333" y="1910"/>
                    <a:ext cx="1073" cy="164"/>
                  </a:xfrm>
                  <a:prstGeom prst="rect">
                    <a:avLst/>
                  </a:prstGeom>
                  <a:gradFill>
                    <a:gsLst>
                      <a:gs pos="0">
                        <a:srgbClr val="E5D58A"/>
                      </a:gs>
                      <a:gs pos="100000">
                        <a:srgbClr val="6A6340"/>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30" name="Google Shape;30;p53"/>
                  <p:cNvSpPr/>
                  <p:nvPr/>
                </p:nvSpPr>
                <p:spPr>
                  <a:xfrm>
                    <a:off x="333" y="1015"/>
                    <a:ext cx="1073" cy="164"/>
                  </a:xfrm>
                  <a:prstGeom prst="rect">
                    <a:avLst/>
                  </a:prstGeom>
                  <a:gradFill>
                    <a:gsLst>
                      <a:gs pos="0">
                        <a:srgbClr val="6A6340"/>
                      </a:gs>
                      <a:gs pos="100000">
                        <a:srgbClr val="E5D58A"/>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sp>
              <p:nvSpPr>
                <p:cNvPr id="31" name="Google Shape;31;p53"/>
                <p:cNvSpPr/>
                <p:nvPr/>
              </p:nvSpPr>
              <p:spPr>
                <a:xfrm>
                  <a:off x="433" y="1111"/>
                  <a:ext cx="873" cy="867"/>
                </a:xfrm>
                <a:prstGeom prst="rect">
                  <a:avLst/>
                </a:prstGeom>
                <a:gradFill>
                  <a:gsLst>
                    <a:gs pos="0">
                      <a:srgbClr val="6A6340"/>
                    </a:gs>
                    <a:gs pos="100000">
                      <a:srgbClr val="E5D58A"/>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32" name="Google Shape;32;p53"/>
                <p:cNvSpPr/>
                <p:nvPr/>
              </p:nvSpPr>
              <p:spPr>
                <a:xfrm>
                  <a:off x="484" y="1170"/>
                  <a:ext cx="771" cy="749"/>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33" name="Google Shape;33;p53"/>
                <p:cNvSpPr/>
                <p:nvPr/>
              </p:nvSpPr>
              <p:spPr>
                <a:xfrm>
                  <a:off x="559" y="1241"/>
                  <a:ext cx="621" cy="607"/>
                </a:xfrm>
                <a:prstGeom prst="ellipse">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34" name="Google Shape;34;p53"/>
                <p:cNvSpPr/>
                <p:nvPr/>
              </p:nvSpPr>
              <p:spPr>
                <a:xfrm>
                  <a:off x="624" y="1303"/>
                  <a:ext cx="491" cy="483"/>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grpSp>
            <p:nvGrpSpPr>
              <p:cNvPr id="35" name="Google Shape;35;p53"/>
              <p:cNvGrpSpPr/>
              <p:nvPr/>
            </p:nvGrpSpPr>
            <p:grpSpPr>
              <a:xfrm>
                <a:off x="798" y="1345"/>
                <a:ext cx="121" cy="401"/>
                <a:chOff x="798" y="1345"/>
                <a:chExt cx="121" cy="401"/>
              </a:xfrm>
            </p:grpSpPr>
            <p:sp>
              <p:nvSpPr>
                <p:cNvPr id="36" name="Google Shape;36;p53"/>
                <p:cNvSpPr/>
                <p:nvPr/>
              </p:nvSpPr>
              <p:spPr>
                <a:xfrm>
                  <a:off x="798" y="1694"/>
                  <a:ext cx="121" cy="52"/>
                </a:xfrm>
                <a:prstGeom prst="roundRect">
                  <a:avLst>
                    <a:gd fmla="val 10799" name="adj"/>
                  </a:avLst>
                </a:prstGeom>
                <a:gradFill>
                  <a:gsLst>
                    <a:gs pos="0">
                      <a:srgbClr val="6A6340"/>
                    </a:gs>
                    <a:gs pos="5000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37" name="Google Shape;37;p53"/>
                <p:cNvSpPr/>
                <p:nvPr/>
              </p:nvSpPr>
              <p:spPr>
                <a:xfrm>
                  <a:off x="829" y="1345"/>
                  <a:ext cx="55" cy="51"/>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grpSp>
      </p:grpSp>
      <p:grpSp>
        <p:nvGrpSpPr>
          <p:cNvPr id="38" name="Google Shape;38;p53"/>
          <p:cNvGrpSpPr/>
          <p:nvPr/>
        </p:nvGrpSpPr>
        <p:grpSpPr>
          <a:xfrm>
            <a:off x="8178800" y="6073775"/>
            <a:ext cx="668337" cy="649287"/>
            <a:chOff x="5152" y="3826"/>
            <a:chExt cx="421" cy="409"/>
          </a:xfrm>
        </p:grpSpPr>
        <p:sp>
          <p:nvSpPr>
            <p:cNvPr id="39" name="Google Shape;39;p53"/>
            <p:cNvSpPr/>
            <p:nvPr/>
          </p:nvSpPr>
          <p:spPr>
            <a:xfrm>
              <a:off x="5152" y="3826"/>
              <a:ext cx="421" cy="409"/>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40" name="Google Shape;40;p53"/>
            <p:cNvSpPr/>
            <p:nvPr/>
          </p:nvSpPr>
          <p:spPr>
            <a:xfrm>
              <a:off x="5193" y="3865"/>
              <a:ext cx="339" cy="331"/>
            </a:xfrm>
            <a:prstGeom prst="ellipse">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41" name="Google Shape;41;p53"/>
            <p:cNvSpPr/>
            <p:nvPr/>
          </p:nvSpPr>
          <p:spPr>
            <a:xfrm>
              <a:off x="5229" y="3899"/>
              <a:ext cx="267" cy="263"/>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sp>
        <p:nvSpPr>
          <p:cNvPr id="42" name="Google Shape;42;p53"/>
          <p:cNvSpPr/>
          <p:nvPr/>
        </p:nvSpPr>
        <p:spPr>
          <a:xfrm rot="5400000">
            <a:off x="8382000" y="6240462"/>
            <a:ext cx="323850" cy="301625"/>
          </a:xfrm>
          <a:prstGeom prst="triangle">
            <a:avLst>
              <a:gd fmla="val 10800" name="adj"/>
            </a:avLst>
          </a:prstGeom>
          <a:solidFill>
            <a:srgbClr val="E5D58A"/>
          </a:solidFill>
          <a:ln cap="sq" cmpd="sng" w="12600">
            <a:solidFill>
              <a:srgbClr val="6666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43" name="Google Shape;43;p53"/>
          <p:cNvSpPr txBox="1"/>
          <p:nvPr>
            <p:ph type="title"/>
          </p:nvPr>
        </p:nvSpPr>
        <p:spPr>
          <a:xfrm>
            <a:off x="1500187" y="228600"/>
            <a:ext cx="7599362" cy="1141412"/>
          </a:xfrm>
          <a:prstGeom prst="rect">
            <a:avLst/>
          </a:prstGeom>
          <a:noFill/>
          <a:ln>
            <a:noFill/>
          </a:ln>
        </p:spPr>
        <p:txBody>
          <a:bodyPr anchorCtr="0" anchor="ctr" bIns="46075" lIns="92150" spcFirstLastPara="1" rIns="92150" wrap="square" tIns="46075">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9pPr>
          </a:lstStyle>
          <a:p/>
        </p:txBody>
      </p:sp>
      <p:sp>
        <p:nvSpPr>
          <p:cNvPr id="44" name="Google Shape;44;p53"/>
          <p:cNvSpPr txBox="1"/>
          <p:nvPr>
            <p:ph idx="1" type="body"/>
          </p:nvPr>
        </p:nvSpPr>
        <p:spPr>
          <a:xfrm>
            <a:off x="1500187" y="1524000"/>
            <a:ext cx="7599362" cy="4713287"/>
          </a:xfrm>
          <a:prstGeom prst="rect">
            <a:avLst/>
          </a:prstGeom>
          <a:noFill/>
          <a:ln>
            <a:noFill/>
          </a:ln>
        </p:spPr>
        <p:txBody>
          <a:bodyPr anchorCtr="0" anchor="t" bIns="46075" lIns="92150" spcFirstLastPara="1" rIns="92150" wrap="square" tIns="46075">
            <a:noAutofit/>
          </a:bodyPr>
          <a:lstStyle>
            <a:lvl1pPr indent="-228600" lvl="0" marL="457200" marR="0" rtl="0" algn="l">
              <a:lnSpc>
                <a:spcPct val="100000"/>
              </a:lnSpc>
              <a:spcBef>
                <a:spcPts val="800"/>
              </a:spcBef>
              <a:spcAft>
                <a:spcPts val="0"/>
              </a:spcAft>
              <a:buClr>
                <a:srgbClr val="000000"/>
              </a:buClr>
              <a:buSzPts val="1400"/>
              <a:buFont typeface="Arial"/>
              <a:buNone/>
              <a:defRPr b="1" i="0" sz="3200" u="none" cap="none" strike="noStrike">
                <a:solidFill>
                  <a:srgbClr val="333300"/>
                </a:solidFill>
                <a:latin typeface="Arial"/>
                <a:ea typeface="Arial"/>
                <a:cs typeface="Arial"/>
                <a:sym typeface="Arial"/>
              </a:defRPr>
            </a:lvl1pPr>
            <a:lvl2pPr indent="-228600" lvl="1" marL="914400" marR="0" rtl="0" algn="l">
              <a:lnSpc>
                <a:spcPct val="100000"/>
              </a:lnSpc>
              <a:spcBef>
                <a:spcPts val="700"/>
              </a:spcBef>
              <a:spcAft>
                <a:spcPts val="0"/>
              </a:spcAft>
              <a:buClr>
                <a:srgbClr val="000000"/>
              </a:buClr>
              <a:buSzPts val="1400"/>
              <a:buFont typeface="Arial"/>
              <a:buNone/>
              <a:defRPr b="1" i="0" sz="2800" u="none" cap="none" strike="noStrike">
                <a:solidFill>
                  <a:srgbClr val="333300"/>
                </a:solidFill>
                <a:latin typeface="Arial"/>
                <a:ea typeface="Arial"/>
                <a:cs typeface="Arial"/>
                <a:sym typeface="Arial"/>
              </a:defRPr>
            </a:lvl2pPr>
            <a:lvl3pPr indent="-228600" lvl="2" marL="1371600" marR="0" rtl="0" algn="l">
              <a:lnSpc>
                <a:spcPct val="100000"/>
              </a:lnSpc>
              <a:spcBef>
                <a:spcPts val="600"/>
              </a:spcBef>
              <a:spcAft>
                <a:spcPts val="0"/>
              </a:spcAft>
              <a:buClr>
                <a:srgbClr val="000000"/>
              </a:buClr>
              <a:buSzPts val="1400"/>
              <a:buFont typeface="Arial"/>
              <a:buNone/>
              <a:defRPr b="1" i="0" sz="2400" u="none" cap="none" strike="noStrike">
                <a:solidFill>
                  <a:srgbClr val="333300"/>
                </a:solidFill>
                <a:latin typeface="Arial"/>
                <a:ea typeface="Arial"/>
                <a:cs typeface="Arial"/>
                <a:sym typeface="Arial"/>
              </a:defRPr>
            </a:lvl3pPr>
            <a:lvl4pPr indent="-228600" lvl="3" marL="18288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4pPr>
            <a:lvl5pPr indent="-228600" lvl="4" marL="22860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9pPr>
          </a:lstStyle>
          <a:p/>
        </p:txBody>
      </p:sp>
      <p:sp>
        <p:nvSpPr>
          <p:cNvPr id="45" name="Google Shape;45;p53"/>
          <p:cNvSpPr txBox="1"/>
          <p:nvPr>
            <p:ph idx="10" type="dt"/>
          </p:nvPr>
        </p:nvSpPr>
        <p:spPr>
          <a:xfrm>
            <a:off x="2819400" y="5410200"/>
            <a:ext cx="1903412" cy="455612"/>
          </a:xfrm>
          <a:prstGeom prst="rect">
            <a:avLst/>
          </a:prstGeom>
          <a:noFill/>
          <a:ln>
            <a:noFill/>
          </a:ln>
        </p:spPr>
        <p:txBody>
          <a:bodyPr anchorCtr="0" anchor="ctr" bIns="46075" lIns="92150" spcFirstLastPara="1" rIns="92150" wrap="square" tIns="46075">
            <a:noAutofit/>
          </a:bodyPr>
          <a:lstStyle>
            <a:lvl1pPr lvl="0" marR="0" rtl="0" algn="l">
              <a:lnSpc>
                <a:spcPct val="100000"/>
              </a:lnSpc>
              <a:spcBef>
                <a:spcPts val="0"/>
              </a:spcBef>
              <a:spcAft>
                <a:spcPts val="0"/>
              </a:spcAft>
              <a:buClr>
                <a:srgbClr val="000000"/>
              </a:buClr>
              <a:buSzPts val="1400"/>
              <a:buFont typeface="Arial"/>
              <a:buNone/>
              <a:defRPr b="1" i="0" sz="3200" u="none" cap="none" strike="noStrike">
                <a:solidFill>
                  <a:srgbClr val="3333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333300"/>
                </a:solidFill>
                <a:latin typeface="Times New Roman"/>
                <a:ea typeface="Times New Roman"/>
                <a:cs typeface="Times New Roman"/>
                <a:sym typeface="Times New Roman"/>
              </a:defRPr>
            </a:lvl9pPr>
          </a:lstStyle>
          <a:p/>
        </p:txBody>
      </p:sp>
      <p:sp>
        <p:nvSpPr>
          <p:cNvPr id="46" name="Google Shape;46;p53"/>
          <p:cNvSpPr/>
          <p:nvPr/>
        </p:nvSpPr>
        <p:spPr>
          <a:xfrm>
            <a:off x="3362325" y="6319837"/>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47" name="Google Shape;47;p53"/>
          <p:cNvSpPr txBox="1"/>
          <p:nvPr>
            <p:ph idx="12" type="sldNum"/>
          </p:nvPr>
        </p:nvSpPr>
        <p:spPr>
          <a:xfrm>
            <a:off x="6400800" y="6330950"/>
            <a:ext cx="1479550" cy="431800"/>
          </a:xfrm>
          <a:prstGeom prst="rect">
            <a:avLst/>
          </a:prstGeom>
          <a:noFill/>
          <a:ln>
            <a:noFill/>
          </a:ln>
        </p:spPr>
        <p:txBody>
          <a:bodyPr anchorCtr="0" anchor="ctr" bIns="46075" lIns="92150" spcFirstLastPara="1" rIns="92150" wrap="square" tIns="46075">
            <a:noAutofit/>
          </a:bodyPr>
          <a:lstStyle>
            <a:lvl1pPr indent="0" lvl="0"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333300"/>
              </a:buClr>
              <a:buSzPts val="1400"/>
              <a:buFont typeface="Times New Roman"/>
              <a:buNone/>
              <a:defRPr b="0" i="0" sz="1400" u="none" cap="none" strike="noStrike">
                <a:solidFill>
                  <a:srgbClr val="3333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 name="Shape 52"/>
        <p:cNvGrpSpPr/>
        <p:nvPr/>
      </p:nvGrpSpPr>
      <p:grpSpPr>
        <a:xfrm>
          <a:off x="0" y="0"/>
          <a:ext cx="0" cy="0"/>
          <a:chOff x="0" y="0"/>
          <a:chExt cx="0" cy="0"/>
        </a:xfrm>
      </p:grpSpPr>
      <p:sp>
        <p:nvSpPr>
          <p:cNvPr id="53" name="Google Shape;53;p55"/>
          <p:cNvSpPr txBox="1"/>
          <p:nvPr>
            <p:ph type="title"/>
          </p:nvPr>
        </p:nvSpPr>
        <p:spPr>
          <a:xfrm>
            <a:off x="1500187" y="228600"/>
            <a:ext cx="7599362" cy="1141412"/>
          </a:xfrm>
          <a:prstGeom prst="rect">
            <a:avLst/>
          </a:prstGeom>
          <a:noFill/>
          <a:ln>
            <a:noFill/>
          </a:ln>
        </p:spPr>
        <p:txBody>
          <a:bodyPr anchorCtr="0" anchor="ctr" bIns="46075" lIns="92150" spcFirstLastPara="1" rIns="92150" wrap="square" tIns="46075">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8000"/>
                </a:solidFill>
                <a:latin typeface="Times New Roman"/>
                <a:ea typeface="Times New Roman"/>
                <a:cs typeface="Times New Roman"/>
                <a:sym typeface="Times New Roman"/>
              </a:defRPr>
            </a:lvl9pPr>
          </a:lstStyle>
          <a:p/>
        </p:txBody>
      </p:sp>
      <p:sp>
        <p:nvSpPr>
          <p:cNvPr id="54" name="Google Shape;54;p55"/>
          <p:cNvSpPr txBox="1"/>
          <p:nvPr>
            <p:ph idx="1" type="body"/>
          </p:nvPr>
        </p:nvSpPr>
        <p:spPr>
          <a:xfrm>
            <a:off x="1500187" y="1524000"/>
            <a:ext cx="7599362" cy="4713287"/>
          </a:xfrm>
          <a:prstGeom prst="rect">
            <a:avLst/>
          </a:prstGeom>
          <a:noFill/>
          <a:ln>
            <a:noFill/>
          </a:ln>
        </p:spPr>
        <p:txBody>
          <a:bodyPr anchorCtr="0" anchor="t" bIns="46075" lIns="92150" spcFirstLastPara="1" rIns="92150" wrap="square" tIns="46075">
            <a:noAutofit/>
          </a:bodyPr>
          <a:lstStyle>
            <a:lvl1pPr indent="-228600" lvl="0" marL="457200" marR="0" rtl="0" algn="l">
              <a:lnSpc>
                <a:spcPct val="100000"/>
              </a:lnSpc>
              <a:spcBef>
                <a:spcPts val="800"/>
              </a:spcBef>
              <a:spcAft>
                <a:spcPts val="0"/>
              </a:spcAft>
              <a:buClr>
                <a:srgbClr val="000000"/>
              </a:buClr>
              <a:buSzPts val="1400"/>
              <a:buFont typeface="Arial"/>
              <a:buNone/>
              <a:defRPr b="1" i="0" sz="3200" u="none" cap="none" strike="noStrike">
                <a:solidFill>
                  <a:srgbClr val="333300"/>
                </a:solidFill>
                <a:latin typeface="Arial"/>
                <a:ea typeface="Arial"/>
                <a:cs typeface="Arial"/>
                <a:sym typeface="Arial"/>
              </a:defRPr>
            </a:lvl1pPr>
            <a:lvl2pPr indent="-228600" lvl="1" marL="914400" marR="0" rtl="0" algn="l">
              <a:lnSpc>
                <a:spcPct val="100000"/>
              </a:lnSpc>
              <a:spcBef>
                <a:spcPts val="700"/>
              </a:spcBef>
              <a:spcAft>
                <a:spcPts val="0"/>
              </a:spcAft>
              <a:buClr>
                <a:srgbClr val="000000"/>
              </a:buClr>
              <a:buSzPts val="1400"/>
              <a:buFont typeface="Arial"/>
              <a:buNone/>
              <a:defRPr b="1" i="0" sz="2800" u="none" cap="none" strike="noStrike">
                <a:solidFill>
                  <a:srgbClr val="333300"/>
                </a:solidFill>
                <a:latin typeface="Arial"/>
                <a:ea typeface="Arial"/>
                <a:cs typeface="Arial"/>
                <a:sym typeface="Arial"/>
              </a:defRPr>
            </a:lvl2pPr>
            <a:lvl3pPr indent="-228600" lvl="2" marL="1371600" marR="0" rtl="0" algn="l">
              <a:lnSpc>
                <a:spcPct val="100000"/>
              </a:lnSpc>
              <a:spcBef>
                <a:spcPts val="600"/>
              </a:spcBef>
              <a:spcAft>
                <a:spcPts val="0"/>
              </a:spcAft>
              <a:buClr>
                <a:srgbClr val="000000"/>
              </a:buClr>
              <a:buSzPts val="1400"/>
              <a:buFont typeface="Arial"/>
              <a:buNone/>
              <a:defRPr b="1" i="0" sz="2400" u="none" cap="none" strike="noStrike">
                <a:solidFill>
                  <a:srgbClr val="333300"/>
                </a:solidFill>
                <a:latin typeface="Arial"/>
                <a:ea typeface="Arial"/>
                <a:cs typeface="Arial"/>
                <a:sym typeface="Arial"/>
              </a:defRPr>
            </a:lvl3pPr>
            <a:lvl4pPr indent="-228600" lvl="3" marL="18288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4pPr>
            <a:lvl5pPr indent="-228600" lvl="4" marL="22860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1" i="0" sz="2000" u="none" cap="none" strike="noStrike">
                <a:solidFill>
                  <a:srgbClr val="333300"/>
                </a:solidFill>
                <a:latin typeface="Arial"/>
                <a:ea typeface="Arial"/>
                <a:cs typeface="Arial"/>
                <a:sym typeface="Arial"/>
              </a:defRPr>
            </a:lvl9pPr>
          </a:lstStyle>
          <a:p/>
        </p:txBody>
      </p:sp>
      <p:sp>
        <p:nvSpPr>
          <p:cNvPr id="55" name="Google Shape;55;p55"/>
          <p:cNvSpPr txBox="1"/>
          <p:nvPr>
            <p:ph idx="12" type="sldNum"/>
          </p:nvPr>
        </p:nvSpPr>
        <p:spPr>
          <a:xfrm>
            <a:off x="7662862" y="0"/>
            <a:ext cx="1479550" cy="431800"/>
          </a:xfrm>
          <a:prstGeom prst="rect">
            <a:avLst/>
          </a:prstGeom>
          <a:noFill/>
          <a:ln>
            <a:noFill/>
          </a:ln>
        </p:spPr>
        <p:txBody>
          <a:bodyPr anchorCtr="0" anchor="ctr" bIns="46075" lIns="92150" spcFirstLastPara="1" rIns="92150" wrap="square" tIns="46075">
            <a:noAutofit/>
          </a:bodyPr>
          <a:lstStyle>
            <a:lvl1pPr indent="0" lvl="0"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2000"/>
              <a:buFont typeface="Times New Roman"/>
              <a:buNone/>
              <a:defRPr b="0" i="0" sz="20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grpSp>
        <p:nvGrpSpPr>
          <p:cNvPr id="56" name="Google Shape;56;p55"/>
          <p:cNvGrpSpPr/>
          <p:nvPr/>
        </p:nvGrpSpPr>
        <p:grpSpPr>
          <a:xfrm>
            <a:off x="0" y="4763"/>
            <a:ext cx="1555750" cy="6862763"/>
            <a:chOff x="0" y="3"/>
            <a:chExt cx="980" cy="4323"/>
          </a:xfrm>
        </p:grpSpPr>
        <p:sp>
          <p:nvSpPr>
            <p:cNvPr id="57" name="Google Shape;57;p55"/>
            <p:cNvSpPr/>
            <p:nvPr/>
          </p:nvSpPr>
          <p:spPr>
            <a:xfrm>
              <a:off x="453" y="2157"/>
              <a:ext cx="113"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58" name="Google Shape;58;p55"/>
            <p:cNvSpPr/>
            <p:nvPr/>
          </p:nvSpPr>
          <p:spPr>
            <a:xfrm>
              <a:off x="0" y="2157"/>
              <a:ext cx="220"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59" name="Google Shape;59;p55"/>
            <p:cNvSpPr/>
            <p:nvPr/>
          </p:nvSpPr>
          <p:spPr>
            <a:xfrm>
              <a:off x="222" y="2157"/>
              <a:ext cx="230" cy="2169"/>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60" name="Google Shape;60;p55"/>
            <p:cNvSpPr/>
            <p:nvPr/>
          </p:nvSpPr>
          <p:spPr>
            <a:xfrm>
              <a:off x="567" y="2166"/>
              <a:ext cx="203" cy="2160"/>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61" name="Google Shape;61;p55"/>
            <p:cNvSpPr/>
            <p:nvPr/>
          </p:nvSpPr>
          <p:spPr>
            <a:xfrm>
              <a:off x="453" y="3"/>
              <a:ext cx="113"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62" name="Google Shape;62;p55"/>
            <p:cNvSpPr/>
            <p:nvPr/>
          </p:nvSpPr>
          <p:spPr>
            <a:xfrm>
              <a:off x="0" y="3"/>
              <a:ext cx="220" cy="2169"/>
            </a:xfrm>
            <a:prstGeom prst="rect">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63" name="Google Shape;63;p55"/>
            <p:cNvSpPr/>
            <p:nvPr/>
          </p:nvSpPr>
          <p:spPr>
            <a:xfrm>
              <a:off x="222" y="3"/>
              <a:ext cx="230" cy="2169"/>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64" name="Google Shape;64;p55"/>
            <p:cNvSpPr/>
            <p:nvPr/>
          </p:nvSpPr>
          <p:spPr>
            <a:xfrm>
              <a:off x="567" y="3"/>
              <a:ext cx="203" cy="2169"/>
            </a:xfrm>
            <a:prstGeom prst="rect">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65" name="Google Shape;65;p55"/>
            <p:cNvSpPr/>
            <p:nvPr/>
          </p:nvSpPr>
          <p:spPr>
            <a:xfrm>
              <a:off x="771" y="6"/>
              <a:ext cx="209" cy="4318"/>
            </a:xfrm>
            <a:prstGeom prst="rect">
              <a:avLst/>
            </a:prstGeom>
            <a:gradFill>
              <a:gsLst>
                <a:gs pos="0">
                  <a:srgbClr val="767676"/>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cxnSp>
          <p:nvCxnSpPr>
            <p:cNvPr id="66" name="Google Shape;66;p55"/>
            <p:cNvCxnSpPr/>
            <p:nvPr/>
          </p:nvCxnSpPr>
          <p:spPr>
            <a:xfrm>
              <a:off x="135" y="6"/>
              <a:ext cx="0" cy="4318"/>
            </a:xfrm>
            <a:prstGeom prst="straightConnector1">
              <a:avLst/>
            </a:prstGeom>
            <a:noFill/>
            <a:ln cap="sq" cmpd="sng" w="12600">
              <a:solidFill>
                <a:srgbClr val="E5D58A"/>
              </a:solidFill>
              <a:prstDash val="solid"/>
              <a:miter lim="800000"/>
              <a:headEnd len="sm" w="sm" type="none"/>
              <a:tailEnd len="sm" w="sm" type="none"/>
            </a:ln>
          </p:spPr>
        </p:cxnSp>
        <p:cxnSp>
          <p:nvCxnSpPr>
            <p:cNvPr id="67" name="Google Shape;67;p55"/>
            <p:cNvCxnSpPr/>
            <p:nvPr/>
          </p:nvCxnSpPr>
          <p:spPr>
            <a:xfrm>
              <a:off x="645" y="6"/>
              <a:ext cx="0" cy="4318"/>
            </a:xfrm>
            <a:prstGeom prst="straightConnector1">
              <a:avLst/>
            </a:prstGeom>
            <a:noFill/>
            <a:ln cap="sq" cmpd="sng" w="12600">
              <a:solidFill>
                <a:srgbClr val="E5D58A"/>
              </a:solidFill>
              <a:prstDash val="solid"/>
              <a:miter lim="800000"/>
              <a:headEnd len="sm" w="sm" type="none"/>
              <a:tailEnd len="sm" w="sm" type="none"/>
            </a:ln>
          </p:spPr>
        </p:cxnSp>
      </p:grpSp>
      <p:grpSp>
        <p:nvGrpSpPr>
          <p:cNvPr id="68" name="Google Shape;68;p55"/>
          <p:cNvGrpSpPr/>
          <p:nvPr/>
        </p:nvGrpSpPr>
        <p:grpSpPr>
          <a:xfrm>
            <a:off x="8458200" y="6186487"/>
            <a:ext cx="608012" cy="590550"/>
            <a:chOff x="5328" y="3897"/>
            <a:chExt cx="383" cy="372"/>
          </a:xfrm>
        </p:grpSpPr>
        <p:sp>
          <p:nvSpPr>
            <p:cNvPr id="69" name="Google Shape;69;p55"/>
            <p:cNvSpPr/>
            <p:nvPr/>
          </p:nvSpPr>
          <p:spPr>
            <a:xfrm>
              <a:off x="5328" y="3897"/>
              <a:ext cx="383" cy="372"/>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70" name="Google Shape;70;p55"/>
            <p:cNvSpPr/>
            <p:nvPr/>
          </p:nvSpPr>
          <p:spPr>
            <a:xfrm>
              <a:off x="5365" y="3932"/>
              <a:ext cx="309" cy="302"/>
            </a:xfrm>
            <a:prstGeom prst="ellipse">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71" name="Google Shape;71;p55"/>
            <p:cNvSpPr/>
            <p:nvPr/>
          </p:nvSpPr>
          <p:spPr>
            <a:xfrm>
              <a:off x="5398" y="3963"/>
              <a:ext cx="243" cy="240"/>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sp>
        <p:nvSpPr>
          <p:cNvPr id="72" name="Google Shape;72;p55"/>
          <p:cNvSpPr/>
          <p:nvPr/>
        </p:nvSpPr>
        <p:spPr>
          <a:xfrm rot="5400000">
            <a:off x="8637587" y="6310312"/>
            <a:ext cx="304800" cy="333375"/>
          </a:xfrm>
          <a:prstGeom prst="triangle">
            <a:avLst>
              <a:gd fmla="val 10800" name="adj"/>
            </a:avLst>
          </a:prstGeom>
          <a:solidFill>
            <a:srgbClr val="E5D58A"/>
          </a:solidFill>
          <a:ln cap="sq" cmpd="sng" w="12600">
            <a:solidFill>
              <a:srgbClr val="6666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nvGrpSpPr>
          <p:cNvPr id="73" name="Google Shape;73;p55"/>
          <p:cNvGrpSpPr/>
          <p:nvPr/>
        </p:nvGrpSpPr>
        <p:grpSpPr>
          <a:xfrm>
            <a:off x="7780337" y="6186487"/>
            <a:ext cx="608012" cy="590550"/>
            <a:chOff x="4901" y="3897"/>
            <a:chExt cx="383" cy="372"/>
          </a:xfrm>
        </p:grpSpPr>
        <p:sp>
          <p:nvSpPr>
            <p:cNvPr id="74" name="Google Shape;74;p55"/>
            <p:cNvSpPr/>
            <p:nvPr/>
          </p:nvSpPr>
          <p:spPr>
            <a:xfrm>
              <a:off x="4901" y="3897"/>
              <a:ext cx="383" cy="372"/>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75" name="Google Shape;75;p55"/>
            <p:cNvSpPr/>
            <p:nvPr/>
          </p:nvSpPr>
          <p:spPr>
            <a:xfrm>
              <a:off x="4938" y="3932"/>
              <a:ext cx="309" cy="302"/>
            </a:xfrm>
            <a:prstGeom prst="ellipse">
              <a:avLst/>
            </a:prstGeom>
            <a:gradFill>
              <a:gsLst>
                <a:gs pos="0">
                  <a:srgbClr val="6A6340"/>
                </a:gs>
                <a:gs pos="100000">
                  <a:srgbClr val="E5D58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76" name="Google Shape;76;p55"/>
            <p:cNvSpPr/>
            <p:nvPr/>
          </p:nvSpPr>
          <p:spPr>
            <a:xfrm>
              <a:off x="4971" y="3963"/>
              <a:ext cx="243" cy="240"/>
            </a:xfrm>
            <a:prstGeom prst="ellipse">
              <a:avLst/>
            </a:prstGeom>
            <a:gradFill>
              <a:gsLst>
                <a:gs pos="0">
                  <a:srgbClr val="E5D58A"/>
                </a:gs>
                <a:gs pos="100000">
                  <a:srgbClr val="6A634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sp>
        <p:nvSpPr>
          <p:cNvPr id="77" name="Google Shape;77;p55"/>
          <p:cNvSpPr/>
          <p:nvPr/>
        </p:nvSpPr>
        <p:spPr>
          <a:xfrm flipH="1" rot="-5400000">
            <a:off x="7883525" y="6311900"/>
            <a:ext cx="304800" cy="333375"/>
          </a:xfrm>
          <a:prstGeom prst="triangle">
            <a:avLst>
              <a:gd fmla="val 10800" name="adj"/>
            </a:avLst>
          </a:prstGeom>
          <a:solidFill>
            <a:srgbClr val="E5D58A"/>
          </a:solidFill>
          <a:ln cap="sq" cmpd="sng" w="12600">
            <a:solidFill>
              <a:srgbClr val="6666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78" name="Google Shape;78;p55"/>
          <p:cNvSpPr/>
          <p:nvPr/>
        </p:nvSpPr>
        <p:spPr>
          <a:xfrm>
            <a:off x="0" y="6324600"/>
            <a:ext cx="533400" cy="533400"/>
          </a:xfrm>
          <a:custGeom>
            <a:rect b="b" l="l" r="r" t="t"/>
            <a:pathLst>
              <a:path extrusionOk="0" h="120000" w="120000">
                <a:moveTo>
                  <a:pt x="0" y="0"/>
                </a:moveTo>
                <a:lnTo>
                  <a:pt x="120000" y="0"/>
                </a:lnTo>
                <a:lnTo>
                  <a:pt x="120000" y="120000"/>
                </a:lnTo>
                <a:lnTo>
                  <a:pt x="0" y="120000"/>
                </a:lnTo>
                <a:close/>
                <a:moveTo>
                  <a:pt x="60000" y="15000"/>
                </a:moveTo>
                <a:lnTo>
                  <a:pt x="15000" y="60000"/>
                </a:lnTo>
                <a:lnTo>
                  <a:pt x="26250" y="60000"/>
                </a:lnTo>
                <a:lnTo>
                  <a:pt x="26250" y="105000"/>
                </a:lnTo>
                <a:lnTo>
                  <a:pt x="93750" y="105000"/>
                </a:lnTo>
                <a:lnTo>
                  <a:pt x="93750" y="60000"/>
                </a:lnTo>
                <a:lnTo>
                  <a:pt x="105000" y="60000"/>
                </a:lnTo>
                <a:lnTo>
                  <a:pt x="88125" y="43125"/>
                </a:lnTo>
                <a:lnTo>
                  <a:pt x="88125" y="20625"/>
                </a:lnTo>
                <a:lnTo>
                  <a:pt x="76875" y="20625"/>
                </a:lnTo>
                <a:lnTo>
                  <a:pt x="76875" y="31875"/>
                </a:lnTo>
                <a:close/>
              </a:path>
              <a:path extrusionOk="0" fill="darkenLess" h="120000" w="120000">
                <a:moveTo>
                  <a:pt x="88125" y="43125"/>
                </a:moveTo>
                <a:lnTo>
                  <a:pt x="88125" y="20625"/>
                </a:lnTo>
                <a:lnTo>
                  <a:pt x="76875" y="20625"/>
                </a:lnTo>
                <a:lnTo>
                  <a:pt x="76875" y="31875"/>
                </a:lnTo>
                <a:close/>
                <a:moveTo>
                  <a:pt x="26250" y="60000"/>
                </a:moveTo>
                <a:lnTo>
                  <a:pt x="26250" y="105000"/>
                </a:lnTo>
                <a:lnTo>
                  <a:pt x="54375" y="105000"/>
                </a:lnTo>
                <a:lnTo>
                  <a:pt x="54375" y="82500"/>
                </a:lnTo>
                <a:lnTo>
                  <a:pt x="65625" y="82500"/>
                </a:lnTo>
                <a:lnTo>
                  <a:pt x="65625" y="105000"/>
                </a:lnTo>
                <a:lnTo>
                  <a:pt x="93750" y="105000"/>
                </a:lnTo>
                <a:lnTo>
                  <a:pt x="93750" y="60000"/>
                </a:lnTo>
                <a:close/>
              </a:path>
              <a:path extrusionOk="0" fill="darken" h="120000" w="120000">
                <a:moveTo>
                  <a:pt x="60000" y="15000"/>
                </a:moveTo>
                <a:lnTo>
                  <a:pt x="15000" y="60000"/>
                </a:lnTo>
                <a:lnTo>
                  <a:pt x="105000" y="60000"/>
                </a:lnTo>
                <a:close/>
                <a:moveTo>
                  <a:pt x="54375" y="82500"/>
                </a:moveTo>
                <a:lnTo>
                  <a:pt x="65625" y="82500"/>
                </a:lnTo>
                <a:lnTo>
                  <a:pt x="65625" y="105000"/>
                </a:lnTo>
                <a:lnTo>
                  <a:pt x="54375" y="105000"/>
                </a:lnTo>
                <a:close/>
              </a:path>
              <a:path extrusionOk="0" fill="none" h="120000" w="120000">
                <a:moveTo>
                  <a:pt x="60000" y="15000"/>
                </a:moveTo>
                <a:lnTo>
                  <a:pt x="76875" y="31875"/>
                </a:lnTo>
                <a:lnTo>
                  <a:pt x="76875" y="20625"/>
                </a:lnTo>
                <a:lnTo>
                  <a:pt x="88125" y="20625"/>
                </a:lnTo>
                <a:lnTo>
                  <a:pt x="88125" y="43125"/>
                </a:lnTo>
                <a:lnTo>
                  <a:pt x="105000" y="60000"/>
                </a:lnTo>
                <a:lnTo>
                  <a:pt x="93750" y="60000"/>
                </a:lnTo>
                <a:lnTo>
                  <a:pt x="93750" y="105000"/>
                </a:lnTo>
                <a:lnTo>
                  <a:pt x="26250" y="105000"/>
                </a:lnTo>
                <a:lnTo>
                  <a:pt x="26250" y="60000"/>
                </a:lnTo>
                <a:lnTo>
                  <a:pt x="15000" y="60000"/>
                </a:lnTo>
                <a:close/>
                <a:moveTo>
                  <a:pt x="76875" y="31875"/>
                </a:moveTo>
                <a:lnTo>
                  <a:pt x="88125" y="43125"/>
                </a:lnTo>
                <a:moveTo>
                  <a:pt x="93750" y="60000"/>
                </a:moveTo>
                <a:lnTo>
                  <a:pt x="26250" y="60000"/>
                </a:lnTo>
                <a:moveTo>
                  <a:pt x="54375" y="105000"/>
                </a:moveTo>
                <a:lnTo>
                  <a:pt x="54375" y="82500"/>
                </a:lnTo>
                <a:lnTo>
                  <a:pt x="65625" y="82500"/>
                </a:lnTo>
                <a:lnTo>
                  <a:pt x="65625" y="105000"/>
                </a:lnTo>
              </a:path>
              <a:path extrusionOk="0" fill="none" h="120000" w="120000">
                <a:moveTo>
                  <a:pt x="0" y="0"/>
                </a:moveTo>
                <a:lnTo>
                  <a:pt x="120000" y="0"/>
                </a:lnTo>
                <a:lnTo>
                  <a:pt x="120000" y="120000"/>
                </a:lnTo>
                <a:lnTo>
                  <a:pt x="0" y="120000"/>
                </a:lnTo>
                <a:close/>
              </a:path>
            </a:pathLst>
          </a:custGeom>
          <a:solidFill>
            <a:srgbClr val="E5D58A"/>
          </a:solidFill>
          <a:ln cap="sq" cmpd="sng" w="12600">
            <a:solidFill>
              <a:srgbClr val="33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5.bin"/><Relationship Id="rId10" Type="http://schemas.openxmlformats.org/officeDocument/2006/relationships/oleObject" Target="../embeddings/oleObject5.bin"/><Relationship Id="rId13" Type="http://schemas.openxmlformats.org/officeDocument/2006/relationships/oleObject" Target="../embeddings/oleObject6.bin"/><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vmlDrawing" Target="../drawings/vmlDrawing3.vml"/><Relationship Id="rId4" Type="http://schemas.openxmlformats.org/officeDocument/2006/relationships/oleObject" Target="../embeddings/oleObject3.bin"/><Relationship Id="rId9" Type="http://schemas.openxmlformats.org/officeDocument/2006/relationships/image" Target="../media/image1.png"/><Relationship Id="rId15" Type="http://schemas.openxmlformats.org/officeDocument/2006/relationships/image" Target="../media/image5.png"/><Relationship Id="rId14" Type="http://schemas.openxmlformats.org/officeDocument/2006/relationships/oleObject" Target="../embeddings/oleObject6.bin"/><Relationship Id="rId5" Type="http://schemas.openxmlformats.org/officeDocument/2006/relationships/oleObject" Target="../embeddings/oleObject3.bin"/><Relationship Id="rId6" Type="http://schemas.openxmlformats.org/officeDocument/2006/relationships/image" Target="../media/image4.png"/><Relationship Id="rId7" Type="http://schemas.openxmlformats.org/officeDocument/2006/relationships/oleObject" Target="../embeddings/oleObject4.bin"/><Relationship Id="rId8"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9.bin"/><Relationship Id="rId10" Type="http://schemas.openxmlformats.org/officeDocument/2006/relationships/oleObject" Target="../embeddings/oleObject9.bin"/><Relationship Id="rId12"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vmlDrawing" Target="../drawings/vmlDrawing4.vml"/><Relationship Id="rId4" Type="http://schemas.openxmlformats.org/officeDocument/2006/relationships/oleObject" Target="../embeddings/oleObject7.bin"/><Relationship Id="rId9" Type="http://schemas.openxmlformats.org/officeDocument/2006/relationships/image" Target="../media/image10.png"/><Relationship Id="rId5" Type="http://schemas.openxmlformats.org/officeDocument/2006/relationships/oleObject" Target="../embeddings/oleObject7.bin"/><Relationship Id="rId6" Type="http://schemas.openxmlformats.org/officeDocument/2006/relationships/image" Target="../media/image8.png"/><Relationship Id="rId7" Type="http://schemas.openxmlformats.org/officeDocument/2006/relationships/oleObject" Target="../embeddings/oleObject8.bin"/><Relationship Id="rId8"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vmlDrawing" Target="../drawings/vmlDrawing5.vml"/><Relationship Id="rId4" Type="http://schemas.openxmlformats.org/officeDocument/2006/relationships/oleObject" Target="../embeddings/oleObject10.bin"/><Relationship Id="rId5" Type="http://schemas.openxmlformats.org/officeDocument/2006/relationships/oleObject" Target="../embeddings/oleObject10.bin"/><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vmlDrawing" Target="../drawings/vmlDrawing6.vml"/><Relationship Id="rId4" Type="http://schemas.openxmlformats.org/officeDocument/2006/relationships/oleObject" Target="../embeddings/oleObject11.bin"/><Relationship Id="rId5" Type="http://schemas.openxmlformats.org/officeDocument/2006/relationships/oleObject" Target="../embeddings/oleObject11.bin"/><Relationship Id="rId6"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vmlDrawing" Target="../drawings/vmlDrawing7.vml"/><Relationship Id="rId4" Type="http://schemas.openxmlformats.org/officeDocument/2006/relationships/oleObject" Target="../embeddings/oleObject12.bin"/><Relationship Id="rId5" Type="http://schemas.openxmlformats.org/officeDocument/2006/relationships/oleObject" Target="../embeddings/oleObject12.bin"/><Relationship Id="rId6"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vmlDrawing" Target="../drawings/vmlDrawing8.vml"/><Relationship Id="rId4" Type="http://schemas.openxmlformats.org/officeDocument/2006/relationships/oleObject" Target="../embeddings/oleObject13.bin"/><Relationship Id="rId5" Type="http://schemas.openxmlformats.org/officeDocument/2006/relationships/oleObject" Target="../embeddings/oleObject13.bin"/><Relationship Id="rId6"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www.youtube.com/watch?v=vXD6ebwT-_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6" name="Shape 86"/>
        <p:cNvGrpSpPr/>
        <p:nvPr/>
      </p:nvGrpSpPr>
      <p:grpSpPr>
        <a:xfrm>
          <a:off x="0" y="0"/>
          <a:ext cx="0" cy="0"/>
          <a:chOff x="0" y="0"/>
          <a:chExt cx="0" cy="0"/>
        </a:xfrm>
      </p:grpSpPr>
      <p:sp>
        <p:nvSpPr>
          <p:cNvPr id="87" name="Google Shape;87;p1"/>
          <p:cNvSpPr txBox="1"/>
          <p:nvPr/>
        </p:nvSpPr>
        <p:spPr>
          <a:xfrm>
            <a:off x="2738437" y="1381125"/>
            <a:ext cx="6403975" cy="2333625"/>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Equilibrio químico</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2741612" y="4124325"/>
            <a:ext cx="6400800" cy="1752600"/>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rgbClr val="333300"/>
              </a:buClr>
              <a:buSzPts val="3200"/>
              <a:buFont typeface="Arial"/>
              <a:buNone/>
            </a:pPr>
            <a:r>
              <a:rPr b="1" i="0" lang="en-US" sz="3200" u="none" cap="none" strike="noStrike">
                <a:solidFill>
                  <a:srgbClr val="333300"/>
                </a:solidFill>
                <a:latin typeface="Arial"/>
                <a:ea typeface="Arial"/>
                <a:cs typeface="Arial"/>
                <a:sym typeface="Arial"/>
              </a:rPr>
              <a:t>Unidad 7</a:t>
            </a:r>
            <a:endParaRPr b="1" i="0" sz="32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333300"/>
              </a:buClr>
              <a:buSzPts val="3200"/>
              <a:buFont typeface="Arial"/>
              <a:buNone/>
            </a:pPr>
            <a:r>
              <a:rPr b="1" i="0" lang="en-US" sz="2400" u="none" cap="none" strike="noStrike">
                <a:solidFill>
                  <a:srgbClr val="333300"/>
                </a:solidFill>
                <a:latin typeface="Arial"/>
                <a:ea typeface="Arial"/>
                <a:cs typeface="Arial"/>
                <a:sym typeface="Arial"/>
              </a:rPr>
              <a:t>Tema 5 libro texto (p. 193-238)</a:t>
            </a:r>
            <a:endParaRPr b="1" i="0" sz="24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33300"/>
              </a:solidFill>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804939285a_1_38"/>
          <p:cNvSpPr txBox="1"/>
          <p:nvPr/>
        </p:nvSpPr>
        <p:spPr>
          <a:xfrm>
            <a:off x="1253100" y="961675"/>
            <a:ext cx="7450500" cy="4925400"/>
          </a:xfrm>
          <a:prstGeom prst="rect">
            <a:avLst/>
          </a:prstGeom>
          <a:noFill/>
          <a:ln>
            <a:noFill/>
          </a:ln>
        </p:spPr>
        <p:txBody>
          <a:bodyPr anchorCtr="0" anchor="t" bIns="91425" lIns="91425" spcFirstLastPara="1" rIns="91425" wrap="square" tIns="91425">
            <a:spAutoFit/>
          </a:bodyPr>
          <a:lstStyle/>
          <a:p>
            <a:pPr indent="-341312" lvl="0" marL="341312" marR="0" rtl="0" algn="just">
              <a:lnSpc>
                <a:spcPct val="100000"/>
              </a:lnSpc>
              <a:spcBef>
                <a:spcPts val="800"/>
              </a:spcBef>
              <a:spcAft>
                <a:spcPts val="0"/>
              </a:spcAft>
              <a:buClr>
                <a:srgbClr val="999933"/>
              </a:buClr>
              <a:buSzPts val="3200"/>
              <a:buFont typeface="Noto Sans Symbols"/>
              <a:buChar char="●"/>
            </a:pPr>
            <a:r>
              <a:rPr b="0" i="0" lang="en-US" sz="3200" u="none" cap="none" strike="noStrike">
                <a:solidFill>
                  <a:srgbClr val="333300"/>
                </a:solidFill>
                <a:latin typeface="Arial"/>
                <a:ea typeface="Arial"/>
                <a:cs typeface="Arial"/>
                <a:sym typeface="Arial"/>
              </a:rPr>
              <a:t>El valor de </a:t>
            </a:r>
            <a:r>
              <a:rPr b="0" i="1" lang="en-US" sz="3200" u="none" cap="none" strike="noStrike">
                <a:solidFill>
                  <a:srgbClr val="333300"/>
                </a:solidFill>
                <a:latin typeface="Arial"/>
                <a:ea typeface="Arial"/>
                <a:cs typeface="Arial"/>
                <a:sym typeface="Arial"/>
              </a:rPr>
              <a:t>K</a:t>
            </a:r>
            <a:r>
              <a:rPr b="0" baseline="-25000" i="0" lang="en-US" sz="3200" u="none" cap="none" strike="noStrike">
                <a:solidFill>
                  <a:srgbClr val="333300"/>
                </a:solidFill>
                <a:latin typeface="Arial"/>
                <a:ea typeface="Arial"/>
                <a:cs typeface="Arial"/>
                <a:sym typeface="Arial"/>
              </a:rPr>
              <a:t>C</a:t>
            </a:r>
            <a:r>
              <a:rPr b="0" i="0" lang="en-US" sz="3200" u="none" cap="none" strike="noStrike">
                <a:solidFill>
                  <a:srgbClr val="333300"/>
                </a:solidFill>
                <a:latin typeface="Arial"/>
                <a:ea typeface="Arial"/>
                <a:cs typeface="Arial"/>
                <a:sym typeface="Arial"/>
              </a:rPr>
              <a:t>, dada su expresión, depende  de cómo se ajuste la reacción.</a:t>
            </a:r>
            <a:endParaRPr b="0" i="0" sz="1400" u="none" cap="none" strike="noStrike">
              <a:solidFill>
                <a:schemeClr val="dk1"/>
              </a:solidFill>
              <a:latin typeface="Arial"/>
              <a:ea typeface="Arial"/>
              <a:cs typeface="Arial"/>
              <a:sym typeface="Arial"/>
            </a:endParaRPr>
          </a:p>
          <a:p>
            <a:pPr indent="-431800" lvl="1" marL="914400" marR="0" rtl="0" algn="just">
              <a:lnSpc>
                <a:spcPct val="100000"/>
              </a:lnSpc>
              <a:spcBef>
                <a:spcPts val="800"/>
              </a:spcBef>
              <a:spcAft>
                <a:spcPts val="0"/>
              </a:spcAft>
              <a:buClr>
                <a:srgbClr val="999933"/>
              </a:buClr>
              <a:buSzPts val="3200"/>
              <a:buFont typeface="Noto Sans Symbols"/>
              <a:buChar char="○"/>
            </a:pPr>
            <a:r>
              <a:rPr b="0" i="0" lang="en-US" sz="3200" u="none" cap="none" strike="noStrike">
                <a:solidFill>
                  <a:srgbClr val="333300"/>
                </a:solidFill>
                <a:latin typeface="Arial"/>
                <a:ea typeface="Arial"/>
                <a:cs typeface="Arial"/>
                <a:sym typeface="Arial"/>
              </a:rPr>
              <a:t>Es decir, si la reacción anterior la hubiéramos ajustado como:</a:t>
            </a:r>
            <a:endParaRPr b="0" i="0" sz="3200" u="none" cap="none" strike="noStrike">
              <a:solidFill>
                <a:srgbClr val="333300"/>
              </a:solidFill>
              <a:latin typeface="Arial"/>
              <a:ea typeface="Arial"/>
              <a:cs typeface="Arial"/>
              <a:sym typeface="Arial"/>
            </a:endParaRPr>
          </a:p>
          <a:p>
            <a:pPr indent="0" lvl="0" marL="914400" marR="0" rtl="0" algn="just">
              <a:lnSpc>
                <a:spcPct val="100000"/>
              </a:lnSpc>
              <a:spcBef>
                <a:spcPts val="800"/>
              </a:spcBef>
              <a:spcAft>
                <a:spcPts val="0"/>
              </a:spcAft>
              <a:buClr>
                <a:srgbClr val="000000"/>
              </a:buClr>
              <a:buSzPts val="3200"/>
              <a:buFont typeface="Arial"/>
              <a:buNone/>
            </a:pPr>
            <a:r>
              <a:rPr b="0" i="0" lang="en-US" sz="3200" u="none" cap="none" strike="noStrike">
                <a:solidFill>
                  <a:srgbClr val="333300"/>
                </a:solidFill>
                <a:latin typeface="Arial"/>
                <a:ea typeface="Arial"/>
                <a:cs typeface="Arial"/>
                <a:sym typeface="Arial"/>
              </a:rPr>
              <a:t>½ N</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O</a:t>
            </a:r>
            <a:r>
              <a:rPr b="0" baseline="-25000" i="0" lang="en-US" sz="3200" u="none" cap="none" strike="noStrike">
                <a:solidFill>
                  <a:srgbClr val="333300"/>
                </a:solidFill>
                <a:latin typeface="Arial"/>
                <a:ea typeface="Arial"/>
                <a:cs typeface="Arial"/>
                <a:sym typeface="Arial"/>
              </a:rPr>
              <a:t>4</a:t>
            </a:r>
            <a:r>
              <a:rPr b="0" i="1" lang="en-US" sz="3200" u="none" cap="none" strike="noStrike">
                <a:solidFill>
                  <a:srgbClr val="333300"/>
                </a:solidFill>
                <a:latin typeface="Arial"/>
                <a:ea typeface="Arial"/>
                <a:cs typeface="Arial"/>
                <a:sym typeface="Arial"/>
              </a:rPr>
              <a:t>(g)</a:t>
            </a:r>
            <a:r>
              <a:rPr b="0" i="0" lang="en-US" sz="3200" u="none" cap="none" strike="noStrike">
                <a:solidFill>
                  <a:srgbClr val="333300"/>
                </a:solidFill>
                <a:latin typeface="Arial"/>
                <a:ea typeface="Arial"/>
                <a:cs typeface="Arial"/>
                <a:sym typeface="Arial"/>
              </a:rPr>
              <a:t> ⇔ NO</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 </a:t>
            </a:r>
            <a:r>
              <a:rPr b="0" i="1" lang="en-US" sz="3200" u="none" cap="none" strike="noStrike">
                <a:solidFill>
                  <a:srgbClr val="333300"/>
                </a:solidFill>
                <a:latin typeface="Arial"/>
                <a:ea typeface="Arial"/>
                <a:cs typeface="Arial"/>
                <a:sym typeface="Arial"/>
              </a:rPr>
              <a:t>(g)</a:t>
            </a:r>
            <a:r>
              <a:rPr b="0" i="0" lang="en-US" sz="3200" u="none" cap="none" strike="noStrike">
                <a:solidFill>
                  <a:srgbClr val="333300"/>
                </a:solidFill>
                <a:latin typeface="Arial"/>
                <a:ea typeface="Arial"/>
                <a:cs typeface="Arial"/>
                <a:sym typeface="Arial"/>
              </a:rPr>
              <a:t>, la constante valdría la raíz cuadrada de la anterior.</a:t>
            </a:r>
            <a:r>
              <a:rPr b="1" i="0" lang="en-US" sz="3200" u="none" cap="none" strike="noStrike">
                <a:solidFill>
                  <a:srgbClr val="333300"/>
                </a:solidFill>
                <a:latin typeface="Arial"/>
                <a:ea typeface="Arial"/>
                <a:cs typeface="Arial"/>
                <a:sym typeface="Arial"/>
              </a:rPr>
              <a:t> </a:t>
            </a:r>
            <a:endParaRPr b="1" i="0" sz="3200" u="none" cap="none" strike="noStrike">
              <a:solidFill>
                <a:srgbClr val="333300"/>
              </a:solidFill>
              <a:latin typeface="Arial"/>
              <a:ea typeface="Arial"/>
              <a:cs typeface="Arial"/>
              <a:sym typeface="Arial"/>
            </a:endParaRPr>
          </a:p>
          <a:p>
            <a:pPr indent="-341312" lvl="0" marL="341312" marR="0" rtl="0" algn="just">
              <a:lnSpc>
                <a:spcPct val="100000"/>
              </a:lnSpc>
              <a:spcBef>
                <a:spcPts val="800"/>
              </a:spcBef>
              <a:spcAft>
                <a:spcPts val="0"/>
              </a:spcAft>
              <a:buClr>
                <a:srgbClr val="999933"/>
              </a:buClr>
              <a:buSzPts val="3200"/>
              <a:buFont typeface="Noto Sans Symbols"/>
              <a:buChar char="●"/>
            </a:pPr>
            <a:r>
              <a:rPr b="0" i="0" lang="en-US" sz="3200" u="none" cap="none" strike="noStrike">
                <a:solidFill>
                  <a:srgbClr val="333300"/>
                </a:solidFill>
                <a:latin typeface="Arial"/>
                <a:ea typeface="Arial"/>
                <a:cs typeface="Arial"/>
                <a:sym typeface="Arial"/>
              </a:rPr>
              <a:t>¿¿tiene unidades </a:t>
            </a:r>
            <a:r>
              <a:rPr b="0" i="1" lang="en-US" sz="3200" u="none" cap="none" strike="noStrike">
                <a:solidFill>
                  <a:srgbClr val="333300"/>
                </a:solidFill>
                <a:latin typeface="Arial"/>
                <a:ea typeface="Arial"/>
                <a:cs typeface="Arial"/>
                <a:sym typeface="Arial"/>
              </a:rPr>
              <a:t>K</a:t>
            </a:r>
            <a:r>
              <a:rPr b="0" baseline="-25000" i="0" lang="en-US" sz="3200" u="none" cap="none" strike="noStrike">
                <a:solidFill>
                  <a:srgbClr val="333300"/>
                </a:solidFill>
                <a:latin typeface="Arial"/>
                <a:ea typeface="Arial"/>
                <a:cs typeface="Arial"/>
                <a:sym typeface="Arial"/>
              </a:rPr>
              <a:t>C</a:t>
            </a:r>
            <a:r>
              <a:rPr b="0" i="0" lang="en-US" sz="3200" u="none" cap="none" strike="noStrike">
                <a:solidFill>
                  <a:srgbClr val="333300"/>
                </a:solidFill>
                <a:latin typeface="Arial"/>
                <a:ea typeface="Arial"/>
                <a:cs typeface="Arial"/>
                <a:sym typeface="Arial"/>
              </a:rPr>
              <a:t>?? (</a:t>
            </a:r>
            <a:r>
              <a:rPr b="0" i="0" lang="en-US" sz="3200" u="none" cap="none" strike="noStrike">
                <a:solidFill>
                  <a:srgbClr val="333300"/>
                </a:solidFill>
                <a:highlight>
                  <a:srgbClr val="CCFFFF"/>
                </a:highlight>
                <a:latin typeface="Arial"/>
                <a:ea typeface="Arial"/>
                <a:cs typeface="Arial"/>
                <a:sym typeface="Arial"/>
              </a:rPr>
              <a:t>pie pág. 198</a:t>
            </a:r>
            <a:r>
              <a:rPr b="0" i="0" lang="en-US" sz="3200" u="none" cap="none" strike="noStrike">
                <a:solidFill>
                  <a:srgbClr val="333300"/>
                </a:solidFill>
                <a:latin typeface="Arial"/>
                <a:ea typeface="Arial"/>
                <a:cs typeface="Arial"/>
                <a:sym typeface="Arial"/>
              </a:rPr>
              <a:t>)</a:t>
            </a:r>
            <a:endParaRPr b="1" i="0" sz="3200" u="none" cap="none" strike="noStrike">
              <a:solidFill>
                <a:srgbClr val="3333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6" name="Shape 166"/>
        <p:cNvGrpSpPr/>
        <p:nvPr/>
      </p:nvGrpSpPr>
      <p:grpSpPr>
        <a:xfrm>
          <a:off x="0" y="0"/>
          <a:ext cx="0" cy="0"/>
          <a:chOff x="0" y="0"/>
          <a:chExt cx="0" cy="0"/>
        </a:xfrm>
      </p:grpSpPr>
      <p:sp>
        <p:nvSpPr>
          <p:cNvPr id="167" name="Google Shape;167;p9"/>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68" name="Google Shape;168;p9"/>
          <p:cNvSpPr txBox="1"/>
          <p:nvPr/>
        </p:nvSpPr>
        <p:spPr>
          <a:xfrm>
            <a:off x="1500187" y="0"/>
            <a:ext cx="7643812" cy="2841625"/>
          </a:xfrm>
          <a:prstGeom prst="rect">
            <a:avLst/>
          </a:prstGeom>
          <a:noFill/>
          <a:ln>
            <a:noFill/>
          </a:ln>
        </p:spPr>
        <p:txBody>
          <a:bodyPr anchorCtr="0" anchor="ctr" bIns="46075" lIns="92150" spcFirstLastPara="1" rIns="92150" wrap="square" tIns="46075">
            <a:noAutofit/>
          </a:bodyPr>
          <a:lstStyle/>
          <a:p>
            <a:pPr indent="-273048" lvl="0" marL="274637" marR="0" rtl="0" algn="l">
              <a:lnSpc>
                <a:spcPct val="100000"/>
              </a:lnSpc>
              <a:spcBef>
                <a:spcPts val="0"/>
              </a:spcBef>
              <a:spcAft>
                <a:spcPts val="0"/>
              </a:spcAft>
              <a:buClr>
                <a:srgbClr val="FF0066"/>
              </a:buClr>
              <a:buSzPts val="3200"/>
              <a:buFont typeface="Times New Roman"/>
              <a:buNone/>
            </a:pPr>
            <a:r>
              <a:rPr b="1" i="0" lang="en-US" sz="3000" u="sng" cap="none" strike="noStrike">
                <a:solidFill>
                  <a:srgbClr val="FF0066"/>
                </a:solidFill>
                <a:latin typeface="Arial"/>
                <a:ea typeface="Arial"/>
                <a:cs typeface="Arial"/>
                <a:sym typeface="Arial"/>
              </a:rPr>
              <a:t>Ejemplo:</a:t>
            </a:r>
            <a:r>
              <a:rPr b="0" i="0" lang="en-US" sz="2600" u="none" cap="none" strike="noStrike">
                <a:solidFill>
                  <a:srgbClr val="008000"/>
                </a:solidFill>
                <a:latin typeface="Arial"/>
                <a:ea typeface="Arial"/>
                <a:cs typeface="Arial"/>
                <a:sym typeface="Arial"/>
              </a:rPr>
              <a:t> </a:t>
            </a:r>
            <a:r>
              <a:rPr b="0" i="0" lang="en-US" sz="2500" u="none" cap="none" strike="noStrike">
                <a:solidFill>
                  <a:srgbClr val="008000"/>
                </a:solidFill>
                <a:latin typeface="Arial"/>
                <a:ea typeface="Arial"/>
                <a:cs typeface="Arial"/>
                <a:sym typeface="Arial"/>
              </a:rPr>
              <a:t>Tengamos el equilibrio: 2 SO</a:t>
            </a:r>
            <a:r>
              <a:rPr b="0" baseline="-25000" i="0" lang="en-US" sz="2500" u="none" cap="none" strike="noStrike">
                <a:solidFill>
                  <a:srgbClr val="008000"/>
                </a:solidFill>
                <a:latin typeface="Arial"/>
                <a:ea typeface="Arial"/>
                <a:cs typeface="Arial"/>
                <a:sym typeface="Arial"/>
              </a:rPr>
              <a:t>2</a:t>
            </a:r>
            <a:r>
              <a:rPr b="0" i="0" lang="en-US" sz="2500" u="none" cap="none" strike="noStrike">
                <a:solidFill>
                  <a:srgbClr val="008000"/>
                </a:solidFill>
                <a:latin typeface="Arial"/>
                <a:ea typeface="Arial"/>
                <a:cs typeface="Arial"/>
                <a:sym typeface="Arial"/>
              </a:rPr>
              <a:t>(g) + O</a:t>
            </a:r>
            <a:r>
              <a:rPr b="0" baseline="-25000" i="0" lang="en-US" sz="2500" u="none" cap="none" strike="noStrike">
                <a:solidFill>
                  <a:srgbClr val="008000"/>
                </a:solidFill>
                <a:latin typeface="Arial"/>
                <a:ea typeface="Arial"/>
                <a:cs typeface="Arial"/>
                <a:sym typeface="Arial"/>
              </a:rPr>
              <a:t>2</a:t>
            </a:r>
            <a:r>
              <a:rPr b="0" i="0" lang="en-US" sz="2500" u="none" cap="none" strike="noStrike">
                <a:solidFill>
                  <a:srgbClr val="008000"/>
                </a:solidFill>
                <a:latin typeface="Arial"/>
                <a:ea typeface="Arial"/>
                <a:cs typeface="Arial"/>
                <a:sym typeface="Arial"/>
              </a:rPr>
              <a:t>(g) ⇔ 2 SO</a:t>
            </a:r>
            <a:r>
              <a:rPr b="0" baseline="-25000" i="0" lang="en-US" sz="2500" u="none" cap="none" strike="noStrike">
                <a:solidFill>
                  <a:srgbClr val="008000"/>
                </a:solidFill>
                <a:latin typeface="Arial"/>
                <a:ea typeface="Arial"/>
                <a:cs typeface="Arial"/>
                <a:sym typeface="Arial"/>
              </a:rPr>
              <a:t>3</a:t>
            </a:r>
            <a:r>
              <a:rPr b="0" i="0" lang="en-US" sz="2500" u="none" cap="none" strike="noStrike">
                <a:solidFill>
                  <a:srgbClr val="008000"/>
                </a:solidFill>
                <a:latin typeface="Arial"/>
                <a:ea typeface="Arial"/>
                <a:cs typeface="Arial"/>
                <a:sym typeface="Arial"/>
              </a:rPr>
              <a:t>(g). Se hacen cinco experimentos en los que se introducen diferentes concentraciones iniciales de ambos reactivos (SO</a:t>
            </a:r>
            <a:r>
              <a:rPr b="0" baseline="-25000" i="0" lang="en-US" sz="2500" u="none" cap="none" strike="noStrike">
                <a:solidFill>
                  <a:srgbClr val="008000"/>
                </a:solidFill>
                <a:latin typeface="Arial"/>
                <a:ea typeface="Arial"/>
                <a:cs typeface="Arial"/>
                <a:sym typeface="Arial"/>
              </a:rPr>
              <a:t>2</a:t>
            </a:r>
            <a:r>
              <a:rPr b="0" i="0" lang="en-US" sz="2500" u="none" cap="none" strike="noStrike">
                <a:solidFill>
                  <a:srgbClr val="008000"/>
                </a:solidFill>
                <a:latin typeface="Arial"/>
                <a:ea typeface="Arial"/>
                <a:cs typeface="Arial"/>
                <a:sym typeface="Arial"/>
              </a:rPr>
              <a:t> y O</a:t>
            </a:r>
            <a:r>
              <a:rPr b="0" baseline="-25000" i="0" lang="en-US" sz="2500" u="none" cap="none" strike="noStrike">
                <a:solidFill>
                  <a:srgbClr val="008000"/>
                </a:solidFill>
                <a:latin typeface="Arial"/>
                <a:ea typeface="Arial"/>
                <a:cs typeface="Arial"/>
                <a:sym typeface="Arial"/>
              </a:rPr>
              <a:t>2</a:t>
            </a:r>
            <a:r>
              <a:rPr b="0" i="0" lang="en-US" sz="2500" u="none" cap="none" strike="noStrike">
                <a:solidFill>
                  <a:srgbClr val="008000"/>
                </a:solidFill>
                <a:latin typeface="Arial"/>
                <a:ea typeface="Arial"/>
                <a:cs typeface="Arial"/>
                <a:sym typeface="Arial"/>
              </a:rPr>
              <a:t>). Se produce la reacción y una vez alcanzado el equilibrio se miden las concentraciones tanto de reactivos como de productos observándose los siguientes datos:</a:t>
            </a:r>
            <a:endParaRPr b="0" i="0" sz="1200" u="none" cap="none" strike="noStrike">
              <a:solidFill>
                <a:srgbClr val="000000"/>
              </a:solidFill>
              <a:latin typeface="Arial"/>
              <a:ea typeface="Arial"/>
              <a:cs typeface="Arial"/>
              <a:sym typeface="Arial"/>
            </a:endParaRPr>
          </a:p>
        </p:txBody>
      </p:sp>
      <p:graphicFrame>
        <p:nvGraphicFramePr>
          <p:cNvPr id="169" name="Google Shape;169;p9"/>
          <p:cNvGraphicFramePr/>
          <p:nvPr/>
        </p:nvGraphicFramePr>
        <p:xfrm>
          <a:off x="1543050" y="2981325"/>
          <a:ext cx="3000000" cy="3000000"/>
        </p:xfrm>
        <a:graphic>
          <a:graphicData uri="http://schemas.openxmlformats.org/drawingml/2006/table">
            <a:tbl>
              <a:tblPr>
                <a:noFill/>
                <a:tableStyleId>{EEED6EAF-2267-4BBC-BD96-CDB1C122A29A}</a:tableStyleId>
              </a:tblPr>
              <a:tblGrid>
                <a:gridCol w="946150"/>
                <a:gridCol w="944550"/>
                <a:gridCol w="946150"/>
                <a:gridCol w="944550"/>
                <a:gridCol w="982650"/>
                <a:gridCol w="946150"/>
                <a:gridCol w="944550"/>
                <a:gridCol w="946150"/>
              </a:tblGrid>
              <a:tr h="703250">
                <a:tc>
                  <a:txBody>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99"/>
                    </a:solidFill>
                  </a:tcPr>
                </a:tc>
                <a:tc gridSpan="3">
                  <a:txBody>
                    <a:bodyPr/>
                    <a:lstStyle/>
                    <a:p>
                      <a:pPr indent="-341312" lvl="0" marL="342900" marR="0" rtl="0" algn="ctr">
                        <a:lnSpc>
                          <a:spcPct val="93000"/>
                        </a:lnSpc>
                        <a:spcBef>
                          <a:spcPts val="0"/>
                        </a:spcBef>
                        <a:spcAft>
                          <a:spcPts val="0"/>
                        </a:spcAft>
                        <a:buClr>
                          <a:srgbClr val="008000"/>
                        </a:buClr>
                        <a:buSzPts val="2000"/>
                        <a:buFont typeface="Arial"/>
                        <a:buNone/>
                      </a:pPr>
                      <a:r>
                        <a:rPr b="1" i="0" lang="en-US" sz="2000" u="none" cap="none" strike="noStrike">
                          <a:solidFill>
                            <a:srgbClr val="008000"/>
                          </a:solidFill>
                          <a:latin typeface="Arial"/>
                          <a:ea typeface="Arial"/>
                          <a:cs typeface="Arial"/>
                          <a:sym typeface="Arial"/>
                        </a:rPr>
                        <a:t>Concentr. iniciales (mol/l)</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99"/>
                    </a:solidFill>
                  </a:tcPr>
                </a:tc>
                <a:tc hMerge="1"/>
                <a:tc hMerge="1"/>
                <a:tc gridSpan="3">
                  <a:txBody>
                    <a:bodyPr/>
                    <a:lstStyle/>
                    <a:p>
                      <a:pPr indent="-341312" lvl="0" marL="342900" marR="0" rtl="0" algn="ctr">
                        <a:lnSpc>
                          <a:spcPct val="93000"/>
                        </a:lnSpc>
                        <a:spcBef>
                          <a:spcPts val="0"/>
                        </a:spcBef>
                        <a:spcAft>
                          <a:spcPts val="0"/>
                        </a:spcAft>
                        <a:buClr>
                          <a:srgbClr val="008000"/>
                        </a:buClr>
                        <a:buSzPts val="2000"/>
                        <a:buFont typeface="Arial"/>
                        <a:buNone/>
                      </a:pPr>
                      <a:r>
                        <a:rPr b="1" i="0" lang="en-US" sz="2000" u="none" cap="none" strike="noStrike">
                          <a:solidFill>
                            <a:srgbClr val="008000"/>
                          </a:solidFill>
                          <a:latin typeface="Arial"/>
                          <a:ea typeface="Arial"/>
                          <a:cs typeface="Arial"/>
                          <a:sym typeface="Arial"/>
                        </a:rPr>
                        <a:t>Concentr. equilibrio (mol/l)</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99"/>
                    </a:solidFill>
                  </a:tcPr>
                </a:tc>
                <a:tc hMerge="1"/>
                <a:tc hMerge="1"/>
                <a:tc>
                  <a:txBody>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99"/>
                    </a:solidFill>
                  </a:tcPr>
                </a:tc>
              </a:tr>
              <a:tr h="531800">
                <a:tc>
                  <a:txBody>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99"/>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99"/>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3</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99"/>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3</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K</a:t>
                      </a:r>
                      <a:r>
                        <a:rPr b="0" baseline="-25000" i="0" lang="en-US" sz="2000" u="none" cap="none" strike="noStrike">
                          <a:solidFill>
                            <a:srgbClr val="333300"/>
                          </a:solidFill>
                          <a:latin typeface="Arial"/>
                          <a:ea typeface="Arial"/>
                          <a:cs typeface="Arial"/>
                          <a:sym typeface="Arial"/>
                        </a:rPr>
                        <a:t>c</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r>
              <a:tr h="533400">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1</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0,030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0,155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0,170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279,2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531800">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0,40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0,014</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0,332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0,135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280,7</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531800">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0,053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0,026</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0,143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531800">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4</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0,70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0,132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0,066</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0,568</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530225">
                <a:tc>
                  <a:txBody>
                    <a:bodyPr/>
                    <a:lstStyle/>
                    <a:p>
                      <a:pPr indent="-341312" lvl="0" marL="34290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0,40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0,037</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0,343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0,363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341312" lvl="0" marL="34290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280,6</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10"/>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75" name="Google Shape;175;p10"/>
          <p:cNvSpPr txBox="1"/>
          <p:nvPr/>
        </p:nvSpPr>
        <p:spPr>
          <a:xfrm>
            <a:off x="1500187" y="3335337"/>
            <a:ext cx="7040562" cy="2903537"/>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En la reacción anterior:</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2 SO</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 + O</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 ⇔2 SO</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K</a:t>
            </a:r>
            <a:r>
              <a:rPr b="0" baseline="-25000" i="0" lang="en-US" sz="2800" u="none" cap="none" strike="noStrike">
                <a:solidFill>
                  <a:srgbClr val="333300"/>
                </a:solidFill>
                <a:latin typeface="Arial"/>
                <a:ea typeface="Arial"/>
                <a:cs typeface="Arial"/>
                <a:sym typeface="Arial"/>
              </a:rPr>
              <a:t>C</a:t>
            </a:r>
            <a:r>
              <a:rPr b="0" i="0" lang="en-US" sz="2800" u="none" cap="none" strike="noStrike">
                <a:solidFill>
                  <a:srgbClr val="333300"/>
                </a:solidFill>
                <a:latin typeface="Arial"/>
                <a:ea typeface="Arial"/>
                <a:cs typeface="Arial"/>
                <a:sym typeface="Arial"/>
              </a:rPr>
              <a:t> se obtiene aplicando la expresión:</a:t>
            </a:r>
            <a:r>
              <a:rPr b="1"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333300"/>
              </a:buClr>
              <a:buSzPts val="2800"/>
              <a:buFont typeface="Times New Roman"/>
              <a:buNone/>
            </a:pPr>
            <a:r>
              <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700"/>
              </a:spcBef>
              <a:spcAft>
                <a:spcPts val="0"/>
              </a:spcAft>
              <a:buClr>
                <a:srgbClr val="333300"/>
              </a:buClr>
              <a:buSzPts val="2800"/>
              <a:buFont typeface="Times New Roman"/>
              <a:buNone/>
            </a:pPr>
            <a:r>
              <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y como se ve es prácticamente constante. </a:t>
            </a:r>
            <a:endParaRPr b="0" i="0" sz="1400" u="none" cap="none" strike="noStrike">
              <a:solidFill>
                <a:srgbClr val="000000"/>
              </a:solidFill>
              <a:latin typeface="Arial"/>
              <a:ea typeface="Arial"/>
              <a:cs typeface="Arial"/>
              <a:sym typeface="Arial"/>
            </a:endParaRPr>
          </a:p>
        </p:txBody>
      </p:sp>
      <p:graphicFrame>
        <p:nvGraphicFramePr>
          <p:cNvPr id="176" name="Google Shape;176;p10"/>
          <p:cNvGraphicFramePr/>
          <p:nvPr/>
        </p:nvGraphicFramePr>
        <p:xfrm>
          <a:off x="1468437" y="74612"/>
          <a:ext cx="3000000" cy="3000000"/>
        </p:xfrm>
        <a:graphic>
          <a:graphicData uri="http://schemas.openxmlformats.org/drawingml/2006/table">
            <a:tbl>
              <a:tblPr>
                <a:noFill/>
                <a:tableStyleId>{EEED6EAF-2267-4BBC-BD96-CDB1C122A29A}</a:tableStyleId>
              </a:tblPr>
              <a:tblGrid>
                <a:gridCol w="949325"/>
                <a:gridCol w="950900"/>
                <a:gridCol w="949325"/>
                <a:gridCol w="947725"/>
                <a:gridCol w="985825"/>
                <a:gridCol w="949325"/>
                <a:gridCol w="950900"/>
                <a:gridCol w="949325"/>
              </a:tblGrid>
              <a:tr h="703250">
                <a:tc>
                  <a:txBody>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99"/>
                    </a:solidFill>
                  </a:tcPr>
                </a:tc>
                <a:tc gridSpan="3">
                  <a:txBody>
                    <a:bodyPr/>
                    <a:lstStyle/>
                    <a:p>
                      <a:pPr indent="0" lvl="0" marL="0" marR="0" rtl="0" algn="ctr">
                        <a:lnSpc>
                          <a:spcPct val="93000"/>
                        </a:lnSpc>
                        <a:spcBef>
                          <a:spcPts val="0"/>
                        </a:spcBef>
                        <a:spcAft>
                          <a:spcPts val="0"/>
                        </a:spcAft>
                        <a:buClr>
                          <a:srgbClr val="008000"/>
                        </a:buClr>
                        <a:buSzPts val="2000"/>
                        <a:buFont typeface="Arial"/>
                        <a:buNone/>
                      </a:pPr>
                      <a:r>
                        <a:rPr b="1" i="0" lang="en-US" sz="2000" u="none" cap="none" strike="noStrike">
                          <a:solidFill>
                            <a:srgbClr val="008000"/>
                          </a:solidFill>
                          <a:latin typeface="Arial"/>
                          <a:ea typeface="Arial"/>
                          <a:cs typeface="Arial"/>
                          <a:sym typeface="Arial"/>
                        </a:rPr>
                        <a:t>Concentr. iniciales (mol/l)</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99"/>
                    </a:solidFill>
                  </a:tcPr>
                </a:tc>
                <a:tc hMerge="1"/>
                <a:tc hMerge="1"/>
                <a:tc gridSpan="3">
                  <a:txBody>
                    <a:bodyPr/>
                    <a:lstStyle/>
                    <a:p>
                      <a:pPr indent="0" lvl="0" marL="0" marR="0" rtl="0" algn="ctr">
                        <a:lnSpc>
                          <a:spcPct val="93000"/>
                        </a:lnSpc>
                        <a:spcBef>
                          <a:spcPts val="0"/>
                        </a:spcBef>
                        <a:spcAft>
                          <a:spcPts val="0"/>
                        </a:spcAft>
                        <a:buClr>
                          <a:srgbClr val="008000"/>
                        </a:buClr>
                        <a:buSzPts val="2000"/>
                        <a:buFont typeface="Arial"/>
                        <a:buNone/>
                      </a:pPr>
                      <a:r>
                        <a:rPr b="1" i="0" lang="en-US" sz="2000" u="none" cap="none" strike="noStrike">
                          <a:solidFill>
                            <a:srgbClr val="008000"/>
                          </a:solidFill>
                          <a:latin typeface="Arial"/>
                          <a:ea typeface="Arial"/>
                          <a:cs typeface="Arial"/>
                          <a:sym typeface="Arial"/>
                        </a:rPr>
                        <a:t>Concentr. equilibrio (mol/l)</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C99"/>
                    </a:solidFill>
                  </a:tcPr>
                </a:tc>
                <a:tc hMerge="1"/>
                <a:tc hMerge="1"/>
                <a:tc>
                  <a:txBody>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gradFill>
                      <a:gsLst>
                        <a:gs pos="0">
                          <a:srgbClr val="FFCC99"/>
                        </a:gs>
                        <a:gs pos="100000">
                          <a:srgbClr val="FBC997"/>
                        </a:gs>
                      </a:gsLst>
                      <a:lin ang="5400000" scaled="0"/>
                    </a:gradFill>
                  </a:tcPr>
                </a:tc>
              </a:tr>
              <a:tr h="454025">
                <a:tc>
                  <a:txBody>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99"/>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99"/>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3</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99"/>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[O</a:t>
                      </a:r>
                      <a:r>
                        <a:rPr b="1" baseline="-25000" i="0" lang="en-US" sz="2000" u="none" cap="none" strike="noStrike">
                          <a:solidFill>
                            <a:srgbClr val="333300"/>
                          </a:solidFill>
                          <a:latin typeface="Arial"/>
                          <a:ea typeface="Arial"/>
                          <a:cs typeface="Arial"/>
                          <a:sym typeface="Arial"/>
                        </a:rPr>
                        <a:t>2</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[SO</a:t>
                      </a:r>
                      <a:r>
                        <a:rPr b="1" baseline="-25000" i="0" lang="en-US" sz="2000" u="none" cap="none" strike="noStrike">
                          <a:solidFill>
                            <a:srgbClr val="333300"/>
                          </a:solidFill>
                          <a:latin typeface="Arial"/>
                          <a:ea typeface="Arial"/>
                          <a:cs typeface="Arial"/>
                          <a:sym typeface="Arial"/>
                        </a:rPr>
                        <a:t>3</a:t>
                      </a:r>
                      <a:r>
                        <a:rPr b="1"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K</a:t>
                      </a:r>
                      <a:r>
                        <a:rPr b="0" baseline="-25000" i="0" lang="en-US" sz="2000" u="none" cap="none" strike="noStrike">
                          <a:solidFill>
                            <a:srgbClr val="333300"/>
                          </a:solidFill>
                          <a:latin typeface="Arial"/>
                          <a:ea typeface="Arial"/>
                          <a:cs typeface="Arial"/>
                          <a:sym typeface="Arial"/>
                        </a:rPr>
                        <a:t>c</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r>
              <a:tr h="414325">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1</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0,030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0,155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0,170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279,2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415925">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0,40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0,014</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0,332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0,135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280,7</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414325">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0,053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0,026</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0,143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414325">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4</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0,70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0,132</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0,066</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0,568</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r h="414325">
                <a:tc>
                  <a:txBody>
                    <a:bodyPr/>
                    <a:lstStyle/>
                    <a:p>
                      <a:pPr indent="0" lvl="0" marL="0" marR="0" rtl="0" algn="ctr">
                        <a:lnSpc>
                          <a:spcPct val="93000"/>
                        </a:lnSpc>
                        <a:spcBef>
                          <a:spcPts val="0"/>
                        </a:spcBef>
                        <a:spcAft>
                          <a:spcPts val="0"/>
                        </a:spcAft>
                        <a:buClr>
                          <a:srgbClr val="333300"/>
                        </a:buClr>
                        <a:buSzPts val="2000"/>
                        <a:buFont typeface="Arial"/>
                        <a:buNone/>
                      </a:pPr>
                      <a:r>
                        <a:rPr b="1" i="0" lang="en-US" sz="2000" u="none" cap="none" strike="noStrike">
                          <a:solidFill>
                            <a:srgbClr val="333300"/>
                          </a:solidFill>
                          <a:latin typeface="Arial"/>
                          <a:ea typeface="Arial"/>
                          <a:cs typeface="Arial"/>
                          <a:sym typeface="Arial"/>
                        </a:rPr>
                        <a:t>Exp 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0,15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0,40</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0,25</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CC"/>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0,037</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0,343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0,363</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FF"/>
                    </a:solidFill>
                  </a:tcPr>
                </a:tc>
                <a:tc>
                  <a:txBody>
                    <a:bodyPr/>
                    <a:lstStyle/>
                    <a:p>
                      <a:pPr indent="0" lvl="0" marL="0" marR="0" rtl="0" algn="ctr">
                        <a:lnSpc>
                          <a:spcPct val="93000"/>
                        </a:lnSpc>
                        <a:spcBef>
                          <a:spcPts val="0"/>
                        </a:spcBef>
                        <a:spcAft>
                          <a:spcPts val="0"/>
                        </a:spcAft>
                        <a:buClr>
                          <a:srgbClr val="333300"/>
                        </a:buClr>
                        <a:buSzPts val="2000"/>
                        <a:buFont typeface="Arial"/>
                        <a:buNone/>
                      </a:pPr>
                      <a:r>
                        <a:rPr b="0" i="0" lang="en-US" sz="2000" u="none" cap="none" strike="noStrike">
                          <a:solidFill>
                            <a:srgbClr val="333300"/>
                          </a:solidFill>
                          <a:latin typeface="Arial"/>
                          <a:ea typeface="Arial"/>
                          <a:cs typeface="Arial"/>
                          <a:sym typeface="Arial"/>
                        </a:rPr>
                        <a:t>280,6</a:t>
                      </a:r>
                      <a:endParaRPr sz="1400" u="none" cap="none" strike="noStrike"/>
                    </a:p>
                  </a:txBody>
                  <a:tcPr marT="64575" marB="46800" marR="90000" marL="9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FFCC"/>
                    </a:solidFill>
                  </a:tcPr>
                </a:tc>
              </a:tr>
            </a:tbl>
          </a:graphicData>
        </a:graphic>
      </p:graphicFrame>
      <p:sp>
        <p:nvSpPr>
          <p:cNvPr id="177" name="Google Shape;177;p10"/>
          <p:cNvSpPr/>
          <p:nvPr/>
        </p:nvSpPr>
        <p:spPr>
          <a:xfrm>
            <a:off x="4137025" y="5138737"/>
            <a:ext cx="9144000" cy="15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aphicFrame>
        <p:nvGraphicFramePr>
          <p:cNvPr id="178" name="Google Shape;178;p10"/>
          <p:cNvGraphicFramePr/>
          <p:nvPr/>
        </p:nvGraphicFramePr>
        <p:xfrm>
          <a:off x="3649662" y="4822825"/>
          <a:ext cx="2917825" cy="979487"/>
        </p:xfrm>
        <a:graphic>
          <a:graphicData uri="http://schemas.openxmlformats.org/presentationml/2006/ole">
            <mc:AlternateContent>
              <mc:Choice Requires="v">
                <p:oleObj r:id="rId4" imgH="979487" imgW="2917825" spid="_x0000_s1">
                  <p:embed/>
                </p:oleObj>
              </mc:Choice>
              <mc:Fallback>
                <p:oleObj r:id="rId5" imgH="979487" imgW="2917825">
                  <p:embed/>
                  <p:pic>
                    <p:nvPicPr>
                      <p:cNvPr id="178" name="Google Shape;178;p10"/>
                      <p:cNvPicPr preferRelativeResize="0"/>
                      <p:nvPr/>
                    </p:nvPicPr>
                    <p:blipFill rotWithShape="1">
                      <a:blip r:embed="rId6">
                        <a:alphaModFix/>
                      </a:blip>
                      <a:srcRect b="0" l="0" r="0" t="0"/>
                      <a:stretch/>
                    </p:blipFill>
                    <p:spPr>
                      <a:xfrm>
                        <a:off x="3649662" y="4822825"/>
                        <a:ext cx="2917825" cy="979487"/>
                      </a:xfrm>
                      <a:prstGeom prst="rect">
                        <a:avLst/>
                      </a:prstGeom>
                      <a:noFill/>
                      <a:ln>
                        <a:noFill/>
                      </a:ln>
                    </p:spPr>
                  </p:pic>
                </p:oleObj>
              </mc:Fallback>
            </mc:AlternateContent>
          </a:graphicData>
        </a:graphic>
      </p:graphicFrame>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5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5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500"/>
                                        <p:tgtEl>
                                          <p:spTgt spid="1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Effect filter="fade" transition="in">
                                      <p:cBhvr>
                                        <p:cTn dur="500"/>
                                        <p:tgtEl>
                                          <p:spTgt spid="17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2" name="Shape 182"/>
        <p:cNvGrpSpPr/>
        <p:nvPr/>
      </p:nvGrpSpPr>
      <p:grpSpPr>
        <a:xfrm>
          <a:off x="0" y="0"/>
          <a:ext cx="0" cy="0"/>
          <a:chOff x="0" y="0"/>
          <a:chExt cx="0" cy="0"/>
        </a:xfrm>
      </p:grpSpPr>
      <p:sp>
        <p:nvSpPr>
          <p:cNvPr id="183" name="Google Shape;183;p11"/>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84" name="Google Shape;184;p11"/>
          <p:cNvSpPr txBox="1"/>
          <p:nvPr/>
        </p:nvSpPr>
        <p:spPr>
          <a:xfrm>
            <a:off x="1443037" y="0"/>
            <a:ext cx="7700962" cy="2673350"/>
          </a:xfrm>
          <a:prstGeom prst="rect">
            <a:avLst/>
          </a:prstGeom>
          <a:noFill/>
          <a:ln>
            <a:noFill/>
          </a:ln>
        </p:spPr>
        <p:txBody>
          <a:bodyPr anchorCtr="0" anchor="ctr" bIns="46075" lIns="92150" spcFirstLastPara="1" rIns="92150" wrap="square" tIns="46075">
            <a:noAutofit/>
          </a:bodyPr>
          <a:lstStyle/>
          <a:p>
            <a:pPr indent="-180974" lvl="0" marL="182562" marR="0" rtl="0" algn="just">
              <a:lnSpc>
                <a:spcPct val="100000"/>
              </a:lnSpc>
              <a:spcBef>
                <a:spcPts val="0"/>
              </a:spcBef>
              <a:spcAft>
                <a:spcPts val="0"/>
              </a:spcAft>
              <a:buClr>
                <a:srgbClr val="FF00FF"/>
              </a:buClr>
              <a:buSzPts val="3200"/>
              <a:buFont typeface="Times New Roman"/>
              <a:buNone/>
            </a:pPr>
            <a:r>
              <a:rPr b="1" i="0" lang="en-US" sz="3000" u="sng" cap="none" strike="noStrike">
                <a:solidFill>
                  <a:srgbClr val="FF00FF"/>
                </a:solidFill>
                <a:latin typeface="Arial"/>
                <a:ea typeface="Arial"/>
                <a:cs typeface="Arial"/>
                <a:sym typeface="Arial"/>
              </a:rPr>
              <a:t>Ejercicio A:</a:t>
            </a:r>
            <a:r>
              <a:rPr b="0" i="0" lang="en-US" sz="2600" u="none" cap="none" strike="noStrike">
                <a:solidFill>
                  <a:srgbClr val="008000"/>
                </a:solidFill>
                <a:latin typeface="Arial"/>
                <a:ea typeface="Arial"/>
                <a:cs typeface="Arial"/>
                <a:sym typeface="Arial"/>
              </a:rPr>
              <a:t> Escribir las expresiones de K</a:t>
            </a:r>
            <a:r>
              <a:rPr b="0" baseline="-25000" i="0" lang="en-US" sz="2600" u="none" cap="none" strike="noStrike">
                <a:solidFill>
                  <a:srgbClr val="008000"/>
                </a:solidFill>
                <a:latin typeface="Arial"/>
                <a:ea typeface="Arial"/>
                <a:cs typeface="Arial"/>
                <a:sym typeface="Arial"/>
              </a:rPr>
              <a:t>C</a:t>
            </a:r>
            <a:r>
              <a:rPr b="0" i="0" lang="en-US" sz="2600" u="none" cap="none" strike="noStrike">
                <a:solidFill>
                  <a:srgbClr val="008000"/>
                </a:solidFill>
                <a:latin typeface="Arial"/>
                <a:ea typeface="Arial"/>
                <a:cs typeface="Arial"/>
                <a:sym typeface="Arial"/>
              </a:rPr>
              <a:t> para </a:t>
            </a:r>
            <a:br>
              <a:rPr b="0" i="0" lang="en-US" sz="2600" u="none" cap="none" strike="noStrike">
                <a:solidFill>
                  <a:srgbClr val="008000"/>
                </a:solidFill>
                <a:latin typeface="Arial"/>
                <a:ea typeface="Arial"/>
                <a:cs typeface="Arial"/>
                <a:sym typeface="Arial"/>
              </a:rPr>
            </a:br>
            <a:r>
              <a:rPr b="0" i="0" lang="en-US" sz="2600" u="none" cap="none" strike="noStrike">
                <a:solidFill>
                  <a:srgbClr val="008000"/>
                </a:solidFill>
                <a:latin typeface="Arial"/>
                <a:ea typeface="Arial"/>
                <a:cs typeface="Arial"/>
                <a:sym typeface="Arial"/>
              </a:rPr>
              <a:t>los siguientes equilibrios químicos: </a:t>
            </a:r>
            <a:br>
              <a:rPr b="0" i="0" lang="en-US" sz="2600" u="none" cap="none" strike="noStrike">
                <a:solidFill>
                  <a:srgbClr val="008000"/>
                </a:solidFill>
                <a:latin typeface="Arial"/>
                <a:ea typeface="Arial"/>
                <a:cs typeface="Arial"/>
                <a:sym typeface="Arial"/>
              </a:rPr>
            </a:br>
            <a:r>
              <a:rPr b="1" i="0" lang="en-US" sz="2600" u="none" cap="none" strike="noStrike">
                <a:solidFill>
                  <a:srgbClr val="008000"/>
                </a:solidFill>
                <a:latin typeface="Arial"/>
                <a:ea typeface="Arial"/>
                <a:cs typeface="Arial"/>
                <a:sym typeface="Arial"/>
              </a:rPr>
              <a:t>a)</a:t>
            </a:r>
            <a:r>
              <a:rPr b="0" i="0" lang="en-US" sz="2600" u="none" cap="none" strike="noStrike">
                <a:solidFill>
                  <a:srgbClr val="008000"/>
                </a:solidFill>
                <a:latin typeface="Arial"/>
                <a:ea typeface="Arial"/>
                <a:cs typeface="Arial"/>
                <a:sym typeface="Arial"/>
              </a:rPr>
              <a:t> N</a:t>
            </a:r>
            <a:r>
              <a:rPr b="0" baseline="-25000" i="0" lang="en-US" sz="2600" u="none" cap="none" strike="noStrike">
                <a:solidFill>
                  <a:srgbClr val="008000"/>
                </a:solidFill>
                <a:latin typeface="Arial"/>
                <a:ea typeface="Arial"/>
                <a:cs typeface="Arial"/>
                <a:sym typeface="Arial"/>
              </a:rPr>
              <a:t>2</a:t>
            </a:r>
            <a:r>
              <a:rPr b="0" i="0" lang="en-US" sz="2600" u="none" cap="none" strike="noStrike">
                <a:solidFill>
                  <a:srgbClr val="008000"/>
                </a:solidFill>
                <a:latin typeface="Arial"/>
                <a:ea typeface="Arial"/>
                <a:cs typeface="Arial"/>
                <a:sym typeface="Arial"/>
              </a:rPr>
              <a:t>O</a:t>
            </a:r>
            <a:r>
              <a:rPr b="0" baseline="-25000" i="0" lang="en-US" sz="2600" u="none" cap="none" strike="noStrike">
                <a:solidFill>
                  <a:srgbClr val="008000"/>
                </a:solidFill>
                <a:latin typeface="Arial"/>
                <a:ea typeface="Arial"/>
                <a:cs typeface="Arial"/>
                <a:sym typeface="Arial"/>
              </a:rPr>
              <a:t>4</a:t>
            </a:r>
            <a:r>
              <a:rPr b="0" i="0" lang="en-US" sz="2600" u="none" cap="none" strike="noStrike">
                <a:solidFill>
                  <a:srgbClr val="008000"/>
                </a:solidFill>
                <a:latin typeface="Arial"/>
                <a:ea typeface="Arial"/>
                <a:cs typeface="Arial"/>
                <a:sym typeface="Arial"/>
              </a:rPr>
              <a:t>(g) ⇔ 2 NO</a:t>
            </a:r>
            <a:r>
              <a:rPr b="0" baseline="-25000" i="0" lang="en-US" sz="2600" u="none" cap="none" strike="noStrike">
                <a:solidFill>
                  <a:srgbClr val="008000"/>
                </a:solidFill>
                <a:latin typeface="Arial"/>
                <a:ea typeface="Arial"/>
                <a:cs typeface="Arial"/>
                <a:sym typeface="Arial"/>
              </a:rPr>
              <a:t>2</a:t>
            </a:r>
            <a:r>
              <a:rPr b="0" i="0" lang="en-US" sz="2600" u="none" cap="none" strike="noStrike">
                <a:solidFill>
                  <a:srgbClr val="008000"/>
                </a:solidFill>
                <a:latin typeface="Arial"/>
                <a:ea typeface="Arial"/>
                <a:cs typeface="Arial"/>
                <a:sym typeface="Arial"/>
              </a:rPr>
              <a:t>(g);</a:t>
            </a:r>
            <a:br>
              <a:rPr b="0" i="0" lang="en-US" sz="2600" u="none" cap="none" strike="noStrike">
                <a:solidFill>
                  <a:srgbClr val="008000"/>
                </a:solidFill>
                <a:latin typeface="Arial"/>
                <a:ea typeface="Arial"/>
                <a:cs typeface="Arial"/>
                <a:sym typeface="Arial"/>
              </a:rPr>
            </a:br>
            <a:r>
              <a:rPr b="1" i="0" lang="en-US" sz="2600" u="none" cap="none" strike="noStrike">
                <a:solidFill>
                  <a:srgbClr val="008000"/>
                </a:solidFill>
                <a:latin typeface="Arial"/>
                <a:ea typeface="Arial"/>
                <a:cs typeface="Arial"/>
                <a:sym typeface="Arial"/>
              </a:rPr>
              <a:t>b)</a:t>
            </a:r>
            <a:r>
              <a:rPr b="0" i="0" lang="en-US" sz="2600" u="none" cap="none" strike="noStrike">
                <a:solidFill>
                  <a:srgbClr val="008000"/>
                </a:solidFill>
                <a:latin typeface="Arial"/>
                <a:ea typeface="Arial"/>
                <a:cs typeface="Arial"/>
                <a:sym typeface="Arial"/>
              </a:rPr>
              <a:t> 2 NO(g) + Cl</a:t>
            </a:r>
            <a:r>
              <a:rPr b="0" baseline="-25000" i="0" lang="en-US" sz="2600" u="none" cap="none" strike="noStrike">
                <a:solidFill>
                  <a:srgbClr val="008000"/>
                </a:solidFill>
                <a:latin typeface="Arial"/>
                <a:ea typeface="Arial"/>
                <a:cs typeface="Arial"/>
                <a:sym typeface="Arial"/>
              </a:rPr>
              <a:t>2</a:t>
            </a:r>
            <a:r>
              <a:rPr b="0" i="0" lang="en-US" sz="2600" u="none" cap="none" strike="noStrike">
                <a:solidFill>
                  <a:srgbClr val="008000"/>
                </a:solidFill>
                <a:latin typeface="Arial"/>
                <a:ea typeface="Arial"/>
                <a:cs typeface="Arial"/>
                <a:sym typeface="Arial"/>
              </a:rPr>
              <a:t>(g) ⇔ 2 NOCl(g);</a:t>
            </a:r>
            <a:br>
              <a:rPr b="0" i="0" lang="en-US" sz="2600" u="none" cap="none" strike="noStrike">
                <a:solidFill>
                  <a:srgbClr val="008000"/>
                </a:solidFill>
                <a:latin typeface="Arial"/>
                <a:ea typeface="Arial"/>
                <a:cs typeface="Arial"/>
                <a:sym typeface="Arial"/>
              </a:rPr>
            </a:br>
            <a:r>
              <a:rPr b="1" i="0" lang="en-US" sz="2600" u="none" cap="none" strike="noStrike">
                <a:solidFill>
                  <a:srgbClr val="008000"/>
                </a:solidFill>
                <a:latin typeface="Arial"/>
                <a:ea typeface="Arial"/>
                <a:cs typeface="Arial"/>
                <a:sym typeface="Arial"/>
              </a:rPr>
              <a:t>c) </a:t>
            </a:r>
            <a:r>
              <a:rPr b="0" i="0" lang="en-US" sz="2600" u="none" cap="none" strike="noStrike">
                <a:solidFill>
                  <a:srgbClr val="008000"/>
                </a:solidFill>
                <a:latin typeface="Arial"/>
                <a:ea typeface="Arial"/>
                <a:cs typeface="Arial"/>
                <a:sym typeface="Arial"/>
              </a:rPr>
              <a:t>CaCO</a:t>
            </a:r>
            <a:r>
              <a:rPr b="0" baseline="-25000" i="0" lang="en-US" sz="2600" u="none" cap="none" strike="noStrike">
                <a:solidFill>
                  <a:srgbClr val="008000"/>
                </a:solidFill>
                <a:latin typeface="Arial"/>
                <a:ea typeface="Arial"/>
                <a:cs typeface="Arial"/>
                <a:sym typeface="Arial"/>
              </a:rPr>
              <a:t>3</a:t>
            </a:r>
            <a:r>
              <a:rPr b="0" i="0" lang="en-US" sz="2600" u="none" cap="none" strike="noStrike">
                <a:solidFill>
                  <a:srgbClr val="008000"/>
                </a:solidFill>
                <a:latin typeface="Arial"/>
                <a:ea typeface="Arial"/>
                <a:cs typeface="Arial"/>
                <a:sym typeface="Arial"/>
              </a:rPr>
              <a:t>(s) ⇔ CaO(s) + CO</a:t>
            </a:r>
            <a:r>
              <a:rPr b="0" baseline="-25000" i="0" lang="en-US" sz="2600" u="none" cap="none" strike="noStrike">
                <a:solidFill>
                  <a:srgbClr val="008000"/>
                </a:solidFill>
                <a:latin typeface="Arial"/>
                <a:ea typeface="Arial"/>
                <a:cs typeface="Arial"/>
                <a:sym typeface="Arial"/>
              </a:rPr>
              <a:t>2</a:t>
            </a:r>
            <a:r>
              <a:rPr b="0" i="0" lang="en-US" sz="2600" u="none" cap="none" strike="noStrike">
                <a:solidFill>
                  <a:srgbClr val="008000"/>
                </a:solidFill>
                <a:latin typeface="Arial"/>
                <a:ea typeface="Arial"/>
                <a:cs typeface="Arial"/>
                <a:sym typeface="Arial"/>
              </a:rPr>
              <a:t>(g); </a:t>
            </a:r>
            <a:br>
              <a:rPr b="0" i="0" lang="en-US" sz="2600" u="none" cap="none" strike="noStrike">
                <a:solidFill>
                  <a:srgbClr val="008000"/>
                </a:solidFill>
                <a:latin typeface="Arial"/>
                <a:ea typeface="Arial"/>
                <a:cs typeface="Arial"/>
                <a:sym typeface="Arial"/>
              </a:rPr>
            </a:br>
            <a:r>
              <a:rPr b="1" i="0" lang="en-US" sz="2600" u="none" cap="none" strike="noStrike">
                <a:solidFill>
                  <a:srgbClr val="008000"/>
                </a:solidFill>
                <a:latin typeface="Arial"/>
                <a:ea typeface="Arial"/>
                <a:cs typeface="Arial"/>
                <a:sym typeface="Arial"/>
              </a:rPr>
              <a:t>d) </a:t>
            </a:r>
            <a:r>
              <a:rPr b="0" i="0" lang="en-US" sz="2600" u="none" cap="none" strike="noStrike">
                <a:solidFill>
                  <a:srgbClr val="008000"/>
                </a:solidFill>
                <a:latin typeface="Arial"/>
                <a:ea typeface="Arial"/>
                <a:cs typeface="Arial"/>
                <a:sym typeface="Arial"/>
              </a:rPr>
              <a:t>2 NaHCO</a:t>
            </a:r>
            <a:r>
              <a:rPr b="0" baseline="-25000" i="0" lang="en-US" sz="2600" u="none" cap="none" strike="noStrike">
                <a:solidFill>
                  <a:srgbClr val="008000"/>
                </a:solidFill>
                <a:latin typeface="Arial"/>
                <a:ea typeface="Arial"/>
                <a:cs typeface="Arial"/>
                <a:sym typeface="Arial"/>
              </a:rPr>
              <a:t>3</a:t>
            </a:r>
            <a:r>
              <a:rPr b="0" i="0" lang="en-US" sz="2600" u="none" cap="none" strike="noStrike">
                <a:solidFill>
                  <a:srgbClr val="008000"/>
                </a:solidFill>
                <a:latin typeface="Arial"/>
                <a:ea typeface="Arial"/>
                <a:cs typeface="Arial"/>
                <a:sym typeface="Arial"/>
              </a:rPr>
              <a:t>(s) ⇔ Na</a:t>
            </a:r>
            <a:r>
              <a:rPr b="0" baseline="-25000" i="0" lang="en-US" sz="2600" u="none" cap="none" strike="noStrike">
                <a:solidFill>
                  <a:srgbClr val="008000"/>
                </a:solidFill>
                <a:latin typeface="Arial"/>
                <a:ea typeface="Arial"/>
                <a:cs typeface="Arial"/>
                <a:sym typeface="Arial"/>
              </a:rPr>
              <a:t>2</a:t>
            </a:r>
            <a:r>
              <a:rPr b="0" i="0" lang="en-US" sz="2600" u="none" cap="none" strike="noStrike">
                <a:solidFill>
                  <a:srgbClr val="008000"/>
                </a:solidFill>
                <a:latin typeface="Arial"/>
                <a:ea typeface="Arial"/>
                <a:cs typeface="Arial"/>
                <a:sym typeface="Arial"/>
              </a:rPr>
              <a:t>CO</a:t>
            </a:r>
            <a:r>
              <a:rPr b="0" baseline="-25000" i="0" lang="en-US" sz="2600" u="none" cap="none" strike="noStrike">
                <a:solidFill>
                  <a:srgbClr val="008000"/>
                </a:solidFill>
                <a:latin typeface="Arial"/>
                <a:ea typeface="Arial"/>
                <a:cs typeface="Arial"/>
                <a:sym typeface="Arial"/>
              </a:rPr>
              <a:t>3</a:t>
            </a:r>
            <a:r>
              <a:rPr b="0" i="0" lang="en-US" sz="2600" u="none" cap="none" strike="noStrike">
                <a:solidFill>
                  <a:srgbClr val="008000"/>
                </a:solidFill>
                <a:latin typeface="Arial"/>
                <a:ea typeface="Arial"/>
                <a:cs typeface="Arial"/>
                <a:sym typeface="Arial"/>
              </a:rPr>
              <a:t>(s) + H</a:t>
            </a:r>
            <a:r>
              <a:rPr b="0" baseline="-25000" i="0" lang="en-US" sz="2600" u="none" cap="none" strike="noStrike">
                <a:solidFill>
                  <a:srgbClr val="008000"/>
                </a:solidFill>
                <a:latin typeface="Arial"/>
                <a:ea typeface="Arial"/>
                <a:cs typeface="Arial"/>
                <a:sym typeface="Arial"/>
              </a:rPr>
              <a:t>2</a:t>
            </a:r>
            <a:r>
              <a:rPr b="0" i="0" lang="en-US" sz="2600" u="none" cap="none" strike="noStrike">
                <a:solidFill>
                  <a:srgbClr val="008000"/>
                </a:solidFill>
                <a:latin typeface="Arial"/>
                <a:ea typeface="Arial"/>
                <a:cs typeface="Arial"/>
                <a:sym typeface="Arial"/>
              </a:rPr>
              <a:t>O(g) + CO</a:t>
            </a:r>
            <a:r>
              <a:rPr b="0" baseline="-25000" i="0" lang="en-US" sz="2600" u="none" cap="none" strike="noStrike">
                <a:solidFill>
                  <a:srgbClr val="008000"/>
                </a:solidFill>
                <a:latin typeface="Arial"/>
                <a:ea typeface="Arial"/>
                <a:cs typeface="Arial"/>
                <a:sym typeface="Arial"/>
              </a:rPr>
              <a:t>2</a:t>
            </a:r>
            <a:r>
              <a:rPr b="0" i="0" lang="en-US" sz="2600" u="none" cap="none" strike="noStrike">
                <a:solidFill>
                  <a:srgbClr val="008000"/>
                </a:solidFill>
                <a:latin typeface="Arial"/>
                <a:ea typeface="Arial"/>
                <a:cs typeface="Arial"/>
                <a:sym typeface="Arial"/>
              </a:rPr>
              <a:t>(g).</a:t>
            </a:r>
            <a:endParaRPr b="0" i="0" sz="1200" u="none" cap="none" strike="noStrike">
              <a:solidFill>
                <a:srgbClr val="000000"/>
              </a:solidFill>
              <a:latin typeface="Arial"/>
              <a:ea typeface="Arial"/>
              <a:cs typeface="Arial"/>
              <a:sym typeface="Arial"/>
            </a:endParaRPr>
          </a:p>
        </p:txBody>
      </p:sp>
      <p:sp>
        <p:nvSpPr>
          <p:cNvPr id="185" name="Google Shape;185;p11"/>
          <p:cNvSpPr txBox="1"/>
          <p:nvPr/>
        </p:nvSpPr>
        <p:spPr>
          <a:xfrm>
            <a:off x="1500187" y="3025775"/>
            <a:ext cx="3724275" cy="3213100"/>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333300"/>
              </a:buClr>
              <a:buSzPts val="2800"/>
              <a:buFont typeface="Times New Roman"/>
              <a:buNone/>
            </a:pPr>
            <a:r>
              <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700"/>
              </a:spcBef>
              <a:spcAft>
                <a:spcPts val="0"/>
              </a:spcAft>
              <a:buClr>
                <a:srgbClr val="333300"/>
              </a:buClr>
              <a:buSzPts val="2800"/>
              <a:buFont typeface="Times New Roman"/>
              <a:buNone/>
            </a:pPr>
            <a:r>
              <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86" name="Google Shape;186;p11"/>
          <p:cNvSpPr txBox="1"/>
          <p:nvPr/>
        </p:nvSpPr>
        <p:spPr>
          <a:xfrm>
            <a:off x="5376862" y="3038475"/>
            <a:ext cx="3724275" cy="3200400"/>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333300"/>
              </a:buClr>
              <a:buSzPts val="2800"/>
              <a:buFont typeface="Times New Roman"/>
              <a:buNone/>
            </a:pPr>
            <a:r>
              <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700"/>
              </a:spcBef>
              <a:spcAft>
                <a:spcPts val="0"/>
              </a:spcAft>
              <a:buClr>
                <a:srgbClr val="333300"/>
              </a:buClr>
              <a:buSzPts val="2800"/>
              <a:buFont typeface="Times New Roman"/>
              <a:buNone/>
            </a:pPr>
            <a:r>
              <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graphicFrame>
        <p:nvGraphicFramePr>
          <p:cNvPr id="187" name="Google Shape;187;p11"/>
          <p:cNvGraphicFramePr/>
          <p:nvPr/>
        </p:nvGraphicFramePr>
        <p:xfrm>
          <a:off x="2452687" y="2847975"/>
          <a:ext cx="1890712" cy="1016000"/>
        </p:xfrm>
        <a:graphic>
          <a:graphicData uri="http://schemas.openxmlformats.org/presentationml/2006/ole">
            <mc:AlternateContent>
              <mc:Choice Requires="v">
                <p:oleObj r:id="rId4" imgH="1016000" imgW="1890712" spid="_x0000_s1">
                  <p:embed/>
                </p:oleObj>
              </mc:Choice>
              <mc:Fallback>
                <p:oleObj r:id="rId5" imgH="1016000" imgW="1890712">
                  <p:embed/>
                  <p:pic>
                    <p:nvPicPr>
                      <p:cNvPr id="187" name="Google Shape;187;p11"/>
                      <p:cNvPicPr preferRelativeResize="0"/>
                      <p:nvPr/>
                    </p:nvPicPr>
                    <p:blipFill rotWithShape="1">
                      <a:blip r:embed="rId6">
                        <a:alphaModFix/>
                      </a:blip>
                      <a:srcRect b="0" l="0" r="0" t="0"/>
                      <a:stretch/>
                    </p:blipFill>
                    <p:spPr>
                      <a:xfrm>
                        <a:off x="2452687" y="2847975"/>
                        <a:ext cx="1890712" cy="1016000"/>
                      </a:xfrm>
                      <a:prstGeom prst="rect">
                        <a:avLst/>
                      </a:prstGeom>
                      <a:noFill/>
                      <a:ln>
                        <a:noFill/>
                      </a:ln>
                    </p:spPr>
                  </p:pic>
                </p:oleObj>
              </mc:Fallback>
            </mc:AlternateContent>
          </a:graphicData>
        </a:graphic>
      </p:graphicFrame>
      <p:graphicFrame>
        <p:nvGraphicFramePr>
          <p:cNvPr id="188" name="Google Shape;188;p11"/>
          <p:cNvGraphicFramePr/>
          <p:nvPr/>
        </p:nvGraphicFramePr>
        <p:xfrm>
          <a:off x="2413000" y="4360862"/>
          <a:ext cx="2681287" cy="1016000"/>
        </p:xfrm>
        <a:graphic>
          <a:graphicData uri="http://schemas.openxmlformats.org/presentationml/2006/ole">
            <mc:AlternateContent>
              <mc:Choice Requires="v">
                <p:oleObj r:id="rId7" imgH="1016000" imgW="2681287" spid="_x0000_s2">
                  <p:embed/>
                </p:oleObj>
              </mc:Choice>
              <mc:Fallback>
                <p:oleObj r:id="rId8" imgH="1016000" imgW="2681287">
                  <p:embed/>
                  <p:pic>
                    <p:nvPicPr>
                      <p:cNvPr id="188" name="Google Shape;188;p11"/>
                      <p:cNvPicPr preferRelativeResize="0"/>
                      <p:nvPr/>
                    </p:nvPicPr>
                    <p:blipFill rotWithShape="1">
                      <a:blip r:embed="rId9">
                        <a:alphaModFix/>
                      </a:blip>
                      <a:srcRect b="0" l="0" r="0" t="0"/>
                      <a:stretch/>
                    </p:blipFill>
                    <p:spPr>
                      <a:xfrm>
                        <a:off x="2413000" y="4360862"/>
                        <a:ext cx="2681287" cy="1016000"/>
                      </a:xfrm>
                      <a:prstGeom prst="rect">
                        <a:avLst/>
                      </a:prstGeom>
                      <a:noFill/>
                      <a:ln>
                        <a:noFill/>
                      </a:ln>
                    </p:spPr>
                  </p:pic>
                </p:oleObj>
              </mc:Fallback>
            </mc:AlternateContent>
          </a:graphicData>
        </a:graphic>
      </p:graphicFrame>
      <p:graphicFrame>
        <p:nvGraphicFramePr>
          <p:cNvPr id="189" name="Google Shape;189;p11"/>
          <p:cNvGraphicFramePr/>
          <p:nvPr/>
        </p:nvGraphicFramePr>
        <p:xfrm>
          <a:off x="6365875" y="3084512"/>
          <a:ext cx="1665287" cy="508000"/>
        </p:xfrm>
        <a:graphic>
          <a:graphicData uri="http://schemas.openxmlformats.org/presentationml/2006/ole">
            <mc:AlternateContent>
              <mc:Choice Requires="v">
                <p:oleObj r:id="rId10" imgH="508000" imgW="1665287" spid="_x0000_s3">
                  <p:embed/>
                </p:oleObj>
              </mc:Choice>
              <mc:Fallback>
                <p:oleObj r:id="rId11" imgH="508000" imgW="1665287">
                  <p:embed/>
                  <p:pic>
                    <p:nvPicPr>
                      <p:cNvPr id="189" name="Google Shape;189;p11"/>
                      <p:cNvPicPr preferRelativeResize="0"/>
                      <p:nvPr/>
                    </p:nvPicPr>
                    <p:blipFill rotWithShape="1">
                      <a:blip r:embed="rId12">
                        <a:alphaModFix/>
                      </a:blip>
                      <a:srcRect b="0" l="0" r="0" t="0"/>
                      <a:stretch/>
                    </p:blipFill>
                    <p:spPr>
                      <a:xfrm>
                        <a:off x="6365875" y="3084512"/>
                        <a:ext cx="1665287" cy="508000"/>
                      </a:xfrm>
                      <a:prstGeom prst="rect">
                        <a:avLst/>
                      </a:prstGeom>
                      <a:noFill/>
                      <a:ln>
                        <a:noFill/>
                      </a:ln>
                    </p:spPr>
                  </p:pic>
                </p:oleObj>
              </mc:Fallback>
            </mc:AlternateContent>
          </a:graphicData>
        </a:graphic>
      </p:graphicFrame>
      <p:graphicFrame>
        <p:nvGraphicFramePr>
          <p:cNvPr id="190" name="Google Shape;190;p11"/>
          <p:cNvGraphicFramePr/>
          <p:nvPr/>
        </p:nvGraphicFramePr>
        <p:xfrm>
          <a:off x="6350000" y="4654550"/>
          <a:ext cx="2767012" cy="508000"/>
        </p:xfrm>
        <a:graphic>
          <a:graphicData uri="http://schemas.openxmlformats.org/presentationml/2006/ole">
            <mc:AlternateContent>
              <mc:Choice Requires="v">
                <p:oleObj r:id="rId13" imgH="508000" imgW="2767012" spid="_x0000_s4">
                  <p:embed/>
                </p:oleObj>
              </mc:Choice>
              <mc:Fallback>
                <p:oleObj r:id="rId14" imgH="508000" imgW="2767012">
                  <p:embed/>
                  <p:pic>
                    <p:nvPicPr>
                      <p:cNvPr id="190" name="Google Shape;190;p11"/>
                      <p:cNvPicPr preferRelativeResize="0"/>
                      <p:nvPr/>
                    </p:nvPicPr>
                    <p:blipFill rotWithShape="1">
                      <a:blip r:embed="rId15">
                        <a:alphaModFix/>
                      </a:blip>
                      <a:srcRect b="0" l="0" r="0" t="0"/>
                      <a:stretch/>
                    </p:blipFill>
                    <p:spPr>
                      <a:xfrm>
                        <a:off x="6350000" y="4654550"/>
                        <a:ext cx="2767012" cy="508000"/>
                      </a:xfrm>
                      <a:prstGeom prst="rect">
                        <a:avLst/>
                      </a:prstGeom>
                      <a:noFill/>
                      <a:ln>
                        <a:noFill/>
                      </a:ln>
                    </p:spPr>
                  </p:pic>
                </p:oleObj>
              </mc:Fallback>
            </mc:AlternateContent>
          </a:graphicData>
        </a:graphic>
      </p:graphicFrame>
      <p:sp>
        <p:nvSpPr>
          <p:cNvPr id="191" name="Google Shape;191;p11"/>
          <p:cNvSpPr txBox="1"/>
          <p:nvPr/>
        </p:nvSpPr>
        <p:spPr>
          <a:xfrm>
            <a:off x="2116123" y="5472100"/>
            <a:ext cx="4440900" cy="464100"/>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FF0066"/>
              </a:buClr>
              <a:buSzPts val="2400"/>
              <a:buFont typeface="Times New Roman"/>
              <a:buNone/>
            </a:pPr>
            <a:r>
              <a:rPr b="0" i="0" lang="en-US" sz="2400" u="none" cap="none" strike="noStrike">
                <a:solidFill>
                  <a:srgbClr val="FF0066"/>
                </a:solidFill>
                <a:highlight>
                  <a:srgbClr val="FFFF00"/>
                </a:highlight>
                <a:latin typeface="Times New Roman"/>
                <a:ea typeface="Times New Roman"/>
                <a:cs typeface="Times New Roman"/>
                <a:sym typeface="Times New Roman"/>
              </a:rPr>
              <a:t>TAREA Ej 1, 2, 3 (p.225)</a:t>
            </a:r>
            <a:endParaRPr b="0" i="0" sz="1400" u="none" cap="none" strike="noStrike">
              <a:solidFill>
                <a:srgbClr val="000000"/>
              </a:solidFill>
              <a:highlight>
                <a:srgbClr val="FFFF00"/>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 calcmode="lin" valueType="num">
                                      <p:cBhvr additive="base">
                                        <p:cTn dur="500"/>
                                        <p:tgtEl>
                                          <p:spTgt spid="18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 calcmode="lin" valueType="num">
                                      <p:cBhvr additive="base">
                                        <p:cTn dur="500"/>
                                        <p:tgtEl>
                                          <p:spTgt spid="18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 calcmode="lin" valueType="num">
                                      <p:cBhvr additive="base">
                                        <p:cTn dur="500"/>
                                        <p:tgtEl>
                                          <p:spTgt spid="18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 calcmode="lin" valueType="num">
                                      <p:cBhvr additive="base">
                                        <p:cTn dur="500"/>
                                        <p:tgtEl>
                                          <p:spTgt spid="18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500"/>
                                        <p:tgtEl>
                                          <p:spTgt spid="18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 calcmode="lin" valueType="num">
                                      <p:cBhvr additive="base">
                                        <p:cTn dur="500"/>
                                        <p:tgtEl>
                                          <p:spTgt spid="18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 calcmode="lin" valueType="num">
                                      <p:cBhvr additive="base">
                                        <p:cTn dur="500"/>
                                        <p:tgtEl>
                                          <p:spTgt spid="18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 calcmode="lin" valueType="num">
                                      <p:cBhvr additive="base">
                                        <p:cTn dur="500"/>
                                        <p:tgtEl>
                                          <p:spTgt spid="18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5" name="Shape 195"/>
        <p:cNvGrpSpPr/>
        <p:nvPr/>
      </p:nvGrpSpPr>
      <p:grpSpPr>
        <a:xfrm>
          <a:off x="0" y="0"/>
          <a:ext cx="0" cy="0"/>
          <a:chOff x="0" y="0"/>
          <a:chExt cx="0" cy="0"/>
        </a:xfrm>
      </p:grpSpPr>
      <p:sp>
        <p:nvSpPr>
          <p:cNvPr id="196" name="Google Shape;196;p13"/>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97" name="Google Shape;197;p13"/>
          <p:cNvSpPr txBox="1"/>
          <p:nvPr/>
        </p:nvSpPr>
        <p:spPr>
          <a:xfrm>
            <a:off x="1260475" y="883975"/>
            <a:ext cx="7666500" cy="1249500"/>
          </a:xfrm>
          <a:prstGeom prst="rect">
            <a:avLst/>
          </a:prstGeom>
          <a:noFill/>
          <a:ln>
            <a:noFill/>
          </a:ln>
        </p:spPr>
        <p:txBody>
          <a:bodyPr anchorCtr="0" anchor="ctr" bIns="46075" lIns="92150" spcFirstLastPara="1" rIns="92150" wrap="square" tIns="46075">
            <a:noAutofit/>
          </a:bodyPr>
          <a:lstStyle/>
          <a:p>
            <a:pPr indent="-565149" lvl="0" marL="566737" marR="0" rtl="0" algn="just">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En un recipiente de 10 litros se</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 introduce una mezcla de 4 moles de N</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y 12</a:t>
            </a:r>
            <a:r>
              <a:rPr b="0" i="0" lang="en-US" sz="2800" u="none" cap="none" strike="noStrike">
                <a:solidFill>
                  <a:srgbClr val="008000"/>
                </a:solidFill>
                <a:latin typeface="Noto Sans Symbols"/>
                <a:ea typeface="Noto Sans Symbols"/>
                <a:cs typeface="Noto Sans Symbols"/>
                <a:sym typeface="Noto Sans Symbols"/>
              </a:rPr>
              <a:t> </a:t>
            </a:r>
            <a:r>
              <a:rPr b="0" i="0" lang="en-US" sz="2800" u="none" cap="none" strike="noStrike">
                <a:solidFill>
                  <a:srgbClr val="008000"/>
                </a:solidFill>
                <a:latin typeface="Times New Roman"/>
                <a:ea typeface="Times New Roman"/>
                <a:cs typeface="Times New Roman"/>
                <a:sym typeface="Times New Roman"/>
              </a:rPr>
              <a:t>moles de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a:t>
            </a:r>
            <a:r>
              <a:rPr b="1" i="0" lang="en-US" sz="2800" u="none" cap="none" strike="noStrike">
                <a:solidFill>
                  <a:srgbClr val="CC3300"/>
                </a:solidFill>
                <a:latin typeface="Times New Roman"/>
                <a:ea typeface="Times New Roman"/>
                <a:cs typeface="Times New Roman"/>
                <a:sym typeface="Times New Roman"/>
              </a:rPr>
              <a:t>a)</a:t>
            </a:r>
            <a:r>
              <a:rPr b="0" i="0" lang="en-US" sz="2800" u="none" cap="none" strike="noStrike">
                <a:solidFill>
                  <a:srgbClr val="008000"/>
                </a:solidFill>
                <a:latin typeface="Times New Roman"/>
                <a:ea typeface="Times New Roman"/>
                <a:cs typeface="Times New Roman"/>
                <a:sym typeface="Times New Roman"/>
              </a:rPr>
              <a:t> escribir la reacción de equilibrio; </a:t>
            </a:r>
            <a:r>
              <a:rPr b="1" i="0" lang="en-US" sz="2800" u="none" cap="none" strike="noStrike">
                <a:solidFill>
                  <a:srgbClr val="CC3300"/>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si establecido éste se observa que hay 0,92 moles de NH</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determinar las concentraciones de N</a:t>
            </a:r>
            <a:r>
              <a:rPr b="0" baseline="-25000" i="0" lang="en-US" sz="2800" u="none" cap="none" strike="noStrike">
                <a:solidFill>
                  <a:srgbClr val="008000"/>
                </a:solidFill>
                <a:latin typeface="Times New Roman"/>
                <a:ea typeface="Times New Roman"/>
                <a:cs typeface="Times New Roman"/>
                <a:sym typeface="Times New Roman"/>
              </a:rPr>
              <a:t>2 </a:t>
            </a:r>
            <a:r>
              <a:rPr b="0" i="0" lang="en-US" sz="2800" u="none" cap="none" strike="noStrike">
                <a:solidFill>
                  <a:srgbClr val="008000"/>
                </a:solidFill>
                <a:latin typeface="Times New Roman"/>
                <a:ea typeface="Times New Roman"/>
                <a:cs typeface="Times New Roman"/>
                <a:sym typeface="Times New Roman"/>
              </a:rPr>
              <a:t>e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en el equilibrio y la constante K</a:t>
            </a:r>
            <a:r>
              <a:rPr b="0" baseline="-25000" i="0" lang="en-US" sz="2800" u="none" cap="none" strike="noStrike">
                <a:solidFill>
                  <a:srgbClr val="008000"/>
                </a:solidFill>
                <a:latin typeface="Times New Roman"/>
                <a:ea typeface="Times New Roman"/>
                <a:cs typeface="Times New Roman"/>
                <a:sym typeface="Times New Roman"/>
              </a:rPr>
              <a:t>c.</a:t>
            </a:r>
            <a:endParaRPr b="0" i="0" sz="1400" u="none" cap="none" strike="noStrike">
              <a:solidFill>
                <a:srgbClr val="000000"/>
              </a:solidFill>
              <a:latin typeface="Arial"/>
              <a:ea typeface="Arial"/>
              <a:cs typeface="Arial"/>
              <a:sym typeface="Arial"/>
            </a:endParaRPr>
          </a:p>
        </p:txBody>
      </p:sp>
      <p:sp>
        <p:nvSpPr>
          <p:cNvPr id="198" name="Google Shape;198;p13"/>
          <p:cNvSpPr txBox="1"/>
          <p:nvPr/>
        </p:nvSpPr>
        <p:spPr>
          <a:xfrm>
            <a:off x="1543050" y="3017837"/>
            <a:ext cx="7600950" cy="3840162"/>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rgbClr val="CC3300"/>
              </a:buClr>
              <a:buSzPts val="2800"/>
              <a:buFont typeface="Arial"/>
              <a:buNone/>
            </a:pPr>
            <a:r>
              <a:rPr b="1" i="0" lang="en-US" sz="2800" u="none" cap="none" strike="noStrike">
                <a:solidFill>
                  <a:srgbClr val="CC3300"/>
                </a:solidFill>
                <a:latin typeface="Arial"/>
                <a:ea typeface="Arial"/>
                <a:cs typeface="Arial"/>
                <a:sym typeface="Arial"/>
              </a:rPr>
              <a:t>a)</a:t>
            </a:r>
            <a:r>
              <a:rPr b="0" i="0" lang="en-US" sz="2800" u="none" cap="none" strike="noStrike">
                <a:solidFill>
                  <a:srgbClr val="333300"/>
                </a:solidFill>
                <a:latin typeface="Arial"/>
                <a:ea typeface="Arial"/>
                <a:cs typeface="Arial"/>
                <a:sym typeface="Arial"/>
              </a:rPr>
              <a:t> </a:t>
            </a:r>
            <a:r>
              <a:rPr b="1" i="0" lang="en-US" sz="2800" u="sng" cap="none" strike="noStrike">
                <a:solidFill>
                  <a:srgbClr val="999933"/>
                </a:solidFill>
                <a:latin typeface="Arial"/>
                <a:ea typeface="Arial"/>
                <a:cs typeface="Arial"/>
                <a:sym typeface="Arial"/>
              </a:rPr>
              <a:t>Equilibrio:</a:t>
            </a:r>
            <a:r>
              <a:rPr b="0" i="0" lang="en-US" sz="2800" u="none" cap="none" strike="noStrike">
                <a:solidFill>
                  <a:srgbClr val="333300"/>
                </a:solidFill>
                <a:latin typeface="Arial"/>
                <a:ea typeface="Arial"/>
                <a:cs typeface="Arial"/>
                <a:sym typeface="Arial"/>
              </a:rPr>
              <a:t>   </a:t>
            </a:r>
            <a:r>
              <a:rPr b="1" i="0" lang="en-US" sz="2800" u="none" cap="none" strike="noStrike">
                <a:solidFill>
                  <a:srgbClr val="CC3300"/>
                </a:solidFill>
                <a:latin typeface="Arial"/>
                <a:ea typeface="Arial"/>
                <a:cs typeface="Arial"/>
                <a:sym typeface="Arial"/>
              </a:rPr>
              <a:t>N</a:t>
            </a:r>
            <a:r>
              <a:rPr b="1" baseline="-25000" i="0" lang="en-US" sz="2800" u="none" cap="none" strike="noStrike">
                <a:solidFill>
                  <a:srgbClr val="CC3300"/>
                </a:solidFill>
                <a:latin typeface="Arial"/>
                <a:ea typeface="Arial"/>
                <a:cs typeface="Arial"/>
                <a:sym typeface="Arial"/>
              </a:rPr>
              <a:t>2</a:t>
            </a:r>
            <a:r>
              <a:rPr b="1" i="0" lang="en-US" sz="2800" u="none" cap="none" strike="noStrike">
                <a:solidFill>
                  <a:srgbClr val="CC3300"/>
                </a:solidFill>
                <a:latin typeface="Arial"/>
                <a:ea typeface="Arial"/>
                <a:cs typeface="Arial"/>
                <a:sym typeface="Arial"/>
              </a:rPr>
              <a:t>(g)  +  3 H</a:t>
            </a:r>
            <a:r>
              <a:rPr b="1" baseline="-25000" i="0" lang="en-US" sz="2800" u="none" cap="none" strike="noStrike">
                <a:solidFill>
                  <a:srgbClr val="CC3300"/>
                </a:solidFill>
                <a:latin typeface="Arial"/>
                <a:ea typeface="Arial"/>
                <a:cs typeface="Arial"/>
                <a:sym typeface="Arial"/>
              </a:rPr>
              <a:t>2</a:t>
            </a:r>
            <a:r>
              <a:rPr b="1" i="0" lang="en-US" sz="2800" u="none" cap="none" strike="noStrike">
                <a:solidFill>
                  <a:srgbClr val="CC3300"/>
                </a:solidFill>
                <a:latin typeface="Arial"/>
                <a:ea typeface="Arial"/>
                <a:cs typeface="Arial"/>
                <a:sym typeface="Arial"/>
              </a:rPr>
              <a:t>(g) ⇔ 2 NH</a:t>
            </a:r>
            <a:r>
              <a:rPr b="1" baseline="-25000" i="0" lang="en-US" sz="2800" u="none" cap="none" strike="noStrike">
                <a:solidFill>
                  <a:srgbClr val="CC3300"/>
                </a:solidFill>
                <a:latin typeface="Arial"/>
                <a:ea typeface="Arial"/>
                <a:cs typeface="Arial"/>
                <a:sym typeface="Arial"/>
              </a:rPr>
              <a:t>3</a:t>
            </a:r>
            <a:r>
              <a:rPr b="1" i="0" lang="en-US" sz="2800" u="none" cap="none" strike="noStrike">
                <a:solidFill>
                  <a:srgbClr val="CC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inic.:        4	      12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equil.   4 – 0,46   12 – 1,38        0,92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CC3300"/>
              </a:buClr>
              <a:buSzPts val="2800"/>
              <a:buFont typeface="Arial"/>
              <a:buNone/>
            </a:pPr>
            <a:r>
              <a:rPr b="1" i="0" lang="en-US" sz="2800" u="none" cap="none" strike="noStrike">
                <a:solidFill>
                  <a:srgbClr val="CC3300"/>
                </a:solidFill>
                <a:latin typeface="Arial"/>
                <a:ea typeface="Arial"/>
                <a:cs typeface="Arial"/>
                <a:sym typeface="Arial"/>
              </a:rPr>
              <a:t>b)</a:t>
            </a:r>
            <a:r>
              <a:rPr b="0" i="0" lang="en-US" sz="24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		       3,54         10,62	      0,92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eq(mol/l) </a:t>
            </a:r>
            <a:r>
              <a:rPr b="1" i="0" lang="en-US" sz="2800" u="none" cap="none" strike="noStrike">
                <a:solidFill>
                  <a:srgbClr val="CC3300"/>
                </a:solidFill>
                <a:latin typeface="Arial"/>
                <a:ea typeface="Arial"/>
                <a:cs typeface="Arial"/>
                <a:sym typeface="Arial"/>
              </a:rPr>
              <a:t>0,354        1,062</a:t>
            </a:r>
            <a:r>
              <a:rPr b="0" i="0" lang="en-US" sz="2800" u="none" cap="none" strike="noStrike">
                <a:solidFill>
                  <a:srgbClr val="333300"/>
                </a:solidFill>
                <a:latin typeface="Arial"/>
                <a:ea typeface="Arial"/>
                <a:cs typeface="Arial"/>
                <a:sym typeface="Arial"/>
              </a:rPr>
              <a:t>	     0,092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0,092</a:t>
            </a:r>
            <a:r>
              <a:rPr b="0" baseline="30000" i="0" lang="en-US" sz="2400" u="none" cap="none" strike="noStrike">
                <a:solidFill>
                  <a:srgbClr val="333300"/>
                </a:solidFill>
                <a:latin typeface="Arial"/>
                <a:ea typeface="Arial"/>
                <a:cs typeface="Arial"/>
                <a:sym typeface="Arial"/>
              </a:rPr>
              <a:t>2 </a:t>
            </a:r>
            <a:r>
              <a:rPr b="0" i="0" lang="en-US" sz="2400" u="none" cap="none" strike="noStrike">
                <a:solidFill>
                  <a:srgbClr val="333300"/>
                </a:solidFill>
                <a:latin typeface="Arial"/>
                <a:ea typeface="Arial"/>
                <a:cs typeface="Arial"/>
                <a:sym typeface="Arial"/>
              </a:rPr>
              <a:t>M</a:t>
            </a:r>
            <a:r>
              <a:rPr b="0" baseline="30000" i="0" lang="en-US" sz="2400" u="none" cap="none" strike="noStrike">
                <a:solidFill>
                  <a:srgbClr val="333300"/>
                </a:solidFill>
                <a:latin typeface="Arial"/>
                <a:ea typeface="Arial"/>
                <a:cs typeface="Arial"/>
                <a:sym typeface="Arial"/>
              </a:rPr>
              <a:t>2 </a:t>
            </a:r>
            <a:br>
              <a:rPr b="0" baseline="3000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 = —————  = ——————— =  </a:t>
            </a:r>
            <a:r>
              <a:rPr b="1" i="0" lang="en-US" sz="2400" u="none" cap="none" strike="noStrike">
                <a:solidFill>
                  <a:srgbClr val="CC3300"/>
                </a:solidFill>
                <a:latin typeface="Arial"/>
                <a:ea typeface="Arial"/>
                <a:cs typeface="Arial"/>
                <a:sym typeface="Arial"/>
              </a:rPr>
              <a:t>1,996 · 10</a:t>
            </a:r>
            <a:r>
              <a:rPr b="1" baseline="30000" i="0" lang="en-US" sz="2400" u="none" cap="none" strike="noStrike">
                <a:solidFill>
                  <a:srgbClr val="CC3300"/>
                </a:solidFill>
                <a:latin typeface="Arial"/>
                <a:ea typeface="Arial"/>
                <a:cs typeface="Arial"/>
                <a:sym typeface="Arial"/>
              </a:rPr>
              <a:t>–2 </a:t>
            </a:r>
            <a:r>
              <a:rPr b="1" i="0" lang="en-US" sz="2400" u="none" cap="none" strike="noStrike">
                <a:solidFill>
                  <a:srgbClr val="CC3300"/>
                </a:solidFill>
                <a:latin typeface="Arial"/>
                <a:ea typeface="Arial"/>
                <a:cs typeface="Arial"/>
                <a:sym typeface="Arial"/>
              </a:rPr>
              <a:t>M</a:t>
            </a:r>
            <a:r>
              <a:rPr b="1" baseline="30000" i="0" lang="en-US" sz="2400" u="none" cap="none" strike="noStrike">
                <a:solidFill>
                  <a:srgbClr val="CC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3 </a:t>
            </a: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N</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1,062</a:t>
            </a:r>
            <a:r>
              <a:rPr b="0" baseline="30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 0,354 </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M</a:t>
            </a:r>
            <a:r>
              <a:rPr b="0" baseline="30000" i="0" lang="en-US" sz="2400" u="none" cap="none" strike="noStrike">
                <a:solidFill>
                  <a:srgbClr val="333300"/>
                </a:solidFill>
                <a:latin typeface="Arial"/>
                <a:ea typeface="Arial"/>
                <a:cs typeface="Arial"/>
                <a:sym typeface="Arial"/>
              </a:rPr>
              <a:t>4 </a:t>
            </a:r>
            <a:r>
              <a:rPr b="1" i="0" lang="en-US" sz="24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a:off x="6750050" y="5638800"/>
            <a:ext cx="2317750" cy="838200"/>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5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500"/>
                                        <p:tgtEl>
                                          <p:spTgt spid="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500"/>
                                        <p:tgtEl>
                                          <p:spTgt spid="1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animEffect filter="fade" transition="in">
                                      <p:cBhvr>
                                        <p:cTn dur="500"/>
                                        <p:tgtEl>
                                          <p:spTgt spid="1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3" name="Shape 203"/>
        <p:cNvGrpSpPr/>
        <p:nvPr/>
      </p:nvGrpSpPr>
      <p:grpSpPr>
        <a:xfrm>
          <a:off x="0" y="0"/>
          <a:ext cx="0" cy="0"/>
          <a:chOff x="0" y="0"/>
          <a:chExt cx="0" cy="0"/>
        </a:xfrm>
      </p:grpSpPr>
      <p:sp>
        <p:nvSpPr>
          <p:cNvPr id="204" name="Google Shape;204;p14"/>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05" name="Google Shape;205;p14"/>
          <p:cNvSpPr txBox="1"/>
          <p:nvPr/>
        </p:nvSpPr>
        <p:spPr>
          <a:xfrm>
            <a:off x="1260475" y="0"/>
            <a:ext cx="7883525" cy="2500312"/>
          </a:xfrm>
          <a:prstGeom prst="rect">
            <a:avLst/>
          </a:prstGeom>
          <a:noFill/>
          <a:ln>
            <a:noFill/>
          </a:ln>
        </p:spPr>
        <p:txBody>
          <a:bodyPr anchorCtr="0" anchor="ctr" bIns="46075" lIns="92150" spcFirstLastPara="1" rIns="92150" wrap="square" tIns="46075">
            <a:noAutofit/>
          </a:bodyPr>
          <a:lstStyle/>
          <a:p>
            <a:pPr indent="-565149" lvl="0" marL="566737" marR="0" rtl="0" algn="l">
              <a:lnSpc>
                <a:spcPct val="100000"/>
              </a:lnSpc>
              <a:spcBef>
                <a:spcPts val="0"/>
              </a:spcBef>
              <a:spcAft>
                <a:spcPts val="0"/>
              </a:spcAft>
              <a:buClr>
                <a:srgbClr val="FF00FF"/>
              </a:buClr>
              <a:buSzPts val="3200"/>
              <a:buFont typeface="Times New Roman"/>
              <a:buNone/>
            </a:pPr>
            <a:r>
              <a:rPr b="1" i="0" lang="en-US" sz="3200" u="sng" cap="none" strike="noStrike">
                <a:solidFill>
                  <a:srgbClr val="FF00FF"/>
                </a:solidFill>
                <a:latin typeface="Times New Roman"/>
                <a:ea typeface="Times New Roman"/>
                <a:cs typeface="Times New Roman"/>
                <a:sym typeface="Times New Roman"/>
              </a:rPr>
              <a:t>Ejercicio B:</a:t>
            </a:r>
            <a:r>
              <a:rPr b="0" i="0" lang="en-US" sz="2800" u="none" cap="none" strike="noStrike">
                <a:solidFill>
                  <a:srgbClr val="008000"/>
                </a:solidFill>
                <a:latin typeface="Times New Roman"/>
                <a:ea typeface="Times New Roman"/>
                <a:cs typeface="Times New Roman"/>
                <a:sym typeface="Times New Roman"/>
              </a:rPr>
              <a:t> En un recipiente de 250 ml se introducen 3 g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 estableciéndose el equilibrio:  PCl</a:t>
            </a:r>
            <a:r>
              <a:rPr b="0" baseline="-25000" i="0" lang="en-US" sz="2800" u="none" cap="none" strike="noStrike">
                <a:solidFill>
                  <a:srgbClr val="008000"/>
                </a:solidFill>
                <a:latin typeface="Times New Roman"/>
                <a:ea typeface="Times New Roman"/>
                <a:cs typeface="Times New Roman"/>
                <a:sym typeface="Times New Roman"/>
              </a:rPr>
              <a:t>5</a:t>
            </a:r>
            <a:r>
              <a:rPr b="0" i="1" lang="en-US" sz="2800" u="none" cap="none" strike="noStrike">
                <a:solidFill>
                  <a:srgbClr val="008000"/>
                </a:solidFill>
                <a:latin typeface="Times New Roman"/>
                <a:ea typeface="Times New Roman"/>
                <a:cs typeface="Times New Roman"/>
                <a:sym typeface="Times New Roman"/>
              </a:rPr>
              <a:t>(g)</a:t>
            </a:r>
            <a:r>
              <a:rPr b="0" i="0" lang="en-US" sz="2800" u="none" cap="none" strike="noStrike">
                <a:solidFill>
                  <a:srgbClr val="008000"/>
                </a:solidFill>
                <a:latin typeface="Times New Roman"/>
                <a:ea typeface="Times New Roman"/>
                <a:cs typeface="Times New Roman"/>
                <a:sym typeface="Times New Roman"/>
              </a:rPr>
              <a:t>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 </a:t>
            </a:r>
            <a:r>
              <a:rPr b="0" i="1" lang="en-US" sz="2800" u="none" cap="none" strike="noStrike">
                <a:solidFill>
                  <a:srgbClr val="008000"/>
                </a:solidFill>
                <a:latin typeface="Times New Roman"/>
                <a:ea typeface="Times New Roman"/>
                <a:cs typeface="Times New Roman"/>
                <a:sym typeface="Times New Roman"/>
              </a:rPr>
              <a:t>(g)</a:t>
            </a:r>
            <a:r>
              <a:rPr b="0" i="0" lang="en-US" sz="2800" u="none" cap="none" strike="noStrike">
                <a:solidFill>
                  <a:srgbClr val="008000"/>
                </a:solidFill>
                <a:latin typeface="Times New Roman"/>
                <a:ea typeface="Times New Roman"/>
                <a:cs typeface="Times New Roman"/>
                <a:sym typeface="Times New Roman"/>
              </a:rPr>
              <a:t> + Cl</a:t>
            </a:r>
            <a:r>
              <a:rPr b="0" baseline="-25000" i="0" lang="en-US" sz="2800" u="none" cap="none" strike="noStrike">
                <a:solidFill>
                  <a:srgbClr val="008000"/>
                </a:solidFill>
                <a:latin typeface="Times New Roman"/>
                <a:ea typeface="Times New Roman"/>
                <a:cs typeface="Times New Roman"/>
                <a:sym typeface="Times New Roman"/>
              </a:rPr>
              <a:t>2</a:t>
            </a:r>
            <a:r>
              <a:rPr b="0" i="1" lang="en-US" sz="2800" u="none" cap="none" strike="noStrike">
                <a:solidFill>
                  <a:srgbClr val="008000"/>
                </a:solidFill>
                <a:latin typeface="Times New Roman"/>
                <a:ea typeface="Times New Roman"/>
                <a:cs typeface="Times New Roman"/>
                <a:sym typeface="Times New Roman"/>
              </a:rPr>
              <a:t>(g)</a:t>
            </a:r>
            <a:r>
              <a:rPr b="0" i="0" lang="en-US" sz="2800" u="none" cap="none" strike="noStrike">
                <a:solidFill>
                  <a:srgbClr val="008000"/>
                </a:solidFill>
                <a:latin typeface="Times New Roman"/>
                <a:ea typeface="Times New Roman"/>
                <a:cs typeface="Times New Roman"/>
                <a:sym typeface="Times New Roman"/>
              </a:rPr>
              <a:t>. Sabiendo que la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a la temperatura del experimento es 0,48, determinar la composición molar del equilibrio.</a:t>
            </a:r>
            <a:r>
              <a:rPr b="0" baseline="-25000" i="0" lang="en-US" sz="2800" u="none" cap="none" strike="noStrike">
                <a:solidFill>
                  <a:srgbClr val="008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06" name="Google Shape;206;p14"/>
          <p:cNvSpPr txBox="1"/>
          <p:nvPr/>
        </p:nvSpPr>
        <p:spPr>
          <a:xfrm>
            <a:off x="1500187" y="2606675"/>
            <a:ext cx="7343775" cy="3819525"/>
          </a:xfrm>
          <a:prstGeom prst="rect">
            <a:avLst/>
          </a:prstGeom>
          <a:noFill/>
          <a:ln>
            <a:noFill/>
          </a:ln>
        </p:spPr>
        <p:txBody>
          <a:bodyPr anchorCtr="0" anchor="t" bIns="46075" lIns="92150" spcFirstLastPara="1" rIns="92150" wrap="square" tIns="46075">
            <a:noAutofit/>
          </a:bodyPr>
          <a:lstStyle/>
          <a:p>
            <a:pPr indent="0" lvl="0" marL="0" marR="0" rtl="0" algn="l">
              <a:lnSpc>
                <a:spcPct val="80000"/>
              </a:lnSpc>
              <a:spcBef>
                <a:spcPts val="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   </a:t>
            </a:r>
            <a:r>
              <a:rPr b="0" i="0" lang="en-US" sz="2600" u="sng" cap="none" strike="noStrike">
                <a:solidFill>
                  <a:srgbClr val="333300"/>
                </a:solidFill>
                <a:latin typeface="Arial"/>
                <a:ea typeface="Arial"/>
                <a:cs typeface="Arial"/>
                <a:sym typeface="Arial"/>
              </a:rPr>
              <a:t>Equilibrio:</a:t>
            </a:r>
            <a:r>
              <a:rPr b="0" i="0" lang="en-US" sz="2600" u="none" cap="none" strike="noStrike">
                <a:solidFill>
                  <a:srgbClr val="333300"/>
                </a:solidFill>
                <a:latin typeface="Arial"/>
                <a:ea typeface="Arial"/>
                <a:cs typeface="Arial"/>
                <a:sym typeface="Arial"/>
              </a:rPr>
              <a:t>          PCl</a:t>
            </a:r>
            <a:r>
              <a:rPr b="0" baseline="-25000" i="0" lang="en-US" sz="2600" u="none" cap="none" strike="noStrike">
                <a:solidFill>
                  <a:srgbClr val="333300"/>
                </a:solidFill>
                <a:latin typeface="Arial"/>
                <a:ea typeface="Arial"/>
                <a:cs typeface="Arial"/>
                <a:sym typeface="Arial"/>
              </a:rPr>
              <a:t>5</a:t>
            </a:r>
            <a:r>
              <a:rPr b="0" i="1" lang="en-US" sz="2600" u="none" cap="none" strike="noStrike">
                <a:solidFill>
                  <a:srgbClr val="333300"/>
                </a:solidFill>
                <a:latin typeface="Arial"/>
                <a:ea typeface="Arial"/>
                <a:cs typeface="Arial"/>
                <a:sym typeface="Arial"/>
              </a:rPr>
              <a:t>(g)</a:t>
            </a:r>
            <a:r>
              <a:rPr b="0" i="0" lang="en-US" sz="2600" u="none" cap="none" strike="noStrike">
                <a:solidFill>
                  <a:srgbClr val="333300"/>
                </a:solidFill>
                <a:latin typeface="Arial"/>
                <a:ea typeface="Arial"/>
                <a:cs typeface="Arial"/>
                <a:sym typeface="Arial"/>
              </a:rPr>
              <a:t> ⇔  PCl</a:t>
            </a:r>
            <a:r>
              <a:rPr b="0" baseline="-25000" i="0" lang="en-US" sz="2600" u="none" cap="none" strike="noStrike">
                <a:solidFill>
                  <a:srgbClr val="333300"/>
                </a:solidFill>
                <a:latin typeface="Arial"/>
                <a:ea typeface="Arial"/>
                <a:cs typeface="Arial"/>
                <a:sym typeface="Arial"/>
              </a:rPr>
              <a:t>3</a:t>
            </a:r>
            <a:r>
              <a:rPr b="0" i="1" lang="en-US" sz="2600" u="none" cap="none" strike="noStrike">
                <a:solidFill>
                  <a:srgbClr val="333300"/>
                </a:solidFill>
                <a:latin typeface="Arial"/>
                <a:ea typeface="Arial"/>
                <a:cs typeface="Arial"/>
                <a:sym typeface="Arial"/>
              </a:rPr>
              <a:t>(g)</a:t>
            </a:r>
            <a:r>
              <a:rPr b="0" i="0" lang="en-US" sz="2600" u="none" cap="none" strike="noStrike">
                <a:solidFill>
                  <a:srgbClr val="333300"/>
                </a:solidFill>
                <a:latin typeface="Arial"/>
                <a:ea typeface="Arial"/>
                <a:cs typeface="Arial"/>
                <a:sym typeface="Arial"/>
              </a:rPr>
              <a:t>  +  Cl</a:t>
            </a:r>
            <a:r>
              <a:rPr b="0" baseline="-25000" i="0" lang="en-US" sz="2600" u="none" cap="none" strike="noStrike">
                <a:solidFill>
                  <a:srgbClr val="333300"/>
                </a:solidFill>
                <a:latin typeface="Arial"/>
                <a:ea typeface="Arial"/>
                <a:cs typeface="Arial"/>
                <a:sym typeface="Arial"/>
              </a:rPr>
              <a:t>2</a:t>
            </a:r>
            <a:r>
              <a:rPr b="0" i="1" lang="en-US" sz="26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6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Moles inic.:             3/208,2	    0	         0</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6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Moles equil.         0,0144 – </a:t>
            </a:r>
            <a:r>
              <a:rPr b="0" i="1" lang="en-US" sz="2600" u="none" cap="none" strike="noStrike">
                <a:solidFill>
                  <a:srgbClr val="333300"/>
                </a:solidFill>
                <a:latin typeface="Arial"/>
                <a:ea typeface="Arial"/>
                <a:cs typeface="Arial"/>
                <a:sym typeface="Arial"/>
              </a:rPr>
              <a:t>x</a:t>
            </a:r>
            <a:r>
              <a:rPr b="0" i="0" lang="en-US" sz="2600" u="none" cap="none" strike="noStrike">
                <a:solidFill>
                  <a:srgbClr val="333300"/>
                </a:solidFill>
                <a:latin typeface="Arial"/>
                <a:ea typeface="Arial"/>
                <a:cs typeface="Arial"/>
                <a:sym typeface="Arial"/>
              </a:rPr>
              <a:t>         </a:t>
            </a:r>
            <a:r>
              <a:rPr b="0" i="1" lang="en-US" sz="2600" u="none" cap="none" strike="noStrike">
                <a:solidFill>
                  <a:srgbClr val="333300"/>
                </a:solidFill>
                <a:latin typeface="Arial"/>
                <a:ea typeface="Arial"/>
                <a:cs typeface="Arial"/>
                <a:sym typeface="Arial"/>
              </a:rPr>
              <a:t>x</a:t>
            </a:r>
            <a:r>
              <a:rPr b="0" i="0" lang="en-US" sz="2600" u="none" cap="none" strike="noStrike">
                <a:solidFill>
                  <a:srgbClr val="333300"/>
                </a:solidFill>
                <a:latin typeface="Arial"/>
                <a:ea typeface="Arial"/>
                <a:cs typeface="Arial"/>
                <a:sym typeface="Arial"/>
              </a:rPr>
              <a:t>             </a:t>
            </a:r>
            <a:r>
              <a:rPr b="0" i="1" lang="en-US" sz="2600" u="none" cap="none" strike="noStrike">
                <a:solidFill>
                  <a:srgbClr val="3333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graphicFrame>
        <p:nvGraphicFramePr>
          <p:cNvPr id="207" name="Google Shape;207;p14"/>
          <p:cNvGraphicFramePr/>
          <p:nvPr/>
        </p:nvGraphicFramePr>
        <p:xfrm>
          <a:off x="1633537" y="3873500"/>
          <a:ext cx="6796087" cy="876300"/>
        </p:xfrm>
        <a:graphic>
          <a:graphicData uri="http://schemas.openxmlformats.org/presentationml/2006/ole">
            <mc:AlternateContent>
              <mc:Choice Requires="v">
                <p:oleObj r:id="rId4" imgH="876300" imgW="6796087" spid="_x0000_s1">
                  <p:embed/>
                </p:oleObj>
              </mc:Choice>
              <mc:Fallback>
                <p:oleObj r:id="rId5" imgH="876300" imgW="6796087">
                  <p:embed/>
                  <p:pic>
                    <p:nvPicPr>
                      <p:cNvPr id="207" name="Google Shape;207;p14"/>
                      <p:cNvPicPr preferRelativeResize="0"/>
                      <p:nvPr/>
                    </p:nvPicPr>
                    <p:blipFill rotWithShape="1">
                      <a:blip r:embed="rId6">
                        <a:alphaModFix/>
                      </a:blip>
                      <a:srcRect b="0" l="0" r="0" t="0"/>
                      <a:stretch/>
                    </p:blipFill>
                    <p:spPr>
                      <a:xfrm>
                        <a:off x="1633537" y="3873500"/>
                        <a:ext cx="6796087" cy="876300"/>
                      </a:xfrm>
                      <a:prstGeom prst="rect">
                        <a:avLst/>
                      </a:prstGeom>
                      <a:noFill/>
                      <a:ln>
                        <a:noFill/>
                      </a:ln>
                    </p:spPr>
                  </p:pic>
                </p:oleObj>
              </mc:Fallback>
            </mc:AlternateContent>
          </a:graphicData>
        </a:graphic>
      </p:graphicFrame>
      <p:graphicFrame>
        <p:nvGraphicFramePr>
          <p:cNvPr id="208" name="Google Shape;208;p14"/>
          <p:cNvGraphicFramePr/>
          <p:nvPr/>
        </p:nvGraphicFramePr>
        <p:xfrm>
          <a:off x="1490662" y="4672012"/>
          <a:ext cx="5356225" cy="1674812"/>
        </p:xfrm>
        <a:graphic>
          <a:graphicData uri="http://schemas.openxmlformats.org/presentationml/2006/ole">
            <mc:AlternateContent>
              <mc:Choice Requires="v">
                <p:oleObj r:id="rId7" imgH="1674812" imgW="5356225" spid="_x0000_s2">
                  <p:embed/>
                </p:oleObj>
              </mc:Choice>
              <mc:Fallback>
                <p:oleObj r:id="rId8" imgH="1674812" imgW="5356225">
                  <p:embed/>
                  <p:pic>
                    <p:nvPicPr>
                      <p:cNvPr id="208" name="Google Shape;208;p14"/>
                      <p:cNvPicPr preferRelativeResize="0"/>
                      <p:nvPr/>
                    </p:nvPicPr>
                    <p:blipFill rotWithShape="1">
                      <a:blip r:embed="rId9">
                        <a:alphaModFix/>
                      </a:blip>
                      <a:srcRect b="0" l="0" r="0" t="0"/>
                      <a:stretch/>
                    </p:blipFill>
                    <p:spPr>
                      <a:xfrm>
                        <a:off x="1490662" y="4672012"/>
                        <a:ext cx="5356225" cy="1674812"/>
                      </a:xfrm>
                      <a:prstGeom prst="rect">
                        <a:avLst/>
                      </a:prstGeom>
                      <a:noFill/>
                      <a:ln>
                        <a:noFill/>
                      </a:ln>
                    </p:spPr>
                  </p:pic>
                </p:oleObj>
              </mc:Fallback>
            </mc:AlternateContent>
          </a:graphicData>
        </a:graphic>
      </p:graphicFrame>
      <p:graphicFrame>
        <p:nvGraphicFramePr>
          <p:cNvPr id="209" name="Google Shape;209;p14"/>
          <p:cNvGraphicFramePr/>
          <p:nvPr/>
        </p:nvGraphicFramePr>
        <p:xfrm>
          <a:off x="6918325" y="5299075"/>
          <a:ext cx="1968500" cy="392112"/>
        </p:xfrm>
        <a:graphic>
          <a:graphicData uri="http://schemas.openxmlformats.org/presentationml/2006/ole">
            <mc:AlternateContent>
              <mc:Choice Requires="v">
                <p:oleObj r:id="rId10" imgH="392112" imgW="1968500" spid="_x0000_s3">
                  <p:embed/>
                </p:oleObj>
              </mc:Choice>
              <mc:Fallback>
                <p:oleObj r:id="rId11" imgH="392112" imgW="1968500">
                  <p:embed/>
                  <p:pic>
                    <p:nvPicPr>
                      <p:cNvPr id="209" name="Google Shape;209;p14"/>
                      <p:cNvPicPr preferRelativeResize="0"/>
                      <p:nvPr/>
                    </p:nvPicPr>
                    <p:blipFill rotWithShape="1">
                      <a:blip r:embed="rId12">
                        <a:alphaModFix/>
                      </a:blip>
                      <a:srcRect b="0" l="0" r="0" t="0"/>
                      <a:stretch/>
                    </p:blipFill>
                    <p:spPr>
                      <a:xfrm>
                        <a:off x="6918325" y="5299075"/>
                        <a:ext cx="1968500" cy="392112"/>
                      </a:xfrm>
                      <a:prstGeom prst="rect">
                        <a:avLst/>
                      </a:prstGeom>
                      <a:noFill/>
                      <a:ln>
                        <a:noFill/>
                      </a:ln>
                    </p:spPr>
                  </p:pic>
                </p:oleObj>
              </mc:Fallback>
            </mc:AlternateContent>
          </a:graphicData>
        </a:graphic>
      </p:graphicFrame>
      <p:sp>
        <p:nvSpPr>
          <p:cNvPr id="210" name="Google Shape;210;p14"/>
          <p:cNvSpPr txBox="1"/>
          <p:nvPr/>
        </p:nvSpPr>
        <p:spPr>
          <a:xfrm>
            <a:off x="1987550" y="6418262"/>
            <a:ext cx="6699250" cy="439737"/>
          </a:xfrm>
          <a:prstGeom prst="rect">
            <a:avLst/>
          </a:prstGeom>
          <a:solidFill>
            <a:srgbClr val="FFCC99"/>
          </a:solidFill>
          <a:ln cap="sq" cmpd="sng" w="12600">
            <a:solidFill>
              <a:srgbClr val="008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CC3300"/>
              </a:buClr>
              <a:buSzPts val="2400"/>
              <a:buFont typeface="Arial"/>
              <a:buNone/>
            </a:pPr>
            <a:r>
              <a:rPr b="1" i="0" lang="en-US" sz="2400" u="none" cap="none" strike="noStrike">
                <a:solidFill>
                  <a:srgbClr val="CC3300"/>
                </a:solidFill>
                <a:latin typeface="Arial"/>
                <a:ea typeface="Arial"/>
                <a:cs typeface="Arial"/>
                <a:sym typeface="Arial"/>
              </a:rPr>
              <a:t>Moles equil.         0,0014         0,013        0,013</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5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500"/>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4" name="Shape 214"/>
        <p:cNvGrpSpPr/>
        <p:nvPr/>
      </p:nvGrpSpPr>
      <p:grpSpPr>
        <a:xfrm>
          <a:off x="0" y="0"/>
          <a:ext cx="0" cy="0"/>
          <a:chOff x="0" y="0"/>
          <a:chExt cx="0" cy="0"/>
        </a:xfrm>
      </p:grpSpPr>
      <p:sp>
        <p:nvSpPr>
          <p:cNvPr id="215" name="Google Shape;215;p15"/>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16" name="Google Shape;216;p15"/>
          <p:cNvSpPr txBox="1"/>
          <p:nvPr/>
        </p:nvSpPr>
        <p:spPr>
          <a:xfrm>
            <a:off x="1500187" y="22860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Constante de equilibrio (K</a:t>
            </a:r>
            <a:r>
              <a:rPr b="0" baseline="-25000" i="0" lang="en-US" sz="4400" u="none" cap="none" strike="noStrike">
                <a:solidFill>
                  <a:srgbClr val="008000"/>
                </a:solidFill>
                <a:latin typeface="Times New Roman"/>
                <a:ea typeface="Times New Roman"/>
                <a:cs typeface="Times New Roman"/>
                <a:sym typeface="Times New Roman"/>
              </a:rPr>
              <a:t>p</a:t>
            </a:r>
            <a:r>
              <a:rPr b="0" i="0" lang="en-US" sz="4400" u="none" cap="none" strike="noStrike">
                <a:solidFill>
                  <a:srgbClr val="008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17" name="Google Shape;217;p15"/>
          <p:cNvSpPr txBox="1"/>
          <p:nvPr/>
        </p:nvSpPr>
        <p:spPr>
          <a:xfrm>
            <a:off x="1500187" y="1524000"/>
            <a:ext cx="7600950" cy="4921250"/>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En las reacciones en que intervengan </a:t>
            </a:r>
            <a:r>
              <a:rPr b="1" i="0" lang="en-US" sz="2800" u="none" cap="none" strike="noStrike">
                <a:solidFill>
                  <a:srgbClr val="CC3300"/>
                </a:solidFill>
                <a:latin typeface="Arial"/>
                <a:ea typeface="Arial"/>
                <a:cs typeface="Arial"/>
                <a:sym typeface="Arial"/>
              </a:rPr>
              <a:t>gases</a:t>
            </a:r>
            <a:r>
              <a:rPr b="0" i="0" lang="en-US" sz="2800" u="none" cap="none" strike="noStrike">
                <a:solidFill>
                  <a:srgbClr val="333300"/>
                </a:solidFill>
                <a:latin typeface="Arial"/>
                <a:ea typeface="Arial"/>
                <a:cs typeface="Arial"/>
                <a:sym typeface="Arial"/>
              </a:rPr>
              <a:t> es más sencillo medir presiones parciales que concentraciones:</a:t>
            </a:r>
            <a:r>
              <a:rPr b="0" i="0" lang="en-US" sz="3200" u="none" cap="none" strike="noStrike">
                <a:solidFill>
                  <a:srgbClr val="333300"/>
                </a:solidFill>
                <a:latin typeface="Arial"/>
                <a:ea typeface="Arial"/>
                <a:cs typeface="Arial"/>
                <a:sym typeface="Arial"/>
              </a:rPr>
              <a:t> </a:t>
            </a:r>
            <a:br>
              <a:rPr b="0" i="0" lang="en-US" sz="3200" u="none" cap="none" strike="noStrike">
                <a:solidFill>
                  <a:srgbClr val="333300"/>
                </a:solidFill>
                <a:latin typeface="Arial"/>
                <a:ea typeface="Arial"/>
                <a:cs typeface="Arial"/>
                <a:sym typeface="Arial"/>
              </a:rPr>
            </a:br>
            <a:r>
              <a:rPr b="0" i="0" lang="en-US" sz="3200" u="none" cap="none" strike="noStrike">
                <a:solidFill>
                  <a:srgbClr val="333300"/>
                </a:solidFill>
                <a:latin typeface="Arial"/>
                <a:ea typeface="Arial"/>
                <a:cs typeface="Arial"/>
                <a:sym typeface="Arial"/>
              </a:rPr>
              <a:t>	a A (g) + b B (g) </a:t>
            </a:r>
            <a:r>
              <a:rPr b="1" i="0" lang="en-US" sz="3200" u="none" cap="none" strike="noStrike">
                <a:solidFill>
                  <a:srgbClr val="333300"/>
                </a:solidFill>
                <a:latin typeface="Arial"/>
                <a:ea typeface="Arial"/>
                <a:cs typeface="Arial"/>
                <a:sym typeface="Arial"/>
              </a:rPr>
              <a:t>⇔</a:t>
            </a:r>
            <a:r>
              <a:rPr b="0" i="0" lang="en-US" sz="3200" u="none" cap="none" strike="noStrike">
                <a:solidFill>
                  <a:srgbClr val="333300"/>
                </a:solidFill>
                <a:latin typeface="Arial"/>
                <a:ea typeface="Arial"/>
                <a:cs typeface="Arial"/>
                <a:sym typeface="Arial"/>
              </a:rPr>
              <a:t> c C (g) + d D (g)</a:t>
            </a:r>
            <a:br>
              <a:rPr b="0" i="0" lang="en-US" sz="32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y se observa la constancia de  K</a:t>
            </a:r>
            <a:r>
              <a:rPr b="0" baseline="-25000" i="0" lang="en-US" sz="2800" u="none" cap="none" strike="noStrike">
                <a:solidFill>
                  <a:srgbClr val="333300"/>
                </a:solidFill>
                <a:latin typeface="Arial"/>
                <a:ea typeface="Arial"/>
                <a:cs typeface="Arial"/>
                <a:sym typeface="Arial"/>
              </a:rPr>
              <a:t>p</a:t>
            </a:r>
            <a:r>
              <a:rPr b="0" i="0" lang="en-US" sz="2800" u="none" cap="none" strike="noStrike">
                <a:solidFill>
                  <a:srgbClr val="333300"/>
                </a:solidFill>
                <a:latin typeface="Arial"/>
                <a:ea typeface="Arial"/>
                <a:cs typeface="Arial"/>
                <a:sym typeface="Arial"/>
              </a:rPr>
              <a:t> viene definida por:</a:t>
            </a:r>
            <a:r>
              <a:rPr b="1" i="0" lang="en-US" sz="32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p15"/>
          <p:cNvSpPr/>
          <p:nvPr/>
        </p:nvSpPr>
        <p:spPr>
          <a:xfrm>
            <a:off x="0" y="0"/>
            <a:ext cx="9144000" cy="15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aphicFrame>
        <p:nvGraphicFramePr>
          <p:cNvPr id="219" name="Google Shape;219;p15"/>
          <p:cNvGraphicFramePr/>
          <p:nvPr/>
        </p:nvGraphicFramePr>
        <p:xfrm>
          <a:off x="3535362" y="4657725"/>
          <a:ext cx="2987675" cy="1316037"/>
        </p:xfrm>
        <a:graphic>
          <a:graphicData uri="http://schemas.openxmlformats.org/presentationml/2006/ole">
            <mc:AlternateContent>
              <mc:Choice Requires="v">
                <p:oleObj r:id="rId4" imgH="1316037" imgW="2987675" spid="_x0000_s1">
                  <p:embed/>
                </p:oleObj>
              </mc:Choice>
              <mc:Fallback>
                <p:oleObj r:id="rId5" imgH="1316037" imgW="2987675">
                  <p:embed/>
                  <p:pic>
                    <p:nvPicPr>
                      <p:cNvPr id="219" name="Google Shape;219;p15"/>
                      <p:cNvPicPr preferRelativeResize="0"/>
                      <p:nvPr/>
                    </p:nvPicPr>
                    <p:blipFill rotWithShape="1">
                      <a:blip r:embed="rId6">
                        <a:alphaModFix/>
                      </a:blip>
                      <a:srcRect b="0" l="0" r="0" t="0"/>
                      <a:stretch/>
                    </p:blipFill>
                    <p:spPr>
                      <a:xfrm>
                        <a:off x="3535362" y="4657725"/>
                        <a:ext cx="2987675" cy="1316037"/>
                      </a:xfrm>
                      <a:prstGeom prst="rect">
                        <a:avLst/>
                      </a:prstGeom>
                      <a:noFill/>
                      <a:ln>
                        <a:noFill/>
                      </a:ln>
                    </p:spPr>
                  </p:pic>
                </p:oleObj>
              </mc:Fallback>
            </mc:AlternateContent>
          </a:graphicData>
        </a:graphic>
      </p:graphicFrame>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 calcmode="lin" valueType="num">
                                      <p:cBhvr additive="base">
                                        <p:cTn dur="500"/>
                                        <p:tgtEl>
                                          <p:spTgt spid="21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3" name="Shape 223"/>
        <p:cNvGrpSpPr/>
        <p:nvPr/>
      </p:nvGrpSpPr>
      <p:grpSpPr>
        <a:xfrm>
          <a:off x="0" y="0"/>
          <a:ext cx="0" cy="0"/>
          <a:chOff x="0" y="0"/>
          <a:chExt cx="0" cy="0"/>
        </a:xfrm>
      </p:grpSpPr>
      <p:sp>
        <p:nvSpPr>
          <p:cNvPr id="224" name="Google Shape;224;p16"/>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25" name="Google Shape;225;p16"/>
          <p:cNvSpPr txBox="1"/>
          <p:nvPr/>
        </p:nvSpPr>
        <p:spPr>
          <a:xfrm>
            <a:off x="1543050" y="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Constante de equilibrio (K</a:t>
            </a:r>
            <a:r>
              <a:rPr b="0" baseline="-25000" i="0" lang="en-US" sz="4400" u="none" cap="none" strike="noStrike">
                <a:solidFill>
                  <a:srgbClr val="008000"/>
                </a:solidFill>
                <a:latin typeface="Times New Roman"/>
                <a:ea typeface="Times New Roman"/>
                <a:cs typeface="Times New Roman"/>
                <a:sym typeface="Times New Roman"/>
              </a:rPr>
              <a:t>p</a:t>
            </a:r>
            <a:r>
              <a:rPr b="0" i="0" lang="en-US" sz="4400" u="none" cap="none" strike="noStrike">
                <a:solidFill>
                  <a:srgbClr val="008000"/>
                </a:solidFill>
                <a:latin typeface="Times New Roman"/>
                <a:ea typeface="Times New Roman"/>
                <a:cs typeface="Times New Roman"/>
                <a:sym typeface="Times New Roman"/>
              </a:rPr>
              <a:t>): relación con K</a:t>
            </a:r>
            <a:r>
              <a:rPr b="0" baseline="-25000" i="0" lang="en-US" sz="4400" u="none" cap="none" strike="noStrike">
                <a:solidFill>
                  <a:srgbClr val="008000"/>
                </a:solidFill>
                <a:latin typeface="Times New Roman"/>
                <a:ea typeface="Times New Roman"/>
                <a:cs typeface="Times New Roman"/>
                <a:sym typeface="Times New Roman"/>
              </a:rPr>
              <a:t>c</a:t>
            </a:r>
            <a:endParaRPr b="0" baseline="-25000" i="0" sz="1400" u="none" cap="none" strike="noStrike">
              <a:solidFill>
                <a:srgbClr val="000000"/>
              </a:solidFill>
              <a:latin typeface="Arial"/>
              <a:ea typeface="Arial"/>
              <a:cs typeface="Arial"/>
              <a:sym typeface="Arial"/>
            </a:endParaRPr>
          </a:p>
        </p:txBody>
      </p:sp>
      <p:sp>
        <p:nvSpPr>
          <p:cNvPr id="226" name="Google Shape;226;p16"/>
          <p:cNvSpPr txBox="1"/>
          <p:nvPr/>
        </p:nvSpPr>
        <p:spPr>
          <a:xfrm>
            <a:off x="1387475" y="1254125"/>
            <a:ext cx="7646400" cy="5604000"/>
          </a:xfrm>
          <a:prstGeom prst="rect">
            <a:avLst/>
          </a:prstGeom>
          <a:noFill/>
          <a:ln>
            <a:noFill/>
          </a:ln>
        </p:spPr>
        <p:txBody>
          <a:bodyPr anchorCtr="0" anchor="t" bIns="46075" lIns="92150" spcFirstLastPara="1" rIns="92150" wrap="square" tIns="46075">
            <a:noAutofit/>
          </a:bodyPr>
          <a:lstStyle/>
          <a:p>
            <a:pPr indent="-341312" lvl="0" marL="342900" marR="0" rtl="0" algn="l">
              <a:lnSpc>
                <a:spcPct val="90000"/>
              </a:lnSpc>
              <a:spcBef>
                <a:spcPts val="0"/>
              </a:spcBef>
              <a:spcAft>
                <a:spcPts val="0"/>
              </a:spcAft>
              <a:buClr>
                <a:srgbClr val="333300"/>
              </a:buClr>
              <a:buSzPts val="3000"/>
              <a:buFont typeface="Arial"/>
              <a:buNone/>
            </a:pPr>
            <a:r>
              <a:rPr b="1" i="0" lang="en-US" sz="3000" u="none" cap="none" strike="noStrike">
                <a:solidFill>
                  <a:srgbClr val="333300"/>
                </a:solidFill>
                <a:latin typeface="Arial"/>
                <a:ea typeface="Arial"/>
                <a:cs typeface="Arial"/>
                <a:sym typeface="Arial"/>
              </a:rPr>
              <a:t>En la reacción siguiente:</a:t>
            </a:r>
            <a:br>
              <a:rPr b="1"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 2 SO</a:t>
            </a:r>
            <a:r>
              <a:rPr b="1" baseline="-25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Arial"/>
                <a:ea typeface="Arial"/>
                <a:cs typeface="Arial"/>
                <a:sym typeface="Arial"/>
              </a:rPr>
              <a:t>(g) + O</a:t>
            </a:r>
            <a:r>
              <a:rPr b="1" baseline="-25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Arial"/>
                <a:ea typeface="Arial"/>
                <a:cs typeface="Arial"/>
                <a:sym typeface="Arial"/>
              </a:rPr>
              <a:t>(g) ⇔ 2 SO</a:t>
            </a:r>
            <a:r>
              <a:rPr b="1" baseline="-25000" i="0" lang="en-US" sz="3000" u="none" cap="none" strike="noStrike">
                <a:solidFill>
                  <a:srgbClr val="333300"/>
                </a:solidFill>
                <a:latin typeface="Arial"/>
                <a:ea typeface="Arial"/>
                <a:cs typeface="Arial"/>
                <a:sym typeface="Arial"/>
              </a:rPr>
              <a:t>3</a:t>
            </a:r>
            <a:r>
              <a:rPr b="1" i="0" lang="en-US" sz="30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341312" lvl="0" marL="342900" marR="0" rtl="0" algn="l">
              <a:lnSpc>
                <a:spcPct val="60000"/>
              </a:lnSpc>
              <a:spcBef>
                <a:spcPts val="1800"/>
              </a:spcBef>
              <a:spcAft>
                <a:spcPts val="0"/>
              </a:spcAft>
              <a:buClr>
                <a:srgbClr val="333300"/>
              </a:buClr>
              <a:buSzPts val="3000"/>
              <a:buFont typeface="Arial"/>
              <a:buNone/>
            </a:pPr>
            <a:r>
              <a:rPr b="1" i="0" lang="en-US" sz="3000" u="none" cap="none" strike="noStrike">
                <a:solidFill>
                  <a:srgbClr val="333300"/>
                </a:solidFill>
                <a:latin typeface="Arial"/>
                <a:ea typeface="Arial"/>
                <a:cs typeface="Arial"/>
                <a:sym typeface="Arial"/>
              </a:rPr>
              <a:t>			               p(SO</a:t>
            </a:r>
            <a:r>
              <a:rPr b="1" baseline="-25000" i="0" lang="en-US" sz="3000" u="none" cap="none" strike="noStrike">
                <a:solidFill>
                  <a:srgbClr val="333300"/>
                </a:solidFill>
                <a:latin typeface="Arial"/>
                <a:ea typeface="Arial"/>
                <a:cs typeface="Arial"/>
                <a:sym typeface="Arial"/>
              </a:rPr>
              <a:t>3</a:t>
            </a:r>
            <a:r>
              <a:rPr b="1" i="0" lang="en-US" sz="3000" u="none" cap="none" strike="noStrike">
                <a:solidFill>
                  <a:srgbClr val="333300"/>
                </a:solidFill>
                <a:latin typeface="Arial"/>
                <a:ea typeface="Arial"/>
                <a:cs typeface="Arial"/>
                <a:sym typeface="Arial"/>
              </a:rPr>
              <a:t>)</a:t>
            </a:r>
            <a:r>
              <a:rPr b="1" baseline="30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Arial"/>
                <a:ea typeface="Arial"/>
                <a:cs typeface="Arial"/>
                <a:sym typeface="Arial"/>
              </a:rPr>
              <a:t> </a:t>
            </a:r>
            <a:br>
              <a:rPr b="1"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 		K</a:t>
            </a:r>
            <a:r>
              <a:rPr b="1" baseline="-25000" i="0" lang="en-US" sz="3000" u="none" cap="none" strike="noStrike">
                <a:solidFill>
                  <a:srgbClr val="333300"/>
                </a:solidFill>
                <a:latin typeface="Arial"/>
                <a:ea typeface="Arial"/>
                <a:cs typeface="Arial"/>
                <a:sym typeface="Arial"/>
              </a:rPr>
              <a:t>p</a:t>
            </a:r>
            <a:r>
              <a:rPr b="1" i="0" lang="en-US" sz="3000" u="none" cap="none" strike="noStrike">
                <a:solidFill>
                  <a:srgbClr val="333300"/>
                </a:solidFill>
                <a:latin typeface="Arial"/>
                <a:ea typeface="Arial"/>
                <a:cs typeface="Arial"/>
                <a:sym typeface="Arial"/>
              </a:rPr>
              <a:t> = ———————</a:t>
            </a:r>
            <a:br>
              <a:rPr b="1"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        		p(SO</a:t>
            </a:r>
            <a:r>
              <a:rPr b="1" baseline="-25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Arial"/>
                <a:ea typeface="Arial"/>
                <a:cs typeface="Arial"/>
                <a:sym typeface="Arial"/>
              </a:rPr>
              <a:t>)</a:t>
            </a:r>
            <a:r>
              <a:rPr b="1" baseline="30000" i="0" lang="en-US" sz="3000" u="none" cap="none" strike="noStrike">
                <a:solidFill>
                  <a:srgbClr val="333300"/>
                </a:solidFill>
                <a:latin typeface="Arial"/>
                <a:ea typeface="Arial"/>
                <a:cs typeface="Arial"/>
                <a:sym typeface="Arial"/>
              </a:rPr>
              <a:t>2 </a:t>
            </a:r>
            <a:r>
              <a:rPr b="1" i="0" lang="en-US" sz="3000" u="none" cap="none" strike="noStrike">
                <a:solidFill>
                  <a:srgbClr val="333300"/>
                </a:solidFill>
                <a:latin typeface="Arial"/>
                <a:ea typeface="Arial"/>
                <a:cs typeface="Arial"/>
                <a:sym typeface="Arial"/>
              </a:rPr>
              <a:t>· p(O</a:t>
            </a:r>
            <a:r>
              <a:rPr b="1" baseline="-25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2900" marR="0" rtl="0" algn="l">
              <a:lnSpc>
                <a:spcPct val="90000"/>
              </a:lnSpc>
              <a:spcBef>
                <a:spcPts val="1800"/>
              </a:spcBef>
              <a:spcAft>
                <a:spcPts val="0"/>
              </a:spcAft>
              <a:buClr>
                <a:srgbClr val="333300"/>
              </a:buClr>
              <a:buSzPts val="3000"/>
              <a:buFont typeface="Arial"/>
              <a:buNone/>
            </a:pPr>
            <a:r>
              <a:rPr b="1" i="0" lang="en-US" sz="3000" u="none" cap="none" strike="noStrike">
                <a:solidFill>
                  <a:srgbClr val="333300"/>
                </a:solidFill>
                <a:latin typeface="Arial"/>
                <a:ea typeface="Arial"/>
                <a:cs typeface="Arial"/>
                <a:sym typeface="Arial"/>
              </a:rPr>
              <a:t>De la ecuación general de los gases:</a:t>
            </a:r>
            <a:br>
              <a:rPr b="1"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p ·V = n ·R·T se obtiene:</a:t>
            </a:r>
            <a:endParaRPr b="0" i="0" sz="1400" u="none" cap="none" strike="noStrike">
              <a:solidFill>
                <a:srgbClr val="000000"/>
              </a:solidFill>
              <a:latin typeface="Arial"/>
              <a:ea typeface="Arial"/>
              <a:cs typeface="Arial"/>
              <a:sym typeface="Arial"/>
            </a:endParaRPr>
          </a:p>
          <a:p>
            <a:pPr indent="-341312" lvl="0" marL="342900" marR="0" rtl="0" algn="l">
              <a:lnSpc>
                <a:spcPct val="60000"/>
              </a:lnSpc>
              <a:spcBef>
                <a:spcPts val="1800"/>
              </a:spcBef>
              <a:spcAft>
                <a:spcPts val="0"/>
              </a:spcAft>
              <a:buClr>
                <a:srgbClr val="333300"/>
              </a:buClr>
              <a:buSzPts val="3000"/>
              <a:buFont typeface="Arial"/>
              <a:buNone/>
            </a:pPr>
            <a:r>
              <a:rPr b="1" i="0" lang="en-US" sz="3000" u="none" cap="none" strike="noStrike">
                <a:solidFill>
                  <a:srgbClr val="333300"/>
                </a:solidFill>
                <a:latin typeface="Arial"/>
                <a:ea typeface="Arial"/>
                <a:cs typeface="Arial"/>
                <a:sym typeface="Arial"/>
              </a:rPr>
              <a:t>		      n</a:t>
            </a:r>
            <a:br>
              <a:rPr b="1"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p =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 ·R ·T = concentración · R · T</a:t>
            </a:r>
            <a:br>
              <a:rPr b="1"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	      V</a:t>
            </a:r>
            <a:endParaRPr b="0" i="0" sz="1400" u="none" cap="none" strike="noStrike">
              <a:solidFill>
                <a:srgbClr val="000000"/>
              </a:solidFill>
              <a:latin typeface="Arial"/>
              <a:ea typeface="Arial"/>
              <a:cs typeface="Arial"/>
              <a:sym typeface="Arial"/>
            </a:endParaRPr>
          </a:p>
          <a:p>
            <a:pPr indent="-341312" lvl="0" marL="342900" marR="0" rtl="0" algn="l">
              <a:lnSpc>
                <a:spcPct val="60000"/>
              </a:lnSpc>
              <a:spcBef>
                <a:spcPts val="2900"/>
              </a:spcBef>
              <a:spcAft>
                <a:spcPts val="0"/>
              </a:spcAft>
              <a:buClr>
                <a:srgbClr val="333300"/>
              </a:buClr>
              <a:buSzPts val="3000"/>
              <a:buFont typeface="Arial"/>
              <a:buNone/>
            </a:pPr>
            <a:r>
              <a:rPr b="1"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SO</a:t>
            </a:r>
            <a:r>
              <a:rPr b="1" baseline="-25000" i="0" lang="en-US" sz="3000" u="none" cap="none" strike="noStrike">
                <a:solidFill>
                  <a:srgbClr val="333300"/>
                </a:solidFill>
                <a:latin typeface="Arial"/>
                <a:ea typeface="Arial"/>
                <a:cs typeface="Arial"/>
                <a:sym typeface="Arial"/>
              </a:rPr>
              <a:t>3</a:t>
            </a:r>
            <a:r>
              <a:rPr b="1" i="0" lang="en-US" sz="3000" u="none" cap="none" strike="noStrike">
                <a:solidFill>
                  <a:srgbClr val="333300"/>
                </a:solidFill>
                <a:latin typeface="Noto Sans Symbols"/>
                <a:ea typeface="Noto Sans Symbols"/>
                <a:cs typeface="Noto Sans Symbols"/>
                <a:sym typeface="Noto Sans Symbols"/>
              </a:rPr>
              <a:t>]</a:t>
            </a:r>
            <a:r>
              <a:rPr b="1" baseline="30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Arial"/>
                <a:ea typeface="Arial"/>
                <a:cs typeface="Arial"/>
                <a:sym typeface="Arial"/>
              </a:rPr>
              <a:t> (RT)</a:t>
            </a:r>
            <a:r>
              <a:rPr b="1" baseline="30000" i="0" lang="en-US" sz="3000" u="none" cap="none" strike="noStrike">
                <a:solidFill>
                  <a:srgbClr val="333300"/>
                </a:solidFill>
                <a:latin typeface="Arial"/>
                <a:ea typeface="Arial"/>
                <a:cs typeface="Arial"/>
                <a:sym typeface="Arial"/>
              </a:rPr>
              <a:t>2</a:t>
            </a:r>
            <a:br>
              <a:rPr b="1" baseline="30000"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K</a:t>
            </a:r>
            <a:r>
              <a:rPr b="1" baseline="-25000" i="0" lang="en-US" sz="3000" u="none" cap="none" strike="noStrike">
                <a:solidFill>
                  <a:srgbClr val="333300"/>
                </a:solidFill>
                <a:latin typeface="Arial"/>
                <a:ea typeface="Arial"/>
                <a:cs typeface="Arial"/>
                <a:sym typeface="Arial"/>
              </a:rPr>
              <a:t>p</a:t>
            </a:r>
            <a:r>
              <a:rPr b="1" i="0" lang="en-US" sz="3000" u="none" cap="none" strike="noStrike">
                <a:solidFill>
                  <a:srgbClr val="333300"/>
                </a:solidFill>
                <a:latin typeface="Arial"/>
                <a:ea typeface="Arial"/>
                <a:cs typeface="Arial"/>
                <a:sym typeface="Arial"/>
              </a:rPr>
              <a:t> = —————————— = K</a:t>
            </a:r>
            <a:r>
              <a:rPr b="1" baseline="-25000" i="0" lang="en-US" sz="3000" u="none" cap="none" strike="noStrike">
                <a:solidFill>
                  <a:srgbClr val="333300"/>
                </a:solidFill>
                <a:latin typeface="Arial"/>
                <a:ea typeface="Arial"/>
                <a:cs typeface="Arial"/>
                <a:sym typeface="Arial"/>
              </a:rPr>
              <a:t>c </a:t>
            </a:r>
            <a:r>
              <a:rPr b="1" i="0" lang="en-US" sz="3000" u="none" cap="none" strike="noStrike">
                <a:solidFill>
                  <a:srgbClr val="333300"/>
                </a:solidFill>
                <a:latin typeface="Arial"/>
                <a:ea typeface="Arial"/>
                <a:cs typeface="Arial"/>
                <a:sym typeface="Arial"/>
              </a:rPr>
              <a:t>· (RT)</a:t>
            </a:r>
            <a:r>
              <a:rPr b="1" baseline="30000" i="0" lang="en-US" sz="3000" u="none" cap="none" strike="noStrike">
                <a:solidFill>
                  <a:srgbClr val="333300"/>
                </a:solidFill>
                <a:latin typeface="Arial"/>
                <a:ea typeface="Arial"/>
                <a:cs typeface="Arial"/>
                <a:sym typeface="Arial"/>
              </a:rPr>
              <a:t>–1</a:t>
            </a:r>
            <a:br>
              <a:rPr b="1" baseline="30000"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SO</a:t>
            </a:r>
            <a:r>
              <a:rPr b="1" baseline="-25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Noto Sans Symbols"/>
                <a:ea typeface="Noto Sans Symbols"/>
                <a:cs typeface="Noto Sans Symbols"/>
                <a:sym typeface="Noto Sans Symbols"/>
              </a:rPr>
              <a:t>]</a:t>
            </a:r>
            <a:r>
              <a:rPr b="1" baseline="30000" i="0" lang="en-US" sz="3000" u="none" cap="none" strike="noStrike">
                <a:solidFill>
                  <a:srgbClr val="333300"/>
                </a:solidFill>
                <a:latin typeface="Arial"/>
                <a:ea typeface="Arial"/>
                <a:cs typeface="Arial"/>
                <a:sym typeface="Arial"/>
              </a:rPr>
              <a:t>2 </a:t>
            </a:r>
            <a:r>
              <a:rPr b="1" i="0" lang="en-US" sz="3000" u="none" cap="none" strike="noStrike">
                <a:solidFill>
                  <a:srgbClr val="333300"/>
                </a:solidFill>
                <a:latin typeface="Arial"/>
                <a:ea typeface="Arial"/>
                <a:cs typeface="Arial"/>
                <a:sym typeface="Arial"/>
              </a:rPr>
              <a:t>(RT)</a:t>
            </a:r>
            <a:r>
              <a:rPr b="1" baseline="30000" i="0" lang="en-US" sz="3000" u="none" cap="none" strike="noStrike">
                <a:solidFill>
                  <a:srgbClr val="333300"/>
                </a:solidFill>
                <a:latin typeface="Arial"/>
                <a:ea typeface="Arial"/>
                <a:cs typeface="Arial"/>
                <a:sym typeface="Arial"/>
              </a:rPr>
              <a:t>2 </a:t>
            </a:r>
            <a:r>
              <a:rPr b="1"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O</a:t>
            </a:r>
            <a:r>
              <a:rPr b="1" baseline="-25000" i="0" lang="en-US" sz="3000" u="none" cap="none" strike="noStrike">
                <a:solidFill>
                  <a:srgbClr val="333300"/>
                </a:solidFill>
                <a:latin typeface="Arial"/>
                <a:ea typeface="Arial"/>
                <a:cs typeface="Arial"/>
                <a:sym typeface="Arial"/>
              </a:rPr>
              <a:t>2</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 (RT)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100"/>
              </a:spcBef>
              <a:spcAft>
                <a:spcPts val="0"/>
              </a:spcAft>
              <a:buClr>
                <a:srgbClr val="000000"/>
              </a:buClr>
              <a:buSzPts val="3000"/>
              <a:buFont typeface="Arial"/>
              <a:buNone/>
            </a:pPr>
            <a:r>
              <a:t/>
            </a:r>
            <a:endParaRPr b="1" i="0" sz="3000" u="none" cap="none" strike="noStrike">
              <a:solidFill>
                <a:srgbClr val="333300"/>
              </a:solidFill>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animEffect filter="fade" transition="in">
                                      <p:cBhvr>
                                        <p:cTn dur="500"/>
                                        <p:tgtEl>
                                          <p:spTgt spid="2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animEffect filter="fade" transition="in">
                                      <p:cBhvr>
                                        <p:cTn dur="500"/>
                                        <p:tgtEl>
                                          <p:spTgt spid="2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5" st="5"/>
                                            </p:txEl>
                                          </p:spTgt>
                                        </p:tgtEl>
                                        <p:attrNameLst>
                                          <p:attrName>style.visibility</p:attrName>
                                        </p:attrNameLst>
                                      </p:cBhvr>
                                      <p:to>
                                        <p:strVal val="visible"/>
                                      </p:to>
                                    </p:set>
                                    <p:animEffect filter="fade" transition="in">
                                      <p:cBhvr>
                                        <p:cTn dur="500"/>
                                        <p:tgtEl>
                                          <p:spTgt spid="2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sp>
        <p:nvSpPr>
          <p:cNvPr id="231" name="Google Shape;231;p17"/>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32" name="Google Shape;232;p17"/>
          <p:cNvSpPr txBox="1"/>
          <p:nvPr/>
        </p:nvSpPr>
        <p:spPr>
          <a:xfrm>
            <a:off x="1500187" y="22860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Constante de equilibrio (K</a:t>
            </a:r>
            <a:r>
              <a:rPr b="0" baseline="-25000" i="0" lang="en-US" sz="4400" u="none" cap="none" strike="noStrike">
                <a:solidFill>
                  <a:srgbClr val="008000"/>
                </a:solidFill>
                <a:latin typeface="Times New Roman"/>
                <a:ea typeface="Times New Roman"/>
                <a:cs typeface="Times New Roman"/>
                <a:sym typeface="Times New Roman"/>
              </a:rPr>
              <a:t>p</a:t>
            </a:r>
            <a:r>
              <a:rPr b="0" i="0" lang="en-US" sz="4400" u="none" cap="none" strike="noStrike">
                <a:solidFill>
                  <a:srgbClr val="008000"/>
                </a:solidFill>
                <a:latin typeface="Times New Roman"/>
                <a:ea typeface="Times New Roman"/>
                <a:cs typeface="Times New Roman"/>
                <a:sym typeface="Times New Roman"/>
              </a:rPr>
              <a:t>) (continuación)</a:t>
            </a:r>
            <a:endParaRPr b="0" i="0" sz="1400" u="none" cap="none" strike="noStrike">
              <a:solidFill>
                <a:srgbClr val="000000"/>
              </a:solidFill>
              <a:latin typeface="Arial"/>
              <a:ea typeface="Arial"/>
              <a:cs typeface="Arial"/>
              <a:sym typeface="Arial"/>
            </a:endParaRPr>
          </a:p>
        </p:txBody>
      </p:sp>
      <p:sp>
        <p:nvSpPr>
          <p:cNvPr id="233" name="Google Shape;233;p17"/>
          <p:cNvSpPr txBox="1"/>
          <p:nvPr/>
        </p:nvSpPr>
        <p:spPr>
          <a:xfrm>
            <a:off x="1414462" y="1620837"/>
            <a:ext cx="7729500" cy="4308600"/>
          </a:xfrm>
          <a:prstGeom prst="rect">
            <a:avLst/>
          </a:prstGeom>
          <a:noFill/>
          <a:ln>
            <a:noFill/>
          </a:ln>
        </p:spPr>
        <p:txBody>
          <a:bodyPr anchorCtr="0" anchor="t" bIns="46075" lIns="92150" spcFirstLastPara="1" rIns="92150" wrap="square" tIns="46075">
            <a:noAutofit/>
          </a:bodyPr>
          <a:lstStyle/>
          <a:p>
            <a:pPr indent="-341312" lvl="0" marL="341312" marR="0" rtl="0" algn="l">
              <a:lnSpc>
                <a:spcPct val="90000"/>
              </a:lnSpc>
              <a:spcBef>
                <a:spcPts val="0"/>
              </a:spcBef>
              <a:spcAft>
                <a:spcPts val="0"/>
              </a:spcAft>
              <a:buClr>
                <a:srgbClr val="999933"/>
              </a:buClr>
              <a:buSzPts val="3000"/>
              <a:buFont typeface="Noto Sans Symbols"/>
              <a:buChar char="●"/>
            </a:pPr>
            <a:r>
              <a:rPr b="1" i="0" lang="en-US" sz="3000" u="none" cap="none" strike="noStrike">
                <a:solidFill>
                  <a:srgbClr val="333300"/>
                </a:solidFill>
                <a:latin typeface="Arial"/>
                <a:ea typeface="Arial"/>
                <a:cs typeface="Arial"/>
                <a:sym typeface="Arial"/>
              </a:rPr>
              <a:t>Vemos, pues, que K</a:t>
            </a:r>
            <a:r>
              <a:rPr b="1" baseline="-25000" i="0" lang="en-US" sz="3000" u="none" cap="none" strike="noStrike">
                <a:solidFill>
                  <a:srgbClr val="333300"/>
                </a:solidFill>
                <a:latin typeface="Arial"/>
                <a:ea typeface="Arial"/>
                <a:cs typeface="Arial"/>
                <a:sym typeface="Arial"/>
              </a:rPr>
              <a:t>P</a:t>
            </a:r>
            <a:r>
              <a:rPr b="1" i="0" lang="en-US" sz="3000" u="none" cap="none" strike="noStrike">
                <a:solidFill>
                  <a:srgbClr val="333300"/>
                </a:solidFill>
                <a:latin typeface="Arial"/>
                <a:ea typeface="Arial"/>
                <a:cs typeface="Arial"/>
                <a:sym typeface="Arial"/>
              </a:rPr>
              <a:t> puede depender de la temperatura siempre que haya un cambio en el nº de moles de gases</a:t>
            </a:r>
            <a:endParaRPr b="0" i="0" sz="1400" u="none" cap="none" strike="noStrike">
              <a:solidFill>
                <a:srgbClr val="000000"/>
              </a:solidFill>
              <a:latin typeface="Arial"/>
              <a:ea typeface="Arial"/>
              <a:cs typeface="Arial"/>
              <a:sym typeface="Arial"/>
            </a:endParaRPr>
          </a:p>
          <a:p>
            <a:pPr indent="-341312" lvl="0" marL="341312" marR="0" rtl="0" algn="l">
              <a:lnSpc>
                <a:spcPct val="60000"/>
              </a:lnSpc>
              <a:spcBef>
                <a:spcPts val="700"/>
              </a:spcBef>
              <a:spcAft>
                <a:spcPts val="0"/>
              </a:spcAft>
              <a:buClr>
                <a:srgbClr val="333300"/>
              </a:buClr>
              <a:buSzPts val="3000"/>
              <a:buFont typeface="Times New Roman"/>
              <a:buNone/>
            </a:pPr>
            <a:r>
              <a:t/>
            </a:r>
            <a:endParaRPr b="1" i="0" sz="3000" u="none" cap="none" strike="noStrike">
              <a:solidFill>
                <a:srgbClr val="333300"/>
              </a:solidFill>
              <a:latin typeface="Arial"/>
              <a:ea typeface="Arial"/>
              <a:cs typeface="Arial"/>
              <a:sym typeface="Arial"/>
            </a:endParaRPr>
          </a:p>
          <a:p>
            <a:pPr indent="-341312" lvl="0" marL="341312" marR="0" rtl="0" algn="l">
              <a:lnSpc>
                <a:spcPct val="60000"/>
              </a:lnSpc>
              <a:spcBef>
                <a:spcPts val="700"/>
              </a:spcBef>
              <a:spcAft>
                <a:spcPts val="0"/>
              </a:spcAft>
              <a:buClr>
                <a:srgbClr val="333300"/>
              </a:buClr>
              <a:buSzPts val="3000"/>
              <a:buFont typeface="Arial"/>
              <a:buNone/>
            </a:pPr>
            <a:r>
              <a:rPr b="1" i="0" lang="en-US" sz="3000" u="none" cap="none" strike="noStrike">
                <a:solidFill>
                  <a:srgbClr val="333300"/>
                </a:solidFill>
                <a:latin typeface="Arial"/>
                <a:ea typeface="Arial"/>
                <a:cs typeface="Arial"/>
                <a:sym typeface="Arial"/>
              </a:rPr>
              <a:t> 	        p</a:t>
            </a:r>
            <a:r>
              <a:rPr b="1" baseline="-25000" i="0" lang="en-US" sz="3000" u="none" cap="none" strike="noStrike">
                <a:solidFill>
                  <a:srgbClr val="333300"/>
                </a:solidFill>
                <a:latin typeface="Arial"/>
                <a:ea typeface="Arial"/>
                <a:cs typeface="Arial"/>
                <a:sym typeface="Arial"/>
              </a:rPr>
              <a:t>c</a:t>
            </a:r>
            <a:r>
              <a:rPr b="1" baseline="30000" i="0" lang="en-US" sz="3000" u="none" cap="none" strike="noStrike">
                <a:solidFill>
                  <a:srgbClr val="333300"/>
                </a:solidFill>
                <a:latin typeface="Arial"/>
                <a:ea typeface="Arial"/>
                <a:cs typeface="Arial"/>
                <a:sym typeface="Arial"/>
              </a:rPr>
              <a:t>c </a:t>
            </a:r>
            <a:r>
              <a:rPr b="1" i="0" lang="en-US" sz="3000" u="none" cap="none" strike="noStrike">
                <a:solidFill>
                  <a:srgbClr val="333300"/>
                </a:solidFill>
                <a:latin typeface="Arial"/>
                <a:ea typeface="Arial"/>
                <a:cs typeface="Arial"/>
                <a:sym typeface="Arial"/>
              </a:rPr>
              <a:t>·  p</a:t>
            </a:r>
            <a:r>
              <a:rPr b="1" baseline="-25000" i="0" lang="en-US" sz="3000" u="none" cap="none" strike="noStrike">
                <a:solidFill>
                  <a:srgbClr val="333300"/>
                </a:solidFill>
                <a:latin typeface="Arial"/>
                <a:ea typeface="Arial"/>
                <a:cs typeface="Arial"/>
                <a:sym typeface="Arial"/>
              </a:rPr>
              <a:t>D</a:t>
            </a:r>
            <a:r>
              <a:rPr b="1" baseline="30000" i="0" lang="en-US" sz="3000" u="none" cap="none" strike="noStrike">
                <a:solidFill>
                  <a:srgbClr val="333300"/>
                </a:solidFill>
                <a:latin typeface="Arial"/>
                <a:ea typeface="Arial"/>
                <a:cs typeface="Arial"/>
                <a:sym typeface="Arial"/>
              </a:rPr>
              <a:t>d</a:t>
            </a:r>
            <a:r>
              <a:rPr b="1"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C</a:t>
            </a:r>
            <a:r>
              <a:rPr b="1" i="0" lang="en-US" sz="3000" u="none" cap="none" strike="noStrike">
                <a:solidFill>
                  <a:srgbClr val="333300"/>
                </a:solidFill>
                <a:latin typeface="Noto Sans Symbols"/>
                <a:ea typeface="Noto Sans Symbols"/>
                <a:cs typeface="Noto Sans Symbols"/>
                <a:sym typeface="Noto Sans Symbols"/>
              </a:rPr>
              <a:t>]</a:t>
            </a:r>
            <a:r>
              <a:rPr b="1" baseline="30000" i="0" lang="en-US" sz="3000" u="none" cap="none" strike="noStrike">
                <a:solidFill>
                  <a:srgbClr val="333300"/>
                </a:solidFill>
                <a:latin typeface="Arial"/>
                <a:ea typeface="Arial"/>
                <a:cs typeface="Arial"/>
                <a:sym typeface="Arial"/>
              </a:rPr>
              <a:t>c </a:t>
            </a:r>
            <a:r>
              <a:rPr b="1" i="0" lang="en-US" sz="3000" u="none" cap="none" strike="noStrike">
                <a:solidFill>
                  <a:srgbClr val="333300"/>
                </a:solidFill>
                <a:latin typeface="Arial"/>
                <a:ea typeface="Arial"/>
                <a:cs typeface="Arial"/>
                <a:sym typeface="Arial"/>
              </a:rPr>
              <a:t>(RT)</a:t>
            </a:r>
            <a:r>
              <a:rPr b="1" baseline="30000" i="0" lang="en-US" sz="3000" u="none" cap="none" strike="noStrike">
                <a:solidFill>
                  <a:srgbClr val="333300"/>
                </a:solidFill>
                <a:latin typeface="Arial"/>
                <a:ea typeface="Arial"/>
                <a:cs typeface="Arial"/>
                <a:sym typeface="Arial"/>
              </a:rPr>
              <a:t>c </a:t>
            </a:r>
            <a:r>
              <a:rPr b="1"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D</a:t>
            </a:r>
            <a:r>
              <a:rPr b="1" i="0" lang="en-US" sz="3000" u="none" cap="none" strike="noStrike">
                <a:solidFill>
                  <a:srgbClr val="333300"/>
                </a:solidFill>
                <a:latin typeface="Noto Sans Symbols"/>
                <a:ea typeface="Noto Sans Symbols"/>
                <a:cs typeface="Noto Sans Symbols"/>
                <a:sym typeface="Noto Sans Symbols"/>
              </a:rPr>
              <a:t>]</a:t>
            </a:r>
            <a:r>
              <a:rPr b="1" baseline="30000" i="0" lang="en-US" sz="3000" u="none" cap="none" strike="noStrike">
                <a:solidFill>
                  <a:srgbClr val="333300"/>
                </a:solidFill>
                <a:latin typeface="Arial"/>
                <a:ea typeface="Arial"/>
                <a:cs typeface="Arial"/>
                <a:sym typeface="Arial"/>
              </a:rPr>
              <a:t>d</a:t>
            </a:r>
            <a:r>
              <a:rPr b="1" i="0" lang="en-US" sz="3000" u="none" cap="none" strike="noStrike">
                <a:solidFill>
                  <a:srgbClr val="333300"/>
                </a:solidFill>
                <a:latin typeface="Arial"/>
                <a:ea typeface="Arial"/>
                <a:cs typeface="Arial"/>
                <a:sym typeface="Arial"/>
              </a:rPr>
              <a:t> (RT)</a:t>
            </a:r>
            <a:r>
              <a:rPr b="1" baseline="30000" i="0" lang="en-US" sz="3000" u="none" cap="none" strike="noStrike">
                <a:solidFill>
                  <a:srgbClr val="333300"/>
                </a:solidFill>
                <a:latin typeface="Arial"/>
                <a:ea typeface="Arial"/>
                <a:cs typeface="Arial"/>
                <a:sym typeface="Arial"/>
              </a:rPr>
              <a:t>d </a:t>
            </a:r>
            <a:br>
              <a:rPr b="1" baseline="30000"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K</a:t>
            </a:r>
            <a:r>
              <a:rPr b="1" baseline="-25000" i="0" lang="en-US" sz="3000" u="none" cap="none" strike="noStrike">
                <a:solidFill>
                  <a:srgbClr val="333300"/>
                </a:solidFill>
                <a:latin typeface="Arial"/>
                <a:ea typeface="Arial"/>
                <a:cs typeface="Arial"/>
                <a:sym typeface="Arial"/>
              </a:rPr>
              <a:t>p</a:t>
            </a:r>
            <a:r>
              <a:rPr b="1" i="0" lang="en-US" sz="3000" u="none" cap="none" strike="noStrike">
                <a:solidFill>
                  <a:srgbClr val="333300"/>
                </a:solidFill>
                <a:latin typeface="Arial"/>
                <a:ea typeface="Arial"/>
                <a:cs typeface="Arial"/>
                <a:sym typeface="Arial"/>
              </a:rPr>
              <a:t> = ———— = ——————————  =</a:t>
            </a:r>
            <a:br>
              <a:rPr b="1" i="0" lang="en-US" sz="3000" u="none" cap="none" strike="noStrike">
                <a:solidFill>
                  <a:srgbClr val="333300"/>
                </a:solidFill>
                <a:latin typeface="Arial"/>
                <a:ea typeface="Arial"/>
                <a:cs typeface="Arial"/>
                <a:sym typeface="Arial"/>
              </a:rPr>
            </a:br>
            <a:r>
              <a:rPr b="1" i="0" lang="en-US" sz="3000" u="none" cap="none" strike="noStrike">
                <a:solidFill>
                  <a:srgbClr val="333300"/>
                </a:solidFill>
                <a:latin typeface="Arial"/>
                <a:ea typeface="Arial"/>
                <a:cs typeface="Arial"/>
                <a:sym typeface="Arial"/>
              </a:rPr>
              <a:t>         p</a:t>
            </a:r>
            <a:r>
              <a:rPr b="1" baseline="-25000" i="0" lang="en-US" sz="3000" u="none" cap="none" strike="noStrike">
                <a:solidFill>
                  <a:srgbClr val="333300"/>
                </a:solidFill>
                <a:latin typeface="Arial"/>
                <a:ea typeface="Arial"/>
                <a:cs typeface="Arial"/>
                <a:sym typeface="Arial"/>
              </a:rPr>
              <a:t>A</a:t>
            </a:r>
            <a:r>
              <a:rPr b="1" baseline="30000" i="0" lang="en-US" sz="3000" u="none" cap="none" strike="noStrike">
                <a:solidFill>
                  <a:srgbClr val="333300"/>
                </a:solidFill>
                <a:latin typeface="Arial"/>
                <a:ea typeface="Arial"/>
                <a:cs typeface="Arial"/>
                <a:sym typeface="Arial"/>
              </a:rPr>
              <a:t>a </a:t>
            </a:r>
            <a:r>
              <a:rPr b="1" i="0" lang="en-US" sz="3000" u="none" cap="none" strike="noStrike">
                <a:solidFill>
                  <a:srgbClr val="333300"/>
                </a:solidFill>
                <a:latin typeface="Arial"/>
                <a:ea typeface="Arial"/>
                <a:cs typeface="Arial"/>
                <a:sym typeface="Arial"/>
              </a:rPr>
              <a:t>· p</a:t>
            </a:r>
            <a:r>
              <a:rPr b="1" baseline="-25000" i="0" lang="en-US" sz="3000" u="none" cap="none" strike="noStrike">
                <a:solidFill>
                  <a:srgbClr val="333300"/>
                </a:solidFill>
                <a:latin typeface="Arial"/>
                <a:ea typeface="Arial"/>
                <a:cs typeface="Arial"/>
                <a:sym typeface="Arial"/>
              </a:rPr>
              <a:t>B</a:t>
            </a:r>
            <a:r>
              <a:rPr b="1" baseline="30000" i="0" lang="en-US" sz="3000" u="none" cap="none" strike="noStrike">
                <a:solidFill>
                  <a:srgbClr val="333300"/>
                </a:solidFill>
                <a:latin typeface="Arial"/>
                <a:ea typeface="Arial"/>
                <a:cs typeface="Arial"/>
                <a:sym typeface="Arial"/>
              </a:rPr>
              <a:t>b</a:t>
            </a:r>
            <a:r>
              <a:rPr b="1"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A</a:t>
            </a:r>
            <a:r>
              <a:rPr b="1" i="0" lang="en-US" sz="3000" u="none" cap="none" strike="noStrike">
                <a:solidFill>
                  <a:srgbClr val="333300"/>
                </a:solidFill>
                <a:latin typeface="Noto Sans Symbols"/>
                <a:ea typeface="Noto Sans Symbols"/>
                <a:cs typeface="Noto Sans Symbols"/>
                <a:sym typeface="Noto Sans Symbols"/>
              </a:rPr>
              <a:t>]</a:t>
            </a:r>
            <a:r>
              <a:rPr b="1" baseline="30000" i="0" lang="en-US" sz="3000" u="none" cap="none" strike="noStrike">
                <a:solidFill>
                  <a:srgbClr val="333300"/>
                </a:solidFill>
                <a:latin typeface="Arial"/>
                <a:ea typeface="Arial"/>
                <a:cs typeface="Arial"/>
                <a:sym typeface="Arial"/>
              </a:rPr>
              <a:t>a </a:t>
            </a:r>
            <a:r>
              <a:rPr b="1" i="0" lang="en-US" sz="3000" u="none" cap="none" strike="noStrike">
                <a:solidFill>
                  <a:srgbClr val="333300"/>
                </a:solidFill>
                <a:latin typeface="Arial"/>
                <a:ea typeface="Arial"/>
                <a:cs typeface="Arial"/>
                <a:sym typeface="Arial"/>
              </a:rPr>
              <a:t>(RT)</a:t>
            </a:r>
            <a:r>
              <a:rPr b="1" baseline="30000" i="0" lang="en-US" sz="3000" u="none" cap="none" strike="noStrike">
                <a:solidFill>
                  <a:srgbClr val="333300"/>
                </a:solidFill>
                <a:latin typeface="Arial"/>
                <a:ea typeface="Arial"/>
                <a:cs typeface="Arial"/>
                <a:sym typeface="Arial"/>
              </a:rPr>
              <a:t>a </a:t>
            </a:r>
            <a:r>
              <a:rPr b="1" i="0" lang="en-US" sz="3000" u="none" cap="none" strike="noStrike">
                <a:solidFill>
                  <a:srgbClr val="333300"/>
                </a:solidFill>
                <a:latin typeface="Arial"/>
                <a:ea typeface="Arial"/>
                <a:cs typeface="Arial"/>
                <a:sym typeface="Arial"/>
              </a:rPr>
              <a:t>·</a:t>
            </a:r>
            <a:r>
              <a:rPr b="1" baseline="30000"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Noto Sans Symbols"/>
                <a:ea typeface="Noto Sans Symbols"/>
                <a:cs typeface="Noto Sans Symbols"/>
                <a:sym typeface="Noto Sans Symbols"/>
              </a:rPr>
              <a:t>[</a:t>
            </a:r>
            <a:r>
              <a:rPr b="1" i="0" lang="en-US" sz="3000" u="none" cap="none" strike="noStrike">
                <a:solidFill>
                  <a:srgbClr val="333300"/>
                </a:solidFill>
                <a:latin typeface="Arial"/>
                <a:ea typeface="Arial"/>
                <a:cs typeface="Arial"/>
                <a:sym typeface="Arial"/>
              </a:rPr>
              <a:t>B</a:t>
            </a:r>
            <a:r>
              <a:rPr b="1" i="0" lang="en-US" sz="3000" u="none" cap="none" strike="noStrike">
                <a:solidFill>
                  <a:srgbClr val="333300"/>
                </a:solidFill>
                <a:latin typeface="Noto Sans Symbols"/>
                <a:ea typeface="Noto Sans Symbols"/>
                <a:cs typeface="Noto Sans Symbols"/>
                <a:sym typeface="Noto Sans Symbols"/>
              </a:rPr>
              <a:t>]</a:t>
            </a:r>
            <a:r>
              <a:rPr b="1" baseline="30000" i="0" lang="en-US" sz="3000" u="none" cap="none" strike="noStrike">
                <a:solidFill>
                  <a:srgbClr val="333300"/>
                </a:solidFill>
                <a:latin typeface="Arial"/>
                <a:ea typeface="Arial"/>
                <a:cs typeface="Arial"/>
                <a:sym typeface="Arial"/>
              </a:rPr>
              <a:t>b </a:t>
            </a:r>
            <a:r>
              <a:rPr b="1" i="0" lang="en-US" sz="3000" u="none" cap="none" strike="noStrike">
                <a:solidFill>
                  <a:srgbClr val="333300"/>
                </a:solidFill>
                <a:latin typeface="Arial"/>
                <a:ea typeface="Arial"/>
                <a:cs typeface="Arial"/>
                <a:sym typeface="Arial"/>
              </a:rPr>
              <a:t>(RT)</a:t>
            </a:r>
            <a:r>
              <a:rPr b="1" baseline="30000" i="0" lang="en-US" sz="3000" u="none" cap="none" strike="noStrike">
                <a:solidFill>
                  <a:srgbClr val="333300"/>
                </a:solidFill>
                <a:latin typeface="Arial"/>
                <a:ea typeface="Arial"/>
                <a:cs typeface="Arial"/>
                <a:sym typeface="Arial"/>
              </a:rPr>
              <a:t>b </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2600"/>
              </a:spcBef>
              <a:spcAft>
                <a:spcPts val="0"/>
              </a:spcAft>
              <a:buClr>
                <a:srgbClr val="333300"/>
              </a:buClr>
              <a:buSzPts val="3000"/>
              <a:buFont typeface="Arial"/>
              <a:buNone/>
            </a:pPr>
            <a:r>
              <a:rPr b="1" baseline="30000" i="0" lang="en-US" sz="30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700"/>
              </a:spcBef>
              <a:spcAft>
                <a:spcPts val="0"/>
              </a:spcAft>
              <a:buClr>
                <a:srgbClr val="333300"/>
              </a:buClr>
              <a:buSzPts val="3000"/>
              <a:buFont typeface="Arial"/>
              <a:buNone/>
            </a:pPr>
            <a:r>
              <a:rPr b="1" i="0" lang="en-US" sz="3000" u="none" cap="none" strike="noStrike">
                <a:solidFill>
                  <a:srgbClr val="333300"/>
                </a:solidFill>
                <a:latin typeface="Arial"/>
                <a:ea typeface="Arial"/>
                <a:cs typeface="Arial"/>
                <a:sym typeface="Arial"/>
              </a:rPr>
              <a:t>en donde </a:t>
            </a:r>
            <a:r>
              <a:rPr b="1" i="0" lang="en-US" sz="3000" u="none" cap="none" strike="noStrike">
                <a:solidFill>
                  <a:srgbClr val="333300"/>
                </a:solidFill>
                <a:latin typeface="Noto Sans Symbols"/>
                <a:ea typeface="Noto Sans Symbols"/>
                <a:cs typeface="Noto Sans Symbols"/>
                <a:sym typeface="Noto Sans Symbols"/>
              </a:rPr>
              <a:t>Δ</a:t>
            </a:r>
            <a:r>
              <a:rPr b="1" i="0" lang="en-US" sz="3000" u="none" cap="none" strike="noStrike">
                <a:solidFill>
                  <a:srgbClr val="333300"/>
                </a:solidFill>
                <a:latin typeface="Arial"/>
                <a:ea typeface="Arial"/>
                <a:cs typeface="Arial"/>
                <a:sym typeface="Arial"/>
              </a:rPr>
              <a:t>n = incremento en nº de moles de gases (n</a:t>
            </a:r>
            <a:r>
              <a:rPr b="1" baseline="-25000" i="0" lang="en-US" sz="3000" u="none" cap="none" strike="noStrike">
                <a:solidFill>
                  <a:srgbClr val="333300"/>
                </a:solidFill>
                <a:latin typeface="Arial"/>
                <a:ea typeface="Arial"/>
                <a:cs typeface="Arial"/>
                <a:sym typeface="Arial"/>
              </a:rPr>
              <a:t>productos</a:t>
            </a:r>
            <a:r>
              <a:rPr b="0" i="0" lang="en-US" sz="3000" u="none" cap="none" strike="noStrike">
                <a:solidFill>
                  <a:srgbClr val="333300"/>
                </a:solidFill>
                <a:latin typeface="Arial"/>
                <a:ea typeface="Arial"/>
                <a:cs typeface="Arial"/>
                <a:sym typeface="Arial"/>
              </a:rPr>
              <a:t> </a:t>
            </a:r>
            <a:r>
              <a:rPr b="1" i="0" lang="en-US" sz="3000" u="none" cap="none" strike="noStrike">
                <a:solidFill>
                  <a:srgbClr val="333300"/>
                </a:solidFill>
                <a:latin typeface="Arial"/>
                <a:ea typeface="Arial"/>
                <a:cs typeface="Arial"/>
                <a:sym typeface="Arial"/>
              </a:rPr>
              <a:t>– n</a:t>
            </a:r>
            <a:r>
              <a:rPr b="1" baseline="-25000" i="0" lang="en-US" sz="3000" u="none" cap="none" strike="noStrike">
                <a:solidFill>
                  <a:srgbClr val="333300"/>
                </a:solidFill>
                <a:latin typeface="Arial"/>
                <a:ea typeface="Arial"/>
                <a:cs typeface="Arial"/>
                <a:sym typeface="Arial"/>
              </a:rPr>
              <a:t>reactivos</a:t>
            </a:r>
            <a:r>
              <a:rPr b="1" i="0" lang="en-US" sz="3000" u="none" cap="none" strike="noStrike">
                <a:solidFill>
                  <a:srgbClr val="3333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34" name="Google Shape;234;p17"/>
          <p:cNvSpPr/>
          <p:nvPr/>
        </p:nvSpPr>
        <p:spPr>
          <a:xfrm>
            <a:off x="5334000" y="6003925"/>
            <a:ext cx="9144000" cy="15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aphicFrame>
        <p:nvGraphicFramePr>
          <p:cNvPr id="235" name="Google Shape;235;p17"/>
          <p:cNvGraphicFramePr/>
          <p:nvPr/>
        </p:nvGraphicFramePr>
        <p:xfrm>
          <a:off x="3009900" y="4500562"/>
          <a:ext cx="3530600" cy="728662"/>
        </p:xfrm>
        <a:graphic>
          <a:graphicData uri="http://schemas.openxmlformats.org/presentationml/2006/ole">
            <mc:AlternateContent>
              <mc:Choice Requires="v">
                <p:oleObj r:id="rId4" imgH="728662" imgW="3530600" spid="_x0000_s1">
                  <p:embed/>
                </p:oleObj>
              </mc:Choice>
              <mc:Fallback>
                <p:oleObj r:id="rId5" imgH="728662" imgW="3530600">
                  <p:embed/>
                  <p:pic>
                    <p:nvPicPr>
                      <p:cNvPr id="235" name="Google Shape;235;p17"/>
                      <p:cNvPicPr preferRelativeResize="0"/>
                      <p:nvPr/>
                    </p:nvPicPr>
                    <p:blipFill rotWithShape="1">
                      <a:blip r:embed="rId6">
                        <a:alphaModFix/>
                      </a:blip>
                      <a:srcRect b="0" l="0" r="0" t="0"/>
                      <a:stretch/>
                    </p:blipFill>
                    <p:spPr>
                      <a:xfrm>
                        <a:off x="3009900" y="4500562"/>
                        <a:ext cx="3530600" cy="728662"/>
                      </a:xfrm>
                      <a:prstGeom prst="rect">
                        <a:avLst/>
                      </a:prstGeom>
                      <a:noFill/>
                      <a:ln>
                        <a:noFill/>
                      </a:ln>
                    </p:spPr>
                  </p:pic>
                </p:oleObj>
              </mc:Fallback>
            </mc:AlternateContent>
          </a:graphicData>
        </a:graphic>
      </p:graphicFrame>
      <p:sp>
        <p:nvSpPr>
          <p:cNvPr id="236" name="Google Shape;236;p17"/>
          <p:cNvSpPr txBox="1"/>
          <p:nvPr/>
        </p:nvSpPr>
        <p:spPr>
          <a:xfrm>
            <a:off x="4839050" y="894525"/>
            <a:ext cx="4204200" cy="651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333300"/>
                </a:solidFill>
                <a:highlight>
                  <a:srgbClr val="FFFF00"/>
                </a:highlight>
                <a:latin typeface="Arial"/>
                <a:ea typeface="Arial"/>
                <a:cs typeface="Arial"/>
                <a:sym typeface="Arial"/>
              </a:rPr>
              <a:t>Hacer ej resuelto. p. 201 y ej 4 p. 225</a:t>
            </a:r>
            <a:endParaRPr b="0" i="0" sz="1900" u="none" cap="none" strike="noStrike">
              <a:solidFill>
                <a:srgbClr val="333300"/>
              </a:solidFill>
              <a:highlight>
                <a:srgbClr val="FFFF00"/>
              </a:highlight>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10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10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1000"/>
                                        <p:tgtEl>
                                          <p:spTgt spid="2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Effect filter="fade" transition="in">
                                      <p:cBhvr>
                                        <p:cTn dur="1000"/>
                                        <p:tgtEl>
                                          <p:spTgt spid="2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4" st="4"/>
                                            </p:txEl>
                                          </p:spTgt>
                                        </p:tgtEl>
                                        <p:attrNameLst>
                                          <p:attrName>style.visibility</p:attrName>
                                        </p:attrNameLst>
                                      </p:cBhvr>
                                      <p:to>
                                        <p:strVal val="visible"/>
                                      </p:to>
                                    </p:set>
                                    <p:animEffect filter="fade" transition="in">
                                      <p:cBhvr>
                                        <p:cTn dur="1000"/>
                                        <p:tgtEl>
                                          <p:spTgt spid="23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0" name="Shape 240"/>
        <p:cNvGrpSpPr/>
        <p:nvPr/>
      </p:nvGrpSpPr>
      <p:grpSpPr>
        <a:xfrm>
          <a:off x="0" y="0"/>
          <a:ext cx="0" cy="0"/>
          <a:chOff x="0" y="0"/>
          <a:chExt cx="0" cy="0"/>
        </a:xfrm>
      </p:grpSpPr>
      <p:sp>
        <p:nvSpPr>
          <p:cNvPr id="241" name="Google Shape;241;p18"/>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42" name="Google Shape;242;p18"/>
          <p:cNvSpPr txBox="1"/>
          <p:nvPr/>
        </p:nvSpPr>
        <p:spPr>
          <a:xfrm>
            <a:off x="1004887" y="457200"/>
            <a:ext cx="8139112" cy="1143000"/>
          </a:xfrm>
          <a:prstGeom prst="rect">
            <a:avLst/>
          </a:prstGeom>
          <a:noFill/>
          <a:ln>
            <a:noFill/>
          </a:ln>
        </p:spPr>
        <p:txBody>
          <a:bodyPr anchorCtr="0" anchor="ctr" bIns="46075" lIns="92150" spcFirstLastPara="1" rIns="92150" wrap="square" tIns="46075">
            <a:noAutofit/>
          </a:bodyPr>
          <a:lstStyle/>
          <a:p>
            <a:pPr indent="-384173" lvl="0" marL="385762"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a:t>
            </a:r>
            <a:r>
              <a:rPr b="1" i="0" lang="en-US" sz="3200" u="none" cap="none" strike="noStrike">
                <a:solidFill>
                  <a:srgbClr val="008000"/>
                </a:solidFill>
                <a:latin typeface="Times New Roman"/>
                <a:ea typeface="Times New Roman"/>
                <a:cs typeface="Times New Roman"/>
                <a:sym typeface="Times New Roman"/>
              </a:rPr>
              <a:t>Calcular la constante K</a:t>
            </a:r>
            <a:r>
              <a:rPr b="1" baseline="-25000" i="0" lang="en-US" sz="3200" u="none" cap="none" strike="noStrike">
                <a:solidFill>
                  <a:srgbClr val="008000"/>
                </a:solidFill>
                <a:latin typeface="Times New Roman"/>
                <a:ea typeface="Times New Roman"/>
                <a:cs typeface="Times New Roman"/>
                <a:sym typeface="Times New Roman"/>
              </a:rPr>
              <a:t>p </a:t>
            </a:r>
            <a:r>
              <a:rPr b="1" i="0" lang="en-US" sz="3200" u="none" cap="none" strike="noStrike">
                <a:solidFill>
                  <a:srgbClr val="008000"/>
                </a:solidFill>
                <a:latin typeface="Times New Roman"/>
                <a:ea typeface="Times New Roman"/>
                <a:cs typeface="Times New Roman"/>
                <a:sym typeface="Times New Roman"/>
              </a:rPr>
              <a:t>a 1000 K en la reacción de formación del amoniaco vista anteriormente. (K</a:t>
            </a:r>
            <a:r>
              <a:rPr b="1" baseline="-25000" i="0" lang="en-US" sz="3200" u="none" cap="none" strike="noStrike">
                <a:solidFill>
                  <a:srgbClr val="008000"/>
                </a:solidFill>
                <a:latin typeface="Times New Roman"/>
                <a:ea typeface="Times New Roman"/>
                <a:cs typeface="Times New Roman"/>
                <a:sym typeface="Times New Roman"/>
              </a:rPr>
              <a:t>C </a:t>
            </a:r>
            <a:r>
              <a:rPr b="0" i="0" lang="en-US" sz="3200" u="none" cap="none" strike="noStrike">
                <a:solidFill>
                  <a:srgbClr val="008000"/>
                </a:solidFill>
                <a:latin typeface="Times New Roman"/>
                <a:ea typeface="Times New Roman"/>
                <a:cs typeface="Times New Roman"/>
                <a:sym typeface="Times New Roman"/>
              </a:rPr>
              <a:t>=</a:t>
            </a:r>
            <a:r>
              <a:rPr b="1" i="0" lang="en-US" sz="3200" u="none" cap="none" strike="noStrike">
                <a:solidFill>
                  <a:srgbClr val="008000"/>
                </a:solidFill>
                <a:latin typeface="Times New Roman"/>
                <a:ea typeface="Times New Roman"/>
                <a:cs typeface="Times New Roman"/>
                <a:sym typeface="Times New Roman"/>
              </a:rPr>
              <a:t> 1,996 ·10</a:t>
            </a:r>
            <a:r>
              <a:rPr b="1" baseline="30000" i="0" lang="en-US" sz="3200" u="none" cap="none" strike="noStrike">
                <a:solidFill>
                  <a:srgbClr val="008000"/>
                </a:solidFill>
                <a:latin typeface="Times New Roman"/>
                <a:ea typeface="Times New Roman"/>
                <a:cs typeface="Times New Roman"/>
                <a:sym typeface="Times New Roman"/>
              </a:rPr>
              <a:t>–2</a:t>
            </a:r>
            <a:r>
              <a:rPr b="0" i="0" lang="en-US" sz="3600" u="none" cap="none" strike="noStrike">
                <a:solidFill>
                  <a:srgbClr val="008000"/>
                </a:solidFill>
                <a:latin typeface="Times New Roman"/>
                <a:ea typeface="Times New Roman"/>
                <a:cs typeface="Times New Roman"/>
                <a:sym typeface="Times New Roman"/>
              </a:rPr>
              <a:t> M</a:t>
            </a:r>
            <a:r>
              <a:rPr b="1" baseline="30000" i="0" lang="en-US" sz="3200" u="none" cap="none" strike="noStrike">
                <a:solidFill>
                  <a:srgbClr val="008000"/>
                </a:solidFill>
                <a:latin typeface="Times New Roman"/>
                <a:ea typeface="Times New Roman"/>
                <a:cs typeface="Times New Roman"/>
                <a:sym typeface="Times New Roman"/>
              </a:rPr>
              <a:t>–2</a:t>
            </a:r>
            <a:r>
              <a:rPr b="0" i="0" lang="en-US" sz="3200" u="none" cap="none" strike="noStrike">
                <a:solidFill>
                  <a:srgbClr val="008000"/>
                </a:solidFill>
                <a:latin typeface="Times New Roman"/>
                <a:ea typeface="Times New Roman"/>
                <a:cs typeface="Times New Roman"/>
                <a:sym typeface="Times New Roman"/>
              </a:rPr>
              <a:t>)</a:t>
            </a:r>
            <a:r>
              <a:rPr b="0" i="0" lang="en-US" sz="3600" u="none" cap="none" strike="noStrike">
                <a:solidFill>
                  <a:srgbClr val="008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43" name="Google Shape;243;p18"/>
          <p:cNvSpPr txBox="1"/>
          <p:nvPr/>
        </p:nvSpPr>
        <p:spPr>
          <a:xfrm>
            <a:off x="1339050" y="2149012"/>
            <a:ext cx="7601100" cy="4302000"/>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rgbClr val="333300"/>
              </a:buClr>
              <a:buSzPts val="3200"/>
              <a:buFont typeface="Arial"/>
              <a:buNone/>
            </a:pPr>
            <a:r>
              <a:rPr b="1" i="0" lang="en-US" sz="3200" u="none" cap="none" strike="noStrike">
                <a:solidFill>
                  <a:srgbClr val="333300"/>
                </a:solidFill>
                <a:latin typeface="Arial"/>
                <a:ea typeface="Arial"/>
                <a:cs typeface="Arial"/>
                <a:sym typeface="Arial"/>
              </a:rPr>
              <a:t>     N</a:t>
            </a:r>
            <a:r>
              <a:rPr b="1" baseline="-25000" i="0" lang="en-US" sz="3200" u="none" cap="none" strike="noStrike">
                <a:solidFill>
                  <a:srgbClr val="333300"/>
                </a:solidFill>
                <a:latin typeface="Arial"/>
                <a:ea typeface="Arial"/>
                <a:cs typeface="Arial"/>
                <a:sym typeface="Arial"/>
              </a:rPr>
              <a:t>2</a:t>
            </a:r>
            <a:r>
              <a:rPr b="1" i="0" lang="en-US" sz="3200" u="none" cap="none" strike="noStrike">
                <a:solidFill>
                  <a:srgbClr val="333300"/>
                </a:solidFill>
                <a:latin typeface="Arial"/>
                <a:ea typeface="Arial"/>
                <a:cs typeface="Arial"/>
                <a:sym typeface="Arial"/>
              </a:rPr>
              <a:t>(g)  +  3 H</a:t>
            </a:r>
            <a:r>
              <a:rPr b="1" baseline="-25000" i="0" lang="en-US" sz="3200" u="none" cap="none" strike="noStrike">
                <a:solidFill>
                  <a:srgbClr val="333300"/>
                </a:solidFill>
                <a:latin typeface="Arial"/>
                <a:ea typeface="Arial"/>
                <a:cs typeface="Arial"/>
                <a:sym typeface="Arial"/>
              </a:rPr>
              <a:t>2</a:t>
            </a:r>
            <a:r>
              <a:rPr b="1" i="0" lang="en-US" sz="3200" u="none" cap="none" strike="noStrike">
                <a:solidFill>
                  <a:srgbClr val="333300"/>
                </a:solidFill>
                <a:latin typeface="Arial"/>
                <a:ea typeface="Arial"/>
                <a:cs typeface="Arial"/>
                <a:sym typeface="Arial"/>
              </a:rPr>
              <a:t>(g) ⇔ 2 NH</a:t>
            </a:r>
            <a:r>
              <a:rPr b="1" baseline="-25000" i="0" lang="en-US" sz="3200" u="none" cap="none" strike="noStrike">
                <a:solidFill>
                  <a:srgbClr val="333300"/>
                </a:solidFill>
                <a:latin typeface="Arial"/>
                <a:ea typeface="Arial"/>
                <a:cs typeface="Arial"/>
                <a:sym typeface="Arial"/>
              </a:rPr>
              <a:t>3</a:t>
            </a:r>
            <a:r>
              <a:rPr b="1" i="0" lang="en-US" sz="3200" u="none" cap="none" strike="noStrike">
                <a:solidFill>
                  <a:srgbClr val="333300"/>
                </a:solidFill>
                <a:latin typeface="Arial"/>
                <a:ea typeface="Arial"/>
                <a:cs typeface="Arial"/>
                <a:sym typeface="Arial"/>
              </a:rPr>
              <a:t>(g)</a:t>
            </a:r>
            <a:endParaRPr b="1" i="0" sz="32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333300"/>
              </a:buClr>
              <a:buSzPts val="3200"/>
              <a:buFont typeface="Arial"/>
              <a:buNone/>
            </a:pPr>
            <a:r>
              <a:t/>
            </a:r>
            <a:endParaRPr b="1" i="0" sz="32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333300"/>
              </a:buClr>
              <a:buSzPts val="3200"/>
              <a:buFont typeface="Arial"/>
              <a:buNone/>
            </a:pPr>
            <a:r>
              <a:t/>
            </a:r>
            <a:endParaRPr b="1" i="0" sz="3200" u="none" cap="none" strike="noStrike">
              <a:solidFill>
                <a:srgbClr val="333300"/>
              </a:solidFill>
              <a:latin typeface="Arial"/>
              <a:ea typeface="Arial"/>
              <a:cs typeface="Arial"/>
              <a:sym typeface="Arial"/>
            </a:endParaRPr>
          </a:p>
          <a:p>
            <a:pPr indent="0" lvl="0" marL="0" marR="0" rtl="0" algn="l">
              <a:lnSpc>
                <a:spcPct val="100000"/>
              </a:lnSpc>
              <a:spcBef>
                <a:spcPts val="800"/>
              </a:spcBef>
              <a:spcAft>
                <a:spcPts val="0"/>
              </a:spcAft>
              <a:buClr>
                <a:srgbClr val="333300"/>
              </a:buClr>
              <a:buSzPts val="3200"/>
              <a:buFont typeface="Arial"/>
              <a:buNone/>
            </a:pPr>
            <a:r>
              <a:rPr b="1" i="0" lang="en-US" sz="32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4" name="Google Shape;244;p18"/>
          <p:cNvPicPr preferRelativeResize="0"/>
          <p:nvPr/>
        </p:nvPicPr>
        <p:blipFill rotWithShape="1">
          <a:blip r:embed="rId3">
            <a:alphaModFix/>
          </a:blip>
          <a:srcRect b="0" l="0" r="0" t="0"/>
          <a:stretch/>
        </p:blipFill>
        <p:spPr>
          <a:xfrm>
            <a:off x="1514275" y="2039925"/>
            <a:ext cx="7255974" cy="4157925"/>
          </a:xfrm>
          <a:prstGeom prst="rect">
            <a:avLst/>
          </a:prstGeom>
          <a:noFill/>
          <a:ln>
            <a:noFill/>
          </a:ln>
        </p:spPr>
      </p:pic>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0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10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10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animEffect filter="fade" transition="in">
                                      <p:cBhvr>
                                        <p:cTn dur="1000"/>
                                        <p:tgtEl>
                                          <p:spTgt spid="24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2" name="Shape 92"/>
        <p:cNvGrpSpPr/>
        <p:nvPr/>
      </p:nvGrpSpPr>
      <p:grpSpPr>
        <a:xfrm>
          <a:off x="0" y="0"/>
          <a:ext cx="0" cy="0"/>
          <a:chOff x="0" y="0"/>
          <a:chExt cx="0" cy="0"/>
        </a:xfrm>
      </p:grpSpPr>
      <p:sp>
        <p:nvSpPr>
          <p:cNvPr id="93" name="Google Shape;93;p3"/>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94" name="Google Shape;94;p3"/>
          <p:cNvSpPr txBox="1"/>
          <p:nvPr/>
        </p:nvSpPr>
        <p:spPr>
          <a:xfrm>
            <a:off x="1500187" y="-76200"/>
            <a:ext cx="7600950" cy="833437"/>
          </a:xfrm>
          <a:prstGeom prst="rect">
            <a:avLst/>
          </a:prstGeom>
          <a:noFill/>
          <a:ln>
            <a:noFill/>
          </a:ln>
        </p:spPr>
        <p:txBody>
          <a:bodyPr anchorCtr="0" anchor="ctr" bIns="46075" lIns="92150" spcFirstLastPara="1" rIns="92150" wrap="square" tIns="46075">
            <a:noAutofit/>
          </a:bodyPr>
          <a:lstStyle/>
          <a:p>
            <a:pPr indent="0" lvl="0" marL="0" marR="0" rtl="0" algn="ctr">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Contenidos</a:t>
            </a:r>
            <a:endParaRPr b="0" i="0" sz="1400" u="none" cap="none" strike="noStrike">
              <a:solidFill>
                <a:srgbClr val="000000"/>
              </a:solidFill>
              <a:latin typeface="Arial"/>
              <a:ea typeface="Arial"/>
              <a:cs typeface="Arial"/>
              <a:sym typeface="Arial"/>
            </a:endParaRPr>
          </a:p>
        </p:txBody>
      </p:sp>
      <p:sp>
        <p:nvSpPr>
          <p:cNvPr id="95" name="Google Shape;95;p3"/>
          <p:cNvSpPr txBox="1"/>
          <p:nvPr/>
        </p:nvSpPr>
        <p:spPr>
          <a:xfrm>
            <a:off x="1504950" y="714375"/>
            <a:ext cx="7639050" cy="4714875"/>
          </a:xfrm>
          <a:prstGeom prst="rect">
            <a:avLst/>
          </a:prstGeom>
          <a:noFill/>
          <a:ln>
            <a:noFill/>
          </a:ln>
        </p:spPr>
        <p:txBody>
          <a:bodyPr anchorCtr="0" anchor="t" bIns="46075" lIns="92150" spcFirstLastPara="1" rIns="92150" wrap="square" tIns="46075">
            <a:noAutofit/>
          </a:bodyPr>
          <a:lstStyle/>
          <a:p>
            <a:pPr indent="-285748" lvl="0" marL="287337" marR="0" rtl="0" algn="l">
              <a:lnSpc>
                <a:spcPct val="80000"/>
              </a:lnSpc>
              <a:spcBef>
                <a:spcPts val="0"/>
              </a:spcBef>
              <a:spcAft>
                <a:spcPts val="0"/>
              </a:spcAft>
              <a:buClr>
                <a:srgbClr val="0000FF"/>
              </a:buClr>
              <a:buSzPts val="2800"/>
              <a:buFont typeface="Arial"/>
              <a:buNone/>
            </a:pPr>
            <a:r>
              <a:rPr b="1" i="0" lang="en-US" sz="2800" u="none" cap="none" strike="noStrike">
                <a:solidFill>
                  <a:srgbClr val="0000FF"/>
                </a:solidFill>
                <a:latin typeface="Arial"/>
                <a:ea typeface="Arial"/>
                <a:cs typeface="Arial"/>
                <a:sym typeface="Arial"/>
              </a:rPr>
              <a:t>1.</a:t>
            </a:r>
            <a:r>
              <a:rPr b="1" i="0" lang="en-US" sz="2500" u="none" cap="none" strike="noStrike">
                <a:solidFill>
                  <a:srgbClr val="0000FF"/>
                </a:solidFill>
                <a:latin typeface="Arial"/>
                <a:ea typeface="Arial"/>
                <a:cs typeface="Arial"/>
                <a:sym typeface="Arial"/>
              </a:rPr>
              <a:t>- </a:t>
            </a:r>
            <a:r>
              <a:rPr b="1" i="0" lang="en-US" sz="2500" u="none" cap="none" strike="noStrike">
                <a:solidFill>
                  <a:srgbClr val="333300"/>
                </a:solidFill>
                <a:latin typeface="Arial"/>
                <a:ea typeface="Arial"/>
                <a:cs typeface="Arial"/>
                <a:sym typeface="Arial"/>
              </a:rPr>
              <a:t>Concepto de equilibrio químico</a:t>
            </a:r>
            <a:r>
              <a:rPr b="1" i="0" lang="en-US" sz="2500" u="none" cap="none" strike="noStrike">
                <a:solidFill>
                  <a:srgbClr val="666633"/>
                </a:solidFill>
                <a:latin typeface="Arial"/>
                <a:ea typeface="Arial"/>
                <a:cs typeface="Arial"/>
                <a:sym typeface="Arial"/>
              </a:rPr>
              <a:t>.</a:t>
            </a:r>
            <a:r>
              <a:rPr b="1" i="0" lang="en-US" sz="2500" u="none" cap="none" strike="noStrike">
                <a:solidFill>
                  <a:srgbClr val="0000FF"/>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484187" lvl="1" marL="952500" marR="0" rtl="0" algn="l">
              <a:lnSpc>
                <a:spcPct val="80000"/>
              </a:lnSpc>
              <a:spcBef>
                <a:spcPts val="600"/>
              </a:spcBef>
              <a:spcAft>
                <a:spcPts val="0"/>
              </a:spcAft>
              <a:buClr>
                <a:srgbClr val="0000FF"/>
              </a:buClr>
              <a:buSzPts val="2400"/>
              <a:buFont typeface="Arial"/>
              <a:buNone/>
            </a:pPr>
            <a:r>
              <a:rPr b="1" i="0" lang="en-US" sz="2100" u="none" cap="none" strike="noStrike">
                <a:solidFill>
                  <a:srgbClr val="0000FF"/>
                </a:solidFill>
                <a:latin typeface="Arial"/>
                <a:ea typeface="Arial"/>
                <a:cs typeface="Arial"/>
                <a:sym typeface="Arial"/>
              </a:rPr>
              <a:t>1.1.</a:t>
            </a:r>
            <a:r>
              <a:rPr b="1"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333300"/>
                </a:solidFill>
                <a:latin typeface="Arial"/>
                <a:ea typeface="Arial"/>
                <a:cs typeface="Arial"/>
                <a:sym typeface="Arial"/>
              </a:rPr>
              <a:t>Características. Aspecto dinámico de las reacciones químicas.</a:t>
            </a:r>
            <a:endParaRPr b="0" i="0" sz="1100" u="none" cap="none" strike="noStrike">
              <a:solidFill>
                <a:srgbClr val="000000"/>
              </a:solidFill>
              <a:latin typeface="Arial"/>
              <a:ea typeface="Arial"/>
              <a:cs typeface="Arial"/>
              <a:sym typeface="Arial"/>
            </a:endParaRPr>
          </a:p>
          <a:p>
            <a:pPr indent="-285748" lvl="0" marL="287337" marR="0" rtl="0" algn="l">
              <a:lnSpc>
                <a:spcPct val="80000"/>
              </a:lnSpc>
              <a:spcBef>
                <a:spcPts val="700"/>
              </a:spcBef>
              <a:spcAft>
                <a:spcPts val="0"/>
              </a:spcAft>
              <a:buClr>
                <a:srgbClr val="0000FF"/>
              </a:buClr>
              <a:buSzPts val="2800"/>
              <a:buFont typeface="Arial"/>
              <a:buNone/>
            </a:pPr>
            <a:r>
              <a:rPr b="1" i="0" lang="en-US" sz="2500" u="none" cap="none" strike="noStrike">
                <a:solidFill>
                  <a:srgbClr val="0000FF"/>
                </a:solidFill>
                <a:latin typeface="Arial"/>
                <a:ea typeface="Arial"/>
                <a:cs typeface="Arial"/>
                <a:sym typeface="Arial"/>
              </a:rPr>
              <a:t>2.-</a:t>
            </a:r>
            <a:r>
              <a:rPr b="1" i="0" lang="en-US" sz="2500" u="none" cap="none" strike="noStrike">
                <a:solidFill>
                  <a:srgbClr val="0000FF"/>
                </a:solidFill>
                <a:latin typeface="Times New Roman"/>
                <a:ea typeface="Times New Roman"/>
                <a:cs typeface="Times New Roman"/>
                <a:sym typeface="Times New Roman"/>
              </a:rPr>
              <a:t> </a:t>
            </a:r>
            <a:r>
              <a:rPr b="1" i="0" lang="en-US" sz="2500" u="none" cap="none" strike="noStrike">
                <a:solidFill>
                  <a:srgbClr val="333300"/>
                </a:solidFill>
                <a:latin typeface="Arial"/>
                <a:ea typeface="Arial"/>
                <a:cs typeface="Arial"/>
                <a:sym typeface="Arial"/>
              </a:rPr>
              <a:t>Ley de acción de masas. K</a:t>
            </a:r>
            <a:r>
              <a:rPr b="1" baseline="-25000" i="0" lang="en-US" sz="2500" u="none" cap="none" strike="noStrike">
                <a:solidFill>
                  <a:srgbClr val="333300"/>
                </a:solidFill>
                <a:latin typeface="Arial"/>
                <a:ea typeface="Arial"/>
                <a:cs typeface="Arial"/>
                <a:sym typeface="Arial"/>
              </a:rPr>
              <a:t>C</a:t>
            </a:r>
            <a:r>
              <a:rPr b="1" i="0" lang="en-US" sz="2500" u="none" cap="none" strike="noStrike">
                <a:solidFill>
                  <a:srgbClr val="3333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285750" lvl="0" marL="287337" marR="0" rtl="0" algn="l">
              <a:lnSpc>
                <a:spcPct val="80000"/>
              </a:lnSpc>
              <a:spcBef>
                <a:spcPts val="700"/>
              </a:spcBef>
              <a:spcAft>
                <a:spcPts val="0"/>
              </a:spcAft>
              <a:buClr>
                <a:srgbClr val="0000FF"/>
              </a:buClr>
              <a:buSzPts val="2800"/>
              <a:buFont typeface="Arial"/>
              <a:buNone/>
            </a:pPr>
            <a:r>
              <a:rPr b="1" i="0" lang="en-US" sz="2500" u="none" cap="none" strike="noStrike">
                <a:solidFill>
                  <a:srgbClr val="0000FF"/>
                </a:solidFill>
                <a:latin typeface="Arial"/>
                <a:ea typeface="Arial"/>
                <a:cs typeface="Arial"/>
                <a:sym typeface="Arial"/>
              </a:rPr>
              <a:t>3.-</a:t>
            </a:r>
            <a:r>
              <a:rPr b="1" i="0" lang="en-US" sz="2500" u="none" cap="none" strike="noStrike">
                <a:solidFill>
                  <a:srgbClr val="0000FF"/>
                </a:solidFill>
                <a:latin typeface="Times New Roman"/>
                <a:ea typeface="Times New Roman"/>
                <a:cs typeface="Times New Roman"/>
                <a:sym typeface="Times New Roman"/>
              </a:rPr>
              <a:t> </a:t>
            </a:r>
            <a:r>
              <a:rPr b="1" i="0" lang="en-US" sz="2500" u="none" cap="none" strike="noStrike">
                <a:solidFill>
                  <a:srgbClr val="333300"/>
                </a:solidFill>
                <a:latin typeface="Arial"/>
                <a:ea typeface="Arial"/>
                <a:cs typeface="Arial"/>
                <a:sym typeface="Arial"/>
              </a:rPr>
              <a:t>K</a:t>
            </a:r>
            <a:r>
              <a:rPr b="1" baseline="-25000" i="0" lang="en-US" sz="2500" u="none" cap="none" strike="noStrike">
                <a:solidFill>
                  <a:srgbClr val="333300"/>
                </a:solidFill>
                <a:latin typeface="Arial"/>
                <a:ea typeface="Arial"/>
                <a:cs typeface="Arial"/>
                <a:sym typeface="Arial"/>
              </a:rPr>
              <a:t>p</a:t>
            </a:r>
            <a:r>
              <a:rPr b="1" i="0" lang="en-US" sz="2500" u="none" cap="none" strike="noStrike">
                <a:solidFill>
                  <a:srgbClr val="333300"/>
                </a:solidFill>
                <a:latin typeface="Arial"/>
                <a:ea typeface="Arial"/>
                <a:cs typeface="Arial"/>
                <a:sym typeface="Arial"/>
              </a:rPr>
              <a:t>. Relación con K</a:t>
            </a:r>
            <a:r>
              <a:rPr b="1" baseline="-25000" i="0" lang="en-US" sz="2500" u="none" cap="none" strike="noStrike">
                <a:solidFill>
                  <a:srgbClr val="333300"/>
                </a:solidFill>
                <a:latin typeface="Arial"/>
                <a:ea typeface="Arial"/>
                <a:cs typeface="Arial"/>
                <a:sym typeface="Arial"/>
              </a:rPr>
              <a:t>c</a:t>
            </a:r>
            <a:endParaRPr b="1" baseline="-25000" i="0" sz="2500" u="none" cap="none" strike="noStrike">
              <a:solidFill>
                <a:srgbClr val="333300"/>
              </a:solidFill>
              <a:latin typeface="Arial"/>
              <a:ea typeface="Arial"/>
              <a:cs typeface="Arial"/>
              <a:sym typeface="Arial"/>
            </a:endParaRPr>
          </a:p>
          <a:p>
            <a:pPr indent="-285750" lvl="0" marL="744537" marR="0" rtl="0" algn="l">
              <a:lnSpc>
                <a:spcPct val="80000"/>
              </a:lnSpc>
              <a:spcBef>
                <a:spcPts val="700"/>
              </a:spcBef>
              <a:spcAft>
                <a:spcPts val="0"/>
              </a:spcAft>
              <a:buClr>
                <a:srgbClr val="0000FF"/>
              </a:buClr>
              <a:buSzPts val="2800"/>
              <a:buFont typeface="Arial"/>
              <a:buNone/>
            </a:pPr>
            <a:r>
              <a:rPr b="1" i="0" lang="en-US" sz="2100" u="none" cap="none" strike="noStrike">
                <a:solidFill>
                  <a:srgbClr val="0000FF"/>
                </a:solidFill>
                <a:latin typeface="Arial"/>
                <a:ea typeface="Arial"/>
                <a:cs typeface="Arial"/>
                <a:sym typeface="Arial"/>
              </a:rPr>
              <a:t>3.1.</a:t>
            </a:r>
            <a:r>
              <a:rPr b="1"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333300"/>
                </a:solidFill>
                <a:latin typeface="Arial"/>
                <a:ea typeface="Arial"/>
                <a:cs typeface="Arial"/>
                <a:sym typeface="Arial"/>
              </a:rPr>
              <a:t>Magnitud de las constantes de equilibrio.</a:t>
            </a:r>
            <a:endParaRPr b="0" i="0" sz="1100" u="none" cap="none" strike="noStrike">
              <a:solidFill>
                <a:srgbClr val="000000"/>
              </a:solidFill>
              <a:latin typeface="Arial"/>
              <a:ea typeface="Arial"/>
              <a:cs typeface="Arial"/>
              <a:sym typeface="Arial"/>
            </a:endParaRPr>
          </a:p>
          <a:p>
            <a:pPr indent="-285750" lvl="0" marL="287337" marR="0" rtl="0" algn="l">
              <a:lnSpc>
                <a:spcPct val="80000"/>
              </a:lnSpc>
              <a:spcBef>
                <a:spcPts val="700"/>
              </a:spcBef>
              <a:spcAft>
                <a:spcPts val="0"/>
              </a:spcAft>
              <a:buClr>
                <a:srgbClr val="0000FF"/>
              </a:buClr>
              <a:buSzPts val="2800"/>
              <a:buFont typeface="Arial"/>
              <a:buNone/>
            </a:pPr>
            <a:r>
              <a:rPr b="1" i="0" lang="en-US" sz="2500" u="none" cap="none" strike="noStrike">
                <a:solidFill>
                  <a:srgbClr val="0000FF"/>
                </a:solidFill>
                <a:latin typeface="Arial"/>
                <a:ea typeface="Arial"/>
                <a:cs typeface="Arial"/>
                <a:sym typeface="Arial"/>
              </a:rPr>
              <a:t>4.-</a:t>
            </a:r>
            <a:r>
              <a:rPr b="1" i="0" lang="en-US" sz="2500" u="none" cap="none" strike="noStrike">
                <a:solidFill>
                  <a:srgbClr val="0000FF"/>
                </a:solidFill>
                <a:latin typeface="Times New Roman"/>
                <a:ea typeface="Times New Roman"/>
                <a:cs typeface="Times New Roman"/>
                <a:sym typeface="Times New Roman"/>
              </a:rPr>
              <a:t> </a:t>
            </a:r>
            <a:r>
              <a:rPr b="1" i="0" lang="en-US" sz="2500" u="none" cap="none" strike="noStrike">
                <a:solidFill>
                  <a:srgbClr val="333300"/>
                </a:solidFill>
                <a:latin typeface="Arial"/>
                <a:ea typeface="Arial"/>
                <a:cs typeface="Arial"/>
                <a:sym typeface="Arial"/>
              </a:rPr>
              <a:t>Cociente de reacción.</a:t>
            </a:r>
            <a:endParaRPr b="1" i="0" sz="2500" u="none" cap="none" strike="noStrike">
              <a:solidFill>
                <a:srgbClr val="333300"/>
              </a:solidFill>
              <a:latin typeface="Arial"/>
              <a:ea typeface="Arial"/>
              <a:cs typeface="Arial"/>
              <a:sym typeface="Arial"/>
            </a:endParaRPr>
          </a:p>
          <a:p>
            <a:pPr indent="-285750" lvl="0" marL="287337" marR="0" rtl="0" algn="l">
              <a:lnSpc>
                <a:spcPct val="80000"/>
              </a:lnSpc>
              <a:spcBef>
                <a:spcPts val="700"/>
              </a:spcBef>
              <a:spcAft>
                <a:spcPts val="0"/>
              </a:spcAft>
              <a:buClr>
                <a:srgbClr val="0000FF"/>
              </a:buClr>
              <a:buSzPts val="2800"/>
              <a:buFont typeface="Arial"/>
              <a:buNone/>
            </a:pPr>
            <a:r>
              <a:rPr b="1" i="0" lang="en-US" sz="2500" u="none" cap="none" strike="noStrike">
                <a:solidFill>
                  <a:srgbClr val="0000FF"/>
                </a:solidFill>
                <a:latin typeface="Arial"/>
                <a:ea typeface="Arial"/>
                <a:cs typeface="Arial"/>
                <a:sym typeface="Arial"/>
              </a:rPr>
              <a:t>5.- </a:t>
            </a:r>
            <a:r>
              <a:rPr b="1" i="0" lang="en-US" sz="2500" u="none" cap="none" strike="noStrike">
                <a:solidFill>
                  <a:srgbClr val="333300"/>
                </a:solidFill>
                <a:latin typeface="Arial"/>
                <a:ea typeface="Arial"/>
                <a:cs typeface="Arial"/>
                <a:sym typeface="Arial"/>
              </a:rPr>
              <a:t>Composición en el equilibrio</a:t>
            </a:r>
            <a:endParaRPr b="1" i="0" sz="2500" u="none" cap="none" strike="noStrike">
              <a:solidFill>
                <a:srgbClr val="333300"/>
              </a:solidFill>
              <a:latin typeface="Arial"/>
              <a:ea typeface="Arial"/>
              <a:cs typeface="Arial"/>
              <a:sym typeface="Arial"/>
            </a:endParaRPr>
          </a:p>
          <a:p>
            <a:pPr indent="-285750" lvl="0" marL="287337" marR="0" rtl="0" algn="l">
              <a:lnSpc>
                <a:spcPct val="80000"/>
              </a:lnSpc>
              <a:spcBef>
                <a:spcPts val="700"/>
              </a:spcBef>
              <a:spcAft>
                <a:spcPts val="0"/>
              </a:spcAft>
              <a:buClr>
                <a:srgbClr val="0000FF"/>
              </a:buClr>
              <a:buSzPts val="2800"/>
              <a:buFont typeface="Arial"/>
              <a:buNone/>
            </a:pPr>
            <a:r>
              <a:rPr b="1" i="0" lang="en-US" sz="2500" u="none" cap="none" strike="noStrike">
                <a:solidFill>
                  <a:srgbClr val="0000FF"/>
                </a:solidFill>
                <a:latin typeface="Arial"/>
                <a:ea typeface="Arial"/>
                <a:cs typeface="Arial"/>
                <a:sym typeface="Arial"/>
              </a:rPr>
              <a:t>6.-</a:t>
            </a:r>
            <a:r>
              <a:rPr b="1" i="0" lang="en-US" sz="2500" u="none" cap="none" strike="noStrike">
                <a:solidFill>
                  <a:srgbClr val="0000FF"/>
                </a:solidFill>
                <a:latin typeface="Times New Roman"/>
                <a:ea typeface="Times New Roman"/>
                <a:cs typeface="Times New Roman"/>
                <a:sym typeface="Times New Roman"/>
              </a:rPr>
              <a:t> </a:t>
            </a:r>
            <a:r>
              <a:rPr b="1" i="0" lang="en-US" sz="2500" u="none" cap="none" strike="noStrike">
                <a:solidFill>
                  <a:srgbClr val="333300"/>
                </a:solidFill>
                <a:latin typeface="Arial"/>
                <a:ea typeface="Arial"/>
                <a:cs typeface="Arial"/>
                <a:sym typeface="Arial"/>
              </a:rPr>
              <a:t>Grado de disociación </a:t>
            </a:r>
            <a:r>
              <a:rPr b="1" i="0" lang="en-US" sz="2500" u="none" cap="none" strike="noStrike">
                <a:solidFill>
                  <a:srgbClr val="333300"/>
                </a:solidFill>
                <a:latin typeface="Noto Sans Symbols"/>
                <a:ea typeface="Noto Sans Symbols"/>
                <a:cs typeface="Noto Sans Symbols"/>
                <a:sym typeface="Noto Sans Symbols"/>
              </a:rPr>
              <a:t>α</a:t>
            </a:r>
            <a:r>
              <a:rPr b="1" i="0" lang="en-US" sz="2500" u="none" cap="none" strike="noStrike">
                <a:solidFill>
                  <a:srgbClr val="3333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p>
            <a:pPr indent="457200" lvl="1" marL="0" marR="0" rtl="0" algn="l">
              <a:lnSpc>
                <a:spcPct val="80000"/>
              </a:lnSpc>
              <a:spcBef>
                <a:spcPts val="600"/>
              </a:spcBef>
              <a:spcAft>
                <a:spcPts val="0"/>
              </a:spcAft>
              <a:buClr>
                <a:srgbClr val="0000FF"/>
              </a:buClr>
              <a:buSzPts val="2400"/>
              <a:buFont typeface="Arial"/>
              <a:buNone/>
            </a:pPr>
            <a:r>
              <a:rPr b="1" i="0" lang="en-US" sz="2100" u="none" cap="none" strike="noStrike">
                <a:solidFill>
                  <a:srgbClr val="0000FF"/>
                </a:solidFill>
                <a:latin typeface="Arial"/>
                <a:ea typeface="Arial"/>
                <a:cs typeface="Arial"/>
                <a:sym typeface="Arial"/>
              </a:rPr>
              <a:t>6.1.</a:t>
            </a:r>
            <a:r>
              <a:rPr b="1"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333300"/>
                </a:solidFill>
                <a:latin typeface="Arial"/>
                <a:ea typeface="Arial"/>
                <a:cs typeface="Arial"/>
                <a:sym typeface="Arial"/>
              </a:rPr>
              <a:t>Relación K</a:t>
            </a:r>
            <a:r>
              <a:rPr b="1" baseline="-25000" i="0" lang="en-US" sz="2100" u="none" cap="none" strike="noStrike">
                <a:solidFill>
                  <a:srgbClr val="333300"/>
                </a:solidFill>
                <a:latin typeface="Arial"/>
                <a:ea typeface="Arial"/>
                <a:cs typeface="Arial"/>
                <a:sym typeface="Arial"/>
              </a:rPr>
              <a:t>C </a:t>
            </a:r>
            <a:r>
              <a:rPr b="1" i="0" lang="en-US" sz="2100" u="none" cap="none" strike="noStrike">
                <a:solidFill>
                  <a:srgbClr val="333300"/>
                </a:solidFill>
                <a:latin typeface="Arial"/>
                <a:ea typeface="Arial"/>
                <a:cs typeface="Arial"/>
                <a:sym typeface="Arial"/>
              </a:rPr>
              <a:t>con </a:t>
            </a:r>
            <a:r>
              <a:rPr b="1" i="0" lang="en-US" sz="2100" u="none" cap="none" strike="noStrike">
                <a:solidFill>
                  <a:srgbClr val="333300"/>
                </a:solidFill>
                <a:latin typeface="Noto Sans Symbols"/>
                <a:ea typeface="Noto Sans Symbols"/>
                <a:cs typeface="Noto Sans Symbols"/>
                <a:sym typeface="Noto Sans Symbols"/>
              </a:rPr>
              <a:t>α</a:t>
            </a:r>
            <a:r>
              <a:rPr b="1" i="0" lang="en-US" sz="2100" u="none" cap="none" strike="noStrike">
                <a:solidFill>
                  <a:srgbClr val="333300"/>
                </a:solidFill>
                <a:latin typeface="Arial"/>
                <a:ea typeface="Arial"/>
                <a:cs typeface="Arial"/>
                <a:sym typeface="Arial"/>
              </a:rPr>
              <a:t>.</a:t>
            </a:r>
            <a:endParaRPr b="1" i="0" sz="2100" u="none" cap="none" strike="noStrike">
              <a:solidFill>
                <a:srgbClr val="333300"/>
              </a:solidFill>
              <a:latin typeface="Arial"/>
              <a:ea typeface="Arial"/>
              <a:cs typeface="Arial"/>
              <a:sym typeface="Arial"/>
            </a:endParaRPr>
          </a:p>
          <a:p>
            <a:pPr indent="-285748" lvl="0" marL="287337" marR="0" rtl="0" algn="l">
              <a:lnSpc>
                <a:spcPct val="80000"/>
              </a:lnSpc>
              <a:spcBef>
                <a:spcPts val="700"/>
              </a:spcBef>
              <a:spcAft>
                <a:spcPts val="0"/>
              </a:spcAft>
              <a:buClr>
                <a:srgbClr val="0000FF"/>
              </a:buClr>
              <a:buSzPts val="2800"/>
              <a:buFont typeface="Arial"/>
              <a:buNone/>
            </a:pPr>
            <a:r>
              <a:rPr b="1" i="0" lang="en-US" sz="2500" u="none" cap="none" strike="noStrike">
                <a:solidFill>
                  <a:srgbClr val="0000FF"/>
                </a:solidFill>
                <a:latin typeface="Arial"/>
                <a:ea typeface="Arial"/>
                <a:cs typeface="Arial"/>
                <a:sym typeface="Arial"/>
              </a:rPr>
              <a:t>7.-</a:t>
            </a:r>
            <a:r>
              <a:rPr b="1" i="0" lang="en-US" sz="2500" u="none" cap="none" strike="noStrike">
                <a:solidFill>
                  <a:srgbClr val="333300"/>
                </a:solidFill>
                <a:latin typeface="Arial"/>
                <a:ea typeface="Arial"/>
                <a:cs typeface="Arial"/>
                <a:sym typeface="Arial"/>
              </a:rPr>
              <a:t>Modificaciones del equilibrio. Principio de Le Chatelier.</a:t>
            </a:r>
            <a:endParaRPr b="0" i="0" sz="1100" u="none" cap="none" strike="noStrike">
              <a:solidFill>
                <a:srgbClr val="000000"/>
              </a:solidFill>
              <a:latin typeface="Arial"/>
              <a:ea typeface="Arial"/>
              <a:cs typeface="Arial"/>
              <a:sym typeface="Arial"/>
            </a:endParaRPr>
          </a:p>
          <a:p>
            <a:pPr indent="-484187" lvl="1" marL="952500" marR="0" rtl="0" algn="l">
              <a:lnSpc>
                <a:spcPct val="80000"/>
              </a:lnSpc>
              <a:spcBef>
                <a:spcPts val="600"/>
              </a:spcBef>
              <a:spcAft>
                <a:spcPts val="0"/>
              </a:spcAft>
              <a:buClr>
                <a:srgbClr val="0000FF"/>
              </a:buClr>
              <a:buSzPts val="2400"/>
              <a:buFont typeface="Arial"/>
              <a:buNone/>
            </a:pPr>
            <a:r>
              <a:rPr b="1" i="0" lang="en-US" sz="2100" u="none" cap="none" strike="noStrike">
                <a:solidFill>
                  <a:srgbClr val="0000FF"/>
                </a:solidFill>
                <a:latin typeface="Arial"/>
                <a:ea typeface="Arial"/>
                <a:cs typeface="Arial"/>
                <a:sym typeface="Arial"/>
              </a:rPr>
              <a:t>7.1.</a:t>
            </a:r>
            <a:r>
              <a:rPr b="1"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333300"/>
                </a:solidFill>
                <a:latin typeface="Arial"/>
                <a:ea typeface="Arial"/>
                <a:cs typeface="Arial"/>
                <a:sym typeface="Arial"/>
              </a:rPr>
              <a:t>Concentración en reactivos y productos.</a:t>
            </a:r>
            <a:endParaRPr b="0" i="0" sz="1100" u="none" cap="none" strike="noStrike">
              <a:solidFill>
                <a:srgbClr val="000000"/>
              </a:solidFill>
              <a:latin typeface="Arial"/>
              <a:ea typeface="Arial"/>
              <a:cs typeface="Arial"/>
              <a:sym typeface="Arial"/>
            </a:endParaRPr>
          </a:p>
          <a:p>
            <a:pPr indent="-484187" lvl="1" marL="952500" marR="0" rtl="0" algn="l">
              <a:lnSpc>
                <a:spcPct val="80000"/>
              </a:lnSpc>
              <a:spcBef>
                <a:spcPts val="600"/>
              </a:spcBef>
              <a:spcAft>
                <a:spcPts val="0"/>
              </a:spcAft>
              <a:buClr>
                <a:srgbClr val="0000FF"/>
              </a:buClr>
              <a:buSzPts val="2400"/>
              <a:buFont typeface="Arial"/>
              <a:buNone/>
            </a:pPr>
            <a:r>
              <a:rPr b="1" i="0" lang="en-US" sz="2100" u="none" cap="none" strike="noStrike">
                <a:solidFill>
                  <a:srgbClr val="0000FF"/>
                </a:solidFill>
                <a:latin typeface="Arial"/>
                <a:ea typeface="Arial"/>
                <a:cs typeface="Arial"/>
                <a:sym typeface="Arial"/>
              </a:rPr>
              <a:t>7.2.</a:t>
            </a:r>
            <a:r>
              <a:rPr b="1"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333300"/>
                </a:solidFill>
                <a:latin typeface="Arial"/>
                <a:ea typeface="Arial"/>
                <a:cs typeface="Arial"/>
                <a:sym typeface="Arial"/>
              </a:rPr>
              <a:t>Cambios de presión y temperatura.</a:t>
            </a:r>
            <a:endParaRPr b="0" i="0" sz="1100" u="none" cap="none" strike="noStrike">
              <a:solidFill>
                <a:srgbClr val="000000"/>
              </a:solidFill>
              <a:latin typeface="Arial"/>
              <a:ea typeface="Arial"/>
              <a:cs typeface="Arial"/>
              <a:sym typeface="Arial"/>
            </a:endParaRPr>
          </a:p>
          <a:p>
            <a:pPr indent="-484187" lvl="1" marL="952500" marR="0" rtl="0" algn="l">
              <a:lnSpc>
                <a:spcPct val="80000"/>
              </a:lnSpc>
              <a:spcBef>
                <a:spcPts val="600"/>
              </a:spcBef>
              <a:spcAft>
                <a:spcPts val="0"/>
              </a:spcAft>
              <a:buClr>
                <a:srgbClr val="0000FF"/>
              </a:buClr>
              <a:buSzPts val="2400"/>
              <a:buFont typeface="Arial"/>
              <a:buNone/>
            </a:pPr>
            <a:r>
              <a:rPr b="1" i="0" lang="en-US" sz="2100" u="none" cap="none" strike="noStrike">
                <a:solidFill>
                  <a:srgbClr val="0000FF"/>
                </a:solidFill>
                <a:latin typeface="Arial"/>
                <a:ea typeface="Arial"/>
                <a:cs typeface="Arial"/>
                <a:sym typeface="Arial"/>
              </a:rPr>
              <a:t>7.3.</a:t>
            </a:r>
            <a:r>
              <a:rPr b="1"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333300"/>
                </a:solidFill>
                <a:latin typeface="Arial"/>
                <a:ea typeface="Arial"/>
                <a:cs typeface="Arial"/>
                <a:sym typeface="Arial"/>
              </a:rPr>
              <a:t>Principio de Le Chatelier.</a:t>
            </a:r>
            <a:endParaRPr b="0" i="0" sz="1100" u="none" cap="none" strike="noStrike">
              <a:solidFill>
                <a:srgbClr val="000000"/>
              </a:solidFill>
              <a:latin typeface="Arial"/>
              <a:ea typeface="Arial"/>
              <a:cs typeface="Arial"/>
              <a:sym typeface="Arial"/>
            </a:endParaRPr>
          </a:p>
          <a:p>
            <a:pPr indent="-484187" lvl="1" marL="952500" marR="0" rtl="0" algn="l">
              <a:lnSpc>
                <a:spcPct val="80000"/>
              </a:lnSpc>
              <a:spcBef>
                <a:spcPts val="600"/>
              </a:spcBef>
              <a:spcAft>
                <a:spcPts val="0"/>
              </a:spcAft>
              <a:buClr>
                <a:srgbClr val="0000FF"/>
              </a:buClr>
              <a:buSzPts val="2400"/>
              <a:buFont typeface="Arial"/>
              <a:buNone/>
            </a:pPr>
            <a:r>
              <a:rPr b="1" i="0" lang="en-US" sz="2100" u="none" cap="none" strike="noStrike">
                <a:solidFill>
                  <a:srgbClr val="0000FF"/>
                </a:solidFill>
                <a:latin typeface="Arial"/>
                <a:ea typeface="Arial"/>
                <a:cs typeface="Arial"/>
                <a:sym typeface="Arial"/>
              </a:rPr>
              <a:t>7.4.</a:t>
            </a:r>
            <a:r>
              <a:rPr b="1"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333300"/>
                </a:solidFill>
                <a:latin typeface="Arial"/>
                <a:ea typeface="Arial"/>
                <a:cs typeface="Arial"/>
                <a:sym typeface="Arial"/>
              </a:rPr>
              <a:t>Importacia en procesos industriales.</a:t>
            </a:r>
            <a:endParaRPr b="0" i="0" sz="1100" u="none" cap="none" strike="noStrike">
              <a:solidFill>
                <a:srgbClr val="000000"/>
              </a:solidFill>
              <a:latin typeface="Arial"/>
              <a:ea typeface="Arial"/>
              <a:cs typeface="Arial"/>
              <a:sym typeface="Arial"/>
            </a:endParaRPr>
          </a:p>
          <a:p>
            <a:pPr indent="-285748" lvl="0" marL="287337" marR="0" rtl="0" algn="l">
              <a:lnSpc>
                <a:spcPct val="80000"/>
              </a:lnSpc>
              <a:spcBef>
                <a:spcPts val="700"/>
              </a:spcBef>
              <a:spcAft>
                <a:spcPts val="0"/>
              </a:spcAft>
              <a:buClr>
                <a:srgbClr val="0000FF"/>
              </a:buClr>
              <a:buSzPts val="2800"/>
              <a:buFont typeface="Arial"/>
              <a:buNone/>
            </a:pPr>
            <a:r>
              <a:rPr b="1" i="0" lang="en-US" sz="2500" u="none" cap="none" strike="noStrike">
                <a:solidFill>
                  <a:srgbClr val="0000FF"/>
                </a:solidFill>
                <a:latin typeface="Arial"/>
                <a:ea typeface="Arial"/>
                <a:cs typeface="Arial"/>
                <a:sym typeface="Arial"/>
              </a:rPr>
              <a:t>8.-</a:t>
            </a:r>
            <a:r>
              <a:rPr b="1" i="0" lang="en-US" sz="2500" u="none" cap="none" strike="noStrike">
                <a:solidFill>
                  <a:srgbClr val="0000FF"/>
                </a:solidFill>
                <a:latin typeface="Times New Roman"/>
                <a:ea typeface="Times New Roman"/>
                <a:cs typeface="Times New Roman"/>
                <a:sym typeface="Times New Roman"/>
              </a:rPr>
              <a:t> </a:t>
            </a:r>
            <a:r>
              <a:rPr b="1" i="0" lang="en-US" sz="2500" u="none" cap="none" strike="noStrike">
                <a:solidFill>
                  <a:srgbClr val="333300"/>
                </a:solidFill>
                <a:latin typeface="Arial"/>
                <a:ea typeface="Arial"/>
                <a:cs typeface="Arial"/>
                <a:sym typeface="Arial"/>
              </a:rPr>
              <a:t>Equilibrios heterogéneos.</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 calcmode="lin" valueType="num">
                                      <p:cBhvr additive="base">
                                        <p:cTn dur="500"/>
                                        <p:tgtEl>
                                          <p:spTgt spid="9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 calcmode="lin" valueType="num">
                                      <p:cBhvr additive="base">
                                        <p:cTn dur="500"/>
                                        <p:tgtEl>
                                          <p:spTgt spid="9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 calcmode="lin" valueType="num">
                                      <p:cBhvr additive="base">
                                        <p:cTn dur="500"/>
                                        <p:tgtEl>
                                          <p:spTgt spid="9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 calcmode="lin" valueType="num">
                                      <p:cBhvr additive="base">
                                        <p:cTn dur="500"/>
                                        <p:tgtEl>
                                          <p:spTgt spid="9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 calcmode="lin" valueType="num">
                                      <p:cBhvr additive="base">
                                        <p:cTn dur="500"/>
                                        <p:tgtEl>
                                          <p:spTgt spid="9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 calcmode="lin" valueType="num">
                                      <p:cBhvr additive="base">
                                        <p:cTn dur="500"/>
                                        <p:tgtEl>
                                          <p:spTgt spid="95">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 calcmode="lin" valueType="num">
                                      <p:cBhvr additive="base">
                                        <p:cTn dur="500"/>
                                        <p:tgtEl>
                                          <p:spTgt spid="95">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 calcmode="lin" valueType="num">
                                      <p:cBhvr additive="base">
                                        <p:cTn dur="500"/>
                                        <p:tgtEl>
                                          <p:spTgt spid="95">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anim calcmode="lin" valueType="num">
                                      <p:cBhvr additive="base">
                                        <p:cTn dur="500"/>
                                        <p:tgtEl>
                                          <p:spTgt spid="9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9" st="9"/>
                                            </p:txEl>
                                          </p:spTgt>
                                        </p:tgtEl>
                                        <p:attrNameLst>
                                          <p:attrName>style.visibility</p:attrName>
                                        </p:attrNameLst>
                                      </p:cBhvr>
                                      <p:to>
                                        <p:strVal val="visible"/>
                                      </p:to>
                                    </p:set>
                                    <p:anim calcmode="lin" valueType="num">
                                      <p:cBhvr additive="base">
                                        <p:cTn dur="500"/>
                                        <p:tgtEl>
                                          <p:spTgt spid="95">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10" st="10"/>
                                            </p:txEl>
                                          </p:spTgt>
                                        </p:tgtEl>
                                        <p:attrNameLst>
                                          <p:attrName>style.visibility</p:attrName>
                                        </p:attrNameLst>
                                      </p:cBhvr>
                                      <p:to>
                                        <p:strVal val="visible"/>
                                      </p:to>
                                    </p:set>
                                    <p:anim calcmode="lin" valueType="num">
                                      <p:cBhvr additive="base">
                                        <p:cTn dur="500"/>
                                        <p:tgtEl>
                                          <p:spTgt spid="95">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11" st="11"/>
                                            </p:txEl>
                                          </p:spTgt>
                                        </p:tgtEl>
                                        <p:attrNameLst>
                                          <p:attrName>style.visibility</p:attrName>
                                        </p:attrNameLst>
                                      </p:cBhvr>
                                      <p:to>
                                        <p:strVal val="visible"/>
                                      </p:to>
                                    </p:set>
                                    <p:anim calcmode="lin" valueType="num">
                                      <p:cBhvr additive="base">
                                        <p:cTn dur="500"/>
                                        <p:tgtEl>
                                          <p:spTgt spid="95">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12" st="12"/>
                                            </p:txEl>
                                          </p:spTgt>
                                        </p:tgtEl>
                                        <p:attrNameLst>
                                          <p:attrName>style.visibility</p:attrName>
                                        </p:attrNameLst>
                                      </p:cBhvr>
                                      <p:to>
                                        <p:strVal val="visible"/>
                                      </p:to>
                                    </p:set>
                                    <p:anim calcmode="lin" valueType="num">
                                      <p:cBhvr additive="base">
                                        <p:cTn dur="500"/>
                                        <p:tgtEl>
                                          <p:spTgt spid="95">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13" st="13"/>
                                            </p:txEl>
                                          </p:spTgt>
                                        </p:tgtEl>
                                        <p:attrNameLst>
                                          <p:attrName>style.visibility</p:attrName>
                                        </p:attrNameLst>
                                      </p:cBhvr>
                                      <p:to>
                                        <p:strVal val="visible"/>
                                      </p:to>
                                    </p:set>
                                    <p:anim calcmode="lin" valueType="num">
                                      <p:cBhvr additive="base">
                                        <p:cTn dur="500"/>
                                        <p:tgtEl>
                                          <p:spTgt spid="95">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xEl>
                                              <p:pRg end="14" st="14"/>
                                            </p:txEl>
                                          </p:spTgt>
                                        </p:tgtEl>
                                        <p:attrNameLst>
                                          <p:attrName>style.visibility</p:attrName>
                                        </p:attrNameLst>
                                      </p:cBhvr>
                                      <p:to>
                                        <p:strVal val="visible"/>
                                      </p:to>
                                    </p:set>
                                    <p:anim calcmode="lin" valueType="num">
                                      <p:cBhvr additive="base">
                                        <p:cTn dur="500"/>
                                        <p:tgtEl>
                                          <p:spTgt spid="95">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8" name="Shape 248"/>
        <p:cNvGrpSpPr/>
        <p:nvPr/>
      </p:nvGrpSpPr>
      <p:grpSpPr>
        <a:xfrm>
          <a:off x="0" y="0"/>
          <a:ext cx="0" cy="0"/>
          <a:chOff x="0" y="0"/>
          <a:chExt cx="0" cy="0"/>
        </a:xfrm>
      </p:grpSpPr>
      <p:sp>
        <p:nvSpPr>
          <p:cNvPr id="249" name="Google Shape;249;p19"/>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50" name="Google Shape;250;p19"/>
          <p:cNvSpPr txBox="1"/>
          <p:nvPr/>
        </p:nvSpPr>
        <p:spPr>
          <a:xfrm>
            <a:off x="1457325" y="2732087"/>
            <a:ext cx="7807325" cy="3659187"/>
          </a:xfrm>
          <a:prstGeom prst="rect">
            <a:avLst/>
          </a:prstGeom>
          <a:noFill/>
          <a:ln>
            <a:noFill/>
          </a:ln>
        </p:spPr>
        <p:txBody>
          <a:bodyPr anchorCtr="0" anchor="t" bIns="46075" lIns="92150" spcFirstLastPara="1" rIns="92150" wrap="square" tIns="46075">
            <a:noAutofit/>
          </a:bodyPr>
          <a:lstStyle/>
          <a:p>
            <a:pPr indent="0" lvl="0" marL="0" marR="0" rtl="0" algn="l">
              <a:lnSpc>
                <a:spcPct val="90000"/>
              </a:lnSpc>
              <a:spcBef>
                <a:spcPts val="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De la ecuación de los gases podemos deducir:</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6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		   			p	    10 atm · mol ·K</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[N</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O</a:t>
            </a:r>
            <a:r>
              <a:rPr b="0" baseline="-25000" i="0" lang="en-US" sz="2600" u="none" cap="none" strike="noStrike">
                <a:solidFill>
                  <a:srgbClr val="333300"/>
                </a:solidFill>
                <a:latin typeface="Arial"/>
                <a:ea typeface="Arial"/>
                <a:cs typeface="Arial"/>
                <a:sym typeface="Arial"/>
              </a:rPr>
              <a:t>4</a:t>
            </a:r>
            <a:r>
              <a:rPr b="0" i="0" lang="en-US" sz="2600" u="none" cap="none" strike="noStrike">
                <a:solidFill>
                  <a:srgbClr val="333300"/>
                </a:solidFill>
                <a:latin typeface="Arial"/>
                <a:ea typeface="Arial"/>
                <a:cs typeface="Arial"/>
                <a:sym typeface="Arial"/>
              </a:rPr>
              <a:t>]</a:t>
            </a:r>
            <a:r>
              <a:rPr b="0" baseline="-25000" i="0" lang="en-US" sz="2600" u="none" cap="none" strike="noStrike">
                <a:solidFill>
                  <a:srgbClr val="333300"/>
                </a:solidFill>
                <a:latin typeface="Arial"/>
                <a:ea typeface="Arial"/>
                <a:cs typeface="Arial"/>
                <a:sym typeface="Arial"/>
              </a:rPr>
              <a:t>inic.</a:t>
            </a:r>
            <a:r>
              <a:rPr b="0" i="0" lang="en-US" sz="2600" u="none" cap="none" strike="noStrike">
                <a:solidFill>
                  <a:srgbClr val="333300"/>
                </a:solidFill>
                <a:latin typeface="Arial"/>
                <a:ea typeface="Arial"/>
                <a:cs typeface="Arial"/>
                <a:sym typeface="Arial"/>
              </a:rPr>
              <a:t> = ——— = ————————— = 0, 38 M</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				R · T	   0,082 atm·L · 318 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008000"/>
              </a:buClr>
              <a:buSzPts val="2600"/>
              <a:buFont typeface="Arial"/>
              <a:buNone/>
            </a:pPr>
            <a:r>
              <a:rPr b="0" i="0" lang="en-US" sz="2600" u="sng" cap="none" strike="noStrike">
                <a:solidFill>
                  <a:srgbClr val="008000"/>
                </a:solidFill>
                <a:latin typeface="Arial"/>
                <a:ea typeface="Arial"/>
                <a:cs typeface="Arial"/>
                <a:sym typeface="Arial"/>
              </a:rPr>
              <a:t>Equilibrio:	</a:t>
            </a:r>
            <a:r>
              <a:rPr b="0" i="0" lang="en-US" sz="2600" u="none" cap="none" strike="noStrike">
                <a:solidFill>
                  <a:srgbClr val="333300"/>
                </a:solidFill>
                <a:latin typeface="Arial"/>
                <a:ea typeface="Arial"/>
                <a:cs typeface="Arial"/>
                <a:sym typeface="Arial"/>
              </a:rPr>
              <a:t>	  N</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O</a:t>
            </a:r>
            <a:r>
              <a:rPr b="0" baseline="-25000" i="0" lang="en-US" sz="2600" u="none" cap="none" strike="noStrike">
                <a:solidFill>
                  <a:srgbClr val="333300"/>
                </a:solidFill>
                <a:latin typeface="Arial"/>
                <a:ea typeface="Arial"/>
                <a:cs typeface="Arial"/>
                <a:sym typeface="Arial"/>
              </a:rPr>
              <a:t>4</a:t>
            </a:r>
            <a:r>
              <a:rPr b="0" i="0" lang="en-US" sz="2600" u="none" cap="none" strike="noStrike">
                <a:solidFill>
                  <a:srgbClr val="333300"/>
                </a:solidFill>
                <a:latin typeface="Arial"/>
                <a:ea typeface="Arial"/>
                <a:cs typeface="Arial"/>
                <a:sym typeface="Arial"/>
              </a:rPr>
              <a:t> ⇔ 2 NO</a:t>
            </a:r>
            <a:r>
              <a:rPr b="0" baseline="-25000" i="0" lang="en-US" sz="2600" u="none" cap="none" strike="noStrike">
                <a:solidFill>
                  <a:srgbClr val="3333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conc. Inic. (M)	  0,38 	 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conc. Equil. (M)	0,38 – x	 2x</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6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NO</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Noto Sans Symbols"/>
                <a:ea typeface="Noto Sans Symbols"/>
                <a:cs typeface="Noto Sans Symbols"/>
                <a:sym typeface="Noto Sans Symbols"/>
              </a:rPr>
              <a:t>]</a:t>
            </a:r>
            <a:r>
              <a:rPr b="0" baseline="30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         4x</a:t>
            </a:r>
            <a:r>
              <a:rPr b="0" baseline="30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 </a:t>
            </a:r>
            <a:r>
              <a:rPr b="0" baseline="30000" i="0" lang="en-US" sz="2600" u="none" cap="none" strike="noStrike">
                <a:solidFill>
                  <a:srgbClr val="333300"/>
                </a:solidFill>
                <a:latin typeface="Arial"/>
                <a:ea typeface="Arial"/>
                <a:cs typeface="Arial"/>
                <a:sym typeface="Arial"/>
              </a:rPr>
              <a:t> </a:t>
            </a:r>
            <a:br>
              <a:rPr b="0" baseline="3000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 ———  = ———— = 0,671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x = 0,18</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N</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O</a:t>
            </a:r>
            <a:r>
              <a:rPr b="0" baseline="-25000" i="0" lang="en-US" sz="2600" u="none" cap="none" strike="noStrike">
                <a:solidFill>
                  <a:srgbClr val="333300"/>
                </a:solidFill>
                <a:latin typeface="Arial"/>
                <a:ea typeface="Arial"/>
                <a:cs typeface="Arial"/>
                <a:sym typeface="Arial"/>
              </a:rPr>
              <a:t>4</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0,38 – x </a:t>
            </a:r>
            <a:r>
              <a:rPr b="1" i="0" lang="en-US" sz="26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1" name="Google Shape;251;p19"/>
          <p:cNvSpPr txBox="1"/>
          <p:nvPr/>
        </p:nvSpPr>
        <p:spPr>
          <a:xfrm>
            <a:off x="0" y="0"/>
            <a:ext cx="1828800" cy="823912"/>
          </a:xfrm>
          <a:prstGeom prst="rect">
            <a:avLst/>
          </a:prstGeom>
          <a:gradFill>
            <a:gsLst>
              <a:gs pos="0">
                <a:srgbClr val="008000"/>
              </a:gs>
              <a:gs pos="100000">
                <a:srgbClr val="FCFDC6"/>
              </a:gs>
            </a:gsLst>
            <a:lin ang="5400000" scaled="0"/>
          </a:gradFill>
          <a:ln cap="sq" cmpd="sng" w="12600">
            <a:solidFill>
              <a:srgbClr val="333300"/>
            </a:solidFill>
            <a:prstDash val="solid"/>
            <a:miter lim="800000"/>
            <a:headEnd len="sm" w="sm" type="none"/>
            <a:tailEnd len="sm" w="sm" type="none"/>
          </a:ln>
          <a:effectLst>
            <a:outerShdw blurRad="63500" dir="2700000" dist="107932">
              <a:srgbClr val="808080"/>
            </a:outerShdw>
          </a:effectLst>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Problema Selectividad (Junio 97)</a:t>
            </a:r>
            <a:endParaRPr b="0" i="0" sz="1400" u="none" cap="none" strike="noStrike">
              <a:solidFill>
                <a:srgbClr val="000000"/>
              </a:solidFill>
              <a:latin typeface="Arial"/>
              <a:ea typeface="Arial"/>
              <a:cs typeface="Arial"/>
              <a:sym typeface="Arial"/>
            </a:endParaRPr>
          </a:p>
        </p:txBody>
      </p:sp>
      <p:sp>
        <p:nvSpPr>
          <p:cNvPr id="252" name="Google Shape;252;p19"/>
          <p:cNvSpPr txBox="1"/>
          <p:nvPr/>
        </p:nvSpPr>
        <p:spPr>
          <a:xfrm>
            <a:off x="1835150" y="0"/>
            <a:ext cx="7308850" cy="2609850"/>
          </a:xfrm>
          <a:prstGeom prst="rect">
            <a:avLst/>
          </a:prstGeom>
          <a:noFill/>
          <a:ln>
            <a:noFill/>
          </a:ln>
        </p:spPr>
        <p:txBody>
          <a:bodyPr anchorCtr="0" anchor="ctr" bIns="46075" lIns="92150" spcFirstLastPara="1" rIns="92150" wrap="square" tIns="46075">
            <a:noAutofit/>
          </a:bodyPr>
          <a:lstStyle/>
          <a:p>
            <a:pPr indent="-180974" lvl="0" marL="182562" marR="0" rtl="0" algn="l">
              <a:lnSpc>
                <a:spcPct val="100000"/>
              </a:lnSpc>
              <a:spcBef>
                <a:spcPts val="0"/>
              </a:spcBef>
              <a:spcAft>
                <a:spcPts val="0"/>
              </a:spcAft>
              <a:buClr>
                <a:srgbClr val="FF00FF"/>
              </a:buClr>
              <a:buSzPts val="3200"/>
              <a:buFont typeface="Times New Roman"/>
              <a:buNone/>
            </a:pPr>
            <a:r>
              <a:rPr b="1" i="0" lang="en-US" sz="3200" u="sng" cap="none" strike="noStrike">
                <a:solidFill>
                  <a:srgbClr val="FF00FF"/>
                </a:solidFill>
                <a:latin typeface="Times New Roman"/>
                <a:ea typeface="Times New Roman"/>
                <a:cs typeface="Times New Roman"/>
                <a:sym typeface="Times New Roman"/>
              </a:rPr>
              <a:t>Ejercicio C:</a:t>
            </a:r>
            <a:r>
              <a:rPr b="1" i="0" lang="en-US" sz="2800" u="none" cap="none" strike="noStrike">
                <a:solidFill>
                  <a:srgbClr val="FF00FF"/>
                </a:solidFill>
                <a:latin typeface="Times New Roman"/>
                <a:ea typeface="Times New Roman"/>
                <a:cs typeface="Times New Roman"/>
                <a:sym typeface="Times New Roman"/>
              </a:rPr>
              <a:t> </a:t>
            </a:r>
            <a:r>
              <a:rPr b="0" i="0" lang="en-US" sz="2800" u="none" cap="none" strike="noStrike">
                <a:solidFill>
                  <a:srgbClr val="008000"/>
                </a:solidFill>
                <a:latin typeface="Times New Roman"/>
                <a:ea typeface="Times New Roman"/>
                <a:cs typeface="Times New Roman"/>
                <a:sym typeface="Times New Roman"/>
              </a:rPr>
              <a:t>La constante de equilibrio de la reacción: N</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O</a:t>
            </a:r>
            <a:r>
              <a:rPr b="0" baseline="-25000" i="0" lang="en-US" sz="2800" u="none" cap="none" strike="noStrike">
                <a:solidFill>
                  <a:srgbClr val="008000"/>
                </a:solidFill>
                <a:latin typeface="Times New Roman"/>
                <a:ea typeface="Times New Roman"/>
                <a:cs typeface="Times New Roman"/>
                <a:sym typeface="Times New Roman"/>
              </a:rPr>
              <a:t>4</a:t>
            </a:r>
            <a:r>
              <a:rPr b="0" i="0" lang="en-US" sz="2800" u="none" cap="none" strike="noStrike">
                <a:solidFill>
                  <a:srgbClr val="008000"/>
                </a:solidFill>
                <a:latin typeface="Times New Roman"/>
                <a:ea typeface="Times New Roman"/>
                <a:cs typeface="Times New Roman"/>
                <a:sym typeface="Times New Roman"/>
              </a:rPr>
              <a:t>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2 NO</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vale 0,671 a 45ºC . Calcule la presión total en el equilibrio en un recipiente que se ha llenado con N</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O</a:t>
            </a:r>
            <a:r>
              <a:rPr b="0" baseline="-25000" i="0" lang="en-US" sz="2800" u="none" cap="none" strike="noStrike">
                <a:solidFill>
                  <a:srgbClr val="008000"/>
                </a:solidFill>
                <a:latin typeface="Times New Roman"/>
                <a:ea typeface="Times New Roman"/>
                <a:cs typeface="Times New Roman"/>
                <a:sym typeface="Times New Roman"/>
              </a:rPr>
              <a:t>4</a:t>
            </a:r>
            <a:r>
              <a:rPr b="0" i="0" lang="en-US" sz="2800" u="none" cap="none" strike="noStrike">
                <a:solidFill>
                  <a:srgbClr val="008000"/>
                </a:solidFill>
                <a:latin typeface="Times New Roman"/>
                <a:ea typeface="Times New Roman"/>
                <a:cs typeface="Times New Roman"/>
                <a:sym typeface="Times New Roman"/>
              </a:rPr>
              <a:t> a 10 atmósferas y a dicha temperatura.</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Datos: R = 0,082 atm·l·mol</a:t>
            </a:r>
            <a:r>
              <a:rPr b="0" baseline="30000" i="0" lang="en-US" sz="2800" u="none" cap="none" strike="noStrike">
                <a:solidFill>
                  <a:srgbClr val="008000"/>
                </a:solidFill>
                <a:latin typeface="Times New Roman"/>
                <a:ea typeface="Times New Roman"/>
                <a:cs typeface="Times New Roman"/>
                <a:sym typeface="Times New Roman"/>
              </a:rPr>
              <a:t>-1</a:t>
            </a:r>
            <a:r>
              <a:rPr b="0" i="0" lang="en-US" sz="2800" u="none" cap="none" strike="noStrike">
                <a:solidFill>
                  <a:srgbClr val="008000"/>
                </a:solidFill>
                <a:latin typeface="Times New Roman"/>
                <a:ea typeface="Times New Roman"/>
                <a:cs typeface="Times New Roman"/>
                <a:sym typeface="Times New Roman"/>
              </a:rPr>
              <a:t>·K</a:t>
            </a:r>
            <a:r>
              <a:rPr b="0" baseline="30000" i="0" lang="en-US" sz="2800" u="none" cap="none" strike="noStrike">
                <a:solidFill>
                  <a:srgbClr val="008000"/>
                </a:solidFill>
                <a:latin typeface="Times New Roman"/>
                <a:ea typeface="Times New Roman"/>
                <a:cs typeface="Times New Roman"/>
                <a:sym typeface="Times New Roman"/>
              </a:rPr>
              <a:t>-1</a:t>
            </a:r>
            <a:r>
              <a:rPr b="0" i="0" lang="en-US" sz="2800" u="none" cap="none" strike="noStrike">
                <a:solidFill>
                  <a:srgbClr val="008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 calcmode="lin" valueType="num">
                                      <p:cBhvr additive="base">
                                        <p:cTn dur="500"/>
                                        <p:tgtEl>
                                          <p:spTgt spid="25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 calcmode="lin" valueType="num">
                                      <p:cBhvr additive="base">
                                        <p:cTn dur="500"/>
                                        <p:tgtEl>
                                          <p:spTgt spid="25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 calcmode="lin" valueType="num">
                                      <p:cBhvr additive="base">
                                        <p:cTn dur="500"/>
                                        <p:tgtEl>
                                          <p:spTgt spid="25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 calcmode="lin" valueType="num">
                                      <p:cBhvr additive="base">
                                        <p:cTn dur="500"/>
                                        <p:tgtEl>
                                          <p:spTgt spid="25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 calcmode="lin" valueType="num">
                                      <p:cBhvr additive="base">
                                        <p:cTn dur="500"/>
                                        <p:tgtEl>
                                          <p:spTgt spid="25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anim calcmode="lin" valueType="num">
                                      <p:cBhvr additive="base">
                                        <p:cTn dur="500"/>
                                        <p:tgtEl>
                                          <p:spTgt spid="25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6" name="Shape 256"/>
        <p:cNvGrpSpPr/>
        <p:nvPr/>
      </p:nvGrpSpPr>
      <p:grpSpPr>
        <a:xfrm>
          <a:off x="0" y="0"/>
          <a:ext cx="0" cy="0"/>
          <a:chOff x="0" y="0"/>
          <a:chExt cx="0" cy="0"/>
        </a:xfrm>
      </p:grpSpPr>
      <p:sp>
        <p:nvSpPr>
          <p:cNvPr id="257" name="Google Shape;257;p20"/>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58" name="Google Shape;258;p20"/>
          <p:cNvSpPr txBox="1"/>
          <p:nvPr/>
        </p:nvSpPr>
        <p:spPr>
          <a:xfrm>
            <a:off x="1743075" y="0"/>
            <a:ext cx="7400925" cy="2609850"/>
          </a:xfrm>
          <a:prstGeom prst="rect">
            <a:avLst/>
          </a:prstGeom>
          <a:noFill/>
          <a:ln>
            <a:noFill/>
          </a:ln>
        </p:spPr>
        <p:txBody>
          <a:bodyPr anchorCtr="0" anchor="ctr" bIns="46075" lIns="92150" spcFirstLastPara="1" rIns="92150" wrap="square" tIns="46075">
            <a:noAutofit/>
          </a:bodyPr>
          <a:lstStyle/>
          <a:p>
            <a:pPr indent="-273048" lvl="0" marL="274637" marR="0" rtl="0" algn="l">
              <a:lnSpc>
                <a:spcPct val="100000"/>
              </a:lnSpc>
              <a:spcBef>
                <a:spcPts val="0"/>
              </a:spcBef>
              <a:spcAft>
                <a:spcPts val="0"/>
              </a:spcAft>
              <a:buClr>
                <a:srgbClr val="333300"/>
              </a:buClr>
              <a:buSzPts val="2800"/>
              <a:buFont typeface="Times New Roman"/>
              <a:buNone/>
            </a:pPr>
            <a:r>
              <a:rPr b="0" i="0" lang="en-US" sz="2800" u="none" cap="none" strike="noStrike">
                <a:solidFill>
                  <a:srgbClr val="333300"/>
                </a:solidFill>
                <a:latin typeface="Times New Roman"/>
                <a:ea typeface="Times New Roman"/>
                <a:cs typeface="Times New Roman"/>
                <a:sym typeface="Times New Roman"/>
              </a:rPr>
              <a:t> </a:t>
            </a:r>
            <a:r>
              <a:rPr b="1" i="0" lang="en-US" sz="3200" u="sng" cap="none" strike="noStrike">
                <a:solidFill>
                  <a:srgbClr val="FF00FF"/>
                </a:solidFill>
                <a:latin typeface="Times New Roman"/>
                <a:ea typeface="Times New Roman"/>
                <a:cs typeface="Times New Roman"/>
                <a:sym typeface="Times New Roman"/>
              </a:rPr>
              <a:t>Ejercicio C (cont):</a:t>
            </a:r>
            <a:r>
              <a:rPr b="1" i="0" lang="en-US" sz="2800" u="none" cap="none" strike="noStrike">
                <a:solidFill>
                  <a:srgbClr val="FF00FF"/>
                </a:solidFill>
                <a:latin typeface="Times New Roman"/>
                <a:ea typeface="Times New Roman"/>
                <a:cs typeface="Times New Roman"/>
                <a:sym typeface="Times New Roman"/>
              </a:rPr>
              <a:t> </a:t>
            </a:r>
            <a:r>
              <a:rPr b="0" i="0" lang="en-US" sz="2800" u="none" cap="none" strike="noStrike">
                <a:solidFill>
                  <a:srgbClr val="008000"/>
                </a:solidFill>
                <a:latin typeface="Times New Roman"/>
                <a:ea typeface="Times New Roman"/>
                <a:cs typeface="Times New Roman"/>
                <a:sym typeface="Times New Roman"/>
              </a:rPr>
              <a:t>La constante de equilibrio de la reacción: N</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O</a:t>
            </a:r>
            <a:r>
              <a:rPr b="0" baseline="-25000" i="0" lang="en-US" sz="2800" u="none" cap="none" strike="noStrike">
                <a:solidFill>
                  <a:srgbClr val="008000"/>
                </a:solidFill>
                <a:latin typeface="Times New Roman"/>
                <a:ea typeface="Times New Roman"/>
                <a:cs typeface="Times New Roman"/>
                <a:sym typeface="Times New Roman"/>
              </a:rPr>
              <a:t>4</a:t>
            </a:r>
            <a:r>
              <a:rPr b="0" i="0" lang="en-US" sz="2800" u="none" cap="none" strike="noStrike">
                <a:solidFill>
                  <a:srgbClr val="008000"/>
                </a:solidFill>
                <a:latin typeface="Times New Roman"/>
                <a:ea typeface="Times New Roman"/>
                <a:cs typeface="Times New Roman"/>
                <a:sym typeface="Times New Roman"/>
              </a:rPr>
              <a:t>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2 NO</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vale 0,671 a 45ºC . Calcule la presión total en el equilibrio en un recipiente que se ha llenado con N</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O</a:t>
            </a:r>
            <a:r>
              <a:rPr b="0" baseline="-25000" i="0" lang="en-US" sz="2800" u="none" cap="none" strike="noStrike">
                <a:solidFill>
                  <a:srgbClr val="008000"/>
                </a:solidFill>
                <a:latin typeface="Times New Roman"/>
                <a:ea typeface="Times New Roman"/>
                <a:cs typeface="Times New Roman"/>
                <a:sym typeface="Times New Roman"/>
              </a:rPr>
              <a:t>4</a:t>
            </a:r>
            <a:r>
              <a:rPr b="0" i="0" lang="en-US" sz="2800" u="none" cap="none" strike="noStrike">
                <a:solidFill>
                  <a:srgbClr val="008000"/>
                </a:solidFill>
                <a:latin typeface="Times New Roman"/>
                <a:ea typeface="Times New Roman"/>
                <a:cs typeface="Times New Roman"/>
                <a:sym typeface="Times New Roman"/>
              </a:rPr>
              <a:t> a 10 atmósferas y a dicha temperatura.</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Datos: R = 0,082 atm·l·mol</a:t>
            </a:r>
            <a:r>
              <a:rPr b="0" baseline="30000" i="0" lang="en-US" sz="2800" u="none" cap="none" strike="noStrike">
                <a:solidFill>
                  <a:srgbClr val="008000"/>
                </a:solidFill>
                <a:latin typeface="Times New Roman"/>
                <a:ea typeface="Times New Roman"/>
                <a:cs typeface="Times New Roman"/>
                <a:sym typeface="Times New Roman"/>
              </a:rPr>
              <a:t>-1</a:t>
            </a:r>
            <a:r>
              <a:rPr b="0" i="0" lang="en-US" sz="2800" u="none" cap="none" strike="noStrike">
                <a:solidFill>
                  <a:srgbClr val="008000"/>
                </a:solidFill>
                <a:latin typeface="Times New Roman"/>
                <a:ea typeface="Times New Roman"/>
                <a:cs typeface="Times New Roman"/>
                <a:sym typeface="Times New Roman"/>
              </a:rPr>
              <a:t>·K</a:t>
            </a:r>
            <a:r>
              <a:rPr b="0" baseline="30000" i="0" lang="en-US" sz="2800" u="none" cap="none" strike="noStrike">
                <a:solidFill>
                  <a:srgbClr val="008000"/>
                </a:solidFill>
                <a:latin typeface="Times New Roman"/>
                <a:ea typeface="Times New Roman"/>
                <a:cs typeface="Times New Roman"/>
                <a:sym typeface="Times New Roman"/>
              </a:rPr>
              <a:t>-1</a:t>
            </a:r>
            <a:r>
              <a:rPr b="0" i="0" lang="en-US" sz="2800" u="none" cap="none" strike="noStrike">
                <a:solidFill>
                  <a:srgbClr val="008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59" name="Google Shape;259;p20"/>
          <p:cNvSpPr txBox="1"/>
          <p:nvPr/>
        </p:nvSpPr>
        <p:spPr>
          <a:xfrm>
            <a:off x="1474787" y="2700337"/>
            <a:ext cx="7807325" cy="3659187"/>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rgbClr val="008000"/>
              </a:buClr>
              <a:buSzPts val="2800"/>
              <a:buFont typeface="Arial"/>
              <a:buNone/>
            </a:pPr>
            <a:r>
              <a:rPr b="0" i="0" lang="en-US" sz="2800" u="sng" cap="none" strike="noStrike">
                <a:solidFill>
                  <a:srgbClr val="008000"/>
                </a:solidFill>
                <a:latin typeface="Arial"/>
                <a:ea typeface="Arial"/>
                <a:cs typeface="Arial"/>
                <a:sym typeface="Arial"/>
              </a:rPr>
              <a:t>Equilibrio:	</a:t>
            </a:r>
            <a:r>
              <a:rPr b="0" i="0" lang="en-US" sz="2800" u="none" cap="none" strike="noStrike">
                <a:solidFill>
                  <a:srgbClr val="333300"/>
                </a:solidFill>
                <a:latin typeface="Arial"/>
                <a:ea typeface="Arial"/>
                <a:cs typeface="Arial"/>
                <a:sym typeface="Arial"/>
              </a:rPr>
              <a:t>	  N</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O</a:t>
            </a:r>
            <a:r>
              <a:rPr b="0" baseline="-25000" i="0" lang="en-US" sz="2800" u="none" cap="none" strike="noStrike">
                <a:solidFill>
                  <a:srgbClr val="333300"/>
                </a:solidFill>
                <a:latin typeface="Arial"/>
                <a:ea typeface="Arial"/>
                <a:cs typeface="Arial"/>
                <a:sym typeface="Arial"/>
              </a:rPr>
              <a:t>4</a:t>
            </a:r>
            <a:r>
              <a:rPr b="0" i="0" lang="en-US" sz="2800" u="none" cap="none" strike="noStrike">
                <a:solidFill>
                  <a:srgbClr val="333300"/>
                </a:solidFill>
                <a:latin typeface="Arial"/>
                <a:ea typeface="Arial"/>
                <a:cs typeface="Arial"/>
                <a:sym typeface="Arial"/>
              </a:rPr>
              <a:t> ⇔ 2 NO</a:t>
            </a:r>
            <a:r>
              <a:rPr b="0" baseline="-25000" i="0" lang="en-US" sz="2800" u="none" cap="none" strike="noStrike">
                <a:solidFill>
                  <a:srgbClr val="3333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Inic. (M)	  0,38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Equil. (M)	  0,20		0,36</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600"/>
              </a:spcBef>
              <a:spcAft>
                <a:spcPts val="0"/>
              </a:spcAft>
              <a:buClr>
                <a:srgbClr val="333300"/>
              </a:buClr>
              <a:buSzPts val="2600"/>
              <a:buFont typeface="Times New Roman"/>
              <a:buNone/>
            </a:pPr>
            <a:r>
              <a:t/>
            </a:r>
            <a:endParaRPr b="1" i="0" sz="2600" u="none" cap="none" strike="noStrike">
              <a:solidFill>
                <a:srgbClr val="333300"/>
              </a:solidFill>
              <a:latin typeface="Arial"/>
              <a:ea typeface="Arial"/>
              <a:cs typeface="Arial"/>
              <a:sym typeface="Arial"/>
            </a:endParaRPr>
          </a:p>
          <a:p>
            <a:pPr indent="0" lvl="0" marL="0" marR="0" rtl="0" algn="l">
              <a:lnSpc>
                <a:spcPct val="60000"/>
              </a:lnSpc>
              <a:spcBef>
                <a:spcPts val="22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p</a:t>
            </a:r>
            <a:r>
              <a:rPr b="0" baseline="-25000" i="0" lang="en-US" sz="2600" u="none" cap="none" strike="noStrike">
                <a:solidFill>
                  <a:srgbClr val="333300"/>
                </a:solidFill>
                <a:latin typeface="Arial"/>
                <a:ea typeface="Arial"/>
                <a:cs typeface="Arial"/>
                <a:sym typeface="Arial"/>
              </a:rPr>
              <a:t>TOTAL</a:t>
            </a:r>
            <a:r>
              <a:rPr b="0" i="0" lang="en-US" sz="2600" u="none" cap="none" strike="noStrike">
                <a:solidFill>
                  <a:srgbClr val="333300"/>
                </a:solidFill>
                <a:latin typeface="Arial"/>
                <a:ea typeface="Arial"/>
                <a:cs typeface="Arial"/>
                <a:sym typeface="Arial"/>
              </a:rPr>
              <a:t> =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N</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O</a:t>
            </a:r>
            <a:r>
              <a:rPr b="0" baseline="-25000" i="0" lang="en-US" sz="2600" u="none" cap="none" strike="noStrike">
                <a:solidFill>
                  <a:srgbClr val="333300"/>
                </a:solidFill>
                <a:latin typeface="Arial"/>
                <a:ea typeface="Arial"/>
                <a:cs typeface="Arial"/>
                <a:sym typeface="Arial"/>
              </a:rPr>
              <a:t>4</a:t>
            </a:r>
            <a:r>
              <a:rPr b="0" i="0" lang="en-US" sz="2600" u="none" cap="none" strike="noStrike">
                <a:solidFill>
                  <a:srgbClr val="333300"/>
                </a:solidFill>
                <a:latin typeface="Noto Sans Symbols"/>
                <a:ea typeface="Noto Sans Symbols"/>
                <a:cs typeface="Noto Sans Symbols"/>
                <a:sym typeface="Noto Sans Symbols"/>
              </a:rPr>
              <a:t>]</a:t>
            </a:r>
            <a:r>
              <a:rPr b="0" baseline="-25000" i="0" lang="en-US" sz="2600" u="none" cap="none" strike="noStrike">
                <a:solidFill>
                  <a:srgbClr val="333300"/>
                </a:solidFill>
                <a:latin typeface="Arial"/>
                <a:ea typeface="Arial"/>
                <a:cs typeface="Arial"/>
                <a:sym typeface="Arial"/>
              </a:rPr>
              <a:t>eq </a:t>
            </a:r>
            <a:r>
              <a:rPr b="0" i="0" lang="en-US" sz="2600" u="none" cap="none" strike="noStrike">
                <a:solidFill>
                  <a:srgbClr val="333300"/>
                </a:solidFill>
                <a:latin typeface="Arial"/>
                <a:ea typeface="Arial"/>
                <a:cs typeface="Arial"/>
                <a:sym typeface="Arial"/>
              </a:rPr>
              <a:t>+</a:t>
            </a:r>
            <a:r>
              <a:rPr b="0" i="0" lang="en-US" sz="24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NO</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Noto Sans Symbols"/>
                <a:ea typeface="Noto Sans Symbols"/>
                <a:cs typeface="Noto Sans Symbols"/>
                <a:sym typeface="Noto Sans Symbols"/>
              </a:rPr>
              <a:t>]</a:t>
            </a:r>
            <a:r>
              <a:rPr b="0" baseline="-25000" i="0" lang="en-US" sz="2600" u="none" cap="none" strike="noStrike">
                <a:solidFill>
                  <a:srgbClr val="333300"/>
                </a:solidFill>
                <a:latin typeface="Arial"/>
                <a:ea typeface="Arial"/>
                <a:cs typeface="Arial"/>
                <a:sym typeface="Arial"/>
              </a:rPr>
              <a:t>eq</a:t>
            </a:r>
            <a:r>
              <a:rPr b="0" i="0" lang="en-US" sz="2600" u="none" cap="none" strike="noStrike">
                <a:solidFill>
                  <a:srgbClr val="333300"/>
                </a:solidFill>
                <a:latin typeface="Arial"/>
                <a:ea typeface="Arial"/>
                <a:cs typeface="Arial"/>
                <a:sym typeface="Arial"/>
              </a:rPr>
              <a:t>)·R·T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22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			 			 0,082 atm·L</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(0,20 M + 0,36 M) · ————— ·318 K = </a:t>
            </a:r>
            <a:r>
              <a:rPr b="1" i="0" lang="en-US" sz="2600" u="none" cap="none" strike="noStrike">
                <a:solidFill>
                  <a:srgbClr val="CC3300"/>
                </a:solidFill>
                <a:latin typeface="Arial"/>
                <a:ea typeface="Arial"/>
                <a:cs typeface="Arial"/>
                <a:sym typeface="Arial"/>
              </a:rPr>
              <a:t>14,6 atm</a:t>
            </a:r>
            <a:br>
              <a:rPr b="0" i="0" lang="en-US" sz="2600" u="none" cap="none" strike="noStrike">
                <a:solidFill>
                  <a:srgbClr val="CC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			      			mol ·K</a:t>
            </a:r>
            <a:endParaRPr b="0" i="0" sz="1400" u="none" cap="none" strike="noStrike">
              <a:solidFill>
                <a:srgbClr val="000000"/>
              </a:solidFill>
              <a:latin typeface="Arial"/>
              <a:ea typeface="Arial"/>
              <a:cs typeface="Arial"/>
              <a:sym typeface="Arial"/>
            </a:endParaRPr>
          </a:p>
        </p:txBody>
      </p:sp>
      <p:sp>
        <p:nvSpPr>
          <p:cNvPr id="260" name="Google Shape;260;p20"/>
          <p:cNvSpPr txBox="1"/>
          <p:nvPr/>
        </p:nvSpPr>
        <p:spPr>
          <a:xfrm>
            <a:off x="0" y="0"/>
            <a:ext cx="1828800" cy="823912"/>
          </a:xfrm>
          <a:prstGeom prst="rect">
            <a:avLst/>
          </a:prstGeom>
          <a:gradFill>
            <a:gsLst>
              <a:gs pos="0">
                <a:srgbClr val="008000"/>
              </a:gs>
              <a:gs pos="100000">
                <a:srgbClr val="FCFDC6"/>
              </a:gs>
            </a:gsLst>
            <a:lin ang="5400000" scaled="0"/>
          </a:gradFill>
          <a:ln cap="sq" cmpd="sng" w="12600">
            <a:solidFill>
              <a:srgbClr val="333300"/>
            </a:solidFill>
            <a:prstDash val="solid"/>
            <a:miter lim="800000"/>
            <a:headEnd len="sm" w="sm" type="none"/>
            <a:tailEnd len="sm" w="sm" type="none"/>
          </a:ln>
          <a:effectLst>
            <a:outerShdw blurRad="63500" dir="2700000" dist="107932">
              <a:srgbClr val="808080"/>
            </a:outerShdw>
          </a:effectLst>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Problema Selectividad (Junio 97)</a:t>
            </a:r>
            <a:endParaRPr b="0" i="0" sz="1400" u="none" cap="none" strike="noStrike">
              <a:solidFill>
                <a:srgbClr val="000000"/>
              </a:solidFill>
              <a:latin typeface="Arial"/>
              <a:ea typeface="Arial"/>
              <a:cs typeface="Arial"/>
              <a:sym typeface="Arial"/>
            </a:endParaRPr>
          </a:p>
        </p:txBody>
      </p:sp>
      <p:sp>
        <p:nvSpPr>
          <p:cNvPr id="261" name="Google Shape;261;p20"/>
          <p:cNvSpPr/>
          <p:nvPr/>
        </p:nvSpPr>
        <p:spPr>
          <a:xfrm>
            <a:off x="7380287" y="5435600"/>
            <a:ext cx="1531937" cy="644525"/>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5" name="Shape 265"/>
        <p:cNvGrpSpPr/>
        <p:nvPr/>
      </p:nvGrpSpPr>
      <p:grpSpPr>
        <a:xfrm>
          <a:off x="0" y="0"/>
          <a:ext cx="0" cy="0"/>
          <a:chOff x="0" y="0"/>
          <a:chExt cx="0" cy="0"/>
        </a:xfrm>
      </p:grpSpPr>
      <p:sp>
        <p:nvSpPr>
          <p:cNvPr id="266" name="Google Shape;266;p21"/>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67" name="Google Shape;267;p21"/>
          <p:cNvSpPr txBox="1"/>
          <p:nvPr/>
        </p:nvSpPr>
        <p:spPr>
          <a:xfrm>
            <a:off x="1330325" y="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Magnitud de K</a:t>
            </a:r>
            <a:r>
              <a:rPr b="0" baseline="-25000" i="0" lang="en-US" sz="4400" u="none" cap="none" strike="noStrike">
                <a:solidFill>
                  <a:srgbClr val="008000"/>
                </a:solidFill>
                <a:latin typeface="Times New Roman"/>
                <a:ea typeface="Times New Roman"/>
                <a:cs typeface="Times New Roman"/>
                <a:sym typeface="Times New Roman"/>
              </a:rPr>
              <a:t>c</a:t>
            </a:r>
            <a:r>
              <a:rPr b="0" i="0" lang="en-US" sz="4400" u="none" cap="none" strike="noStrike">
                <a:solidFill>
                  <a:srgbClr val="008000"/>
                </a:solidFill>
                <a:latin typeface="Times New Roman"/>
                <a:ea typeface="Times New Roman"/>
                <a:cs typeface="Times New Roman"/>
                <a:sym typeface="Times New Roman"/>
              </a:rPr>
              <a:t> y K</a:t>
            </a:r>
            <a:r>
              <a:rPr b="0" baseline="-25000" i="0" lang="en-US" sz="4400" u="none" cap="none" strike="noStrike">
                <a:solidFill>
                  <a:srgbClr val="008000"/>
                </a:solidFill>
                <a:latin typeface="Times New Roman"/>
                <a:ea typeface="Times New Roman"/>
                <a:cs typeface="Times New Roman"/>
                <a:sym typeface="Times New Roman"/>
              </a:rPr>
              <a:t>p</a:t>
            </a:r>
            <a:r>
              <a:rPr b="0" i="1" lang="en-US" sz="4400" u="none" cap="none" strike="noStrike">
                <a:solidFill>
                  <a:srgbClr val="008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68" name="Google Shape;268;p21"/>
          <p:cNvSpPr txBox="1"/>
          <p:nvPr/>
        </p:nvSpPr>
        <p:spPr>
          <a:xfrm>
            <a:off x="1360475" y="1046149"/>
            <a:ext cx="7783500" cy="5093100"/>
          </a:xfrm>
          <a:prstGeom prst="rect">
            <a:avLst/>
          </a:prstGeom>
          <a:noFill/>
          <a:ln>
            <a:noFill/>
          </a:ln>
        </p:spPr>
        <p:txBody>
          <a:bodyPr anchorCtr="0" anchor="t" bIns="46075" lIns="92150" spcFirstLastPara="1" rIns="92150" wrap="square" tIns="46075">
            <a:noAutofit/>
          </a:bodyPr>
          <a:lstStyle/>
          <a:p>
            <a:pPr indent="-341312" lvl="0" marL="342900" marR="0" rtl="0" algn="just">
              <a:lnSpc>
                <a:spcPct val="90000"/>
              </a:lnSpc>
              <a:spcBef>
                <a:spcPts val="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El valor de ambas constantes puede variar entre límites bastante grandes; grado de conversión R en P:</a:t>
            </a:r>
            <a:endParaRPr b="0" i="0" sz="1000" u="none" cap="none" strike="noStrike">
              <a:solidFill>
                <a:srgbClr val="000000"/>
              </a:solidFill>
              <a:latin typeface="Arial"/>
              <a:ea typeface="Arial"/>
              <a:cs typeface="Arial"/>
              <a:sym typeface="Arial"/>
            </a:endParaRPr>
          </a:p>
          <a:p>
            <a:pPr indent="-315912" lvl="0" marL="342900" marR="0" rtl="0" algn="just">
              <a:lnSpc>
                <a:spcPct val="90000"/>
              </a:lnSpc>
              <a:spcBef>
                <a:spcPts val="700"/>
              </a:spcBef>
              <a:spcAft>
                <a:spcPts val="0"/>
              </a:spcAft>
              <a:buClr>
                <a:srgbClr val="999933"/>
              </a:buClr>
              <a:buSzPts val="2400"/>
              <a:buFont typeface="Noto Sans Symbols"/>
              <a:buChar char="●"/>
            </a:pP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(g)  +  Cl</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(g) ⇔ 2 HCl</a:t>
            </a:r>
            <a:r>
              <a:rPr b="0" baseline="-25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(g)</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K</a:t>
            </a:r>
            <a:r>
              <a:rPr b="0" baseline="-25000" i="0" lang="en-US" sz="2400" u="none" cap="none" strike="noStrike">
                <a:solidFill>
                  <a:srgbClr val="333300"/>
                </a:solidFill>
                <a:latin typeface="Arial"/>
                <a:ea typeface="Arial"/>
                <a:cs typeface="Arial"/>
                <a:sym typeface="Arial"/>
              </a:rPr>
              <a:t>c  </a:t>
            </a:r>
            <a:r>
              <a:rPr b="0" i="0" lang="en-US" sz="2400" u="none" cap="none" strike="noStrike">
                <a:solidFill>
                  <a:srgbClr val="333300"/>
                </a:solidFill>
                <a:latin typeface="Arial"/>
                <a:ea typeface="Arial"/>
                <a:cs typeface="Arial"/>
                <a:sym typeface="Arial"/>
              </a:rPr>
              <a:t>(298 K) = 2,5 ·10</a:t>
            </a:r>
            <a:r>
              <a:rPr b="0" baseline="30000" i="0" lang="en-US" sz="2400" u="none" cap="none" strike="noStrike">
                <a:solidFill>
                  <a:srgbClr val="333300"/>
                </a:solidFill>
                <a:latin typeface="Arial"/>
                <a:ea typeface="Arial"/>
                <a:cs typeface="Arial"/>
                <a:sym typeface="Arial"/>
              </a:rPr>
              <a:t>33</a:t>
            </a:r>
            <a:endParaRPr b="0" i="0" sz="1000" u="none" cap="none" strike="noStrike">
              <a:solidFill>
                <a:srgbClr val="000000"/>
              </a:solidFill>
              <a:latin typeface="Arial"/>
              <a:ea typeface="Arial"/>
              <a:cs typeface="Arial"/>
              <a:sym typeface="Arial"/>
            </a:endParaRPr>
          </a:p>
          <a:p>
            <a:pPr indent="-341312" lvl="0" marL="342900" marR="0" rtl="0" algn="just">
              <a:lnSpc>
                <a:spcPct val="90000"/>
              </a:lnSpc>
              <a:spcBef>
                <a:spcPts val="600"/>
              </a:spcBef>
              <a:spcAft>
                <a:spcPts val="0"/>
              </a:spcAft>
              <a:buClr>
                <a:srgbClr val="008000"/>
              </a:buClr>
              <a:buSzPts val="2700"/>
              <a:buFont typeface="Arial"/>
              <a:buNone/>
            </a:pPr>
            <a:r>
              <a:rPr b="0" i="1" lang="en-US" sz="2300" u="none" cap="none" strike="noStrike">
                <a:solidFill>
                  <a:srgbClr val="008000"/>
                </a:solidFill>
                <a:latin typeface="Arial"/>
                <a:ea typeface="Arial"/>
                <a:cs typeface="Arial"/>
                <a:sym typeface="Arial"/>
              </a:rPr>
              <a:t>	La reacción está muy desplazada a la derecha.</a:t>
            </a:r>
            <a:endParaRPr b="0" i="0" sz="1000" u="none" cap="none" strike="noStrike">
              <a:solidFill>
                <a:srgbClr val="000000"/>
              </a:solidFill>
              <a:latin typeface="Arial"/>
              <a:ea typeface="Arial"/>
              <a:cs typeface="Arial"/>
              <a:sym typeface="Arial"/>
            </a:endParaRPr>
          </a:p>
          <a:p>
            <a:pPr indent="-315912" lvl="0" marL="342900" marR="0" rtl="0" algn="just">
              <a:lnSpc>
                <a:spcPct val="90000"/>
              </a:lnSpc>
              <a:spcBef>
                <a:spcPts val="700"/>
              </a:spcBef>
              <a:spcAft>
                <a:spcPts val="0"/>
              </a:spcAft>
              <a:buClr>
                <a:srgbClr val="999933"/>
              </a:buClr>
              <a:buSzPts val="2400"/>
              <a:buFont typeface="Noto Sans Symbols"/>
              <a:buChar char="●"/>
            </a:pP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(g)  +  I</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(g) ⇔ 2 HI(g)</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K</a:t>
            </a:r>
            <a:r>
              <a:rPr b="0" baseline="-25000" i="0" lang="en-US" sz="2400" u="none" cap="none" strike="noStrike">
                <a:solidFill>
                  <a:srgbClr val="333300"/>
                </a:solidFill>
                <a:latin typeface="Arial"/>
                <a:ea typeface="Arial"/>
                <a:cs typeface="Arial"/>
                <a:sym typeface="Arial"/>
              </a:rPr>
              <a:t>c  </a:t>
            </a:r>
            <a:r>
              <a:rPr b="0" i="0" lang="en-US" sz="2400" u="none" cap="none" strike="noStrike">
                <a:solidFill>
                  <a:srgbClr val="333300"/>
                </a:solidFill>
                <a:latin typeface="Arial"/>
                <a:ea typeface="Arial"/>
                <a:cs typeface="Arial"/>
                <a:sym typeface="Arial"/>
              </a:rPr>
              <a:t>(698 K) = 55,0</a:t>
            </a:r>
            <a:endParaRPr b="0" i="0" sz="1000" u="none" cap="none" strike="noStrike">
              <a:solidFill>
                <a:srgbClr val="000000"/>
              </a:solidFill>
              <a:latin typeface="Arial"/>
              <a:ea typeface="Arial"/>
              <a:cs typeface="Arial"/>
              <a:sym typeface="Arial"/>
            </a:endParaRPr>
          </a:p>
          <a:p>
            <a:pPr indent="-341312" lvl="0" marL="342900" marR="0" rtl="0" algn="just">
              <a:lnSpc>
                <a:spcPct val="90000"/>
              </a:lnSpc>
              <a:spcBef>
                <a:spcPts val="700"/>
              </a:spcBef>
              <a:spcAft>
                <a:spcPts val="0"/>
              </a:spcAft>
              <a:buClr>
                <a:srgbClr val="008000"/>
              </a:buClr>
              <a:buSzPts val="2800"/>
              <a:buFont typeface="Arial"/>
              <a:buNone/>
            </a:pPr>
            <a:r>
              <a:rPr b="0" i="1" lang="en-US" sz="2400" u="none" cap="none" strike="noStrike">
                <a:solidFill>
                  <a:srgbClr val="008000"/>
                </a:solidFill>
                <a:latin typeface="Arial"/>
                <a:ea typeface="Arial"/>
                <a:cs typeface="Arial"/>
                <a:sym typeface="Arial"/>
              </a:rPr>
              <a:t>	Se trata de un verdadero equilibrio.</a:t>
            </a:r>
            <a:endParaRPr b="0" i="0" sz="1000" u="none" cap="none" strike="noStrike">
              <a:solidFill>
                <a:srgbClr val="000000"/>
              </a:solidFill>
              <a:latin typeface="Arial"/>
              <a:ea typeface="Arial"/>
              <a:cs typeface="Arial"/>
              <a:sym typeface="Arial"/>
            </a:endParaRPr>
          </a:p>
          <a:p>
            <a:pPr indent="-315912" lvl="0" marL="342900" marR="0" rtl="0" algn="just">
              <a:lnSpc>
                <a:spcPct val="90000"/>
              </a:lnSpc>
              <a:spcBef>
                <a:spcPts val="700"/>
              </a:spcBef>
              <a:spcAft>
                <a:spcPts val="0"/>
              </a:spcAft>
              <a:buClr>
                <a:srgbClr val="999933"/>
              </a:buClr>
              <a:buSzPts val="2400"/>
              <a:buFont typeface="Noto Sans Symbols"/>
              <a:buChar char="●"/>
            </a:pPr>
            <a:r>
              <a:rPr b="0" i="0" lang="en-US" sz="2400" u="none" cap="none" strike="noStrike">
                <a:solidFill>
                  <a:srgbClr val="333300"/>
                </a:solidFill>
                <a:latin typeface="Arial"/>
                <a:ea typeface="Arial"/>
                <a:cs typeface="Arial"/>
                <a:sym typeface="Arial"/>
              </a:rPr>
              <a:t>N</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(g)  +  O</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(g) ⇔ 2 NO</a:t>
            </a:r>
            <a:r>
              <a:rPr b="0" baseline="-25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(g)</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K</a:t>
            </a:r>
            <a:r>
              <a:rPr b="0" baseline="-25000" i="0" lang="en-US" sz="2400" u="none" cap="none" strike="noStrike">
                <a:solidFill>
                  <a:srgbClr val="333300"/>
                </a:solidFill>
                <a:latin typeface="Arial"/>
                <a:ea typeface="Arial"/>
                <a:cs typeface="Arial"/>
                <a:sym typeface="Arial"/>
              </a:rPr>
              <a:t>c  </a:t>
            </a:r>
            <a:r>
              <a:rPr b="0" i="0" lang="en-US" sz="2400" u="none" cap="none" strike="noStrike">
                <a:solidFill>
                  <a:srgbClr val="333300"/>
                </a:solidFill>
                <a:latin typeface="Arial"/>
                <a:ea typeface="Arial"/>
                <a:cs typeface="Arial"/>
                <a:sym typeface="Arial"/>
              </a:rPr>
              <a:t>(298 K) = 5,3 ·10</a:t>
            </a:r>
            <a:r>
              <a:rPr b="0" baseline="30000" i="0" lang="en-US" sz="2400" u="none" cap="none" strike="noStrike">
                <a:solidFill>
                  <a:srgbClr val="333300"/>
                </a:solidFill>
                <a:latin typeface="Arial"/>
                <a:ea typeface="Arial"/>
                <a:cs typeface="Arial"/>
                <a:sym typeface="Arial"/>
              </a:rPr>
              <a:t>–31</a:t>
            </a:r>
            <a:endParaRPr b="0" i="0" sz="1000" u="none" cap="none" strike="noStrike">
              <a:solidFill>
                <a:srgbClr val="000000"/>
              </a:solidFill>
              <a:latin typeface="Arial"/>
              <a:ea typeface="Arial"/>
              <a:cs typeface="Arial"/>
              <a:sym typeface="Arial"/>
            </a:endParaRPr>
          </a:p>
          <a:p>
            <a:pPr indent="-341312" lvl="0" marL="342900" marR="0" rtl="0" algn="just">
              <a:lnSpc>
                <a:spcPct val="90000"/>
              </a:lnSpc>
              <a:spcBef>
                <a:spcPts val="600"/>
              </a:spcBef>
              <a:spcAft>
                <a:spcPts val="0"/>
              </a:spcAft>
              <a:buClr>
                <a:srgbClr val="008000"/>
              </a:buClr>
              <a:buSzPts val="2600"/>
              <a:buFont typeface="Arial"/>
              <a:buNone/>
            </a:pPr>
            <a:r>
              <a:rPr b="0" i="1" lang="en-US" sz="2200" u="none" cap="none" strike="noStrike">
                <a:solidFill>
                  <a:srgbClr val="008000"/>
                </a:solidFill>
                <a:latin typeface="Arial"/>
                <a:ea typeface="Arial"/>
                <a:cs typeface="Arial"/>
                <a:sym typeface="Arial"/>
              </a:rPr>
              <a:t>	La reacción está muy desplazada a la izquierda, es decir, apenas se forman productos.</a:t>
            </a:r>
            <a:endParaRPr b="0" i="0" sz="1000" u="none" cap="none" strike="noStrike">
              <a:solidFill>
                <a:srgbClr val="000000"/>
              </a:solidFill>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20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20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20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animEffect filter="fade" transition="in">
                                      <p:cBhvr>
                                        <p:cTn dur="2000"/>
                                        <p:tgtEl>
                                          <p:spTgt spid="2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4" st="4"/>
                                            </p:txEl>
                                          </p:spTgt>
                                        </p:tgtEl>
                                        <p:attrNameLst>
                                          <p:attrName>style.visibility</p:attrName>
                                        </p:attrNameLst>
                                      </p:cBhvr>
                                      <p:to>
                                        <p:strVal val="visible"/>
                                      </p:to>
                                    </p:set>
                                    <p:animEffect filter="fade" transition="in">
                                      <p:cBhvr>
                                        <p:cTn dur="2000"/>
                                        <p:tgtEl>
                                          <p:spTgt spid="2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5" st="5"/>
                                            </p:txEl>
                                          </p:spTgt>
                                        </p:tgtEl>
                                        <p:attrNameLst>
                                          <p:attrName>style.visibility</p:attrName>
                                        </p:attrNameLst>
                                      </p:cBhvr>
                                      <p:to>
                                        <p:strVal val="visible"/>
                                      </p:to>
                                    </p:set>
                                    <p:animEffect filter="fade" transition="in">
                                      <p:cBhvr>
                                        <p:cTn dur="2000"/>
                                        <p:tgtEl>
                                          <p:spTgt spid="2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6" st="6"/>
                                            </p:txEl>
                                          </p:spTgt>
                                        </p:tgtEl>
                                        <p:attrNameLst>
                                          <p:attrName>style.visibility</p:attrName>
                                        </p:attrNameLst>
                                      </p:cBhvr>
                                      <p:to>
                                        <p:strVal val="visible"/>
                                      </p:to>
                                    </p:set>
                                    <p:animEffect filter="fade" transition="in">
                                      <p:cBhvr>
                                        <p:cTn dur="2000"/>
                                        <p:tgtEl>
                                          <p:spTgt spid="26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g2804939285a_1_100"/>
          <p:cNvPicPr preferRelativeResize="0"/>
          <p:nvPr/>
        </p:nvPicPr>
        <p:blipFill rotWithShape="1">
          <a:blip r:embed="rId3">
            <a:alphaModFix/>
          </a:blip>
          <a:srcRect b="0" l="0" r="0" t="0"/>
          <a:stretch/>
        </p:blipFill>
        <p:spPr>
          <a:xfrm>
            <a:off x="1418225" y="647800"/>
            <a:ext cx="7394999" cy="44714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9" name="Shape 279"/>
        <p:cNvGrpSpPr/>
        <p:nvPr/>
      </p:nvGrpSpPr>
      <p:grpSpPr>
        <a:xfrm>
          <a:off x="0" y="0"/>
          <a:ext cx="0" cy="0"/>
          <a:chOff x="0" y="0"/>
          <a:chExt cx="0" cy="0"/>
        </a:xfrm>
      </p:grpSpPr>
      <p:sp>
        <p:nvSpPr>
          <p:cNvPr id="280" name="Google Shape;280;g2804939285a_1_92"/>
          <p:cNvSpPr txBox="1"/>
          <p:nvPr/>
        </p:nvSpPr>
        <p:spPr>
          <a:xfrm>
            <a:off x="7662862" y="0"/>
            <a:ext cx="1481100" cy="433500"/>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81" name="Google Shape;281;g2804939285a_1_92"/>
          <p:cNvSpPr txBox="1"/>
          <p:nvPr/>
        </p:nvSpPr>
        <p:spPr>
          <a:xfrm>
            <a:off x="1543050" y="0"/>
            <a:ext cx="7601100" cy="8079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Significado del valor de K</a:t>
            </a:r>
            <a:r>
              <a:rPr b="0" baseline="-25000" i="0" lang="en-US" sz="4400" u="none" cap="none" strike="noStrike">
                <a:solidFill>
                  <a:srgbClr val="008000"/>
                </a:solidFill>
                <a:latin typeface="Times New Roman"/>
                <a:ea typeface="Times New Roman"/>
                <a:cs typeface="Times New Roman"/>
                <a:sym typeface="Times New Roman"/>
              </a:rPr>
              <a:t>c </a:t>
            </a:r>
            <a:endParaRPr b="0" i="0" sz="1400" u="none" cap="none" strike="noStrike">
              <a:solidFill>
                <a:srgbClr val="000000"/>
              </a:solidFill>
              <a:latin typeface="Arial"/>
              <a:ea typeface="Arial"/>
              <a:cs typeface="Arial"/>
              <a:sym typeface="Arial"/>
            </a:endParaRPr>
          </a:p>
        </p:txBody>
      </p:sp>
      <p:pic>
        <p:nvPicPr>
          <p:cNvPr id="282" name="Google Shape;282;g2804939285a_1_92"/>
          <p:cNvPicPr preferRelativeResize="0"/>
          <p:nvPr/>
        </p:nvPicPr>
        <p:blipFill rotWithShape="1">
          <a:blip r:embed="rId3">
            <a:alphaModFix/>
          </a:blip>
          <a:srcRect b="0" l="0" r="0" t="0"/>
          <a:stretch/>
        </p:blipFill>
        <p:spPr>
          <a:xfrm>
            <a:off x="1832900" y="1058825"/>
            <a:ext cx="5889625" cy="4905501"/>
          </a:xfrm>
          <a:prstGeom prst="rect">
            <a:avLst/>
          </a:prstGeom>
          <a:noFill/>
          <a:ln>
            <a:noFill/>
          </a:ln>
        </p:spPr>
      </p:pic>
      <p:sp>
        <p:nvSpPr>
          <p:cNvPr id="283" name="Google Shape;283;g2804939285a_1_92"/>
          <p:cNvSpPr txBox="1"/>
          <p:nvPr/>
        </p:nvSpPr>
        <p:spPr>
          <a:xfrm>
            <a:off x="6770575" y="4516975"/>
            <a:ext cx="1481100" cy="121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highlight>
                  <a:srgbClr val="00FFFF"/>
                </a:highlight>
                <a:latin typeface="Arial"/>
                <a:ea typeface="Arial"/>
                <a:cs typeface="Arial"/>
                <a:sym typeface="Arial"/>
              </a:rPr>
              <a:t>VER LIBRO TEXTO p. 198</a:t>
            </a:r>
            <a:endParaRPr b="0" i="0" sz="1400" u="none" cap="none" strike="noStrike">
              <a:solidFill>
                <a:schemeClr val="dk1"/>
              </a:solidFill>
              <a:highlight>
                <a:srgbClr val="00FFFF"/>
              </a:highlight>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7" name="Shape 287"/>
        <p:cNvGrpSpPr/>
        <p:nvPr/>
      </p:nvGrpSpPr>
      <p:grpSpPr>
        <a:xfrm>
          <a:off x="0" y="0"/>
          <a:ext cx="0" cy="0"/>
          <a:chOff x="0" y="0"/>
          <a:chExt cx="0" cy="0"/>
        </a:xfrm>
      </p:grpSpPr>
      <p:sp>
        <p:nvSpPr>
          <p:cNvPr id="288" name="Google Shape;288;g2804939285a_1_56"/>
          <p:cNvSpPr txBox="1"/>
          <p:nvPr/>
        </p:nvSpPr>
        <p:spPr>
          <a:xfrm>
            <a:off x="7662862" y="0"/>
            <a:ext cx="1481100" cy="433500"/>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89" name="Google Shape;289;g2804939285a_1_56"/>
          <p:cNvSpPr txBox="1"/>
          <p:nvPr/>
        </p:nvSpPr>
        <p:spPr>
          <a:xfrm>
            <a:off x="1500187" y="228600"/>
            <a:ext cx="760110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Cociente de reacción (Q)</a:t>
            </a:r>
            <a:endParaRPr b="0" i="0" sz="1400" u="none" cap="none" strike="noStrike">
              <a:solidFill>
                <a:srgbClr val="000000"/>
              </a:solidFill>
              <a:latin typeface="Arial"/>
              <a:ea typeface="Arial"/>
              <a:cs typeface="Arial"/>
              <a:sym typeface="Arial"/>
            </a:endParaRPr>
          </a:p>
        </p:txBody>
      </p:sp>
      <p:sp>
        <p:nvSpPr>
          <p:cNvPr id="290" name="Google Shape;290;g2804939285a_1_56"/>
          <p:cNvSpPr txBox="1"/>
          <p:nvPr/>
        </p:nvSpPr>
        <p:spPr>
          <a:xfrm>
            <a:off x="1500187" y="1524000"/>
            <a:ext cx="7601100" cy="4714800"/>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3200"/>
              <a:buFont typeface="Noto Sans Symbols"/>
              <a:buChar char="●"/>
            </a:pPr>
            <a:r>
              <a:rPr b="0" i="0" lang="en-US" sz="3200" u="none" cap="none" strike="noStrike">
                <a:solidFill>
                  <a:srgbClr val="333300"/>
                </a:solidFill>
                <a:latin typeface="Arial"/>
                <a:ea typeface="Arial"/>
                <a:cs typeface="Arial"/>
                <a:sym typeface="Arial"/>
              </a:rPr>
              <a:t>En una reacción cualquiera: </a:t>
            </a:r>
            <a:br>
              <a:rPr b="0" i="0" lang="en-US" sz="3200" u="none" cap="none" strike="noStrike">
                <a:solidFill>
                  <a:srgbClr val="333300"/>
                </a:solidFill>
                <a:latin typeface="Arial"/>
                <a:ea typeface="Arial"/>
                <a:cs typeface="Arial"/>
                <a:sym typeface="Arial"/>
              </a:rPr>
            </a:br>
            <a:r>
              <a:rPr b="0" i="0" lang="en-US" sz="3200" u="none" cap="none" strike="noStrike">
                <a:solidFill>
                  <a:srgbClr val="333300"/>
                </a:solidFill>
                <a:latin typeface="Arial"/>
                <a:ea typeface="Arial"/>
                <a:cs typeface="Arial"/>
                <a:sym typeface="Arial"/>
              </a:rPr>
              <a:t> a A + b B ⇔ c C + d D</a:t>
            </a:r>
            <a:br>
              <a:rPr b="0" i="0" lang="en-US" sz="3200" u="none" cap="none" strike="noStrike">
                <a:solidFill>
                  <a:srgbClr val="333300"/>
                </a:solidFill>
                <a:latin typeface="Arial"/>
                <a:ea typeface="Arial"/>
                <a:cs typeface="Arial"/>
                <a:sym typeface="Arial"/>
              </a:rPr>
            </a:br>
            <a:r>
              <a:rPr b="0" i="0" lang="en-US" sz="3200" u="none" cap="none" strike="noStrike">
                <a:solidFill>
                  <a:srgbClr val="333300"/>
                </a:solidFill>
                <a:latin typeface="Arial"/>
                <a:ea typeface="Arial"/>
                <a:cs typeface="Arial"/>
                <a:sym typeface="Arial"/>
              </a:rPr>
              <a:t>se llama cociente de reacción a:</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800"/>
              </a:spcBef>
              <a:spcAft>
                <a:spcPts val="0"/>
              </a:spcAft>
              <a:buClr>
                <a:srgbClr val="333300"/>
              </a:buClr>
              <a:buSzPts val="3200"/>
              <a:buFont typeface="Arial"/>
              <a:buNone/>
            </a:pPr>
            <a:r>
              <a:rPr b="0" i="0" lang="en-US" sz="32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80000"/>
              </a:lnSpc>
              <a:spcBef>
                <a:spcPts val="800"/>
              </a:spcBef>
              <a:spcAft>
                <a:spcPts val="0"/>
              </a:spcAft>
              <a:buClr>
                <a:srgbClr val="333300"/>
              </a:buClr>
              <a:buSzPts val="3200"/>
              <a:buFont typeface="Times New Roman"/>
              <a:buNone/>
            </a:pPr>
            <a:r>
              <a:t/>
            </a:r>
            <a:endParaRPr b="0" i="0" sz="3200" u="none" cap="none" strike="noStrike">
              <a:solidFill>
                <a:srgbClr val="333300"/>
              </a:solidFill>
              <a:latin typeface="Arial"/>
              <a:ea typeface="Arial"/>
              <a:cs typeface="Arial"/>
              <a:sym typeface="Arial"/>
            </a:endParaRPr>
          </a:p>
          <a:p>
            <a:pPr indent="-341312" lvl="0" marL="341312" marR="0" rtl="0" algn="l">
              <a:lnSpc>
                <a:spcPct val="80000"/>
              </a:lnSpc>
              <a:spcBef>
                <a:spcPts val="800"/>
              </a:spcBef>
              <a:spcAft>
                <a:spcPts val="0"/>
              </a:spcAft>
              <a:buClr>
                <a:srgbClr val="333300"/>
              </a:buClr>
              <a:buSzPts val="3200"/>
              <a:buFont typeface="Times New Roman"/>
              <a:buNone/>
            </a:pPr>
            <a:r>
              <a:t/>
            </a:r>
            <a:endParaRPr b="0" i="0" sz="3200" u="none" cap="none" strike="noStrike">
              <a:solidFill>
                <a:srgbClr val="333300"/>
              </a:solidFill>
              <a:latin typeface="Arial"/>
              <a:ea typeface="Arial"/>
              <a:cs typeface="Arial"/>
              <a:sym typeface="Arial"/>
            </a:endParaRPr>
          </a:p>
          <a:p>
            <a:pPr indent="-341312" lvl="0" marL="341312" marR="0" rtl="0" algn="l">
              <a:lnSpc>
                <a:spcPct val="80000"/>
              </a:lnSpc>
              <a:spcBef>
                <a:spcPts val="800"/>
              </a:spcBef>
              <a:spcAft>
                <a:spcPts val="0"/>
              </a:spcAft>
              <a:buClr>
                <a:srgbClr val="999933"/>
              </a:buClr>
              <a:buSzPts val="3200"/>
              <a:buFont typeface="Noto Sans Symbols"/>
              <a:buChar char="●"/>
            </a:pPr>
            <a:r>
              <a:rPr b="0" i="0" lang="en-US" sz="3200" u="none" cap="none" strike="noStrike">
                <a:solidFill>
                  <a:srgbClr val="333300"/>
                </a:solidFill>
                <a:latin typeface="Arial"/>
                <a:ea typeface="Arial"/>
                <a:cs typeface="Arial"/>
                <a:sym typeface="Arial"/>
              </a:rPr>
              <a:t>Tiene la misma fórmula que la K</a:t>
            </a:r>
            <a:r>
              <a:rPr b="0" baseline="-25000" i="0" lang="en-US" sz="3200" u="none" cap="none" strike="noStrike">
                <a:solidFill>
                  <a:srgbClr val="333300"/>
                </a:solidFill>
                <a:latin typeface="Arial"/>
                <a:ea typeface="Arial"/>
                <a:cs typeface="Arial"/>
                <a:sym typeface="Arial"/>
              </a:rPr>
              <a:t>c</a:t>
            </a:r>
            <a:r>
              <a:rPr b="0" i="0" lang="en-US" sz="3200" u="none" cap="none" strike="noStrike">
                <a:solidFill>
                  <a:srgbClr val="333300"/>
                </a:solidFill>
                <a:latin typeface="Arial"/>
                <a:ea typeface="Arial"/>
                <a:cs typeface="Arial"/>
                <a:sym typeface="Arial"/>
              </a:rPr>
              <a:t> pero a diferencia que las concentraciones no tienen porqué ser las del equilibrio.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333300"/>
              </a:solidFill>
              <a:latin typeface="Arial"/>
              <a:ea typeface="Arial"/>
              <a:cs typeface="Arial"/>
              <a:sym typeface="Arial"/>
            </a:endParaRPr>
          </a:p>
        </p:txBody>
      </p:sp>
      <p:sp>
        <p:nvSpPr>
          <p:cNvPr id="291" name="Google Shape;291;g2804939285a_1_56"/>
          <p:cNvSpPr/>
          <p:nvPr/>
        </p:nvSpPr>
        <p:spPr>
          <a:xfrm>
            <a:off x="0" y="0"/>
            <a:ext cx="9144000" cy="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pic>
        <p:nvPicPr>
          <p:cNvPr id="292" name="Google Shape;292;g2804939285a_1_56"/>
          <p:cNvPicPr preferRelativeResize="0"/>
          <p:nvPr/>
        </p:nvPicPr>
        <p:blipFill rotWithShape="1">
          <a:blip r:embed="rId3">
            <a:alphaModFix/>
          </a:blip>
          <a:srcRect b="0" l="0" r="0" t="0"/>
          <a:stretch/>
        </p:blipFill>
        <p:spPr>
          <a:xfrm>
            <a:off x="3621087" y="3227387"/>
            <a:ext cx="2559051" cy="11477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10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10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1000"/>
                                        <p:tgtEl>
                                          <p:spTgt spid="2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1000"/>
                                        <p:tgtEl>
                                          <p:spTgt spid="2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4" st="4"/>
                                            </p:txEl>
                                          </p:spTgt>
                                        </p:tgtEl>
                                        <p:attrNameLst>
                                          <p:attrName>style.visibility</p:attrName>
                                        </p:attrNameLst>
                                      </p:cBhvr>
                                      <p:to>
                                        <p:strVal val="visible"/>
                                      </p:to>
                                    </p:set>
                                    <p:animEffect filter="fade" transition="in">
                                      <p:cBhvr>
                                        <p:cTn dur="1000"/>
                                        <p:tgtEl>
                                          <p:spTgt spid="2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5" st="5"/>
                                            </p:txEl>
                                          </p:spTgt>
                                        </p:tgtEl>
                                        <p:attrNameLst>
                                          <p:attrName>style.visibility</p:attrName>
                                        </p:attrNameLst>
                                      </p:cBhvr>
                                      <p:to>
                                        <p:strVal val="visible"/>
                                      </p:to>
                                    </p:set>
                                    <p:animEffect filter="fade" transition="in">
                                      <p:cBhvr>
                                        <p:cTn dur="1000"/>
                                        <p:tgtEl>
                                          <p:spTgt spid="29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6" name="Shape 296"/>
        <p:cNvGrpSpPr/>
        <p:nvPr/>
      </p:nvGrpSpPr>
      <p:grpSpPr>
        <a:xfrm>
          <a:off x="0" y="0"/>
          <a:ext cx="0" cy="0"/>
          <a:chOff x="0" y="0"/>
          <a:chExt cx="0" cy="0"/>
        </a:xfrm>
      </p:grpSpPr>
      <p:sp>
        <p:nvSpPr>
          <p:cNvPr id="297" name="Google Shape;297;g2804939285a_1_64"/>
          <p:cNvSpPr txBox="1"/>
          <p:nvPr/>
        </p:nvSpPr>
        <p:spPr>
          <a:xfrm>
            <a:off x="7662862" y="0"/>
            <a:ext cx="1481100" cy="433500"/>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98" name="Google Shape;298;g2804939285a_1_64"/>
          <p:cNvSpPr txBox="1"/>
          <p:nvPr/>
        </p:nvSpPr>
        <p:spPr>
          <a:xfrm>
            <a:off x="1543050" y="0"/>
            <a:ext cx="760110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Cociente de reacción (Q) (cont)</a:t>
            </a:r>
            <a:endParaRPr b="0" i="0" sz="1400" u="none" cap="none" strike="noStrike">
              <a:solidFill>
                <a:srgbClr val="000000"/>
              </a:solidFill>
              <a:latin typeface="Arial"/>
              <a:ea typeface="Arial"/>
              <a:cs typeface="Arial"/>
              <a:sym typeface="Arial"/>
            </a:endParaRPr>
          </a:p>
        </p:txBody>
      </p:sp>
      <p:pic>
        <p:nvPicPr>
          <p:cNvPr id="299" name="Google Shape;299;g2804939285a_1_64"/>
          <p:cNvPicPr preferRelativeResize="0"/>
          <p:nvPr/>
        </p:nvPicPr>
        <p:blipFill rotWithShape="1">
          <a:blip r:embed="rId3">
            <a:alphaModFix/>
          </a:blip>
          <a:srcRect b="0" l="0" r="0" t="0"/>
          <a:stretch/>
        </p:blipFill>
        <p:spPr>
          <a:xfrm>
            <a:off x="2035300" y="1143000"/>
            <a:ext cx="6616600" cy="4670550"/>
          </a:xfrm>
          <a:prstGeom prst="rect">
            <a:avLst/>
          </a:prstGeom>
          <a:noFill/>
          <a:ln>
            <a:noFill/>
          </a:ln>
        </p:spPr>
      </p:pic>
      <p:sp>
        <p:nvSpPr>
          <p:cNvPr id="300" name="Google Shape;300;g2804939285a_1_64"/>
          <p:cNvSpPr txBox="1"/>
          <p:nvPr/>
        </p:nvSpPr>
        <p:spPr>
          <a:xfrm>
            <a:off x="2001050" y="5867175"/>
            <a:ext cx="5284500" cy="66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JUSTIFICAR CADA SITUACIÓN!!!!!   Leer p. 201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highlight>
                  <a:srgbClr val="FFFF00"/>
                </a:highlight>
                <a:latin typeface="Arial"/>
                <a:ea typeface="Arial"/>
                <a:cs typeface="Arial"/>
                <a:sym typeface="Arial"/>
              </a:rPr>
              <a:t>HACER ej 5 (p. 225)</a:t>
            </a:r>
            <a:endParaRPr b="0" i="0" sz="1400" u="none" cap="none" strike="noStrike">
              <a:solidFill>
                <a:srgbClr val="000000"/>
              </a:solidFill>
              <a:highlight>
                <a:srgbClr val="FFFF00"/>
              </a:highlight>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804939285a_1_111"/>
          <p:cNvSpPr txBox="1"/>
          <p:nvPr/>
        </p:nvSpPr>
        <p:spPr>
          <a:xfrm>
            <a:off x="1719350" y="0"/>
            <a:ext cx="74700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8000"/>
                </a:solidFill>
                <a:latin typeface="Times New Roman"/>
                <a:ea typeface="Times New Roman"/>
                <a:cs typeface="Times New Roman"/>
                <a:sym typeface="Times New Roman"/>
              </a:rPr>
              <a:t>Composición en el equilibrio</a:t>
            </a:r>
            <a:endParaRPr b="0" i="0" sz="1400" u="none" cap="none" strike="noStrike">
              <a:solidFill>
                <a:srgbClr val="000000"/>
              </a:solidFill>
              <a:latin typeface="Arial"/>
              <a:ea typeface="Arial"/>
              <a:cs typeface="Arial"/>
              <a:sym typeface="Arial"/>
            </a:endParaRPr>
          </a:p>
        </p:txBody>
      </p:sp>
      <p:sp>
        <p:nvSpPr>
          <p:cNvPr id="308" name="Google Shape;308;g2804939285a_1_111"/>
          <p:cNvSpPr txBox="1"/>
          <p:nvPr/>
        </p:nvSpPr>
        <p:spPr>
          <a:xfrm>
            <a:off x="2030200" y="1087950"/>
            <a:ext cx="5400900" cy="328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-LEER CON ATENCIÓN p. 202 y 203 libro texto</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highlight>
                  <a:srgbClr val="FFFF00"/>
                </a:highlight>
                <a:latin typeface="Arial"/>
                <a:ea typeface="Arial"/>
                <a:cs typeface="Arial"/>
                <a:sym typeface="Arial"/>
              </a:rPr>
              <a:t>-HACER 6-7-8 p. 225</a:t>
            </a:r>
            <a:endParaRPr b="0" i="0" sz="1900" u="none" cap="none" strike="noStrike">
              <a:solidFill>
                <a:srgbClr val="000000"/>
              </a:solidFill>
              <a:highlight>
                <a:srgbClr val="FFFF00"/>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2" name="Shape 312"/>
        <p:cNvGrpSpPr/>
        <p:nvPr/>
      </p:nvGrpSpPr>
      <p:grpSpPr>
        <a:xfrm>
          <a:off x="0" y="0"/>
          <a:ext cx="0" cy="0"/>
          <a:chOff x="0" y="0"/>
          <a:chExt cx="0" cy="0"/>
        </a:xfrm>
      </p:grpSpPr>
      <p:sp>
        <p:nvSpPr>
          <p:cNvPr id="313" name="Google Shape;313;g2804939285a_1_70"/>
          <p:cNvSpPr txBox="1"/>
          <p:nvPr/>
        </p:nvSpPr>
        <p:spPr>
          <a:xfrm>
            <a:off x="7662862" y="0"/>
            <a:ext cx="1481100" cy="433500"/>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14" name="Google Shape;314;g2804939285a_1_70"/>
          <p:cNvSpPr txBox="1"/>
          <p:nvPr/>
        </p:nvSpPr>
        <p:spPr>
          <a:xfrm>
            <a:off x="1157287" y="0"/>
            <a:ext cx="7986600" cy="2662200"/>
          </a:xfrm>
          <a:prstGeom prst="rect">
            <a:avLst/>
          </a:prstGeom>
          <a:noFill/>
          <a:ln>
            <a:noFill/>
          </a:ln>
        </p:spPr>
        <p:txBody>
          <a:bodyPr anchorCtr="0" anchor="ctr" bIns="46075" lIns="92150" spcFirstLastPara="1" rIns="92150" wrap="square" tIns="46075">
            <a:noAutofit/>
          </a:bodyPr>
          <a:lstStyle/>
          <a:p>
            <a:pPr indent="-565150" lvl="0" marL="566737"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En un recipiente de 3 litros se introducen 0,6 moles de HI, 0,3 moles de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y 0,3 moles de I</a:t>
            </a:r>
            <a:r>
              <a:rPr b="0" baseline="-25000" i="0" lang="en-US" sz="2800" u="none" cap="none" strike="noStrike">
                <a:solidFill>
                  <a:srgbClr val="008000"/>
                </a:solidFill>
                <a:latin typeface="Times New Roman"/>
                <a:ea typeface="Times New Roman"/>
                <a:cs typeface="Times New Roman"/>
                <a:sym typeface="Times New Roman"/>
              </a:rPr>
              <a:t>2  </a:t>
            </a:r>
            <a:r>
              <a:rPr b="0" i="0" lang="en-US" sz="2800" u="none" cap="none" strike="noStrike">
                <a:solidFill>
                  <a:srgbClr val="008000"/>
                </a:solidFill>
                <a:latin typeface="Times New Roman"/>
                <a:ea typeface="Times New Roman"/>
                <a:cs typeface="Times New Roman"/>
                <a:sym typeface="Times New Roman"/>
              </a:rPr>
              <a:t>a 490ºC. Si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 0,022 a 490ºC para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2 HI(g)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  I</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a:t>
            </a:r>
            <a:r>
              <a:rPr b="1" i="0" lang="en-US" sz="2800" u="none" cap="none" strike="noStrike">
                <a:solidFill>
                  <a:srgbClr val="FF0066"/>
                </a:solidFill>
                <a:latin typeface="Times New Roman"/>
                <a:ea typeface="Times New Roman"/>
                <a:cs typeface="Times New Roman"/>
                <a:sym typeface="Times New Roman"/>
              </a:rPr>
              <a:t>a)</a:t>
            </a:r>
            <a:r>
              <a:rPr b="0" i="0" lang="en-US" sz="2800" u="none" cap="none" strike="noStrike">
                <a:solidFill>
                  <a:srgbClr val="008000"/>
                </a:solidFill>
                <a:latin typeface="Times New Roman"/>
                <a:ea typeface="Times New Roman"/>
                <a:cs typeface="Times New Roman"/>
                <a:sym typeface="Times New Roman"/>
              </a:rPr>
              <a:t> ¿se encuentra en equilibrio?; </a:t>
            </a:r>
            <a:r>
              <a:rPr b="1" i="0" lang="en-US" sz="2800" u="none" cap="none" strike="noStrike">
                <a:solidFill>
                  <a:srgbClr val="FF0066"/>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Caso de no encontrarse, ¿cuantos moles de HI,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e I</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habrá en el equilibrio?</a:t>
            </a:r>
            <a:endParaRPr b="0" i="0" sz="1400" u="none" cap="none" strike="noStrike">
              <a:solidFill>
                <a:srgbClr val="000000"/>
              </a:solidFill>
              <a:latin typeface="Arial"/>
              <a:ea typeface="Arial"/>
              <a:cs typeface="Arial"/>
              <a:sym typeface="Arial"/>
            </a:endParaRPr>
          </a:p>
        </p:txBody>
      </p:sp>
      <p:sp>
        <p:nvSpPr>
          <p:cNvPr id="315" name="Google Shape;315;g2804939285a_1_70"/>
          <p:cNvSpPr txBox="1"/>
          <p:nvPr/>
        </p:nvSpPr>
        <p:spPr>
          <a:xfrm>
            <a:off x="1500187" y="2895600"/>
            <a:ext cx="7601100" cy="3343200"/>
          </a:xfrm>
          <a:prstGeom prst="rect">
            <a:avLst/>
          </a:prstGeom>
          <a:noFill/>
          <a:ln>
            <a:noFill/>
          </a:ln>
        </p:spPr>
        <p:txBody>
          <a:bodyPr anchorCtr="0" anchor="t" bIns="46075" lIns="92150" spcFirstLastPara="1" rIns="92150" wrap="square" tIns="46075">
            <a:noAutofit/>
          </a:bodyPr>
          <a:lstStyle/>
          <a:p>
            <a:pPr indent="-341312" lvl="0" marL="341312" marR="0" rtl="0" algn="l">
              <a:lnSpc>
                <a:spcPct val="60000"/>
              </a:lnSpc>
              <a:spcBef>
                <a:spcPts val="0"/>
              </a:spcBef>
              <a:spcAft>
                <a:spcPts val="0"/>
              </a:spcAft>
              <a:buClr>
                <a:srgbClr val="333300"/>
              </a:buClr>
              <a:buSzPts val="2800"/>
              <a:buFont typeface="Times New Roman"/>
              <a:buNone/>
            </a:pPr>
            <a:r>
              <a:t/>
            </a:r>
            <a:endParaRPr b="0" i="0" sz="2800" u="none" cap="none" strike="noStrike">
              <a:solidFill>
                <a:srgbClr val="333300"/>
              </a:solidFill>
              <a:latin typeface="Arial"/>
              <a:ea typeface="Arial"/>
              <a:cs typeface="Arial"/>
              <a:sym typeface="Arial"/>
            </a:endParaRPr>
          </a:p>
          <a:p>
            <a:pPr indent="-341312" lvl="0" marL="341312" marR="0" rtl="0" algn="l">
              <a:lnSpc>
                <a:spcPct val="60000"/>
              </a:lnSpc>
              <a:spcBef>
                <a:spcPts val="700"/>
              </a:spcBef>
              <a:spcAft>
                <a:spcPts val="0"/>
              </a:spcAft>
              <a:buClr>
                <a:srgbClr val="FF0066"/>
              </a:buClr>
              <a:buSzPts val="2800"/>
              <a:buFont typeface="Arial"/>
              <a:buNone/>
            </a:pPr>
            <a:r>
              <a:rPr b="1" i="0" lang="en-US" sz="2800" u="none" cap="none" strike="noStrike">
                <a:solidFill>
                  <a:srgbClr val="FF0066"/>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a:p>
            <a:pPr indent="-341312" lvl="0" marL="341312" marR="0" rtl="0" algn="l">
              <a:lnSpc>
                <a:spcPct val="6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[H</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 [I</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0,3/3 · 0,3/3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Q = —————— = —————— = 0,25</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[HI]</a:t>
            </a:r>
            <a:r>
              <a:rPr b="0" baseline="30000" i="0" lang="en-US" sz="2800" u="none" cap="none" strike="noStrike">
                <a:solidFill>
                  <a:srgbClr val="333300"/>
                </a:solidFill>
                <a:latin typeface="Arial"/>
                <a:ea typeface="Arial"/>
                <a:cs typeface="Arial"/>
                <a:sym typeface="Arial"/>
              </a:rPr>
              <a:t>2  		     </a:t>
            </a:r>
            <a:r>
              <a:rPr b="0" i="0" lang="en-US" sz="2800" u="none" cap="none" strike="noStrike">
                <a:solidFill>
                  <a:srgbClr val="333300"/>
                </a:solidFill>
                <a:latin typeface="Arial"/>
                <a:ea typeface="Arial"/>
                <a:cs typeface="Arial"/>
                <a:sym typeface="Arial"/>
              </a:rPr>
              <a:t>(0,6/3)</a:t>
            </a:r>
            <a:r>
              <a:rPr b="0" baseline="30000" i="0" lang="en-US" sz="2800" u="none" cap="none" strike="noStrike">
                <a:solidFill>
                  <a:srgbClr val="3333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21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Como Q &gt; K</a:t>
            </a:r>
            <a:r>
              <a:rPr b="0" baseline="-25000" i="0" lang="en-US" sz="2800" u="none" cap="none" strike="noStrike">
                <a:solidFill>
                  <a:srgbClr val="333300"/>
                </a:solidFill>
                <a:latin typeface="Arial"/>
                <a:ea typeface="Arial"/>
                <a:cs typeface="Arial"/>
                <a:sym typeface="Arial"/>
              </a:rPr>
              <a:t>c </a:t>
            </a:r>
            <a:r>
              <a:rPr b="1" i="0" lang="en-US" sz="2800" u="none" cap="none" strike="noStrike">
                <a:solidFill>
                  <a:srgbClr val="CC3300"/>
                </a:solidFill>
                <a:latin typeface="Arial"/>
                <a:ea typeface="Arial"/>
                <a:cs typeface="Arial"/>
                <a:sym typeface="Arial"/>
              </a:rPr>
              <a:t>el sistema</a:t>
            </a:r>
            <a:r>
              <a:rPr b="1" baseline="-25000" i="0" lang="en-US" sz="2800" u="none" cap="none" strike="noStrike">
                <a:solidFill>
                  <a:srgbClr val="CC3300"/>
                </a:solidFill>
                <a:latin typeface="Arial"/>
                <a:ea typeface="Arial"/>
                <a:cs typeface="Arial"/>
                <a:sym typeface="Arial"/>
              </a:rPr>
              <a:t> </a:t>
            </a:r>
            <a:r>
              <a:rPr b="1" i="0" lang="en-US" sz="2800" u="none" cap="none" strike="noStrike">
                <a:solidFill>
                  <a:srgbClr val="CC3300"/>
                </a:solidFill>
                <a:latin typeface="Arial"/>
                <a:ea typeface="Arial"/>
                <a:cs typeface="Arial"/>
                <a:sym typeface="Arial"/>
              </a:rPr>
              <a:t>no se encuentra</a:t>
            </a:r>
            <a:r>
              <a:rPr b="1" baseline="-25000" i="0" lang="en-US" sz="2800" u="none" cap="none" strike="noStrike">
                <a:solidFill>
                  <a:srgbClr val="CC3300"/>
                </a:solidFill>
                <a:latin typeface="Arial"/>
                <a:ea typeface="Arial"/>
                <a:cs typeface="Arial"/>
                <a:sym typeface="Arial"/>
              </a:rPr>
              <a:t> </a:t>
            </a:r>
            <a:r>
              <a:rPr b="1" i="0" lang="en-US" sz="2800" u="none" cap="none" strike="noStrike">
                <a:solidFill>
                  <a:srgbClr val="CC3300"/>
                </a:solidFill>
                <a:latin typeface="Arial"/>
                <a:ea typeface="Arial"/>
                <a:cs typeface="Arial"/>
                <a:sym typeface="Arial"/>
              </a:rPr>
              <a:t>en equilibrio</a:t>
            </a:r>
            <a:r>
              <a:rPr b="0" i="0" lang="en-US" sz="2800" u="none" cap="none" strike="noStrike">
                <a:solidFill>
                  <a:srgbClr val="333300"/>
                </a:solidFill>
                <a:latin typeface="Arial"/>
                <a:ea typeface="Arial"/>
                <a:cs typeface="Arial"/>
                <a:sym typeface="Arial"/>
              </a:rPr>
              <a:t> y la reacción se desplazará hacia la izquierda.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9" name="Shape 319"/>
        <p:cNvGrpSpPr/>
        <p:nvPr/>
      </p:nvGrpSpPr>
      <p:grpSpPr>
        <a:xfrm>
          <a:off x="0" y="0"/>
          <a:ext cx="0" cy="0"/>
          <a:chOff x="0" y="0"/>
          <a:chExt cx="0" cy="0"/>
        </a:xfrm>
      </p:grpSpPr>
      <p:sp>
        <p:nvSpPr>
          <p:cNvPr id="320" name="Google Shape;320;g2804939285a_1_76"/>
          <p:cNvSpPr txBox="1"/>
          <p:nvPr/>
        </p:nvSpPr>
        <p:spPr>
          <a:xfrm>
            <a:off x="7662862" y="0"/>
            <a:ext cx="1481100" cy="433500"/>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21" name="Google Shape;321;g2804939285a_1_76"/>
          <p:cNvSpPr txBox="1"/>
          <p:nvPr/>
        </p:nvSpPr>
        <p:spPr>
          <a:xfrm>
            <a:off x="1192212" y="228600"/>
            <a:ext cx="7908900" cy="2438400"/>
          </a:xfrm>
          <a:prstGeom prst="rect">
            <a:avLst/>
          </a:prstGeom>
          <a:noFill/>
          <a:ln>
            <a:noFill/>
          </a:ln>
        </p:spPr>
        <p:txBody>
          <a:bodyPr anchorCtr="0" anchor="ctr" bIns="46075" lIns="92150" spcFirstLastPara="1" rIns="92150" wrap="square" tIns="46075">
            <a:noAutofit/>
          </a:bodyPr>
          <a:lstStyle/>
          <a:p>
            <a:pPr indent="-565150" lvl="0" marL="566737"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 (cont):</a:t>
            </a:r>
            <a:r>
              <a:rPr b="0" i="0" lang="en-US" sz="2800" u="none" cap="none" strike="noStrike">
                <a:solidFill>
                  <a:srgbClr val="008000"/>
                </a:solidFill>
                <a:latin typeface="Times New Roman"/>
                <a:ea typeface="Times New Roman"/>
                <a:cs typeface="Times New Roman"/>
                <a:sym typeface="Times New Roman"/>
              </a:rPr>
              <a:t> En un recipiente de 3 litros se introducen 0,6 moles de HI, 0,3 moles de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y 0,3 moles de I</a:t>
            </a:r>
            <a:r>
              <a:rPr b="0" baseline="-25000" i="0" lang="en-US" sz="2800" u="none" cap="none" strike="noStrike">
                <a:solidFill>
                  <a:srgbClr val="008000"/>
                </a:solidFill>
                <a:latin typeface="Times New Roman"/>
                <a:ea typeface="Times New Roman"/>
                <a:cs typeface="Times New Roman"/>
                <a:sym typeface="Times New Roman"/>
              </a:rPr>
              <a:t>2  </a:t>
            </a:r>
            <a:r>
              <a:rPr b="0" i="0" lang="en-US" sz="2800" u="none" cap="none" strike="noStrike">
                <a:solidFill>
                  <a:srgbClr val="008000"/>
                </a:solidFill>
                <a:latin typeface="Times New Roman"/>
                <a:ea typeface="Times New Roman"/>
                <a:cs typeface="Times New Roman"/>
                <a:sym typeface="Times New Roman"/>
              </a:rPr>
              <a:t>a 490ºC. Si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 0,022 a 490ºC para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2 HI(g)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  I</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a:t>
            </a:r>
            <a:r>
              <a:rPr b="1" i="0" lang="en-US" sz="2800" u="none" cap="none" strike="noStrike">
                <a:solidFill>
                  <a:srgbClr val="FF0066"/>
                </a:solidFill>
                <a:latin typeface="Times New Roman"/>
                <a:ea typeface="Times New Roman"/>
                <a:cs typeface="Times New Roman"/>
                <a:sym typeface="Times New Roman"/>
              </a:rPr>
              <a:t>a)</a:t>
            </a:r>
            <a:r>
              <a:rPr b="0" i="0" lang="en-US" sz="2800" u="none" cap="none" strike="noStrike">
                <a:solidFill>
                  <a:srgbClr val="008000"/>
                </a:solidFill>
                <a:latin typeface="Times New Roman"/>
                <a:ea typeface="Times New Roman"/>
                <a:cs typeface="Times New Roman"/>
                <a:sym typeface="Times New Roman"/>
              </a:rPr>
              <a:t> ¿se encuentra en equilibrio?; </a:t>
            </a:r>
            <a:r>
              <a:rPr b="1" i="0" lang="en-US" sz="2800" u="none" cap="none" strike="noStrike">
                <a:solidFill>
                  <a:srgbClr val="FF0066"/>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Caso de no encontrarse, ¿cuantos moles de HI,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e I</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habrá en el equilibrio?</a:t>
            </a:r>
            <a:endParaRPr b="0" i="0" sz="1400" u="none" cap="none" strike="noStrike">
              <a:solidFill>
                <a:srgbClr val="000000"/>
              </a:solidFill>
              <a:latin typeface="Arial"/>
              <a:ea typeface="Arial"/>
              <a:cs typeface="Arial"/>
              <a:sym typeface="Arial"/>
            </a:endParaRPr>
          </a:p>
        </p:txBody>
      </p:sp>
      <p:sp>
        <p:nvSpPr>
          <p:cNvPr id="322" name="Google Shape;322;g2804939285a_1_76"/>
          <p:cNvSpPr txBox="1"/>
          <p:nvPr/>
        </p:nvSpPr>
        <p:spPr>
          <a:xfrm>
            <a:off x="1500187" y="3048000"/>
            <a:ext cx="7643700" cy="3190800"/>
          </a:xfrm>
          <a:prstGeom prst="rect">
            <a:avLst/>
          </a:prstGeom>
          <a:noFill/>
          <a:ln>
            <a:noFill/>
          </a:ln>
        </p:spPr>
        <p:txBody>
          <a:bodyPr anchorCtr="0" anchor="t" bIns="46075" lIns="92150" spcFirstLastPara="1" rIns="92150" wrap="square" tIns="46075">
            <a:noAutofit/>
          </a:bodyPr>
          <a:lstStyle/>
          <a:p>
            <a:pPr indent="0" lvl="0" marL="0" marR="0" rtl="0" algn="l">
              <a:lnSpc>
                <a:spcPct val="80000"/>
              </a:lnSpc>
              <a:spcBef>
                <a:spcPts val="0"/>
              </a:spcBef>
              <a:spcAft>
                <a:spcPts val="0"/>
              </a:spcAft>
              <a:buClr>
                <a:srgbClr val="FF0066"/>
              </a:buClr>
              <a:buSzPts val="2800"/>
              <a:buFont typeface="Arial"/>
              <a:buNone/>
            </a:pPr>
            <a:r>
              <a:rPr b="1" i="0" lang="en-US" sz="2800" u="none" cap="none" strike="noStrike">
                <a:solidFill>
                  <a:srgbClr val="FF0066"/>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Equilibrio:        2 HI(g)    ⇔</a:t>
            </a:r>
            <a:r>
              <a:rPr b="0" i="0" lang="en-US" sz="24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 I</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  +      H</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inic.:          0,6		  0,3	          0,3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equil.      0,6 + 2 x      0,3 – x       0,3 – x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0,6 + 2 x      0,3 – x       0,3 – x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conc. eq(mol/l) ————     ————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3		   			 3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000000"/>
              </a:buClr>
              <a:buSzPts val="2800"/>
              <a:buFont typeface="Arial"/>
              <a:buNone/>
            </a:pPr>
            <a:r>
              <a:t/>
            </a:r>
            <a:endParaRPr b="0" i="0" sz="2800" u="none" cap="none" strike="noStrike">
              <a:solidFill>
                <a:srgbClr val="3333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0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10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1000"/>
                                        <p:tgtEl>
                                          <p:spTgt spid="3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1000"/>
                                        <p:tgtEl>
                                          <p:spTgt spid="3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animEffect filter="fade" transition="in">
                                      <p:cBhvr>
                                        <p:cTn dur="1000"/>
                                        <p:tgtEl>
                                          <p:spTgt spid="3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animEffect filter="fade" transition="in">
                                      <p:cBhvr>
                                        <p:cTn dur="1000"/>
                                        <p:tgtEl>
                                          <p:spTgt spid="32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804939285a_1_3"/>
          <p:cNvSpPr txBox="1"/>
          <p:nvPr/>
        </p:nvSpPr>
        <p:spPr>
          <a:xfrm>
            <a:off x="1408525" y="0"/>
            <a:ext cx="72564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8000"/>
                </a:solidFill>
                <a:latin typeface="Times New Roman"/>
                <a:ea typeface="Times New Roman"/>
                <a:cs typeface="Times New Roman"/>
                <a:sym typeface="Times New Roman"/>
              </a:rPr>
              <a:t>¿Qué es un equilibrio químico?</a:t>
            </a:r>
            <a:endParaRPr b="0" i="0" sz="1400" u="none" cap="none" strike="noStrike">
              <a:solidFill>
                <a:schemeClr val="dk1"/>
              </a:solidFill>
              <a:latin typeface="Arial"/>
              <a:ea typeface="Arial"/>
              <a:cs typeface="Arial"/>
              <a:sym typeface="Arial"/>
            </a:endParaRPr>
          </a:p>
        </p:txBody>
      </p:sp>
      <p:sp>
        <p:nvSpPr>
          <p:cNvPr id="103" name="Google Shape;103;g2804939285a_1_3"/>
          <p:cNvSpPr txBox="1"/>
          <p:nvPr/>
        </p:nvSpPr>
        <p:spPr>
          <a:xfrm>
            <a:off x="1500175" y="1000125"/>
            <a:ext cx="7601100" cy="5517900"/>
          </a:xfrm>
          <a:prstGeom prst="rect">
            <a:avLst/>
          </a:prstGeom>
          <a:noFill/>
          <a:ln>
            <a:noFill/>
          </a:ln>
        </p:spPr>
        <p:txBody>
          <a:bodyPr anchorCtr="0" anchor="t" bIns="46075" lIns="92150" spcFirstLastPara="1" rIns="92150" wrap="square" tIns="46075">
            <a:noAutofit/>
          </a:bodyPr>
          <a:lstStyle/>
          <a:p>
            <a:pPr indent="-315912" lvl="0" marL="341312" marR="0" rtl="0" algn="just">
              <a:lnSpc>
                <a:spcPct val="100000"/>
              </a:lnSpc>
              <a:spcBef>
                <a:spcPts val="0"/>
              </a:spcBef>
              <a:spcAft>
                <a:spcPts val="0"/>
              </a:spcAft>
              <a:buClr>
                <a:srgbClr val="999933"/>
              </a:buClr>
              <a:buSzPts val="2800"/>
              <a:buFont typeface="Arial"/>
              <a:buChar char="●"/>
            </a:pPr>
            <a:r>
              <a:rPr b="0" i="0" lang="en-US" sz="2800" u="none" cap="none" strike="noStrike">
                <a:solidFill>
                  <a:srgbClr val="333300"/>
                </a:solidFill>
                <a:latin typeface="Arial"/>
                <a:ea typeface="Arial"/>
                <a:cs typeface="Arial"/>
                <a:sym typeface="Arial"/>
              </a:rPr>
              <a:t>Estás habituado a ver reacciones como esta:</a:t>
            </a:r>
            <a:endParaRPr b="0" i="0" sz="2800" u="none" cap="none" strike="noStrike">
              <a:solidFill>
                <a:srgbClr val="333300"/>
              </a:solidFill>
              <a:latin typeface="Arial"/>
              <a:ea typeface="Arial"/>
              <a:cs typeface="Arial"/>
              <a:sym typeface="Arial"/>
            </a:endParaRPr>
          </a:p>
          <a:p>
            <a:pPr indent="457200" lvl="0" marL="457200" marR="0" rtl="0" algn="just">
              <a:lnSpc>
                <a:spcPct val="100000"/>
              </a:lnSpc>
              <a:spcBef>
                <a:spcPts val="0"/>
              </a:spcBef>
              <a:spcAft>
                <a:spcPts val="0"/>
              </a:spcAft>
              <a:buClr>
                <a:srgbClr val="000000"/>
              </a:buClr>
              <a:buSzPts val="2800"/>
              <a:buFont typeface="Arial"/>
              <a:buNone/>
            </a:pPr>
            <a:r>
              <a:rPr b="0" i="0" lang="en-US" sz="2800" u="none" cap="none" strike="noStrike">
                <a:solidFill>
                  <a:srgbClr val="333300"/>
                </a:solidFill>
                <a:latin typeface="Arial"/>
                <a:ea typeface="Arial"/>
                <a:cs typeface="Arial"/>
                <a:sym typeface="Arial"/>
              </a:rPr>
              <a:t>C(s)+  O</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(g)       —&gt;    CO</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2800" u="none" cap="none" strike="noStrike">
              <a:solidFill>
                <a:srgbClr val="3333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800"/>
              <a:buFont typeface="Arial"/>
              <a:buNone/>
            </a:pPr>
            <a:r>
              <a:t/>
            </a:r>
            <a:endParaRPr b="0" i="0" sz="2800" u="none" cap="none" strike="noStrike">
              <a:solidFill>
                <a:srgbClr val="333300"/>
              </a:solidFill>
              <a:latin typeface="Arial"/>
              <a:ea typeface="Arial"/>
              <a:cs typeface="Arial"/>
              <a:sym typeface="Arial"/>
            </a:endParaRPr>
          </a:p>
          <a:p>
            <a:pPr indent="-400050" lvl="2" marL="1371600" marR="0" rtl="0" algn="just">
              <a:lnSpc>
                <a:spcPct val="100000"/>
              </a:lnSpc>
              <a:spcBef>
                <a:spcPts val="0"/>
              </a:spcBef>
              <a:spcAft>
                <a:spcPts val="0"/>
              </a:spcAft>
              <a:buClr>
                <a:srgbClr val="333300"/>
              </a:buClr>
              <a:buSzPts val="2700"/>
              <a:buFont typeface="Arial"/>
              <a:buChar char="■"/>
            </a:pPr>
            <a:r>
              <a:rPr b="0" i="1" lang="en-US" sz="2700" u="none" cap="none" strike="noStrike">
                <a:solidFill>
                  <a:srgbClr val="333300"/>
                </a:solidFill>
                <a:highlight>
                  <a:srgbClr val="CCFFCC"/>
                </a:highlight>
                <a:latin typeface="Arial"/>
                <a:ea typeface="Arial"/>
                <a:cs typeface="Arial"/>
                <a:sym typeface="Arial"/>
              </a:rPr>
              <a:t>Lee la reacción en voz alta…</a:t>
            </a:r>
            <a:endParaRPr b="0" i="1" sz="2700" u="none" cap="none" strike="noStrike">
              <a:solidFill>
                <a:srgbClr val="333300"/>
              </a:solidFill>
              <a:highlight>
                <a:srgbClr val="CCFFCC"/>
              </a:highlight>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700"/>
              <a:buFont typeface="Arial"/>
              <a:buNone/>
            </a:pPr>
            <a:r>
              <a:t/>
            </a:r>
            <a:endParaRPr b="0" i="1" sz="2700" u="none" cap="none" strike="noStrike">
              <a:solidFill>
                <a:srgbClr val="3333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700"/>
              <a:buFont typeface="Arial"/>
              <a:buNone/>
            </a:pPr>
            <a:r>
              <a:rPr b="0" i="0" lang="en-US" sz="2700" u="none" cap="none" strike="noStrike">
                <a:solidFill>
                  <a:srgbClr val="333300"/>
                </a:solidFill>
                <a:latin typeface="Arial"/>
                <a:ea typeface="Arial"/>
                <a:cs typeface="Arial"/>
                <a:sym typeface="Arial"/>
              </a:rPr>
              <a:t>Se trata de una </a:t>
            </a:r>
            <a:r>
              <a:rPr b="1" i="0" lang="en-US" sz="2700" u="none" cap="none" strike="noStrike">
                <a:solidFill>
                  <a:srgbClr val="333300"/>
                </a:solidFill>
                <a:latin typeface="Arial"/>
                <a:ea typeface="Arial"/>
                <a:cs typeface="Arial"/>
                <a:sym typeface="Arial"/>
              </a:rPr>
              <a:t>REACCIÓN IRREVERSIBLE</a:t>
            </a:r>
            <a:endParaRPr b="1" i="0" sz="2700" u="none" cap="none" strike="noStrike">
              <a:solidFill>
                <a:srgbClr val="333300"/>
              </a:solidFill>
              <a:latin typeface="Arial"/>
              <a:ea typeface="Arial"/>
              <a:cs typeface="Arial"/>
              <a:sym typeface="Arial"/>
            </a:endParaRPr>
          </a:p>
          <a:p>
            <a:pPr indent="0" lvl="0" marL="1371600" marR="0" rtl="0" algn="just">
              <a:lnSpc>
                <a:spcPct val="100000"/>
              </a:lnSpc>
              <a:spcBef>
                <a:spcPts val="0"/>
              </a:spcBef>
              <a:spcAft>
                <a:spcPts val="0"/>
              </a:spcAft>
              <a:buClr>
                <a:srgbClr val="000000"/>
              </a:buClr>
              <a:buSzPts val="2700"/>
              <a:buFont typeface="Arial"/>
              <a:buNone/>
            </a:pPr>
            <a:r>
              <a:t/>
            </a:r>
            <a:endParaRPr b="0" i="0" sz="2700" u="none" cap="none" strike="noStrike">
              <a:solidFill>
                <a:srgbClr val="333300"/>
              </a:solidFill>
              <a:latin typeface="Arial"/>
              <a:ea typeface="Arial"/>
              <a:cs typeface="Arial"/>
              <a:sym typeface="Arial"/>
            </a:endParaRPr>
          </a:p>
          <a:p>
            <a:pPr indent="-406400" lvl="0" marL="457200" marR="0" rtl="0" algn="just">
              <a:lnSpc>
                <a:spcPct val="100000"/>
              </a:lnSpc>
              <a:spcBef>
                <a:spcPts val="0"/>
              </a:spcBef>
              <a:spcAft>
                <a:spcPts val="0"/>
              </a:spcAft>
              <a:buClr>
                <a:srgbClr val="999933"/>
              </a:buClr>
              <a:buSzPts val="2800"/>
              <a:buFont typeface="Noto Sans Symbols"/>
              <a:buChar char="●"/>
            </a:pPr>
            <a:r>
              <a:rPr b="0" i="0" lang="en-US" sz="2700" u="none" cap="none" strike="noStrike">
                <a:solidFill>
                  <a:srgbClr val="333300"/>
                </a:solidFill>
                <a:latin typeface="Arial"/>
                <a:ea typeface="Arial"/>
                <a:cs typeface="Arial"/>
                <a:sym typeface="Arial"/>
              </a:rPr>
              <a:t>PERO hay reacciones que suceden en los dos sentidos: </a:t>
            </a:r>
            <a:r>
              <a:rPr b="1" i="0" lang="en-US" sz="2700" u="none" cap="none" strike="noStrike">
                <a:solidFill>
                  <a:srgbClr val="333300"/>
                </a:solidFill>
                <a:latin typeface="Arial"/>
                <a:ea typeface="Arial"/>
                <a:cs typeface="Arial"/>
                <a:sym typeface="Arial"/>
              </a:rPr>
              <a:t>REACCIONES REVERSIBLES</a:t>
            </a:r>
            <a:r>
              <a:rPr b="0" i="0" lang="en-US" sz="2700" u="none" cap="none" strike="noStrike">
                <a:solidFill>
                  <a:srgbClr val="333300"/>
                </a:solidFill>
                <a:latin typeface="Arial"/>
                <a:ea typeface="Arial"/>
                <a:cs typeface="Arial"/>
                <a:sym typeface="Arial"/>
              </a:rPr>
              <a:t>.</a:t>
            </a:r>
            <a:endParaRPr b="0" i="0" sz="2700" u="none" cap="none" strike="noStrike">
              <a:solidFill>
                <a:srgbClr val="333300"/>
              </a:solidFill>
              <a:latin typeface="Arial"/>
              <a:ea typeface="Arial"/>
              <a:cs typeface="Arial"/>
              <a:sym typeface="Arial"/>
            </a:endParaRPr>
          </a:p>
          <a:p>
            <a:pPr indent="-400050" lvl="2" marL="1371600" marR="0" rtl="0" algn="just">
              <a:lnSpc>
                <a:spcPct val="100000"/>
              </a:lnSpc>
              <a:spcBef>
                <a:spcPts val="0"/>
              </a:spcBef>
              <a:spcAft>
                <a:spcPts val="0"/>
              </a:spcAft>
              <a:buClr>
                <a:srgbClr val="333300"/>
              </a:buClr>
              <a:buSzPts val="2700"/>
              <a:buFont typeface="Arial"/>
              <a:buChar char="■"/>
            </a:pPr>
            <a:r>
              <a:rPr b="0" i="0" lang="en-US" sz="2700" u="none" cap="none" strike="noStrike">
                <a:solidFill>
                  <a:srgbClr val="333300"/>
                </a:solidFill>
                <a:latin typeface="Arial"/>
                <a:ea typeface="Arial"/>
                <a:cs typeface="Arial"/>
                <a:sym typeface="Arial"/>
              </a:rPr>
              <a:t>Las escribimos con doble flecha </a:t>
            </a:r>
            <a:endParaRPr b="0" i="0" sz="2700" u="none" cap="none" strike="noStrike">
              <a:solidFill>
                <a:srgbClr val="333300"/>
              </a:solidFill>
              <a:latin typeface="Arial"/>
              <a:ea typeface="Arial"/>
              <a:cs typeface="Arial"/>
              <a:sym typeface="Arial"/>
            </a:endParaRPr>
          </a:p>
          <a:p>
            <a:pPr indent="0" lvl="0" marL="1371600" marR="0" rtl="0" algn="just">
              <a:lnSpc>
                <a:spcPct val="100000"/>
              </a:lnSpc>
              <a:spcBef>
                <a:spcPts val="0"/>
              </a:spcBef>
              <a:spcAft>
                <a:spcPts val="0"/>
              </a:spcAft>
              <a:buClr>
                <a:srgbClr val="000000"/>
              </a:buClr>
              <a:buSzPts val="2700"/>
              <a:buFont typeface="Arial"/>
              <a:buNone/>
            </a:pPr>
            <a:r>
              <a:rPr b="0" i="0" lang="en-US" sz="2700" u="none" cap="none" strike="noStrike">
                <a:solidFill>
                  <a:srgbClr val="333300"/>
                </a:solidFill>
                <a:latin typeface="Arial"/>
                <a:ea typeface="Arial"/>
                <a:cs typeface="Arial"/>
                <a:sym typeface="Arial"/>
              </a:rPr>
              <a:t>N</a:t>
            </a:r>
            <a:r>
              <a:rPr b="0" baseline="-25000" i="0" lang="en-US" sz="2700" u="none" cap="none" strike="noStrike">
                <a:solidFill>
                  <a:srgbClr val="333300"/>
                </a:solidFill>
                <a:latin typeface="Arial"/>
                <a:ea typeface="Arial"/>
                <a:cs typeface="Arial"/>
                <a:sym typeface="Arial"/>
              </a:rPr>
              <a:t>2</a:t>
            </a:r>
            <a:r>
              <a:rPr b="0" i="0" lang="en-US" sz="2700" u="none" cap="none" strike="noStrike">
                <a:solidFill>
                  <a:srgbClr val="333300"/>
                </a:solidFill>
                <a:latin typeface="Arial"/>
                <a:ea typeface="Arial"/>
                <a:cs typeface="Arial"/>
                <a:sym typeface="Arial"/>
              </a:rPr>
              <a:t>O</a:t>
            </a:r>
            <a:r>
              <a:rPr b="0" baseline="-25000" i="0" lang="en-US" sz="2700" u="none" cap="none" strike="noStrike">
                <a:solidFill>
                  <a:srgbClr val="333300"/>
                </a:solidFill>
                <a:latin typeface="Arial"/>
                <a:ea typeface="Arial"/>
                <a:cs typeface="Arial"/>
                <a:sym typeface="Arial"/>
              </a:rPr>
              <a:t>4</a:t>
            </a:r>
            <a:r>
              <a:rPr b="0" i="0" lang="en-US" sz="2700" u="none" cap="none" strike="noStrike">
                <a:solidFill>
                  <a:srgbClr val="333300"/>
                </a:solidFill>
                <a:latin typeface="Arial"/>
                <a:ea typeface="Arial"/>
                <a:cs typeface="Arial"/>
                <a:sym typeface="Arial"/>
              </a:rPr>
              <a:t> (g)  ⇔  2 NO</a:t>
            </a:r>
            <a:r>
              <a:rPr b="0" baseline="-25000" i="0" lang="en-US" sz="2700" u="none" cap="none" strike="noStrike">
                <a:solidFill>
                  <a:srgbClr val="333300"/>
                </a:solidFill>
                <a:latin typeface="Arial"/>
                <a:ea typeface="Arial"/>
                <a:cs typeface="Arial"/>
                <a:sym typeface="Arial"/>
              </a:rPr>
              <a:t>2</a:t>
            </a:r>
            <a:r>
              <a:rPr b="0" i="0" lang="en-US" sz="2700" u="none" cap="none" strike="noStrike">
                <a:solidFill>
                  <a:srgbClr val="333300"/>
                </a:solidFill>
                <a:latin typeface="Arial"/>
                <a:ea typeface="Arial"/>
                <a:cs typeface="Arial"/>
                <a:sym typeface="Arial"/>
              </a:rPr>
              <a:t> (g)</a:t>
            </a:r>
            <a:endParaRPr b="0" i="0" sz="2700" u="none" cap="none" strike="noStrike">
              <a:solidFill>
                <a:srgbClr val="3333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6" name="Shape 326"/>
        <p:cNvGrpSpPr/>
        <p:nvPr/>
      </p:nvGrpSpPr>
      <p:grpSpPr>
        <a:xfrm>
          <a:off x="0" y="0"/>
          <a:ext cx="0" cy="0"/>
          <a:chOff x="0" y="0"/>
          <a:chExt cx="0" cy="0"/>
        </a:xfrm>
      </p:grpSpPr>
      <p:sp>
        <p:nvSpPr>
          <p:cNvPr id="327" name="Google Shape;327;g2804939285a_1_82"/>
          <p:cNvSpPr txBox="1"/>
          <p:nvPr/>
        </p:nvSpPr>
        <p:spPr>
          <a:xfrm>
            <a:off x="7662862" y="0"/>
            <a:ext cx="1481100" cy="433500"/>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28" name="Google Shape;328;g2804939285a_1_82"/>
          <p:cNvSpPr txBox="1"/>
          <p:nvPr/>
        </p:nvSpPr>
        <p:spPr>
          <a:xfrm>
            <a:off x="1243012" y="228600"/>
            <a:ext cx="7858200" cy="1143000"/>
          </a:xfrm>
          <a:prstGeom prst="rect">
            <a:avLst/>
          </a:prstGeom>
          <a:noFill/>
          <a:ln>
            <a:noFill/>
          </a:ln>
        </p:spPr>
        <p:txBody>
          <a:bodyPr anchorCtr="0" anchor="ctr" bIns="46075" lIns="92150" spcFirstLastPara="1" rIns="92150" wrap="square" tIns="46075">
            <a:noAutofit/>
          </a:bodyPr>
          <a:lstStyle/>
          <a:p>
            <a:pPr indent="-565150" lvl="0" marL="566737"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 (cont):</a:t>
            </a:r>
            <a:r>
              <a:rPr b="0" i="0" lang="en-US" sz="2800" u="none" cap="none" strike="noStrike">
                <a:solidFill>
                  <a:srgbClr val="008000"/>
                </a:solidFill>
                <a:latin typeface="Times New Roman"/>
                <a:ea typeface="Times New Roman"/>
                <a:cs typeface="Times New Roman"/>
                <a:sym typeface="Times New Roman"/>
              </a:rPr>
              <a:t> </a:t>
            </a:r>
            <a:r>
              <a:rPr b="1" i="0" lang="en-US" sz="2800" u="none" cap="none" strike="noStrike">
                <a:solidFill>
                  <a:srgbClr val="FF0066"/>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Caso de no encontrarse, ¿cuantos moles de HI,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e I</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habrá en el equilibrio?</a:t>
            </a:r>
            <a:endParaRPr b="0" i="0" sz="1400" u="none" cap="none" strike="noStrike">
              <a:solidFill>
                <a:srgbClr val="000000"/>
              </a:solidFill>
              <a:latin typeface="Arial"/>
              <a:ea typeface="Arial"/>
              <a:cs typeface="Arial"/>
              <a:sym typeface="Arial"/>
            </a:endParaRPr>
          </a:p>
        </p:txBody>
      </p:sp>
      <p:sp>
        <p:nvSpPr>
          <p:cNvPr id="329" name="Google Shape;329;g2804939285a_1_82"/>
          <p:cNvSpPr txBox="1"/>
          <p:nvPr/>
        </p:nvSpPr>
        <p:spPr>
          <a:xfrm>
            <a:off x="1543050" y="1677974"/>
            <a:ext cx="7601100" cy="5053800"/>
          </a:xfrm>
          <a:prstGeom prst="rect">
            <a:avLst/>
          </a:prstGeom>
          <a:noFill/>
          <a:ln>
            <a:noFill/>
          </a:ln>
        </p:spPr>
        <p:txBody>
          <a:bodyPr anchorCtr="0" anchor="t" bIns="46075" lIns="92150" spcFirstLastPara="1" rIns="92150" wrap="square" tIns="46075">
            <a:noAutofit/>
          </a:bodyPr>
          <a:lstStyle/>
          <a:p>
            <a:pPr indent="-341312" lvl="0" marL="342900" marR="0" rtl="0" algn="l">
              <a:lnSpc>
                <a:spcPct val="60000"/>
              </a:lnSpc>
              <a:spcBef>
                <a:spcPts val="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0,3 – x    0,3 – x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 ·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3	    		3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K</a:t>
            </a:r>
            <a:r>
              <a:rPr b="0" baseline="-25000" i="0" lang="en-US" sz="2800" u="none" cap="none" strike="noStrike">
                <a:solidFill>
                  <a:srgbClr val="333300"/>
                </a:solidFill>
                <a:latin typeface="Arial"/>
                <a:ea typeface="Arial"/>
                <a:cs typeface="Arial"/>
                <a:sym typeface="Arial"/>
              </a:rPr>
              <a:t>c </a:t>
            </a:r>
            <a:r>
              <a:rPr b="0" i="0" lang="en-US" sz="2800" u="none" cap="none" strike="noStrike">
                <a:solidFill>
                  <a:srgbClr val="333300"/>
                </a:solidFill>
                <a:latin typeface="Arial"/>
                <a:ea typeface="Arial"/>
                <a:cs typeface="Arial"/>
                <a:sym typeface="Arial"/>
              </a:rPr>
              <a:t>= ————————— = 0,022</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0,6 + 2 x  </a:t>
            </a:r>
            <a:r>
              <a:rPr b="0" baseline="30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3</a:t>
            </a:r>
            <a:endParaRPr b="0" i="0" sz="1400" u="none" cap="none" strike="noStrike">
              <a:solidFill>
                <a:srgbClr val="000000"/>
              </a:solidFill>
              <a:latin typeface="Arial"/>
              <a:ea typeface="Arial"/>
              <a:cs typeface="Arial"/>
              <a:sym typeface="Arial"/>
            </a:endParaRPr>
          </a:p>
          <a:p>
            <a:pPr indent="-341312" lvl="0" marL="34290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Resolviendo se obtiene que: x= 0,163 moles</a:t>
            </a:r>
            <a:endParaRPr b="0" i="0" sz="1400" u="none" cap="none" strike="noStrike">
              <a:solidFill>
                <a:srgbClr val="000000"/>
              </a:solidFill>
              <a:latin typeface="Arial"/>
              <a:ea typeface="Arial"/>
              <a:cs typeface="Arial"/>
              <a:sym typeface="Arial"/>
            </a:endParaRPr>
          </a:p>
          <a:p>
            <a:pPr indent="-341312" lvl="0" marL="34290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Equil:           2 HI(g) 	 ⇔ I</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  +       H</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341312" lvl="0" marL="34290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 eq:  0,6+2·0,163  0,3–0,163    0,3–0,163</a:t>
            </a:r>
            <a:endParaRPr b="0" i="0" sz="1400" u="none" cap="none" strike="noStrike">
              <a:solidFill>
                <a:srgbClr val="000000"/>
              </a:solidFill>
              <a:latin typeface="Arial"/>
              <a:ea typeface="Arial"/>
              <a:cs typeface="Arial"/>
              <a:sym typeface="Arial"/>
            </a:endParaRPr>
          </a:p>
          <a:p>
            <a:pPr indent="-341312" lvl="0" marL="342900" marR="0" rtl="0" algn="l">
              <a:lnSpc>
                <a:spcPct val="90000"/>
              </a:lnSpc>
              <a:spcBef>
                <a:spcPts val="0"/>
              </a:spcBef>
              <a:spcAft>
                <a:spcPts val="0"/>
              </a:spcAft>
              <a:buClr>
                <a:srgbClr val="333300"/>
              </a:buClr>
              <a:buSzPts val="2800"/>
              <a:buFont typeface="Times New Roman"/>
              <a:buNone/>
            </a:pPr>
            <a:r>
              <a:t/>
            </a:r>
            <a:endParaRPr b="0" i="0" sz="2800" u="none" cap="none" strike="noStrike">
              <a:solidFill>
                <a:srgbClr val="333300"/>
              </a:solidFill>
              <a:latin typeface="Arial"/>
              <a:ea typeface="Arial"/>
              <a:cs typeface="Arial"/>
              <a:sym typeface="Arial"/>
            </a:endParaRPr>
          </a:p>
          <a:p>
            <a:pPr indent="-341312" lvl="0" marL="34290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a:t>
            </a:r>
            <a:r>
              <a:rPr b="1" i="0" lang="en-US" sz="2800" u="none" cap="none" strike="noStrike">
                <a:solidFill>
                  <a:srgbClr val="CC3300"/>
                </a:solidFill>
                <a:latin typeface="Arial"/>
                <a:ea typeface="Arial"/>
                <a:cs typeface="Arial"/>
                <a:sym typeface="Arial"/>
              </a:rPr>
              <a:t>n(HI)  = 0,93 mol</a:t>
            </a:r>
            <a:br>
              <a:rPr b="1" i="0" lang="en-US" sz="2800" u="none" cap="none" strike="noStrike">
                <a:solidFill>
                  <a:srgbClr val="CC3300"/>
                </a:solidFill>
                <a:latin typeface="Arial"/>
                <a:ea typeface="Arial"/>
                <a:cs typeface="Arial"/>
                <a:sym typeface="Arial"/>
              </a:rPr>
            </a:br>
            <a:r>
              <a:rPr b="1" i="0" lang="en-US" sz="2800" u="none" cap="none" strike="noStrike">
                <a:solidFill>
                  <a:srgbClr val="CC3300"/>
                </a:solidFill>
                <a:latin typeface="Arial"/>
                <a:ea typeface="Arial"/>
                <a:cs typeface="Arial"/>
                <a:sym typeface="Arial"/>
              </a:rPr>
              <a:t>		n(I</a:t>
            </a:r>
            <a:r>
              <a:rPr b="1" baseline="-25000" i="0" lang="en-US" sz="2800" u="none" cap="none" strike="noStrike">
                <a:solidFill>
                  <a:srgbClr val="CC3300"/>
                </a:solidFill>
                <a:latin typeface="Arial"/>
                <a:ea typeface="Arial"/>
                <a:cs typeface="Arial"/>
                <a:sym typeface="Arial"/>
              </a:rPr>
              <a:t>2</a:t>
            </a:r>
            <a:r>
              <a:rPr b="1" i="0" lang="en-US" sz="2800" u="none" cap="none" strike="noStrike">
                <a:solidFill>
                  <a:srgbClr val="CC3300"/>
                </a:solidFill>
                <a:latin typeface="Arial"/>
                <a:ea typeface="Arial"/>
                <a:cs typeface="Arial"/>
                <a:sym typeface="Arial"/>
              </a:rPr>
              <a:t>)   = 0,14 mol </a:t>
            </a:r>
            <a:br>
              <a:rPr b="1" i="0" lang="en-US" sz="2800" u="none" cap="none" strike="noStrike">
                <a:solidFill>
                  <a:srgbClr val="CC3300"/>
                </a:solidFill>
                <a:latin typeface="Arial"/>
                <a:ea typeface="Arial"/>
                <a:cs typeface="Arial"/>
                <a:sym typeface="Arial"/>
              </a:rPr>
            </a:br>
            <a:r>
              <a:rPr b="1" i="0" lang="en-US" sz="2800" u="none" cap="none" strike="noStrike">
                <a:solidFill>
                  <a:srgbClr val="CC3300"/>
                </a:solidFill>
                <a:latin typeface="Arial"/>
                <a:ea typeface="Arial"/>
                <a:cs typeface="Arial"/>
                <a:sym typeface="Arial"/>
              </a:rPr>
              <a:t>		n(H</a:t>
            </a:r>
            <a:r>
              <a:rPr b="1" baseline="-25000" i="0" lang="en-US" sz="2800" u="none" cap="none" strike="noStrike">
                <a:solidFill>
                  <a:srgbClr val="CC3300"/>
                </a:solidFill>
                <a:latin typeface="Arial"/>
                <a:ea typeface="Arial"/>
                <a:cs typeface="Arial"/>
                <a:sym typeface="Arial"/>
              </a:rPr>
              <a:t>2</a:t>
            </a:r>
            <a:r>
              <a:rPr b="1" i="0" lang="en-US" sz="2800" u="none" cap="none" strike="noStrike">
                <a:solidFill>
                  <a:srgbClr val="CC3300"/>
                </a:solidFill>
                <a:latin typeface="Arial"/>
                <a:ea typeface="Arial"/>
                <a:cs typeface="Arial"/>
                <a:sym typeface="Arial"/>
              </a:rPr>
              <a:t>) = 0,14 mol</a:t>
            </a:r>
            <a:endParaRPr b="0" i="0" sz="1400" u="none" cap="none" strike="noStrike">
              <a:solidFill>
                <a:srgbClr val="000000"/>
              </a:solidFill>
              <a:latin typeface="Arial"/>
              <a:ea typeface="Arial"/>
              <a:cs typeface="Arial"/>
              <a:sym typeface="Arial"/>
            </a:endParaRPr>
          </a:p>
        </p:txBody>
      </p:sp>
      <p:sp>
        <p:nvSpPr>
          <p:cNvPr id="330" name="Google Shape;330;g2804939285a_1_82"/>
          <p:cNvSpPr/>
          <p:nvPr/>
        </p:nvSpPr>
        <p:spPr>
          <a:xfrm>
            <a:off x="2428475" y="5323200"/>
            <a:ext cx="3831000" cy="1288800"/>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1000"/>
                                        <p:tgtEl>
                                          <p:spTgt spid="3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animEffect filter="fade" transition="in">
                                      <p:cBhvr>
                                        <p:cTn dur="1000"/>
                                        <p:tgtEl>
                                          <p:spTgt spid="3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4" st="4"/>
                                            </p:txEl>
                                          </p:spTgt>
                                        </p:tgtEl>
                                        <p:attrNameLst>
                                          <p:attrName>style.visibility</p:attrName>
                                        </p:attrNameLst>
                                      </p:cBhvr>
                                      <p:to>
                                        <p:strVal val="visible"/>
                                      </p:to>
                                    </p:set>
                                    <p:animEffect filter="fade" transition="in">
                                      <p:cBhvr>
                                        <p:cTn dur="1000"/>
                                        <p:tgtEl>
                                          <p:spTgt spid="3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5" st="5"/>
                                            </p:txEl>
                                          </p:spTgt>
                                        </p:tgtEl>
                                        <p:attrNameLst>
                                          <p:attrName>style.visibility</p:attrName>
                                        </p:attrNameLst>
                                      </p:cBhvr>
                                      <p:to>
                                        <p:strVal val="visible"/>
                                      </p:to>
                                    </p:set>
                                    <p:animEffect filter="fade" transition="in">
                                      <p:cBhvr>
                                        <p:cTn dur="1000"/>
                                        <p:tgtEl>
                                          <p:spTgt spid="3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4" name="Shape 334"/>
        <p:cNvGrpSpPr/>
        <p:nvPr/>
      </p:nvGrpSpPr>
      <p:grpSpPr>
        <a:xfrm>
          <a:off x="0" y="0"/>
          <a:ext cx="0" cy="0"/>
          <a:chOff x="0" y="0"/>
          <a:chExt cx="0" cy="0"/>
        </a:xfrm>
      </p:grpSpPr>
      <p:sp>
        <p:nvSpPr>
          <p:cNvPr id="335" name="Google Shape;335;p22"/>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36" name="Google Shape;336;p22"/>
          <p:cNvSpPr txBox="1"/>
          <p:nvPr/>
        </p:nvSpPr>
        <p:spPr>
          <a:xfrm>
            <a:off x="1500187" y="22860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Grado de disociación (</a:t>
            </a:r>
            <a:r>
              <a:rPr b="0" i="0" lang="en-US" sz="4400" u="none" cap="none" strike="noStrike">
                <a:solidFill>
                  <a:srgbClr val="008000"/>
                </a:solidFill>
                <a:latin typeface="Noto Sans Symbols"/>
                <a:ea typeface="Noto Sans Symbols"/>
                <a:cs typeface="Noto Sans Symbols"/>
                <a:sym typeface="Noto Sans Symbols"/>
              </a:rPr>
              <a:t>α</a:t>
            </a:r>
            <a:r>
              <a:rPr b="0" i="0" lang="en-US" sz="4400" u="none" cap="none" strike="noStrike">
                <a:solidFill>
                  <a:srgbClr val="008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337" name="Google Shape;337;p22"/>
          <p:cNvSpPr txBox="1"/>
          <p:nvPr/>
        </p:nvSpPr>
        <p:spPr>
          <a:xfrm>
            <a:off x="1500175" y="1524000"/>
            <a:ext cx="7232700" cy="3750600"/>
          </a:xfrm>
          <a:prstGeom prst="rect">
            <a:avLst/>
          </a:prstGeom>
          <a:noFill/>
          <a:ln>
            <a:noFill/>
          </a:ln>
        </p:spPr>
        <p:txBody>
          <a:bodyPr anchorCtr="0" anchor="t" bIns="46075" lIns="92150" spcFirstLastPara="1" rIns="92150" wrap="square" tIns="46075">
            <a:noAutofit/>
          </a:bodyPr>
          <a:lstStyle/>
          <a:p>
            <a:pPr indent="-328612" lvl="0" marL="341312" marR="0" rtl="0" algn="just">
              <a:lnSpc>
                <a:spcPct val="100000"/>
              </a:lnSpc>
              <a:spcBef>
                <a:spcPts val="0"/>
              </a:spcBef>
              <a:spcAft>
                <a:spcPts val="0"/>
              </a:spcAft>
              <a:buClr>
                <a:srgbClr val="999933"/>
              </a:buClr>
              <a:buSzPts val="3000"/>
              <a:buFont typeface="Noto Sans Symbols"/>
              <a:buChar char="●"/>
            </a:pPr>
            <a:r>
              <a:rPr b="1" i="0" lang="en-US" sz="3000" u="none" cap="none" strike="noStrike">
                <a:solidFill>
                  <a:srgbClr val="333300"/>
                </a:solidFill>
                <a:latin typeface="Arial"/>
                <a:ea typeface="Arial"/>
                <a:cs typeface="Arial"/>
                <a:sym typeface="Arial"/>
              </a:rPr>
              <a:t>Se utiliza en aquellas reacciones en las que existe un único reactivo que se disocia en dos o más.</a:t>
            </a:r>
            <a:endParaRPr b="0" i="0" sz="1200" u="none" cap="none" strike="noStrike">
              <a:solidFill>
                <a:srgbClr val="000000"/>
              </a:solidFill>
              <a:latin typeface="Arial"/>
              <a:ea typeface="Arial"/>
              <a:cs typeface="Arial"/>
              <a:sym typeface="Arial"/>
            </a:endParaRPr>
          </a:p>
          <a:p>
            <a:pPr indent="-328612" lvl="0" marL="341312" marR="0" rtl="0" algn="just">
              <a:lnSpc>
                <a:spcPct val="100000"/>
              </a:lnSpc>
              <a:spcBef>
                <a:spcPts val="800"/>
              </a:spcBef>
              <a:spcAft>
                <a:spcPts val="0"/>
              </a:spcAft>
              <a:buClr>
                <a:srgbClr val="999933"/>
              </a:buClr>
              <a:buSzPts val="3000"/>
              <a:buFont typeface="Noto Sans Symbols"/>
              <a:buChar char="●"/>
            </a:pPr>
            <a:r>
              <a:rPr b="1" i="0" lang="en-US" sz="3000" u="none" cap="none" strike="noStrike">
                <a:solidFill>
                  <a:srgbClr val="333300"/>
                </a:solidFill>
                <a:latin typeface="Arial"/>
                <a:ea typeface="Arial"/>
                <a:cs typeface="Arial"/>
                <a:sym typeface="Arial"/>
              </a:rPr>
              <a:t>Es la fracción de un mol que se disocia (tanto por 1).</a:t>
            </a:r>
            <a:endParaRPr b="0" i="0" sz="1200" u="none" cap="none" strike="noStrike">
              <a:solidFill>
                <a:srgbClr val="000000"/>
              </a:solidFill>
              <a:latin typeface="Arial"/>
              <a:ea typeface="Arial"/>
              <a:cs typeface="Arial"/>
              <a:sym typeface="Arial"/>
            </a:endParaRPr>
          </a:p>
          <a:p>
            <a:pPr indent="-328612" lvl="0" marL="341312" marR="0" rtl="0" algn="just">
              <a:lnSpc>
                <a:spcPct val="100000"/>
              </a:lnSpc>
              <a:spcBef>
                <a:spcPts val="800"/>
              </a:spcBef>
              <a:spcAft>
                <a:spcPts val="0"/>
              </a:spcAft>
              <a:buClr>
                <a:srgbClr val="999933"/>
              </a:buClr>
              <a:buSzPts val="3000"/>
              <a:buFont typeface="Noto Sans Symbols"/>
              <a:buChar char="●"/>
            </a:pPr>
            <a:r>
              <a:rPr b="1" i="0" lang="en-US" sz="3000" u="none" cap="none" strike="noStrike">
                <a:solidFill>
                  <a:srgbClr val="333300"/>
                </a:solidFill>
                <a:latin typeface="Arial"/>
                <a:ea typeface="Arial"/>
                <a:cs typeface="Arial"/>
                <a:sym typeface="Arial"/>
              </a:rPr>
              <a:t>En consecuencia, el % de sustancia disociada es igual a 100 · </a:t>
            </a:r>
            <a:r>
              <a:rPr b="1" i="0" lang="en-US" sz="3000" u="none" cap="none" strike="noStrike">
                <a:solidFill>
                  <a:srgbClr val="333300"/>
                </a:solidFill>
                <a:latin typeface="Noto Sans Symbols"/>
                <a:ea typeface="Noto Sans Symbols"/>
                <a:cs typeface="Noto Sans Symbols"/>
                <a:sym typeface="Noto Sans Symbols"/>
              </a:rPr>
              <a:t>α</a:t>
            </a:r>
            <a:r>
              <a:rPr b="1" i="0" lang="en-US" sz="3000" u="none" cap="none" strike="noStrike">
                <a:solidFill>
                  <a:srgbClr val="3333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338" name="Google Shape;338;p22"/>
          <p:cNvSpPr txBox="1"/>
          <p:nvPr/>
        </p:nvSpPr>
        <p:spPr>
          <a:xfrm>
            <a:off x="1767925" y="5566050"/>
            <a:ext cx="4886100" cy="69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highlight>
                  <a:srgbClr val="FFFF00"/>
                </a:highlight>
                <a:latin typeface="Arial"/>
                <a:ea typeface="Arial"/>
                <a:cs typeface="Arial"/>
                <a:sym typeface="Arial"/>
              </a:rPr>
              <a:t>HACER Ej 9 (p. 225)</a:t>
            </a:r>
            <a:endParaRPr b="0" i="0" sz="1400" u="none" cap="none" strike="noStrike">
              <a:solidFill>
                <a:srgbClr val="000000"/>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highlight>
                  <a:srgbClr val="FFFF00"/>
                </a:highlight>
                <a:latin typeface="Arial"/>
                <a:ea typeface="Arial"/>
                <a:cs typeface="Arial"/>
                <a:sym typeface="Arial"/>
              </a:rPr>
              <a:t>10-11-12-13-14-15-16-17 (p. 226)</a:t>
            </a:r>
            <a:endParaRPr b="0" i="0" sz="1400" u="none" cap="none" strike="noStrike">
              <a:solidFill>
                <a:srgbClr val="000000"/>
              </a:solidFill>
              <a:highlight>
                <a:srgbClr val="FFFF00"/>
              </a:highlight>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 calcmode="lin" valueType="num">
                                      <p:cBhvr additive="base">
                                        <p:cTn dur="500"/>
                                        <p:tgtEl>
                                          <p:spTgt spid="33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anim calcmode="lin" valueType="num">
                                      <p:cBhvr additive="base">
                                        <p:cTn dur="500"/>
                                        <p:tgtEl>
                                          <p:spTgt spid="33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7">
                                            <p:txEl>
                                              <p:pRg end="2" st="2"/>
                                            </p:txEl>
                                          </p:spTgt>
                                        </p:tgtEl>
                                        <p:attrNameLst>
                                          <p:attrName>style.visibility</p:attrName>
                                        </p:attrNameLst>
                                      </p:cBhvr>
                                      <p:to>
                                        <p:strVal val="visible"/>
                                      </p:to>
                                    </p:set>
                                    <p:anim calcmode="lin" valueType="num">
                                      <p:cBhvr additive="base">
                                        <p:cTn dur="500"/>
                                        <p:tgtEl>
                                          <p:spTgt spid="33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2" name="Shape 342"/>
        <p:cNvGrpSpPr/>
        <p:nvPr/>
      </p:nvGrpSpPr>
      <p:grpSpPr>
        <a:xfrm>
          <a:off x="0" y="0"/>
          <a:ext cx="0" cy="0"/>
          <a:chOff x="0" y="0"/>
          <a:chExt cx="0" cy="0"/>
        </a:xfrm>
      </p:grpSpPr>
      <p:sp>
        <p:nvSpPr>
          <p:cNvPr id="343" name="Google Shape;343;p23"/>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44" name="Google Shape;344;p23"/>
          <p:cNvSpPr txBox="1"/>
          <p:nvPr/>
        </p:nvSpPr>
        <p:spPr>
          <a:xfrm>
            <a:off x="1377950" y="0"/>
            <a:ext cx="7766050" cy="2905125"/>
          </a:xfrm>
          <a:prstGeom prst="rect">
            <a:avLst/>
          </a:prstGeom>
          <a:noFill/>
          <a:ln>
            <a:noFill/>
          </a:ln>
        </p:spPr>
        <p:txBody>
          <a:bodyPr anchorCtr="0" anchor="ctr" bIns="46075" lIns="92150" spcFirstLastPara="1" rIns="92150" wrap="square" tIns="46075">
            <a:noAutofit/>
          </a:bodyPr>
          <a:lstStyle/>
          <a:p>
            <a:pPr indent="-547687" lvl="0" marL="549275"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En un matraz de 5 litros se introducen 2</a:t>
            </a:r>
            <a:r>
              <a:rPr b="0" i="0" lang="en-US" sz="2800" u="none" cap="none" strike="noStrike">
                <a:solidFill>
                  <a:srgbClr val="008000"/>
                </a:solidFill>
                <a:latin typeface="Noto Sans Symbols"/>
                <a:ea typeface="Noto Sans Symbols"/>
                <a:cs typeface="Noto Sans Symbols"/>
                <a:sym typeface="Noto Sans Symbols"/>
              </a:rPr>
              <a:t> </a:t>
            </a:r>
            <a:r>
              <a:rPr b="0" i="0" lang="en-US" sz="2800" u="none" cap="none" strike="noStrike">
                <a:solidFill>
                  <a:srgbClr val="008000"/>
                </a:solidFill>
                <a:latin typeface="Times New Roman"/>
                <a:ea typeface="Times New Roman"/>
                <a:cs typeface="Times New Roman"/>
                <a:sym typeface="Times New Roman"/>
              </a:rPr>
              <a:t>moles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y 1 mol de de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y se establece el siguiente equilibrio: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 Cl</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Sabiendo que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(250 ºC) = 0,042; </a:t>
            </a:r>
            <a:r>
              <a:rPr b="1" i="0" lang="en-US" sz="2800" u="none" cap="none" strike="noStrike">
                <a:solidFill>
                  <a:srgbClr val="FF0066"/>
                </a:solidFill>
                <a:latin typeface="Times New Roman"/>
                <a:ea typeface="Times New Roman"/>
                <a:cs typeface="Times New Roman"/>
                <a:sym typeface="Times New Roman"/>
              </a:rPr>
              <a:t>a)</a:t>
            </a:r>
            <a:r>
              <a:rPr b="0" i="0" lang="en-US" sz="2800" u="none" cap="none" strike="noStrike">
                <a:solidFill>
                  <a:srgbClr val="008000"/>
                </a:solidFill>
                <a:latin typeface="Times New Roman"/>
                <a:ea typeface="Times New Roman"/>
                <a:cs typeface="Times New Roman"/>
                <a:sym typeface="Times New Roman"/>
              </a:rPr>
              <a:t> ¿cuáles son las concentraciones de cada sustancia en el equilibrio?; </a:t>
            </a:r>
            <a:r>
              <a:rPr b="1" i="0" lang="en-US" sz="2800" u="none" cap="none" strike="noStrike">
                <a:solidFill>
                  <a:srgbClr val="FF0066"/>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¿cuál es el grado de disociación?</a:t>
            </a:r>
            <a:endParaRPr b="0" i="0" sz="1400" u="none" cap="none" strike="noStrike">
              <a:solidFill>
                <a:srgbClr val="000000"/>
              </a:solidFill>
              <a:latin typeface="Arial"/>
              <a:ea typeface="Arial"/>
              <a:cs typeface="Arial"/>
              <a:sym typeface="Arial"/>
            </a:endParaRPr>
          </a:p>
        </p:txBody>
      </p:sp>
      <p:sp>
        <p:nvSpPr>
          <p:cNvPr id="345" name="Google Shape;345;p23"/>
          <p:cNvSpPr txBox="1"/>
          <p:nvPr/>
        </p:nvSpPr>
        <p:spPr>
          <a:xfrm>
            <a:off x="1525587" y="2957512"/>
            <a:ext cx="7600950" cy="3495675"/>
          </a:xfrm>
          <a:prstGeom prst="rect">
            <a:avLst/>
          </a:prstGeom>
          <a:noFill/>
          <a:ln>
            <a:noFill/>
          </a:ln>
        </p:spPr>
        <p:txBody>
          <a:bodyPr anchorCtr="0" anchor="t" bIns="46075" lIns="92150" spcFirstLastPara="1" rIns="92150" wrap="square" tIns="46075">
            <a:noAutofit/>
          </a:bodyPr>
          <a:lstStyle/>
          <a:p>
            <a:pPr indent="0" lvl="0" marL="0" marR="0" rtl="0" algn="l">
              <a:lnSpc>
                <a:spcPct val="80000"/>
              </a:lnSpc>
              <a:spcBef>
                <a:spcPts val="0"/>
              </a:spcBef>
              <a:spcAft>
                <a:spcPts val="0"/>
              </a:spcAft>
              <a:buClr>
                <a:srgbClr val="FF0066"/>
              </a:buClr>
              <a:buSzPts val="2800"/>
              <a:buFont typeface="Arial"/>
              <a:buNone/>
            </a:pPr>
            <a:r>
              <a:rPr b="1" i="0" lang="en-US" sz="2800" u="none" cap="none" strike="noStrike">
                <a:solidFill>
                  <a:srgbClr val="FF0066"/>
                </a:solidFill>
                <a:latin typeface="Arial"/>
                <a:ea typeface="Arial"/>
                <a:cs typeface="Arial"/>
                <a:sym typeface="Arial"/>
              </a:rPr>
              <a:t>a)</a:t>
            </a:r>
            <a:r>
              <a:rPr b="0" i="0" lang="en-US" sz="2800" u="none" cap="none" strike="noStrike">
                <a:solidFill>
                  <a:srgbClr val="333300"/>
                </a:solidFill>
                <a:latin typeface="Arial"/>
                <a:ea typeface="Arial"/>
                <a:cs typeface="Arial"/>
                <a:sym typeface="Arial"/>
              </a:rPr>
              <a:t> </a:t>
            </a:r>
            <a:r>
              <a:rPr b="0" i="0" lang="en-US" sz="2800" u="sng" cap="none" strike="noStrike">
                <a:solidFill>
                  <a:srgbClr val="008000"/>
                </a:solidFill>
                <a:latin typeface="Arial"/>
                <a:ea typeface="Arial"/>
                <a:cs typeface="Arial"/>
                <a:sym typeface="Arial"/>
              </a:rPr>
              <a:t>Equilibrio:</a:t>
            </a:r>
            <a:r>
              <a:rPr b="0" i="0" lang="en-US" sz="2800" u="none" cap="none" strike="noStrike">
                <a:solidFill>
                  <a:srgbClr val="333300"/>
                </a:solidFill>
                <a:latin typeface="Arial"/>
                <a:ea typeface="Arial"/>
                <a:cs typeface="Arial"/>
                <a:sym typeface="Arial"/>
              </a:rPr>
              <a:t>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(g) </a:t>
            </a:r>
            <a:r>
              <a:rPr b="0" i="0" lang="en-US" sz="3200" u="none" cap="none" strike="noStrike">
                <a:solidFill>
                  <a:srgbClr val="333300"/>
                </a:solidFill>
                <a:latin typeface="Arial"/>
                <a:ea typeface="Arial"/>
                <a:cs typeface="Arial"/>
                <a:sym typeface="Arial"/>
              </a:rPr>
              <a:t>⇔</a:t>
            </a:r>
            <a:r>
              <a:rPr b="0" i="0" lang="en-US" sz="2800" u="none" cap="none" strike="noStrike">
                <a:solidFill>
                  <a:srgbClr val="333300"/>
                </a:solidFill>
                <a:latin typeface="Arial"/>
                <a:ea typeface="Arial"/>
                <a:cs typeface="Arial"/>
                <a:sym typeface="Arial"/>
              </a:rPr>
              <a:t> 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(g)  +   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inic.:        2	       1		      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equil.     2– x          1 + x             x</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eq(mol/l)(2– x)/5   (1 + x)/5         x/5</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7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Noto Sans Symbols"/>
                <a:ea typeface="Noto Sans Symbols"/>
                <a:cs typeface="Noto Sans Symbols"/>
                <a:sym typeface="Noto Sans Symbols"/>
              </a:rPr>
              <a:t>]</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(1+x)/5</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·x/5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K</a:t>
            </a:r>
            <a:r>
              <a:rPr b="0" baseline="-25000" i="0" lang="en-US" sz="2800" u="none" cap="none" strike="noStrike">
                <a:solidFill>
                  <a:srgbClr val="333300"/>
                </a:solidFill>
                <a:latin typeface="Arial"/>
                <a:ea typeface="Arial"/>
                <a:cs typeface="Arial"/>
                <a:sym typeface="Arial"/>
              </a:rPr>
              <a:t>c</a:t>
            </a:r>
            <a:r>
              <a:rPr b="0" i="0" lang="en-US" sz="2800" u="none" cap="none" strike="noStrike">
                <a:solidFill>
                  <a:srgbClr val="333300"/>
                </a:solidFill>
                <a:latin typeface="Arial"/>
                <a:ea typeface="Arial"/>
                <a:cs typeface="Arial"/>
                <a:sym typeface="Arial"/>
              </a:rPr>
              <a:t> = ——————  = —————— = 0,042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(2– x)/5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De donde se deduce que x = 0,28 moles</a:t>
            </a:r>
            <a:endParaRPr b="0" i="0" sz="1400" u="none" cap="none" strike="noStrike">
              <a:solidFill>
                <a:srgbClr val="000000"/>
              </a:solidFill>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1000"/>
                                        <p:tgtEl>
                                          <p:spTgt spid="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Effect filter="fade" transition="in">
                                      <p:cBhvr>
                                        <p:cTn dur="1000"/>
                                        <p:tgtEl>
                                          <p:spTgt spid="3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animEffect filter="fade" transition="in">
                                      <p:cBhvr>
                                        <p:cTn dur="1000"/>
                                        <p:tgtEl>
                                          <p:spTgt spid="3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animEffect filter="fade" transition="in">
                                      <p:cBhvr>
                                        <p:cTn dur="1000"/>
                                        <p:tgtEl>
                                          <p:spTgt spid="3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animEffect filter="fade" transition="in">
                                      <p:cBhvr>
                                        <p:cTn dur="1000"/>
                                        <p:tgtEl>
                                          <p:spTgt spid="3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animEffect filter="fade" transition="in">
                                      <p:cBhvr>
                                        <p:cTn dur="1000"/>
                                        <p:tgtEl>
                                          <p:spTgt spid="34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9" name="Shape 349"/>
        <p:cNvGrpSpPr/>
        <p:nvPr/>
      </p:nvGrpSpPr>
      <p:grpSpPr>
        <a:xfrm>
          <a:off x="0" y="0"/>
          <a:ext cx="0" cy="0"/>
          <a:chOff x="0" y="0"/>
          <a:chExt cx="0" cy="0"/>
        </a:xfrm>
      </p:grpSpPr>
      <p:sp>
        <p:nvSpPr>
          <p:cNvPr id="350" name="Google Shape;350;p24"/>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51" name="Google Shape;351;p24"/>
          <p:cNvSpPr txBox="1"/>
          <p:nvPr/>
        </p:nvSpPr>
        <p:spPr>
          <a:xfrm>
            <a:off x="1235075" y="0"/>
            <a:ext cx="7908925" cy="2992437"/>
          </a:xfrm>
          <a:prstGeom prst="rect">
            <a:avLst/>
          </a:prstGeom>
          <a:noFill/>
          <a:ln>
            <a:noFill/>
          </a:ln>
        </p:spPr>
        <p:txBody>
          <a:bodyPr anchorCtr="0" anchor="ctr" bIns="46075" lIns="92150" spcFirstLastPara="1" rIns="92150" wrap="square" tIns="46075">
            <a:noAutofit/>
          </a:bodyPr>
          <a:lstStyle/>
          <a:p>
            <a:pPr indent="-565149" lvl="0" marL="566737"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 (cont):</a:t>
            </a:r>
            <a:r>
              <a:rPr b="0" i="0" lang="en-US" sz="2800" u="none" cap="none" strike="noStrike">
                <a:solidFill>
                  <a:srgbClr val="008000"/>
                </a:solidFill>
                <a:latin typeface="Times New Roman"/>
                <a:ea typeface="Times New Roman"/>
                <a:cs typeface="Times New Roman"/>
                <a:sym typeface="Times New Roman"/>
              </a:rPr>
              <a:t> En un matraz de 5 litros se introducen 2</a:t>
            </a:r>
            <a:r>
              <a:rPr b="0" i="0" lang="en-US" sz="2800" u="none" cap="none" strike="noStrike">
                <a:solidFill>
                  <a:srgbClr val="008000"/>
                </a:solidFill>
                <a:latin typeface="Noto Sans Symbols"/>
                <a:ea typeface="Noto Sans Symbols"/>
                <a:cs typeface="Noto Sans Symbols"/>
                <a:sym typeface="Noto Sans Symbols"/>
              </a:rPr>
              <a:t> </a:t>
            </a:r>
            <a:r>
              <a:rPr b="0" i="0" lang="en-US" sz="2800" u="none" cap="none" strike="noStrike">
                <a:solidFill>
                  <a:srgbClr val="008000"/>
                </a:solidFill>
                <a:latin typeface="Times New Roman"/>
                <a:ea typeface="Times New Roman"/>
                <a:cs typeface="Times New Roman"/>
                <a:sym typeface="Times New Roman"/>
              </a:rPr>
              <a:t>moles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y 1 mol de de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y se establece el siguiente equilibrio: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 Cl</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Sabiendo que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(250 ºC) = 0,042; </a:t>
            </a:r>
            <a:r>
              <a:rPr b="1" i="0" lang="en-US" sz="2800" u="none" cap="none" strike="noStrike">
                <a:solidFill>
                  <a:srgbClr val="FF0066"/>
                </a:solidFill>
                <a:latin typeface="Times New Roman"/>
                <a:ea typeface="Times New Roman"/>
                <a:cs typeface="Times New Roman"/>
                <a:sym typeface="Times New Roman"/>
              </a:rPr>
              <a:t>a)</a:t>
            </a:r>
            <a:r>
              <a:rPr b="0" i="0" lang="en-US" sz="2800" u="none" cap="none" strike="noStrike">
                <a:solidFill>
                  <a:srgbClr val="008000"/>
                </a:solidFill>
                <a:latin typeface="Times New Roman"/>
                <a:ea typeface="Times New Roman"/>
                <a:cs typeface="Times New Roman"/>
                <a:sym typeface="Times New Roman"/>
              </a:rPr>
              <a:t> ¿cuáles son las concentraciones de cada sustancia en el equilibrio?; </a:t>
            </a:r>
            <a:r>
              <a:rPr b="1" i="0" lang="en-US" sz="2800" u="none" cap="none" strike="noStrike">
                <a:solidFill>
                  <a:srgbClr val="FF0066"/>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¿cuál es el grado de disociación?</a:t>
            </a:r>
            <a:endParaRPr b="0" i="0" sz="1400" u="none" cap="none" strike="noStrike">
              <a:solidFill>
                <a:srgbClr val="000000"/>
              </a:solidFill>
              <a:latin typeface="Arial"/>
              <a:ea typeface="Arial"/>
              <a:cs typeface="Arial"/>
              <a:sym typeface="Arial"/>
            </a:endParaRPr>
          </a:p>
        </p:txBody>
      </p:sp>
      <p:sp>
        <p:nvSpPr>
          <p:cNvPr id="352" name="Google Shape;352;p24"/>
          <p:cNvSpPr txBox="1"/>
          <p:nvPr/>
        </p:nvSpPr>
        <p:spPr>
          <a:xfrm>
            <a:off x="1543050" y="3021012"/>
            <a:ext cx="7600950" cy="3114675"/>
          </a:xfrm>
          <a:prstGeom prst="rect">
            <a:avLst/>
          </a:prstGeom>
          <a:noFill/>
          <a:ln>
            <a:noFill/>
          </a:ln>
        </p:spPr>
        <p:txBody>
          <a:bodyPr anchorCtr="0" anchor="t" bIns="46075" lIns="92150" spcFirstLastPara="1" rIns="92150" wrap="square" tIns="46075">
            <a:noAutofit/>
          </a:bodyPr>
          <a:lstStyle/>
          <a:p>
            <a:pPr indent="-341312" lvl="0" marL="342900" marR="0" rtl="0" algn="l">
              <a:lnSpc>
                <a:spcPct val="100000"/>
              </a:lnSpc>
              <a:spcBef>
                <a:spcPts val="0"/>
              </a:spcBef>
              <a:spcAft>
                <a:spcPts val="0"/>
              </a:spcAft>
              <a:buClr>
                <a:srgbClr val="333300"/>
              </a:buClr>
              <a:buSzPts val="2800"/>
              <a:buFont typeface="Noto Sans Symbols"/>
              <a:buNone/>
            </a:pP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 (2– 0,28)/5 = </a:t>
            </a:r>
            <a:r>
              <a:rPr b="1" i="0" lang="en-US" sz="2800" u="none" cap="none" strike="noStrike">
                <a:solidFill>
                  <a:srgbClr val="CC3300"/>
                </a:solidFill>
                <a:latin typeface="Arial"/>
                <a:ea typeface="Arial"/>
                <a:cs typeface="Arial"/>
                <a:sym typeface="Arial"/>
              </a:rPr>
              <a:t>0,342 mol/l</a:t>
            </a:r>
            <a:endParaRPr b="0" i="0" sz="1400" u="none" cap="none" strike="noStrike">
              <a:solidFill>
                <a:srgbClr val="000000"/>
              </a:solidFill>
              <a:latin typeface="Arial"/>
              <a:ea typeface="Arial"/>
              <a:cs typeface="Arial"/>
              <a:sym typeface="Arial"/>
            </a:endParaRPr>
          </a:p>
          <a:p>
            <a:pPr indent="-341312" lvl="0" marL="342900" marR="0" rtl="0" algn="l">
              <a:lnSpc>
                <a:spcPct val="100000"/>
              </a:lnSpc>
              <a:spcBef>
                <a:spcPts val="700"/>
              </a:spcBef>
              <a:spcAft>
                <a:spcPts val="0"/>
              </a:spcAft>
              <a:buClr>
                <a:srgbClr val="333300"/>
              </a:buClr>
              <a:buSzPts val="2800"/>
              <a:buFont typeface="Noto Sans Symbols"/>
              <a:buNone/>
            </a:pP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(1+ 0,28)/5</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 </a:t>
            </a:r>
            <a:r>
              <a:rPr b="1" i="0" lang="en-US" sz="2800" u="none" cap="none" strike="noStrike">
                <a:solidFill>
                  <a:srgbClr val="CC3300"/>
                </a:solidFill>
                <a:latin typeface="Arial"/>
                <a:ea typeface="Arial"/>
                <a:cs typeface="Arial"/>
                <a:sym typeface="Arial"/>
              </a:rPr>
              <a:t>0,256 mol/l</a:t>
            </a:r>
            <a:endParaRPr b="0" i="0" sz="1400" u="none" cap="none" strike="noStrike">
              <a:solidFill>
                <a:srgbClr val="000000"/>
              </a:solidFill>
              <a:latin typeface="Arial"/>
              <a:ea typeface="Arial"/>
              <a:cs typeface="Arial"/>
              <a:sym typeface="Arial"/>
            </a:endParaRPr>
          </a:p>
          <a:p>
            <a:pPr indent="-341312" lvl="0" marL="342900" marR="0" rtl="0" algn="l">
              <a:lnSpc>
                <a:spcPct val="100000"/>
              </a:lnSpc>
              <a:spcBef>
                <a:spcPts val="700"/>
              </a:spcBef>
              <a:spcAft>
                <a:spcPts val="0"/>
              </a:spcAft>
              <a:buClr>
                <a:srgbClr val="333300"/>
              </a:buClr>
              <a:buSzPts val="2800"/>
              <a:buFont typeface="Noto Sans Symbols"/>
              <a:buNone/>
            </a:pP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 0,28 /5 = </a:t>
            </a:r>
            <a:r>
              <a:rPr b="1" i="0" lang="en-US" sz="2800" u="none" cap="none" strike="noStrike">
                <a:solidFill>
                  <a:srgbClr val="CC3300"/>
                </a:solidFill>
                <a:latin typeface="Arial"/>
                <a:ea typeface="Arial"/>
                <a:cs typeface="Arial"/>
                <a:sym typeface="Arial"/>
              </a:rPr>
              <a:t>0,056 mol/l</a:t>
            </a:r>
            <a:r>
              <a:rPr b="0"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2900" marR="0" rtl="0" algn="l">
              <a:lnSpc>
                <a:spcPct val="100000"/>
              </a:lnSpc>
              <a:spcBef>
                <a:spcPts val="700"/>
              </a:spcBef>
              <a:spcAft>
                <a:spcPts val="0"/>
              </a:spcAft>
              <a:buClr>
                <a:srgbClr val="FF0066"/>
              </a:buClr>
              <a:buSzPts val="2800"/>
              <a:buFont typeface="Arial"/>
              <a:buNone/>
            </a:pPr>
            <a:r>
              <a:rPr b="1" i="0" lang="en-US" sz="2800" u="none" cap="none" strike="noStrike">
                <a:solidFill>
                  <a:srgbClr val="FF0066"/>
                </a:solidFill>
                <a:latin typeface="Arial"/>
                <a:ea typeface="Arial"/>
                <a:cs typeface="Arial"/>
                <a:sym typeface="Arial"/>
              </a:rPr>
              <a:t>b)</a:t>
            </a:r>
            <a:r>
              <a:rPr b="0" i="0" lang="en-US" sz="2800" u="none" cap="none" strike="noStrike">
                <a:solidFill>
                  <a:srgbClr val="333300"/>
                </a:solidFill>
                <a:latin typeface="Arial"/>
                <a:ea typeface="Arial"/>
                <a:cs typeface="Arial"/>
                <a:sym typeface="Arial"/>
              </a:rPr>
              <a:t> Si de 2 moles de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 se disocian 0,28 moles en 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 y 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de cada mol de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 se disociarán 0,14. Por tanto, </a:t>
            </a:r>
            <a:r>
              <a:rPr b="1" i="0" lang="en-US" sz="2800" u="none" cap="none" strike="noStrike">
                <a:solidFill>
                  <a:srgbClr val="CC3300"/>
                </a:solidFill>
                <a:latin typeface="Noto Sans Symbols"/>
                <a:ea typeface="Noto Sans Symbols"/>
                <a:cs typeface="Noto Sans Symbols"/>
                <a:sym typeface="Noto Sans Symbols"/>
              </a:rPr>
              <a:t>α</a:t>
            </a:r>
            <a:r>
              <a:rPr b="1" i="0" lang="en-US" sz="2800" u="none" cap="none" strike="noStrike">
                <a:solidFill>
                  <a:srgbClr val="CC3300"/>
                </a:solidFill>
                <a:latin typeface="Arial"/>
                <a:ea typeface="Arial"/>
                <a:cs typeface="Arial"/>
                <a:sym typeface="Arial"/>
              </a:rPr>
              <a:t> = 0,14</a:t>
            </a:r>
            <a:r>
              <a:rPr b="0" i="0" lang="en-US" sz="2800" u="none" cap="none" strike="noStrike">
                <a:solidFill>
                  <a:srgbClr val="333300"/>
                </a:solidFill>
                <a:latin typeface="Arial"/>
                <a:ea typeface="Arial"/>
                <a:cs typeface="Arial"/>
                <a:sym typeface="Arial"/>
              </a:rPr>
              <a:t>, lo que viene a decir que el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 se ha disociado en un 14 %.</a:t>
            </a:r>
            <a:endParaRPr b="0" i="0" sz="1400" u="none" cap="none" strike="noStrike">
              <a:solidFill>
                <a:srgbClr val="000000"/>
              </a:solidFill>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1000"/>
                                        <p:tgtEl>
                                          <p:spTgt spid="3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animEffect filter="fade" transition="in">
                                      <p:cBhvr>
                                        <p:cTn dur="1000"/>
                                        <p:tgtEl>
                                          <p:spTgt spid="3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animEffect filter="fade" transition="in">
                                      <p:cBhvr>
                                        <p:cTn dur="1000"/>
                                        <p:tgtEl>
                                          <p:spTgt spid="3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animEffect filter="fade" transition="in">
                                      <p:cBhvr>
                                        <p:cTn dur="1000"/>
                                        <p:tgtEl>
                                          <p:spTgt spid="35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6" name="Shape 356"/>
        <p:cNvGrpSpPr/>
        <p:nvPr/>
      </p:nvGrpSpPr>
      <p:grpSpPr>
        <a:xfrm>
          <a:off x="0" y="0"/>
          <a:ext cx="0" cy="0"/>
          <a:chOff x="0" y="0"/>
          <a:chExt cx="0" cy="0"/>
        </a:xfrm>
      </p:grpSpPr>
      <p:sp>
        <p:nvSpPr>
          <p:cNvPr id="357" name="Google Shape;357;p25"/>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58" name="Google Shape;358;p25"/>
          <p:cNvSpPr txBox="1"/>
          <p:nvPr/>
        </p:nvSpPr>
        <p:spPr>
          <a:xfrm>
            <a:off x="1543050" y="0"/>
            <a:ext cx="7600950" cy="107315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Relación entre K</a:t>
            </a:r>
            <a:r>
              <a:rPr b="0" baseline="-25000" i="0" lang="en-US" sz="4400" u="none" cap="none" strike="noStrike">
                <a:solidFill>
                  <a:srgbClr val="008000"/>
                </a:solidFill>
                <a:latin typeface="Times New Roman"/>
                <a:ea typeface="Times New Roman"/>
                <a:cs typeface="Times New Roman"/>
                <a:sym typeface="Times New Roman"/>
              </a:rPr>
              <a:t>c</a:t>
            </a:r>
            <a:r>
              <a:rPr b="0" i="0" lang="en-US" sz="4400" u="none" cap="none" strike="noStrike">
                <a:solidFill>
                  <a:srgbClr val="008000"/>
                </a:solidFill>
                <a:latin typeface="Times New Roman"/>
                <a:ea typeface="Times New Roman"/>
                <a:cs typeface="Times New Roman"/>
                <a:sym typeface="Times New Roman"/>
              </a:rPr>
              <a:t> y </a:t>
            </a:r>
            <a:r>
              <a:rPr b="0" i="0" lang="en-US" sz="4400" u="none" cap="none" strike="noStrike">
                <a:solidFill>
                  <a:srgbClr val="008000"/>
                </a:solidFill>
                <a:latin typeface="Noto Sans Symbols"/>
                <a:ea typeface="Noto Sans Symbols"/>
                <a:cs typeface="Noto Sans Symbols"/>
                <a:sym typeface="Noto Sans Symbols"/>
              </a:rPr>
              <a:t>α</a:t>
            </a:r>
            <a:r>
              <a:rPr b="0" i="0" lang="en-US" sz="4400" u="none" cap="none" strike="noStrike">
                <a:solidFill>
                  <a:srgbClr val="008000"/>
                </a:solidFill>
                <a:latin typeface="Times New Roman"/>
                <a:ea typeface="Times New Roman"/>
                <a:cs typeface="Times New Roman"/>
                <a:sym typeface="Times New Roman"/>
              </a:rPr>
              <a:t> (</a:t>
            </a:r>
            <a:r>
              <a:rPr b="0" i="0" lang="en-US" sz="3100" u="none" cap="none" strike="noStrike">
                <a:solidFill>
                  <a:srgbClr val="008000"/>
                </a:solidFill>
                <a:latin typeface="Times New Roman"/>
                <a:ea typeface="Times New Roman"/>
                <a:cs typeface="Times New Roman"/>
                <a:sym typeface="Times New Roman"/>
              </a:rPr>
              <a:t>SI TIEMPO</a:t>
            </a:r>
            <a:r>
              <a:rPr b="0" i="0" lang="en-US" sz="4400" u="none" cap="none" strike="noStrike">
                <a:solidFill>
                  <a:srgbClr val="008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359" name="Google Shape;359;p25"/>
          <p:cNvSpPr txBox="1"/>
          <p:nvPr/>
        </p:nvSpPr>
        <p:spPr>
          <a:xfrm>
            <a:off x="1333500" y="957262"/>
            <a:ext cx="7810500" cy="47148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90000"/>
              </a:lnSpc>
              <a:spcBef>
                <a:spcPts val="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Sea una reacción A ⇔ B + C.</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Si llamamos “c” = [A]</a:t>
            </a:r>
            <a:r>
              <a:rPr b="0" baseline="-25000" i="0" lang="en-US" sz="2600" u="none" cap="none" strike="noStrike">
                <a:solidFill>
                  <a:srgbClr val="333300"/>
                </a:solidFill>
                <a:latin typeface="Arial"/>
                <a:ea typeface="Arial"/>
                <a:cs typeface="Arial"/>
                <a:sym typeface="Arial"/>
              </a:rPr>
              <a:t>inicial</a:t>
            </a:r>
            <a:r>
              <a:rPr b="0" i="0" lang="en-US" sz="2600" u="none" cap="none" strike="noStrike">
                <a:solidFill>
                  <a:srgbClr val="333300"/>
                </a:solidFill>
                <a:latin typeface="Arial"/>
                <a:ea typeface="Arial"/>
                <a:cs typeface="Arial"/>
                <a:sym typeface="Arial"/>
              </a:rPr>
              <a:t> y suponemos que en principio sólo existe sustancia “A”, tendremos que:</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Equilibrio:   	        A     </a:t>
            </a:r>
            <a:r>
              <a:rPr b="0" i="0" lang="en-US" sz="2800" u="none" cap="none" strike="noStrike">
                <a:solidFill>
                  <a:srgbClr val="333300"/>
                </a:solidFill>
                <a:latin typeface="Arial"/>
                <a:ea typeface="Arial"/>
                <a:cs typeface="Arial"/>
                <a:sym typeface="Arial"/>
              </a:rPr>
              <a:t>⇔</a:t>
            </a:r>
            <a:r>
              <a:rPr b="0" i="0" lang="en-US" sz="2600" u="none" cap="none" strike="noStrike">
                <a:solidFill>
                  <a:srgbClr val="333300"/>
                </a:solidFill>
                <a:latin typeface="Arial"/>
                <a:ea typeface="Arial"/>
                <a:cs typeface="Arial"/>
                <a:sym typeface="Arial"/>
              </a:rPr>
              <a:t>      B     +   	C</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Conc. Inic. (mol/l):      c	      0		0</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conc. eq(mol/l)       c(1– </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c</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c</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60000"/>
              </a:lnSpc>
              <a:spcBef>
                <a:spcPts val="16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B</a:t>
            </a:r>
            <a:r>
              <a:rPr b="0" i="0" lang="en-US" sz="2600" u="none" cap="none" strike="noStrike">
                <a:solidFill>
                  <a:srgbClr val="333300"/>
                </a:solidFill>
                <a:latin typeface="Noto Sans Symbols"/>
                <a:ea typeface="Noto Sans Symbols"/>
                <a:cs typeface="Noto Sans Symbols"/>
                <a:sym typeface="Noto Sans Symbols"/>
              </a:rPr>
              <a:t>]</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c</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 c</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c</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baseline="30000" i="0" lang="en-US" sz="2600" u="none" cap="none" strike="noStrike">
                <a:solidFill>
                  <a:srgbClr val="333300"/>
                </a:solidFill>
                <a:latin typeface="Arial"/>
                <a:ea typeface="Arial"/>
                <a:cs typeface="Arial"/>
                <a:sym typeface="Arial"/>
              </a:rPr>
              <a:t>2</a:t>
            </a:r>
            <a:br>
              <a:rPr b="0" baseline="3000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 ———— = ————— = ———        </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A</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c</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 (1– </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(1– </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En el caso de que la sustancia esté poco disociada (K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muy pequeña): </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&lt;&lt; 1  y</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16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			  K</a:t>
            </a:r>
            <a:r>
              <a:rPr b="0" baseline="-25000" i="0" lang="en-US" sz="2600" u="none" cap="none" strike="noStrike">
                <a:solidFill>
                  <a:srgbClr val="333300"/>
                </a:solidFill>
                <a:latin typeface="Arial"/>
                <a:ea typeface="Arial"/>
                <a:cs typeface="Arial"/>
                <a:sym typeface="Arial"/>
              </a:rPr>
              <a:t>c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c</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baseline="30000" i="0" lang="en-US" sz="2600" u="none" cap="none" strike="noStrike">
                <a:solidFill>
                  <a:srgbClr val="3333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360" name="Google Shape;360;p25"/>
          <p:cNvSpPr/>
          <p:nvPr/>
        </p:nvSpPr>
        <p:spPr>
          <a:xfrm>
            <a:off x="2798375" y="5715200"/>
            <a:ext cx="1828800" cy="533400"/>
          </a:xfrm>
          <a:prstGeom prst="rect">
            <a:avLst/>
          </a:prstGeom>
          <a:noFill/>
          <a:ln cap="sq" cmpd="sng" w="12600">
            <a:solidFill>
              <a:srgbClr val="CC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animEffect filter="fade" transition="in">
                                      <p:cBhvr>
                                        <p:cTn dur="2000"/>
                                        <p:tgtEl>
                                          <p:spTgt spid="3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1" st="1"/>
                                            </p:txEl>
                                          </p:spTgt>
                                        </p:tgtEl>
                                        <p:attrNameLst>
                                          <p:attrName>style.visibility</p:attrName>
                                        </p:attrNameLst>
                                      </p:cBhvr>
                                      <p:to>
                                        <p:strVal val="visible"/>
                                      </p:to>
                                    </p:set>
                                    <p:animEffect filter="fade" transition="in">
                                      <p:cBhvr>
                                        <p:cTn dur="2000"/>
                                        <p:tgtEl>
                                          <p:spTgt spid="3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2" st="2"/>
                                            </p:txEl>
                                          </p:spTgt>
                                        </p:tgtEl>
                                        <p:attrNameLst>
                                          <p:attrName>style.visibility</p:attrName>
                                        </p:attrNameLst>
                                      </p:cBhvr>
                                      <p:to>
                                        <p:strVal val="visible"/>
                                      </p:to>
                                    </p:set>
                                    <p:animEffect filter="fade" transition="in">
                                      <p:cBhvr>
                                        <p:cTn dur="2000"/>
                                        <p:tgtEl>
                                          <p:spTgt spid="3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3" st="3"/>
                                            </p:txEl>
                                          </p:spTgt>
                                        </p:tgtEl>
                                        <p:attrNameLst>
                                          <p:attrName>style.visibility</p:attrName>
                                        </p:attrNameLst>
                                      </p:cBhvr>
                                      <p:to>
                                        <p:strVal val="visible"/>
                                      </p:to>
                                    </p:set>
                                    <p:animEffect filter="fade" transition="in">
                                      <p:cBhvr>
                                        <p:cTn dur="2000"/>
                                        <p:tgtEl>
                                          <p:spTgt spid="3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4" st="4"/>
                                            </p:txEl>
                                          </p:spTgt>
                                        </p:tgtEl>
                                        <p:attrNameLst>
                                          <p:attrName>style.visibility</p:attrName>
                                        </p:attrNameLst>
                                      </p:cBhvr>
                                      <p:to>
                                        <p:strVal val="visible"/>
                                      </p:to>
                                    </p:set>
                                    <p:animEffect filter="fade" transition="in">
                                      <p:cBhvr>
                                        <p:cTn dur="2000"/>
                                        <p:tgtEl>
                                          <p:spTgt spid="3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5" st="5"/>
                                            </p:txEl>
                                          </p:spTgt>
                                        </p:tgtEl>
                                        <p:attrNameLst>
                                          <p:attrName>style.visibility</p:attrName>
                                        </p:attrNameLst>
                                      </p:cBhvr>
                                      <p:to>
                                        <p:strVal val="visible"/>
                                      </p:to>
                                    </p:set>
                                    <p:animEffect filter="fade" transition="in">
                                      <p:cBhvr>
                                        <p:cTn dur="2000"/>
                                        <p:tgtEl>
                                          <p:spTgt spid="3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6" st="6"/>
                                            </p:txEl>
                                          </p:spTgt>
                                        </p:tgtEl>
                                        <p:attrNameLst>
                                          <p:attrName>style.visibility</p:attrName>
                                        </p:attrNameLst>
                                      </p:cBhvr>
                                      <p:to>
                                        <p:strVal val="visible"/>
                                      </p:to>
                                    </p:set>
                                    <p:animEffect filter="fade" transition="in">
                                      <p:cBhvr>
                                        <p:cTn dur="2000"/>
                                        <p:tgtEl>
                                          <p:spTgt spid="3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7" st="7"/>
                                            </p:txEl>
                                          </p:spTgt>
                                        </p:tgtEl>
                                        <p:attrNameLst>
                                          <p:attrName>style.visibility</p:attrName>
                                        </p:attrNameLst>
                                      </p:cBhvr>
                                      <p:to>
                                        <p:strVal val="visible"/>
                                      </p:to>
                                    </p:set>
                                    <p:animEffect filter="fade" transition="in">
                                      <p:cBhvr>
                                        <p:cTn dur="2000"/>
                                        <p:tgtEl>
                                          <p:spTgt spid="3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4" name="Shape 364"/>
        <p:cNvGrpSpPr/>
        <p:nvPr/>
      </p:nvGrpSpPr>
      <p:grpSpPr>
        <a:xfrm>
          <a:off x="0" y="0"/>
          <a:ext cx="0" cy="0"/>
          <a:chOff x="0" y="0"/>
          <a:chExt cx="0" cy="0"/>
        </a:xfrm>
      </p:grpSpPr>
      <p:sp>
        <p:nvSpPr>
          <p:cNvPr id="365" name="Google Shape;365;p26"/>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66" name="Google Shape;366;p26"/>
          <p:cNvSpPr txBox="1"/>
          <p:nvPr/>
        </p:nvSpPr>
        <p:spPr>
          <a:xfrm>
            <a:off x="1117600" y="0"/>
            <a:ext cx="8026400" cy="2590800"/>
          </a:xfrm>
          <a:prstGeom prst="rect">
            <a:avLst/>
          </a:prstGeom>
          <a:noFill/>
          <a:ln>
            <a:noFill/>
          </a:ln>
        </p:spPr>
        <p:txBody>
          <a:bodyPr anchorCtr="0" anchor="ctr" bIns="46075" lIns="92150" spcFirstLastPara="1" rIns="92150" wrap="square" tIns="46075">
            <a:noAutofit/>
          </a:bodyPr>
          <a:lstStyle/>
          <a:p>
            <a:pPr indent="-363537" lvl="0" marL="365125"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En un matraz de 5 litros se introducen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2 moles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y 1 mol de de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y se establece el siguiente equilibrio:PCl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 Cl</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Sabiendo que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(250 ºC) = 0,042 </a:t>
            </a:r>
            <a:r>
              <a:rPr b="1" i="0" lang="en-US" sz="2800" u="none" cap="none" strike="noStrike">
                <a:solidFill>
                  <a:srgbClr val="FF0066"/>
                </a:solidFill>
                <a:latin typeface="Times New Roman"/>
                <a:ea typeface="Times New Roman"/>
                <a:cs typeface="Times New Roman"/>
                <a:sym typeface="Times New Roman"/>
              </a:rPr>
              <a:t>a)</a:t>
            </a:r>
            <a:r>
              <a:rPr b="0" i="0" lang="en-US" sz="2800" u="none" cap="none" strike="noStrike">
                <a:solidFill>
                  <a:srgbClr val="008000"/>
                </a:solidFill>
                <a:latin typeface="Times New Roman"/>
                <a:ea typeface="Times New Roman"/>
                <a:cs typeface="Times New Roman"/>
                <a:sym typeface="Times New Roman"/>
              </a:rPr>
              <a:t> ¿cuáles son las concentraciones de cada sustancia en el equilibrio?; </a:t>
            </a:r>
            <a:r>
              <a:rPr b="1" i="0" lang="en-US" sz="2800" u="none" cap="none" strike="noStrike">
                <a:solidFill>
                  <a:srgbClr val="FF0066"/>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¿cuál es el grado de disociación?</a:t>
            </a:r>
            <a:endParaRPr b="0" i="0" sz="1400" u="none" cap="none" strike="noStrike">
              <a:solidFill>
                <a:srgbClr val="000000"/>
              </a:solidFill>
              <a:latin typeface="Arial"/>
              <a:ea typeface="Arial"/>
              <a:cs typeface="Arial"/>
              <a:sym typeface="Arial"/>
            </a:endParaRPr>
          </a:p>
        </p:txBody>
      </p:sp>
      <p:sp>
        <p:nvSpPr>
          <p:cNvPr id="367" name="Google Shape;367;p26"/>
          <p:cNvSpPr txBox="1"/>
          <p:nvPr/>
        </p:nvSpPr>
        <p:spPr>
          <a:xfrm>
            <a:off x="1397000" y="2792412"/>
            <a:ext cx="7807325" cy="3343275"/>
          </a:xfrm>
          <a:prstGeom prst="rect">
            <a:avLst/>
          </a:prstGeom>
          <a:noFill/>
          <a:ln>
            <a:noFill/>
          </a:ln>
        </p:spPr>
        <p:txBody>
          <a:bodyPr anchorCtr="0" anchor="t" bIns="46075" lIns="92150" spcFirstLastPara="1" rIns="92150" wrap="square" tIns="46075">
            <a:noAutofit/>
          </a:bodyPr>
          <a:lstStyle/>
          <a:p>
            <a:pPr indent="0" lvl="0" marL="0" marR="0" rtl="0" algn="l">
              <a:lnSpc>
                <a:spcPct val="80000"/>
              </a:lnSpc>
              <a:spcBef>
                <a:spcPts val="0"/>
              </a:spcBef>
              <a:spcAft>
                <a:spcPts val="0"/>
              </a:spcAft>
              <a:buClr>
                <a:srgbClr val="FF0066"/>
              </a:buClr>
              <a:buSzPts val="2800"/>
              <a:buFont typeface="Arial"/>
              <a:buNone/>
            </a:pPr>
            <a:r>
              <a:rPr b="1" i="0" lang="en-US" sz="2800" u="none" cap="none" strike="noStrike">
                <a:solidFill>
                  <a:srgbClr val="FF0066"/>
                </a:solidFill>
                <a:latin typeface="Arial"/>
                <a:ea typeface="Arial"/>
                <a:cs typeface="Arial"/>
                <a:sym typeface="Arial"/>
              </a:rPr>
              <a:t>a)</a:t>
            </a:r>
            <a:r>
              <a:rPr b="0" i="0" lang="en-US" sz="2800" u="none" cap="none" strike="noStrike">
                <a:solidFill>
                  <a:srgbClr val="333300"/>
                </a:solidFill>
                <a:latin typeface="Arial"/>
                <a:ea typeface="Arial"/>
                <a:cs typeface="Arial"/>
                <a:sym typeface="Arial"/>
              </a:rPr>
              <a:t> Equilibrio: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(g) ⇔</a:t>
            </a:r>
            <a:r>
              <a:rPr b="0" i="0" lang="en-US" sz="24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(g)  +   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inic.:        2/5				1/5		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eq(mol/l) 0,4(1–</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0,2+0,4</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0,4</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6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PCl</a:t>
            </a:r>
            <a:r>
              <a:rPr b="0" baseline="-25000" i="0" lang="en-US" sz="2600" u="none" cap="none" strike="noStrike">
                <a:solidFill>
                  <a:srgbClr val="333300"/>
                </a:solidFill>
                <a:latin typeface="Arial"/>
                <a:ea typeface="Arial"/>
                <a:cs typeface="Arial"/>
                <a:sym typeface="Arial"/>
              </a:rPr>
              <a:t>3</a:t>
            </a:r>
            <a:r>
              <a:rPr b="0" i="0" lang="en-US" sz="2600" u="none" cap="none" strike="noStrike">
                <a:solidFill>
                  <a:srgbClr val="333300"/>
                </a:solidFill>
                <a:latin typeface="Noto Sans Symbols"/>
                <a:ea typeface="Noto Sans Symbols"/>
                <a:cs typeface="Noto Sans Symbols"/>
                <a:sym typeface="Noto Sans Symbols"/>
              </a:rPr>
              <a:t>]</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Cl</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(0,2+0,4</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0,4</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 ——————  = ————————— = 0,042       </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PCl</a:t>
            </a:r>
            <a:r>
              <a:rPr b="0" baseline="-25000" i="0" lang="en-US" sz="2600" u="none" cap="none" strike="noStrike">
                <a:solidFill>
                  <a:srgbClr val="333300"/>
                </a:solidFill>
                <a:latin typeface="Arial"/>
                <a:ea typeface="Arial"/>
                <a:cs typeface="Arial"/>
                <a:sym typeface="Arial"/>
              </a:rPr>
              <a:t>5</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0,4(1–</a:t>
            </a:r>
            <a:r>
              <a:rPr b="0" i="0" lang="en-US" sz="2600" u="none" cap="none" strike="noStrike">
                <a:solidFill>
                  <a:srgbClr val="333300"/>
                </a:solidFill>
                <a:latin typeface="Noto Sans Symbols"/>
                <a:ea typeface="Noto Sans Symbols"/>
                <a:cs typeface="Noto Sans Symbols"/>
                <a:sym typeface="Noto Sans Symbols"/>
              </a:rPr>
              <a:t>α</a:t>
            </a:r>
            <a:r>
              <a:rPr b="0" i="0" lang="en-US" sz="26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1600"/>
              </a:spcBef>
              <a:spcAft>
                <a:spcPts val="0"/>
              </a:spcAft>
              <a:buClr>
                <a:srgbClr val="FF0066"/>
              </a:buClr>
              <a:buSzPts val="2800"/>
              <a:buFont typeface="Arial"/>
              <a:buNone/>
            </a:pPr>
            <a:r>
              <a:rPr b="1" i="0" lang="en-US" sz="2800" u="none" cap="none" strike="noStrike">
                <a:solidFill>
                  <a:srgbClr val="FF0066"/>
                </a:solidFill>
                <a:latin typeface="Arial"/>
                <a:ea typeface="Arial"/>
                <a:cs typeface="Arial"/>
                <a:sym typeface="Arial"/>
              </a:rPr>
              <a:t>b)</a:t>
            </a:r>
            <a:r>
              <a:rPr b="0" i="0" lang="en-US" sz="2800" u="none" cap="none" strike="noStrike">
                <a:solidFill>
                  <a:srgbClr val="333300"/>
                </a:solidFill>
                <a:latin typeface="Arial"/>
                <a:ea typeface="Arial"/>
                <a:cs typeface="Arial"/>
                <a:sym typeface="Arial"/>
              </a:rPr>
              <a:t> En este caso y dado el valor de la constante no debe despreciarse </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frente a 1, por lo que deberíamos resolver el sistema:</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a:t>
            </a:r>
            <a:r>
              <a:rPr b="1" i="0" lang="en-US" sz="2800" u="none" cap="none" strike="noStrike">
                <a:solidFill>
                  <a:srgbClr val="CC3300"/>
                </a:solidFill>
                <a:latin typeface="Noto Sans Symbols"/>
                <a:ea typeface="Noto Sans Symbols"/>
                <a:cs typeface="Noto Sans Symbols"/>
                <a:sym typeface="Noto Sans Symbols"/>
              </a:rPr>
              <a:t>α</a:t>
            </a:r>
            <a:r>
              <a:rPr b="1" i="0" lang="en-US" sz="2800" u="none" cap="none" strike="noStrike">
                <a:solidFill>
                  <a:srgbClr val="CC3300"/>
                </a:solidFill>
                <a:latin typeface="Arial"/>
                <a:ea typeface="Arial"/>
                <a:cs typeface="Arial"/>
                <a:sym typeface="Arial"/>
              </a:rPr>
              <a:t> = 0,14</a:t>
            </a:r>
            <a:endParaRPr b="0" i="0" sz="1400" u="none" cap="none" strike="noStrike">
              <a:solidFill>
                <a:srgbClr val="000000"/>
              </a:solidFill>
              <a:latin typeface="Arial"/>
              <a:ea typeface="Arial"/>
              <a:cs typeface="Arial"/>
              <a:sym typeface="Arial"/>
            </a:endParaRPr>
          </a:p>
        </p:txBody>
      </p:sp>
      <p:sp>
        <p:nvSpPr>
          <p:cNvPr id="368" name="Google Shape;368;p26"/>
          <p:cNvSpPr/>
          <p:nvPr/>
        </p:nvSpPr>
        <p:spPr>
          <a:xfrm>
            <a:off x="2720975" y="6234112"/>
            <a:ext cx="1728787" cy="484187"/>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anim calcmode="lin" valueType="num">
                                      <p:cBhvr additive="base">
                                        <p:cTn dur="500"/>
                                        <p:tgtEl>
                                          <p:spTgt spid="36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anim calcmode="lin" valueType="num">
                                      <p:cBhvr additive="base">
                                        <p:cTn dur="500"/>
                                        <p:tgtEl>
                                          <p:spTgt spid="36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anim calcmode="lin" valueType="num">
                                      <p:cBhvr additive="base">
                                        <p:cTn dur="500"/>
                                        <p:tgtEl>
                                          <p:spTgt spid="36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anim calcmode="lin" valueType="num">
                                      <p:cBhvr additive="base">
                                        <p:cTn dur="500"/>
                                        <p:tgtEl>
                                          <p:spTgt spid="36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xEl>
                                              <p:pRg end="4" st="4"/>
                                            </p:txEl>
                                          </p:spTgt>
                                        </p:tgtEl>
                                        <p:attrNameLst>
                                          <p:attrName>style.visibility</p:attrName>
                                        </p:attrNameLst>
                                      </p:cBhvr>
                                      <p:to>
                                        <p:strVal val="visible"/>
                                      </p:to>
                                    </p:set>
                                    <p:anim calcmode="lin" valueType="num">
                                      <p:cBhvr additive="base">
                                        <p:cTn dur="500"/>
                                        <p:tgtEl>
                                          <p:spTgt spid="36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2" presetSubtype="8">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2" name="Shape 372"/>
        <p:cNvGrpSpPr/>
        <p:nvPr/>
      </p:nvGrpSpPr>
      <p:grpSpPr>
        <a:xfrm>
          <a:off x="0" y="0"/>
          <a:ext cx="0" cy="0"/>
          <a:chOff x="0" y="0"/>
          <a:chExt cx="0" cy="0"/>
        </a:xfrm>
      </p:grpSpPr>
      <p:sp>
        <p:nvSpPr>
          <p:cNvPr id="373" name="Google Shape;373;p27"/>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74" name="Google Shape;374;p27"/>
          <p:cNvSpPr txBox="1"/>
          <p:nvPr/>
        </p:nvSpPr>
        <p:spPr>
          <a:xfrm>
            <a:off x="1260475" y="304800"/>
            <a:ext cx="7883525" cy="1931987"/>
          </a:xfrm>
          <a:prstGeom prst="rect">
            <a:avLst/>
          </a:prstGeom>
          <a:noFill/>
          <a:ln>
            <a:noFill/>
          </a:ln>
        </p:spPr>
        <p:txBody>
          <a:bodyPr anchorCtr="0" anchor="ctr" bIns="46075" lIns="92150" spcFirstLastPara="1" rIns="92150" wrap="square" tIns="46075">
            <a:noAutofit/>
          </a:bodyPr>
          <a:lstStyle/>
          <a:p>
            <a:pPr indent="-565149" lvl="0" marL="566737" marR="0" rtl="0" algn="l">
              <a:lnSpc>
                <a:spcPct val="100000"/>
              </a:lnSpc>
              <a:spcBef>
                <a:spcPts val="0"/>
              </a:spcBef>
              <a:spcAft>
                <a:spcPts val="0"/>
              </a:spcAft>
              <a:buClr>
                <a:srgbClr val="FF00FF"/>
              </a:buClr>
              <a:buSzPts val="3200"/>
              <a:buFont typeface="Times New Roman"/>
              <a:buNone/>
            </a:pPr>
            <a:r>
              <a:rPr b="1" i="0" lang="en-US" sz="3200" u="sng" cap="none" strike="noStrike">
                <a:solidFill>
                  <a:srgbClr val="FF00FF"/>
                </a:solidFill>
                <a:latin typeface="Times New Roman"/>
                <a:ea typeface="Times New Roman"/>
                <a:cs typeface="Times New Roman"/>
                <a:sym typeface="Times New Roman"/>
              </a:rPr>
              <a:t>EjercicioD:</a:t>
            </a:r>
            <a:r>
              <a:rPr b="0" i="0" lang="en-US" sz="2800" u="none" cap="none" strike="noStrike">
                <a:solidFill>
                  <a:srgbClr val="008000"/>
                </a:solidFill>
                <a:latin typeface="Times New Roman"/>
                <a:ea typeface="Times New Roman"/>
                <a:cs typeface="Times New Roman"/>
                <a:sym typeface="Times New Roman"/>
              </a:rPr>
              <a:t> En el equilibrio anterior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 0,042):</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 Cl</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¿cuál sería el grado de disociación y las concentraciones en el equilibrio de las tres sustancias si pusiéramos únicamente 2 moles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en los 5 litros del matraz? </a:t>
            </a:r>
            <a:endParaRPr b="0" i="0" sz="1400" u="none" cap="none" strike="noStrike">
              <a:solidFill>
                <a:srgbClr val="000000"/>
              </a:solidFill>
              <a:latin typeface="Arial"/>
              <a:ea typeface="Arial"/>
              <a:cs typeface="Arial"/>
              <a:sym typeface="Arial"/>
            </a:endParaRPr>
          </a:p>
        </p:txBody>
      </p:sp>
      <p:sp>
        <p:nvSpPr>
          <p:cNvPr id="375" name="Google Shape;375;p27"/>
          <p:cNvSpPr txBox="1"/>
          <p:nvPr/>
        </p:nvSpPr>
        <p:spPr>
          <a:xfrm>
            <a:off x="1500187" y="2667000"/>
            <a:ext cx="7600950" cy="3571875"/>
          </a:xfrm>
          <a:prstGeom prst="rect">
            <a:avLst/>
          </a:prstGeom>
          <a:noFill/>
          <a:ln>
            <a:noFill/>
          </a:ln>
        </p:spPr>
        <p:txBody>
          <a:bodyPr anchorCtr="0" anchor="t" bIns="46075" lIns="92150" spcFirstLastPara="1" rIns="92150" wrap="square" tIns="46075">
            <a:noAutofit/>
          </a:bodyPr>
          <a:lstStyle/>
          <a:p>
            <a:pPr indent="0" lvl="0" marL="0" marR="0" rtl="0" algn="l">
              <a:lnSpc>
                <a:spcPct val="80000"/>
              </a:lnSpc>
              <a:spcBef>
                <a:spcPts val="0"/>
              </a:spcBef>
              <a:spcAft>
                <a:spcPts val="0"/>
              </a:spcAft>
              <a:buClr>
                <a:srgbClr val="008000"/>
              </a:buClr>
              <a:buSzPts val="2800"/>
              <a:buFont typeface="Arial"/>
              <a:buNone/>
            </a:pPr>
            <a:r>
              <a:rPr b="0" i="0" lang="en-US" sz="2800" u="sng" cap="none" strike="noStrike">
                <a:solidFill>
                  <a:srgbClr val="008000"/>
                </a:solidFill>
                <a:latin typeface="Arial"/>
                <a:ea typeface="Arial"/>
                <a:cs typeface="Arial"/>
                <a:sym typeface="Arial"/>
              </a:rPr>
              <a:t>Equilibrio:</a:t>
            </a:r>
            <a:r>
              <a:rPr b="0" i="0" lang="en-US" sz="2800" u="none" cap="none" strike="noStrike">
                <a:solidFill>
                  <a:srgbClr val="333300"/>
                </a:solidFill>
                <a:latin typeface="Arial"/>
                <a:ea typeface="Arial"/>
                <a:cs typeface="Arial"/>
                <a:sym typeface="Arial"/>
              </a:rPr>
              <a:t>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(g)  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(g)  +   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inic.:             2/5		 0		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eq(mol/l) 0,4(1–</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0,4</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0,4</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Noto Sans Symbols"/>
                <a:ea typeface="Noto Sans Symbols"/>
                <a:cs typeface="Noto Sans Symbols"/>
                <a:sym typeface="Noto Sans Symbols"/>
              </a:rPr>
              <a:t>]</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0,4</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a:t>
            </a:r>
            <a:r>
              <a:rPr b="0" i="0" lang="en-US" sz="2800" u="none" cap="none" strike="noStrike">
                <a:solidFill>
                  <a:srgbClr val="333300"/>
                </a:solidFill>
                <a:latin typeface="Noto Sans Symbols"/>
                <a:ea typeface="Noto Sans Symbols"/>
                <a:cs typeface="Noto Sans Symbols"/>
                <a:sym typeface="Noto Sans Symbols"/>
              </a:rPr>
              <a:t>α</a:t>
            </a:r>
            <a:r>
              <a:rPr b="0" baseline="30000" i="0" lang="en-US" sz="2800" u="none" cap="none" strike="noStrike">
                <a:solidFill>
                  <a:srgbClr val="333300"/>
                </a:solidFill>
                <a:latin typeface="Arial"/>
                <a:ea typeface="Arial"/>
                <a:cs typeface="Arial"/>
                <a:sym typeface="Arial"/>
              </a:rPr>
              <a:t>2</a:t>
            </a:r>
            <a:br>
              <a:rPr b="0" baseline="3000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K</a:t>
            </a:r>
            <a:r>
              <a:rPr b="0" baseline="-25000" i="0" lang="en-US" sz="2800" u="none" cap="none" strike="noStrike">
                <a:solidFill>
                  <a:srgbClr val="333300"/>
                </a:solidFill>
                <a:latin typeface="Arial"/>
                <a:ea typeface="Arial"/>
                <a:cs typeface="Arial"/>
                <a:sym typeface="Arial"/>
              </a:rPr>
              <a:t>c</a:t>
            </a:r>
            <a:r>
              <a:rPr b="0" i="0" lang="en-US" sz="2800" u="none" cap="none" strike="noStrike">
                <a:solidFill>
                  <a:srgbClr val="333300"/>
                </a:solidFill>
                <a:latin typeface="Arial"/>
                <a:ea typeface="Arial"/>
                <a:cs typeface="Arial"/>
                <a:sym typeface="Arial"/>
              </a:rPr>
              <a:t> = ——————  = ———— = 0,042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(1–</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En este caso y dado el valor de la constante no debe despreciarse </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frente a 1, por lo que deberíamos resolver el sistema: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a:t>
            </a:r>
            <a:r>
              <a:rPr b="1" i="0" lang="en-US" sz="2800" u="none" cap="none" strike="noStrike">
                <a:solidFill>
                  <a:srgbClr val="CC3300"/>
                </a:solidFill>
                <a:latin typeface="Noto Sans Symbols"/>
                <a:ea typeface="Noto Sans Symbols"/>
                <a:cs typeface="Noto Sans Symbols"/>
                <a:sym typeface="Noto Sans Symbols"/>
              </a:rPr>
              <a:t>α</a:t>
            </a:r>
            <a:r>
              <a:rPr b="1" i="0" lang="en-US" sz="2800" u="none" cap="none" strike="noStrike">
                <a:solidFill>
                  <a:srgbClr val="CC3300"/>
                </a:solidFill>
                <a:latin typeface="Arial"/>
                <a:ea typeface="Arial"/>
                <a:cs typeface="Arial"/>
                <a:sym typeface="Arial"/>
              </a:rPr>
              <a:t> = 0,276</a:t>
            </a:r>
            <a:endParaRPr b="0" i="0" sz="1400" u="none" cap="none" strike="noStrike">
              <a:solidFill>
                <a:srgbClr val="000000"/>
              </a:solidFill>
              <a:latin typeface="Arial"/>
              <a:ea typeface="Arial"/>
              <a:cs typeface="Arial"/>
              <a:sym typeface="Arial"/>
            </a:endParaRPr>
          </a:p>
        </p:txBody>
      </p:sp>
      <p:sp>
        <p:nvSpPr>
          <p:cNvPr id="376" name="Google Shape;376;p27"/>
          <p:cNvSpPr/>
          <p:nvPr/>
        </p:nvSpPr>
        <p:spPr>
          <a:xfrm>
            <a:off x="2894012" y="6254750"/>
            <a:ext cx="1927225" cy="487362"/>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0" name="Shape 380"/>
        <p:cNvGrpSpPr/>
        <p:nvPr/>
      </p:nvGrpSpPr>
      <p:grpSpPr>
        <a:xfrm>
          <a:off x="0" y="0"/>
          <a:ext cx="0" cy="0"/>
          <a:chOff x="0" y="0"/>
          <a:chExt cx="0" cy="0"/>
        </a:xfrm>
      </p:grpSpPr>
      <p:sp>
        <p:nvSpPr>
          <p:cNvPr id="381" name="Google Shape;381;p28"/>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82" name="Google Shape;382;p28"/>
          <p:cNvSpPr txBox="1"/>
          <p:nvPr/>
        </p:nvSpPr>
        <p:spPr>
          <a:xfrm>
            <a:off x="1347787" y="0"/>
            <a:ext cx="7796212" cy="2620962"/>
          </a:xfrm>
          <a:prstGeom prst="rect">
            <a:avLst/>
          </a:prstGeom>
          <a:noFill/>
          <a:ln>
            <a:noFill/>
          </a:ln>
        </p:spPr>
        <p:txBody>
          <a:bodyPr anchorCtr="0" anchor="ctr" bIns="46075" lIns="92150" spcFirstLastPara="1" rIns="92150" wrap="square" tIns="46075">
            <a:noAutofit/>
          </a:bodyPr>
          <a:lstStyle/>
          <a:p>
            <a:pPr indent="-455612" lvl="0" marL="457200" marR="0" rtl="0" algn="l">
              <a:lnSpc>
                <a:spcPct val="100000"/>
              </a:lnSpc>
              <a:spcBef>
                <a:spcPts val="0"/>
              </a:spcBef>
              <a:spcAft>
                <a:spcPts val="0"/>
              </a:spcAft>
              <a:buClr>
                <a:srgbClr val="FF00FF"/>
              </a:buClr>
              <a:buSzPts val="3200"/>
              <a:buFont typeface="Times New Roman"/>
              <a:buNone/>
            </a:pPr>
            <a:r>
              <a:rPr b="1" i="0" lang="en-US" sz="3200" u="sng" cap="none" strike="noStrike">
                <a:solidFill>
                  <a:srgbClr val="FF00FF"/>
                </a:solidFill>
                <a:latin typeface="Times New Roman"/>
                <a:ea typeface="Times New Roman"/>
                <a:cs typeface="Times New Roman"/>
                <a:sym typeface="Times New Roman"/>
              </a:rPr>
              <a:t>EjercicioD (cont):</a:t>
            </a:r>
            <a:r>
              <a:rPr b="0" i="0" lang="en-US" sz="2800" u="none" cap="none" strike="noStrike">
                <a:solidFill>
                  <a:srgbClr val="008000"/>
                </a:solidFill>
                <a:latin typeface="Times New Roman"/>
                <a:ea typeface="Times New Roman"/>
                <a:cs typeface="Times New Roman"/>
                <a:sym typeface="Times New Roman"/>
              </a:rPr>
              <a:t> En el equilibrio anterior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 0,042):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 Cl</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¿cuál sería el grado de disociación y el número de moles en el equilibrio de las tres sustancias si pusiéramos únicamente 2 moles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en los 5</a:t>
            </a:r>
            <a:r>
              <a:rPr b="0" i="0" lang="en-US" sz="2800" u="none" cap="none" strike="noStrike">
                <a:solidFill>
                  <a:srgbClr val="008000"/>
                </a:solidFill>
                <a:latin typeface="Noto Sans Symbols"/>
                <a:ea typeface="Noto Sans Symbols"/>
                <a:cs typeface="Noto Sans Symbols"/>
                <a:sym typeface="Noto Sans Symbols"/>
              </a:rPr>
              <a:t> </a:t>
            </a:r>
            <a:r>
              <a:rPr b="0" i="0" lang="en-US" sz="2800" u="none" cap="none" strike="noStrike">
                <a:solidFill>
                  <a:srgbClr val="008000"/>
                </a:solidFill>
                <a:latin typeface="Times New Roman"/>
                <a:ea typeface="Times New Roman"/>
                <a:cs typeface="Times New Roman"/>
                <a:sym typeface="Times New Roman"/>
              </a:rPr>
              <a:t>litros del matraz?</a:t>
            </a:r>
            <a:endParaRPr b="0" i="0" sz="1400" u="none" cap="none" strike="noStrike">
              <a:solidFill>
                <a:srgbClr val="000000"/>
              </a:solidFill>
              <a:latin typeface="Arial"/>
              <a:ea typeface="Arial"/>
              <a:cs typeface="Arial"/>
              <a:sym typeface="Arial"/>
            </a:endParaRPr>
          </a:p>
        </p:txBody>
      </p:sp>
      <p:sp>
        <p:nvSpPr>
          <p:cNvPr id="383" name="Google Shape;383;p28"/>
          <p:cNvSpPr txBox="1"/>
          <p:nvPr/>
        </p:nvSpPr>
        <p:spPr>
          <a:xfrm>
            <a:off x="1543050" y="2711450"/>
            <a:ext cx="7600950" cy="3495675"/>
          </a:xfrm>
          <a:prstGeom prst="rect">
            <a:avLst/>
          </a:prstGeom>
          <a:noFill/>
          <a:ln>
            <a:noFill/>
          </a:ln>
        </p:spPr>
        <p:txBody>
          <a:bodyPr anchorCtr="0" anchor="t" bIns="46075" lIns="92150" spcFirstLastPara="1" rIns="92150" wrap="square" tIns="46075">
            <a:noAutofit/>
          </a:bodyPr>
          <a:lstStyle/>
          <a:p>
            <a:pPr indent="-341312" lvl="0" marL="342900" marR="0" rtl="0" algn="l">
              <a:lnSpc>
                <a:spcPct val="80000"/>
              </a:lnSpc>
              <a:spcBef>
                <a:spcPts val="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Como </a:t>
            </a:r>
            <a:r>
              <a:rPr b="0" i="0" lang="en-US" sz="2800" u="none" cap="none" strike="noStrike">
                <a:solidFill>
                  <a:srgbClr val="333300"/>
                </a:solidFill>
                <a:latin typeface="Noto Sans Symbols"/>
                <a:ea typeface="Noto Sans Symbols"/>
                <a:cs typeface="Noto Sans Symbols"/>
                <a:sym typeface="Noto Sans Symbols"/>
              </a:rPr>
              <a:t>α</a:t>
            </a:r>
            <a:r>
              <a:rPr b="0" i="0" lang="en-US" sz="2800" u="none" cap="none" strike="noStrike">
                <a:solidFill>
                  <a:srgbClr val="333300"/>
                </a:solidFill>
                <a:latin typeface="Arial"/>
                <a:ea typeface="Arial"/>
                <a:cs typeface="Arial"/>
                <a:sym typeface="Arial"/>
              </a:rPr>
              <a:t> = 0,276 </a:t>
            </a:r>
            <a:br>
              <a:rPr b="0" i="0" lang="en-US" sz="2800" u="none" cap="none" strike="noStrike">
                <a:solidFill>
                  <a:srgbClr val="333300"/>
                </a:solidFill>
                <a:latin typeface="Arial"/>
                <a:ea typeface="Arial"/>
                <a:cs typeface="Arial"/>
                <a:sym typeface="Arial"/>
              </a:rPr>
            </a:br>
            <a:endParaRPr b="0" i="0" sz="2800" u="none" cap="none" strike="noStrike">
              <a:solidFill>
                <a:srgbClr val="333300"/>
              </a:solidFill>
              <a:latin typeface="Arial"/>
              <a:ea typeface="Arial"/>
              <a:cs typeface="Arial"/>
              <a:sym typeface="Arial"/>
            </a:endParaRPr>
          </a:p>
          <a:p>
            <a:pPr indent="-341312" lvl="0" marL="342900" marR="0" rtl="0" algn="l">
              <a:lnSpc>
                <a:spcPct val="80000"/>
              </a:lnSpc>
              <a:spcBef>
                <a:spcPts val="700"/>
              </a:spcBef>
              <a:spcAft>
                <a:spcPts val="0"/>
              </a:spcAft>
              <a:buClr>
                <a:srgbClr val="333300"/>
              </a:buClr>
              <a:buSzPts val="2800"/>
              <a:buFont typeface="Noto Sans Symbols"/>
              <a:buNone/>
            </a:pP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 0,4 mol/l · (1–</a:t>
            </a:r>
            <a:r>
              <a:rPr b="1" i="0" lang="en-US" sz="2800" u="none" cap="none" strike="noStrike">
                <a:solidFill>
                  <a:srgbClr val="0080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0,276) = 0,29 mol/l</a:t>
            </a:r>
            <a:endParaRPr b="0" i="0" sz="1400" u="none" cap="none" strike="noStrike">
              <a:solidFill>
                <a:srgbClr val="000000"/>
              </a:solidFill>
              <a:latin typeface="Arial"/>
              <a:ea typeface="Arial"/>
              <a:cs typeface="Arial"/>
              <a:sym typeface="Arial"/>
            </a:endParaRPr>
          </a:p>
          <a:p>
            <a:pPr indent="-341312" lvl="0" marL="342900" marR="0" rtl="0" algn="l">
              <a:lnSpc>
                <a:spcPct val="80000"/>
              </a:lnSpc>
              <a:spcBef>
                <a:spcPts val="700"/>
              </a:spcBef>
              <a:spcAft>
                <a:spcPts val="0"/>
              </a:spcAft>
              <a:buClr>
                <a:srgbClr val="333300"/>
              </a:buClr>
              <a:buSzPts val="2800"/>
              <a:buFont typeface="Noto Sans Symbols"/>
              <a:buNone/>
            </a:pP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0,4</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mol/l</a:t>
            </a:r>
            <a:r>
              <a:rPr b="0" baseline="30000" i="0" lang="en-US" sz="28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a:t>
            </a:r>
            <a:r>
              <a:rPr b="0" baseline="30000" i="0" lang="en-US" sz="2800" u="none" cap="none" strike="noStrike">
                <a:solidFill>
                  <a:srgbClr val="333300"/>
                </a:solidFill>
                <a:latin typeface="Arial"/>
                <a:ea typeface="Arial"/>
                <a:cs typeface="Arial"/>
                <a:sym typeface="Arial"/>
              </a:rPr>
              <a:t> </a:t>
            </a:r>
            <a:r>
              <a:rPr b="1" i="0" lang="en-US" sz="2800" u="none" cap="none" strike="noStrike">
                <a:solidFill>
                  <a:srgbClr val="0080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0,276 = 0,11 mol/l</a:t>
            </a:r>
            <a:endParaRPr b="0" i="0" sz="1400" u="none" cap="none" strike="noStrike">
              <a:solidFill>
                <a:srgbClr val="000000"/>
              </a:solidFill>
              <a:latin typeface="Arial"/>
              <a:ea typeface="Arial"/>
              <a:cs typeface="Arial"/>
              <a:sym typeface="Arial"/>
            </a:endParaRPr>
          </a:p>
          <a:p>
            <a:pPr indent="-341312" lvl="0" marL="342900" marR="0" rtl="0" algn="l">
              <a:lnSpc>
                <a:spcPct val="80000"/>
              </a:lnSpc>
              <a:spcBef>
                <a:spcPts val="700"/>
              </a:spcBef>
              <a:spcAft>
                <a:spcPts val="0"/>
              </a:spcAft>
              <a:buClr>
                <a:srgbClr val="333300"/>
              </a:buClr>
              <a:buSzPts val="2800"/>
              <a:buFont typeface="Noto Sans Symbols"/>
              <a:buNone/>
            </a:pP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Noto Sans Symbols"/>
                <a:ea typeface="Noto Sans Symbols"/>
                <a:cs typeface="Noto Sans Symbols"/>
                <a:sym typeface="Noto Sans Symbols"/>
              </a:rPr>
              <a:t>]</a:t>
            </a:r>
            <a:r>
              <a:rPr b="0" i="0" lang="en-US" sz="2800" u="none" cap="none" strike="noStrike">
                <a:solidFill>
                  <a:srgbClr val="333300"/>
                </a:solidFill>
                <a:latin typeface="Arial"/>
                <a:ea typeface="Arial"/>
                <a:cs typeface="Arial"/>
                <a:sym typeface="Arial"/>
              </a:rPr>
              <a:t> = 0,4 mol/l ·</a:t>
            </a:r>
            <a:r>
              <a:rPr b="1" i="0" lang="en-US" sz="2800" u="none" cap="none" strike="noStrike">
                <a:solidFill>
                  <a:srgbClr val="0080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0,276 = 0,11 mol/l </a:t>
            </a:r>
            <a:br>
              <a:rPr b="0" i="0" lang="en-US" sz="2800" u="none" cap="none" strike="noStrike">
                <a:solidFill>
                  <a:srgbClr val="333300"/>
                </a:solidFill>
                <a:latin typeface="Arial"/>
                <a:ea typeface="Arial"/>
                <a:cs typeface="Arial"/>
                <a:sym typeface="Arial"/>
              </a:rPr>
            </a:br>
            <a:endParaRPr b="0" i="0" sz="2800" u="none" cap="none" strike="noStrike">
              <a:solidFill>
                <a:srgbClr val="333300"/>
              </a:solidFill>
              <a:latin typeface="Arial"/>
              <a:ea typeface="Arial"/>
              <a:cs typeface="Arial"/>
              <a:sym typeface="Arial"/>
            </a:endParaRPr>
          </a:p>
          <a:p>
            <a:pPr indent="-341312" lvl="0" marL="342900" marR="0" rtl="0" algn="l">
              <a:lnSpc>
                <a:spcPct val="8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n(PCl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 = 0,29 mol/l · 5 l =</a:t>
            </a:r>
            <a:endParaRPr b="0" i="0" sz="1400" u="none" cap="none" strike="noStrike">
              <a:solidFill>
                <a:srgbClr val="000000"/>
              </a:solidFill>
              <a:latin typeface="Arial"/>
              <a:ea typeface="Arial"/>
              <a:cs typeface="Arial"/>
              <a:sym typeface="Arial"/>
            </a:endParaRPr>
          </a:p>
          <a:p>
            <a:pPr indent="-341312" lvl="0" marL="342900" marR="0" rtl="0" algn="l">
              <a:lnSpc>
                <a:spcPct val="8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n(PCl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 = 0,11 mol/l · 5 l =</a:t>
            </a:r>
            <a:endParaRPr b="0" i="0" sz="1400" u="none" cap="none" strike="noStrike">
              <a:solidFill>
                <a:srgbClr val="000000"/>
              </a:solidFill>
              <a:latin typeface="Arial"/>
              <a:ea typeface="Arial"/>
              <a:cs typeface="Arial"/>
              <a:sym typeface="Arial"/>
            </a:endParaRPr>
          </a:p>
          <a:p>
            <a:pPr indent="-341312" lvl="0" marL="342900" marR="0" rtl="0" algn="l">
              <a:lnSpc>
                <a:spcPct val="8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n(Cl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 0,11 mol/l · 5 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33300"/>
              </a:solidFill>
              <a:latin typeface="Arial"/>
              <a:ea typeface="Arial"/>
              <a:cs typeface="Arial"/>
              <a:sym typeface="Arial"/>
            </a:endParaRPr>
          </a:p>
        </p:txBody>
      </p:sp>
      <p:sp>
        <p:nvSpPr>
          <p:cNvPr id="384" name="Google Shape;384;p28"/>
          <p:cNvSpPr txBox="1"/>
          <p:nvPr/>
        </p:nvSpPr>
        <p:spPr>
          <a:xfrm>
            <a:off x="5759450" y="5084762"/>
            <a:ext cx="2044700" cy="1379537"/>
          </a:xfrm>
          <a:prstGeom prst="rect">
            <a:avLst/>
          </a:prstGeom>
          <a:noFill/>
          <a:ln cap="sq" cmpd="sng" w="12600">
            <a:solidFill>
              <a:srgbClr val="008000"/>
            </a:solidFill>
            <a:prstDash val="solid"/>
            <a:miter lim="800000"/>
            <a:headEnd len="sm" w="sm" type="none"/>
            <a:tailEnd len="sm" w="sm" type="none"/>
          </a:ln>
        </p:spPr>
        <p:txBody>
          <a:bodyPr anchorCtr="0" anchor="t" bIns="46800" lIns="90000" spcFirstLastPara="1" rIns="90000" wrap="square" tIns="46800">
            <a:spAutoFit/>
          </a:bodyPr>
          <a:lstStyle/>
          <a:p>
            <a:pPr indent="0" lvl="0" marL="0" marR="0" rtl="0" algn="l">
              <a:lnSpc>
                <a:spcPct val="80000"/>
              </a:lnSpc>
              <a:spcBef>
                <a:spcPts val="0"/>
              </a:spcBef>
              <a:spcAft>
                <a:spcPts val="0"/>
              </a:spcAft>
              <a:buClr>
                <a:srgbClr val="CC3300"/>
              </a:buClr>
              <a:buSzPts val="2800"/>
              <a:buFont typeface="Arial"/>
              <a:buNone/>
            </a:pPr>
            <a:r>
              <a:rPr b="1" i="0" lang="en-US" sz="2800" u="none" cap="none" strike="noStrike">
                <a:solidFill>
                  <a:srgbClr val="CC3300"/>
                </a:solidFill>
                <a:latin typeface="Arial"/>
                <a:ea typeface="Arial"/>
                <a:cs typeface="Arial"/>
                <a:sym typeface="Arial"/>
              </a:rPr>
              <a:t>1,45 moles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rgbClr val="CC3300"/>
              </a:buClr>
              <a:buSzPts val="2800"/>
              <a:buFont typeface="Arial"/>
              <a:buNone/>
            </a:pPr>
            <a:r>
              <a:rPr b="1" i="0" lang="en-US" sz="2800" u="none" cap="none" strike="noStrike">
                <a:solidFill>
                  <a:srgbClr val="CC3300"/>
                </a:solidFill>
                <a:latin typeface="Arial"/>
                <a:ea typeface="Arial"/>
                <a:cs typeface="Arial"/>
                <a:sym typeface="Arial"/>
              </a:rPr>
              <a:t>0,55 moles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rgbClr val="CC3300"/>
              </a:buClr>
              <a:buSzPts val="2800"/>
              <a:buFont typeface="Arial"/>
              <a:buNone/>
            </a:pPr>
            <a:r>
              <a:rPr b="1" i="0" lang="en-US" sz="2800" u="none" cap="none" strike="noStrike">
                <a:solidFill>
                  <a:srgbClr val="CC3300"/>
                </a:solidFill>
                <a:latin typeface="Arial"/>
                <a:ea typeface="Arial"/>
                <a:cs typeface="Arial"/>
                <a:sym typeface="Arial"/>
              </a:rPr>
              <a:t>0,55 moles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8" name="Shape 388"/>
        <p:cNvGrpSpPr/>
        <p:nvPr/>
      </p:nvGrpSpPr>
      <p:grpSpPr>
        <a:xfrm>
          <a:off x="0" y="0"/>
          <a:ext cx="0" cy="0"/>
          <a:chOff x="0" y="0"/>
          <a:chExt cx="0" cy="0"/>
        </a:xfrm>
      </p:grpSpPr>
      <p:sp>
        <p:nvSpPr>
          <p:cNvPr id="389" name="Google Shape;389;p29"/>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90" name="Google Shape;390;p29"/>
          <p:cNvSpPr txBox="1"/>
          <p:nvPr/>
        </p:nvSpPr>
        <p:spPr>
          <a:xfrm>
            <a:off x="1352550" y="228600"/>
            <a:ext cx="7791450" cy="1503362"/>
          </a:xfrm>
          <a:prstGeom prst="rect">
            <a:avLst/>
          </a:prstGeom>
          <a:noFill/>
          <a:ln>
            <a:noFill/>
          </a:ln>
        </p:spPr>
        <p:txBody>
          <a:bodyPr anchorCtr="0" anchor="ctr" bIns="46075" lIns="92150" spcFirstLastPara="1" rIns="92150" wrap="square" tIns="46075">
            <a:noAutofit/>
          </a:bodyPr>
          <a:lstStyle/>
          <a:p>
            <a:pPr indent="-280987" lvl="0" marL="282575" marR="0" rtl="0" algn="l">
              <a:lnSpc>
                <a:spcPct val="100000"/>
              </a:lnSpc>
              <a:spcBef>
                <a:spcPts val="0"/>
              </a:spcBef>
              <a:spcAft>
                <a:spcPts val="0"/>
              </a:spcAft>
              <a:buClr>
                <a:srgbClr val="FF00FF"/>
              </a:buClr>
              <a:buSzPts val="3200"/>
              <a:buFont typeface="Times New Roman"/>
              <a:buNone/>
            </a:pPr>
            <a:r>
              <a:rPr b="1" i="0" lang="en-US" sz="3200" u="sng" cap="none" strike="noStrike">
                <a:solidFill>
                  <a:srgbClr val="FF00FF"/>
                </a:solidFill>
                <a:latin typeface="Times New Roman"/>
                <a:ea typeface="Times New Roman"/>
                <a:cs typeface="Times New Roman"/>
                <a:sym typeface="Times New Roman"/>
              </a:rPr>
              <a:t>EjercicioE:</a:t>
            </a:r>
            <a:r>
              <a:rPr b="0" i="0" lang="en-US" sz="2800" u="none" cap="none" strike="noStrike">
                <a:solidFill>
                  <a:srgbClr val="008000"/>
                </a:solidFill>
                <a:latin typeface="Times New Roman"/>
                <a:ea typeface="Times New Roman"/>
                <a:cs typeface="Times New Roman"/>
                <a:sym typeface="Times New Roman"/>
              </a:rPr>
              <a:t> A 450 ºC y 10 atm de presión el NH</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 (g) está disociado en un 95,7 % según la reacción:</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2 NH</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 (g)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N</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(g) + 3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(g). Calcular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y K</a:t>
            </a:r>
            <a:r>
              <a:rPr b="0" baseline="-25000" i="0" lang="en-US" sz="2800" u="none" cap="none" strike="noStrike">
                <a:solidFill>
                  <a:srgbClr val="008000"/>
                </a:solidFill>
                <a:latin typeface="Times New Roman"/>
                <a:ea typeface="Times New Roman"/>
                <a:cs typeface="Times New Roman"/>
                <a:sym typeface="Times New Roman"/>
              </a:rPr>
              <a:t>P</a:t>
            </a:r>
            <a:r>
              <a:rPr b="0" i="0" lang="en-US" sz="2800" u="none" cap="none" strike="noStrike">
                <a:solidFill>
                  <a:srgbClr val="008000"/>
                </a:solidFill>
                <a:latin typeface="Times New Roman"/>
                <a:ea typeface="Times New Roman"/>
                <a:cs typeface="Times New Roman"/>
                <a:sym typeface="Times New Roman"/>
              </a:rPr>
              <a:t> a dicha temperatura. </a:t>
            </a:r>
            <a:endParaRPr b="0" i="0" sz="1400" u="none" cap="none" strike="noStrike">
              <a:solidFill>
                <a:srgbClr val="000000"/>
              </a:solidFill>
              <a:latin typeface="Arial"/>
              <a:ea typeface="Arial"/>
              <a:cs typeface="Arial"/>
              <a:sym typeface="Arial"/>
            </a:endParaRPr>
          </a:p>
        </p:txBody>
      </p:sp>
      <p:sp>
        <p:nvSpPr>
          <p:cNvPr id="391" name="Google Shape;391;p29"/>
          <p:cNvSpPr txBox="1"/>
          <p:nvPr/>
        </p:nvSpPr>
        <p:spPr>
          <a:xfrm>
            <a:off x="1500187" y="1858962"/>
            <a:ext cx="7600950" cy="4379912"/>
          </a:xfrm>
          <a:prstGeom prst="rect">
            <a:avLst/>
          </a:prstGeom>
          <a:noFill/>
          <a:ln>
            <a:noFill/>
          </a:ln>
        </p:spPr>
        <p:txBody>
          <a:bodyPr anchorCtr="0" anchor="t" bIns="46075" lIns="92150" spcFirstLastPara="1" rIns="92150" wrap="square" tIns="46075">
            <a:noAutofit/>
          </a:bodyPr>
          <a:lstStyle/>
          <a:p>
            <a:pPr indent="0" lvl="0" marL="0" marR="0" rtl="0" algn="l">
              <a:lnSpc>
                <a:spcPct val="90000"/>
              </a:lnSpc>
              <a:spcBef>
                <a:spcPts val="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					2 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(g) ⇔ N</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(g) + 3 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(g)</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n inic. (mol)	   	    n		  	  0	         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n equil. (mol)   	n(1–</a:t>
            </a:r>
            <a:r>
              <a:rPr b="0" i="0" lang="en-US" sz="2400" u="none" cap="none" strike="noStrike">
                <a:solidFill>
                  <a:srgbClr val="333300"/>
                </a:solidFill>
                <a:latin typeface="Noto Sans Symbols"/>
                <a:ea typeface="Noto Sans Symbols"/>
                <a:cs typeface="Noto Sans Symbols"/>
                <a:sym typeface="Noto Sans Symbols"/>
              </a:rPr>
              <a:t>α</a:t>
            </a:r>
            <a:r>
              <a:rPr b="0" i="0" lang="en-US" sz="2400" u="none" cap="none" strike="noStrike">
                <a:solidFill>
                  <a:srgbClr val="333300"/>
                </a:solidFill>
                <a:latin typeface="Arial"/>
                <a:ea typeface="Arial"/>
                <a:cs typeface="Arial"/>
                <a:sym typeface="Arial"/>
              </a:rPr>
              <a:t>)           n</a:t>
            </a:r>
            <a:r>
              <a:rPr b="0" i="0" lang="en-US" sz="2400" u="none" cap="none" strike="noStrike">
                <a:solidFill>
                  <a:srgbClr val="333300"/>
                </a:solidFill>
                <a:latin typeface="Noto Sans Symbols"/>
                <a:ea typeface="Noto Sans Symbols"/>
                <a:cs typeface="Noto Sans Symbols"/>
                <a:sym typeface="Noto Sans Symbols"/>
              </a:rPr>
              <a:t>α</a:t>
            </a:r>
            <a:r>
              <a:rPr b="0" i="0" lang="en-US" sz="2400" u="none" cap="none" strike="noStrike">
                <a:solidFill>
                  <a:srgbClr val="333300"/>
                </a:solidFill>
                <a:latin typeface="Arial"/>
                <a:ea typeface="Arial"/>
                <a:cs typeface="Arial"/>
                <a:sym typeface="Arial"/>
              </a:rPr>
              <a:t>/2        3n</a:t>
            </a:r>
            <a:r>
              <a:rPr b="0" i="0" lang="en-US" sz="2400" u="none" cap="none" strike="noStrike">
                <a:solidFill>
                  <a:srgbClr val="333300"/>
                </a:solidFill>
                <a:latin typeface="Noto Sans Symbols"/>
                <a:ea typeface="Noto Sans Symbols"/>
                <a:cs typeface="Noto Sans Symbols"/>
                <a:sym typeface="Noto Sans Symbols"/>
              </a:rPr>
              <a:t>α</a:t>
            </a:r>
            <a:r>
              <a:rPr b="0" i="0" lang="en-US" sz="2400" u="none" cap="none" strike="noStrike">
                <a:solidFill>
                  <a:srgbClr val="333300"/>
                </a:solidFill>
                <a:latin typeface="Arial"/>
                <a:ea typeface="Arial"/>
                <a:cs typeface="Arial"/>
                <a:sym typeface="Arial"/>
              </a:rPr>
              <a:t>/2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0,043 n     0,4785 n   1,4355 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n</a:t>
            </a:r>
            <a:r>
              <a:rPr b="0" baseline="-25000" i="0" lang="en-US" sz="2400" u="none" cap="none" strike="noStrike">
                <a:solidFill>
                  <a:srgbClr val="333300"/>
                </a:solidFill>
                <a:latin typeface="Arial"/>
                <a:ea typeface="Arial"/>
                <a:cs typeface="Arial"/>
                <a:sym typeface="Arial"/>
              </a:rPr>
              <a:t>total </a:t>
            </a:r>
            <a:r>
              <a:rPr b="0" i="0" lang="en-US" sz="2400" u="none" cap="none" strike="noStrike">
                <a:solidFill>
                  <a:srgbClr val="333300"/>
                </a:solidFill>
                <a:latin typeface="Arial"/>
                <a:ea typeface="Arial"/>
                <a:cs typeface="Arial"/>
                <a:sym typeface="Arial"/>
              </a:rPr>
              <a:t>= 0,043 n + 0,4785 n + 1,4355 n = 1,957 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La presión parcial depende de la fracción molar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5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n(NH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0,043 n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p(NH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 ——— ·p</a:t>
            </a:r>
            <a:r>
              <a:rPr b="0" baseline="-25000" i="0" lang="en-US" sz="2400" u="none" cap="none" strike="noStrike">
                <a:solidFill>
                  <a:srgbClr val="333300"/>
                </a:solidFill>
                <a:latin typeface="Arial"/>
                <a:ea typeface="Arial"/>
                <a:cs typeface="Arial"/>
                <a:sym typeface="Arial"/>
              </a:rPr>
              <a:t>total </a:t>
            </a:r>
            <a:r>
              <a:rPr b="0" i="0" lang="en-US" sz="2400" u="none" cap="none" strike="noStrike">
                <a:solidFill>
                  <a:srgbClr val="333300"/>
                </a:solidFill>
                <a:latin typeface="Arial"/>
                <a:ea typeface="Arial"/>
                <a:cs typeface="Arial"/>
                <a:sym typeface="Arial"/>
              </a:rPr>
              <a:t>= ——— ·10 atm = 0,22 atm</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n</a:t>
            </a:r>
            <a:r>
              <a:rPr b="0" baseline="-25000" i="0" lang="en-US" sz="2400" u="none" cap="none" strike="noStrike">
                <a:solidFill>
                  <a:srgbClr val="333300"/>
                </a:solidFill>
                <a:latin typeface="Arial"/>
                <a:ea typeface="Arial"/>
                <a:cs typeface="Arial"/>
                <a:sym typeface="Arial"/>
              </a:rPr>
              <a:t>total 	        </a:t>
            </a:r>
            <a:r>
              <a:rPr b="0" i="0" lang="en-US" sz="2400" u="none" cap="none" strike="noStrike">
                <a:solidFill>
                  <a:srgbClr val="333300"/>
                </a:solidFill>
                <a:latin typeface="Arial"/>
                <a:ea typeface="Arial"/>
                <a:cs typeface="Arial"/>
                <a:sym typeface="Arial"/>
              </a:rPr>
              <a:t>1,957 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Análogamente: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p(N</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 (0,4785/1,957) ·10 atm = 2,445 atm</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p(H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 (1,4355 /1,957) ·10 atm = 7,335 atm.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 calcmode="lin" valueType="num">
                                      <p:cBhvr additive="base">
                                        <p:cTn dur="500"/>
                                        <p:tgtEl>
                                          <p:spTgt spid="39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 calcmode="lin" valueType="num">
                                      <p:cBhvr additive="base">
                                        <p:cTn dur="500"/>
                                        <p:tgtEl>
                                          <p:spTgt spid="39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 calcmode="lin" valueType="num">
                                      <p:cBhvr additive="base">
                                        <p:cTn dur="500"/>
                                        <p:tgtEl>
                                          <p:spTgt spid="39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 calcmode="lin" valueType="num">
                                      <p:cBhvr additive="base">
                                        <p:cTn dur="500"/>
                                        <p:tgtEl>
                                          <p:spTgt spid="39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 calcmode="lin" valueType="num">
                                      <p:cBhvr additive="base">
                                        <p:cTn dur="500"/>
                                        <p:tgtEl>
                                          <p:spTgt spid="39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 calcmode="lin" valueType="num">
                                      <p:cBhvr additive="base">
                                        <p:cTn dur="500"/>
                                        <p:tgtEl>
                                          <p:spTgt spid="391">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 calcmode="lin" valueType="num">
                                      <p:cBhvr additive="base">
                                        <p:cTn dur="500"/>
                                        <p:tgtEl>
                                          <p:spTgt spid="391">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 calcmode="lin" valueType="num">
                                      <p:cBhvr additive="base">
                                        <p:cTn dur="500"/>
                                        <p:tgtEl>
                                          <p:spTgt spid="391">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5" name="Shape 395"/>
        <p:cNvGrpSpPr/>
        <p:nvPr/>
      </p:nvGrpSpPr>
      <p:grpSpPr>
        <a:xfrm>
          <a:off x="0" y="0"/>
          <a:ext cx="0" cy="0"/>
          <a:chOff x="0" y="0"/>
          <a:chExt cx="0" cy="0"/>
        </a:xfrm>
      </p:grpSpPr>
      <p:sp>
        <p:nvSpPr>
          <p:cNvPr id="396" name="Google Shape;396;p30"/>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97" name="Google Shape;397;p30"/>
          <p:cNvSpPr txBox="1"/>
          <p:nvPr/>
        </p:nvSpPr>
        <p:spPr>
          <a:xfrm>
            <a:off x="1335087" y="228600"/>
            <a:ext cx="7808912" cy="1528762"/>
          </a:xfrm>
          <a:prstGeom prst="rect">
            <a:avLst/>
          </a:prstGeom>
          <a:noFill/>
          <a:ln>
            <a:noFill/>
          </a:ln>
        </p:spPr>
        <p:txBody>
          <a:bodyPr anchorCtr="0" anchor="ctr" bIns="46075" lIns="92150" spcFirstLastPara="1" rIns="92150" wrap="square" tIns="46075">
            <a:noAutofit/>
          </a:bodyPr>
          <a:lstStyle/>
          <a:p>
            <a:pPr indent="-384173" lvl="0" marL="385762" marR="0" rtl="0" algn="l">
              <a:lnSpc>
                <a:spcPct val="100000"/>
              </a:lnSpc>
              <a:spcBef>
                <a:spcPts val="0"/>
              </a:spcBef>
              <a:spcAft>
                <a:spcPts val="0"/>
              </a:spcAft>
              <a:buClr>
                <a:srgbClr val="FF00FF"/>
              </a:buClr>
              <a:buSzPts val="3200"/>
              <a:buFont typeface="Times New Roman"/>
              <a:buNone/>
            </a:pPr>
            <a:r>
              <a:rPr b="1" i="0" lang="en-US" sz="3200" u="sng" cap="none" strike="noStrike">
                <a:solidFill>
                  <a:srgbClr val="FF00FF"/>
                </a:solidFill>
                <a:latin typeface="Times New Roman"/>
                <a:ea typeface="Times New Roman"/>
                <a:cs typeface="Times New Roman"/>
                <a:sym typeface="Times New Roman"/>
              </a:rPr>
              <a:t>EjercicioE (cont):</a:t>
            </a:r>
            <a:r>
              <a:rPr b="0" i="0" lang="en-US" sz="2800" u="none" cap="none" strike="noStrike">
                <a:solidFill>
                  <a:srgbClr val="008000"/>
                </a:solidFill>
                <a:latin typeface="Times New Roman"/>
                <a:ea typeface="Times New Roman"/>
                <a:cs typeface="Times New Roman"/>
                <a:sym typeface="Times New Roman"/>
              </a:rPr>
              <a:t> A 450 ºC y 10 atm de presión el NH</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 (g) está disociado en un 95,7 % según la reacción: 2 NH</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 (g)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N</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(g) + 3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(g). Calcular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y K</a:t>
            </a:r>
            <a:r>
              <a:rPr b="0" baseline="-25000" i="0" lang="en-US" sz="2800" u="none" cap="none" strike="noStrike">
                <a:solidFill>
                  <a:srgbClr val="008000"/>
                </a:solidFill>
                <a:latin typeface="Times New Roman"/>
                <a:ea typeface="Times New Roman"/>
                <a:cs typeface="Times New Roman"/>
                <a:sym typeface="Times New Roman"/>
              </a:rPr>
              <a:t>P</a:t>
            </a:r>
            <a:r>
              <a:rPr b="0" i="0" lang="en-US" sz="2800" u="none" cap="none" strike="noStrike">
                <a:solidFill>
                  <a:srgbClr val="008000"/>
                </a:solidFill>
                <a:latin typeface="Times New Roman"/>
                <a:ea typeface="Times New Roman"/>
                <a:cs typeface="Times New Roman"/>
                <a:sym typeface="Times New Roman"/>
              </a:rPr>
              <a:t> a dicha temperatura.</a:t>
            </a:r>
            <a:endParaRPr b="0" i="0" sz="1400" u="none" cap="none" strike="noStrike">
              <a:solidFill>
                <a:srgbClr val="000000"/>
              </a:solidFill>
              <a:latin typeface="Arial"/>
              <a:ea typeface="Arial"/>
              <a:cs typeface="Arial"/>
              <a:sym typeface="Arial"/>
            </a:endParaRPr>
          </a:p>
        </p:txBody>
      </p:sp>
      <p:sp>
        <p:nvSpPr>
          <p:cNvPr id="398" name="Google Shape;398;p30"/>
          <p:cNvSpPr txBox="1"/>
          <p:nvPr/>
        </p:nvSpPr>
        <p:spPr>
          <a:xfrm>
            <a:off x="1500187" y="2219325"/>
            <a:ext cx="7600950" cy="4019550"/>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p(NH</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 = 0,22 atm;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p(N</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 2,445 atm;</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p(H</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 7,335 atm.</a:t>
            </a:r>
            <a:r>
              <a:rPr b="0" i="0" lang="en-US" sz="24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5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a:t>
            </a:r>
            <a:r>
              <a:rPr b="0" i="0" lang="en-US" sz="2800" u="none" cap="none" strike="noStrike">
                <a:solidFill>
                  <a:srgbClr val="333300"/>
                </a:solidFill>
                <a:latin typeface="Arial"/>
                <a:ea typeface="Arial"/>
                <a:cs typeface="Arial"/>
                <a:sym typeface="Arial"/>
              </a:rPr>
              <a:t>p(H</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a:t>
            </a:r>
            <a:r>
              <a:rPr b="0" baseline="30000" i="0" lang="en-US" sz="2800" u="none" cap="none" strike="noStrike">
                <a:solidFill>
                  <a:srgbClr val="333300"/>
                </a:solidFill>
                <a:latin typeface="Arial"/>
                <a:ea typeface="Arial"/>
                <a:cs typeface="Arial"/>
                <a:sym typeface="Arial"/>
              </a:rPr>
              <a:t>3 </a:t>
            </a:r>
            <a:r>
              <a:rPr b="0" i="0" lang="en-US" sz="2800" u="none" cap="none" strike="noStrike">
                <a:solidFill>
                  <a:srgbClr val="333300"/>
                </a:solidFill>
                <a:latin typeface="Arial"/>
                <a:ea typeface="Arial"/>
                <a:cs typeface="Arial"/>
                <a:sym typeface="Arial"/>
              </a:rPr>
              <a:t>p(N</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(7,335 atm)</a:t>
            </a:r>
            <a:r>
              <a:rPr b="0" baseline="30000" i="0" lang="en-US" sz="2800" u="none" cap="none" strike="noStrike">
                <a:solidFill>
                  <a:srgbClr val="333300"/>
                </a:solidFill>
                <a:latin typeface="Arial"/>
                <a:ea typeface="Arial"/>
                <a:cs typeface="Arial"/>
                <a:sym typeface="Arial"/>
              </a:rPr>
              <a:t>3 </a:t>
            </a:r>
            <a:r>
              <a:rPr b="0" i="0" lang="en-US" sz="2800" u="none" cap="none" strike="noStrike">
                <a:solidFill>
                  <a:srgbClr val="333300"/>
                </a:solidFill>
                <a:latin typeface="Arial"/>
                <a:ea typeface="Arial"/>
                <a:cs typeface="Arial"/>
                <a:sym typeface="Arial"/>
              </a:rPr>
              <a:t>· 2,445 atm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K</a:t>
            </a:r>
            <a:r>
              <a:rPr b="0" baseline="-25000" i="0" lang="en-US" sz="2800" u="none" cap="none" strike="noStrike">
                <a:solidFill>
                  <a:srgbClr val="333300"/>
                </a:solidFill>
                <a:latin typeface="Arial"/>
                <a:ea typeface="Arial"/>
                <a:cs typeface="Arial"/>
                <a:sym typeface="Arial"/>
              </a:rPr>
              <a:t>p</a:t>
            </a:r>
            <a:r>
              <a:rPr b="0" i="0" lang="en-US" sz="2800" u="none" cap="none" strike="noStrike">
                <a:solidFill>
                  <a:srgbClr val="333300"/>
                </a:solidFill>
                <a:latin typeface="Arial"/>
                <a:ea typeface="Arial"/>
                <a:cs typeface="Arial"/>
                <a:sym typeface="Arial"/>
              </a:rPr>
              <a:t> = ————— = ———————————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p(NH</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a:t>
            </a:r>
            <a:r>
              <a:rPr b="0" baseline="30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(0,22 atm)</a:t>
            </a:r>
            <a:r>
              <a:rPr b="0" baseline="30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25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K</a:t>
            </a:r>
            <a:r>
              <a:rPr b="0" baseline="-25000" i="0" lang="en-US" sz="2800" u="none" cap="none" strike="noStrike">
                <a:solidFill>
                  <a:srgbClr val="333300"/>
                </a:solidFill>
                <a:latin typeface="Arial"/>
                <a:ea typeface="Arial"/>
                <a:cs typeface="Arial"/>
                <a:sym typeface="Arial"/>
              </a:rPr>
              <a:t>P </a:t>
            </a:r>
            <a:r>
              <a:rPr b="0" i="0" lang="en-US" sz="2800" u="none" cap="none" strike="noStrike">
                <a:solidFill>
                  <a:srgbClr val="333300"/>
                </a:solidFill>
                <a:latin typeface="Arial"/>
                <a:ea typeface="Arial"/>
                <a:cs typeface="Arial"/>
                <a:sym typeface="Arial"/>
              </a:rPr>
              <a:t>= </a:t>
            </a:r>
            <a:r>
              <a:rPr b="1" i="0" lang="en-US" sz="2800" u="none" cap="none" strike="noStrike">
                <a:solidFill>
                  <a:srgbClr val="CC3300"/>
                </a:solidFill>
                <a:latin typeface="Arial"/>
                <a:ea typeface="Arial"/>
                <a:cs typeface="Arial"/>
                <a:sym typeface="Arial"/>
              </a:rPr>
              <a:t>1,99·10</a:t>
            </a:r>
            <a:r>
              <a:rPr b="1" baseline="30000" i="0" lang="en-US" sz="2800" u="none" cap="none" strike="noStrike">
                <a:solidFill>
                  <a:srgbClr val="CC3300"/>
                </a:solidFill>
                <a:latin typeface="Arial"/>
                <a:ea typeface="Arial"/>
                <a:cs typeface="Arial"/>
                <a:sym typeface="Arial"/>
              </a:rPr>
              <a:t>4</a:t>
            </a:r>
            <a:r>
              <a:rPr b="1" i="0" lang="en-US" sz="2800" u="none" cap="none" strike="noStrike">
                <a:solidFill>
                  <a:srgbClr val="CC3300"/>
                </a:solidFill>
                <a:latin typeface="Arial"/>
                <a:ea typeface="Arial"/>
                <a:cs typeface="Arial"/>
                <a:sym typeface="Arial"/>
              </a:rPr>
              <a:t>atm</a:t>
            </a:r>
            <a:r>
              <a:rPr b="1" baseline="30000" i="0" lang="en-US" sz="2800" u="none" cap="none" strike="noStrike">
                <a:solidFill>
                  <a:srgbClr val="CC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23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K</a:t>
            </a:r>
            <a:r>
              <a:rPr b="0" baseline="-25000" i="0" lang="en-US" sz="2400" u="none" cap="none" strike="noStrike">
                <a:solidFill>
                  <a:srgbClr val="333300"/>
                </a:solidFill>
                <a:latin typeface="Arial"/>
                <a:ea typeface="Arial"/>
                <a:cs typeface="Arial"/>
                <a:sym typeface="Arial"/>
              </a:rPr>
              <a:t>P</a:t>
            </a:r>
            <a:r>
              <a:rPr b="0" i="0" lang="en-US" sz="2400" u="none" cap="none" strike="noStrike">
                <a:solidFill>
                  <a:srgbClr val="333300"/>
                </a:solidFill>
                <a:latin typeface="Arial"/>
                <a:ea typeface="Arial"/>
                <a:cs typeface="Arial"/>
                <a:sym typeface="Arial"/>
              </a:rPr>
              <a:t> 	             1,99·10</a:t>
            </a:r>
            <a:r>
              <a:rPr b="0" baseline="30000" i="0" lang="en-US" sz="2400" u="none" cap="none" strike="noStrike">
                <a:solidFill>
                  <a:srgbClr val="333300"/>
                </a:solidFill>
                <a:latin typeface="Arial"/>
                <a:ea typeface="Arial"/>
                <a:cs typeface="Arial"/>
                <a:sym typeface="Arial"/>
              </a:rPr>
              <a:t>4 </a:t>
            </a:r>
            <a:r>
              <a:rPr b="0" i="0" lang="en-US" sz="2400" u="none" cap="none" strike="noStrike">
                <a:solidFill>
                  <a:srgbClr val="333300"/>
                </a:solidFill>
                <a:latin typeface="Arial"/>
                <a:ea typeface="Arial"/>
                <a:cs typeface="Arial"/>
                <a:sym typeface="Arial"/>
              </a:rPr>
              <a:t>atm</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 ——— = ————————————— = </a:t>
            </a:r>
            <a:r>
              <a:rPr b="1" i="0" lang="en-US" sz="2800" u="none" cap="none" strike="noStrike">
                <a:solidFill>
                  <a:srgbClr val="CC3300"/>
                </a:solidFill>
                <a:latin typeface="Arial"/>
                <a:ea typeface="Arial"/>
                <a:cs typeface="Arial"/>
                <a:sym typeface="Arial"/>
              </a:rPr>
              <a:t>5,66 M</a:t>
            </a:r>
            <a:r>
              <a:rPr b="1" baseline="30000" i="0" lang="en-US" sz="2800" u="none" cap="none" strike="noStrike">
                <a:solidFill>
                  <a:srgbClr val="CC3300"/>
                </a:solidFill>
                <a:latin typeface="Arial"/>
                <a:ea typeface="Arial"/>
                <a:cs typeface="Arial"/>
                <a:sym typeface="Arial"/>
              </a:rPr>
              <a:t>2</a:t>
            </a:r>
            <a:br>
              <a:rPr b="0" baseline="30000" i="0" lang="en-US" sz="2400" u="none" cap="none" strike="noStrike">
                <a:solidFill>
                  <a:srgbClr val="CC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(RT)</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(0,082 atm·M</a:t>
            </a:r>
            <a:r>
              <a:rPr b="0" baseline="30000" i="0" lang="en-US" sz="2400" u="none" cap="none" strike="noStrike">
                <a:solidFill>
                  <a:srgbClr val="333300"/>
                </a:solidFill>
                <a:latin typeface="Arial"/>
                <a:ea typeface="Arial"/>
                <a:cs typeface="Arial"/>
                <a:sym typeface="Arial"/>
              </a:rPr>
              <a:t>–1 </a:t>
            </a:r>
            <a:r>
              <a:rPr b="0" i="0" lang="en-US" sz="2400" u="none" cap="none" strike="noStrike">
                <a:solidFill>
                  <a:srgbClr val="333300"/>
                </a:solidFill>
                <a:latin typeface="Arial"/>
                <a:ea typeface="Arial"/>
                <a:cs typeface="Arial"/>
                <a:sym typeface="Arial"/>
              </a:rPr>
              <a:t>·K</a:t>
            </a:r>
            <a:r>
              <a:rPr b="0" baseline="30000" i="0" lang="en-US" sz="2400" u="none" cap="none" strike="noStrike">
                <a:solidFill>
                  <a:srgbClr val="333300"/>
                </a:solidFill>
                <a:latin typeface="Arial"/>
                <a:ea typeface="Arial"/>
                <a:cs typeface="Arial"/>
                <a:sym typeface="Arial"/>
              </a:rPr>
              <a:t>–1</a:t>
            </a:r>
            <a:r>
              <a:rPr b="0" i="0" lang="en-US" sz="2400" u="none" cap="none" strike="noStrike">
                <a:solidFill>
                  <a:srgbClr val="333300"/>
                </a:solidFill>
                <a:latin typeface="Arial"/>
                <a:ea typeface="Arial"/>
                <a:cs typeface="Arial"/>
                <a:sym typeface="Arial"/>
              </a:rPr>
              <a:t>)</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·(723 K)</a:t>
            </a:r>
            <a:r>
              <a:rPr b="0" baseline="30000" i="0" lang="en-US" sz="2400" u="none" cap="none" strike="noStrike">
                <a:solidFill>
                  <a:srgbClr val="333300"/>
                </a:solidFill>
                <a:latin typeface="Arial"/>
                <a:ea typeface="Arial"/>
                <a:cs typeface="Arial"/>
                <a:sym typeface="Arial"/>
              </a:rPr>
              <a:t>2</a:t>
            </a:r>
            <a:r>
              <a:rPr b="1" i="0" lang="en-US" sz="24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400"/>
              <a:buFont typeface="Arial"/>
              <a:buNone/>
            </a:pPr>
            <a:r>
              <a:t/>
            </a:r>
            <a:endParaRPr b="1" i="0" sz="2400" u="none" cap="none" strike="noStrike">
              <a:solidFill>
                <a:srgbClr val="333300"/>
              </a:solidFill>
              <a:latin typeface="Arial"/>
              <a:ea typeface="Arial"/>
              <a:cs typeface="Arial"/>
              <a:sym typeface="Arial"/>
            </a:endParaRPr>
          </a:p>
        </p:txBody>
      </p:sp>
      <p:sp>
        <p:nvSpPr>
          <p:cNvPr id="399" name="Google Shape;399;p30"/>
          <p:cNvSpPr/>
          <p:nvPr/>
        </p:nvSpPr>
        <p:spPr>
          <a:xfrm>
            <a:off x="2314575" y="4548187"/>
            <a:ext cx="2170112" cy="669925"/>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400" name="Google Shape;400;p30"/>
          <p:cNvSpPr/>
          <p:nvPr/>
        </p:nvSpPr>
        <p:spPr>
          <a:xfrm>
            <a:off x="7737475" y="5310187"/>
            <a:ext cx="1316037" cy="669925"/>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anim calcmode="lin" valueType="num">
                                      <p:cBhvr additive="base">
                                        <p:cTn dur="500"/>
                                        <p:tgtEl>
                                          <p:spTgt spid="39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8">
                                            <p:txEl>
                                              <p:pRg end="1" st="1"/>
                                            </p:txEl>
                                          </p:spTgt>
                                        </p:tgtEl>
                                        <p:attrNameLst>
                                          <p:attrName>style.visibility</p:attrName>
                                        </p:attrNameLst>
                                      </p:cBhvr>
                                      <p:to>
                                        <p:strVal val="visible"/>
                                      </p:to>
                                    </p:set>
                                    <p:anim calcmode="lin" valueType="num">
                                      <p:cBhvr additive="base">
                                        <p:cTn dur="500"/>
                                        <p:tgtEl>
                                          <p:spTgt spid="39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8">
                                            <p:txEl>
                                              <p:pRg end="2" st="2"/>
                                            </p:txEl>
                                          </p:spTgt>
                                        </p:tgtEl>
                                        <p:attrNameLst>
                                          <p:attrName>style.visibility</p:attrName>
                                        </p:attrNameLst>
                                      </p:cBhvr>
                                      <p:to>
                                        <p:strVal val="visible"/>
                                      </p:to>
                                    </p:set>
                                    <p:anim calcmode="lin" valueType="num">
                                      <p:cBhvr additive="base">
                                        <p:cTn dur="500"/>
                                        <p:tgtEl>
                                          <p:spTgt spid="39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8">
                                            <p:txEl>
                                              <p:pRg end="3" st="3"/>
                                            </p:txEl>
                                          </p:spTgt>
                                        </p:tgtEl>
                                        <p:attrNameLst>
                                          <p:attrName>style.visibility</p:attrName>
                                        </p:attrNameLst>
                                      </p:cBhvr>
                                      <p:to>
                                        <p:strVal val="visible"/>
                                      </p:to>
                                    </p:set>
                                    <p:anim calcmode="lin" valueType="num">
                                      <p:cBhvr additive="base">
                                        <p:cTn dur="500"/>
                                        <p:tgtEl>
                                          <p:spTgt spid="39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8">
                                            <p:txEl>
                                              <p:pRg end="4" st="4"/>
                                            </p:txEl>
                                          </p:spTgt>
                                        </p:tgtEl>
                                        <p:attrNameLst>
                                          <p:attrName>style.visibility</p:attrName>
                                        </p:attrNameLst>
                                      </p:cBhvr>
                                      <p:to>
                                        <p:strVal val="visible"/>
                                      </p:to>
                                    </p:set>
                                    <p:anim calcmode="lin" valueType="num">
                                      <p:cBhvr additive="base">
                                        <p:cTn dur="500"/>
                                        <p:tgtEl>
                                          <p:spTgt spid="39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sp>
        <p:nvSpPr>
          <p:cNvPr id="108" name="Google Shape;108;p4"/>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09" name="Google Shape;109;p4"/>
          <p:cNvSpPr txBox="1"/>
          <p:nvPr/>
        </p:nvSpPr>
        <p:spPr>
          <a:xfrm>
            <a:off x="1500187" y="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¿Qué es un equilibrio químico?</a:t>
            </a:r>
            <a:endParaRPr b="0" i="0" sz="1400" u="none" cap="none" strike="noStrike">
              <a:solidFill>
                <a:srgbClr val="000000"/>
              </a:solidFill>
              <a:latin typeface="Arial"/>
              <a:ea typeface="Arial"/>
              <a:cs typeface="Arial"/>
              <a:sym typeface="Arial"/>
            </a:endParaRPr>
          </a:p>
        </p:txBody>
      </p:sp>
      <p:sp>
        <p:nvSpPr>
          <p:cNvPr id="110" name="Google Shape;110;p4"/>
          <p:cNvSpPr txBox="1"/>
          <p:nvPr/>
        </p:nvSpPr>
        <p:spPr>
          <a:xfrm>
            <a:off x="1500175" y="1000125"/>
            <a:ext cx="7601100" cy="5382000"/>
          </a:xfrm>
          <a:prstGeom prst="rect">
            <a:avLst/>
          </a:prstGeom>
          <a:noFill/>
          <a:ln>
            <a:noFill/>
          </a:ln>
        </p:spPr>
        <p:txBody>
          <a:bodyPr anchorCtr="0" anchor="t" bIns="46075" lIns="92150" spcFirstLastPara="1" rIns="92150" wrap="square" tIns="46075">
            <a:noAutofit/>
          </a:bodyPr>
          <a:lstStyle/>
          <a:p>
            <a:pPr indent="-341312" lvl="0" marL="341312" marR="0" rtl="0" algn="just">
              <a:lnSpc>
                <a:spcPct val="100000"/>
              </a:lnSpc>
              <a:spcBef>
                <a:spcPts val="0"/>
              </a:spcBef>
              <a:spcAft>
                <a:spcPts val="0"/>
              </a:spcAft>
              <a:buClr>
                <a:srgbClr val="999933"/>
              </a:buClr>
              <a:buSzPts val="3200"/>
              <a:buFont typeface="Noto Sans Symbols"/>
              <a:buChar char="●"/>
            </a:pPr>
            <a:r>
              <a:rPr b="0" i="0" lang="en-US" sz="3200" u="none" cap="none" strike="noStrike">
                <a:solidFill>
                  <a:srgbClr val="333300"/>
                </a:solidFill>
                <a:latin typeface="Arial"/>
                <a:ea typeface="Arial"/>
                <a:cs typeface="Arial"/>
                <a:sym typeface="Arial"/>
              </a:rPr>
              <a:t>Es una reacción que nunca llega a completarse, pues se produce en ambos sentidos (los reactivos forman productos, y a su vez, éstos forman de nuevo reactivos). </a:t>
            </a:r>
            <a:r>
              <a:rPr b="1" i="0" lang="en-US" sz="3200" u="none" cap="none" strike="noStrike">
                <a:solidFill>
                  <a:srgbClr val="333300"/>
                </a:solidFill>
                <a:latin typeface="Arial"/>
                <a:ea typeface="Arial"/>
                <a:cs typeface="Arial"/>
                <a:sym typeface="Arial"/>
              </a:rPr>
              <a:t>EQ. DINÁMICO</a:t>
            </a:r>
            <a:endParaRPr b="0" i="0" sz="1400" u="none" cap="none" strike="noStrike">
              <a:solidFill>
                <a:srgbClr val="000000"/>
              </a:solidFill>
              <a:latin typeface="Arial"/>
              <a:ea typeface="Arial"/>
              <a:cs typeface="Arial"/>
              <a:sym typeface="Arial"/>
            </a:endParaRPr>
          </a:p>
          <a:p>
            <a:pPr indent="-341312" lvl="0" marL="341312" marR="0" rtl="0" algn="just">
              <a:lnSpc>
                <a:spcPct val="100000"/>
              </a:lnSpc>
              <a:spcBef>
                <a:spcPts val="800"/>
              </a:spcBef>
              <a:spcAft>
                <a:spcPts val="0"/>
              </a:spcAft>
              <a:buClr>
                <a:srgbClr val="999933"/>
              </a:buClr>
              <a:buSzPts val="3200"/>
              <a:buFont typeface="Noto Sans Symbols"/>
              <a:buChar char="●"/>
            </a:pPr>
            <a:r>
              <a:rPr b="0" i="0" lang="en-US" sz="3200" u="none" cap="none" strike="noStrike">
                <a:solidFill>
                  <a:srgbClr val="333300"/>
                </a:solidFill>
                <a:latin typeface="Arial"/>
                <a:ea typeface="Arial"/>
                <a:cs typeface="Arial"/>
                <a:sym typeface="Arial"/>
              </a:rPr>
              <a:t>Cuando las concentraciones de cada una de las sustancias que intervienen (reactivos o productos) se estabiliza se llega al</a:t>
            </a:r>
            <a:r>
              <a:rPr b="1" i="0" lang="en-US" sz="3200" u="none" cap="none" strike="noStrike">
                <a:solidFill>
                  <a:srgbClr val="333300"/>
                </a:solidFill>
                <a:latin typeface="Arial"/>
                <a:ea typeface="Arial"/>
                <a:cs typeface="Arial"/>
                <a:sym typeface="Arial"/>
              </a:rPr>
              <a:t> </a:t>
            </a:r>
            <a:r>
              <a:rPr b="1" i="0" lang="en-US" sz="3200" u="sng" cap="none" strike="noStrike">
                <a:solidFill>
                  <a:srgbClr val="008000"/>
                </a:solidFill>
                <a:latin typeface="Arial"/>
                <a:ea typeface="Arial"/>
                <a:cs typeface="Arial"/>
                <a:sym typeface="Arial"/>
              </a:rPr>
              <a:t>EQUILIBRIO QUÍMICO. </a:t>
            </a:r>
            <a:r>
              <a:rPr b="1" i="0" lang="en-US" sz="3200" u="none" cap="none" strike="noStrike">
                <a:solidFill>
                  <a:schemeClr val="dk1"/>
                </a:solidFill>
                <a:latin typeface="Arial"/>
                <a:ea typeface="Arial"/>
                <a:cs typeface="Arial"/>
                <a:sym typeface="Arial"/>
              </a:rPr>
              <a:t>Composición constante</a:t>
            </a:r>
            <a:endParaRPr b="1" i="0" sz="1400" u="none" cap="none" strike="noStrike">
              <a:solidFill>
                <a:schemeClr val="dk1"/>
              </a:solidFill>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5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500"/>
                                        <p:tgtEl>
                                          <p:spTgt spid="1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4" name="Shape 404"/>
        <p:cNvGrpSpPr/>
        <p:nvPr/>
      </p:nvGrpSpPr>
      <p:grpSpPr>
        <a:xfrm>
          <a:off x="0" y="0"/>
          <a:ext cx="0" cy="0"/>
          <a:chOff x="0" y="0"/>
          <a:chExt cx="0" cy="0"/>
        </a:xfrm>
      </p:grpSpPr>
      <p:sp>
        <p:nvSpPr>
          <p:cNvPr id="405" name="Google Shape;405;p31"/>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06" name="Google Shape;406;p31"/>
          <p:cNvSpPr txBox="1"/>
          <p:nvPr/>
        </p:nvSpPr>
        <p:spPr>
          <a:xfrm>
            <a:off x="1363662" y="-7937"/>
            <a:ext cx="7780337" cy="6651625"/>
          </a:xfrm>
          <a:prstGeom prst="rect">
            <a:avLst/>
          </a:prstGeom>
          <a:noFill/>
          <a:ln>
            <a:noFill/>
          </a:ln>
        </p:spPr>
        <p:txBody>
          <a:bodyPr anchorCtr="0" anchor="t" bIns="46075" lIns="92150" spcFirstLastPara="1" rIns="92150" wrap="square" tIns="46075">
            <a:noAutofit/>
          </a:bodyPr>
          <a:lstStyle/>
          <a:p>
            <a:pPr indent="0" lvl="0" marL="0" marR="0" rtl="0" algn="l">
              <a:lnSpc>
                <a:spcPct val="90000"/>
              </a:lnSpc>
              <a:spcBef>
                <a:spcPts val="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También puede resolverse: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2 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(g) ⇔ N</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(g) + 3 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(g)</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Conc inic. (M)	    c		     0	      0</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Conc. Equil. (M)	 c (1–</a:t>
            </a:r>
            <a:r>
              <a:rPr b="0" i="0" lang="en-US" sz="2400" u="none" cap="none" strike="noStrike">
                <a:solidFill>
                  <a:srgbClr val="333300"/>
                </a:solidFill>
                <a:latin typeface="Noto Sans Symbols"/>
                <a:ea typeface="Noto Sans Symbols"/>
                <a:cs typeface="Noto Sans Symbols"/>
                <a:sym typeface="Noto Sans Symbols"/>
              </a:rPr>
              <a:t>α</a:t>
            </a:r>
            <a:r>
              <a:rPr b="0" i="0" lang="en-US" sz="2400" u="none" cap="none" strike="noStrike">
                <a:solidFill>
                  <a:srgbClr val="333300"/>
                </a:solidFill>
                <a:latin typeface="Arial"/>
                <a:ea typeface="Arial"/>
                <a:cs typeface="Arial"/>
                <a:sym typeface="Arial"/>
              </a:rPr>
              <a:t>)       	c</a:t>
            </a:r>
            <a:r>
              <a:rPr b="0" i="0" lang="en-US" sz="2400" u="none" cap="none" strike="noStrike">
                <a:solidFill>
                  <a:srgbClr val="333300"/>
                </a:solidFill>
                <a:latin typeface="Noto Sans Symbols"/>
                <a:ea typeface="Noto Sans Symbols"/>
                <a:cs typeface="Noto Sans Symbols"/>
                <a:sym typeface="Noto Sans Symbols"/>
              </a:rPr>
              <a:t>α</a:t>
            </a:r>
            <a:r>
              <a:rPr b="0" i="0" lang="en-US" sz="2400" u="none" cap="none" strike="noStrike">
                <a:solidFill>
                  <a:srgbClr val="333300"/>
                </a:solidFill>
                <a:latin typeface="Arial"/>
                <a:ea typeface="Arial"/>
                <a:cs typeface="Arial"/>
                <a:sym typeface="Arial"/>
              </a:rPr>
              <a:t>/2        3c</a:t>
            </a:r>
            <a:r>
              <a:rPr b="0" i="0" lang="en-US" sz="2400" u="none" cap="none" strike="noStrike">
                <a:solidFill>
                  <a:srgbClr val="333300"/>
                </a:solidFill>
                <a:latin typeface="Noto Sans Symbols"/>
                <a:ea typeface="Noto Sans Symbols"/>
                <a:cs typeface="Noto Sans Symbols"/>
                <a:sym typeface="Noto Sans Symbols"/>
              </a:rPr>
              <a:t>α</a:t>
            </a:r>
            <a:r>
              <a:rPr b="0" i="0" lang="en-US" sz="2400" u="none" cap="none" strike="noStrike">
                <a:solidFill>
                  <a:srgbClr val="333300"/>
                </a:solidFill>
                <a:latin typeface="Arial"/>
                <a:ea typeface="Arial"/>
                <a:cs typeface="Arial"/>
                <a:sym typeface="Arial"/>
              </a:rPr>
              <a:t>/2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0,043 c     0,4785 c    1,4355 c</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La presión total depende del nº de moles total y por tanto de la concentración total: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c</a:t>
            </a:r>
            <a:r>
              <a:rPr b="0" baseline="-25000" i="0" lang="en-US" sz="2400" u="none" cap="none" strike="noStrike">
                <a:solidFill>
                  <a:srgbClr val="333300"/>
                </a:solidFill>
                <a:latin typeface="Arial"/>
                <a:ea typeface="Arial"/>
                <a:cs typeface="Arial"/>
                <a:sym typeface="Arial"/>
              </a:rPr>
              <a:t>total </a:t>
            </a:r>
            <a:r>
              <a:rPr b="0" i="0" lang="en-US" sz="2400" u="none" cap="none" strike="noStrike">
                <a:solidFill>
                  <a:srgbClr val="333300"/>
                </a:solidFill>
                <a:latin typeface="Arial"/>
                <a:ea typeface="Arial"/>
                <a:cs typeface="Arial"/>
                <a:sym typeface="Arial"/>
              </a:rPr>
              <a:t>= 0,043 c + 0,4785 c + 1,4355 c = 1,957 c</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Aplicando la ley de los gases: c</a:t>
            </a:r>
            <a:r>
              <a:rPr b="0" baseline="-25000" i="0" lang="en-US" sz="2400" u="none" cap="none" strike="noStrike">
                <a:solidFill>
                  <a:srgbClr val="333300"/>
                </a:solidFill>
                <a:latin typeface="Arial"/>
                <a:ea typeface="Arial"/>
                <a:cs typeface="Arial"/>
                <a:sym typeface="Arial"/>
              </a:rPr>
              <a:t>total </a:t>
            </a:r>
            <a:r>
              <a:rPr b="0" i="0" lang="en-US" sz="2400" u="none" cap="none" strike="noStrike">
                <a:solidFill>
                  <a:srgbClr val="333300"/>
                </a:solidFill>
                <a:latin typeface="Arial"/>
                <a:ea typeface="Arial"/>
                <a:cs typeface="Arial"/>
                <a:sym typeface="Arial"/>
              </a:rPr>
              <a:t>= p / R ·T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c</a:t>
            </a:r>
            <a:r>
              <a:rPr b="0" baseline="-25000" i="0" lang="en-US" sz="2400" u="none" cap="none" strike="noStrike">
                <a:solidFill>
                  <a:srgbClr val="333300"/>
                </a:solidFill>
                <a:latin typeface="Arial"/>
                <a:ea typeface="Arial"/>
                <a:cs typeface="Arial"/>
                <a:sym typeface="Arial"/>
              </a:rPr>
              <a:t>total </a:t>
            </a:r>
            <a:r>
              <a:rPr b="0" i="0" lang="en-US" sz="2400" u="none" cap="none" strike="noStrike">
                <a:solidFill>
                  <a:srgbClr val="333300"/>
                </a:solidFill>
                <a:latin typeface="Arial"/>
                <a:ea typeface="Arial"/>
                <a:cs typeface="Arial"/>
                <a:sym typeface="Arial"/>
              </a:rPr>
              <a:t>=10 atm / (0,082 atm·l/mol·K) ·723K</a:t>
            </a:r>
            <a:r>
              <a:rPr b="1"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a:t>
            </a:r>
            <a:r>
              <a:rPr b="1"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0,169 M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c = c</a:t>
            </a:r>
            <a:r>
              <a:rPr b="0" baseline="-25000" i="0" lang="en-US" sz="2400" u="none" cap="none" strike="noStrike">
                <a:solidFill>
                  <a:srgbClr val="333300"/>
                </a:solidFill>
                <a:latin typeface="Arial"/>
                <a:ea typeface="Arial"/>
                <a:cs typeface="Arial"/>
                <a:sym typeface="Arial"/>
              </a:rPr>
              <a:t>total</a:t>
            </a:r>
            <a:r>
              <a:rPr b="0" i="0" lang="en-US" sz="2400" u="none" cap="none" strike="noStrike">
                <a:solidFill>
                  <a:srgbClr val="333300"/>
                </a:solidFill>
                <a:latin typeface="Arial"/>
                <a:ea typeface="Arial"/>
                <a:cs typeface="Arial"/>
                <a:sym typeface="Arial"/>
              </a:rPr>
              <a:t>/</a:t>
            </a:r>
            <a:r>
              <a:rPr b="0" baseline="-25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1,957 = 0,086 M</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600"/>
              </a:spcBef>
              <a:spcAft>
                <a:spcPts val="0"/>
              </a:spcAft>
              <a:buClr>
                <a:srgbClr val="333300"/>
              </a:buClr>
              <a:buSzPts val="2400"/>
              <a:buFont typeface="Noto Sans Symbols"/>
              <a:buNone/>
            </a:pP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 0,043 ·0,086 M = 3,7 · 10</a:t>
            </a:r>
            <a:r>
              <a:rPr b="0" baseline="30000" i="0" lang="en-US" sz="2400" u="none" cap="none" strike="noStrike">
                <a:solidFill>
                  <a:srgbClr val="333300"/>
                </a:solidFill>
                <a:latin typeface="Arial"/>
                <a:ea typeface="Arial"/>
                <a:cs typeface="Arial"/>
                <a:sym typeface="Arial"/>
              </a:rPr>
              <a:t>–3 </a:t>
            </a:r>
            <a:r>
              <a:rPr b="0" i="0" lang="en-US" sz="2400" u="none" cap="none" strike="noStrike">
                <a:solidFill>
                  <a:srgbClr val="333300"/>
                </a:solidFill>
                <a:latin typeface="Arial"/>
                <a:ea typeface="Arial"/>
                <a:cs typeface="Arial"/>
                <a:sym typeface="Arial"/>
              </a:rPr>
              <a:t>M</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Igualmente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N</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 4,1 ·10</a:t>
            </a:r>
            <a:r>
              <a:rPr b="0" baseline="30000" i="0" lang="en-US" sz="2400" u="none" cap="none" strike="noStrike">
                <a:solidFill>
                  <a:srgbClr val="333300"/>
                </a:solidFill>
                <a:latin typeface="Arial"/>
                <a:ea typeface="Arial"/>
                <a:cs typeface="Arial"/>
                <a:sym typeface="Arial"/>
              </a:rPr>
              <a:t>–2 </a:t>
            </a:r>
            <a:r>
              <a:rPr b="0" i="0" lang="en-US" sz="2400" u="none" cap="none" strike="noStrike">
                <a:solidFill>
                  <a:srgbClr val="333300"/>
                </a:solidFill>
                <a:latin typeface="Arial"/>
                <a:ea typeface="Arial"/>
                <a:cs typeface="Arial"/>
                <a:sym typeface="Arial"/>
              </a:rPr>
              <a:t>M y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 0,123 M</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5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3 </a:t>
            </a: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N</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(0,123 M)</a:t>
            </a:r>
            <a:r>
              <a:rPr b="0" baseline="30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 4,1 ·10</a:t>
            </a:r>
            <a:r>
              <a:rPr b="0" baseline="30000" i="0" lang="en-US" sz="2400" u="none" cap="none" strike="noStrike">
                <a:solidFill>
                  <a:srgbClr val="333300"/>
                </a:solidFill>
                <a:latin typeface="Arial"/>
                <a:ea typeface="Arial"/>
                <a:cs typeface="Arial"/>
                <a:sym typeface="Arial"/>
              </a:rPr>
              <a:t>–2 </a:t>
            </a:r>
            <a:r>
              <a:rPr b="0" i="0" lang="en-US" sz="2400" u="none" cap="none" strike="noStrike">
                <a:solidFill>
                  <a:srgbClr val="333300"/>
                </a:solidFill>
                <a:latin typeface="Arial"/>
                <a:ea typeface="Arial"/>
                <a:cs typeface="Arial"/>
                <a:sym typeface="Arial"/>
              </a:rPr>
              <a:t>M</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 = —————  = —————————— =  </a:t>
            </a:r>
            <a:r>
              <a:rPr b="1" i="0" lang="en-US" sz="2400" u="none" cap="none" strike="noStrike">
                <a:solidFill>
                  <a:srgbClr val="CC3300"/>
                </a:solidFill>
                <a:latin typeface="Arial"/>
                <a:ea typeface="Arial"/>
                <a:cs typeface="Arial"/>
                <a:sym typeface="Arial"/>
              </a:rPr>
              <a:t>5,6 M</a:t>
            </a:r>
            <a:r>
              <a:rPr b="1" baseline="30000" i="0" lang="en-US" sz="2400" u="none" cap="none" strike="noStrike">
                <a:solidFill>
                  <a:srgbClr val="CC3300"/>
                </a:solidFill>
                <a:latin typeface="Arial"/>
                <a:ea typeface="Arial"/>
                <a:cs typeface="Arial"/>
                <a:sym typeface="Arial"/>
              </a:rPr>
              <a:t>2</a:t>
            </a:r>
            <a:r>
              <a:rPr b="0" baseline="30000" i="0" lang="en-US" sz="2400" u="none" cap="none" strike="noStrike">
                <a:solidFill>
                  <a:srgbClr val="CC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(3,7 · 10</a:t>
            </a:r>
            <a:r>
              <a:rPr b="0" baseline="30000" i="0" lang="en-US" sz="2400" u="none" cap="none" strike="noStrike">
                <a:solidFill>
                  <a:srgbClr val="333300"/>
                </a:solidFill>
                <a:latin typeface="Arial"/>
                <a:ea typeface="Arial"/>
                <a:cs typeface="Arial"/>
                <a:sym typeface="Arial"/>
              </a:rPr>
              <a:t>–3 </a:t>
            </a:r>
            <a:r>
              <a:rPr b="0" i="0" lang="en-US" sz="2400" u="none" cap="none" strike="noStrike">
                <a:solidFill>
                  <a:srgbClr val="333300"/>
                </a:solidFill>
                <a:latin typeface="Arial"/>
                <a:ea typeface="Arial"/>
                <a:cs typeface="Arial"/>
                <a:sym typeface="Arial"/>
              </a:rPr>
              <a:t>M)</a:t>
            </a:r>
            <a:r>
              <a:rPr b="0" baseline="30000" i="0" lang="en-US" sz="2400" u="none" cap="none" strike="noStrike">
                <a:solidFill>
                  <a:srgbClr val="333300"/>
                </a:solidFill>
                <a:latin typeface="Arial"/>
                <a:ea typeface="Arial"/>
                <a:cs typeface="Arial"/>
                <a:sym typeface="Arial"/>
              </a:rPr>
              <a:t>2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9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P </a:t>
            </a:r>
            <a:r>
              <a:rPr b="0" i="0" lang="en-US" sz="2400" u="none" cap="none" strike="noStrike">
                <a:solidFill>
                  <a:srgbClr val="333300"/>
                </a:solidFill>
                <a:latin typeface="Arial"/>
                <a:ea typeface="Arial"/>
                <a:cs typeface="Arial"/>
                <a:sym typeface="Arial"/>
              </a:rPr>
              <a:t>=</a:t>
            </a:r>
            <a:r>
              <a:rPr b="0" baseline="-25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·(RT)</a:t>
            </a:r>
            <a:r>
              <a:rPr b="0" baseline="30000" i="0" lang="en-US" sz="2400" u="none" cap="none" strike="noStrike">
                <a:solidFill>
                  <a:srgbClr val="333300"/>
                </a:solidFill>
                <a:latin typeface="Noto Sans Symbols"/>
                <a:ea typeface="Noto Sans Symbols"/>
                <a:cs typeface="Noto Sans Symbols"/>
                <a:sym typeface="Noto Sans Symbols"/>
              </a:rPr>
              <a:t>Δ</a:t>
            </a:r>
            <a:r>
              <a:rPr b="0" baseline="30000" i="0" lang="en-US" sz="2400" u="none" cap="none" strike="noStrike">
                <a:solidFill>
                  <a:srgbClr val="333300"/>
                </a:solidFill>
                <a:latin typeface="Arial"/>
                <a:ea typeface="Arial"/>
                <a:cs typeface="Arial"/>
                <a:sym typeface="Arial"/>
              </a:rPr>
              <a:t>n  </a:t>
            </a:r>
            <a:r>
              <a:rPr b="0" i="0" lang="en-US" sz="2400" u="none" cap="none" strike="noStrike">
                <a:solidFill>
                  <a:srgbClr val="333300"/>
                </a:solidFill>
                <a:latin typeface="Arial"/>
                <a:ea typeface="Arial"/>
                <a:cs typeface="Arial"/>
                <a:sym typeface="Arial"/>
              </a:rPr>
              <a:t>= 5,6 ·M</a:t>
            </a:r>
            <a:r>
              <a:rPr b="0" baseline="30000" i="0" lang="en-US" sz="2400" u="none" cap="none" strike="noStrike">
                <a:solidFill>
                  <a:srgbClr val="333300"/>
                </a:solidFill>
                <a:latin typeface="Arial"/>
                <a:ea typeface="Arial"/>
                <a:cs typeface="Arial"/>
                <a:sym typeface="Arial"/>
              </a:rPr>
              <a:t>2 </a:t>
            </a:r>
            <a:r>
              <a:rPr b="0" i="0" lang="en-US" sz="2400" u="none" cap="none" strike="noStrike">
                <a:solidFill>
                  <a:srgbClr val="333300"/>
                </a:solidFill>
                <a:latin typeface="Arial"/>
                <a:ea typeface="Arial"/>
                <a:cs typeface="Arial"/>
                <a:sym typeface="Arial"/>
              </a:rPr>
              <a:t>(0,082 atm·M</a:t>
            </a:r>
            <a:r>
              <a:rPr b="0" baseline="30000" i="0" lang="en-US" sz="2400" u="none" cap="none" strike="noStrike">
                <a:solidFill>
                  <a:srgbClr val="333300"/>
                </a:solidFill>
                <a:latin typeface="Arial"/>
                <a:ea typeface="Arial"/>
                <a:cs typeface="Arial"/>
                <a:sym typeface="Arial"/>
              </a:rPr>
              <a:t>–1</a:t>
            </a:r>
            <a:r>
              <a:rPr b="0" i="0" lang="en-US" sz="2400" u="none" cap="none" strike="noStrike">
                <a:solidFill>
                  <a:srgbClr val="333300"/>
                </a:solidFill>
                <a:latin typeface="Arial"/>
                <a:ea typeface="Arial"/>
                <a:cs typeface="Arial"/>
                <a:sym typeface="Arial"/>
              </a:rPr>
              <a:t>·K</a:t>
            </a:r>
            <a:r>
              <a:rPr b="0" baseline="30000" i="0" lang="en-US" sz="2400" u="none" cap="none" strike="noStrike">
                <a:solidFill>
                  <a:srgbClr val="333300"/>
                </a:solidFill>
                <a:latin typeface="Arial"/>
                <a:ea typeface="Arial"/>
                <a:cs typeface="Arial"/>
                <a:sym typeface="Arial"/>
              </a:rPr>
              <a:t>–1</a:t>
            </a:r>
            <a:r>
              <a:rPr b="0" i="0" lang="en-US" sz="2400" u="none" cap="none" strike="noStrike">
                <a:solidFill>
                  <a:srgbClr val="333300"/>
                </a:solidFill>
                <a:latin typeface="Arial"/>
                <a:ea typeface="Arial"/>
                <a:cs typeface="Arial"/>
                <a:sym typeface="Arial"/>
              </a:rPr>
              <a:t> ·723 K)</a:t>
            </a:r>
            <a:r>
              <a:rPr b="0" baseline="30000" i="0" lang="en-US" sz="2400" u="none" cap="none" strike="noStrike">
                <a:solidFill>
                  <a:srgbClr val="333300"/>
                </a:solidFill>
                <a:latin typeface="Arial"/>
                <a:ea typeface="Arial"/>
                <a:cs typeface="Arial"/>
                <a:sym typeface="Arial"/>
              </a:rPr>
              <a:t> 2 </a:t>
            </a:r>
            <a:r>
              <a:rPr b="0" i="0" lang="en-US" sz="2400" u="none" cap="none" strike="noStrike">
                <a:solidFill>
                  <a:srgbClr val="3333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2200"/>
              </a:spcBef>
              <a:spcAft>
                <a:spcPts val="0"/>
              </a:spcAft>
              <a:buClr>
                <a:srgbClr val="CC3300"/>
              </a:buClr>
              <a:buSzPts val="2400"/>
              <a:buFont typeface="Arial"/>
              <a:buNone/>
            </a:pPr>
            <a:r>
              <a:rPr b="1" i="0" lang="en-US" sz="2400" u="none" cap="none" strike="noStrike">
                <a:solidFill>
                  <a:srgbClr val="CC3300"/>
                </a:solidFill>
                <a:latin typeface="Arial"/>
                <a:ea typeface="Arial"/>
                <a:cs typeface="Arial"/>
                <a:sym typeface="Arial"/>
              </a:rPr>
              <a:t>			2,0 ·10</a:t>
            </a:r>
            <a:r>
              <a:rPr b="1" baseline="30000" i="0" lang="en-US" sz="2400" u="none" cap="none" strike="noStrike">
                <a:solidFill>
                  <a:srgbClr val="CC3300"/>
                </a:solidFill>
                <a:latin typeface="Arial"/>
                <a:ea typeface="Arial"/>
                <a:cs typeface="Arial"/>
                <a:sym typeface="Arial"/>
              </a:rPr>
              <a:t>4</a:t>
            </a:r>
            <a:r>
              <a:rPr b="1" i="0" lang="en-US" sz="2400" u="none" cap="none" strike="noStrike">
                <a:solidFill>
                  <a:srgbClr val="CC3300"/>
                </a:solidFill>
                <a:latin typeface="Arial"/>
                <a:ea typeface="Arial"/>
                <a:cs typeface="Arial"/>
                <a:sym typeface="Arial"/>
              </a:rPr>
              <a:t> atm</a:t>
            </a:r>
            <a:r>
              <a:rPr b="1" baseline="30000" i="0" lang="en-US" sz="2400" u="none" cap="none" strike="noStrike">
                <a:solidFill>
                  <a:srgbClr val="CC33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407" name="Google Shape;407;p31"/>
          <p:cNvSpPr/>
          <p:nvPr/>
        </p:nvSpPr>
        <p:spPr>
          <a:xfrm>
            <a:off x="7462837" y="4973637"/>
            <a:ext cx="1163637" cy="519112"/>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
        <p:nvSpPr>
          <p:cNvPr id="408" name="Google Shape;408;p31"/>
          <p:cNvSpPr/>
          <p:nvPr/>
        </p:nvSpPr>
        <p:spPr>
          <a:xfrm>
            <a:off x="4111625" y="6186487"/>
            <a:ext cx="2017712" cy="487362"/>
          </a:xfrm>
          <a:prstGeom prst="rect">
            <a:avLst/>
          </a:prstGeom>
          <a:noFill/>
          <a:ln cap="sq" cmpd="sng" w="12600">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anim calcmode="lin" valueType="num">
                                      <p:cBhvr additive="base">
                                        <p:cTn dur="500"/>
                                        <p:tgtEl>
                                          <p:spTgt spid="40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1" st="1"/>
                                            </p:txEl>
                                          </p:spTgt>
                                        </p:tgtEl>
                                        <p:attrNameLst>
                                          <p:attrName>style.visibility</p:attrName>
                                        </p:attrNameLst>
                                      </p:cBhvr>
                                      <p:to>
                                        <p:strVal val="visible"/>
                                      </p:to>
                                    </p:set>
                                    <p:anim calcmode="lin" valueType="num">
                                      <p:cBhvr additive="base">
                                        <p:cTn dur="500"/>
                                        <p:tgtEl>
                                          <p:spTgt spid="40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2" st="2"/>
                                            </p:txEl>
                                          </p:spTgt>
                                        </p:tgtEl>
                                        <p:attrNameLst>
                                          <p:attrName>style.visibility</p:attrName>
                                        </p:attrNameLst>
                                      </p:cBhvr>
                                      <p:to>
                                        <p:strVal val="visible"/>
                                      </p:to>
                                    </p:set>
                                    <p:anim calcmode="lin" valueType="num">
                                      <p:cBhvr additive="base">
                                        <p:cTn dur="500"/>
                                        <p:tgtEl>
                                          <p:spTgt spid="40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3" st="3"/>
                                            </p:txEl>
                                          </p:spTgt>
                                        </p:tgtEl>
                                        <p:attrNameLst>
                                          <p:attrName>style.visibility</p:attrName>
                                        </p:attrNameLst>
                                      </p:cBhvr>
                                      <p:to>
                                        <p:strVal val="visible"/>
                                      </p:to>
                                    </p:set>
                                    <p:anim calcmode="lin" valueType="num">
                                      <p:cBhvr additive="base">
                                        <p:cTn dur="500"/>
                                        <p:tgtEl>
                                          <p:spTgt spid="40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4" st="4"/>
                                            </p:txEl>
                                          </p:spTgt>
                                        </p:tgtEl>
                                        <p:attrNameLst>
                                          <p:attrName>style.visibility</p:attrName>
                                        </p:attrNameLst>
                                      </p:cBhvr>
                                      <p:to>
                                        <p:strVal val="visible"/>
                                      </p:to>
                                    </p:set>
                                    <p:anim calcmode="lin" valueType="num">
                                      <p:cBhvr additive="base">
                                        <p:cTn dur="500"/>
                                        <p:tgtEl>
                                          <p:spTgt spid="40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5" st="5"/>
                                            </p:txEl>
                                          </p:spTgt>
                                        </p:tgtEl>
                                        <p:attrNameLst>
                                          <p:attrName>style.visibility</p:attrName>
                                        </p:attrNameLst>
                                      </p:cBhvr>
                                      <p:to>
                                        <p:strVal val="visible"/>
                                      </p:to>
                                    </p:set>
                                    <p:anim calcmode="lin" valueType="num">
                                      <p:cBhvr additive="base">
                                        <p:cTn dur="500"/>
                                        <p:tgtEl>
                                          <p:spTgt spid="40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6" st="6"/>
                                            </p:txEl>
                                          </p:spTgt>
                                        </p:tgtEl>
                                        <p:attrNameLst>
                                          <p:attrName>style.visibility</p:attrName>
                                        </p:attrNameLst>
                                      </p:cBhvr>
                                      <p:to>
                                        <p:strVal val="visible"/>
                                      </p:to>
                                    </p:set>
                                    <p:anim calcmode="lin" valueType="num">
                                      <p:cBhvr additive="base">
                                        <p:cTn dur="500"/>
                                        <p:tgtEl>
                                          <p:spTgt spid="406">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7" st="7"/>
                                            </p:txEl>
                                          </p:spTgt>
                                        </p:tgtEl>
                                        <p:attrNameLst>
                                          <p:attrName>style.visibility</p:attrName>
                                        </p:attrNameLst>
                                      </p:cBhvr>
                                      <p:to>
                                        <p:strVal val="visible"/>
                                      </p:to>
                                    </p:set>
                                    <p:anim calcmode="lin" valueType="num">
                                      <p:cBhvr additive="base">
                                        <p:cTn dur="500"/>
                                        <p:tgtEl>
                                          <p:spTgt spid="406">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8" st="8"/>
                                            </p:txEl>
                                          </p:spTgt>
                                        </p:tgtEl>
                                        <p:attrNameLst>
                                          <p:attrName>style.visibility</p:attrName>
                                        </p:attrNameLst>
                                      </p:cBhvr>
                                      <p:to>
                                        <p:strVal val="visible"/>
                                      </p:to>
                                    </p:set>
                                    <p:anim calcmode="lin" valueType="num">
                                      <p:cBhvr additive="base">
                                        <p:cTn dur="500"/>
                                        <p:tgtEl>
                                          <p:spTgt spid="406">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9" st="9"/>
                                            </p:txEl>
                                          </p:spTgt>
                                        </p:tgtEl>
                                        <p:attrNameLst>
                                          <p:attrName>style.visibility</p:attrName>
                                        </p:attrNameLst>
                                      </p:cBhvr>
                                      <p:to>
                                        <p:strVal val="visible"/>
                                      </p:to>
                                    </p:set>
                                    <p:anim calcmode="lin" valueType="num">
                                      <p:cBhvr additive="base">
                                        <p:cTn dur="500"/>
                                        <p:tgtEl>
                                          <p:spTgt spid="406">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6">
                                            <p:txEl>
                                              <p:pRg end="10" st="10"/>
                                            </p:txEl>
                                          </p:spTgt>
                                        </p:tgtEl>
                                        <p:attrNameLst>
                                          <p:attrName>style.visibility</p:attrName>
                                        </p:attrNameLst>
                                      </p:cBhvr>
                                      <p:to>
                                        <p:strVal val="visible"/>
                                      </p:to>
                                    </p:set>
                                    <p:anim calcmode="lin" valueType="num">
                                      <p:cBhvr additive="base">
                                        <p:cTn dur="500"/>
                                        <p:tgtEl>
                                          <p:spTgt spid="406">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2" name="Shape 412"/>
        <p:cNvGrpSpPr/>
        <p:nvPr/>
      </p:nvGrpSpPr>
      <p:grpSpPr>
        <a:xfrm>
          <a:off x="0" y="0"/>
          <a:ext cx="0" cy="0"/>
          <a:chOff x="0" y="0"/>
          <a:chExt cx="0" cy="0"/>
        </a:xfrm>
      </p:grpSpPr>
      <p:sp>
        <p:nvSpPr>
          <p:cNvPr id="413" name="Google Shape;413;p37"/>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14" name="Google Shape;414;p37"/>
          <p:cNvSpPr txBox="1"/>
          <p:nvPr/>
        </p:nvSpPr>
        <p:spPr>
          <a:xfrm>
            <a:off x="1500187" y="22860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Modificaciones del equilibrio</a:t>
            </a:r>
            <a:endParaRPr b="0" i="0" sz="4400" u="none" cap="none" strike="noStrike">
              <a:solidFill>
                <a:srgbClr val="008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8000"/>
              </a:buClr>
              <a:buSzPts val="4400"/>
              <a:buFont typeface="Times New Roman"/>
              <a:buNone/>
            </a:pPr>
            <a:r>
              <a:rPr b="0" i="0" lang="en-US" sz="2900" u="none" cap="none" strike="noStrike">
                <a:solidFill>
                  <a:srgbClr val="008000"/>
                </a:solidFill>
                <a:latin typeface="Times New Roman"/>
                <a:ea typeface="Times New Roman"/>
                <a:cs typeface="Times New Roman"/>
                <a:sym typeface="Times New Roman"/>
              </a:rPr>
              <a:t>leer p. 206</a:t>
            </a:r>
            <a:br>
              <a:rPr b="0" i="0" lang="en-US" sz="4400" u="none" cap="none" strike="noStrike">
                <a:solidFill>
                  <a:srgbClr val="008000"/>
                </a:solidFill>
                <a:latin typeface="Times New Roman"/>
                <a:ea typeface="Times New Roman"/>
                <a:cs typeface="Times New Roman"/>
                <a:sym typeface="Times New Roman"/>
              </a:rPr>
            </a:br>
            <a:endParaRPr b="0" i="0" sz="1400" u="none" cap="none" strike="noStrike">
              <a:solidFill>
                <a:srgbClr val="000000"/>
              </a:solidFill>
              <a:latin typeface="Arial"/>
              <a:ea typeface="Arial"/>
              <a:cs typeface="Arial"/>
              <a:sym typeface="Arial"/>
            </a:endParaRPr>
          </a:p>
        </p:txBody>
      </p:sp>
      <p:sp>
        <p:nvSpPr>
          <p:cNvPr id="415" name="Google Shape;415;p37"/>
          <p:cNvSpPr txBox="1"/>
          <p:nvPr/>
        </p:nvSpPr>
        <p:spPr>
          <a:xfrm>
            <a:off x="1296175" y="1236726"/>
            <a:ext cx="7601100" cy="5255700"/>
          </a:xfrm>
          <a:prstGeom prst="rect">
            <a:avLst/>
          </a:prstGeom>
          <a:noFill/>
          <a:ln>
            <a:noFill/>
          </a:ln>
        </p:spPr>
        <p:txBody>
          <a:bodyPr anchorCtr="0" anchor="t" bIns="46075" lIns="92150" spcFirstLastPara="1" rIns="92150" wrap="square" tIns="46075">
            <a:noAutofit/>
          </a:bodyPr>
          <a:lstStyle/>
          <a:p>
            <a:pPr indent="-328612" lvl="0" marL="341312" marR="0" rtl="0" algn="l">
              <a:lnSpc>
                <a:spcPct val="100000"/>
              </a:lnSpc>
              <a:spcBef>
                <a:spcPts val="0"/>
              </a:spcBef>
              <a:spcAft>
                <a:spcPts val="0"/>
              </a:spcAft>
              <a:buClr>
                <a:srgbClr val="999933"/>
              </a:buClr>
              <a:buSzPts val="3000"/>
              <a:buFont typeface="Noto Sans Symbols"/>
              <a:buChar char="●"/>
            </a:pPr>
            <a:r>
              <a:rPr b="1" i="0" lang="en-US" sz="3000" u="none" cap="none" strike="noStrike">
                <a:solidFill>
                  <a:srgbClr val="333300"/>
                </a:solidFill>
                <a:latin typeface="Arial"/>
                <a:ea typeface="Arial"/>
                <a:cs typeface="Arial"/>
                <a:sym typeface="Arial"/>
              </a:rPr>
              <a:t>Si un sistema se encuentra en equilibrio (Q = K</a:t>
            </a:r>
            <a:r>
              <a:rPr b="1" baseline="-25000" i="0" lang="en-US" sz="3000" u="none" cap="none" strike="noStrike">
                <a:solidFill>
                  <a:srgbClr val="333300"/>
                </a:solidFill>
                <a:latin typeface="Arial"/>
                <a:ea typeface="Arial"/>
                <a:cs typeface="Arial"/>
                <a:sym typeface="Arial"/>
              </a:rPr>
              <a:t>c</a:t>
            </a:r>
            <a:r>
              <a:rPr b="1" i="0" lang="en-US" sz="3000" u="none" cap="none" strike="noStrike">
                <a:solidFill>
                  <a:srgbClr val="333300"/>
                </a:solidFill>
                <a:latin typeface="Arial"/>
                <a:ea typeface="Arial"/>
                <a:cs typeface="Arial"/>
                <a:sym typeface="Arial"/>
              </a:rPr>
              <a:t>) y se produce una perturbación:</a:t>
            </a:r>
            <a:endParaRPr b="0" i="0" sz="1200" u="none" cap="none" strike="noStrike">
              <a:solidFill>
                <a:srgbClr val="000000"/>
              </a:solidFill>
              <a:latin typeface="Arial"/>
              <a:ea typeface="Arial"/>
              <a:cs typeface="Arial"/>
              <a:sym typeface="Arial"/>
            </a:endParaRPr>
          </a:p>
          <a:p>
            <a:pPr indent="-271462" lvl="1" marL="741362" marR="0" rtl="0" algn="l">
              <a:lnSpc>
                <a:spcPct val="100000"/>
              </a:lnSpc>
              <a:spcBef>
                <a:spcPts val="700"/>
              </a:spcBef>
              <a:spcAft>
                <a:spcPts val="0"/>
              </a:spcAft>
              <a:buClr>
                <a:srgbClr val="999933"/>
              </a:buClr>
              <a:buSzPts val="2600"/>
              <a:buFont typeface="Arial"/>
              <a:buChar char="–"/>
            </a:pPr>
            <a:r>
              <a:rPr b="1" i="0" lang="en-US" sz="2600" u="none" cap="none" strike="noStrike">
                <a:solidFill>
                  <a:srgbClr val="333300"/>
                </a:solidFill>
                <a:latin typeface="Arial"/>
                <a:ea typeface="Arial"/>
                <a:cs typeface="Arial"/>
                <a:sym typeface="Arial"/>
              </a:rPr>
              <a:t>Cambio en la concentración de alguno de los reactivos o productos.</a:t>
            </a:r>
            <a:endParaRPr b="0" i="0" sz="1200" u="none" cap="none" strike="noStrike">
              <a:solidFill>
                <a:srgbClr val="000000"/>
              </a:solidFill>
              <a:latin typeface="Arial"/>
              <a:ea typeface="Arial"/>
              <a:cs typeface="Arial"/>
              <a:sym typeface="Arial"/>
            </a:endParaRPr>
          </a:p>
          <a:p>
            <a:pPr indent="-271462" lvl="1" marL="741362" marR="0" rtl="0" algn="l">
              <a:lnSpc>
                <a:spcPct val="100000"/>
              </a:lnSpc>
              <a:spcBef>
                <a:spcPts val="700"/>
              </a:spcBef>
              <a:spcAft>
                <a:spcPts val="0"/>
              </a:spcAft>
              <a:buClr>
                <a:srgbClr val="999933"/>
              </a:buClr>
              <a:buSzPts val="2600"/>
              <a:buFont typeface="Arial"/>
              <a:buChar char="–"/>
            </a:pPr>
            <a:r>
              <a:rPr b="1" i="0" lang="en-US" sz="2600" u="none" cap="none" strike="noStrike">
                <a:solidFill>
                  <a:srgbClr val="333300"/>
                </a:solidFill>
                <a:latin typeface="Arial"/>
                <a:ea typeface="Arial"/>
                <a:cs typeface="Arial"/>
                <a:sym typeface="Arial"/>
              </a:rPr>
              <a:t>Cambio en la presión (o volumen)</a:t>
            </a:r>
            <a:endParaRPr b="0" i="0" sz="1200" u="none" cap="none" strike="noStrike">
              <a:solidFill>
                <a:srgbClr val="000000"/>
              </a:solidFill>
              <a:latin typeface="Arial"/>
              <a:ea typeface="Arial"/>
              <a:cs typeface="Arial"/>
              <a:sym typeface="Arial"/>
            </a:endParaRPr>
          </a:p>
          <a:p>
            <a:pPr indent="-271462" lvl="1" marL="741362" marR="0" rtl="0" algn="l">
              <a:lnSpc>
                <a:spcPct val="100000"/>
              </a:lnSpc>
              <a:spcBef>
                <a:spcPts val="700"/>
              </a:spcBef>
              <a:spcAft>
                <a:spcPts val="0"/>
              </a:spcAft>
              <a:buClr>
                <a:srgbClr val="999933"/>
              </a:buClr>
              <a:buSzPts val="2600"/>
              <a:buFont typeface="Arial"/>
              <a:buChar char="–"/>
            </a:pPr>
            <a:r>
              <a:rPr b="1" i="0" lang="en-US" sz="2600" u="none" cap="none" strike="noStrike">
                <a:solidFill>
                  <a:srgbClr val="333300"/>
                </a:solidFill>
                <a:latin typeface="Arial"/>
                <a:ea typeface="Arial"/>
                <a:cs typeface="Arial"/>
                <a:sym typeface="Arial"/>
              </a:rPr>
              <a:t>Cambio en la temperatura.</a:t>
            </a:r>
            <a:endParaRPr b="0" i="0" sz="1200" u="none" cap="none" strike="noStrike">
              <a:solidFill>
                <a:srgbClr val="000000"/>
              </a:solidFill>
              <a:latin typeface="Arial"/>
              <a:ea typeface="Arial"/>
              <a:cs typeface="Arial"/>
              <a:sym typeface="Arial"/>
            </a:endParaRPr>
          </a:p>
          <a:p>
            <a:pPr indent="-328612" lvl="0" marL="341312" marR="0" rtl="0" algn="l">
              <a:lnSpc>
                <a:spcPct val="100000"/>
              </a:lnSpc>
              <a:spcBef>
                <a:spcPts val="800"/>
              </a:spcBef>
              <a:spcAft>
                <a:spcPts val="0"/>
              </a:spcAft>
              <a:buClr>
                <a:srgbClr val="999933"/>
              </a:buClr>
              <a:buSzPts val="3000"/>
              <a:buFont typeface="Noto Sans Symbols"/>
              <a:buChar char="●"/>
            </a:pPr>
            <a:r>
              <a:rPr b="1" i="0" lang="en-US" sz="3000" u="none" cap="none" strike="noStrike">
                <a:solidFill>
                  <a:srgbClr val="333300"/>
                </a:solidFill>
                <a:latin typeface="Arial"/>
                <a:ea typeface="Arial"/>
                <a:cs typeface="Arial"/>
                <a:sym typeface="Arial"/>
              </a:rPr>
              <a:t>El sistema deja de estar en equilibrio y trata de volver a él.</a:t>
            </a:r>
            <a:endParaRPr b="1" i="0" sz="3000" u="none" cap="none" strike="noStrike">
              <a:solidFill>
                <a:srgbClr val="333300"/>
              </a:solidFill>
              <a:latin typeface="Arial"/>
              <a:ea typeface="Arial"/>
              <a:cs typeface="Arial"/>
              <a:sym typeface="Arial"/>
            </a:endParaRPr>
          </a:p>
          <a:p>
            <a:pPr indent="0" lvl="0" marL="457200" marR="0" rtl="0" algn="l">
              <a:lnSpc>
                <a:spcPct val="100000"/>
              </a:lnSpc>
              <a:spcBef>
                <a:spcPts val="800"/>
              </a:spcBef>
              <a:spcAft>
                <a:spcPts val="0"/>
              </a:spcAft>
              <a:buClr>
                <a:srgbClr val="000000"/>
              </a:buClr>
              <a:buSzPts val="3000"/>
              <a:buFont typeface="Arial"/>
              <a:buNone/>
            </a:pPr>
            <a:r>
              <a:rPr b="1" i="1" lang="en-US" sz="3000" u="none" cap="none" strike="noStrike">
                <a:solidFill>
                  <a:srgbClr val="FF0000"/>
                </a:solidFill>
                <a:highlight>
                  <a:schemeClr val="lt1"/>
                </a:highlight>
                <a:latin typeface="Arial"/>
                <a:ea typeface="Arial"/>
                <a:cs typeface="Arial"/>
                <a:sym typeface="Arial"/>
              </a:rPr>
              <a:t>NOTA: cuando cambia la T también cambia la Kc</a:t>
            </a:r>
            <a:endParaRPr b="1" i="1" sz="3000" u="none" cap="none" strike="noStrike">
              <a:solidFill>
                <a:srgbClr val="FF0000"/>
              </a:solidFill>
              <a:highlight>
                <a:schemeClr val="lt1"/>
              </a:highlight>
              <a:latin typeface="Arial"/>
              <a:ea typeface="Arial"/>
              <a:cs typeface="Arial"/>
              <a:sym typeface="Arial"/>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2000"/>
                                        <p:tgtEl>
                                          <p:spTgt spid="4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animEffect filter="fade" transition="in">
                                      <p:cBhvr>
                                        <p:cTn dur="2000"/>
                                        <p:tgtEl>
                                          <p:spTgt spid="4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2" st="2"/>
                                            </p:txEl>
                                          </p:spTgt>
                                        </p:tgtEl>
                                        <p:attrNameLst>
                                          <p:attrName>style.visibility</p:attrName>
                                        </p:attrNameLst>
                                      </p:cBhvr>
                                      <p:to>
                                        <p:strVal val="visible"/>
                                      </p:to>
                                    </p:set>
                                    <p:animEffect filter="fade" transition="in">
                                      <p:cBhvr>
                                        <p:cTn dur="2000"/>
                                        <p:tgtEl>
                                          <p:spTgt spid="4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3" st="3"/>
                                            </p:txEl>
                                          </p:spTgt>
                                        </p:tgtEl>
                                        <p:attrNameLst>
                                          <p:attrName>style.visibility</p:attrName>
                                        </p:attrNameLst>
                                      </p:cBhvr>
                                      <p:to>
                                        <p:strVal val="visible"/>
                                      </p:to>
                                    </p:set>
                                    <p:animEffect filter="fade" transition="in">
                                      <p:cBhvr>
                                        <p:cTn dur="2000"/>
                                        <p:tgtEl>
                                          <p:spTgt spid="4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4" st="4"/>
                                            </p:txEl>
                                          </p:spTgt>
                                        </p:tgtEl>
                                        <p:attrNameLst>
                                          <p:attrName>style.visibility</p:attrName>
                                        </p:attrNameLst>
                                      </p:cBhvr>
                                      <p:to>
                                        <p:strVal val="visible"/>
                                      </p:to>
                                    </p:set>
                                    <p:animEffect filter="fade" transition="in">
                                      <p:cBhvr>
                                        <p:cTn dur="2000"/>
                                        <p:tgtEl>
                                          <p:spTgt spid="4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5" st="5"/>
                                            </p:txEl>
                                          </p:spTgt>
                                        </p:tgtEl>
                                        <p:attrNameLst>
                                          <p:attrName>style.visibility</p:attrName>
                                        </p:attrNameLst>
                                      </p:cBhvr>
                                      <p:to>
                                        <p:strVal val="visible"/>
                                      </p:to>
                                    </p:set>
                                    <p:animEffect filter="fade" transition="in">
                                      <p:cBhvr>
                                        <p:cTn dur="2000"/>
                                        <p:tgtEl>
                                          <p:spTgt spid="41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9" name="Shape 419"/>
        <p:cNvGrpSpPr/>
        <p:nvPr/>
      </p:nvGrpSpPr>
      <p:grpSpPr>
        <a:xfrm>
          <a:off x="0" y="0"/>
          <a:ext cx="0" cy="0"/>
          <a:chOff x="0" y="0"/>
          <a:chExt cx="0" cy="0"/>
        </a:xfrm>
      </p:grpSpPr>
      <p:sp>
        <p:nvSpPr>
          <p:cNvPr id="420" name="Google Shape;420;g28084ec7975_0_0"/>
          <p:cNvSpPr txBox="1"/>
          <p:nvPr/>
        </p:nvSpPr>
        <p:spPr>
          <a:xfrm>
            <a:off x="7662862" y="0"/>
            <a:ext cx="1481100" cy="433500"/>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21" name="Google Shape;421;g28084ec7975_0_0"/>
          <p:cNvSpPr txBox="1"/>
          <p:nvPr/>
        </p:nvSpPr>
        <p:spPr>
          <a:xfrm>
            <a:off x="1500187" y="228600"/>
            <a:ext cx="760110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Principio de Le Chatelier</a:t>
            </a:r>
            <a:endParaRPr b="0" i="0" sz="1400" u="none" cap="none" strike="noStrike">
              <a:solidFill>
                <a:srgbClr val="000000"/>
              </a:solidFill>
              <a:latin typeface="Arial"/>
              <a:ea typeface="Arial"/>
              <a:cs typeface="Arial"/>
              <a:sym typeface="Arial"/>
            </a:endParaRPr>
          </a:p>
        </p:txBody>
      </p:sp>
      <p:sp>
        <p:nvSpPr>
          <p:cNvPr id="422" name="Google Shape;422;g28084ec7975_0_0"/>
          <p:cNvSpPr txBox="1"/>
          <p:nvPr/>
        </p:nvSpPr>
        <p:spPr>
          <a:xfrm>
            <a:off x="1500187" y="1524000"/>
            <a:ext cx="7601100" cy="4714800"/>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3200"/>
              <a:buFont typeface="Noto Sans Symbols"/>
              <a:buChar char="●"/>
            </a:pPr>
            <a:r>
              <a:rPr b="1" i="0" lang="en-US" sz="3200" u="none" cap="none" strike="noStrike">
                <a:solidFill>
                  <a:srgbClr val="333300"/>
                </a:solidFill>
                <a:latin typeface="Arial"/>
                <a:ea typeface="Arial"/>
                <a:cs typeface="Arial"/>
                <a:sym typeface="Arial"/>
              </a:rPr>
              <a:t>“Un cambio o perturbación en cualquiera de las variables que determinan el estado de equilibrio químico produce un desplazamiento del equilibrio en el sentido de contrarrestar o minimizar el efecto causado por la perturbación”.</a:t>
            </a:r>
            <a:endParaRPr b="1" i="0" sz="32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33300"/>
              </a:solidFill>
              <a:latin typeface="Arial"/>
              <a:ea typeface="Arial"/>
              <a:cs typeface="Arial"/>
              <a:sym typeface="Arial"/>
            </a:endParaRPr>
          </a:p>
          <a:p>
            <a:pPr indent="457200" lvl="0" marL="914400" marR="0" rtl="0" algn="l">
              <a:lnSpc>
                <a:spcPct val="100000"/>
              </a:lnSpc>
              <a:spcBef>
                <a:spcPts val="0"/>
              </a:spcBef>
              <a:spcAft>
                <a:spcPts val="0"/>
              </a:spcAft>
              <a:buClr>
                <a:srgbClr val="000000"/>
              </a:buClr>
              <a:buSzPts val="3200"/>
              <a:buFont typeface="Arial"/>
              <a:buNone/>
            </a:pPr>
            <a:r>
              <a:rPr b="1" i="0" lang="en-US" sz="3200" u="none" cap="none" strike="noStrike">
                <a:solidFill>
                  <a:srgbClr val="333300"/>
                </a:solidFill>
                <a:latin typeface="Arial"/>
                <a:ea typeface="Arial"/>
                <a:cs typeface="Arial"/>
                <a:sym typeface="Arial"/>
              </a:rPr>
              <a:t>pág 206-ss</a:t>
            </a:r>
            <a:endParaRPr b="1" i="0" sz="32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333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1000"/>
                                        <p:tgtEl>
                                          <p:spTgt spid="4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animEffect filter="fade" transition="in">
                                      <p:cBhvr>
                                        <p:cTn dur="1000"/>
                                        <p:tgtEl>
                                          <p:spTgt spid="4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animEffect filter="fade" transition="in">
                                      <p:cBhvr>
                                        <p:cTn dur="1000"/>
                                        <p:tgtEl>
                                          <p:spTgt spid="4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3" st="3"/>
                                            </p:txEl>
                                          </p:spTgt>
                                        </p:tgtEl>
                                        <p:attrNameLst>
                                          <p:attrName>style.visibility</p:attrName>
                                        </p:attrNameLst>
                                      </p:cBhvr>
                                      <p:to>
                                        <p:strVal val="visible"/>
                                      </p:to>
                                    </p:set>
                                    <p:animEffect filter="fade" transition="in">
                                      <p:cBhvr>
                                        <p:cTn dur="1000"/>
                                        <p:tgtEl>
                                          <p:spTgt spid="42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6" name="Shape 426"/>
        <p:cNvGrpSpPr/>
        <p:nvPr/>
      </p:nvGrpSpPr>
      <p:grpSpPr>
        <a:xfrm>
          <a:off x="0" y="0"/>
          <a:ext cx="0" cy="0"/>
          <a:chOff x="0" y="0"/>
          <a:chExt cx="0" cy="0"/>
        </a:xfrm>
      </p:grpSpPr>
      <p:sp>
        <p:nvSpPr>
          <p:cNvPr id="427" name="Google Shape;427;p38"/>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28" name="Google Shape;428;p38"/>
          <p:cNvSpPr txBox="1"/>
          <p:nvPr/>
        </p:nvSpPr>
        <p:spPr>
          <a:xfrm>
            <a:off x="1543050" y="0"/>
            <a:ext cx="7600950" cy="122555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000"/>
              <a:buFont typeface="Times New Roman"/>
              <a:buNone/>
            </a:pPr>
            <a:r>
              <a:rPr b="0" i="0" lang="en-US" sz="4000" u="none" cap="none" strike="noStrike">
                <a:solidFill>
                  <a:srgbClr val="008000"/>
                </a:solidFill>
                <a:latin typeface="Times New Roman"/>
                <a:ea typeface="Times New Roman"/>
                <a:cs typeface="Times New Roman"/>
                <a:sym typeface="Times New Roman"/>
              </a:rPr>
              <a:t>Cambio en la concentración de alguno de los reactivos o productos.</a:t>
            </a:r>
            <a:r>
              <a:rPr b="0" i="0" lang="en-US" sz="2800" u="none" cap="none" strike="noStrike">
                <a:solidFill>
                  <a:srgbClr val="008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429" name="Google Shape;429;p38"/>
          <p:cNvSpPr txBox="1"/>
          <p:nvPr/>
        </p:nvSpPr>
        <p:spPr>
          <a:xfrm>
            <a:off x="1365250" y="1138237"/>
            <a:ext cx="7718425" cy="4732337"/>
          </a:xfrm>
          <a:prstGeom prst="rect">
            <a:avLst/>
          </a:prstGeom>
          <a:noFill/>
          <a:ln>
            <a:noFill/>
          </a:ln>
        </p:spPr>
        <p:txBody>
          <a:bodyPr anchorCtr="0" anchor="t" bIns="46075" lIns="92150" spcFirstLastPara="1" rIns="92150" wrap="square" tIns="46075">
            <a:noAutofit/>
          </a:bodyPr>
          <a:lstStyle/>
          <a:p>
            <a:pPr indent="-328612" lvl="0" marL="341312" marR="0" rtl="0" algn="l">
              <a:lnSpc>
                <a:spcPct val="100000"/>
              </a:lnSpc>
              <a:spcBef>
                <a:spcPts val="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Si una vez establecido un equilibrio se varía la concentración algún reactivo o producto el equilibrio desaparece y se tiende hacia un nuevo equilibrio. (en el caso de gases Pi es directamente proporcional a Conc)</a:t>
            </a:r>
            <a:endParaRPr b="0" i="0" sz="1200" u="none" cap="none" strike="noStrike">
              <a:solidFill>
                <a:srgbClr val="000000"/>
              </a:solidFill>
              <a:latin typeface="Arial"/>
              <a:ea typeface="Arial"/>
              <a:cs typeface="Arial"/>
              <a:sym typeface="Arial"/>
            </a:endParaRPr>
          </a:p>
          <a:p>
            <a:pPr indent="-328612" lvl="0" marL="341312" marR="0" rtl="0" algn="l">
              <a:lnSpc>
                <a:spcPct val="100000"/>
              </a:lnSpc>
              <a:spcBef>
                <a:spcPts val="7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Las concentraciones iniciales de este nuevo equilibrio son las del equilibrio anterior con las variaciones que se hayan introducido.</a:t>
            </a:r>
            <a:endParaRPr b="0" i="0" sz="1200" u="none" cap="none" strike="noStrike">
              <a:solidFill>
                <a:srgbClr val="000000"/>
              </a:solidFill>
              <a:latin typeface="Arial"/>
              <a:ea typeface="Arial"/>
              <a:cs typeface="Arial"/>
              <a:sym typeface="Arial"/>
            </a:endParaRPr>
          </a:p>
          <a:p>
            <a:pPr indent="-328612" lvl="0" marL="341312" marR="0" rtl="0" algn="l">
              <a:lnSpc>
                <a:spcPct val="100000"/>
              </a:lnSpc>
              <a:spcBef>
                <a:spcPts val="70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Lógicamente, la constante del nuevo equilibrio es la misma, por lo que si aumenta [ reactivos], </a:t>
            </a:r>
            <a:r>
              <a:rPr b="0" i="1" lang="en-US" sz="2600" u="none" cap="none" strike="noStrike">
                <a:solidFill>
                  <a:srgbClr val="333300"/>
                </a:solidFill>
                <a:latin typeface="Arial"/>
                <a:ea typeface="Arial"/>
                <a:cs typeface="Arial"/>
                <a:sym typeface="Arial"/>
              </a:rPr>
              <a:t>Q</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y la manera de volver a igualarse a 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sería que [ reactivos]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(en cantidades estequiométricas) y, en consecuencia, que [productos]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 calcmode="lin" valueType="num">
                                      <p:cBhvr additive="base">
                                        <p:cTn dur="500"/>
                                        <p:tgtEl>
                                          <p:spTgt spid="42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anim calcmode="lin" valueType="num">
                                      <p:cBhvr additive="base">
                                        <p:cTn dur="500"/>
                                        <p:tgtEl>
                                          <p:spTgt spid="42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anim calcmode="lin" valueType="num">
                                      <p:cBhvr additive="base">
                                        <p:cTn dur="500"/>
                                        <p:tgtEl>
                                          <p:spTgt spid="42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3" name="Shape 433"/>
        <p:cNvGrpSpPr/>
        <p:nvPr/>
      </p:nvGrpSpPr>
      <p:grpSpPr>
        <a:xfrm>
          <a:off x="0" y="0"/>
          <a:ext cx="0" cy="0"/>
          <a:chOff x="0" y="0"/>
          <a:chExt cx="0" cy="0"/>
        </a:xfrm>
      </p:grpSpPr>
      <p:sp>
        <p:nvSpPr>
          <p:cNvPr id="434" name="Google Shape;434;p39"/>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35" name="Google Shape;435;p39"/>
          <p:cNvSpPr txBox="1"/>
          <p:nvPr/>
        </p:nvSpPr>
        <p:spPr>
          <a:xfrm>
            <a:off x="1241425" y="434975"/>
            <a:ext cx="7902575" cy="2662237"/>
          </a:xfrm>
          <a:prstGeom prst="rect">
            <a:avLst/>
          </a:prstGeom>
          <a:noFill/>
          <a:ln>
            <a:noFill/>
          </a:ln>
        </p:spPr>
        <p:txBody>
          <a:bodyPr anchorCtr="0" anchor="ctr" bIns="46075" lIns="92150" spcFirstLastPara="1" rIns="92150" wrap="square" tIns="46075">
            <a:noAutofit/>
          </a:bodyPr>
          <a:lstStyle/>
          <a:p>
            <a:pPr indent="-565149" lvl="0" marL="566737"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En el equilibrio anterior: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(g) + Cl</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ya sabemos que partiendo de 2 moles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(g) en un volumen de 5 litros, el equilibrio se conseguía con 1,45 moles de PCl</a:t>
            </a:r>
            <a:r>
              <a:rPr b="0" baseline="-25000" i="0" lang="en-US" sz="2800" u="none" cap="none" strike="noStrike">
                <a:solidFill>
                  <a:srgbClr val="008000"/>
                </a:solidFill>
                <a:latin typeface="Times New Roman"/>
                <a:ea typeface="Times New Roman"/>
                <a:cs typeface="Times New Roman"/>
                <a:sym typeface="Times New Roman"/>
              </a:rPr>
              <a:t>5</a:t>
            </a:r>
            <a:r>
              <a:rPr b="0" i="0" lang="en-US" sz="2800" u="none" cap="none" strike="noStrike">
                <a:solidFill>
                  <a:srgbClr val="008000"/>
                </a:solidFill>
                <a:latin typeface="Times New Roman"/>
                <a:ea typeface="Times New Roman"/>
                <a:cs typeface="Times New Roman"/>
                <a:sym typeface="Times New Roman"/>
              </a:rPr>
              <a:t>, 0,55 moles de PCl</a:t>
            </a:r>
            <a:r>
              <a:rPr b="0" baseline="-25000" i="0" lang="en-US" sz="2800" u="none" cap="none" strike="noStrike">
                <a:solidFill>
                  <a:srgbClr val="008000"/>
                </a:solidFill>
                <a:latin typeface="Times New Roman"/>
                <a:ea typeface="Times New Roman"/>
                <a:cs typeface="Times New Roman"/>
                <a:sym typeface="Times New Roman"/>
              </a:rPr>
              <a:t>3</a:t>
            </a:r>
            <a:r>
              <a:rPr b="0" i="0" lang="en-US" sz="2800" u="none" cap="none" strike="noStrike">
                <a:solidFill>
                  <a:srgbClr val="008000"/>
                </a:solidFill>
                <a:latin typeface="Times New Roman"/>
                <a:ea typeface="Times New Roman"/>
                <a:cs typeface="Times New Roman"/>
                <a:sym typeface="Times New Roman"/>
              </a:rPr>
              <a:t> y 0,55 moles de Cl</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 ¿cuántos moles habrá en el nuevo equilibrio si una vez alcanzado el primero añadimos 1 mol de Cl</a:t>
            </a:r>
            <a:r>
              <a:rPr b="0" baseline="-25000" i="0" lang="en-US" sz="2800" u="none" cap="none" strike="noStrike">
                <a:solidFill>
                  <a:srgbClr val="008000"/>
                </a:solidFill>
                <a:latin typeface="Times New Roman"/>
                <a:ea typeface="Times New Roman"/>
                <a:cs typeface="Times New Roman"/>
                <a:sym typeface="Times New Roman"/>
              </a:rPr>
              <a:t>2 </a:t>
            </a:r>
            <a:r>
              <a:rPr b="0" i="0" lang="en-US" sz="2800" u="none" cap="none" strike="noStrike">
                <a:solidFill>
                  <a:srgbClr val="008000"/>
                </a:solidFill>
                <a:latin typeface="Times New Roman"/>
                <a:ea typeface="Times New Roman"/>
                <a:cs typeface="Times New Roman"/>
                <a:sym typeface="Times New Roman"/>
              </a:rPr>
              <a:t>al matraz? (K</a:t>
            </a:r>
            <a:r>
              <a:rPr b="0" baseline="-25000" i="0" lang="en-US" sz="2800" u="none" cap="none" strike="noStrike">
                <a:solidFill>
                  <a:srgbClr val="008000"/>
                </a:solidFill>
                <a:latin typeface="Times New Roman"/>
                <a:ea typeface="Times New Roman"/>
                <a:cs typeface="Times New Roman"/>
                <a:sym typeface="Times New Roman"/>
              </a:rPr>
              <a:t>c</a:t>
            </a:r>
            <a:r>
              <a:rPr b="0" i="0" lang="en-US" sz="2800" u="none" cap="none" strike="noStrike">
                <a:solidFill>
                  <a:srgbClr val="008000"/>
                </a:solidFill>
                <a:latin typeface="Times New Roman"/>
                <a:ea typeface="Times New Roman"/>
                <a:cs typeface="Times New Roman"/>
                <a:sym typeface="Times New Roman"/>
              </a:rPr>
              <a:t> = 0,042)</a:t>
            </a:r>
            <a:endParaRPr b="0" i="0" sz="1400" u="none" cap="none" strike="noStrike">
              <a:solidFill>
                <a:srgbClr val="000000"/>
              </a:solidFill>
              <a:latin typeface="Arial"/>
              <a:ea typeface="Arial"/>
              <a:cs typeface="Arial"/>
              <a:sym typeface="Arial"/>
            </a:endParaRPr>
          </a:p>
        </p:txBody>
      </p:sp>
      <p:sp>
        <p:nvSpPr>
          <p:cNvPr id="436" name="Google Shape;436;p39"/>
          <p:cNvSpPr txBox="1"/>
          <p:nvPr/>
        </p:nvSpPr>
        <p:spPr>
          <a:xfrm>
            <a:off x="1543050" y="3713162"/>
            <a:ext cx="7600950" cy="3144837"/>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Equilibrio: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(g) ⇔ 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(g)  +   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inic.:         1,45	         0,55	       1,55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Moles equil.     1,45 + x       0,55 – x   1,55– x</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1,45 + x      0,55 – x     1,55– x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conc. eq(mol/l) ————    ————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5		  		 5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333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 calcmode="lin" valueType="num">
                                      <p:cBhvr additive="base">
                                        <p:cTn dur="500"/>
                                        <p:tgtEl>
                                          <p:spTgt spid="43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6">
                                            <p:txEl>
                                              <p:pRg end="1" st="1"/>
                                            </p:txEl>
                                          </p:spTgt>
                                        </p:tgtEl>
                                        <p:attrNameLst>
                                          <p:attrName>style.visibility</p:attrName>
                                        </p:attrNameLst>
                                      </p:cBhvr>
                                      <p:to>
                                        <p:strVal val="visible"/>
                                      </p:to>
                                    </p:set>
                                    <p:anim calcmode="lin" valueType="num">
                                      <p:cBhvr additive="base">
                                        <p:cTn dur="500"/>
                                        <p:tgtEl>
                                          <p:spTgt spid="43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6">
                                            <p:txEl>
                                              <p:pRg end="2" st="2"/>
                                            </p:txEl>
                                          </p:spTgt>
                                        </p:tgtEl>
                                        <p:attrNameLst>
                                          <p:attrName>style.visibility</p:attrName>
                                        </p:attrNameLst>
                                      </p:cBhvr>
                                      <p:to>
                                        <p:strVal val="visible"/>
                                      </p:to>
                                    </p:set>
                                    <p:anim calcmode="lin" valueType="num">
                                      <p:cBhvr additive="base">
                                        <p:cTn dur="500"/>
                                        <p:tgtEl>
                                          <p:spTgt spid="43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6">
                                            <p:txEl>
                                              <p:pRg end="3" st="3"/>
                                            </p:txEl>
                                          </p:spTgt>
                                        </p:tgtEl>
                                        <p:attrNameLst>
                                          <p:attrName>style.visibility</p:attrName>
                                        </p:attrNameLst>
                                      </p:cBhvr>
                                      <p:to>
                                        <p:strVal val="visible"/>
                                      </p:to>
                                    </p:set>
                                    <p:anim calcmode="lin" valueType="num">
                                      <p:cBhvr additive="base">
                                        <p:cTn dur="500"/>
                                        <p:tgtEl>
                                          <p:spTgt spid="43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6">
                                            <p:txEl>
                                              <p:pRg end="4" st="4"/>
                                            </p:txEl>
                                          </p:spTgt>
                                        </p:tgtEl>
                                        <p:attrNameLst>
                                          <p:attrName>style.visibility</p:attrName>
                                        </p:attrNameLst>
                                      </p:cBhvr>
                                      <p:to>
                                        <p:strVal val="visible"/>
                                      </p:to>
                                    </p:set>
                                    <p:anim calcmode="lin" valueType="num">
                                      <p:cBhvr additive="base">
                                        <p:cTn dur="500"/>
                                        <p:tgtEl>
                                          <p:spTgt spid="43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0" name="Shape 440"/>
        <p:cNvGrpSpPr/>
        <p:nvPr/>
      </p:nvGrpSpPr>
      <p:grpSpPr>
        <a:xfrm>
          <a:off x="0" y="0"/>
          <a:ext cx="0" cy="0"/>
          <a:chOff x="0" y="0"/>
          <a:chExt cx="0" cy="0"/>
        </a:xfrm>
      </p:grpSpPr>
      <p:sp>
        <p:nvSpPr>
          <p:cNvPr id="441" name="Google Shape;441;p40"/>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42" name="Google Shape;442;p40"/>
          <p:cNvSpPr txBox="1"/>
          <p:nvPr/>
        </p:nvSpPr>
        <p:spPr>
          <a:xfrm>
            <a:off x="1543050" y="25400"/>
            <a:ext cx="8096250" cy="7092950"/>
          </a:xfrm>
          <a:prstGeom prst="rect">
            <a:avLst/>
          </a:prstGeom>
          <a:noFill/>
          <a:ln>
            <a:noFill/>
          </a:ln>
        </p:spPr>
        <p:txBody>
          <a:bodyPr anchorCtr="0" anchor="t" bIns="46075" lIns="92150" spcFirstLastPara="1" rIns="92150" wrap="square" tIns="46075">
            <a:noAutofit/>
          </a:bodyPr>
          <a:lstStyle/>
          <a:p>
            <a:pPr indent="0" lvl="0" marL="0" marR="0" rtl="0" algn="l">
              <a:lnSpc>
                <a:spcPct val="60000"/>
              </a:lnSpc>
              <a:spcBef>
                <a:spcPts val="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0,55 – x      1,55– x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  ·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5	    	  5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K</a:t>
            </a:r>
            <a:r>
              <a:rPr b="0" baseline="-25000" i="0" lang="en-US" sz="2800" u="none" cap="none" strike="noStrike">
                <a:solidFill>
                  <a:srgbClr val="333300"/>
                </a:solidFill>
                <a:latin typeface="Arial"/>
                <a:ea typeface="Arial"/>
                <a:cs typeface="Arial"/>
                <a:sym typeface="Arial"/>
              </a:rPr>
              <a:t>c </a:t>
            </a:r>
            <a:r>
              <a:rPr b="0" i="0" lang="en-US" sz="2800" u="none" cap="none" strike="noStrike">
                <a:solidFill>
                  <a:srgbClr val="333300"/>
                </a:solidFill>
                <a:latin typeface="Arial"/>
                <a:ea typeface="Arial"/>
                <a:cs typeface="Arial"/>
                <a:sym typeface="Arial"/>
              </a:rPr>
              <a:t>= ————————— = 0,042</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1,45 + x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Resolviendo: x = 0,268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008000"/>
              </a:buClr>
              <a:buSzPts val="2800"/>
              <a:buFont typeface="Arial"/>
              <a:buNone/>
            </a:pPr>
            <a:r>
              <a:rPr b="0" i="0" lang="en-US" sz="2800" u="sng" cap="none" strike="noStrike">
                <a:solidFill>
                  <a:srgbClr val="008000"/>
                </a:solidFill>
                <a:latin typeface="Arial"/>
                <a:ea typeface="Arial"/>
                <a:cs typeface="Arial"/>
                <a:sym typeface="Arial"/>
              </a:rPr>
              <a:t>Equilibrio:</a:t>
            </a:r>
            <a:r>
              <a:rPr b="0" i="0" lang="en-US" sz="2800" u="none" cap="none" strike="noStrike">
                <a:solidFill>
                  <a:srgbClr val="333300"/>
                </a:solidFill>
                <a:latin typeface="Arial"/>
                <a:ea typeface="Arial"/>
                <a:cs typeface="Arial"/>
                <a:sym typeface="Arial"/>
              </a:rPr>
              <a:t>  PCl</a:t>
            </a:r>
            <a:r>
              <a:rPr b="0" baseline="-25000" i="0" lang="en-US" sz="2800" u="none" cap="none" strike="noStrike">
                <a:solidFill>
                  <a:srgbClr val="333300"/>
                </a:solidFill>
                <a:latin typeface="Arial"/>
                <a:ea typeface="Arial"/>
                <a:cs typeface="Arial"/>
                <a:sym typeface="Arial"/>
              </a:rPr>
              <a:t>5</a:t>
            </a:r>
            <a:r>
              <a:rPr b="0" i="0" lang="en-US" sz="2800" u="none" cap="none" strike="noStrike">
                <a:solidFill>
                  <a:srgbClr val="333300"/>
                </a:solidFill>
                <a:latin typeface="Arial"/>
                <a:ea typeface="Arial"/>
                <a:cs typeface="Arial"/>
                <a:sym typeface="Arial"/>
              </a:rPr>
              <a:t>(g)    ⇔   PCl</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(g)   +     Cl</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n</a:t>
            </a:r>
            <a:r>
              <a:rPr b="0" baseline="-25000" i="0" lang="en-US" sz="2800" u="none" cap="none" strike="noStrike">
                <a:solidFill>
                  <a:srgbClr val="333300"/>
                </a:solidFill>
                <a:latin typeface="Arial"/>
                <a:ea typeface="Arial"/>
                <a:cs typeface="Arial"/>
                <a:sym typeface="Arial"/>
              </a:rPr>
              <a:t>eq</a:t>
            </a:r>
            <a:r>
              <a:rPr b="0" i="0" lang="en-US" sz="2800" u="none" cap="none" strike="noStrike">
                <a:solidFill>
                  <a:srgbClr val="333300"/>
                </a:solidFill>
                <a:latin typeface="Arial"/>
                <a:ea typeface="Arial"/>
                <a:cs typeface="Arial"/>
                <a:sym typeface="Arial"/>
              </a:rPr>
              <a:t> (mol) 1,45+0,268    0,55–0,268  1,55–0,268</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2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		</a:t>
            </a:r>
            <a:r>
              <a:rPr b="1" i="0" lang="en-US" sz="2800" u="none" cap="none" strike="noStrike">
                <a:solidFill>
                  <a:srgbClr val="CC3300"/>
                </a:solidFill>
                <a:latin typeface="Arial"/>
                <a:ea typeface="Arial"/>
                <a:cs typeface="Arial"/>
                <a:sym typeface="Arial"/>
              </a:rPr>
              <a:t>1,718		    0,282	      1,282</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2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conc (mol/l) 0,3436         0,0564 	     0,2564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El equilibrio se ha desplazado a la izquierda.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Se puede comprobar como:</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700"/>
              </a:spcBef>
              <a:spcAft>
                <a:spcPts val="0"/>
              </a:spcAft>
              <a:buClr>
                <a:srgbClr val="333300"/>
              </a:buClr>
              <a:buSzPts val="2800"/>
              <a:buFont typeface="Arial"/>
              <a:buNone/>
            </a:pPr>
            <a:r>
              <a:rPr b="0" i="0" lang="en-US" sz="2800" u="none" cap="none" strike="noStrike">
                <a:solidFill>
                  <a:srgbClr val="333300"/>
                </a:solidFill>
                <a:latin typeface="Arial"/>
                <a:ea typeface="Arial"/>
                <a:cs typeface="Arial"/>
                <a:sym typeface="Arial"/>
              </a:rPr>
              <a:t>0,0564 M · 0,2564 M</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 = 0,042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         0,3436 M </a:t>
            </a:r>
            <a:endParaRPr b="0" i="0" sz="1400" u="none" cap="none" strike="noStrike">
              <a:solidFill>
                <a:srgbClr val="000000"/>
              </a:solidFill>
              <a:latin typeface="Arial"/>
              <a:ea typeface="Arial"/>
              <a:cs typeface="Arial"/>
              <a:sym typeface="Arial"/>
            </a:endParaRPr>
          </a:p>
        </p:txBody>
      </p:sp>
      <p:cxnSp>
        <p:nvCxnSpPr>
          <p:cNvPr id="443" name="Google Shape;443;p40"/>
          <p:cNvCxnSpPr/>
          <p:nvPr/>
        </p:nvCxnSpPr>
        <p:spPr>
          <a:xfrm flipH="1">
            <a:off x="3978275" y="1582737"/>
            <a:ext cx="384175" cy="228600"/>
          </a:xfrm>
          <a:prstGeom prst="straightConnector1">
            <a:avLst/>
          </a:prstGeom>
          <a:noFill/>
          <a:ln cap="sq" cmpd="sng" w="12600">
            <a:solidFill>
              <a:srgbClr val="CC3300"/>
            </a:solidFill>
            <a:prstDash val="solid"/>
            <a:miter lim="800000"/>
            <a:headEnd len="sm" w="sm" type="none"/>
            <a:tailEnd len="sm" w="sm" type="none"/>
          </a:ln>
        </p:spPr>
      </p:cxnSp>
      <p:cxnSp>
        <p:nvCxnSpPr>
          <p:cNvPr id="444" name="Google Shape;444;p40"/>
          <p:cNvCxnSpPr/>
          <p:nvPr/>
        </p:nvCxnSpPr>
        <p:spPr>
          <a:xfrm flipH="1">
            <a:off x="4470400" y="530225"/>
            <a:ext cx="384175" cy="228600"/>
          </a:xfrm>
          <a:prstGeom prst="straightConnector1">
            <a:avLst/>
          </a:prstGeom>
          <a:noFill/>
          <a:ln cap="sq" cmpd="sng" w="12600">
            <a:solidFill>
              <a:srgbClr val="CC3300"/>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anim calcmode="lin" valueType="num">
                                      <p:cBhvr additive="base">
                                        <p:cTn dur="500"/>
                                        <p:tgtEl>
                                          <p:spTgt spid="44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1" st="1"/>
                                            </p:txEl>
                                          </p:spTgt>
                                        </p:tgtEl>
                                        <p:attrNameLst>
                                          <p:attrName>style.visibility</p:attrName>
                                        </p:attrNameLst>
                                      </p:cBhvr>
                                      <p:to>
                                        <p:strVal val="visible"/>
                                      </p:to>
                                    </p:set>
                                    <p:anim calcmode="lin" valueType="num">
                                      <p:cBhvr additive="base">
                                        <p:cTn dur="500"/>
                                        <p:tgtEl>
                                          <p:spTgt spid="44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2" st="2"/>
                                            </p:txEl>
                                          </p:spTgt>
                                        </p:tgtEl>
                                        <p:attrNameLst>
                                          <p:attrName>style.visibility</p:attrName>
                                        </p:attrNameLst>
                                      </p:cBhvr>
                                      <p:to>
                                        <p:strVal val="visible"/>
                                      </p:to>
                                    </p:set>
                                    <p:anim calcmode="lin" valueType="num">
                                      <p:cBhvr additive="base">
                                        <p:cTn dur="500"/>
                                        <p:tgtEl>
                                          <p:spTgt spid="44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3" st="3"/>
                                            </p:txEl>
                                          </p:spTgt>
                                        </p:tgtEl>
                                        <p:attrNameLst>
                                          <p:attrName>style.visibility</p:attrName>
                                        </p:attrNameLst>
                                      </p:cBhvr>
                                      <p:to>
                                        <p:strVal val="visible"/>
                                      </p:to>
                                    </p:set>
                                    <p:anim calcmode="lin" valueType="num">
                                      <p:cBhvr additive="base">
                                        <p:cTn dur="500"/>
                                        <p:tgtEl>
                                          <p:spTgt spid="44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4" st="4"/>
                                            </p:txEl>
                                          </p:spTgt>
                                        </p:tgtEl>
                                        <p:attrNameLst>
                                          <p:attrName>style.visibility</p:attrName>
                                        </p:attrNameLst>
                                      </p:cBhvr>
                                      <p:to>
                                        <p:strVal val="visible"/>
                                      </p:to>
                                    </p:set>
                                    <p:anim calcmode="lin" valueType="num">
                                      <p:cBhvr additive="base">
                                        <p:cTn dur="500"/>
                                        <p:tgtEl>
                                          <p:spTgt spid="44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5" st="5"/>
                                            </p:txEl>
                                          </p:spTgt>
                                        </p:tgtEl>
                                        <p:attrNameLst>
                                          <p:attrName>style.visibility</p:attrName>
                                        </p:attrNameLst>
                                      </p:cBhvr>
                                      <p:to>
                                        <p:strVal val="visible"/>
                                      </p:to>
                                    </p:set>
                                    <p:anim calcmode="lin" valueType="num">
                                      <p:cBhvr additive="base">
                                        <p:cTn dur="500"/>
                                        <p:tgtEl>
                                          <p:spTgt spid="44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6" st="6"/>
                                            </p:txEl>
                                          </p:spTgt>
                                        </p:tgtEl>
                                        <p:attrNameLst>
                                          <p:attrName>style.visibility</p:attrName>
                                        </p:attrNameLst>
                                      </p:cBhvr>
                                      <p:to>
                                        <p:strVal val="visible"/>
                                      </p:to>
                                    </p:set>
                                    <p:anim calcmode="lin" valueType="num">
                                      <p:cBhvr additive="base">
                                        <p:cTn dur="500"/>
                                        <p:tgtEl>
                                          <p:spTgt spid="442">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7" st="7"/>
                                            </p:txEl>
                                          </p:spTgt>
                                        </p:tgtEl>
                                        <p:attrNameLst>
                                          <p:attrName>style.visibility</p:attrName>
                                        </p:attrNameLst>
                                      </p:cBhvr>
                                      <p:to>
                                        <p:strVal val="visible"/>
                                      </p:to>
                                    </p:set>
                                    <p:anim calcmode="lin" valueType="num">
                                      <p:cBhvr additive="base">
                                        <p:cTn dur="500"/>
                                        <p:tgtEl>
                                          <p:spTgt spid="442">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xEl>
                                              <p:pRg end="8" st="8"/>
                                            </p:txEl>
                                          </p:spTgt>
                                        </p:tgtEl>
                                        <p:attrNameLst>
                                          <p:attrName>style.visibility</p:attrName>
                                        </p:attrNameLst>
                                      </p:cBhvr>
                                      <p:to>
                                        <p:strVal val="visible"/>
                                      </p:to>
                                    </p:set>
                                    <p:anim calcmode="lin" valueType="num">
                                      <p:cBhvr additive="base">
                                        <p:cTn dur="500"/>
                                        <p:tgtEl>
                                          <p:spTgt spid="442">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8" name="Shape 448"/>
        <p:cNvGrpSpPr/>
        <p:nvPr/>
      </p:nvGrpSpPr>
      <p:grpSpPr>
        <a:xfrm>
          <a:off x="0" y="0"/>
          <a:ext cx="0" cy="0"/>
          <a:chOff x="0" y="0"/>
          <a:chExt cx="0" cy="0"/>
        </a:xfrm>
      </p:grpSpPr>
      <p:sp>
        <p:nvSpPr>
          <p:cNvPr id="449" name="Google Shape;449;p41"/>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50" name="Google Shape;450;p41"/>
          <p:cNvSpPr txBox="1"/>
          <p:nvPr/>
        </p:nvSpPr>
        <p:spPr>
          <a:xfrm>
            <a:off x="1500187" y="22860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Cambio en la presión</a:t>
            </a:r>
            <a:br>
              <a:rPr b="0" i="0" lang="en-US" sz="4400" u="none" cap="none" strike="noStrike">
                <a:solidFill>
                  <a:srgbClr val="008000"/>
                </a:solidFill>
                <a:latin typeface="Times New Roman"/>
                <a:ea typeface="Times New Roman"/>
                <a:cs typeface="Times New Roman"/>
                <a:sym typeface="Times New Roman"/>
              </a:rPr>
            </a:br>
            <a:r>
              <a:rPr b="0" i="0" lang="en-US" sz="4400" u="none" cap="none" strike="noStrike">
                <a:solidFill>
                  <a:srgbClr val="008000"/>
                </a:solidFill>
                <a:latin typeface="Times New Roman"/>
                <a:ea typeface="Times New Roman"/>
                <a:cs typeface="Times New Roman"/>
                <a:sym typeface="Times New Roman"/>
              </a:rPr>
              <a:t> (o volumen)</a:t>
            </a:r>
            <a:endParaRPr b="0" i="0" sz="1400" u="none" cap="none" strike="noStrike">
              <a:solidFill>
                <a:srgbClr val="000000"/>
              </a:solidFill>
              <a:latin typeface="Arial"/>
              <a:ea typeface="Arial"/>
              <a:cs typeface="Arial"/>
              <a:sym typeface="Arial"/>
            </a:endParaRPr>
          </a:p>
        </p:txBody>
      </p:sp>
      <p:sp>
        <p:nvSpPr>
          <p:cNvPr id="451" name="Google Shape;451;p41"/>
          <p:cNvSpPr txBox="1"/>
          <p:nvPr/>
        </p:nvSpPr>
        <p:spPr>
          <a:xfrm>
            <a:off x="1500187" y="1524000"/>
            <a:ext cx="7600950" cy="47148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La variación de presión total al variar el volumen sólo es importante en las reacciones en que intervengan gases</a:t>
            </a:r>
            <a:r>
              <a:rPr b="0" baseline="30000" i="0" lang="en-US" sz="28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Al aumentar “p” (o disminuir el volumen) el equilibrio intenta contrarrestar el cambio y “aligerar” la presión; es decir, el equilibrio se desplaza hacia donde menos moles gaseosos haya.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1">
                                            <p:txEl>
                                              <p:pRg end="0" st="0"/>
                                            </p:txEl>
                                          </p:spTgt>
                                        </p:tgtEl>
                                        <p:attrNameLst>
                                          <p:attrName>style.visibility</p:attrName>
                                        </p:attrNameLst>
                                      </p:cBhvr>
                                      <p:to>
                                        <p:strVal val="visible"/>
                                      </p:to>
                                    </p:set>
                                    <p:anim calcmode="lin" valueType="num">
                                      <p:cBhvr additive="base">
                                        <p:cTn dur="500"/>
                                        <p:tgtEl>
                                          <p:spTgt spid="45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1">
                                            <p:txEl>
                                              <p:pRg end="1" st="1"/>
                                            </p:txEl>
                                          </p:spTgt>
                                        </p:tgtEl>
                                        <p:attrNameLst>
                                          <p:attrName>style.visibility</p:attrName>
                                        </p:attrNameLst>
                                      </p:cBhvr>
                                      <p:to>
                                        <p:strVal val="visible"/>
                                      </p:to>
                                    </p:set>
                                    <p:anim calcmode="lin" valueType="num">
                                      <p:cBhvr additive="base">
                                        <p:cTn dur="500"/>
                                        <p:tgtEl>
                                          <p:spTgt spid="45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5" name="Shape 455"/>
        <p:cNvGrpSpPr/>
        <p:nvPr/>
      </p:nvGrpSpPr>
      <p:grpSpPr>
        <a:xfrm>
          <a:off x="0" y="0"/>
          <a:ext cx="0" cy="0"/>
          <a:chOff x="0" y="0"/>
          <a:chExt cx="0" cy="0"/>
        </a:xfrm>
      </p:grpSpPr>
      <p:sp>
        <p:nvSpPr>
          <p:cNvPr id="456" name="Google Shape;456;p42"/>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57" name="Google Shape;457;p42"/>
          <p:cNvSpPr txBox="1"/>
          <p:nvPr/>
        </p:nvSpPr>
        <p:spPr>
          <a:xfrm>
            <a:off x="1500187" y="228600"/>
            <a:ext cx="7643812" cy="995362"/>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Cambio en la presión</a:t>
            </a:r>
            <a:br>
              <a:rPr b="0" i="0" lang="en-US" sz="4400" u="none" cap="none" strike="noStrike">
                <a:solidFill>
                  <a:srgbClr val="008000"/>
                </a:solidFill>
                <a:latin typeface="Times New Roman"/>
                <a:ea typeface="Times New Roman"/>
                <a:cs typeface="Times New Roman"/>
                <a:sym typeface="Times New Roman"/>
              </a:rPr>
            </a:br>
            <a:r>
              <a:rPr b="0" i="0" lang="en-US" sz="4400" u="none" cap="none" strike="noStrike">
                <a:solidFill>
                  <a:srgbClr val="008000"/>
                </a:solidFill>
                <a:latin typeface="Times New Roman"/>
                <a:ea typeface="Times New Roman"/>
                <a:cs typeface="Times New Roman"/>
                <a:sym typeface="Times New Roman"/>
              </a:rPr>
              <a:t> (o volumen) (continuación)</a:t>
            </a:r>
            <a:endParaRPr b="0" i="0" sz="1400" u="none" cap="none" strike="noStrike">
              <a:solidFill>
                <a:srgbClr val="000000"/>
              </a:solidFill>
              <a:latin typeface="Arial"/>
              <a:ea typeface="Arial"/>
              <a:cs typeface="Arial"/>
              <a:sym typeface="Arial"/>
            </a:endParaRPr>
          </a:p>
        </p:txBody>
      </p:sp>
      <p:sp>
        <p:nvSpPr>
          <p:cNvPr id="458" name="Google Shape;458;p42"/>
          <p:cNvSpPr txBox="1"/>
          <p:nvPr/>
        </p:nvSpPr>
        <p:spPr>
          <a:xfrm>
            <a:off x="1441450" y="1373187"/>
            <a:ext cx="7659687" cy="4714875"/>
          </a:xfrm>
          <a:prstGeom prst="rect">
            <a:avLst/>
          </a:prstGeom>
          <a:noFill/>
          <a:ln>
            <a:noFill/>
          </a:ln>
        </p:spPr>
        <p:txBody>
          <a:bodyPr anchorCtr="0" anchor="t" bIns="46075" lIns="92150" spcFirstLastPara="1" rIns="92150" wrap="square" tIns="4607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Lógicamente, si la presión disminuye, el efecto es el contrario.</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Si el número de moles total gaseosos de reactivos es igual al de productos (a+b =c+d) es evidente que la variación de presión total no afecta al equilibrio.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333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 calcmode="lin" valueType="num">
                                      <p:cBhvr additive="base">
                                        <p:cTn dur="500"/>
                                        <p:tgtEl>
                                          <p:spTgt spid="45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8">
                                            <p:txEl>
                                              <p:pRg end="1" st="1"/>
                                            </p:txEl>
                                          </p:spTgt>
                                        </p:tgtEl>
                                        <p:attrNameLst>
                                          <p:attrName>style.visibility</p:attrName>
                                        </p:attrNameLst>
                                      </p:cBhvr>
                                      <p:to>
                                        <p:strVal val="visible"/>
                                      </p:to>
                                    </p:set>
                                    <p:anim calcmode="lin" valueType="num">
                                      <p:cBhvr additive="base">
                                        <p:cTn dur="500"/>
                                        <p:tgtEl>
                                          <p:spTgt spid="45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8">
                                            <p:txEl>
                                              <p:pRg end="2" st="2"/>
                                            </p:txEl>
                                          </p:spTgt>
                                        </p:tgtEl>
                                        <p:attrNameLst>
                                          <p:attrName>style.visibility</p:attrName>
                                        </p:attrNameLst>
                                      </p:cBhvr>
                                      <p:to>
                                        <p:strVal val="visible"/>
                                      </p:to>
                                    </p:set>
                                    <p:anim calcmode="lin" valueType="num">
                                      <p:cBhvr additive="base">
                                        <p:cTn dur="500"/>
                                        <p:tgtEl>
                                          <p:spTgt spid="45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8">
                                            <p:txEl>
                                              <p:pRg end="3" st="3"/>
                                            </p:txEl>
                                          </p:spTgt>
                                        </p:tgtEl>
                                        <p:attrNameLst>
                                          <p:attrName>style.visibility</p:attrName>
                                        </p:attrNameLst>
                                      </p:cBhvr>
                                      <p:to>
                                        <p:strVal val="visible"/>
                                      </p:to>
                                    </p:set>
                                    <p:anim calcmode="lin" valueType="num">
                                      <p:cBhvr additive="base">
                                        <p:cTn dur="500"/>
                                        <p:tgtEl>
                                          <p:spTgt spid="45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2" name="Shape 462"/>
        <p:cNvGrpSpPr/>
        <p:nvPr/>
      </p:nvGrpSpPr>
      <p:grpSpPr>
        <a:xfrm>
          <a:off x="0" y="0"/>
          <a:ext cx="0" cy="0"/>
          <a:chOff x="0" y="0"/>
          <a:chExt cx="0" cy="0"/>
        </a:xfrm>
      </p:grpSpPr>
      <p:sp>
        <p:nvSpPr>
          <p:cNvPr id="463" name="Google Shape;463;p43"/>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64" name="Google Shape;464;p43"/>
          <p:cNvSpPr txBox="1"/>
          <p:nvPr/>
        </p:nvSpPr>
        <p:spPr>
          <a:xfrm>
            <a:off x="1714500" y="228600"/>
            <a:ext cx="7429500" cy="2997200"/>
          </a:xfrm>
          <a:prstGeom prst="rect">
            <a:avLst/>
          </a:prstGeom>
          <a:noFill/>
          <a:ln>
            <a:noFill/>
          </a:ln>
        </p:spPr>
        <p:txBody>
          <a:bodyPr anchorCtr="0" anchor="ctr" bIns="46075" lIns="92150" spcFirstLastPara="1" rIns="92150" wrap="square" tIns="46075">
            <a:noAutofit/>
          </a:bodyPr>
          <a:lstStyle/>
          <a:p>
            <a:pPr indent="-263523" lvl="0" marL="265112" marR="0" rtl="0" algn="l">
              <a:lnSpc>
                <a:spcPct val="100000"/>
              </a:lnSpc>
              <a:spcBef>
                <a:spcPts val="0"/>
              </a:spcBef>
              <a:spcAft>
                <a:spcPts val="0"/>
              </a:spcAft>
              <a:buClr>
                <a:srgbClr val="008000"/>
              </a:buClr>
              <a:buSzPts val="2600"/>
              <a:buFont typeface="Times New Roman"/>
              <a:buNone/>
            </a:pPr>
            <a:r>
              <a:rPr b="0" i="0" lang="en-US" sz="2600" u="none" cap="none" strike="noStrike">
                <a:solidFill>
                  <a:srgbClr val="008000"/>
                </a:solidFill>
                <a:latin typeface="Times New Roman"/>
                <a:ea typeface="Times New Roman"/>
                <a:cs typeface="Times New Roman"/>
                <a:sym typeface="Times New Roman"/>
              </a:rPr>
              <a:t> </a:t>
            </a:r>
            <a:r>
              <a:rPr b="1" i="0" lang="en-US" sz="3200" u="sng" cap="none" strike="noStrike">
                <a:solidFill>
                  <a:srgbClr val="FF0066"/>
                </a:solidFill>
                <a:latin typeface="Times New Roman"/>
                <a:ea typeface="Times New Roman"/>
                <a:cs typeface="Times New Roman"/>
                <a:sym typeface="Times New Roman"/>
              </a:rPr>
              <a:t>Ejemplo:</a:t>
            </a:r>
            <a:r>
              <a:rPr b="0" i="0" lang="en-US" sz="2600" u="none" cap="none" strike="noStrike">
                <a:solidFill>
                  <a:srgbClr val="008000"/>
                </a:solidFill>
                <a:latin typeface="Times New Roman"/>
                <a:ea typeface="Times New Roman"/>
                <a:cs typeface="Times New Roman"/>
                <a:sym typeface="Times New Roman"/>
              </a:rPr>
              <a:t> Una mezcla gaseosa constituida inicial-mente por  3,5 moles de hidrógeno y 2,5 de yodo, se calienta a 400ºC con lo que al alcanzar el equilibrio se obtienen 4.5 moles de HI, siendo el volumen del recipiente de reacción de 10 litros. Calcule: </a:t>
            </a:r>
            <a:r>
              <a:rPr b="1" i="0" lang="en-US" sz="2600" u="none" cap="none" strike="noStrike">
                <a:solidFill>
                  <a:srgbClr val="FF0066"/>
                </a:solidFill>
                <a:latin typeface="Times New Roman"/>
                <a:ea typeface="Times New Roman"/>
                <a:cs typeface="Times New Roman"/>
                <a:sym typeface="Times New Roman"/>
              </a:rPr>
              <a:t>a)</a:t>
            </a:r>
            <a:r>
              <a:rPr b="0" i="0" lang="en-US" sz="2600" u="none" cap="none" strike="noStrike">
                <a:solidFill>
                  <a:srgbClr val="008000"/>
                </a:solidFill>
                <a:latin typeface="Times New Roman"/>
                <a:ea typeface="Times New Roman"/>
                <a:cs typeface="Times New Roman"/>
                <a:sym typeface="Times New Roman"/>
              </a:rPr>
              <a:t> El valor de las constantes de equilibrio K</a:t>
            </a:r>
            <a:r>
              <a:rPr b="0" baseline="-25000" i="0" lang="en-US" sz="2600" u="none" cap="none" strike="noStrike">
                <a:solidFill>
                  <a:srgbClr val="008000"/>
                </a:solidFill>
                <a:latin typeface="Times New Roman"/>
                <a:ea typeface="Times New Roman"/>
                <a:cs typeface="Times New Roman"/>
                <a:sym typeface="Times New Roman"/>
              </a:rPr>
              <a:t>c</a:t>
            </a:r>
            <a:r>
              <a:rPr b="0" i="0" lang="en-US" sz="2600" u="none" cap="none" strike="noStrike">
                <a:solidFill>
                  <a:srgbClr val="008000"/>
                </a:solidFill>
                <a:latin typeface="Times New Roman"/>
                <a:ea typeface="Times New Roman"/>
                <a:cs typeface="Times New Roman"/>
                <a:sym typeface="Times New Roman"/>
              </a:rPr>
              <a:t> y  K</a:t>
            </a:r>
            <a:r>
              <a:rPr b="0" baseline="-25000" i="0" lang="en-US" sz="2600" u="none" cap="none" strike="noStrike">
                <a:solidFill>
                  <a:srgbClr val="008000"/>
                </a:solidFill>
                <a:latin typeface="Times New Roman"/>
                <a:ea typeface="Times New Roman"/>
                <a:cs typeface="Times New Roman"/>
                <a:sym typeface="Times New Roman"/>
              </a:rPr>
              <a:t>p</a:t>
            </a:r>
            <a:r>
              <a:rPr b="0" i="0" lang="en-US" sz="2600" u="none" cap="none" strike="noStrike">
                <a:solidFill>
                  <a:srgbClr val="008000"/>
                </a:solidFill>
                <a:latin typeface="Times New Roman"/>
                <a:ea typeface="Times New Roman"/>
                <a:cs typeface="Times New Roman"/>
                <a:sym typeface="Times New Roman"/>
              </a:rPr>
              <a:t>;</a:t>
            </a:r>
            <a:r>
              <a:rPr b="0" baseline="-25000" i="0" lang="en-US" sz="2600" u="none" cap="none" strike="noStrike">
                <a:solidFill>
                  <a:srgbClr val="008000"/>
                </a:solidFill>
                <a:latin typeface="Times New Roman"/>
                <a:ea typeface="Times New Roman"/>
                <a:cs typeface="Times New Roman"/>
                <a:sym typeface="Times New Roman"/>
              </a:rPr>
              <a:t> </a:t>
            </a:r>
            <a:r>
              <a:rPr b="1" i="0" lang="en-US" sz="2600" u="none" cap="none" strike="noStrike">
                <a:solidFill>
                  <a:srgbClr val="FF0066"/>
                </a:solidFill>
                <a:latin typeface="Times New Roman"/>
                <a:ea typeface="Times New Roman"/>
                <a:cs typeface="Times New Roman"/>
                <a:sym typeface="Times New Roman"/>
              </a:rPr>
              <a:t>b)</a:t>
            </a:r>
            <a:r>
              <a:rPr b="0" i="0" lang="en-US" sz="2600" u="none" cap="none" strike="noStrike">
                <a:solidFill>
                  <a:srgbClr val="008000"/>
                </a:solidFill>
                <a:latin typeface="Times New Roman"/>
                <a:ea typeface="Times New Roman"/>
                <a:cs typeface="Times New Roman"/>
                <a:sym typeface="Times New Roman"/>
              </a:rPr>
              <a:t> La concentración de los compuestos si el volumen se reduce a la mitad manteniendo constante la temperatura a 400ºC.</a:t>
            </a:r>
            <a:endParaRPr b="0" i="0" sz="1400" u="none" cap="none" strike="noStrike">
              <a:solidFill>
                <a:srgbClr val="000000"/>
              </a:solidFill>
              <a:latin typeface="Arial"/>
              <a:ea typeface="Arial"/>
              <a:cs typeface="Arial"/>
              <a:sym typeface="Arial"/>
            </a:endParaRPr>
          </a:p>
        </p:txBody>
      </p:sp>
      <p:sp>
        <p:nvSpPr>
          <p:cNvPr id="465" name="Google Shape;465;p43"/>
          <p:cNvSpPr txBox="1"/>
          <p:nvPr/>
        </p:nvSpPr>
        <p:spPr>
          <a:xfrm>
            <a:off x="1543050" y="3492500"/>
            <a:ext cx="7600950" cy="2616200"/>
          </a:xfrm>
          <a:prstGeom prst="rect">
            <a:avLst/>
          </a:prstGeom>
          <a:noFill/>
          <a:ln>
            <a:noFill/>
          </a:ln>
        </p:spPr>
        <p:txBody>
          <a:bodyPr anchorCtr="0" anchor="t" bIns="46075" lIns="92150" spcFirstLastPara="1" rIns="92150" wrap="square" tIns="46075">
            <a:noAutofit/>
          </a:bodyPr>
          <a:lstStyle/>
          <a:p>
            <a:pPr indent="0" lvl="0" marL="0" marR="0" rtl="0" algn="l">
              <a:lnSpc>
                <a:spcPct val="85000"/>
              </a:lnSpc>
              <a:spcBef>
                <a:spcPts val="0"/>
              </a:spcBef>
              <a:spcAft>
                <a:spcPts val="0"/>
              </a:spcAft>
              <a:buClr>
                <a:srgbClr val="FF0066"/>
              </a:buClr>
              <a:buSzPts val="2400"/>
              <a:buFont typeface="Arial"/>
              <a:buNone/>
            </a:pPr>
            <a:r>
              <a:rPr b="1" i="0" lang="en-US" sz="2400" u="none" cap="none" strike="noStrike">
                <a:solidFill>
                  <a:srgbClr val="FF0066"/>
                </a:solidFill>
                <a:latin typeface="Arial"/>
                <a:ea typeface="Arial"/>
                <a:cs typeface="Arial"/>
                <a:sym typeface="Arial"/>
              </a:rPr>
              <a:t>a)</a:t>
            </a:r>
            <a:r>
              <a:rPr b="0" i="0" lang="en-US" sz="2400" u="none" cap="none" strike="noStrike">
                <a:solidFill>
                  <a:srgbClr val="333300"/>
                </a:solidFill>
                <a:latin typeface="Arial"/>
                <a:ea typeface="Arial"/>
                <a:cs typeface="Arial"/>
                <a:sym typeface="Arial"/>
              </a:rPr>
              <a:t> </a:t>
            </a:r>
            <a:r>
              <a:rPr b="1" i="0" lang="en-US" sz="2400" u="sng" cap="none" strike="noStrike">
                <a:solidFill>
                  <a:srgbClr val="CCCC00"/>
                </a:solidFill>
                <a:latin typeface="Arial"/>
                <a:ea typeface="Arial"/>
                <a:cs typeface="Arial"/>
                <a:sym typeface="Arial"/>
              </a:rPr>
              <a:t>Equilibrio:</a:t>
            </a:r>
            <a:r>
              <a:rPr b="0" i="0" lang="en-US" sz="2400" u="none" cap="none" strike="noStrike">
                <a:solidFill>
                  <a:srgbClr val="333300"/>
                </a:solidFill>
                <a:latin typeface="Arial"/>
                <a:ea typeface="Arial"/>
                <a:cs typeface="Arial"/>
                <a:sym typeface="Arial"/>
              </a:rPr>
              <a:t>   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(g) +     I</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(g) 	  	2 HI (g)</a:t>
            </a:r>
            <a:endParaRPr b="0" i="0" sz="1400" u="none" cap="none" strike="noStrike">
              <a:solidFill>
                <a:srgbClr val="000000"/>
              </a:solidFill>
              <a:latin typeface="Arial"/>
              <a:ea typeface="Arial"/>
              <a:cs typeface="Arial"/>
              <a:sym typeface="Arial"/>
            </a:endParaRPr>
          </a:p>
          <a:p>
            <a:pPr indent="0" lvl="0" marL="0" marR="0" rtl="0" algn="l">
              <a:lnSpc>
                <a:spcPct val="85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Moles inic.:       3,5	  	2,5		    0</a:t>
            </a:r>
            <a:endParaRPr b="0" i="0" sz="1400" u="none" cap="none" strike="noStrike">
              <a:solidFill>
                <a:srgbClr val="000000"/>
              </a:solidFill>
              <a:latin typeface="Arial"/>
              <a:ea typeface="Arial"/>
              <a:cs typeface="Arial"/>
              <a:sym typeface="Arial"/>
            </a:endParaRPr>
          </a:p>
          <a:p>
            <a:pPr indent="0" lvl="0" marL="0" marR="0" rtl="0" algn="l">
              <a:lnSpc>
                <a:spcPct val="85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Moles reac:      2,25 	2,25 	  	  (4,5)	</a:t>
            </a:r>
            <a:endParaRPr b="0" i="0" sz="1400" u="none" cap="none" strike="noStrike">
              <a:solidFill>
                <a:srgbClr val="000000"/>
              </a:solidFill>
              <a:latin typeface="Arial"/>
              <a:ea typeface="Arial"/>
              <a:cs typeface="Arial"/>
              <a:sym typeface="Arial"/>
            </a:endParaRPr>
          </a:p>
          <a:p>
            <a:pPr indent="0" lvl="0" marL="0" marR="0" rtl="0" algn="l">
              <a:lnSpc>
                <a:spcPct val="85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Moles equil.     1,25  	0,25                  4,5</a:t>
            </a:r>
            <a:endParaRPr b="0" i="0" sz="1400" u="none" cap="none" strike="noStrike">
              <a:solidFill>
                <a:srgbClr val="000000"/>
              </a:solidFill>
              <a:latin typeface="Arial"/>
              <a:ea typeface="Arial"/>
              <a:cs typeface="Arial"/>
              <a:sym typeface="Arial"/>
            </a:endParaRPr>
          </a:p>
          <a:p>
            <a:pPr indent="0" lvl="0" marL="0" marR="0" rtl="0" algn="l">
              <a:lnSpc>
                <a:spcPct val="85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conc. eq(mol/l) 0,125 	0,025	   	  0,45 </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5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HI</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0,45</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M</a:t>
            </a:r>
            <a:r>
              <a:rPr b="0" baseline="30000" i="0" lang="en-US" sz="2400" u="none" cap="none" strike="noStrike">
                <a:solidFill>
                  <a:srgbClr val="333300"/>
                </a:solidFill>
                <a:latin typeface="Arial"/>
                <a:ea typeface="Arial"/>
                <a:cs typeface="Arial"/>
                <a:sym typeface="Arial"/>
              </a:rPr>
              <a:t>2 </a:t>
            </a:r>
            <a:br>
              <a:rPr b="0" baseline="3000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 = ———— = ————————— =  </a:t>
            </a:r>
            <a:r>
              <a:rPr b="1" i="0" lang="en-US" sz="3200" u="none" cap="none" strike="noStrike">
                <a:solidFill>
                  <a:srgbClr val="333300"/>
                </a:solidFill>
                <a:latin typeface="Arial"/>
                <a:ea typeface="Arial"/>
                <a:cs typeface="Arial"/>
                <a:sym typeface="Arial"/>
              </a:rPr>
              <a:t> </a:t>
            </a:r>
            <a:r>
              <a:rPr b="1" i="0" lang="en-US" sz="2400" u="none" cap="none" strike="noStrike">
                <a:solidFill>
                  <a:srgbClr val="CC3300"/>
                </a:solidFill>
                <a:latin typeface="Arial"/>
                <a:ea typeface="Arial"/>
                <a:cs typeface="Arial"/>
                <a:sym typeface="Arial"/>
              </a:rPr>
              <a:t>64,8</a:t>
            </a:r>
            <a:br>
              <a:rPr b="0" i="0" lang="en-US" sz="2400" u="none" cap="none" strike="noStrike">
                <a:solidFill>
                  <a:srgbClr val="CC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I</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0,125 M  · 0,025 M</a:t>
            </a:r>
            <a:endParaRPr b="0" i="0" sz="1400" u="none" cap="none" strike="noStrike">
              <a:solidFill>
                <a:srgbClr val="000000"/>
              </a:solidFill>
              <a:latin typeface="Arial"/>
              <a:ea typeface="Arial"/>
              <a:cs typeface="Arial"/>
              <a:sym typeface="Arial"/>
            </a:endParaRPr>
          </a:p>
          <a:p>
            <a:pPr indent="0" lvl="0" marL="0" marR="0" rtl="0" algn="l">
              <a:lnSpc>
                <a:spcPct val="60000"/>
              </a:lnSpc>
              <a:spcBef>
                <a:spcPts val="18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P  </a:t>
            </a:r>
            <a:r>
              <a:rPr b="0" i="0" lang="en-US" sz="2400" u="none" cap="none" strike="noStrike">
                <a:solidFill>
                  <a:srgbClr val="333300"/>
                </a:solidFill>
                <a:latin typeface="Arial"/>
                <a:ea typeface="Arial"/>
                <a:cs typeface="Arial"/>
                <a:sym typeface="Arial"/>
              </a:rPr>
              <a:t>=</a:t>
            </a:r>
            <a:r>
              <a:rPr b="0" i="0" lang="en-US" sz="32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  · (RT)</a:t>
            </a:r>
            <a:r>
              <a:rPr b="0" baseline="30000" i="0" lang="en-US" sz="2400" u="none" cap="none" strike="noStrike">
                <a:solidFill>
                  <a:srgbClr val="333300"/>
                </a:solidFill>
                <a:latin typeface="Arial"/>
                <a:ea typeface="Arial"/>
                <a:cs typeface="Arial"/>
                <a:sym typeface="Arial"/>
              </a:rPr>
              <a:t>0</a:t>
            </a:r>
            <a:r>
              <a:rPr b="0" i="0" lang="en-US" sz="2400" u="none" cap="none" strike="noStrike">
                <a:solidFill>
                  <a:srgbClr val="333300"/>
                </a:solidFill>
                <a:latin typeface="Arial"/>
                <a:ea typeface="Arial"/>
                <a:cs typeface="Arial"/>
                <a:sym typeface="Arial"/>
              </a:rPr>
              <a:t> = </a:t>
            </a:r>
            <a:r>
              <a:rPr b="1" i="0" lang="en-US" sz="2400" u="none" cap="none" strike="noStrike">
                <a:solidFill>
                  <a:srgbClr val="CC3300"/>
                </a:solidFill>
                <a:latin typeface="Arial"/>
                <a:ea typeface="Arial"/>
                <a:cs typeface="Arial"/>
                <a:sym typeface="Arial"/>
              </a:rPr>
              <a:t>64,8</a:t>
            </a:r>
            <a:endParaRPr b="0" i="0" sz="1400" u="none" cap="none" strike="noStrike">
              <a:solidFill>
                <a:srgbClr val="000000"/>
              </a:solidFill>
              <a:latin typeface="Arial"/>
              <a:ea typeface="Arial"/>
              <a:cs typeface="Arial"/>
              <a:sym typeface="Arial"/>
            </a:endParaRPr>
          </a:p>
        </p:txBody>
      </p:sp>
      <p:sp>
        <p:nvSpPr>
          <p:cNvPr id="466" name="Google Shape;466;p43"/>
          <p:cNvSpPr txBox="1"/>
          <p:nvPr/>
        </p:nvSpPr>
        <p:spPr>
          <a:xfrm>
            <a:off x="0" y="0"/>
            <a:ext cx="1828800" cy="823912"/>
          </a:xfrm>
          <a:prstGeom prst="rect">
            <a:avLst/>
          </a:prstGeom>
          <a:gradFill>
            <a:gsLst>
              <a:gs pos="0">
                <a:srgbClr val="008000"/>
              </a:gs>
              <a:gs pos="100000">
                <a:srgbClr val="FCFDC6"/>
              </a:gs>
            </a:gsLst>
            <a:lin ang="5400000" scaled="0"/>
          </a:gradFill>
          <a:ln cap="sq" cmpd="sng" w="12600">
            <a:solidFill>
              <a:srgbClr val="333300"/>
            </a:solidFill>
            <a:prstDash val="solid"/>
            <a:miter lim="800000"/>
            <a:headEnd len="sm" w="sm" type="none"/>
            <a:tailEnd len="sm" w="sm" type="none"/>
          </a:ln>
          <a:effectLst>
            <a:outerShdw blurRad="63500" dir="2700000" dist="107932">
              <a:srgbClr val="808080"/>
            </a:outerShdw>
          </a:effectLst>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Problema Selectividad (Junio 98)</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 calcmode="lin" valueType="num">
                                      <p:cBhvr additive="base">
                                        <p:cTn dur="500"/>
                                        <p:tgtEl>
                                          <p:spTgt spid="46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anim calcmode="lin" valueType="num">
                                      <p:cBhvr additive="base">
                                        <p:cTn dur="500"/>
                                        <p:tgtEl>
                                          <p:spTgt spid="46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anim calcmode="lin" valueType="num">
                                      <p:cBhvr additive="base">
                                        <p:cTn dur="500"/>
                                        <p:tgtEl>
                                          <p:spTgt spid="46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5">
                                            <p:txEl>
                                              <p:pRg end="3" st="3"/>
                                            </p:txEl>
                                          </p:spTgt>
                                        </p:tgtEl>
                                        <p:attrNameLst>
                                          <p:attrName>style.visibility</p:attrName>
                                        </p:attrNameLst>
                                      </p:cBhvr>
                                      <p:to>
                                        <p:strVal val="visible"/>
                                      </p:to>
                                    </p:set>
                                    <p:anim calcmode="lin" valueType="num">
                                      <p:cBhvr additive="base">
                                        <p:cTn dur="500"/>
                                        <p:tgtEl>
                                          <p:spTgt spid="46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5">
                                            <p:txEl>
                                              <p:pRg end="4" st="4"/>
                                            </p:txEl>
                                          </p:spTgt>
                                        </p:tgtEl>
                                        <p:attrNameLst>
                                          <p:attrName>style.visibility</p:attrName>
                                        </p:attrNameLst>
                                      </p:cBhvr>
                                      <p:to>
                                        <p:strVal val="visible"/>
                                      </p:to>
                                    </p:set>
                                    <p:anim calcmode="lin" valueType="num">
                                      <p:cBhvr additive="base">
                                        <p:cTn dur="500"/>
                                        <p:tgtEl>
                                          <p:spTgt spid="46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5">
                                            <p:txEl>
                                              <p:pRg end="5" st="5"/>
                                            </p:txEl>
                                          </p:spTgt>
                                        </p:tgtEl>
                                        <p:attrNameLst>
                                          <p:attrName>style.visibility</p:attrName>
                                        </p:attrNameLst>
                                      </p:cBhvr>
                                      <p:to>
                                        <p:strVal val="visible"/>
                                      </p:to>
                                    </p:set>
                                    <p:anim calcmode="lin" valueType="num">
                                      <p:cBhvr additive="base">
                                        <p:cTn dur="500"/>
                                        <p:tgtEl>
                                          <p:spTgt spid="465">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5">
                                            <p:txEl>
                                              <p:pRg end="6" st="6"/>
                                            </p:txEl>
                                          </p:spTgt>
                                        </p:tgtEl>
                                        <p:attrNameLst>
                                          <p:attrName>style.visibility</p:attrName>
                                        </p:attrNameLst>
                                      </p:cBhvr>
                                      <p:to>
                                        <p:strVal val="visible"/>
                                      </p:to>
                                    </p:set>
                                    <p:anim calcmode="lin" valueType="num">
                                      <p:cBhvr additive="base">
                                        <p:cTn dur="500"/>
                                        <p:tgtEl>
                                          <p:spTgt spid="465">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0" name="Shape 470"/>
        <p:cNvGrpSpPr/>
        <p:nvPr/>
      </p:nvGrpSpPr>
      <p:grpSpPr>
        <a:xfrm>
          <a:off x="0" y="0"/>
          <a:ext cx="0" cy="0"/>
          <a:chOff x="0" y="0"/>
          <a:chExt cx="0" cy="0"/>
        </a:xfrm>
      </p:grpSpPr>
      <p:sp>
        <p:nvSpPr>
          <p:cNvPr id="471" name="Google Shape;471;p44"/>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72" name="Google Shape;472;p44"/>
          <p:cNvSpPr txBox="1"/>
          <p:nvPr/>
        </p:nvSpPr>
        <p:spPr>
          <a:xfrm>
            <a:off x="1825625" y="228600"/>
            <a:ext cx="7318375" cy="1349375"/>
          </a:xfrm>
          <a:prstGeom prst="rect">
            <a:avLst/>
          </a:prstGeom>
          <a:noFill/>
          <a:ln>
            <a:noFill/>
          </a:ln>
        </p:spPr>
        <p:txBody>
          <a:bodyPr anchorCtr="0" anchor="ctr" bIns="46075" lIns="92150" spcFirstLastPara="1" rIns="92150" wrap="square" tIns="46075">
            <a:noAutofit/>
          </a:bodyPr>
          <a:lstStyle/>
          <a:p>
            <a:pPr indent="-352423" lvl="0" marL="354012"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1" i="0" lang="en-US" sz="3200" u="none" cap="none" strike="noStrike">
                <a:solidFill>
                  <a:srgbClr val="FF0066"/>
                </a:solidFill>
                <a:latin typeface="Times New Roman"/>
                <a:ea typeface="Times New Roman"/>
                <a:cs typeface="Times New Roman"/>
                <a:sym typeface="Times New Roman"/>
              </a:rPr>
              <a:t> (cont)</a:t>
            </a:r>
            <a:r>
              <a:rPr b="1" i="0" lang="en-US" sz="3200" u="sng" cap="none" strike="noStrike">
                <a:solidFill>
                  <a:srgbClr val="FF0066"/>
                </a:solidFill>
                <a:latin typeface="Times New Roman"/>
                <a:ea typeface="Times New Roman"/>
                <a:cs typeface="Times New Roman"/>
                <a:sym typeface="Times New Roman"/>
              </a:rPr>
              <a:t>:</a:t>
            </a:r>
            <a:r>
              <a:rPr b="1" i="1" lang="en-US" sz="3200" u="none" cap="none" strike="noStrike">
                <a:solidFill>
                  <a:srgbClr val="FF0066"/>
                </a:solidFill>
                <a:latin typeface="Times New Roman"/>
                <a:ea typeface="Times New Roman"/>
                <a:cs typeface="Times New Roman"/>
                <a:sym typeface="Times New Roman"/>
              </a:rPr>
              <a:t> </a:t>
            </a:r>
            <a:r>
              <a:rPr b="1" i="0" lang="en-US" sz="2600" u="none" cap="none" strike="noStrike">
                <a:solidFill>
                  <a:srgbClr val="FF0066"/>
                </a:solidFill>
                <a:latin typeface="Times New Roman"/>
                <a:ea typeface="Times New Roman"/>
                <a:cs typeface="Times New Roman"/>
                <a:sym typeface="Times New Roman"/>
              </a:rPr>
              <a:t>b)</a:t>
            </a:r>
            <a:r>
              <a:rPr b="0" i="0" lang="en-US" sz="2600" u="none" cap="none" strike="noStrike">
                <a:solidFill>
                  <a:srgbClr val="008000"/>
                </a:solidFill>
                <a:latin typeface="Times New Roman"/>
                <a:ea typeface="Times New Roman"/>
                <a:cs typeface="Times New Roman"/>
                <a:sym typeface="Times New Roman"/>
              </a:rPr>
              <a:t> La concentración de los compuestos si el volumen se reduce a la mitad manteniendo constante la temperatura a 400ºC.</a:t>
            </a:r>
            <a:endParaRPr b="0" i="0" sz="1400" u="none" cap="none" strike="noStrike">
              <a:solidFill>
                <a:srgbClr val="000000"/>
              </a:solidFill>
              <a:latin typeface="Arial"/>
              <a:ea typeface="Arial"/>
              <a:cs typeface="Arial"/>
              <a:sym typeface="Arial"/>
            </a:endParaRPr>
          </a:p>
        </p:txBody>
      </p:sp>
      <p:sp>
        <p:nvSpPr>
          <p:cNvPr id="473" name="Google Shape;473;p44"/>
          <p:cNvSpPr txBox="1"/>
          <p:nvPr/>
        </p:nvSpPr>
        <p:spPr>
          <a:xfrm>
            <a:off x="1543050" y="1600200"/>
            <a:ext cx="7600950" cy="4303712"/>
          </a:xfrm>
          <a:prstGeom prst="rect">
            <a:avLst/>
          </a:prstGeom>
          <a:noFill/>
          <a:ln>
            <a:noFill/>
          </a:ln>
        </p:spPr>
        <p:txBody>
          <a:bodyPr anchorCtr="0" anchor="t" bIns="46075" lIns="92150" spcFirstLastPara="1" rIns="92150" wrap="square" tIns="46075">
            <a:noAutofit/>
          </a:bodyPr>
          <a:lstStyle/>
          <a:p>
            <a:pPr indent="-341312" lvl="0" marL="342900" marR="0" rtl="0" algn="l">
              <a:lnSpc>
                <a:spcPct val="100000"/>
              </a:lnSpc>
              <a:spcBef>
                <a:spcPts val="0"/>
              </a:spcBef>
              <a:spcAft>
                <a:spcPts val="0"/>
              </a:spcAft>
              <a:buClr>
                <a:srgbClr val="FF0066"/>
              </a:buClr>
              <a:buSzPts val="2400"/>
              <a:buFont typeface="Arial"/>
              <a:buNone/>
            </a:pPr>
            <a:r>
              <a:rPr b="1" i="0" lang="en-US" sz="2400" u="none" cap="none" strike="noStrike">
                <a:solidFill>
                  <a:srgbClr val="FF0066"/>
                </a:solidFill>
                <a:latin typeface="Arial"/>
                <a:ea typeface="Arial"/>
                <a:cs typeface="Arial"/>
                <a:sym typeface="Arial"/>
              </a:rPr>
              <a:t>b)</a:t>
            </a:r>
            <a:r>
              <a:rPr b="0" i="0" lang="en-US" sz="2400" u="none" cap="none" strike="noStrike">
                <a:solidFill>
                  <a:srgbClr val="333300"/>
                </a:solidFill>
                <a:latin typeface="Arial"/>
                <a:ea typeface="Arial"/>
                <a:cs typeface="Arial"/>
                <a:sym typeface="Arial"/>
              </a:rPr>
              <a:t>  En este caso el volumen no influye en el equilibrio, pues al haber el mismo nº de moles de reactivos y productos</a:t>
            </a:r>
            <a:r>
              <a:rPr b="1"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se eliminan todas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las “V” en la expresión de 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1312" lvl="0" marL="342900" marR="0" rtl="0" algn="l">
              <a:lnSpc>
                <a:spcPct val="10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Por tanto, las concentraciones de reactivos y productos, simplemente se duplican: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 1,25 mol/5 L =  0,250 M</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I</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 0,25 mol/5 L =  0, 050 M </a:t>
            </a:r>
            <a:br>
              <a:rPr b="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HI</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=4,5 mol/ 5 L = 0,90 M</a:t>
            </a:r>
            <a:endParaRPr b="0" i="0" sz="1400" u="none" cap="none" strike="noStrike">
              <a:solidFill>
                <a:srgbClr val="000000"/>
              </a:solidFill>
              <a:latin typeface="Arial"/>
              <a:ea typeface="Arial"/>
              <a:cs typeface="Arial"/>
              <a:sym typeface="Arial"/>
            </a:endParaRPr>
          </a:p>
          <a:p>
            <a:pPr indent="-341312" lvl="0" marL="342900" marR="0" rtl="0" algn="l">
              <a:lnSpc>
                <a:spcPct val="100000"/>
              </a:lnSpc>
              <a:spcBef>
                <a:spcPts val="6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Se puede comprobar que:</a:t>
            </a:r>
            <a:endParaRPr b="0" i="0" sz="1400" u="none" cap="none" strike="noStrike">
              <a:solidFill>
                <a:srgbClr val="000000"/>
              </a:solidFill>
              <a:latin typeface="Arial"/>
              <a:ea typeface="Arial"/>
              <a:cs typeface="Arial"/>
              <a:sym typeface="Arial"/>
            </a:endParaRPr>
          </a:p>
          <a:p>
            <a:pPr indent="-341312" lvl="0" marL="342900" marR="0" rtl="0" algn="l">
              <a:lnSpc>
                <a:spcPct val="60000"/>
              </a:lnSpc>
              <a:spcBef>
                <a:spcPts val="1500"/>
              </a:spcBef>
              <a:spcAft>
                <a:spcPts val="0"/>
              </a:spcAft>
              <a:buClr>
                <a:srgbClr val="333300"/>
              </a:buClr>
              <a:buSzPts val="2400"/>
              <a:buFont typeface="Arial"/>
              <a:buNone/>
            </a:pP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HI</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(0,90 M)</a:t>
            </a:r>
            <a:r>
              <a:rPr b="0" baseline="30000" i="0" lang="en-US" sz="2400" u="none" cap="none" strike="noStrike">
                <a:solidFill>
                  <a:srgbClr val="333300"/>
                </a:solidFill>
                <a:latin typeface="Arial"/>
                <a:ea typeface="Arial"/>
                <a:cs typeface="Arial"/>
                <a:sym typeface="Arial"/>
              </a:rPr>
              <a:t>2 </a:t>
            </a:r>
            <a:br>
              <a:rPr b="0" baseline="30000" i="0" lang="en-US" sz="2400" u="none" cap="none" strike="noStrike">
                <a:solidFill>
                  <a:srgbClr val="33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K</a:t>
            </a:r>
            <a:r>
              <a:rPr b="0" baseline="-25000" i="0" lang="en-US" sz="2400" u="none" cap="none" strike="noStrike">
                <a:solidFill>
                  <a:srgbClr val="333300"/>
                </a:solidFill>
                <a:latin typeface="Arial"/>
                <a:ea typeface="Arial"/>
                <a:cs typeface="Arial"/>
                <a:sym typeface="Arial"/>
              </a:rPr>
              <a:t>c</a:t>
            </a:r>
            <a:r>
              <a:rPr b="0" i="0" lang="en-US" sz="2400" u="none" cap="none" strike="noStrike">
                <a:solidFill>
                  <a:srgbClr val="333300"/>
                </a:solidFill>
                <a:latin typeface="Arial"/>
                <a:ea typeface="Arial"/>
                <a:cs typeface="Arial"/>
                <a:sym typeface="Arial"/>
              </a:rPr>
              <a:t> = ———— = ———————— =  </a:t>
            </a:r>
            <a:r>
              <a:rPr b="1" i="0" lang="en-US" sz="3200" u="none" cap="none" strike="noStrike">
                <a:solidFill>
                  <a:srgbClr val="333300"/>
                </a:solidFill>
                <a:latin typeface="Arial"/>
                <a:ea typeface="Arial"/>
                <a:cs typeface="Arial"/>
                <a:sym typeface="Arial"/>
              </a:rPr>
              <a:t> </a:t>
            </a:r>
            <a:r>
              <a:rPr b="1" i="0" lang="en-US" sz="2400" u="none" cap="none" strike="noStrike">
                <a:solidFill>
                  <a:srgbClr val="CC3300"/>
                </a:solidFill>
                <a:latin typeface="Arial"/>
                <a:ea typeface="Arial"/>
                <a:cs typeface="Arial"/>
                <a:sym typeface="Arial"/>
              </a:rPr>
              <a:t>64,8</a:t>
            </a:r>
            <a:br>
              <a:rPr b="0" i="0" lang="en-US" sz="2400" u="none" cap="none" strike="noStrike">
                <a:solidFill>
                  <a:srgbClr val="CC3300"/>
                </a:solidFill>
                <a:latin typeface="Arial"/>
                <a:ea typeface="Arial"/>
                <a:cs typeface="Arial"/>
                <a:sym typeface="Arial"/>
              </a:rPr>
            </a:b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H</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baseline="3000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I</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0,250 M · 0,050 M</a:t>
            </a:r>
            <a:endParaRPr b="0" i="0" sz="1400" u="none" cap="none" strike="noStrike">
              <a:solidFill>
                <a:srgbClr val="000000"/>
              </a:solidFill>
              <a:latin typeface="Arial"/>
              <a:ea typeface="Arial"/>
              <a:cs typeface="Arial"/>
              <a:sym typeface="Arial"/>
            </a:endParaRPr>
          </a:p>
        </p:txBody>
      </p:sp>
      <p:sp>
        <p:nvSpPr>
          <p:cNvPr id="474" name="Google Shape;474;p44"/>
          <p:cNvSpPr txBox="1"/>
          <p:nvPr/>
        </p:nvSpPr>
        <p:spPr>
          <a:xfrm>
            <a:off x="0" y="0"/>
            <a:ext cx="1828800" cy="823912"/>
          </a:xfrm>
          <a:prstGeom prst="rect">
            <a:avLst/>
          </a:prstGeom>
          <a:gradFill>
            <a:gsLst>
              <a:gs pos="0">
                <a:srgbClr val="008000"/>
              </a:gs>
              <a:gs pos="100000">
                <a:srgbClr val="FCFDC6"/>
              </a:gs>
            </a:gsLst>
            <a:lin ang="5400000" scaled="0"/>
          </a:gradFill>
          <a:ln cap="sq" cmpd="sng" w="12600">
            <a:solidFill>
              <a:srgbClr val="333300"/>
            </a:solidFill>
            <a:prstDash val="solid"/>
            <a:miter lim="800000"/>
            <a:headEnd len="sm" w="sm" type="none"/>
            <a:tailEnd len="sm" w="sm" type="none"/>
          </a:ln>
          <a:effectLst>
            <a:outerShdw blurRad="63500" dir="2700000" dist="107932">
              <a:srgbClr val="808080"/>
            </a:outerShdw>
          </a:effectLst>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Problema Selectividad (Junio 98)</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73">
                                            <p:txEl>
                                              <p:pRg end="0" st="0"/>
                                            </p:txEl>
                                          </p:spTgt>
                                        </p:tgtEl>
                                        <p:attrNameLst>
                                          <p:attrName>style.visibility</p:attrName>
                                        </p:attrNameLst>
                                      </p:cBhvr>
                                      <p:to>
                                        <p:strVal val="visible"/>
                                      </p:to>
                                    </p:set>
                                    <p:anim calcmode="lin" valueType="num">
                                      <p:cBhvr additive="base">
                                        <p:cTn dur="500"/>
                                        <p:tgtEl>
                                          <p:spTgt spid="47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73">
                                            <p:txEl>
                                              <p:pRg end="1" st="1"/>
                                            </p:txEl>
                                          </p:spTgt>
                                        </p:tgtEl>
                                        <p:attrNameLst>
                                          <p:attrName>style.visibility</p:attrName>
                                        </p:attrNameLst>
                                      </p:cBhvr>
                                      <p:to>
                                        <p:strVal val="visible"/>
                                      </p:to>
                                    </p:set>
                                    <p:anim calcmode="lin" valueType="num">
                                      <p:cBhvr additive="base">
                                        <p:cTn dur="500"/>
                                        <p:tgtEl>
                                          <p:spTgt spid="47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73">
                                            <p:txEl>
                                              <p:pRg end="2" st="2"/>
                                            </p:txEl>
                                          </p:spTgt>
                                        </p:tgtEl>
                                        <p:attrNameLst>
                                          <p:attrName>style.visibility</p:attrName>
                                        </p:attrNameLst>
                                      </p:cBhvr>
                                      <p:to>
                                        <p:strVal val="visible"/>
                                      </p:to>
                                    </p:set>
                                    <p:anim calcmode="lin" valueType="num">
                                      <p:cBhvr additive="base">
                                        <p:cTn dur="500"/>
                                        <p:tgtEl>
                                          <p:spTgt spid="47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73">
                                            <p:txEl>
                                              <p:pRg end="3" st="3"/>
                                            </p:txEl>
                                          </p:spTgt>
                                        </p:tgtEl>
                                        <p:attrNameLst>
                                          <p:attrName>style.visibility</p:attrName>
                                        </p:attrNameLst>
                                      </p:cBhvr>
                                      <p:to>
                                        <p:strVal val="visible"/>
                                      </p:to>
                                    </p:set>
                                    <p:anim calcmode="lin" valueType="num">
                                      <p:cBhvr additive="base">
                                        <p:cTn dur="500"/>
                                        <p:tgtEl>
                                          <p:spTgt spid="47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804939285a_1_12"/>
          <p:cNvSpPr txBox="1"/>
          <p:nvPr/>
        </p:nvSpPr>
        <p:spPr>
          <a:xfrm>
            <a:off x="1097675" y="97150"/>
            <a:ext cx="79848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8000"/>
                </a:solidFill>
                <a:latin typeface="Times New Roman"/>
                <a:ea typeface="Times New Roman"/>
                <a:cs typeface="Times New Roman"/>
                <a:sym typeface="Times New Roman"/>
              </a:rPr>
              <a:t>¿Qué es un equilibrio químico?</a:t>
            </a:r>
            <a:endParaRPr b="0" i="0" sz="1400" u="none" cap="none" strike="noStrike">
              <a:solidFill>
                <a:schemeClr val="dk1"/>
              </a:solidFill>
              <a:latin typeface="Arial"/>
              <a:ea typeface="Arial"/>
              <a:cs typeface="Arial"/>
              <a:sym typeface="Arial"/>
            </a:endParaRPr>
          </a:p>
        </p:txBody>
      </p:sp>
      <p:graphicFrame>
        <p:nvGraphicFramePr>
          <p:cNvPr id="118" name="Google Shape;118;g2804939285a_1_12"/>
          <p:cNvGraphicFramePr/>
          <p:nvPr/>
        </p:nvGraphicFramePr>
        <p:xfrm>
          <a:off x="1524050" y="2953400"/>
          <a:ext cx="3000000" cy="3000000"/>
        </p:xfrm>
        <a:graphic>
          <a:graphicData uri="http://schemas.openxmlformats.org/drawingml/2006/table">
            <a:tbl>
              <a:tblPr>
                <a:noFill/>
                <a:tableStyleId>{749CD81C-C9A6-4835-9BAB-F823C36A6128}</a:tableStyleId>
              </a:tblPr>
              <a:tblGrid>
                <a:gridCol w="1069525"/>
                <a:gridCol w="1069525"/>
                <a:gridCol w="1069525"/>
                <a:gridCol w="1069525"/>
                <a:gridCol w="1069525"/>
                <a:gridCol w="1069525"/>
                <a:gridCol w="10695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tiempo (s)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80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100</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a:t>
                      </a:r>
                      <a:r>
                        <a:rPr baseline="-25000" lang="en-US" sz="1400" u="none" cap="none" strike="noStrike"/>
                        <a:t>2</a:t>
                      </a:r>
                      <a:r>
                        <a:rPr lang="en-US" sz="1400" u="none" cap="none" strike="noStrike"/>
                        <a:t>O</a:t>
                      </a:r>
                      <a:r>
                        <a:rPr baseline="-25000" lang="en-US" sz="1400" u="none" cap="none" strike="noStrike"/>
                        <a:t>4</a:t>
                      </a:r>
                      <a:r>
                        <a:rPr lang="en-US" sz="1400" u="none" cap="none" strike="noStrike"/>
                        <a:t>] (M)</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0,100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0,070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0,050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0,040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0,040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0,040</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[NO</a:t>
                      </a:r>
                      <a:r>
                        <a:rPr baseline="-25000" lang="en-US" sz="1400" u="none" cap="none" strike="noStrike">
                          <a:solidFill>
                            <a:schemeClr val="dk1"/>
                          </a:solidFill>
                        </a:rPr>
                        <a:t>2</a:t>
                      </a:r>
                      <a:r>
                        <a:rPr lang="en-US" sz="1400" u="none" cap="none" strike="noStrike">
                          <a:solidFill>
                            <a:schemeClr val="dk1"/>
                          </a:solidFill>
                        </a:rPr>
                        <a:t>] (M)</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0,000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0,060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0,100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0,120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0,120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0,120</a:t>
                      </a:r>
                      <a:endParaRPr sz="1400" u="none" cap="none" strike="noStrike"/>
                    </a:p>
                  </a:txBody>
                  <a:tcPr marT="91425" marB="91425" marR="91425" marL="91425"/>
                </a:tc>
              </a:tr>
            </a:tbl>
          </a:graphicData>
        </a:graphic>
      </p:graphicFrame>
      <p:sp>
        <p:nvSpPr>
          <p:cNvPr id="119" name="Google Shape;119;g2804939285a_1_12"/>
          <p:cNvSpPr txBox="1"/>
          <p:nvPr/>
        </p:nvSpPr>
        <p:spPr>
          <a:xfrm>
            <a:off x="1392288" y="946950"/>
            <a:ext cx="7750200" cy="17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EXP 1</a:t>
            </a:r>
            <a:r>
              <a:rPr b="0" i="0" lang="en-US" sz="1600" u="none" cap="none" strike="noStrike">
                <a:solidFill>
                  <a:srgbClr val="000000"/>
                </a:solidFill>
                <a:latin typeface="Arial"/>
                <a:ea typeface="Arial"/>
                <a:cs typeface="Arial"/>
                <a:sym typeface="Arial"/>
              </a:rPr>
              <a:t>. El </a:t>
            </a:r>
            <a:r>
              <a:rPr b="0" i="0" lang="en-US" sz="1600" u="none" cap="none" strike="noStrike">
                <a:solidFill>
                  <a:schemeClr val="dk1"/>
                </a:solidFill>
                <a:latin typeface="Arial"/>
                <a:ea typeface="Arial"/>
                <a:cs typeface="Arial"/>
                <a:sym typeface="Arial"/>
              </a:rPr>
              <a:t>N</a:t>
            </a:r>
            <a:r>
              <a:rPr b="0" baseline="-25000" i="0" lang="en-US" sz="1600" u="none" cap="none" strike="noStrike">
                <a:solidFill>
                  <a:schemeClr val="dk1"/>
                </a:solidFill>
                <a:latin typeface="Arial"/>
                <a:ea typeface="Arial"/>
                <a:cs typeface="Arial"/>
                <a:sym typeface="Arial"/>
              </a:rPr>
              <a:t>2</a:t>
            </a:r>
            <a:r>
              <a:rPr b="0" i="0" lang="en-US" sz="1600" u="none" cap="none" strike="noStrike">
                <a:solidFill>
                  <a:schemeClr val="dk1"/>
                </a:solidFill>
                <a:latin typeface="Arial"/>
                <a:ea typeface="Arial"/>
                <a:cs typeface="Arial"/>
                <a:sym typeface="Arial"/>
              </a:rPr>
              <a:t>O</a:t>
            </a:r>
            <a:r>
              <a:rPr b="0" baseline="-25000" i="0" lang="en-US" sz="1600" u="none" cap="none" strike="noStrike">
                <a:solidFill>
                  <a:schemeClr val="dk1"/>
                </a:solidFill>
                <a:latin typeface="Arial"/>
                <a:ea typeface="Arial"/>
                <a:cs typeface="Arial"/>
                <a:sym typeface="Arial"/>
              </a:rPr>
              <a:t>4</a:t>
            </a:r>
            <a:r>
              <a:rPr b="0" i="0" lang="en-US" sz="1600" u="none" cap="none" strike="noStrike">
                <a:solidFill>
                  <a:schemeClr val="dk1"/>
                </a:solidFill>
                <a:latin typeface="Arial"/>
                <a:ea typeface="Arial"/>
                <a:cs typeface="Arial"/>
                <a:sym typeface="Arial"/>
              </a:rPr>
              <a:t> es un gas incoloro que se descompone para dar NO</a:t>
            </a:r>
            <a:r>
              <a:rPr b="0" baseline="-25000" i="0" lang="en-US" sz="1600" u="none" cap="none" strike="noStrike">
                <a:solidFill>
                  <a:schemeClr val="dk1"/>
                </a:solidFill>
                <a:latin typeface="Arial"/>
                <a:ea typeface="Arial"/>
                <a:cs typeface="Arial"/>
                <a:sym typeface="Arial"/>
              </a:rPr>
              <a:t>2 </a:t>
            </a:r>
            <a:r>
              <a:rPr b="0" i="0" lang="en-US" sz="1600" u="none" cap="none" strike="noStrike">
                <a:solidFill>
                  <a:schemeClr val="dk1"/>
                </a:solidFill>
                <a:latin typeface="Arial"/>
                <a:ea typeface="Arial"/>
                <a:cs typeface="Arial"/>
                <a:sym typeface="Arial"/>
              </a:rPr>
              <a:t>(gas pardo)</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457200" lvl="0" marL="914400" marR="0" rtl="0" algn="l">
              <a:lnSpc>
                <a:spcPct val="100000"/>
              </a:lnSpc>
              <a:spcBef>
                <a:spcPts val="0"/>
              </a:spcBef>
              <a:spcAft>
                <a:spcPts val="0"/>
              </a:spcAft>
              <a:buClr>
                <a:schemeClr val="dk1"/>
              </a:buClr>
              <a:buSzPts val="1100"/>
              <a:buFont typeface="Arial"/>
              <a:buNone/>
            </a:pPr>
            <a:r>
              <a:rPr b="0" i="0" lang="en-US" sz="1600" u="none" cap="none" strike="noStrike">
                <a:solidFill>
                  <a:schemeClr val="dk1"/>
                </a:solidFill>
                <a:latin typeface="Arial"/>
                <a:ea typeface="Arial"/>
                <a:cs typeface="Arial"/>
                <a:sym typeface="Arial"/>
              </a:rPr>
              <a:t>N</a:t>
            </a:r>
            <a:r>
              <a:rPr b="0" baseline="-25000" i="0" lang="en-US" sz="1600" u="none" cap="none" strike="noStrike">
                <a:solidFill>
                  <a:schemeClr val="dk1"/>
                </a:solidFill>
                <a:latin typeface="Arial"/>
                <a:ea typeface="Arial"/>
                <a:cs typeface="Arial"/>
                <a:sym typeface="Arial"/>
              </a:rPr>
              <a:t>2</a:t>
            </a:r>
            <a:r>
              <a:rPr b="0" i="0" lang="en-US" sz="1600" u="none" cap="none" strike="noStrike">
                <a:solidFill>
                  <a:schemeClr val="dk1"/>
                </a:solidFill>
                <a:latin typeface="Arial"/>
                <a:ea typeface="Arial"/>
                <a:cs typeface="Arial"/>
                <a:sym typeface="Arial"/>
              </a:rPr>
              <a:t>O</a:t>
            </a:r>
            <a:r>
              <a:rPr b="0" baseline="-25000" i="0" lang="en-US" sz="1600" u="none" cap="none" strike="noStrike">
                <a:solidFill>
                  <a:schemeClr val="dk1"/>
                </a:solidFill>
                <a:latin typeface="Arial"/>
                <a:ea typeface="Arial"/>
                <a:cs typeface="Arial"/>
                <a:sym typeface="Arial"/>
              </a:rPr>
              <a:t>4	</a:t>
            </a:r>
            <a:r>
              <a:rPr b="0" i="0" lang="en-US" sz="1600" u="none" cap="none" strike="noStrike">
                <a:solidFill>
                  <a:schemeClr val="dk1"/>
                </a:solidFill>
                <a:latin typeface="Arial"/>
                <a:ea typeface="Arial"/>
                <a:cs typeface="Arial"/>
                <a:sym typeface="Arial"/>
              </a:rPr>
              <a:t>(g)</a:t>
            </a:r>
            <a:r>
              <a:rPr b="0" baseline="-25000" i="0" lang="en-US" sz="1600" u="none" cap="none" strike="noStrike">
                <a:solidFill>
                  <a:schemeClr val="dk1"/>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—&gt;		2	NO</a:t>
            </a:r>
            <a:r>
              <a:rPr b="0" baseline="-25000" i="0" lang="en-US" sz="1600" u="none" cap="none" strike="noStrike">
                <a:solidFill>
                  <a:schemeClr val="dk1"/>
                </a:solidFill>
                <a:latin typeface="Arial"/>
                <a:ea typeface="Arial"/>
                <a:cs typeface="Arial"/>
                <a:sym typeface="Arial"/>
              </a:rPr>
              <a:t>2</a:t>
            </a:r>
            <a:r>
              <a:rPr b="0" i="0" lang="en-US" sz="1600" u="none" cap="none" strike="noStrike">
                <a:solidFill>
                  <a:schemeClr val="dk1"/>
                </a:solidFill>
                <a:latin typeface="Arial"/>
                <a:ea typeface="Arial"/>
                <a:cs typeface="Arial"/>
                <a:sym typeface="Arial"/>
              </a:rPr>
              <a:t>(g)</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Introducimos 0,1 mol </a:t>
            </a:r>
            <a:r>
              <a:rPr b="0" i="0" lang="en-US" sz="1600" u="none" cap="none" strike="noStrike">
                <a:solidFill>
                  <a:schemeClr val="dk1"/>
                </a:solidFill>
                <a:latin typeface="Arial"/>
                <a:ea typeface="Arial"/>
                <a:cs typeface="Arial"/>
                <a:sym typeface="Arial"/>
              </a:rPr>
              <a:t>N</a:t>
            </a:r>
            <a:r>
              <a:rPr b="0" baseline="-25000" i="0" lang="en-US" sz="1600" u="none" cap="none" strike="noStrike">
                <a:solidFill>
                  <a:schemeClr val="dk1"/>
                </a:solidFill>
                <a:latin typeface="Arial"/>
                <a:ea typeface="Arial"/>
                <a:cs typeface="Arial"/>
                <a:sym typeface="Arial"/>
              </a:rPr>
              <a:t>2</a:t>
            </a:r>
            <a:r>
              <a:rPr b="0" i="0" lang="en-US" sz="1600" u="none" cap="none" strike="noStrike">
                <a:solidFill>
                  <a:schemeClr val="dk1"/>
                </a:solidFill>
                <a:latin typeface="Arial"/>
                <a:ea typeface="Arial"/>
                <a:cs typeface="Arial"/>
                <a:sym typeface="Arial"/>
              </a:rPr>
              <a:t>O</a:t>
            </a:r>
            <a:r>
              <a:rPr b="0" baseline="-25000" i="0" lang="en-US" sz="1600" u="none" cap="none" strike="noStrike">
                <a:solidFill>
                  <a:schemeClr val="dk1"/>
                </a:solidFill>
                <a:latin typeface="Arial"/>
                <a:ea typeface="Arial"/>
                <a:cs typeface="Arial"/>
                <a:sym typeface="Arial"/>
              </a:rPr>
              <a:t>4</a:t>
            </a:r>
            <a:r>
              <a:rPr b="0" i="0" lang="en-US" sz="1600" u="none" cap="none" strike="noStrike">
                <a:solidFill>
                  <a:schemeClr val="dk1"/>
                </a:solidFill>
                <a:latin typeface="Arial"/>
                <a:ea typeface="Arial"/>
                <a:cs typeface="Arial"/>
                <a:sym typeface="Arial"/>
              </a:rPr>
              <a:t> en un recipiente cerrado de 1 L. Subimos la temperatura a 100 ºC y medimos las concentraciones a la vez que registramos el tiempo.</a:t>
            </a:r>
            <a:endParaRPr b="0" i="0" sz="1600" u="none" cap="none" strike="noStrike">
              <a:solidFill>
                <a:srgbClr val="000000"/>
              </a:solidFill>
              <a:latin typeface="Arial"/>
              <a:ea typeface="Arial"/>
              <a:cs typeface="Arial"/>
              <a:sym typeface="Arial"/>
            </a:endParaRPr>
          </a:p>
        </p:txBody>
      </p:sp>
      <p:sp>
        <p:nvSpPr>
          <p:cNvPr id="120" name="Google Shape;120;g2804939285a_1_12"/>
          <p:cNvSpPr txBox="1"/>
          <p:nvPr/>
        </p:nvSpPr>
        <p:spPr>
          <a:xfrm>
            <a:off x="1524050" y="4290625"/>
            <a:ext cx="7393200" cy="49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FF"/>
                </a:solidFill>
                <a:latin typeface="Arial"/>
                <a:ea typeface="Arial"/>
                <a:cs typeface="Arial"/>
                <a:sym typeface="Arial"/>
              </a:rPr>
              <a:t>¿QUÉ OBSERVAS? ¿CÓMO DEBES ESCRIBIR ESTE EQUILIBRIO? PIENSA CÓMO SERÍA LA GRÁFICA DE LAS CONCENTRACIONES FRENTE AL TIEMPO</a:t>
            </a:r>
            <a:endParaRPr b="1" i="0" sz="1400" u="none" cap="none" strike="noStrike">
              <a:solidFill>
                <a:srgbClr val="FF00FF"/>
              </a:solidFill>
              <a:latin typeface="Arial"/>
              <a:ea typeface="Arial"/>
              <a:cs typeface="Arial"/>
              <a:sym typeface="Arial"/>
            </a:endParaRPr>
          </a:p>
        </p:txBody>
      </p:sp>
      <p:sp>
        <p:nvSpPr>
          <p:cNvPr id="121" name="Google Shape;121;g2804939285a_1_12"/>
          <p:cNvSpPr txBox="1"/>
          <p:nvPr/>
        </p:nvSpPr>
        <p:spPr>
          <a:xfrm>
            <a:off x="1427075" y="4785925"/>
            <a:ext cx="75387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EXP 2</a:t>
            </a:r>
            <a:r>
              <a:rPr b="0" i="0" lang="en-US" sz="1700" u="none" cap="none" strike="noStrike">
                <a:solidFill>
                  <a:schemeClr val="dk1"/>
                </a:solidFill>
                <a:latin typeface="Arial"/>
                <a:ea typeface="Arial"/>
                <a:cs typeface="Arial"/>
                <a:sym typeface="Arial"/>
              </a:rPr>
              <a:t>. Introducimos  1 mol NO</a:t>
            </a:r>
            <a:r>
              <a:rPr b="0" baseline="-25000" i="0" lang="en-US" sz="1700" u="none" cap="none" strike="noStrike">
                <a:solidFill>
                  <a:schemeClr val="dk1"/>
                </a:solidFill>
                <a:latin typeface="Arial"/>
                <a:ea typeface="Arial"/>
                <a:cs typeface="Arial"/>
                <a:sym typeface="Arial"/>
              </a:rPr>
              <a:t>2</a:t>
            </a:r>
            <a:r>
              <a:rPr b="0" i="0" lang="en-US" sz="1700" u="none" cap="none" strike="noStrike">
                <a:solidFill>
                  <a:schemeClr val="dk1"/>
                </a:solidFill>
                <a:latin typeface="Arial"/>
                <a:ea typeface="Arial"/>
                <a:cs typeface="Arial"/>
                <a:sym typeface="Arial"/>
              </a:rPr>
              <a:t> en un recipiente cerrado de 1 L. Subimos la temperatura a 100 ºC y medimos las concentraciones…</a:t>
            </a:r>
            <a:endParaRPr b="0" i="0" sz="1400" u="none" cap="none" strike="noStrike">
              <a:solidFill>
                <a:srgbClr val="000000"/>
              </a:solidFill>
              <a:latin typeface="Arial"/>
              <a:ea typeface="Arial"/>
              <a:cs typeface="Arial"/>
              <a:sym typeface="Arial"/>
            </a:endParaRPr>
          </a:p>
        </p:txBody>
      </p:sp>
      <p:graphicFrame>
        <p:nvGraphicFramePr>
          <p:cNvPr id="122" name="Google Shape;122;g2804939285a_1_12"/>
          <p:cNvGraphicFramePr/>
          <p:nvPr/>
        </p:nvGraphicFramePr>
        <p:xfrm>
          <a:off x="1587150" y="5493950"/>
          <a:ext cx="3000000" cy="3000000"/>
        </p:xfrm>
        <a:graphic>
          <a:graphicData uri="http://schemas.openxmlformats.org/drawingml/2006/table">
            <a:tbl>
              <a:tblPr>
                <a:noFill/>
                <a:tableStyleId>{749CD81C-C9A6-4835-9BAB-F823C36A6128}</a:tableStyleId>
              </a:tblPr>
              <a:tblGrid>
                <a:gridCol w="2051975"/>
                <a:gridCol w="2051975"/>
                <a:gridCol w="2051975"/>
              </a:tblGrid>
              <a:tr h="342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concentraciones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INICIAL</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EQUILIBRIO</a:t>
                      </a:r>
                      <a:endParaRPr sz="1400" u="none" cap="none" strike="noStrike"/>
                    </a:p>
                  </a:txBody>
                  <a:tcPr marT="91425" marB="91425" marR="91425" marL="91425"/>
                </a:tc>
              </a:tr>
              <a:tr h="342075">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[NO</a:t>
                      </a:r>
                      <a:r>
                        <a:rPr baseline="-25000" lang="en-US" sz="1400" u="none" cap="none" strike="noStrike">
                          <a:solidFill>
                            <a:schemeClr val="dk1"/>
                          </a:solidFill>
                        </a:rPr>
                        <a:t>2</a:t>
                      </a:r>
                      <a:r>
                        <a:rPr lang="en-US" sz="1400" u="none" cap="none" strike="noStrike">
                          <a:solidFill>
                            <a:schemeClr val="dk1"/>
                          </a:solidFill>
                        </a:rPr>
                        <a:t>] (M)</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0,100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0,071</a:t>
                      </a:r>
                      <a:endParaRPr sz="1400" u="none" cap="none" strike="noStrike"/>
                    </a:p>
                  </a:txBody>
                  <a:tcPr marT="91425" marB="91425" marR="91425" marL="91425"/>
                </a:tc>
              </a:tr>
              <a:tr h="342075">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[NO</a:t>
                      </a:r>
                      <a:r>
                        <a:rPr baseline="-25000" lang="en-US" sz="1400" u="none" cap="none" strike="noStrike">
                          <a:solidFill>
                            <a:schemeClr val="dk1"/>
                          </a:solidFill>
                        </a:rPr>
                        <a:t>2</a:t>
                      </a:r>
                      <a:r>
                        <a:rPr lang="en-US" sz="1400" u="none" cap="none" strike="noStrike">
                          <a:solidFill>
                            <a:schemeClr val="dk1"/>
                          </a:solidFill>
                        </a:rPr>
                        <a:t>] (M)</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0,000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0,014</a:t>
                      </a:r>
                      <a:endParaRPr sz="1400" u="none" cap="none" strike="noStrike"/>
                    </a:p>
                  </a:txBody>
                  <a:tcPr marT="91425" marB="91425" marR="91425" marL="9142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1e7d00bc677_0_0"/>
          <p:cNvSpPr txBox="1"/>
          <p:nvPr/>
        </p:nvSpPr>
        <p:spPr>
          <a:xfrm>
            <a:off x="1305450" y="0"/>
            <a:ext cx="83898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8000"/>
                </a:solidFill>
                <a:latin typeface="Times New Roman"/>
                <a:ea typeface="Times New Roman"/>
                <a:cs typeface="Times New Roman"/>
                <a:sym typeface="Times New Roman"/>
              </a:rPr>
              <a:t>Cambio en la temperatura.</a:t>
            </a:r>
            <a:endParaRPr b="0" i="0" sz="1400" u="none" cap="none" strike="noStrike">
              <a:solidFill>
                <a:srgbClr val="000000"/>
              </a:solidFill>
              <a:latin typeface="Arial"/>
              <a:ea typeface="Arial"/>
              <a:cs typeface="Arial"/>
              <a:sym typeface="Arial"/>
            </a:endParaRPr>
          </a:p>
        </p:txBody>
      </p:sp>
      <p:sp>
        <p:nvSpPr>
          <p:cNvPr id="482" name="Google Shape;482;g1e7d00bc677_0_0"/>
          <p:cNvSpPr txBox="1"/>
          <p:nvPr/>
        </p:nvSpPr>
        <p:spPr>
          <a:xfrm>
            <a:off x="1618775" y="1044375"/>
            <a:ext cx="6805800" cy="3481200"/>
          </a:xfrm>
          <a:prstGeom prst="rect">
            <a:avLst/>
          </a:prstGeom>
          <a:noFill/>
          <a:ln>
            <a:noFill/>
          </a:ln>
        </p:spPr>
        <p:txBody>
          <a:bodyPr anchorCtr="0" anchor="t" bIns="91425" lIns="91425" spcFirstLastPara="1" rIns="91425" wrap="square" tIns="91425">
            <a:noAutofit/>
          </a:bodyPr>
          <a:lstStyle/>
          <a:p>
            <a:pPr indent="-341312" lvl="0" marL="341312" marR="0" rtl="0" algn="l">
              <a:lnSpc>
                <a:spcPct val="100000"/>
              </a:lnSpc>
              <a:spcBef>
                <a:spcPts val="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Aclaración termodinámica</a:t>
            </a:r>
            <a:endParaRPr b="1" i="0" sz="2800" u="none" cap="none" strike="noStrike">
              <a:solidFill>
                <a:srgbClr val="333300"/>
              </a:solidFill>
              <a:latin typeface="Arial"/>
              <a:ea typeface="Arial"/>
              <a:cs typeface="Arial"/>
              <a:sym typeface="Arial"/>
            </a:endParaRPr>
          </a:p>
          <a:p>
            <a:pPr indent="-406400" lvl="1" marL="914400" marR="0" rtl="0" algn="l">
              <a:lnSpc>
                <a:spcPct val="100000"/>
              </a:lnSpc>
              <a:spcBef>
                <a:spcPts val="0"/>
              </a:spcBef>
              <a:spcAft>
                <a:spcPts val="0"/>
              </a:spcAft>
              <a:buClr>
                <a:srgbClr val="333300"/>
              </a:buClr>
              <a:buSzPts val="2800"/>
              <a:buFont typeface="Arial"/>
              <a:buChar char="○"/>
            </a:pPr>
            <a:r>
              <a:rPr b="1" i="0" lang="en-US" sz="2800" u="none" cap="none" strike="noStrike">
                <a:solidFill>
                  <a:srgbClr val="333300"/>
                </a:solidFill>
                <a:latin typeface="Arial"/>
                <a:ea typeface="Arial"/>
                <a:cs typeface="Arial"/>
                <a:sym typeface="Arial"/>
              </a:rPr>
              <a:t>Entalpía=calor a presión constante (Qp=ΔH)</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0"/>
              </a:spcBef>
              <a:spcAft>
                <a:spcPts val="0"/>
              </a:spcAft>
              <a:buClr>
                <a:srgbClr val="333300"/>
              </a:buClr>
              <a:buSzPts val="2800"/>
              <a:buFont typeface="Arial"/>
              <a:buChar char="●"/>
            </a:pPr>
            <a:r>
              <a:rPr b="1" i="0" lang="en-US" sz="2800" u="none" cap="none" strike="noStrike">
                <a:solidFill>
                  <a:srgbClr val="333300"/>
                </a:solidFill>
                <a:latin typeface="Arial"/>
                <a:ea typeface="Arial"/>
                <a:cs typeface="Arial"/>
                <a:sym typeface="Arial"/>
              </a:rPr>
              <a:t>Criterio de signos</a:t>
            </a:r>
            <a:endParaRPr b="1" i="0" sz="28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3333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333300"/>
              </a:solidFill>
              <a:latin typeface="Arial"/>
              <a:ea typeface="Arial"/>
              <a:cs typeface="Arial"/>
              <a:sym typeface="Arial"/>
            </a:endParaRPr>
          </a:p>
        </p:txBody>
      </p:sp>
      <p:pic>
        <p:nvPicPr>
          <p:cNvPr id="483" name="Google Shape;483;g1e7d00bc677_0_0"/>
          <p:cNvPicPr preferRelativeResize="0"/>
          <p:nvPr/>
        </p:nvPicPr>
        <p:blipFill rotWithShape="1">
          <a:blip r:embed="rId3">
            <a:alphaModFix/>
          </a:blip>
          <a:srcRect b="0" l="0" r="0" t="0"/>
          <a:stretch/>
        </p:blipFill>
        <p:spPr>
          <a:xfrm>
            <a:off x="2275925" y="2989575"/>
            <a:ext cx="4947600" cy="3100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7" name="Shape 487"/>
        <p:cNvGrpSpPr/>
        <p:nvPr/>
      </p:nvGrpSpPr>
      <p:grpSpPr>
        <a:xfrm>
          <a:off x="0" y="0"/>
          <a:ext cx="0" cy="0"/>
          <a:chOff x="0" y="0"/>
          <a:chExt cx="0" cy="0"/>
        </a:xfrm>
      </p:grpSpPr>
      <p:sp>
        <p:nvSpPr>
          <p:cNvPr id="488" name="Google Shape;488;p45"/>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89" name="Google Shape;489;p45"/>
          <p:cNvSpPr txBox="1"/>
          <p:nvPr/>
        </p:nvSpPr>
        <p:spPr>
          <a:xfrm>
            <a:off x="1500187" y="22860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Cambio en la temperatura.</a:t>
            </a:r>
            <a:endParaRPr b="0" i="0" sz="1400" u="none" cap="none" strike="noStrike">
              <a:solidFill>
                <a:srgbClr val="000000"/>
              </a:solidFill>
              <a:latin typeface="Arial"/>
              <a:ea typeface="Arial"/>
              <a:cs typeface="Arial"/>
              <a:sym typeface="Arial"/>
            </a:endParaRPr>
          </a:p>
        </p:txBody>
      </p:sp>
      <p:sp>
        <p:nvSpPr>
          <p:cNvPr id="490" name="Google Shape;490;p45"/>
          <p:cNvSpPr txBox="1"/>
          <p:nvPr/>
        </p:nvSpPr>
        <p:spPr>
          <a:xfrm>
            <a:off x="1500187" y="1524000"/>
            <a:ext cx="7600950" cy="47148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Se observa que, al aumentar T el sistema se desplaza hacia donde se consuma calor, es decir, hacia la izquierda en las reacciones exotérmicas (ΔH&lt;O) y hacia la derecha en las endotérmicas (ΔH&gt;O).</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700"/>
              </a:spcBef>
              <a:spcAft>
                <a:spcPts val="0"/>
              </a:spcAft>
              <a:buClr>
                <a:srgbClr val="333300"/>
              </a:buClr>
              <a:buSzPts val="2800"/>
              <a:buFont typeface="Times New Roman"/>
              <a:buNone/>
            </a:pPr>
            <a:r>
              <a:t/>
            </a:r>
            <a:endParaRPr b="1" i="0" sz="2800" u="none" cap="none" strike="noStrike">
              <a:solidFill>
                <a:srgbClr val="333300"/>
              </a:solidFill>
              <a:latin typeface="Arial"/>
              <a:ea typeface="Arial"/>
              <a:cs typeface="Arial"/>
              <a:sym typeface="Arial"/>
            </a:endParaRPr>
          </a:p>
          <a:p>
            <a:pPr indent="-341312" lvl="0" marL="341312" marR="0" rtl="0" algn="l">
              <a:lnSpc>
                <a:spcPct val="100000"/>
              </a:lnSpc>
              <a:spcBef>
                <a:spcPts val="70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Si disminuye T el sistema se desplaza hacia donde se desprenda calor (derecha en las exotérmicas e izquierda en las endotérmicas).</a:t>
            </a:r>
            <a:endParaRPr b="1" i="0" sz="2800" u="none" cap="none" strike="noStrike">
              <a:solidFill>
                <a:srgbClr val="333300"/>
              </a:solidFill>
              <a:latin typeface="Arial"/>
              <a:ea typeface="Arial"/>
              <a:cs typeface="Arial"/>
              <a:sym typeface="Arial"/>
            </a:endParaRPr>
          </a:p>
          <a:p>
            <a:pPr indent="0" lvl="0" marL="457200" marR="0" rtl="0" algn="l">
              <a:lnSpc>
                <a:spcPct val="100000"/>
              </a:lnSpc>
              <a:spcBef>
                <a:spcPts val="700"/>
              </a:spcBef>
              <a:spcAft>
                <a:spcPts val="0"/>
              </a:spcAft>
              <a:buClr>
                <a:srgbClr val="000000"/>
              </a:buClr>
              <a:buSzPts val="2200"/>
              <a:buFont typeface="Arial"/>
              <a:buNone/>
            </a:pPr>
            <a:r>
              <a:rPr b="0" i="0" lang="en-US" sz="2200" u="none" cap="none" strike="noStrike">
                <a:solidFill>
                  <a:srgbClr val="333300"/>
                </a:solidFill>
                <a:highlight>
                  <a:srgbClr val="FFFF00"/>
                </a:highlight>
                <a:latin typeface="Arial"/>
                <a:ea typeface="Arial"/>
                <a:cs typeface="Arial"/>
                <a:sym typeface="Arial"/>
              </a:rPr>
              <a:t>HACER ej 18-19-20-21-22-23-24-25-26 (p. 226-227)</a:t>
            </a:r>
            <a:endParaRPr b="0" i="0" sz="2200" u="none" cap="none" strike="noStrike">
              <a:solidFill>
                <a:srgbClr val="333300"/>
              </a:solidFill>
              <a:highlight>
                <a:srgbClr val="FFFF00"/>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anim calcmode="lin" valueType="num">
                                      <p:cBhvr additive="base">
                                        <p:cTn dur="500"/>
                                        <p:tgtEl>
                                          <p:spTgt spid="49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0">
                                            <p:txEl>
                                              <p:pRg end="1" st="1"/>
                                            </p:txEl>
                                          </p:spTgt>
                                        </p:tgtEl>
                                        <p:attrNameLst>
                                          <p:attrName>style.visibility</p:attrName>
                                        </p:attrNameLst>
                                      </p:cBhvr>
                                      <p:to>
                                        <p:strVal val="visible"/>
                                      </p:to>
                                    </p:set>
                                    <p:anim calcmode="lin" valueType="num">
                                      <p:cBhvr additive="base">
                                        <p:cTn dur="500"/>
                                        <p:tgtEl>
                                          <p:spTgt spid="49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0">
                                            <p:txEl>
                                              <p:pRg end="2" st="2"/>
                                            </p:txEl>
                                          </p:spTgt>
                                        </p:tgtEl>
                                        <p:attrNameLst>
                                          <p:attrName>style.visibility</p:attrName>
                                        </p:attrNameLst>
                                      </p:cBhvr>
                                      <p:to>
                                        <p:strVal val="visible"/>
                                      </p:to>
                                    </p:set>
                                    <p:anim calcmode="lin" valueType="num">
                                      <p:cBhvr additive="base">
                                        <p:cTn dur="500"/>
                                        <p:tgtEl>
                                          <p:spTgt spid="49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0">
                                            <p:txEl>
                                              <p:pRg end="3" st="3"/>
                                            </p:txEl>
                                          </p:spTgt>
                                        </p:tgtEl>
                                        <p:attrNameLst>
                                          <p:attrName>style.visibility</p:attrName>
                                        </p:attrNameLst>
                                      </p:cBhvr>
                                      <p:to>
                                        <p:strVal val="visible"/>
                                      </p:to>
                                    </p:set>
                                    <p:anim calcmode="lin" valueType="num">
                                      <p:cBhvr additive="base">
                                        <p:cTn dur="500"/>
                                        <p:tgtEl>
                                          <p:spTgt spid="49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4" name="Shape 494"/>
        <p:cNvGrpSpPr/>
        <p:nvPr/>
      </p:nvGrpSpPr>
      <p:grpSpPr>
        <a:xfrm>
          <a:off x="0" y="0"/>
          <a:ext cx="0" cy="0"/>
          <a:chOff x="0" y="0"/>
          <a:chExt cx="0" cy="0"/>
        </a:xfrm>
      </p:grpSpPr>
      <p:sp>
        <p:nvSpPr>
          <p:cNvPr id="495" name="Google Shape;495;p46"/>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96" name="Google Shape;496;p46"/>
          <p:cNvSpPr txBox="1"/>
          <p:nvPr/>
        </p:nvSpPr>
        <p:spPr>
          <a:xfrm>
            <a:off x="1157287" y="381000"/>
            <a:ext cx="7986712" cy="1143000"/>
          </a:xfrm>
          <a:prstGeom prst="rect">
            <a:avLst/>
          </a:prstGeom>
          <a:noFill/>
          <a:ln>
            <a:noFill/>
          </a:ln>
        </p:spPr>
        <p:txBody>
          <a:bodyPr anchorCtr="0" anchor="ctr" bIns="46075" lIns="92150" spcFirstLastPara="1" rIns="92150" wrap="square" tIns="46075">
            <a:noAutofit/>
          </a:bodyPr>
          <a:lstStyle/>
          <a:p>
            <a:pPr indent="-565149" lvl="0" marL="566737"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¿Hacia dónde se desplazará </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el equilibrio al: </a:t>
            </a:r>
            <a:r>
              <a:rPr b="1" i="0" lang="en-US" sz="2800" u="none" cap="none" strike="noStrike">
                <a:solidFill>
                  <a:srgbClr val="FF0066"/>
                </a:solidFill>
                <a:latin typeface="Times New Roman"/>
                <a:ea typeface="Times New Roman"/>
                <a:cs typeface="Times New Roman"/>
                <a:sym typeface="Times New Roman"/>
              </a:rPr>
              <a:t>a)</a:t>
            </a:r>
            <a:r>
              <a:rPr b="0" i="0" lang="en-US" sz="2800" u="none" cap="none" strike="noStrike">
                <a:solidFill>
                  <a:srgbClr val="008000"/>
                </a:solidFill>
                <a:latin typeface="Noto Sans Symbols"/>
                <a:ea typeface="Noto Sans Symbols"/>
                <a:cs typeface="Noto Sans Symbols"/>
                <a:sym typeface="Noto Sans Symbols"/>
              </a:rPr>
              <a:t> </a:t>
            </a:r>
            <a:r>
              <a:rPr b="0" i="0" lang="en-US" sz="2800" u="none" cap="none" strike="noStrike">
                <a:solidFill>
                  <a:srgbClr val="008000"/>
                </a:solidFill>
                <a:latin typeface="Times New Roman"/>
                <a:ea typeface="Times New Roman"/>
                <a:cs typeface="Times New Roman"/>
                <a:sym typeface="Times New Roman"/>
              </a:rPr>
              <a:t>disminuir la presión? </a:t>
            </a:r>
            <a:br>
              <a:rPr b="0" i="0" lang="en-US" sz="2800" u="none" cap="none" strike="noStrike">
                <a:solidFill>
                  <a:srgbClr val="008000"/>
                </a:solidFill>
                <a:latin typeface="Times New Roman"/>
                <a:ea typeface="Times New Roman"/>
                <a:cs typeface="Times New Roman"/>
                <a:sym typeface="Times New Roman"/>
              </a:rPr>
            </a:br>
            <a:r>
              <a:rPr b="1" i="0" lang="en-US" sz="2800" u="none" cap="none" strike="noStrike">
                <a:solidFill>
                  <a:srgbClr val="FF0066"/>
                </a:solidFill>
                <a:latin typeface="Times New Roman"/>
                <a:ea typeface="Times New Roman"/>
                <a:cs typeface="Times New Roman"/>
                <a:sym typeface="Times New Roman"/>
              </a:rPr>
              <a:t>b)</a:t>
            </a:r>
            <a:r>
              <a:rPr b="0" i="0" lang="en-US" sz="2800" u="none" cap="none" strike="noStrike">
                <a:solidFill>
                  <a:srgbClr val="008000"/>
                </a:solidFill>
                <a:latin typeface="Times New Roman"/>
                <a:ea typeface="Times New Roman"/>
                <a:cs typeface="Times New Roman"/>
                <a:sym typeface="Times New Roman"/>
              </a:rPr>
              <a:t> aumentar la temperatura?</a:t>
            </a:r>
            <a:br>
              <a:rPr b="0" i="0" lang="en-US" sz="2800" u="none" cap="none" strike="noStrike">
                <a:solidFill>
                  <a:srgbClr val="008000"/>
                </a:solidFill>
                <a:latin typeface="Times New Roman"/>
                <a:ea typeface="Times New Roman"/>
                <a:cs typeface="Times New Roman"/>
                <a:sym typeface="Times New Roman"/>
              </a:rPr>
            </a:br>
            <a:r>
              <a:rPr b="0" i="0" lang="en-US" sz="2800" u="none" cap="none" strike="noStrike">
                <a:solidFill>
                  <a:srgbClr val="008000"/>
                </a:solidFill>
                <a:latin typeface="Times New Roman"/>
                <a:ea typeface="Times New Roman"/>
                <a:cs typeface="Times New Roman"/>
                <a:sym typeface="Times New Roman"/>
              </a:rPr>
              <a:t>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O(g) + C(s) </a:t>
            </a:r>
            <a:r>
              <a:rPr b="0" i="0" lang="en-US" sz="2800" u="none" cap="none" strike="noStrike">
                <a:solidFill>
                  <a:srgbClr val="008000"/>
                </a:solidFill>
                <a:latin typeface="Arial"/>
                <a:ea typeface="Arial"/>
                <a:cs typeface="Arial"/>
                <a:sym typeface="Arial"/>
              </a:rPr>
              <a:t>⇔</a:t>
            </a:r>
            <a:r>
              <a:rPr b="0" i="0" lang="en-US" sz="2800" u="none" cap="none" strike="noStrike">
                <a:solidFill>
                  <a:srgbClr val="008000"/>
                </a:solidFill>
                <a:latin typeface="Times New Roman"/>
                <a:ea typeface="Times New Roman"/>
                <a:cs typeface="Times New Roman"/>
                <a:sym typeface="Times New Roman"/>
              </a:rPr>
              <a:t> CO(g) + H</a:t>
            </a:r>
            <a:r>
              <a:rPr b="0" baseline="-25000" i="0" lang="en-US" sz="2800" u="none" cap="none" strike="noStrike">
                <a:solidFill>
                  <a:srgbClr val="008000"/>
                </a:solidFill>
                <a:latin typeface="Times New Roman"/>
                <a:ea typeface="Times New Roman"/>
                <a:cs typeface="Times New Roman"/>
                <a:sym typeface="Times New Roman"/>
              </a:rPr>
              <a:t>2</a:t>
            </a:r>
            <a:r>
              <a:rPr b="0" i="0" lang="en-US" sz="2800" u="none" cap="none" strike="noStrike">
                <a:solidFill>
                  <a:srgbClr val="008000"/>
                </a:solidFill>
                <a:latin typeface="Times New Roman"/>
                <a:ea typeface="Times New Roman"/>
                <a:cs typeface="Times New Roman"/>
                <a:sym typeface="Times New Roman"/>
              </a:rPr>
              <a:t>(g) (</a:t>
            </a:r>
            <a:r>
              <a:rPr b="0" i="0" lang="en-US" sz="2800" u="none" cap="none" strike="noStrike">
                <a:solidFill>
                  <a:srgbClr val="008000"/>
                </a:solidFill>
                <a:latin typeface="Noto Sans Symbols"/>
                <a:ea typeface="Noto Sans Symbols"/>
                <a:cs typeface="Noto Sans Symbols"/>
                <a:sym typeface="Noto Sans Symbols"/>
              </a:rPr>
              <a:t>Δ</a:t>
            </a:r>
            <a:r>
              <a:rPr b="0" i="0" lang="en-US" sz="2800" u="none" cap="none" strike="noStrike">
                <a:solidFill>
                  <a:srgbClr val="008000"/>
                </a:solidFill>
                <a:latin typeface="Times New Roman"/>
                <a:ea typeface="Times New Roman"/>
                <a:cs typeface="Times New Roman"/>
                <a:sym typeface="Times New Roman"/>
              </a:rPr>
              <a:t>H &gt; 0)</a:t>
            </a:r>
            <a:endParaRPr b="0" i="0" sz="1400" u="none" cap="none" strike="noStrike">
              <a:solidFill>
                <a:srgbClr val="000000"/>
              </a:solidFill>
              <a:latin typeface="Arial"/>
              <a:ea typeface="Arial"/>
              <a:cs typeface="Arial"/>
              <a:sym typeface="Arial"/>
            </a:endParaRPr>
          </a:p>
        </p:txBody>
      </p:sp>
      <p:sp>
        <p:nvSpPr>
          <p:cNvPr id="497" name="Google Shape;497;p46"/>
          <p:cNvSpPr txBox="1"/>
          <p:nvPr/>
        </p:nvSpPr>
        <p:spPr>
          <a:xfrm>
            <a:off x="1543050" y="1825625"/>
            <a:ext cx="7600950" cy="4191000"/>
          </a:xfrm>
          <a:prstGeom prst="rect">
            <a:avLst/>
          </a:prstGeom>
          <a:noFill/>
          <a:ln>
            <a:noFill/>
          </a:ln>
        </p:spPr>
        <p:txBody>
          <a:bodyPr anchorCtr="0" anchor="t" bIns="46075" lIns="92150" spcFirstLastPara="1" rIns="92150" wrap="square" tIns="46075">
            <a:noAutofit/>
          </a:bodyPr>
          <a:lstStyle/>
          <a:p>
            <a:pPr indent="-341312" lvl="0" marL="342900" marR="0" rtl="0" algn="l">
              <a:lnSpc>
                <a:spcPct val="100000"/>
              </a:lnSpc>
              <a:spcBef>
                <a:spcPts val="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Hay que tener en cuenta que las concentraciones de los sólidos ya están incluidas en la 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por ser constantes.</a:t>
            </a:r>
            <a:endParaRPr b="0" i="0" sz="1400" u="none" cap="none" strike="noStrike">
              <a:solidFill>
                <a:srgbClr val="000000"/>
              </a:solidFill>
              <a:latin typeface="Arial"/>
              <a:ea typeface="Arial"/>
              <a:cs typeface="Arial"/>
              <a:sym typeface="Arial"/>
            </a:endParaRPr>
          </a:p>
          <a:p>
            <a:pPr indent="-341312" lvl="0" marL="342900" marR="0" rtl="0" algn="l">
              <a:lnSpc>
                <a:spcPct val="60000"/>
              </a:lnSpc>
              <a:spcBef>
                <a:spcPts val="1600"/>
              </a:spcBef>
              <a:spcAft>
                <a:spcPts val="0"/>
              </a:spcAft>
              <a:buClr>
                <a:srgbClr val="333300"/>
              </a:buClr>
              <a:buSzPts val="2600"/>
              <a:buFont typeface="Arial"/>
              <a:buNone/>
            </a:pP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CO</a:t>
            </a:r>
            <a:r>
              <a:rPr b="0" i="0" lang="en-US" sz="2600" u="none" cap="none" strike="noStrike">
                <a:solidFill>
                  <a:srgbClr val="333300"/>
                </a:solidFill>
                <a:latin typeface="Noto Sans Symbols"/>
                <a:ea typeface="Noto Sans Symbols"/>
                <a:cs typeface="Noto Sans Symbols"/>
                <a:sym typeface="Noto Sans Symbols"/>
              </a:rPr>
              <a:t>]</a:t>
            </a:r>
            <a:r>
              <a:rPr b="0" baseline="3000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H</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 ——————</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H</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O</a:t>
            </a:r>
            <a:r>
              <a:rPr b="0" i="0" lang="en-US" sz="2600" u="none" cap="none" strike="noStrike">
                <a:solidFill>
                  <a:srgbClr val="3333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a:p>
            <a:pPr indent="-341312" lvl="0" marL="342900" marR="0" rtl="0" algn="l">
              <a:lnSpc>
                <a:spcPct val="100000"/>
              </a:lnSpc>
              <a:spcBef>
                <a:spcPts val="1500"/>
              </a:spcBef>
              <a:spcAft>
                <a:spcPts val="0"/>
              </a:spcAft>
              <a:buClr>
                <a:srgbClr val="FF0066"/>
              </a:buClr>
              <a:buSzPts val="2600"/>
              <a:buFont typeface="Arial"/>
              <a:buNone/>
            </a:pPr>
            <a:r>
              <a:rPr b="1" i="0" lang="en-US" sz="2600" u="none" cap="none" strike="noStrike">
                <a:solidFill>
                  <a:srgbClr val="FF0066"/>
                </a:solidFill>
                <a:latin typeface="Arial"/>
                <a:ea typeface="Arial"/>
                <a:cs typeface="Arial"/>
                <a:sym typeface="Arial"/>
              </a:rPr>
              <a:t>a)</a:t>
            </a:r>
            <a:r>
              <a:rPr b="0" i="0" lang="en-US" sz="2600" u="none" cap="none" strike="noStrike">
                <a:solidFill>
                  <a:srgbClr val="333300"/>
                </a:solidFill>
                <a:latin typeface="Arial"/>
                <a:ea typeface="Arial"/>
                <a:cs typeface="Arial"/>
                <a:sym typeface="Arial"/>
              </a:rPr>
              <a:t> Al p</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el equilibrio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(donde más moles de gases hay: 1 de CO + 1 de H</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 frente a 1 sólo de H</a:t>
            </a:r>
            <a:r>
              <a:rPr b="0" baseline="-25000" i="0" lang="en-US" sz="2600" u="none" cap="none" strike="noStrike">
                <a:solidFill>
                  <a:srgbClr val="333300"/>
                </a:solidFill>
                <a:latin typeface="Arial"/>
                <a:ea typeface="Arial"/>
                <a:cs typeface="Arial"/>
                <a:sym typeface="Arial"/>
              </a:rPr>
              <a:t>2</a:t>
            </a:r>
            <a:r>
              <a:rPr b="0" i="0" lang="en-US" sz="2600" u="none" cap="none" strike="noStrike">
                <a:solidFill>
                  <a:srgbClr val="333300"/>
                </a:solidFill>
                <a:latin typeface="Arial"/>
                <a:ea typeface="Arial"/>
                <a:cs typeface="Arial"/>
                <a:sym typeface="Arial"/>
              </a:rPr>
              <a:t>O) </a:t>
            </a:r>
            <a:endParaRPr b="0" i="0" sz="1400" u="none" cap="none" strike="noStrike">
              <a:solidFill>
                <a:srgbClr val="000000"/>
              </a:solidFill>
              <a:latin typeface="Arial"/>
              <a:ea typeface="Arial"/>
              <a:cs typeface="Arial"/>
              <a:sym typeface="Arial"/>
            </a:endParaRPr>
          </a:p>
          <a:p>
            <a:pPr indent="-341312" lvl="0" marL="342900" marR="0" rtl="0" algn="l">
              <a:lnSpc>
                <a:spcPct val="100000"/>
              </a:lnSpc>
              <a:spcBef>
                <a:spcPts val="600"/>
              </a:spcBef>
              <a:spcAft>
                <a:spcPts val="0"/>
              </a:spcAft>
              <a:buClr>
                <a:srgbClr val="FF0066"/>
              </a:buClr>
              <a:buSzPts val="2600"/>
              <a:buFont typeface="Arial"/>
              <a:buNone/>
            </a:pPr>
            <a:r>
              <a:rPr b="1" i="0" lang="en-US" sz="2600" u="none" cap="none" strike="noStrike">
                <a:solidFill>
                  <a:srgbClr val="FF0066"/>
                </a:solidFill>
                <a:latin typeface="Arial"/>
                <a:ea typeface="Arial"/>
                <a:cs typeface="Arial"/>
                <a:sym typeface="Arial"/>
              </a:rPr>
              <a:t>b)</a:t>
            </a:r>
            <a:r>
              <a:rPr b="0" i="0" lang="en-US" sz="2600" u="none" cap="none" strike="noStrike">
                <a:solidFill>
                  <a:srgbClr val="333300"/>
                </a:solidFill>
                <a:latin typeface="Arial"/>
                <a:ea typeface="Arial"/>
                <a:cs typeface="Arial"/>
                <a:sym typeface="Arial"/>
              </a:rPr>
              <a:t> Al T</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el equilibrio también se desplaza hacia </a:t>
            </a:r>
            <a:r>
              <a:rPr b="0" i="0" lang="en-US" sz="2600" u="none" cap="none" strike="noStrike">
                <a:solidFill>
                  <a:srgbClr val="333300"/>
                </a:solidFill>
                <a:latin typeface="Noto Sans Symbols"/>
                <a:ea typeface="Noto Sans Symbols"/>
                <a:cs typeface="Noto Sans Symbols"/>
                <a:sym typeface="Noto Sans Symbols"/>
              </a:rPr>
              <a:t>→</a:t>
            </a:r>
            <a:r>
              <a:rPr b="0" i="0" lang="en-US" sz="2600" u="none" cap="none" strike="noStrike">
                <a:solidFill>
                  <a:srgbClr val="333300"/>
                </a:solidFill>
                <a:latin typeface="Arial"/>
                <a:ea typeface="Arial"/>
                <a:cs typeface="Arial"/>
                <a:sym typeface="Arial"/>
              </a:rPr>
              <a:t> donde se consume calor por ser la reacción endotérmica.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3333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7">
                                            <p:txEl>
                                              <p:pRg end="0" st="0"/>
                                            </p:txEl>
                                          </p:spTgt>
                                        </p:tgtEl>
                                        <p:attrNameLst>
                                          <p:attrName>style.visibility</p:attrName>
                                        </p:attrNameLst>
                                      </p:cBhvr>
                                      <p:to>
                                        <p:strVal val="visible"/>
                                      </p:to>
                                    </p:set>
                                    <p:anim calcmode="lin" valueType="num">
                                      <p:cBhvr additive="base">
                                        <p:cTn dur="500"/>
                                        <p:tgtEl>
                                          <p:spTgt spid="49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7">
                                            <p:txEl>
                                              <p:pRg end="1" st="1"/>
                                            </p:txEl>
                                          </p:spTgt>
                                        </p:tgtEl>
                                        <p:attrNameLst>
                                          <p:attrName>style.visibility</p:attrName>
                                        </p:attrNameLst>
                                      </p:cBhvr>
                                      <p:to>
                                        <p:strVal val="visible"/>
                                      </p:to>
                                    </p:set>
                                    <p:anim calcmode="lin" valueType="num">
                                      <p:cBhvr additive="base">
                                        <p:cTn dur="500"/>
                                        <p:tgtEl>
                                          <p:spTgt spid="49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7">
                                            <p:txEl>
                                              <p:pRg end="2" st="2"/>
                                            </p:txEl>
                                          </p:spTgt>
                                        </p:tgtEl>
                                        <p:attrNameLst>
                                          <p:attrName>style.visibility</p:attrName>
                                        </p:attrNameLst>
                                      </p:cBhvr>
                                      <p:to>
                                        <p:strVal val="visible"/>
                                      </p:to>
                                    </p:set>
                                    <p:anim calcmode="lin" valueType="num">
                                      <p:cBhvr additive="base">
                                        <p:cTn dur="500"/>
                                        <p:tgtEl>
                                          <p:spTgt spid="49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7">
                                            <p:txEl>
                                              <p:pRg end="3" st="3"/>
                                            </p:txEl>
                                          </p:spTgt>
                                        </p:tgtEl>
                                        <p:attrNameLst>
                                          <p:attrName>style.visibility</p:attrName>
                                        </p:attrNameLst>
                                      </p:cBhvr>
                                      <p:to>
                                        <p:strVal val="visible"/>
                                      </p:to>
                                    </p:set>
                                    <p:anim calcmode="lin" valueType="num">
                                      <p:cBhvr additive="base">
                                        <p:cTn dur="500"/>
                                        <p:tgtEl>
                                          <p:spTgt spid="49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7">
                                            <p:txEl>
                                              <p:pRg end="4" st="4"/>
                                            </p:txEl>
                                          </p:spTgt>
                                        </p:tgtEl>
                                        <p:attrNameLst>
                                          <p:attrName>style.visibility</p:attrName>
                                        </p:attrNameLst>
                                      </p:cBhvr>
                                      <p:to>
                                        <p:strVal val="visible"/>
                                      </p:to>
                                    </p:set>
                                    <p:anim calcmode="lin" valueType="num">
                                      <p:cBhvr additive="base">
                                        <p:cTn dur="500"/>
                                        <p:tgtEl>
                                          <p:spTgt spid="49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1" name="Shape 501"/>
        <p:cNvGrpSpPr/>
        <p:nvPr/>
      </p:nvGrpSpPr>
      <p:grpSpPr>
        <a:xfrm>
          <a:off x="0" y="0"/>
          <a:ext cx="0" cy="0"/>
          <a:chOff x="0" y="0"/>
          <a:chExt cx="0" cy="0"/>
        </a:xfrm>
      </p:grpSpPr>
      <p:sp>
        <p:nvSpPr>
          <p:cNvPr id="502" name="Google Shape;502;p48"/>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503" name="Google Shape;503;p48"/>
          <p:cNvSpPr txBox="1"/>
          <p:nvPr/>
        </p:nvSpPr>
        <p:spPr>
          <a:xfrm>
            <a:off x="925512" y="0"/>
            <a:ext cx="8218487"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Variaciones en el equilibrio</a:t>
            </a:r>
            <a:endParaRPr b="0" i="0" sz="1400" u="none" cap="none" strike="noStrike">
              <a:solidFill>
                <a:srgbClr val="000000"/>
              </a:solidFill>
              <a:latin typeface="Arial"/>
              <a:ea typeface="Arial"/>
              <a:cs typeface="Arial"/>
              <a:sym typeface="Arial"/>
            </a:endParaRPr>
          </a:p>
        </p:txBody>
      </p:sp>
      <p:sp>
        <p:nvSpPr>
          <p:cNvPr id="504" name="Google Shape;504;p48"/>
          <p:cNvSpPr txBox="1"/>
          <p:nvPr/>
        </p:nvSpPr>
        <p:spPr>
          <a:xfrm>
            <a:off x="1414462" y="1035050"/>
            <a:ext cx="7729537" cy="47148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100000"/>
              </a:lnSpc>
              <a:spcBef>
                <a:spcPts val="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[reactivos]   &gt; 0              	</a:t>
            </a:r>
            <a:r>
              <a:rPr b="1" i="0" lang="en-US" sz="2600" u="none" cap="none" strike="noStrike">
                <a:solidFill>
                  <a:srgbClr val="3333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[reactivos]   &lt; 0              	</a:t>
            </a:r>
            <a:r>
              <a:rPr b="1" i="0" lang="en-US" sz="2600" u="none" cap="none" strike="noStrike">
                <a:solidFill>
                  <a:srgbClr val="3333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[productos] &gt; 0              	</a:t>
            </a:r>
            <a:r>
              <a:rPr b="1" i="0" lang="en-US" sz="2600" u="none" cap="none" strike="noStrike">
                <a:solidFill>
                  <a:srgbClr val="3333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[productos] &lt; 0              	</a:t>
            </a:r>
            <a:r>
              <a:rPr b="1" i="0" lang="en-US" sz="2600" u="none" cap="none" strike="noStrike">
                <a:solidFill>
                  <a:srgbClr val="3333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T &gt; 0 (exotérmicas)       	</a:t>
            </a:r>
            <a:r>
              <a:rPr b="1" i="0" lang="en-US" sz="2600" u="none" cap="none" strike="noStrike">
                <a:solidFill>
                  <a:srgbClr val="3333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T &gt; 0 (endotérmicas)     	</a:t>
            </a:r>
            <a:r>
              <a:rPr b="1" i="0" lang="en-US" sz="2600" u="none" cap="none" strike="noStrike">
                <a:solidFill>
                  <a:srgbClr val="3333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T &lt; 0 (exotérmicas) 	</a:t>
            </a:r>
            <a:r>
              <a:rPr b="1" i="0" lang="en-US" sz="2600" u="none" cap="none" strike="noStrike">
                <a:solidFill>
                  <a:srgbClr val="333300"/>
                </a:solidFill>
                <a:latin typeface="Noto Sans Symbols"/>
                <a:ea typeface="Noto Sans Symbols"/>
                <a:cs typeface="Noto Sans Symbols"/>
                <a:sym typeface="Noto Sans Symbols"/>
              </a:rPr>
              <a:t>⎯⎯→</a:t>
            </a:r>
            <a:r>
              <a:rPr b="1" i="0" lang="en-US" sz="26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T &lt; 0 (endotérmicas) 	</a:t>
            </a:r>
            <a:r>
              <a:rPr b="1" i="0" lang="en-US" sz="2600" u="none" cap="none" strike="noStrike">
                <a:solidFill>
                  <a:srgbClr val="333300"/>
                </a:solidFill>
                <a:latin typeface="Noto Sans Symbols"/>
                <a:ea typeface="Noto Sans Symbols"/>
                <a:cs typeface="Noto Sans Symbols"/>
                <a:sym typeface="Noto Sans Symbols"/>
              </a:rPr>
              <a:t>←⎯⎯</a:t>
            </a:r>
            <a:r>
              <a:rPr b="1" i="0" lang="en-US" sz="26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p &gt; 0  Hacia donde menos nº moles de 						gases</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999933"/>
              </a:buClr>
              <a:buSzPts val="2600"/>
              <a:buFont typeface="Noto Sans Symbols"/>
              <a:buChar char="●"/>
            </a:pPr>
            <a:r>
              <a:rPr b="1" i="0" lang="en-US" sz="2600" u="none" cap="none" strike="noStrike">
                <a:solidFill>
                  <a:srgbClr val="333300"/>
                </a:solidFill>
                <a:latin typeface="Noto Sans Symbols"/>
                <a:ea typeface="Noto Sans Symbols"/>
                <a:cs typeface="Noto Sans Symbols"/>
                <a:sym typeface="Noto Sans Symbols"/>
              </a:rPr>
              <a:t>Δ</a:t>
            </a:r>
            <a:r>
              <a:rPr b="1" i="0" lang="en-US" sz="2600" u="none" cap="none" strike="noStrike">
                <a:solidFill>
                  <a:srgbClr val="333300"/>
                </a:solidFill>
                <a:latin typeface="Arial"/>
                <a:ea typeface="Arial"/>
                <a:cs typeface="Arial"/>
                <a:sym typeface="Arial"/>
              </a:rPr>
              <a:t> p &lt; 0  Hacia donde más nº moles de gases</a:t>
            </a:r>
            <a:endParaRPr b="0" i="0" sz="1400" u="none" cap="none" strike="noStrike">
              <a:solidFill>
                <a:srgbClr val="000000"/>
              </a:solidFill>
              <a:latin typeface="Arial"/>
              <a:ea typeface="Arial"/>
              <a:cs typeface="Arial"/>
              <a:sym typeface="Arial"/>
            </a:endParaRPr>
          </a:p>
        </p:txBody>
      </p:sp>
      <p:sp>
        <p:nvSpPr>
          <p:cNvPr id="505" name="Google Shape;505;p48"/>
          <p:cNvSpPr txBox="1"/>
          <p:nvPr/>
        </p:nvSpPr>
        <p:spPr>
          <a:xfrm rot="2100000">
            <a:off x="7258050" y="533400"/>
            <a:ext cx="1889125" cy="703262"/>
          </a:xfrm>
          <a:prstGeom prst="rect">
            <a:avLst/>
          </a:prstGeom>
          <a:solidFill>
            <a:srgbClr val="FB5BF3"/>
          </a:solidFill>
          <a:ln cap="sq" cmpd="sng" w="12600">
            <a:solidFill>
              <a:srgbClr val="333300"/>
            </a:solidFill>
            <a:prstDash val="solid"/>
            <a:miter lim="800000"/>
            <a:headEnd len="sm" w="sm" type="none"/>
            <a:tailEnd len="sm" w="sm" type="none"/>
          </a:ln>
          <a:effectLst>
            <a:outerShdw blurRad="63500" dir="2700000" dist="107932">
              <a:srgbClr val="969696"/>
            </a:outerShdw>
          </a:effectLst>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MUY IMPORTANTE</a:t>
            </a:r>
            <a:endParaRPr b="0" i="0" sz="1400" u="none" cap="none" strike="noStrike">
              <a:solidFill>
                <a:srgbClr val="000000"/>
              </a:solidFill>
              <a:latin typeface="Arial"/>
              <a:ea typeface="Arial"/>
              <a:cs typeface="Arial"/>
              <a:sym typeface="Arial"/>
            </a:endParaRPr>
          </a:p>
        </p:txBody>
      </p:sp>
      <p:sp>
        <p:nvSpPr>
          <p:cNvPr id="506" name="Google Shape;506;p48"/>
          <p:cNvSpPr txBox="1"/>
          <p:nvPr/>
        </p:nvSpPr>
        <p:spPr>
          <a:xfrm rot="2100000">
            <a:off x="7258050" y="533400"/>
            <a:ext cx="1889125" cy="703262"/>
          </a:xfrm>
          <a:prstGeom prst="rect">
            <a:avLst/>
          </a:prstGeom>
          <a:solidFill>
            <a:srgbClr val="FB5BF3"/>
          </a:solidFill>
          <a:ln cap="sq" cmpd="sng" w="12600">
            <a:solidFill>
              <a:srgbClr val="333300"/>
            </a:solidFill>
            <a:prstDash val="solid"/>
            <a:miter lim="800000"/>
            <a:headEnd len="sm" w="sm" type="none"/>
            <a:tailEnd len="sm" w="sm" type="none"/>
          </a:ln>
          <a:effectLst>
            <a:outerShdw blurRad="63500" dir="2700000" dist="107932">
              <a:srgbClr val="969696"/>
            </a:outerShdw>
          </a:effectLst>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MUY IMPORTANTE</a:t>
            </a:r>
            <a:endParaRPr b="0" i="0" sz="1400" u="none" cap="none" strike="noStrike">
              <a:solidFill>
                <a:srgbClr val="000000"/>
              </a:solidFill>
              <a:latin typeface="Arial"/>
              <a:ea typeface="Arial"/>
              <a:cs typeface="Arial"/>
              <a:sym typeface="Arial"/>
            </a:endParaRPr>
          </a:p>
        </p:txBody>
      </p:sp>
      <p:sp>
        <p:nvSpPr>
          <p:cNvPr id="507" name="Google Shape;507;p48"/>
          <p:cNvSpPr txBox="1"/>
          <p:nvPr/>
        </p:nvSpPr>
        <p:spPr>
          <a:xfrm>
            <a:off x="0" y="4559300"/>
            <a:ext cx="1511300" cy="1008062"/>
          </a:xfrm>
          <a:prstGeom prst="rect">
            <a:avLst/>
          </a:prstGeom>
          <a:solidFill>
            <a:srgbClr val="FAFCC8"/>
          </a:solidFill>
          <a:ln cap="sq" cmpd="sng" w="12600">
            <a:solidFill>
              <a:srgbClr val="CC3300"/>
            </a:solidFill>
            <a:prstDash val="solid"/>
            <a:miter lim="800000"/>
            <a:headEnd len="sm" w="sm" type="none"/>
            <a:tailEnd len="sm" w="sm" type="none"/>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00FF"/>
              </a:buClr>
              <a:buSzPts val="2000"/>
              <a:buFont typeface="Times New Roman"/>
              <a:buNone/>
            </a:pPr>
            <a:r>
              <a:rPr b="1" i="0" lang="en-US" sz="2000" u="none" cap="none" strike="noStrike">
                <a:solidFill>
                  <a:srgbClr val="FF00FF"/>
                </a:solidFill>
                <a:latin typeface="Times New Roman"/>
                <a:ea typeface="Times New Roman"/>
                <a:cs typeface="Times New Roman"/>
                <a:sym typeface="Times New Roman"/>
              </a:rPr>
              <a:t>Variación en el equilibrio</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anim calcmode="lin" valueType="num">
                                      <p:cBhvr additive="base">
                                        <p:cTn dur="500"/>
                                        <p:tgtEl>
                                          <p:spTgt spid="50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anim calcmode="lin" valueType="num">
                                      <p:cBhvr additive="base">
                                        <p:cTn dur="500"/>
                                        <p:tgtEl>
                                          <p:spTgt spid="50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anim calcmode="lin" valueType="num">
                                      <p:cBhvr additive="base">
                                        <p:cTn dur="500"/>
                                        <p:tgtEl>
                                          <p:spTgt spid="50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3" st="3"/>
                                            </p:txEl>
                                          </p:spTgt>
                                        </p:tgtEl>
                                        <p:attrNameLst>
                                          <p:attrName>style.visibility</p:attrName>
                                        </p:attrNameLst>
                                      </p:cBhvr>
                                      <p:to>
                                        <p:strVal val="visible"/>
                                      </p:to>
                                    </p:set>
                                    <p:anim calcmode="lin" valueType="num">
                                      <p:cBhvr additive="base">
                                        <p:cTn dur="500"/>
                                        <p:tgtEl>
                                          <p:spTgt spid="50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4" st="4"/>
                                            </p:txEl>
                                          </p:spTgt>
                                        </p:tgtEl>
                                        <p:attrNameLst>
                                          <p:attrName>style.visibility</p:attrName>
                                        </p:attrNameLst>
                                      </p:cBhvr>
                                      <p:to>
                                        <p:strVal val="visible"/>
                                      </p:to>
                                    </p:set>
                                    <p:anim calcmode="lin" valueType="num">
                                      <p:cBhvr additive="base">
                                        <p:cTn dur="500"/>
                                        <p:tgtEl>
                                          <p:spTgt spid="50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5" st="5"/>
                                            </p:txEl>
                                          </p:spTgt>
                                        </p:tgtEl>
                                        <p:attrNameLst>
                                          <p:attrName>style.visibility</p:attrName>
                                        </p:attrNameLst>
                                      </p:cBhvr>
                                      <p:to>
                                        <p:strVal val="visible"/>
                                      </p:to>
                                    </p:set>
                                    <p:anim calcmode="lin" valueType="num">
                                      <p:cBhvr additive="base">
                                        <p:cTn dur="500"/>
                                        <p:tgtEl>
                                          <p:spTgt spid="50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6" st="6"/>
                                            </p:txEl>
                                          </p:spTgt>
                                        </p:tgtEl>
                                        <p:attrNameLst>
                                          <p:attrName>style.visibility</p:attrName>
                                        </p:attrNameLst>
                                      </p:cBhvr>
                                      <p:to>
                                        <p:strVal val="visible"/>
                                      </p:to>
                                    </p:set>
                                    <p:anim calcmode="lin" valueType="num">
                                      <p:cBhvr additive="base">
                                        <p:cTn dur="500"/>
                                        <p:tgtEl>
                                          <p:spTgt spid="50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7" st="7"/>
                                            </p:txEl>
                                          </p:spTgt>
                                        </p:tgtEl>
                                        <p:attrNameLst>
                                          <p:attrName>style.visibility</p:attrName>
                                        </p:attrNameLst>
                                      </p:cBhvr>
                                      <p:to>
                                        <p:strVal val="visible"/>
                                      </p:to>
                                    </p:set>
                                    <p:anim calcmode="lin" valueType="num">
                                      <p:cBhvr additive="base">
                                        <p:cTn dur="500"/>
                                        <p:tgtEl>
                                          <p:spTgt spid="50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8" st="8"/>
                                            </p:txEl>
                                          </p:spTgt>
                                        </p:tgtEl>
                                        <p:attrNameLst>
                                          <p:attrName>style.visibility</p:attrName>
                                        </p:attrNameLst>
                                      </p:cBhvr>
                                      <p:to>
                                        <p:strVal val="visible"/>
                                      </p:to>
                                    </p:set>
                                    <p:anim calcmode="lin" valueType="num">
                                      <p:cBhvr additive="base">
                                        <p:cTn dur="500"/>
                                        <p:tgtEl>
                                          <p:spTgt spid="50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4">
                                            <p:txEl>
                                              <p:pRg end="9" st="9"/>
                                            </p:txEl>
                                          </p:spTgt>
                                        </p:tgtEl>
                                        <p:attrNameLst>
                                          <p:attrName>style.visibility</p:attrName>
                                        </p:attrNameLst>
                                      </p:cBhvr>
                                      <p:to>
                                        <p:strVal val="visible"/>
                                      </p:to>
                                    </p:set>
                                    <p:anim calcmode="lin" valueType="num">
                                      <p:cBhvr additive="base">
                                        <p:cTn dur="500"/>
                                        <p:tgtEl>
                                          <p:spTgt spid="50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1" name="Shape 511"/>
        <p:cNvGrpSpPr/>
        <p:nvPr/>
      </p:nvGrpSpPr>
      <p:grpSpPr>
        <a:xfrm>
          <a:off x="0" y="0"/>
          <a:ext cx="0" cy="0"/>
          <a:chOff x="0" y="0"/>
          <a:chExt cx="0" cy="0"/>
        </a:xfrm>
      </p:grpSpPr>
      <p:sp>
        <p:nvSpPr>
          <p:cNvPr id="512" name="Google Shape;512;p49"/>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513" name="Google Shape;513;p49"/>
          <p:cNvSpPr txBox="1"/>
          <p:nvPr/>
        </p:nvSpPr>
        <p:spPr>
          <a:xfrm>
            <a:off x="1543050" y="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Importancia en procesos industriales.</a:t>
            </a:r>
            <a:endParaRPr b="0" i="0" sz="1400" u="none" cap="none" strike="noStrike">
              <a:solidFill>
                <a:srgbClr val="000000"/>
              </a:solidFill>
              <a:latin typeface="Arial"/>
              <a:ea typeface="Arial"/>
              <a:cs typeface="Arial"/>
              <a:sym typeface="Arial"/>
            </a:endParaRPr>
          </a:p>
        </p:txBody>
      </p:sp>
      <p:sp>
        <p:nvSpPr>
          <p:cNvPr id="514" name="Google Shape;514;p49"/>
          <p:cNvSpPr txBox="1"/>
          <p:nvPr/>
        </p:nvSpPr>
        <p:spPr>
          <a:xfrm>
            <a:off x="1543050" y="1244600"/>
            <a:ext cx="7600950" cy="47148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80000"/>
              </a:lnSpc>
              <a:spcBef>
                <a:spcPts val="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Es muy importante en la industria el saber qué condiciones favorecen el desplazamiento de un equilibrio hacia la formación de un producto, pues se conseguirá un mayor rendimiento, en dicho proceso.</a:t>
            </a:r>
            <a:endParaRPr b="0" i="0" sz="1400" u="none" cap="none" strike="noStrike">
              <a:solidFill>
                <a:srgbClr val="000000"/>
              </a:solidFill>
              <a:latin typeface="Arial"/>
              <a:ea typeface="Arial"/>
              <a:cs typeface="Arial"/>
              <a:sym typeface="Arial"/>
            </a:endParaRPr>
          </a:p>
          <a:p>
            <a:pPr indent="-341312" lvl="0" marL="341312" marR="0" rtl="0" algn="l">
              <a:lnSpc>
                <a:spcPct val="8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En la síntesis de Haber en la formación de amoniaco [N</a:t>
            </a:r>
            <a:r>
              <a:rPr b="0" baseline="-25000" i="0" lang="en-US" sz="2800" u="none" cap="none" strike="noStrike">
                <a:solidFill>
                  <a:srgbClr val="333300"/>
                </a:solidFill>
                <a:latin typeface="Arial"/>
                <a:ea typeface="Arial"/>
                <a:cs typeface="Arial"/>
                <a:sym typeface="Arial"/>
              </a:rPr>
              <a:t>2</a:t>
            </a:r>
            <a:r>
              <a:rPr b="0" i="1" lang="en-US" sz="2800" u="none" cap="none" strike="noStrike">
                <a:solidFill>
                  <a:srgbClr val="333300"/>
                </a:solidFill>
                <a:latin typeface="Arial"/>
                <a:ea typeface="Arial"/>
                <a:cs typeface="Arial"/>
                <a:sym typeface="Arial"/>
              </a:rPr>
              <a:t>(g)</a:t>
            </a:r>
            <a:r>
              <a:rPr b="0" i="0" lang="en-US" sz="2800" u="none" cap="none" strike="noStrike">
                <a:solidFill>
                  <a:srgbClr val="333300"/>
                </a:solidFill>
                <a:latin typeface="Arial"/>
                <a:ea typeface="Arial"/>
                <a:cs typeface="Arial"/>
                <a:sym typeface="Arial"/>
              </a:rPr>
              <a:t> + 3 H</a:t>
            </a:r>
            <a:r>
              <a:rPr b="0" baseline="-25000" i="0" lang="en-US" sz="2800" u="none" cap="none" strike="noStrike">
                <a:solidFill>
                  <a:srgbClr val="333300"/>
                </a:solidFill>
                <a:latin typeface="Arial"/>
                <a:ea typeface="Arial"/>
                <a:cs typeface="Arial"/>
                <a:sym typeface="Arial"/>
              </a:rPr>
              <a:t>2</a:t>
            </a:r>
            <a:r>
              <a:rPr b="0" i="1" lang="en-US" sz="2800" u="none" cap="none" strike="noStrike">
                <a:solidFill>
                  <a:srgbClr val="333300"/>
                </a:solidFill>
                <a:latin typeface="Arial"/>
                <a:ea typeface="Arial"/>
                <a:cs typeface="Arial"/>
                <a:sym typeface="Arial"/>
              </a:rPr>
              <a:t>(g)</a:t>
            </a:r>
            <a:r>
              <a:rPr b="0" i="0" lang="en-US" sz="2800" u="none" cap="none" strike="noStrike">
                <a:solidFill>
                  <a:srgbClr val="333300"/>
                </a:solidFill>
                <a:latin typeface="Arial"/>
                <a:ea typeface="Arial"/>
                <a:cs typeface="Arial"/>
                <a:sym typeface="Arial"/>
              </a:rPr>
              <a:t>  2 NH</a:t>
            </a:r>
            <a:r>
              <a:rPr b="0" baseline="-25000" i="0" lang="en-US" sz="2800" u="none" cap="none" strike="noStrike">
                <a:solidFill>
                  <a:srgbClr val="333300"/>
                </a:solidFill>
                <a:latin typeface="Arial"/>
                <a:ea typeface="Arial"/>
                <a:cs typeface="Arial"/>
                <a:sym typeface="Arial"/>
              </a:rPr>
              <a:t>3</a:t>
            </a:r>
            <a:r>
              <a:rPr b="0" i="1" lang="en-US" sz="2800" u="none" cap="none" strike="noStrike">
                <a:solidFill>
                  <a:srgbClr val="333300"/>
                </a:solidFill>
                <a:latin typeface="Arial"/>
                <a:ea typeface="Arial"/>
                <a:cs typeface="Arial"/>
                <a:sym typeface="Arial"/>
              </a:rPr>
              <a:t>(g)</a:t>
            </a:r>
            <a:r>
              <a:rPr b="0" i="0" lang="en-US" sz="2800" u="none" cap="none" strike="noStrike">
                <a:solidFill>
                  <a:srgbClr val="333300"/>
                </a:solidFill>
                <a:latin typeface="Arial"/>
                <a:ea typeface="Arial"/>
                <a:cs typeface="Arial"/>
                <a:sym typeface="Arial"/>
              </a:rPr>
              <a:t>], exotérmica, la formación de amoniaco está favorecida por altas presiones y por una baja temperatura. Por ello esta reacción se lleva a cabo a altísima presión y a una temperatura relativamente baja, aunque no puede ser muy baja para que la reacción no sea muy lenta. Hay que mantener un equilibrio entre rendimiento y tiempo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de reacción.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anim calcmode="lin" valueType="num">
                                      <p:cBhvr additive="base">
                                        <p:cTn dur="500"/>
                                        <p:tgtEl>
                                          <p:spTgt spid="51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4">
                                            <p:txEl>
                                              <p:pRg end="1" st="1"/>
                                            </p:txEl>
                                          </p:spTgt>
                                        </p:tgtEl>
                                        <p:attrNameLst>
                                          <p:attrName>style.visibility</p:attrName>
                                        </p:attrNameLst>
                                      </p:cBhvr>
                                      <p:to>
                                        <p:strVal val="visible"/>
                                      </p:to>
                                    </p:set>
                                    <p:anim calcmode="lin" valueType="num">
                                      <p:cBhvr additive="base">
                                        <p:cTn dur="500"/>
                                        <p:tgtEl>
                                          <p:spTgt spid="51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8" name="Shape 518"/>
        <p:cNvGrpSpPr/>
        <p:nvPr/>
      </p:nvGrpSpPr>
      <p:grpSpPr>
        <a:xfrm>
          <a:off x="0" y="0"/>
          <a:ext cx="0" cy="0"/>
          <a:chOff x="0" y="0"/>
          <a:chExt cx="0" cy="0"/>
        </a:xfrm>
      </p:grpSpPr>
      <p:sp>
        <p:nvSpPr>
          <p:cNvPr id="519" name="Google Shape;519;p50"/>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520" name="Google Shape;520;p50"/>
          <p:cNvSpPr txBox="1"/>
          <p:nvPr/>
        </p:nvSpPr>
        <p:spPr>
          <a:xfrm>
            <a:off x="1500187" y="152400"/>
            <a:ext cx="7600950" cy="762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Equilibrios heterogéneos</a:t>
            </a:r>
            <a:endParaRPr b="0" i="0" sz="1400" u="none" cap="none" strike="noStrike">
              <a:solidFill>
                <a:srgbClr val="000000"/>
              </a:solidFill>
              <a:latin typeface="Arial"/>
              <a:ea typeface="Arial"/>
              <a:cs typeface="Arial"/>
              <a:sym typeface="Arial"/>
            </a:endParaRPr>
          </a:p>
        </p:txBody>
      </p:sp>
      <p:sp>
        <p:nvSpPr>
          <p:cNvPr id="521" name="Google Shape;521;p50"/>
          <p:cNvSpPr txBox="1"/>
          <p:nvPr/>
        </p:nvSpPr>
        <p:spPr>
          <a:xfrm>
            <a:off x="1271587" y="1104900"/>
            <a:ext cx="7600950" cy="47148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80000"/>
              </a:lnSpc>
              <a:spcBef>
                <a:spcPts val="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Se habla de reacción homogénea cuando tanto reactivos como productos se encuentran en el mismo estado físico. En cambio, si entre las sustancias que intervienen en la reacción se distinguen varias fases o estados físicos, hablaremos de reacciones heterogéneas.</a:t>
            </a:r>
            <a:endParaRPr b="0" i="0" sz="1400" u="none" cap="none" strike="noStrike">
              <a:solidFill>
                <a:srgbClr val="000000"/>
              </a:solidFill>
              <a:latin typeface="Arial"/>
              <a:ea typeface="Arial"/>
              <a:cs typeface="Arial"/>
              <a:sym typeface="Arial"/>
            </a:endParaRPr>
          </a:p>
          <a:p>
            <a:pPr indent="-341312" lvl="0" marL="341312" marR="0" rtl="0" algn="l">
              <a:lnSpc>
                <a:spcPct val="8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Por ejemplo, la reacción: </a:t>
            </a:r>
            <a:br>
              <a:rPr b="0" i="0" lang="en-US" sz="2800" u="none" cap="none" strike="noStrike">
                <a:solidFill>
                  <a:srgbClr val="333300"/>
                </a:solidFill>
                <a:latin typeface="Arial"/>
                <a:ea typeface="Arial"/>
                <a:cs typeface="Arial"/>
                <a:sym typeface="Arial"/>
              </a:rPr>
            </a:br>
            <a:r>
              <a:rPr b="0" i="0" lang="en-US" sz="2800" u="none" cap="none" strike="noStrike">
                <a:solidFill>
                  <a:srgbClr val="333300"/>
                </a:solidFill>
                <a:latin typeface="Arial"/>
                <a:ea typeface="Arial"/>
                <a:cs typeface="Arial"/>
                <a:sym typeface="Arial"/>
              </a:rPr>
              <a:t>CaCO</a:t>
            </a:r>
            <a:r>
              <a:rPr b="0" baseline="-25000" i="0" lang="en-US" sz="2800" u="none" cap="none" strike="noStrike">
                <a:solidFill>
                  <a:srgbClr val="333300"/>
                </a:solidFill>
                <a:latin typeface="Arial"/>
                <a:ea typeface="Arial"/>
                <a:cs typeface="Arial"/>
                <a:sym typeface="Arial"/>
              </a:rPr>
              <a:t>3</a:t>
            </a:r>
            <a:r>
              <a:rPr b="0" i="1" lang="en-US" sz="2800" u="none" cap="none" strike="noStrike">
                <a:solidFill>
                  <a:srgbClr val="333300"/>
                </a:solidFill>
                <a:latin typeface="Arial"/>
                <a:ea typeface="Arial"/>
                <a:cs typeface="Arial"/>
                <a:sym typeface="Arial"/>
              </a:rPr>
              <a:t>(s)</a:t>
            </a:r>
            <a:r>
              <a:rPr b="0" i="0" lang="en-US" sz="2800" u="none" cap="none" strike="noStrike">
                <a:solidFill>
                  <a:srgbClr val="333300"/>
                </a:solidFill>
                <a:latin typeface="Arial"/>
                <a:ea typeface="Arial"/>
                <a:cs typeface="Arial"/>
                <a:sym typeface="Arial"/>
              </a:rPr>
              <a:t>  CaO</a:t>
            </a:r>
            <a:r>
              <a:rPr b="0" i="1" lang="en-US" sz="2800" u="none" cap="none" strike="noStrike">
                <a:solidFill>
                  <a:srgbClr val="333300"/>
                </a:solidFill>
                <a:latin typeface="Arial"/>
                <a:ea typeface="Arial"/>
                <a:cs typeface="Arial"/>
                <a:sym typeface="Arial"/>
              </a:rPr>
              <a:t>(s)</a:t>
            </a:r>
            <a:r>
              <a:rPr b="0" i="0" lang="en-US" sz="2800" u="none" cap="none" strike="noStrike">
                <a:solidFill>
                  <a:srgbClr val="333300"/>
                </a:solidFill>
                <a:latin typeface="Arial"/>
                <a:ea typeface="Arial"/>
                <a:cs typeface="Arial"/>
                <a:sym typeface="Arial"/>
              </a:rPr>
              <a:t> + CO</a:t>
            </a:r>
            <a:r>
              <a:rPr b="0" baseline="-25000" i="0" lang="en-US" sz="2800" u="none" cap="none" strike="noStrike">
                <a:solidFill>
                  <a:srgbClr val="333300"/>
                </a:solidFill>
                <a:latin typeface="Arial"/>
                <a:ea typeface="Arial"/>
                <a:cs typeface="Arial"/>
                <a:sym typeface="Arial"/>
              </a:rPr>
              <a:t>2</a:t>
            </a:r>
            <a:r>
              <a:rPr b="0" i="1" lang="en-US" sz="2800" u="none" cap="none" strike="noStrike">
                <a:solidFill>
                  <a:srgbClr val="333300"/>
                </a:solidFill>
                <a:latin typeface="Arial"/>
                <a:ea typeface="Arial"/>
                <a:cs typeface="Arial"/>
                <a:sym typeface="Arial"/>
              </a:rPr>
              <a:t>(g)</a:t>
            </a:r>
            <a:r>
              <a:rPr b="0" i="0" lang="en-US" sz="2800" u="none" cap="none" strike="noStrike">
                <a:solidFill>
                  <a:srgbClr val="333300"/>
                </a:solidFill>
                <a:latin typeface="Arial"/>
                <a:ea typeface="Arial"/>
                <a:cs typeface="Arial"/>
                <a:sym typeface="Arial"/>
              </a:rPr>
              <a:t> se trata de un equilibrio heterogéneo.</a:t>
            </a:r>
            <a:endParaRPr b="0" i="0" sz="1400" u="none" cap="none" strike="noStrike">
              <a:solidFill>
                <a:srgbClr val="000000"/>
              </a:solidFill>
              <a:latin typeface="Arial"/>
              <a:ea typeface="Arial"/>
              <a:cs typeface="Arial"/>
              <a:sym typeface="Arial"/>
            </a:endParaRPr>
          </a:p>
          <a:p>
            <a:pPr indent="-341312" lvl="0" marL="341312" marR="0" rtl="0" algn="l">
              <a:lnSpc>
                <a:spcPct val="8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Aplicando la ley de acción de masas se cumplirá que:</a:t>
            </a:r>
            <a:endParaRPr b="0" i="0" sz="1400" u="none" cap="none" strike="noStrike">
              <a:solidFill>
                <a:srgbClr val="000000"/>
              </a:solidFill>
              <a:latin typeface="Arial"/>
              <a:ea typeface="Arial"/>
              <a:cs typeface="Arial"/>
              <a:sym typeface="Arial"/>
            </a:endParaRPr>
          </a:p>
        </p:txBody>
      </p:sp>
      <p:sp>
        <p:nvSpPr>
          <p:cNvPr id="522" name="Google Shape;522;p50"/>
          <p:cNvSpPr/>
          <p:nvPr/>
        </p:nvSpPr>
        <p:spPr>
          <a:xfrm>
            <a:off x="0" y="3205162"/>
            <a:ext cx="9144000" cy="15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aphicFrame>
        <p:nvGraphicFramePr>
          <p:cNvPr id="523" name="Google Shape;523;p50"/>
          <p:cNvGraphicFramePr/>
          <p:nvPr/>
        </p:nvGraphicFramePr>
        <p:xfrm>
          <a:off x="2643187" y="5605462"/>
          <a:ext cx="4678362" cy="1057275"/>
        </p:xfrm>
        <a:graphic>
          <a:graphicData uri="http://schemas.openxmlformats.org/presentationml/2006/ole">
            <mc:AlternateContent>
              <mc:Choice Requires="v">
                <p:oleObj r:id="rId4" imgH="1057275" imgW="4678362" spid="_x0000_s1">
                  <p:embed/>
                </p:oleObj>
              </mc:Choice>
              <mc:Fallback>
                <p:oleObj r:id="rId5" imgH="1057275" imgW="4678362">
                  <p:embed/>
                  <p:pic>
                    <p:nvPicPr>
                      <p:cNvPr id="523" name="Google Shape;523;p50"/>
                      <p:cNvPicPr preferRelativeResize="0"/>
                      <p:nvPr/>
                    </p:nvPicPr>
                    <p:blipFill rotWithShape="1">
                      <a:blip r:embed="rId6">
                        <a:alphaModFix/>
                      </a:blip>
                      <a:srcRect b="0" l="0" r="0" t="0"/>
                      <a:stretch/>
                    </p:blipFill>
                    <p:spPr>
                      <a:xfrm>
                        <a:off x="2643187" y="5605462"/>
                        <a:ext cx="4678362" cy="1057275"/>
                      </a:xfrm>
                      <a:prstGeom prst="rect">
                        <a:avLst/>
                      </a:prstGeom>
                      <a:noFill/>
                      <a:ln>
                        <a:noFill/>
                      </a:ln>
                    </p:spPr>
                  </p:pic>
                </p:oleObj>
              </mc:Fallback>
            </mc:AlternateContent>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 calcmode="lin" valueType="num">
                                      <p:cBhvr additive="base">
                                        <p:cTn dur="500"/>
                                        <p:tgtEl>
                                          <p:spTgt spid="52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 calcmode="lin" valueType="num">
                                      <p:cBhvr additive="base">
                                        <p:cTn dur="500"/>
                                        <p:tgtEl>
                                          <p:spTgt spid="52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anim calcmode="lin" valueType="num">
                                      <p:cBhvr additive="base">
                                        <p:cTn dur="500"/>
                                        <p:tgtEl>
                                          <p:spTgt spid="52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7" name="Shape 527"/>
        <p:cNvGrpSpPr/>
        <p:nvPr/>
      </p:nvGrpSpPr>
      <p:grpSpPr>
        <a:xfrm>
          <a:off x="0" y="0"/>
          <a:ext cx="0" cy="0"/>
          <a:chOff x="0" y="0"/>
          <a:chExt cx="0" cy="0"/>
        </a:xfrm>
      </p:grpSpPr>
      <p:sp>
        <p:nvSpPr>
          <p:cNvPr id="528" name="Google Shape;528;p51"/>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529" name="Google Shape;529;p51"/>
          <p:cNvSpPr txBox="1"/>
          <p:nvPr/>
        </p:nvSpPr>
        <p:spPr>
          <a:xfrm>
            <a:off x="1500187" y="152400"/>
            <a:ext cx="7600950" cy="762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Equilibrios heterogéneos (cont).</a:t>
            </a:r>
            <a:endParaRPr b="0" i="0" sz="1400" u="none" cap="none" strike="noStrike">
              <a:solidFill>
                <a:srgbClr val="000000"/>
              </a:solidFill>
              <a:latin typeface="Arial"/>
              <a:ea typeface="Arial"/>
              <a:cs typeface="Arial"/>
              <a:sym typeface="Arial"/>
            </a:endParaRPr>
          </a:p>
        </p:txBody>
      </p:sp>
      <p:sp>
        <p:nvSpPr>
          <p:cNvPr id="530" name="Google Shape;530;p51"/>
          <p:cNvSpPr txBox="1"/>
          <p:nvPr/>
        </p:nvSpPr>
        <p:spPr>
          <a:xfrm>
            <a:off x="1271587" y="1104900"/>
            <a:ext cx="7600950" cy="47148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80000"/>
              </a:lnSpc>
              <a:spcBef>
                <a:spcPts val="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Sin embargo, las concentraciones (</a:t>
            </a:r>
            <a:r>
              <a:rPr b="0" i="1" lang="en-US" sz="2800" u="none" cap="none" strike="noStrike">
                <a:solidFill>
                  <a:srgbClr val="333300"/>
                </a:solidFill>
                <a:latin typeface="Arial"/>
                <a:ea typeface="Arial"/>
                <a:cs typeface="Arial"/>
                <a:sym typeface="Arial"/>
              </a:rPr>
              <a:t>n/V</a:t>
            </a:r>
            <a:r>
              <a:rPr b="0" i="0" lang="en-US" sz="2800" u="none" cap="none" strike="noStrike">
                <a:solidFill>
                  <a:srgbClr val="333300"/>
                </a:solidFill>
                <a:latin typeface="Arial"/>
                <a:ea typeface="Arial"/>
                <a:cs typeface="Arial"/>
                <a:sym typeface="Arial"/>
              </a:rPr>
              <a:t>) de ambas sustancias sólidas (CaCO</a:t>
            </a:r>
            <a:r>
              <a:rPr b="0" baseline="-25000" i="0" lang="en-US" sz="2800" u="none" cap="none" strike="noStrike">
                <a:solidFill>
                  <a:srgbClr val="333300"/>
                </a:solidFill>
                <a:latin typeface="Arial"/>
                <a:ea typeface="Arial"/>
                <a:cs typeface="Arial"/>
                <a:sym typeface="Arial"/>
              </a:rPr>
              <a:t>3</a:t>
            </a:r>
            <a:r>
              <a:rPr b="0" i="0" lang="en-US" sz="2800" u="none" cap="none" strike="noStrike">
                <a:solidFill>
                  <a:srgbClr val="333300"/>
                </a:solidFill>
                <a:latin typeface="Arial"/>
                <a:ea typeface="Arial"/>
                <a:cs typeface="Arial"/>
                <a:sym typeface="Arial"/>
              </a:rPr>
              <a:t> y CaO) son constantes, al igual que las densidades de sustancias puras (</a:t>
            </a:r>
            <a:r>
              <a:rPr b="0" i="1" lang="en-US" sz="2800" u="none" cap="none" strike="noStrike">
                <a:solidFill>
                  <a:srgbClr val="333300"/>
                </a:solidFill>
                <a:latin typeface="Arial"/>
                <a:ea typeface="Arial"/>
                <a:cs typeface="Arial"/>
                <a:sym typeface="Arial"/>
              </a:rPr>
              <a:t>m/V</a:t>
            </a:r>
            <a:r>
              <a:rPr b="0" i="0" lang="en-US" sz="2800" u="none" cap="none" strike="noStrike">
                <a:solidFill>
                  <a:srgbClr val="333300"/>
                </a:solidFill>
                <a:latin typeface="Arial"/>
                <a:ea typeface="Arial"/>
                <a:cs typeface="Arial"/>
                <a:sym typeface="Arial"/>
              </a:rPr>
              <a:t>) son también constantes.</a:t>
            </a:r>
            <a:endParaRPr b="0" i="0" sz="1400" u="none" cap="none" strike="noStrike">
              <a:solidFill>
                <a:srgbClr val="000000"/>
              </a:solidFill>
              <a:latin typeface="Arial"/>
              <a:ea typeface="Arial"/>
              <a:cs typeface="Arial"/>
              <a:sym typeface="Arial"/>
            </a:endParaRPr>
          </a:p>
          <a:p>
            <a:pPr indent="-341312" lvl="0" marL="341312" marR="0" rtl="0" algn="l">
              <a:lnSpc>
                <a:spcPct val="8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Por ello, agrupando las constantes en una sola a la que llamaremos </a:t>
            </a:r>
            <a:r>
              <a:rPr b="0" i="1" lang="en-US" sz="2800" u="none" cap="none" strike="noStrike">
                <a:solidFill>
                  <a:srgbClr val="333300"/>
                </a:solidFill>
                <a:latin typeface="Arial"/>
                <a:ea typeface="Arial"/>
                <a:cs typeface="Arial"/>
                <a:sym typeface="Arial"/>
              </a:rPr>
              <a:t>K</a:t>
            </a:r>
            <a:r>
              <a:rPr b="0" baseline="-25000" i="1" lang="en-US" sz="2800" u="none" cap="none" strike="noStrike">
                <a:solidFill>
                  <a:srgbClr val="333300"/>
                </a:solidFill>
                <a:latin typeface="Arial"/>
                <a:ea typeface="Arial"/>
                <a:cs typeface="Arial"/>
                <a:sym typeface="Arial"/>
              </a:rPr>
              <a:t>C</a:t>
            </a:r>
            <a:r>
              <a:rPr b="0" i="0" lang="en-US" sz="2800" u="none" cap="none" strike="noStrike">
                <a:solidFill>
                  <a:srgbClr val="333300"/>
                </a:solidFill>
                <a:latin typeface="Arial"/>
                <a:ea typeface="Arial"/>
                <a:cs typeface="Arial"/>
                <a:sym typeface="Arial"/>
              </a:rPr>
              <a:t> se tiene:</a:t>
            </a:r>
            <a:endParaRPr b="0" i="0" sz="1400" u="none" cap="none" strike="noStrike">
              <a:solidFill>
                <a:srgbClr val="000000"/>
              </a:solidFill>
              <a:latin typeface="Arial"/>
              <a:ea typeface="Arial"/>
              <a:cs typeface="Arial"/>
              <a:sym typeface="Arial"/>
            </a:endParaRPr>
          </a:p>
          <a:p>
            <a:pPr indent="-341312" lvl="0" marL="341312" marR="0" rtl="0" algn="l">
              <a:lnSpc>
                <a:spcPct val="80000"/>
              </a:lnSpc>
              <a:spcBef>
                <a:spcPts val="700"/>
              </a:spcBef>
              <a:spcAft>
                <a:spcPts val="0"/>
              </a:spcAft>
              <a:buClr>
                <a:srgbClr val="999933"/>
              </a:buClr>
              <a:buSzPts val="2800"/>
              <a:buFont typeface="Noto Sans Symbols"/>
              <a:buChar char="●"/>
            </a:pPr>
            <a:r>
              <a:rPr b="0" i="0" lang="en-US" sz="2800" u="none" cap="none" strike="noStrike">
                <a:solidFill>
                  <a:srgbClr val="333300"/>
                </a:solidFill>
                <a:latin typeface="Arial"/>
                <a:ea typeface="Arial"/>
                <a:cs typeface="Arial"/>
                <a:sym typeface="Arial"/>
              </a:rPr>
              <a:t>Análogamente: </a:t>
            </a:r>
            <a:r>
              <a:rPr b="0" i="1" lang="en-US" sz="2800" u="none" cap="none" strike="noStrike">
                <a:solidFill>
                  <a:srgbClr val="333300"/>
                </a:solidFill>
                <a:latin typeface="Arial"/>
                <a:ea typeface="Arial"/>
                <a:cs typeface="Arial"/>
                <a:sym typeface="Arial"/>
              </a:rPr>
              <a:t>K</a:t>
            </a:r>
            <a:r>
              <a:rPr b="0" baseline="-25000" i="1" lang="en-US" sz="2800" u="none" cap="none" strike="noStrike">
                <a:solidFill>
                  <a:srgbClr val="333300"/>
                </a:solidFill>
                <a:latin typeface="Arial"/>
                <a:ea typeface="Arial"/>
                <a:cs typeface="Arial"/>
                <a:sym typeface="Arial"/>
              </a:rPr>
              <a:t>P</a:t>
            </a:r>
            <a:r>
              <a:rPr b="0" i="0" lang="en-US" sz="2800" u="none" cap="none" strike="noStrike">
                <a:solidFill>
                  <a:srgbClr val="333300"/>
                </a:solidFill>
                <a:latin typeface="Arial"/>
                <a:ea typeface="Arial"/>
                <a:cs typeface="Arial"/>
                <a:sym typeface="Arial"/>
              </a:rPr>
              <a:t> = </a:t>
            </a:r>
            <a:r>
              <a:rPr b="0" i="1" lang="en-US" sz="2800" u="none" cap="none" strike="noStrike">
                <a:solidFill>
                  <a:srgbClr val="333300"/>
                </a:solidFill>
                <a:latin typeface="Arial"/>
                <a:ea typeface="Arial"/>
                <a:cs typeface="Arial"/>
                <a:sym typeface="Arial"/>
              </a:rPr>
              <a:t>p</a:t>
            </a:r>
            <a:r>
              <a:rPr b="0" i="0" lang="en-US" sz="2800" u="none" cap="none" strike="noStrike">
                <a:solidFill>
                  <a:srgbClr val="333300"/>
                </a:solidFill>
                <a:latin typeface="Arial"/>
                <a:ea typeface="Arial"/>
                <a:cs typeface="Arial"/>
                <a:sym typeface="Arial"/>
              </a:rPr>
              <a:t>(CO</a:t>
            </a:r>
            <a:r>
              <a:rPr b="0" baseline="-25000" i="0" lang="en-US" sz="2800" u="none" cap="none" strike="noStrike">
                <a:solidFill>
                  <a:srgbClr val="333300"/>
                </a:solidFill>
                <a:latin typeface="Arial"/>
                <a:ea typeface="Arial"/>
                <a:cs typeface="Arial"/>
                <a:sym typeface="Arial"/>
              </a:rPr>
              <a:t>2</a:t>
            </a:r>
            <a:r>
              <a:rPr b="0" i="0" lang="en-US" sz="2800" u="none" cap="none" strike="noStrike">
                <a:solidFill>
                  <a:srgbClr val="3333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1312" lvl="0" marL="341312" marR="0" rtl="0" algn="l">
              <a:lnSpc>
                <a:spcPct val="80000"/>
              </a:lnSpc>
              <a:spcBef>
                <a:spcPts val="700"/>
              </a:spcBef>
              <a:spcAft>
                <a:spcPts val="0"/>
              </a:spcAft>
              <a:buClr>
                <a:srgbClr val="999933"/>
              </a:buClr>
              <a:buSzPts val="2800"/>
              <a:buFont typeface="Noto Sans Symbols"/>
              <a:buChar char="●"/>
            </a:pPr>
            <a:r>
              <a:rPr b="1" i="0" lang="en-US" sz="2800" u="none" cap="none" strike="noStrike">
                <a:solidFill>
                  <a:srgbClr val="333300"/>
                </a:solidFill>
                <a:latin typeface="Arial"/>
                <a:ea typeface="Arial"/>
                <a:cs typeface="Arial"/>
                <a:sym typeface="Arial"/>
              </a:rPr>
              <a:t>¡ATENCIÓN!: </a:t>
            </a:r>
            <a:r>
              <a:rPr b="0" i="0" lang="en-US" sz="2800" u="none" cap="none" strike="noStrike">
                <a:solidFill>
                  <a:srgbClr val="333300"/>
                </a:solidFill>
                <a:latin typeface="Arial"/>
                <a:ea typeface="Arial"/>
                <a:cs typeface="Arial"/>
                <a:sym typeface="Arial"/>
              </a:rPr>
              <a:t>En la expresión de </a:t>
            </a:r>
            <a:r>
              <a:rPr b="0" i="1" lang="en-US" sz="2800" u="none" cap="none" strike="noStrike">
                <a:solidFill>
                  <a:srgbClr val="333300"/>
                </a:solidFill>
                <a:latin typeface="Arial"/>
                <a:ea typeface="Arial"/>
                <a:cs typeface="Arial"/>
                <a:sym typeface="Arial"/>
              </a:rPr>
              <a:t>K</a:t>
            </a:r>
            <a:r>
              <a:rPr b="0" baseline="-25000" i="1" lang="en-US" sz="2800" u="none" cap="none" strike="noStrike">
                <a:solidFill>
                  <a:srgbClr val="333300"/>
                </a:solidFill>
                <a:latin typeface="Arial"/>
                <a:ea typeface="Arial"/>
                <a:cs typeface="Arial"/>
                <a:sym typeface="Arial"/>
              </a:rPr>
              <a:t>C</a:t>
            </a:r>
            <a:r>
              <a:rPr b="0" i="0" lang="en-US" sz="2800" u="none" cap="none" strike="noStrike">
                <a:solidFill>
                  <a:srgbClr val="333300"/>
                </a:solidFill>
                <a:latin typeface="Arial"/>
                <a:ea typeface="Arial"/>
                <a:cs typeface="Arial"/>
                <a:sym typeface="Arial"/>
              </a:rPr>
              <a:t> de la ley de acción de masas sólo aparecen las concentraciones de gases y sustancias en disolución, mientras que en la expresión de </a:t>
            </a:r>
            <a:r>
              <a:rPr b="0" i="1" lang="en-US" sz="2800" u="none" cap="none" strike="noStrike">
                <a:solidFill>
                  <a:srgbClr val="333300"/>
                </a:solidFill>
                <a:latin typeface="Arial"/>
                <a:ea typeface="Arial"/>
                <a:cs typeface="Arial"/>
                <a:sym typeface="Arial"/>
              </a:rPr>
              <a:t>K</a:t>
            </a:r>
            <a:r>
              <a:rPr b="0" baseline="-25000" i="1" lang="en-US" sz="2800" u="none" cap="none" strike="noStrike">
                <a:solidFill>
                  <a:srgbClr val="333300"/>
                </a:solidFill>
                <a:latin typeface="Arial"/>
                <a:ea typeface="Arial"/>
                <a:cs typeface="Arial"/>
                <a:sym typeface="Arial"/>
              </a:rPr>
              <a:t>P</a:t>
            </a:r>
            <a:r>
              <a:rPr b="0" i="0" lang="en-US" sz="2800" u="none" cap="none" strike="noStrike">
                <a:solidFill>
                  <a:srgbClr val="333300"/>
                </a:solidFill>
                <a:latin typeface="Arial"/>
                <a:ea typeface="Arial"/>
                <a:cs typeface="Arial"/>
                <a:sym typeface="Arial"/>
              </a:rPr>
              <a:t> únicamente aparecen las presiones parciales de las sustancias gaseosas.</a:t>
            </a:r>
            <a:endParaRPr b="0" i="0" sz="1400" u="none" cap="none" strike="noStrike">
              <a:solidFill>
                <a:srgbClr val="000000"/>
              </a:solidFill>
              <a:latin typeface="Arial"/>
              <a:ea typeface="Arial"/>
              <a:cs typeface="Arial"/>
              <a:sym typeface="Arial"/>
            </a:endParaRPr>
          </a:p>
        </p:txBody>
      </p:sp>
      <p:sp>
        <p:nvSpPr>
          <p:cNvPr id="531" name="Google Shape;531;p51"/>
          <p:cNvSpPr/>
          <p:nvPr/>
        </p:nvSpPr>
        <p:spPr>
          <a:xfrm>
            <a:off x="0" y="3205162"/>
            <a:ext cx="9144000" cy="15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 calcmode="lin" valueType="num">
                                      <p:cBhvr additive="base">
                                        <p:cTn dur="500"/>
                                        <p:tgtEl>
                                          <p:spTgt spid="53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 calcmode="lin" valueType="num">
                                      <p:cBhvr additive="base">
                                        <p:cTn dur="500"/>
                                        <p:tgtEl>
                                          <p:spTgt spid="53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0">
                                            <p:txEl>
                                              <p:pRg end="2" st="2"/>
                                            </p:txEl>
                                          </p:spTgt>
                                        </p:tgtEl>
                                        <p:attrNameLst>
                                          <p:attrName>style.visibility</p:attrName>
                                        </p:attrNameLst>
                                      </p:cBhvr>
                                      <p:to>
                                        <p:strVal val="visible"/>
                                      </p:to>
                                    </p:set>
                                    <p:anim calcmode="lin" valueType="num">
                                      <p:cBhvr additive="base">
                                        <p:cTn dur="500"/>
                                        <p:tgtEl>
                                          <p:spTgt spid="53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0">
                                            <p:txEl>
                                              <p:pRg end="3" st="3"/>
                                            </p:txEl>
                                          </p:spTgt>
                                        </p:tgtEl>
                                        <p:attrNameLst>
                                          <p:attrName>style.visibility</p:attrName>
                                        </p:attrNameLst>
                                      </p:cBhvr>
                                      <p:to>
                                        <p:strVal val="visible"/>
                                      </p:to>
                                    </p:set>
                                    <p:anim calcmode="lin" valueType="num">
                                      <p:cBhvr additive="base">
                                        <p:cTn dur="500"/>
                                        <p:tgtEl>
                                          <p:spTgt spid="53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5" name="Shape 535"/>
        <p:cNvGrpSpPr/>
        <p:nvPr/>
      </p:nvGrpSpPr>
      <p:grpSpPr>
        <a:xfrm>
          <a:off x="0" y="0"/>
          <a:ext cx="0" cy="0"/>
          <a:chOff x="0" y="0"/>
          <a:chExt cx="0" cy="0"/>
        </a:xfrm>
      </p:grpSpPr>
      <p:sp>
        <p:nvSpPr>
          <p:cNvPr id="536" name="Google Shape;536;p52"/>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537" name="Google Shape;537;p52"/>
          <p:cNvSpPr txBox="1"/>
          <p:nvPr/>
        </p:nvSpPr>
        <p:spPr>
          <a:xfrm>
            <a:off x="1252537" y="228600"/>
            <a:ext cx="7891462" cy="2419350"/>
          </a:xfrm>
          <a:prstGeom prst="rect">
            <a:avLst/>
          </a:prstGeom>
          <a:noFill/>
          <a:ln>
            <a:noFill/>
          </a:ln>
        </p:spPr>
        <p:txBody>
          <a:bodyPr anchorCtr="0" anchor="ctr" bIns="46075" lIns="92150" spcFirstLastPara="1" rIns="92150" wrap="square" tIns="46075">
            <a:noAutofit/>
          </a:bodyPr>
          <a:lstStyle/>
          <a:p>
            <a:pPr indent="-169862" lvl="0" marL="171450" marR="0" rtl="0" algn="l">
              <a:lnSpc>
                <a:spcPct val="100000"/>
              </a:lnSpc>
              <a:spcBef>
                <a:spcPts val="0"/>
              </a:spcBef>
              <a:spcAft>
                <a:spcPts val="0"/>
              </a:spcAft>
              <a:buClr>
                <a:srgbClr val="FF0066"/>
              </a:buClr>
              <a:buSzPts val="3200"/>
              <a:buFont typeface="Times New Roman"/>
              <a:buNone/>
            </a:pPr>
            <a:r>
              <a:rPr b="1" i="0" lang="en-US" sz="3200" u="sng" cap="none" strike="noStrike">
                <a:solidFill>
                  <a:srgbClr val="FF0066"/>
                </a:solidFill>
                <a:latin typeface="Times New Roman"/>
                <a:ea typeface="Times New Roman"/>
                <a:cs typeface="Times New Roman"/>
                <a:sym typeface="Times New Roman"/>
              </a:rPr>
              <a:t>Ejemplo:</a:t>
            </a:r>
            <a:r>
              <a:rPr b="0" i="0" lang="en-US" sz="2800" u="none" cap="none" strike="noStrike">
                <a:solidFill>
                  <a:srgbClr val="008000"/>
                </a:solidFill>
                <a:latin typeface="Times New Roman"/>
                <a:ea typeface="Times New Roman"/>
                <a:cs typeface="Times New Roman"/>
                <a:sym typeface="Times New Roman"/>
              </a:rPr>
              <a:t> </a:t>
            </a:r>
            <a:r>
              <a:rPr b="0" i="0" lang="en-US" sz="2600" u="none" cap="none" strike="noStrike">
                <a:solidFill>
                  <a:srgbClr val="008000"/>
                </a:solidFill>
                <a:latin typeface="Times New Roman"/>
                <a:ea typeface="Times New Roman"/>
                <a:cs typeface="Times New Roman"/>
                <a:sym typeface="Times New Roman"/>
              </a:rPr>
              <a:t>En un recipiente se introduce cierta cantidad de carbamato amónico, NH</a:t>
            </a:r>
            <a:r>
              <a:rPr b="0" baseline="-25000" i="0" lang="en-US" sz="2600" u="none" cap="none" strike="noStrike">
                <a:solidFill>
                  <a:srgbClr val="008000"/>
                </a:solidFill>
                <a:latin typeface="Times New Roman"/>
                <a:ea typeface="Times New Roman"/>
                <a:cs typeface="Times New Roman"/>
                <a:sym typeface="Times New Roman"/>
              </a:rPr>
              <a:t>4</a:t>
            </a:r>
            <a:r>
              <a:rPr b="0" i="0" lang="en-US" sz="2600" u="none" cap="none" strike="noStrike">
                <a:solidFill>
                  <a:srgbClr val="008000"/>
                </a:solidFill>
                <a:latin typeface="Times New Roman"/>
                <a:ea typeface="Times New Roman"/>
                <a:cs typeface="Times New Roman"/>
                <a:sym typeface="Times New Roman"/>
              </a:rPr>
              <a:t>CO</a:t>
            </a:r>
            <a:r>
              <a:rPr b="0" baseline="-25000" i="0" lang="en-US" sz="2600" u="none" cap="none" strike="noStrike">
                <a:solidFill>
                  <a:srgbClr val="008000"/>
                </a:solidFill>
                <a:latin typeface="Times New Roman"/>
                <a:ea typeface="Times New Roman"/>
                <a:cs typeface="Times New Roman"/>
                <a:sym typeface="Times New Roman"/>
              </a:rPr>
              <a:t>2</a:t>
            </a:r>
            <a:r>
              <a:rPr b="0" i="0" lang="en-US" sz="2600" u="none" cap="none" strike="noStrike">
                <a:solidFill>
                  <a:srgbClr val="008000"/>
                </a:solidFill>
                <a:latin typeface="Times New Roman"/>
                <a:ea typeface="Times New Roman"/>
                <a:cs typeface="Times New Roman"/>
                <a:sym typeface="Times New Roman"/>
              </a:rPr>
              <a:t>NH</a:t>
            </a:r>
            <a:r>
              <a:rPr b="0" baseline="-25000" i="0" lang="en-US" sz="2600" u="none" cap="none" strike="noStrike">
                <a:solidFill>
                  <a:srgbClr val="008000"/>
                </a:solidFill>
                <a:latin typeface="Times New Roman"/>
                <a:ea typeface="Times New Roman"/>
                <a:cs typeface="Times New Roman"/>
                <a:sym typeface="Times New Roman"/>
              </a:rPr>
              <a:t>2</a:t>
            </a:r>
            <a:r>
              <a:rPr b="0" i="0" lang="en-US" sz="2600" u="none" cap="none" strike="noStrike">
                <a:solidFill>
                  <a:srgbClr val="008000"/>
                </a:solidFill>
                <a:latin typeface="Times New Roman"/>
                <a:ea typeface="Times New Roman"/>
                <a:cs typeface="Times New Roman"/>
                <a:sym typeface="Times New Roman"/>
              </a:rPr>
              <a:t> sólido que se disocia en amoniaco y dióxido de carbono cuando se evapora a 25ºC. Sabiendo que la constante K</a:t>
            </a:r>
            <a:r>
              <a:rPr b="0" baseline="-25000" i="0" lang="en-US" sz="2600" u="none" cap="none" strike="noStrike">
                <a:solidFill>
                  <a:srgbClr val="008000"/>
                </a:solidFill>
                <a:latin typeface="Times New Roman"/>
                <a:ea typeface="Times New Roman"/>
                <a:cs typeface="Times New Roman"/>
                <a:sym typeface="Times New Roman"/>
              </a:rPr>
              <a:t>P</a:t>
            </a:r>
            <a:r>
              <a:rPr b="0" i="0" lang="en-US" sz="2600" u="none" cap="none" strike="noStrike">
                <a:solidFill>
                  <a:srgbClr val="008000"/>
                </a:solidFill>
                <a:latin typeface="Times New Roman"/>
                <a:ea typeface="Times New Roman"/>
                <a:cs typeface="Times New Roman"/>
                <a:sym typeface="Times New Roman"/>
              </a:rPr>
              <a:t> para el equilibrio NH</a:t>
            </a:r>
            <a:r>
              <a:rPr b="0" baseline="-25000" i="0" lang="en-US" sz="2600" u="none" cap="none" strike="noStrike">
                <a:solidFill>
                  <a:srgbClr val="008000"/>
                </a:solidFill>
                <a:latin typeface="Times New Roman"/>
                <a:ea typeface="Times New Roman"/>
                <a:cs typeface="Times New Roman"/>
                <a:sym typeface="Times New Roman"/>
              </a:rPr>
              <a:t>4</a:t>
            </a:r>
            <a:r>
              <a:rPr b="0" i="0" lang="en-US" sz="2600" u="none" cap="none" strike="noStrike">
                <a:solidFill>
                  <a:srgbClr val="008000"/>
                </a:solidFill>
                <a:latin typeface="Times New Roman"/>
                <a:ea typeface="Times New Roman"/>
                <a:cs typeface="Times New Roman"/>
                <a:sym typeface="Times New Roman"/>
              </a:rPr>
              <a:t>CO</a:t>
            </a:r>
            <a:r>
              <a:rPr b="0" baseline="-25000" i="0" lang="en-US" sz="2600" u="none" cap="none" strike="noStrike">
                <a:solidFill>
                  <a:srgbClr val="008000"/>
                </a:solidFill>
                <a:latin typeface="Times New Roman"/>
                <a:ea typeface="Times New Roman"/>
                <a:cs typeface="Times New Roman"/>
                <a:sym typeface="Times New Roman"/>
              </a:rPr>
              <a:t>2</a:t>
            </a:r>
            <a:r>
              <a:rPr b="0" i="0" lang="en-US" sz="2600" u="none" cap="none" strike="noStrike">
                <a:solidFill>
                  <a:srgbClr val="008000"/>
                </a:solidFill>
                <a:latin typeface="Times New Roman"/>
                <a:ea typeface="Times New Roman"/>
                <a:cs typeface="Times New Roman"/>
                <a:sym typeface="Times New Roman"/>
              </a:rPr>
              <a:t>NH</a:t>
            </a:r>
            <a:r>
              <a:rPr b="0" baseline="-25000" i="0" lang="en-US" sz="2600" u="none" cap="none" strike="noStrike">
                <a:solidFill>
                  <a:srgbClr val="008000"/>
                </a:solidFill>
                <a:latin typeface="Times New Roman"/>
                <a:ea typeface="Times New Roman"/>
                <a:cs typeface="Times New Roman"/>
                <a:sym typeface="Times New Roman"/>
              </a:rPr>
              <a:t>2</a:t>
            </a:r>
            <a:r>
              <a:rPr b="0" i="0" lang="en-US" sz="2600" u="none" cap="none" strike="noStrike">
                <a:solidFill>
                  <a:srgbClr val="008000"/>
                </a:solidFill>
                <a:latin typeface="Times New Roman"/>
                <a:ea typeface="Times New Roman"/>
                <a:cs typeface="Times New Roman"/>
                <a:sym typeface="Times New Roman"/>
              </a:rPr>
              <a:t>(s) </a:t>
            </a:r>
            <a:r>
              <a:rPr b="0" i="0" lang="en-US" sz="2600" u="none" cap="none" strike="noStrike">
                <a:solidFill>
                  <a:srgbClr val="008000"/>
                </a:solidFill>
                <a:latin typeface="Arial"/>
                <a:ea typeface="Arial"/>
                <a:cs typeface="Arial"/>
                <a:sym typeface="Arial"/>
              </a:rPr>
              <a:t></a:t>
            </a:r>
            <a:r>
              <a:rPr b="0" i="0" lang="en-US" sz="2600" u="none" cap="none" strike="noStrike">
                <a:solidFill>
                  <a:srgbClr val="008000"/>
                </a:solidFill>
                <a:latin typeface="Times New Roman"/>
                <a:ea typeface="Times New Roman"/>
                <a:cs typeface="Times New Roman"/>
                <a:sym typeface="Times New Roman"/>
              </a:rPr>
              <a:t> 2</a:t>
            </a:r>
            <a:r>
              <a:rPr b="0" i="0" lang="en-US" sz="2600" u="none" cap="none" strike="noStrike">
                <a:solidFill>
                  <a:srgbClr val="008000"/>
                </a:solidFill>
                <a:latin typeface="Noto Sans Symbols"/>
                <a:ea typeface="Noto Sans Symbols"/>
                <a:cs typeface="Noto Sans Symbols"/>
                <a:sym typeface="Noto Sans Symbols"/>
              </a:rPr>
              <a:t> </a:t>
            </a:r>
            <a:r>
              <a:rPr b="0" i="0" lang="en-US" sz="2600" u="none" cap="none" strike="noStrike">
                <a:solidFill>
                  <a:srgbClr val="008000"/>
                </a:solidFill>
                <a:latin typeface="Times New Roman"/>
                <a:ea typeface="Times New Roman"/>
                <a:cs typeface="Times New Roman"/>
                <a:sym typeface="Times New Roman"/>
              </a:rPr>
              <a:t>NH</a:t>
            </a:r>
            <a:r>
              <a:rPr b="0" baseline="-25000" i="0" lang="en-US" sz="2600" u="none" cap="none" strike="noStrike">
                <a:solidFill>
                  <a:srgbClr val="008000"/>
                </a:solidFill>
                <a:latin typeface="Times New Roman"/>
                <a:ea typeface="Times New Roman"/>
                <a:cs typeface="Times New Roman"/>
                <a:sym typeface="Times New Roman"/>
              </a:rPr>
              <a:t>3</a:t>
            </a:r>
            <a:r>
              <a:rPr b="0" i="0" lang="en-US" sz="2600" u="none" cap="none" strike="noStrike">
                <a:solidFill>
                  <a:srgbClr val="008000"/>
                </a:solidFill>
                <a:latin typeface="Times New Roman"/>
                <a:ea typeface="Times New Roman"/>
                <a:cs typeface="Times New Roman"/>
                <a:sym typeface="Times New Roman"/>
              </a:rPr>
              <a:t>(g) + CO</a:t>
            </a:r>
            <a:r>
              <a:rPr b="0" baseline="-25000" i="0" lang="en-US" sz="2600" u="none" cap="none" strike="noStrike">
                <a:solidFill>
                  <a:srgbClr val="008000"/>
                </a:solidFill>
                <a:latin typeface="Times New Roman"/>
                <a:ea typeface="Times New Roman"/>
                <a:cs typeface="Times New Roman"/>
                <a:sym typeface="Times New Roman"/>
              </a:rPr>
              <a:t>2</a:t>
            </a:r>
            <a:r>
              <a:rPr b="0" i="0" lang="en-US" sz="2600" u="none" cap="none" strike="noStrike">
                <a:solidFill>
                  <a:srgbClr val="008000"/>
                </a:solidFill>
                <a:latin typeface="Times New Roman"/>
                <a:ea typeface="Times New Roman"/>
                <a:cs typeface="Times New Roman"/>
                <a:sym typeface="Times New Roman"/>
              </a:rPr>
              <a:t>(g) y a esa temperatura vale 2,3·10</a:t>
            </a:r>
            <a:r>
              <a:rPr b="0" baseline="30000" i="0" lang="en-US" sz="2600" u="none" cap="none" strike="noStrike">
                <a:solidFill>
                  <a:srgbClr val="008000"/>
                </a:solidFill>
                <a:latin typeface="Times New Roman"/>
                <a:ea typeface="Times New Roman"/>
                <a:cs typeface="Times New Roman"/>
                <a:sym typeface="Times New Roman"/>
              </a:rPr>
              <a:t>-4</a:t>
            </a:r>
            <a:r>
              <a:rPr b="0" i="0" lang="en-US" sz="2600" u="none" cap="none" strike="noStrike">
                <a:solidFill>
                  <a:srgbClr val="008000"/>
                </a:solidFill>
                <a:latin typeface="Times New Roman"/>
                <a:ea typeface="Times New Roman"/>
                <a:cs typeface="Times New Roman"/>
                <a:sym typeface="Times New Roman"/>
              </a:rPr>
              <a:t>. Calcular K</a:t>
            </a:r>
            <a:r>
              <a:rPr b="0" baseline="-25000" i="0" lang="en-US" sz="2600" u="none" cap="none" strike="noStrike">
                <a:solidFill>
                  <a:srgbClr val="008000"/>
                </a:solidFill>
                <a:latin typeface="Times New Roman"/>
                <a:ea typeface="Times New Roman"/>
                <a:cs typeface="Times New Roman"/>
                <a:sym typeface="Times New Roman"/>
              </a:rPr>
              <a:t>C</a:t>
            </a:r>
            <a:r>
              <a:rPr b="0" i="0" lang="en-US" sz="2600" u="none" cap="none" strike="noStrike">
                <a:solidFill>
                  <a:srgbClr val="008000"/>
                </a:solidFill>
                <a:latin typeface="Times New Roman"/>
                <a:ea typeface="Times New Roman"/>
                <a:cs typeface="Times New Roman"/>
                <a:sym typeface="Times New Roman"/>
              </a:rPr>
              <a:t> y las presiones parciales en el equilibrio. </a:t>
            </a:r>
            <a:endParaRPr b="0" i="0" sz="1400" u="none" cap="none" strike="noStrike">
              <a:solidFill>
                <a:srgbClr val="000000"/>
              </a:solidFill>
              <a:latin typeface="Arial"/>
              <a:ea typeface="Arial"/>
              <a:cs typeface="Arial"/>
              <a:sym typeface="Arial"/>
            </a:endParaRPr>
          </a:p>
        </p:txBody>
      </p:sp>
      <p:sp>
        <p:nvSpPr>
          <p:cNvPr id="538" name="Google Shape;538;p52"/>
          <p:cNvSpPr txBox="1"/>
          <p:nvPr/>
        </p:nvSpPr>
        <p:spPr>
          <a:xfrm>
            <a:off x="1233487" y="2933700"/>
            <a:ext cx="7910512" cy="2886075"/>
          </a:xfrm>
          <a:prstGeom prst="rect">
            <a:avLst/>
          </a:prstGeom>
          <a:noFill/>
          <a:ln>
            <a:noFill/>
          </a:ln>
        </p:spPr>
        <p:txBody>
          <a:bodyPr anchorCtr="0" anchor="t" bIns="46075" lIns="92150" spcFirstLastPara="1" rIns="92150" wrap="square" tIns="46075">
            <a:noAutofit/>
          </a:bodyPr>
          <a:lstStyle/>
          <a:p>
            <a:pPr indent="-341312" lvl="0" marL="341312" marR="0" rtl="0" algn="l">
              <a:lnSpc>
                <a:spcPct val="90000"/>
              </a:lnSpc>
              <a:spcBef>
                <a:spcPts val="0"/>
              </a:spcBef>
              <a:spcAft>
                <a:spcPts val="0"/>
              </a:spcAft>
              <a:buClr>
                <a:srgbClr val="999933"/>
              </a:buClr>
              <a:buSzPts val="2400"/>
              <a:buFont typeface="Noto Sans Symbols"/>
              <a:buChar char="●"/>
            </a:pPr>
            <a:r>
              <a:rPr b="0" i="0" lang="en-US" sz="2400" u="sng" cap="none" strike="noStrike">
                <a:solidFill>
                  <a:srgbClr val="333300"/>
                </a:solidFill>
                <a:latin typeface="Arial"/>
                <a:ea typeface="Arial"/>
                <a:cs typeface="Arial"/>
                <a:sym typeface="Arial"/>
              </a:rPr>
              <a:t>Equilibrio:</a:t>
            </a:r>
            <a:r>
              <a:rPr b="0" i="0" lang="en-US" sz="2400" u="none" cap="none" strike="noStrike">
                <a:solidFill>
                  <a:srgbClr val="333300"/>
                </a:solidFill>
                <a:latin typeface="Arial"/>
                <a:ea typeface="Arial"/>
                <a:cs typeface="Arial"/>
                <a:sym typeface="Arial"/>
              </a:rPr>
              <a:t> 	    NH</a:t>
            </a:r>
            <a:r>
              <a:rPr b="0" baseline="-25000" i="0" lang="en-US" sz="2400" u="none" cap="none" strike="noStrike">
                <a:solidFill>
                  <a:srgbClr val="333300"/>
                </a:solidFill>
                <a:latin typeface="Arial"/>
                <a:ea typeface="Arial"/>
                <a:cs typeface="Arial"/>
                <a:sym typeface="Arial"/>
              </a:rPr>
              <a:t>4</a:t>
            </a:r>
            <a:r>
              <a:rPr b="0" i="0" lang="en-US" sz="2400" u="none" cap="none" strike="noStrike">
                <a:solidFill>
                  <a:srgbClr val="333300"/>
                </a:solidFill>
                <a:latin typeface="Arial"/>
                <a:ea typeface="Arial"/>
                <a:cs typeface="Arial"/>
                <a:sym typeface="Arial"/>
              </a:rPr>
              <a:t>CO</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NH</a:t>
            </a:r>
            <a:r>
              <a:rPr b="0" baseline="-25000" i="0" lang="en-US" sz="2400" u="none" cap="none" strike="noStrike">
                <a:solidFill>
                  <a:srgbClr val="333300"/>
                </a:solidFill>
                <a:latin typeface="Arial"/>
                <a:ea typeface="Arial"/>
                <a:cs typeface="Arial"/>
                <a:sym typeface="Arial"/>
              </a:rPr>
              <a:t>2</a:t>
            </a:r>
            <a:r>
              <a:rPr b="0" i="1" lang="en-US" sz="2400" u="none" cap="none" strike="noStrike">
                <a:solidFill>
                  <a:srgbClr val="333300"/>
                </a:solidFill>
                <a:latin typeface="Arial"/>
                <a:ea typeface="Arial"/>
                <a:cs typeface="Arial"/>
                <a:sym typeface="Arial"/>
              </a:rPr>
              <a:t>(s)</a:t>
            </a:r>
            <a:r>
              <a:rPr b="0" i="0" lang="en-US" sz="2400" u="none" cap="none" strike="noStrike">
                <a:solidFill>
                  <a:srgbClr val="333300"/>
                </a:solidFill>
                <a:latin typeface="Arial"/>
                <a:ea typeface="Arial"/>
                <a:cs typeface="Arial"/>
                <a:sym typeface="Arial"/>
              </a:rPr>
              <a:t>   </a:t>
            </a:r>
            <a:r>
              <a:rPr b="0" i="1"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Arial"/>
                <a:ea typeface="Arial"/>
                <a:cs typeface="Arial"/>
                <a:sym typeface="Arial"/>
              </a:rPr>
              <a:t>2 NH</a:t>
            </a:r>
            <a:r>
              <a:rPr b="0" baseline="-25000" i="0" lang="en-US" sz="2400" u="none" cap="none" strike="noStrike">
                <a:solidFill>
                  <a:srgbClr val="333300"/>
                </a:solidFill>
                <a:latin typeface="Arial"/>
                <a:ea typeface="Arial"/>
                <a:cs typeface="Arial"/>
                <a:sym typeface="Arial"/>
              </a:rPr>
              <a:t>3</a:t>
            </a:r>
            <a:r>
              <a:rPr b="0" i="1" lang="en-US" sz="2400" u="none" cap="none" strike="noStrike">
                <a:solidFill>
                  <a:srgbClr val="333300"/>
                </a:solidFill>
                <a:latin typeface="Arial"/>
                <a:ea typeface="Arial"/>
                <a:cs typeface="Arial"/>
                <a:sym typeface="Arial"/>
              </a:rPr>
              <a:t>(g)</a:t>
            </a:r>
            <a:r>
              <a:rPr b="0" i="0" lang="en-US" sz="2400" u="none" cap="none" strike="noStrike">
                <a:solidFill>
                  <a:srgbClr val="333300"/>
                </a:solidFill>
                <a:latin typeface="Arial"/>
                <a:ea typeface="Arial"/>
                <a:cs typeface="Arial"/>
                <a:sym typeface="Arial"/>
              </a:rPr>
              <a:t>  +  CO</a:t>
            </a:r>
            <a:r>
              <a:rPr b="0" baseline="-25000" i="0" lang="en-US" sz="2400" u="none" cap="none" strike="noStrike">
                <a:solidFill>
                  <a:srgbClr val="333300"/>
                </a:solidFill>
                <a:latin typeface="Arial"/>
                <a:ea typeface="Arial"/>
                <a:cs typeface="Arial"/>
                <a:sym typeface="Arial"/>
              </a:rPr>
              <a:t>2</a:t>
            </a:r>
            <a:r>
              <a:rPr b="0" i="1" lang="en-US" sz="2400" u="none" cap="none" strike="noStrike">
                <a:solidFill>
                  <a:srgbClr val="333300"/>
                </a:solidFill>
                <a:latin typeface="Arial"/>
                <a:ea typeface="Arial"/>
                <a:cs typeface="Arial"/>
                <a:sym typeface="Arial"/>
              </a:rPr>
              <a:t>(g)</a:t>
            </a:r>
            <a:r>
              <a:rPr b="0" i="0" lang="en-US" sz="2400" u="none" cap="none" strike="noStrike">
                <a:solidFill>
                  <a:srgbClr val="333300"/>
                </a:solidFill>
                <a:latin typeface="Arial"/>
                <a:ea typeface="Arial"/>
                <a:cs typeface="Arial"/>
                <a:sym typeface="Arial"/>
              </a:rPr>
              <a:t> </a:t>
            </a:r>
            <a:br>
              <a:rPr b="0" i="0" lang="en-US" sz="2400" u="none" cap="none" strike="noStrike">
                <a:solidFill>
                  <a:srgbClr val="333300"/>
                </a:solidFill>
                <a:latin typeface="Arial"/>
                <a:ea typeface="Arial"/>
                <a:cs typeface="Arial"/>
                <a:sym typeface="Arial"/>
              </a:rPr>
            </a:br>
            <a:r>
              <a:rPr b="0" i="1" lang="en-US" sz="2400" u="none" cap="none" strike="noStrike">
                <a:solidFill>
                  <a:srgbClr val="333300"/>
                </a:solidFill>
                <a:latin typeface="Arial"/>
                <a:ea typeface="Arial"/>
                <a:cs typeface="Arial"/>
                <a:sym typeface="Arial"/>
              </a:rPr>
              <a:t>n(mol) equil</a:t>
            </a:r>
            <a:r>
              <a:rPr b="0" i="0" lang="en-US" sz="2400" u="none" cap="none" strike="noStrike">
                <a:solidFill>
                  <a:srgbClr val="333300"/>
                </a:solidFill>
                <a:latin typeface="Arial"/>
                <a:ea typeface="Arial"/>
                <a:cs typeface="Arial"/>
                <a:sym typeface="Arial"/>
              </a:rPr>
              <a:t>.      n – </a:t>
            </a:r>
            <a:r>
              <a:rPr b="0" i="1" lang="en-US" sz="2400" u="none" cap="none" strike="noStrike">
                <a:solidFill>
                  <a:srgbClr val="333300"/>
                </a:solidFill>
                <a:latin typeface="Arial"/>
                <a:ea typeface="Arial"/>
                <a:cs typeface="Arial"/>
                <a:sym typeface="Arial"/>
              </a:rPr>
              <a:t>x</a:t>
            </a:r>
            <a:r>
              <a:rPr b="0" i="0" lang="en-US" sz="2400" u="none" cap="none" strike="noStrike">
                <a:solidFill>
                  <a:srgbClr val="333300"/>
                </a:solidFill>
                <a:latin typeface="Arial"/>
                <a:ea typeface="Arial"/>
                <a:cs typeface="Arial"/>
                <a:sym typeface="Arial"/>
              </a:rPr>
              <a:t>		      2</a:t>
            </a:r>
            <a:r>
              <a:rPr b="0" i="1" lang="en-US" sz="2400" u="none" cap="none" strike="noStrike">
                <a:solidFill>
                  <a:srgbClr val="333300"/>
                </a:solidFill>
                <a:latin typeface="Arial"/>
                <a:ea typeface="Arial"/>
                <a:cs typeface="Arial"/>
                <a:sym typeface="Arial"/>
              </a:rPr>
              <a:t>x</a:t>
            </a:r>
            <a:r>
              <a:rPr b="0" i="0" lang="en-US" sz="2400" u="none" cap="none" strike="noStrike">
                <a:solidFill>
                  <a:srgbClr val="333300"/>
                </a:solidFill>
                <a:latin typeface="Arial"/>
                <a:ea typeface="Arial"/>
                <a:cs typeface="Arial"/>
                <a:sym typeface="Arial"/>
              </a:rPr>
              <a:t>		     </a:t>
            </a:r>
            <a:r>
              <a:rPr b="0" i="1" lang="en-US" sz="2400" u="none" cap="none" strike="noStrike">
                <a:solidFill>
                  <a:srgbClr val="333300"/>
                </a:solidFill>
                <a:latin typeface="Arial"/>
                <a:ea typeface="Arial"/>
                <a:cs typeface="Arial"/>
                <a:sym typeface="Arial"/>
              </a:rPr>
              <a:t>x </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400"/>
              <a:buFont typeface="Noto Sans Symbols"/>
              <a:buChar char="●"/>
            </a:pPr>
            <a:r>
              <a:rPr b="0" i="0" lang="en-US" sz="2400" u="none" cap="none" strike="noStrike">
                <a:solidFill>
                  <a:srgbClr val="333300"/>
                </a:solidFill>
                <a:latin typeface="Arial"/>
                <a:ea typeface="Arial"/>
                <a:cs typeface="Arial"/>
                <a:sym typeface="Arial"/>
              </a:rPr>
              <a:t>Luego </a:t>
            </a:r>
            <a:r>
              <a:rPr b="0" i="1" lang="en-US" sz="2400" u="none" cap="none" strike="noStrike">
                <a:solidFill>
                  <a:srgbClr val="333300"/>
                </a:solidFill>
                <a:latin typeface="Arial"/>
                <a:ea typeface="Arial"/>
                <a:cs typeface="Arial"/>
                <a:sym typeface="Arial"/>
              </a:rPr>
              <a:t>p</a:t>
            </a:r>
            <a:r>
              <a:rPr b="0" i="0" lang="en-US" sz="2400" u="none" cap="none" strike="noStrike">
                <a:solidFill>
                  <a:srgbClr val="333300"/>
                </a:solidFill>
                <a:latin typeface="Arial"/>
                <a:ea typeface="Arial"/>
                <a:cs typeface="Arial"/>
                <a:sym typeface="Arial"/>
              </a:rPr>
              <a:t>(NH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 2 </a:t>
            </a:r>
            <a:r>
              <a:rPr b="0" i="1" lang="en-US" sz="2400" u="none" cap="none" strike="noStrike">
                <a:solidFill>
                  <a:srgbClr val="333300"/>
                </a:solidFill>
                <a:latin typeface="Arial"/>
                <a:ea typeface="Arial"/>
                <a:cs typeface="Arial"/>
                <a:sym typeface="Arial"/>
              </a:rPr>
              <a:t>p</a:t>
            </a:r>
            <a:r>
              <a:rPr b="0" i="0" lang="en-US" sz="2400" u="none" cap="none" strike="noStrike">
                <a:solidFill>
                  <a:srgbClr val="333300"/>
                </a:solidFill>
                <a:latin typeface="Arial"/>
                <a:ea typeface="Arial"/>
                <a:cs typeface="Arial"/>
                <a:sym typeface="Arial"/>
              </a:rPr>
              <a:t>(CO</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ya que la presión parcial es directamente proporcional al nº de moles.</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400"/>
              <a:buFont typeface="Noto Sans Symbols"/>
              <a:buChar char="●"/>
            </a:pPr>
            <a:r>
              <a:rPr b="0" i="1" lang="en-US" sz="2400" u="none" cap="none" strike="noStrike">
                <a:solidFill>
                  <a:srgbClr val="333300"/>
                </a:solidFill>
                <a:latin typeface="Arial"/>
                <a:ea typeface="Arial"/>
                <a:cs typeface="Arial"/>
                <a:sym typeface="Arial"/>
              </a:rPr>
              <a:t>K</a:t>
            </a:r>
            <a:r>
              <a:rPr b="0" baseline="-25000" i="1" lang="en-US" sz="2400" u="none" cap="none" strike="noStrike">
                <a:solidFill>
                  <a:srgbClr val="333300"/>
                </a:solidFill>
                <a:latin typeface="Arial"/>
                <a:ea typeface="Arial"/>
                <a:cs typeface="Arial"/>
                <a:sym typeface="Arial"/>
              </a:rPr>
              <a:t>P</a:t>
            </a:r>
            <a:r>
              <a:rPr b="0" i="0" lang="en-US" sz="2400" u="none" cap="none" strike="noStrike">
                <a:solidFill>
                  <a:srgbClr val="333300"/>
                </a:solidFill>
                <a:latin typeface="Arial"/>
                <a:ea typeface="Arial"/>
                <a:cs typeface="Arial"/>
                <a:sym typeface="Arial"/>
              </a:rPr>
              <a:t> =  2,3x10</a:t>
            </a:r>
            <a:r>
              <a:rPr b="0" baseline="30000" i="0" lang="en-US" sz="2400" u="none" cap="none" strike="noStrike">
                <a:solidFill>
                  <a:srgbClr val="333300"/>
                </a:solidFill>
                <a:latin typeface="Arial"/>
                <a:ea typeface="Arial"/>
                <a:cs typeface="Arial"/>
                <a:sym typeface="Arial"/>
              </a:rPr>
              <a:t>-4</a:t>
            </a:r>
            <a:r>
              <a:rPr b="0" i="0" lang="en-US" sz="2400" u="none" cap="none" strike="noStrike">
                <a:solidFill>
                  <a:srgbClr val="333300"/>
                </a:solidFill>
                <a:latin typeface="Arial"/>
                <a:ea typeface="Arial"/>
                <a:cs typeface="Arial"/>
                <a:sym typeface="Arial"/>
              </a:rPr>
              <a:t> =  </a:t>
            </a:r>
            <a:r>
              <a:rPr b="0" i="1" lang="en-US" sz="2400" u="none" cap="none" strike="noStrike">
                <a:solidFill>
                  <a:srgbClr val="333300"/>
                </a:solidFill>
                <a:latin typeface="Arial"/>
                <a:ea typeface="Arial"/>
                <a:cs typeface="Arial"/>
                <a:sym typeface="Arial"/>
              </a:rPr>
              <a:t>p</a:t>
            </a:r>
            <a:r>
              <a:rPr b="0" i="0" lang="en-US" sz="2400" u="none" cap="none" strike="noStrike">
                <a:solidFill>
                  <a:srgbClr val="333300"/>
                </a:solidFill>
                <a:latin typeface="Arial"/>
                <a:ea typeface="Arial"/>
                <a:cs typeface="Arial"/>
                <a:sym typeface="Arial"/>
              </a:rPr>
              <a:t>(NH</a:t>
            </a:r>
            <a:r>
              <a:rPr b="0" baseline="-25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a:t>
            </a:r>
            <a:r>
              <a:rPr b="0" baseline="30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x </a:t>
            </a:r>
            <a:r>
              <a:rPr b="0" i="1" lang="en-US" sz="2400" u="none" cap="none" strike="noStrike">
                <a:solidFill>
                  <a:srgbClr val="333300"/>
                </a:solidFill>
                <a:latin typeface="Arial"/>
                <a:ea typeface="Arial"/>
                <a:cs typeface="Arial"/>
                <a:sym typeface="Arial"/>
              </a:rPr>
              <a:t>p</a:t>
            </a:r>
            <a:r>
              <a:rPr b="0" i="0" lang="en-US" sz="2400" u="none" cap="none" strike="noStrike">
                <a:solidFill>
                  <a:srgbClr val="333300"/>
                </a:solidFill>
                <a:latin typeface="Arial"/>
                <a:ea typeface="Arial"/>
                <a:cs typeface="Arial"/>
                <a:sym typeface="Arial"/>
              </a:rPr>
              <a:t>(CO</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 = 4</a:t>
            </a:r>
            <a:r>
              <a:rPr b="0" i="1" lang="en-US" sz="2400" u="none" cap="none" strike="noStrike">
                <a:solidFill>
                  <a:srgbClr val="333300"/>
                </a:solidFill>
                <a:latin typeface="Arial"/>
                <a:ea typeface="Arial"/>
                <a:cs typeface="Arial"/>
                <a:sym typeface="Arial"/>
              </a:rPr>
              <a:t>p</a:t>
            </a:r>
            <a:r>
              <a:rPr b="0" i="0" lang="en-US" sz="2400" u="none" cap="none" strike="noStrike">
                <a:solidFill>
                  <a:srgbClr val="333300"/>
                </a:solidFill>
                <a:latin typeface="Arial"/>
                <a:ea typeface="Arial"/>
                <a:cs typeface="Arial"/>
                <a:sym typeface="Arial"/>
              </a:rPr>
              <a:t>(CO</a:t>
            </a:r>
            <a:r>
              <a:rPr b="0" baseline="-25000" i="0" lang="en-US" sz="2400" u="none" cap="none" strike="noStrike">
                <a:solidFill>
                  <a:srgbClr val="333300"/>
                </a:solidFill>
                <a:latin typeface="Arial"/>
                <a:ea typeface="Arial"/>
                <a:cs typeface="Arial"/>
                <a:sym typeface="Arial"/>
              </a:rPr>
              <a:t>2</a:t>
            </a:r>
            <a:r>
              <a:rPr b="0" i="0" lang="en-US" sz="2400" u="none" cap="none" strike="noStrike">
                <a:solidFill>
                  <a:srgbClr val="333300"/>
                </a:solidFill>
                <a:latin typeface="Arial"/>
                <a:ea typeface="Arial"/>
                <a:cs typeface="Arial"/>
                <a:sym typeface="Arial"/>
              </a:rPr>
              <a:t>)</a:t>
            </a:r>
            <a:r>
              <a:rPr b="0" baseline="30000" i="0" lang="en-US" sz="2400" u="none" cap="none" strike="noStrike">
                <a:solidFill>
                  <a:srgbClr val="333300"/>
                </a:solidFill>
                <a:latin typeface="Arial"/>
                <a:ea typeface="Arial"/>
                <a:cs typeface="Arial"/>
                <a:sym typeface="Arial"/>
              </a:rPr>
              <a:t>3</a:t>
            </a:r>
            <a:r>
              <a:rPr b="0" i="0" lang="en-US" sz="2400" u="none" cap="none" strike="noStrike">
                <a:solidFill>
                  <a:srgbClr val="3333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1312" lvl="0" marL="341312" marR="0" rtl="0" algn="l">
              <a:lnSpc>
                <a:spcPct val="90000"/>
              </a:lnSpc>
              <a:spcBef>
                <a:spcPts val="600"/>
              </a:spcBef>
              <a:spcAft>
                <a:spcPts val="0"/>
              </a:spcAft>
              <a:buClr>
                <a:srgbClr val="999933"/>
              </a:buClr>
              <a:buSzPts val="2400"/>
              <a:buFont typeface="Noto Sans Symbols"/>
              <a:buChar char="●"/>
            </a:pPr>
            <a:r>
              <a:rPr b="0" i="0" lang="en-US" sz="2400" u="none" cap="none" strike="noStrike">
                <a:solidFill>
                  <a:srgbClr val="333300"/>
                </a:solidFill>
                <a:latin typeface="Arial"/>
                <a:ea typeface="Arial"/>
                <a:cs typeface="Arial"/>
                <a:sym typeface="Arial"/>
              </a:rPr>
              <a:t>Despejando se obtiene que:  </a:t>
            </a:r>
            <a:r>
              <a:rPr b="1" i="1" lang="en-US" sz="2400" u="none" cap="none" strike="noStrike">
                <a:solidFill>
                  <a:srgbClr val="CC3300"/>
                </a:solidFill>
                <a:latin typeface="Arial"/>
                <a:ea typeface="Arial"/>
                <a:cs typeface="Arial"/>
                <a:sym typeface="Arial"/>
              </a:rPr>
              <a:t>p</a:t>
            </a:r>
            <a:r>
              <a:rPr b="1" i="0" lang="en-US" sz="2400" u="none" cap="none" strike="noStrike">
                <a:solidFill>
                  <a:srgbClr val="CC3300"/>
                </a:solidFill>
                <a:latin typeface="Arial"/>
                <a:ea typeface="Arial"/>
                <a:cs typeface="Arial"/>
                <a:sym typeface="Arial"/>
              </a:rPr>
              <a:t>(CO</a:t>
            </a:r>
            <a:r>
              <a:rPr b="1" baseline="-25000" i="0" lang="en-US" sz="2400" u="none" cap="none" strike="noStrike">
                <a:solidFill>
                  <a:srgbClr val="CC3300"/>
                </a:solidFill>
                <a:latin typeface="Arial"/>
                <a:ea typeface="Arial"/>
                <a:cs typeface="Arial"/>
                <a:sym typeface="Arial"/>
              </a:rPr>
              <a:t>2</a:t>
            </a:r>
            <a:r>
              <a:rPr b="1" i="0" lang="en-US" sz="2400" u="none" cap="none" strike="noStrike">
                <a:solidFill>
                  <a:srgbClr val="CC3300"/>
                </a:solidFill>
                <a:latin typeface="Arial"/>
                <a:ea typeface="Arial"/>
                <a:cs typeface="Arial"/>
                <a:sym typeface="Arial"/>
              </a:rPr>
              <a:t>) = 0,039 </a:t>
            </a:r>
            <a:r>
              <a:rPr b="1" i="1" lang="en-US" sz="2400" u="none" cap="none" strike="noStrike">
                <a:solidFill>
                  <a:srgbClr val="CC3300"/>
                </a:solidFill>
                <a:latin typeface="Arial"/>
                <a:ea typeface="Arial"/>
                <a:cs typeface="Arial"/>
                <a:sym typeface="Arial"/>
              </a:rPr>
              <a:t>atm</a:t>
            </a:r>
            <a:r>
              <a:rPr b="0" i="0" lang="en-US" sz="2400" u="none" cap="none" strike="noStrike">
                <a:solidFill>
                  <a:srgbClr val="333300"/>
                </a:solidFill>
                <a:latin typeface="Arial"/>
                <a:ea typeface="Arial"/>
                <a:cs typeface="Arial"/>
                <a:sym typeface="Arial"/>
              </a:rPr>
              <a:t> </a:t>
            </a:r>
            <a:r>
              <a:rPr b="0" i="0" lang="en-US" sz="2400" u="none" cap="none" strike="noStrike">
                <a:solidFill>
                  <a:srgbClr val="333300"/>
                </a:solidFill>
                <a:latin typeface="Noto Sans Symbols"/>
                <a:ea typeface="Noto Sans Symbols"/>
                <a:cs typeface="Noto Sans Symbols"/>
                <a:sym typeface="Noto Sans Symbols"/>
              </a:rPr>
              <a:t>⇒</a:t>
            </a:r>
            <a:r>
              <a:rPr b="0" i="0" lang="en-US" sz="2400" u="none" cap="none" strike="noStrike">
                <a:solidFill>
                  <a:srgbClr val="333300"/>
                </a:solidFill>
                <a:latin typeface="Arial"/>
                <a:ea typeface="Arial"/>
                <a:cs typeface="Arial"/>
                <a:sym typeface="Arial"/>
              </a:rPr>
              <a:t>: </a:t>
            </a:r>
            <a:r>
              <a:rPr b="1" i="1" lang="en-US" sz="2400" u="none" cap="none" strike="noStrike">
                <a:solidFill>
                  <a:srgbClr val="CC3300"/>
                </a:solidFill>
                <a:latin typeface="Arial"/>
                <a:ea typeface="Arial"/>
                <a:cs typeface="Arial"/>
                <a:sym typeface="Arial"/>
              </a:rPr>
              <a:t>p</a:t>
            </a:r>
            <a:r>
              <a:rPr b="1" i="0" lang="en-US" sz="2400" u="none" cap="none" strike="noStrike">
                <a:solidFill>
                  <a:srgbClr val="CC3300"/>
                </a:solidFill>
                <a:latin typeface="Arial"/>
                <a:ea typeface="Arial"/>
                <a:cs typeface="Arial"/>
                <a:sym typeface="Arial"/>
              </a:rPr>
              <a:t>(NH</a:t>
            </a:r>
            <a:r>
              <a:rPr b="1" baseline="-25000" i="0" lang="en-US" sz="2400" u="none" cap="none" strike="noStrike">
                <a:solidFill>
                  <a:srgbClr val="CC3300"/>
                </a:solidFill>
                <a:latin typeface="Arial"/>
                <a:ea typeface="Arial"/>
                <a:cs typeface="Arial"/>
                <a:sym typeface="Arial"/>
              </a:rPr>
              <a:t>3</a:t>
            </a:r>
            <a:r>
              <a:rPr b="1" i="0" lang="en-US" sz="2400" u="none" cap="none" strike="noStrike">
                <a:solidFill>
                  <a:srgbClr val="CC3300"/>
                </a:solidFill>
                <a:latin typeface="Arial"/>
                <a:ea typeface="Arial"/>
                <a:cs typeface="Arial"/>
                <a:sym typeface="Arial"/>
              </a:rPr>
              <a:t>) = 0,078 </a:t>
            </a:r>
            <a:r>
              <a:rPr b="1" i="1" lang="en-US" sz="2400" u="none" cap="none" strike="noStrike">
                <a:solidFill>
                  <a:srgbClr val="CC3300"/>
                </a:solidFill>
                <a:latin typeface="Arial"/>
                <a:ea typeface="Arial"/>
                <a:cs typeface="Arial"/>
                <a:sym typeface="Arial"/>
              </a:rPr>
              <a:t>atm</a:t>
            </a:r>
            <a:r>
              <a:rPr b="0" i="0" lang="en-US" sz="2400" u="none" cap="none" strike="noStrike">
                <a:solidFill>
                  <a:srgbClr val="3333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39" name="Google Shape;539;p52"/>
          <p:cNvSpPr/>
          <p:nvPr/>
        </p:nvSpPr>
        <p:spPr>
          <a:xfrm>
            <a:off x="0" y="3200400"/>
            <a:ext cx="9144000" cy="15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nvGrpSpPr>
          <p:cNvPr id="540" name="Google Shape;540;p52"/>
          <p:cNvGrpSpPr/>
          <p:nvPr/>
        </p:nvGrpSpPr>
        <p:grpSpPr>
          <a:xfrm>
            <a:off x="2108200" y="5638800"/>
            <a:ext cx="5329237" cy="874712"/>
            <a:chOff x="1328" y="3552"/>
            <a:chExt cx="3357" cy="551"/>
          </a:xfrm>
        </p:grpSpPr>
        <p:graphicFrame>
          <p:nvGraphicFramePr>
            <p:cNvPr id="541" name="Google Shape;541;p52"/>
            <p:cNvGraphicFramePr/>
            <p:nvPr/>
          </p:nvGraphicFramePr>
          <p:xfrm>
            <a:off x="1328" y="3552"/>
            <a:ext cx="3357" cy="551"/>
          </p:xfrm>
          <a:graphic>
            <a:graphicData uri="http://schemas.openxmlformats.org/presentationml/2006/ole">
              <mc:AlternateContent>
                <mc:Choice Requires="v">
                  <p:oleObj r:id="rId4" imgH="551" imgW="3357" spid="_x0000_s1">
                    <p:embed/>
                  </p:oleObj>
                </mc:Choice>
                <mc:Fallback>
                  <p:oleObj r:id="rId5" imgH="551" imgW="3357">
                    <p:embed/>
                    <p:pic>
                      <p:nvPicPr>
                        <p:cNvPr id="541" name="Google Shape;541;p52"/>
                        <p:cNvPicPr preferRelativeResize="0"/>
                        <p:nvPr/>
                      </p:nvPicPr>
                      <p:blipFill rotWithShape="1">
                        <a:blip r:embed="rId6">
                          <a:alphaModFix/>
                        </a:blip>
                        <a:srcRect b="0" l="0" r="0" t="0"/>
                        <a:stretch/>
                      </p:blipFill>
                      <p:spPr>
                        <a:xfrm>
                          <a:off x="1328" y="3552"/>
                          <a:ext cx="3357" cy="551"/>
                        </a:xfrm>
                        <a:prstGeom prst="rect">
                          <a:avLst/>
                        </a:prstGeom>
                        <a:noFill/>
                        <a:ln>
                          <a:noFill/>
                        </a:ln>
                      </p:spPr>
                    </p:pic>
                  </p:oleObj>
                </mc:Fallback>
              </mc:AlternateContent>
            </a:graphicData>
          </a:graphic>
        </p:graphicFrame>
        <p:sp>
          <p:nvSpPr>
            <p:cNvPr id="542" name="Google Shape;542;p52"/>
            <p:cNvSpPr/>
            <p:nvPr/>
          </p:nvSpPr>
          <p:spPr>
            <a:xfrm>
              <a:off x="3816" y="3600"/>
              <a:ext cx="827" cy="395"/>
            </a:xfrm>
            <a:prstGeom prst="rect">
              <a:avLst/>
            </a:prstGeom>
            <a:noFill/>
            <a:ln cap="sq" cmpd="sng" w="12600">
              <a:solidFill>
                <a:srgbClr val="CC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anim calcmode="lin" valueType="num">
                                      <p:cBhvr additive="base">
                                        <p:cTn dur="500"/>
                                        <p:tgtEl>
                                          <p:spTgt spid="53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8">
                                            <p:txEl>
                                              <p:pRg end="1" st="1"/>
                                            </p:txEl>
                                          </p:spTgt>
                                        </p:tgtEl>
                                        <p:attrNameLst>
                                          <p:attrName>style.visibility</p:attrName>
                                        </p:attrNameLst>
                                      </p:cBhvr>
                                      <p:to>
                                        <p:strVal val="visible"/>
                                      </p:to>
                                    </p:set>
                                    <p:anim calcmode="lin" valueType="num">
                                      <p:cBhvr additive="base">
                                        <p:cTn dur="500"/>
                                        <p:tgtEl>
                                          <p:spTgt spid="53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8">
                                            <p:txEl>
                                              <p:pRg end="2" st="2"/>
                                            </p:txEl>
                                          </p:spTgt>
                                        </p:tgtEl>
                                        <p:attrNameLst>
                                          <p:attrName>style.visibility</p:attrName>
                                        </p:attrNameLst>
                                      </p:cBhvr>
                                      <p:to>
                                        <p:strVal val="visible"/>
                                      </p:to>
                                    </p:set>
                                    <p:anim calcmode="lin" valueType="num">
                                      <p:cBhvr additive="base">
                                        <p:cTn dur="500"/>
                                        <p:tgtEl>
                                          <p:spTgt spid="53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8">
                                            <p:txEl>
                                              <p:pRg end="3" st="3"/>
                                            </p:txEl>
                                          </p:spTgt>
                                        </p:tgtEl>
                                        <p:attrNameLst>
                                          <p:attrName>style.visibility</p:attrName>
                                        </p:attrNameLst>
                                      </p:cBhvr>
                                      <p:to>
                                        <p:strVal val="visible"/>
                                      </p:to>
                                    </p:set>
                                    <p:anim calcmode="lin" valueType="num">
                                      <p:cBhvr additive="base">
                                        <p:cTn dur="500"/>
                                        <p:tgtEl>
                                          <p:spTgt spid="53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p5"/>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28" name="Google Shape;128;p5"/>
          <p:cNvSpPr txBox="1"/>
          <p:nvPr/>
        </p:nvSpPr>
        <p:spPr>
          <a:xfrm>
            <a:off x="1500187" y="228600"/>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Equilibrio de moléculas</a:t>
            </a:r>
            <a:br>
              <a:rPr b="0" i="0" lang="en-US" sz="4400" u="none" cap="none" strike="noStrike">
                <a:solidFill>
                  <a:srgbClr val="008000"/>
                </a:solidFill>
                <a:latin typeface="Times New Roman"/>
                <a:ea typeface="Times New Roman"/>
                <a:cs typeface="Times New Roman"/>
                <a:sym typeface="Times New Roman"/>
              </a:rPr>
            </a:br>
            <a:endParaRPr b="0" i="0" sz="1400" u="none" cap="none" strike="noStrike">
              <a:solidFill>
                <a:srgbClr val="000000"/>
              </a:solidFill>
              <a:latin typeface="Arial"/>
              <a:ea typeface="Arial"/>
              <a:cs typeface="Arial"/>
              <a:sym typeface="Arial"/>
            </a:endParaRPr>
          </a:p>
        </p:txBody>
      </p:sp>
      <p:pic>
        <p:nvPicPr>
          <p:cNvPr id="129" name="Google Shape;129;p5"/>
          <p:cNvPicPr preferRelativeResize="0"/>
          <p:nvPr/>
        </p:nvPicPr>
        <p:blipFill rotWithShape="1">
          <a:blip r:embed="rId3">
            <a:alphaModFix/>
          </a:blip>
          <a:srcRect b="0" l="0" r="0" t="0"/>
          <a:stretch/>
        </p:blipFill>
        <p:spPr>
          <a:xfrm>
            <a:off x="1988300" y="1676400"/>
            <a:ext cx="5860524" cy="4395400"/>
          </a:xfrm>
          <a:prstGeom prst="rect">
            <a:avLst/>
          </a:prstGeom>
          <a:noFill/>
          <a:ln>
            <a:noFill/>
          </a:ln>
        </p:spPr>
      </p:pic>
      <p:sp>
        <p:nvSpPr>
          <p:cNvPr id="130" name="Google Shape;130;p5"/>
          <p:cNvSpPr txBox="1"/>
          <p:nvPr/>
        </p:nvSpPr>
        <p:spPr>
          <a:xfrm>
            <a:off x="6770550" y="567160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VER </a:t>
            </a:r>
            <a:r>
              <a:rPr b="0" i="0" lang="en-US" sz="1400" u="sng" cap="none" strike="noStrike">
                <a:solidFill>
                  <a:schemeClr val="accent2"/>
                </a:solidFill>
                <a:highlight>
                  <a:srgbClr val="FFFF99"/>
                </a:highlight>
                <a:latin typeface="Arial"/>
                <a:ea typeface="Arial"/>
                <a:cs typeface="Arial"/>
                <a:sym typeface="Arial"/>
                <a:hlinkClick r:id="rId4">
                  <a:extLst>
                    <a:ext uri="{A12FA001-AC4F-418D-AE19-62706E023703}">
                      <ahyp:hlinkClr val="tx"/>
                    </a:ext>
                  </a:extLst>
                </a:hlinkClick>
              </a:rPr>
              <a:t>VÍDEO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804939285a_1_27"/>
          <p:cNvSpPr txBox="1"/>
          <p:nvPr/>
        </p:nvSpPr>
        <p:spPr>
          <a:xfrm>
            <a:off x="1359950" y="0"/>
            <a:ext cx="78294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8000"/>
                </a:solidFill>
                <a:latin typeface="Times New Roman"/>
                <a:ea typeface="Times New Roman"/>
                <a:cs typeface="Times New Roman"/>
                <a:sym typeface="Times New Roman"/>
              </a:rPr>
              <a:t>¿Qué es un equilibrio químico?</a:t>
            </a:r>
            <a:endParaRPr b="0" i="0" sz="1400" u="none" cap="none" strike="noStrike">
              <a:solidFill>
                <a:schemeClr val="dk1"/>
              </a:solidFill>
              <a:latin typeface="Arial"/>
              <a:ea typeface="Arial"/>
              <a:cs typeface="Arial"/>
              <a:sym typeface="Arial"/>
            </a:endParaRPr>
          </a:p>
        </p:txBody>
      </p:sp>
      <p:sp>
        <p:nvSpPr>
          <p:cNvPr id="138" name="Google Shape;138;g2804939285a_1_27"/>
          <p:cNvSpPr txBox="1"/>
          <p:nvPr/>
        </p:nvSpPr>
        <p:spPr>
          <a:xfrm>
            <a:off x="1680500" y="1301650"/>
            <a:ext cx="6585900" cy="102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highlight>
                  <a:srgbClr val="FFFF00"/>
                </a:highlight>
                <a:latin typeface="Arial"/>
                <a:ea typeface="Arial"/>
                <a:cs typeface="Arial"/>
                <a:sym typeface="Arial"/>
              </a:rPr>
              <a:t>TAREA PARA CASA.</a:t>
            </a:r>
            <a:endParaRPr b="0" i="0" sz="1600" u="none" cap="none" strike="noStrike">
              <a:solidFill>
                <a:srgbClr val="000000"/>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Lectura comprensiva de las páginas </a:t>
            </a:r>
            <a:r>
              <a:rPr b="1" i="0" lang="en-US" sz="1600" u="none" cap="none" strike="noStrike">
                <a:solidFill>
                  <a:srgbClr val="000000"/>
                </a:solidFill>
                <a:latin typeface="Arial"/>
                <a:ea typeface="Arial"/>
                <a:cs typeface="Arial"/>
                <a:sym typeface="Arial"/>
              </a:rPr>
              <a:t>194-196.</a:t>
            </a:r>
            <a:r>
              <a:rPr b="0" i="0" lang="en-US" sz="1600" u="none" cap="none" strike="noStrike">
                <a:solidFill>
                  <a:srgbClr val="000000"/>
                </a:solidFill>
                <a:latin typeface="Arial"/>
                <a:ea typeface="Arial"/>
                <a:cs typeface="Arial"/>
                <a:sym typeface="Arial"/>
              </a:rPr>
              <a:t> Hacer esquema con las ideas esenciales</a:t>
            </a:r>
            <a:endParaRPr b="0" i="0" sz="1600" u="none" cap="none" strike="noStrike">
              <a:solidFill>
                <a:srgbClr val="000000"/>
              </a:solidFill>
              <a:latin typeface="Arial"/>
              <a:ea typeface="Arial"/>
              <a:cs typeface="Arial"/>
              <a:sym typeface="Arial"/>
            </a:endParaRPr>
          </a:p>
        </p:txBody>
      </p:sp>
      <p:sp>
        <p:nvSpPr>
          <p:cNvPr id="139" name="Google Shape;139;g2804939285a_1_27"/>
          <p:cNvSpPr txBox="1"/>
          <p:nvPr/>
        </p:nvSpPr>
        <p:spPr>
          <a:xfrm>
            <a:off x="1806775" y="2477050"/>
            <a:ext cx="7149300" cy="4206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TAREA CLASE: COMPLETA</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En un equilibrio químico _________________________ REACTIVOS y PRODUCTOS</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Es ________________________ mientras no se hagan modificaciones externas: las propiedades macroscópicas permanecen constantes con el tiempo.</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Es ______________________: los procesos microscópicos continúan cuando se alcanza el equilibrio, es decir, la reacción continúa.</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Se alcanza partiendo de ___________________, de ___________________ o de _____________________________</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La ________________________ es la variable fundamental que controla el equilibrio químico</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8"/>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45" name="Google Shape;145;p8"/>
          <p:cNvSpPr txBox="1"/>
          <p:nvPr/>
        </p:nvSpPr>
        <p:spPr>
          <a:xfrm>
            <a:off x="1543050" y="90487"/>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Constante de equilibrio (K</a:t>
            </a:r>
            <a:r>
              <a:rPr b="0" baseline="-25000" i="0" lang="en-US" sz="4400" u="none" cap="none" strike="noStrike">
                <a:solidFill>
                  <a:srgbClr val="008000"/>
                </a:solidFill>
                <a:latin typeface="Times New Roman"/>
                <a:ea typeface="Times New Roman"/>
                <a:cs typeface="Times New Roman"/>
                <a:sym typeface="Times New Roman"/>
              </a:rPr>
              <a:t>c</a:t>
            </a:r>
            <a:r>
              <a:rPr b="0" i="0" lang="en-US" sz="4400" u="none" cap="none" strike="noStrike">
                <a:solidFill>
                  <a:srgbClr val="008000"/>
                </a:solidFill>
                <a:latin typeface="Times New Roman"/>
                <a:ea typeface="Times New Roman"/>
                <a:cs typeface="Times New Roman"/>
                <a:sym typeface="Times New Roman"/>
              </a:rPr>
              <a:t>) y ley de acción de masas</a:t>
            </a:r>
            <a:endParaRPr b="0" i="0" sz="1400" u="none" cap="none" strike="noStrike">
              <a:solidFill>
                <a:srgbClr val="000000"/>
              </a:solidFill>
              <a:latin typeface="Arial"/>
              <a:ea typeface="Arial"/>
              <a:cs typeface="Arial"/>
              <a:sym typeface="Arial"/>
            </a:endParaRPr>
          </a:p>
        </p:txBody>
      </p:sp>
      <p:sp>
        <p:nvSpPr>
          <p:cNvPr id="146" name="Google Shape;146;p8"/>
          <p:cNvSpPr txBox="1"/>
          <p:nvPr/>
        </p:nvSpPr>
        <p:spPr>
          <a:xfrm>
            <a:off x="1250950" y="1071549"/>
            <a:ext cx="7893000" cy="5242500"/>
          </a:xfrm>
          <a:prstGeom prst="rect">
            <a:avLst/>
          </a:prstGeom>
          <a:noFill/>
          <a:ln>
            <a:noFill/>
          </a:ln>
        </p:spPr>
        <p:txBody>
          <a:bodyPr anchorCtr="0" anchor="t" bIns="46075" lIns="92150" spcFirstLastPara="1" rIns="92150" wrap="square" tIns="46075">
            <a:noAutofit/>
          </a:bodyPr>
          <a:lstStyle/>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3333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333300"/>
                </a:solidFill>
                <a:latin typeface="Arial"/>
                <a:ea typeface="Arial"/>
                <a:cs typeface="Arial"/>
                <a:sym typeface="Arial"/>
              </a:rPr>
              <a:t>En la reacción anterior:</a:t>
            </a:r>
            <a:br>
              <a:rPr b="0" i="0" lang="en-US" sz="3200" u="none" cap="none" strike="noStrike">
                <a:solidFill>
                  <a:srgbClr val="333300"/>
                </a:solidFill>
                <a:latin typeface="Arial"/>
                <a:ea typeface="Arial"/>
                <a:cs typeface="Arial"/>
                <a:sym typeface="Arial"/>
              </a:rPr>
            </a:br>
            <a:r>
              <a:rPr b="0" i="0" lang="en-US" sz="3200" u="none" cap="none" strike="noStrike">
                <a:solidFill>
                  <a:srgbClr val="333300"/>
                </a:solidFill>
                <a:latin typeface="Arial"/>
                <a:ea typeface="Arial"/>
                <a:cs typeface="Arial"/>
                <a:sym typeface="Arial"/>
              </a:rPr>
              <a:t>	N</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O</a:t>
            </a:r>
            <a:r>
              <a:rPr b="0" baseline="-25000" i="0" lang="en-US" sz="3200" u="none" cap="none" strike="noStrike">
                <a:solidFill>
                  <a:srgbClr val="333300"/>
                </a:solidFill>
                <a:latin typeface="Arial"/>
                <a:ea typeface="Arial"/>
                <a:cs typeface="Arial"/>
                <a:sym typeface="Arial"/>
              </a:rPr>
              <a:t>4</a:t>
            </a:r>
            <a:r>
              <a:rPr b="0" i="1" lang="en-US" sz="3200" u="none" cap="none" strike="noStrike">
                <a:solidFill>
                  <a:srgbClr val="333300"/>
                </a:solidFill>
                <a:latin typeface="Arial"/>
                <a:ea typeface="Arial"/>
                <a:cs typeface="Arial"/>
                <a:sym typeface="Arial"/>
              </a:rPr>
              <a:t>(g)</a:t>
            </a:r>
            <a:r>
              <a:rPr b="0" i="0" lang="en-US" sz="3200" u="none" cap="none" strike="noStrike">
                <a:solidFill>
                  <a:srgbClr val="333300"/>
                </a:solidFill>
                <a:latin typeface="Arial"/>
                <a:ea typeface="Arial"/>
                <a:cs typeface="Arial"/>
                <a:sym typeface="Arial"/>
              </a:rPr>
              <a:t> ⇔ 2 NO</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 </a:t>
            </a:r>
            <a:r>
              <a:rPr b="0" i="1" lang="en-US" sz="3200" u="none" cap="none" strike="noStrike">
                <a:solidFill>
                  <a:srgbClr val="3333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a:p>
            <a:pPr indent="-341312" lvl="0" marL="341312" marR="0" rtl="0" algn="l">
              <a:lnSpc>
                <a:spcPct val="100000"/>
              </a:lnSpc>
              <a:spcBef>
                <a:spcPts val="0"/>
              </a:spcBef>
              <a:spcAft>
                <a:spcPts val="0"/>
              </a:spcAft>
              <a:buClr>
                <a:srgbClr val="000000"/>
              </a:buClr>
              <a:buSzPts val="3200"/>
              <a:buFont typeface="Arial"/>
              <a:buNone/>
            </a:pPr>
            <a:r>
              <a:rPr b="0" i="0" lang="en-US" sz="3200" u="none" cap="none" strike="noStrike">
                <a:solidFill>
                  <a:srgbClr val="333300"/>
                </a:solidFill>
                <a:latin typeface="Arial"/>
                <a:ea typeface="Arial"/>
                <a:cs typeface="Arial"/>
                <a:sym typeface="Arial"/>
              </a:rPr>
              <a:t>las concentraciones en el equilibrio son</a:t>
            </a:r>
            <a:endParaRPr b="0" i="0" sz="3200" u="none" cap="none" strike="noStrike">
              <a:solidFill>
                <a:srgbClr val="333300"/>
              </a:solidFill>
              <a:latin typeface="Arial"/>
              <a:ea typeface="Arial"/>
              <a:cs typeface="Arial"/>
              <a:sym typeface="Arial"/>
            </a:endParaRPr>
          </a:p>
          <a:p>
            <a:pPr indent="-341312" lvl="0" marL="341312" marR="0" rtl="0" algn="l">
              <a:lnSpc>
                <a:spcPct val="100000"/>
              </a:lnSpc>
              <a:spcBef>
                <a:spcPts val="0"/>
              </a:spcBef>
              <a:spcAft>
                <a:spcPts val="0"/>
              </a:spcAft>
              <a:buClr>
                <a:srgbClr val="000000"/>
              </a:buClr>
              <a:buSzPts val="3200"/>
              <a:buFont typeface="Arial"/>
              <a:buNone/>
            </a:pPr>
            <a:r>
              <a:rPr b="0" i="0" lang="en-US" sz="3200" u="none" cap="none" strike="noStrike">
                <a:solidFill>
                  <a:srgbClr val="333300"/>
                </a:solidFill>
                <a:latin typeface="Arial"/>
                <a:ea typeface="Arial"/>
                <a:cs typeface="Arial"/>
                <a:sym typeface="Arial"/>
              </a:rPr>
              <a:t>distintas si partimos de N</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O</a:t>
            </a:r>
            <a:r>
              <a:rPr b="0" baseline="-25000" i="0" lang="en-US" sz="3200" u="none" cap="none" strike="noStrike">
                <a:solidFill>
                  <a:srgbClr val="333300"/>
                </a:solidFill>
                <a:latin typeface="Arial"/>
                <a:ea typeface="Arial"/>
                <a:cs typeface="Arial"/>
                <a:sym typeface="Arial"/>
              </a:rPr>
              <a:t>4 </a:t>
            </a:r>
            <a:r>
              <a:rPr b="0" i="0" lang="en-US" sz="3200" u="none" cap="none" strike="noStrike">
                <a:solidFill>
                  <a:srgbClr val="333300"/>
                </a:solidFill>
                <a:latin typeface="Arial"/>
                <a:ea typeface="Arial"/>
                <a:cs typeface="Arial"/>
                <a:sym typeface="Arial"/>
              </a:rPr>
              <a:t>o NO</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 </a:t>
            </a:r>
            <a:r>
              <a:rPr b="0" i="1" lang="en-US" sz="3200" u="none" cap="none" strike="noStrike">
                <a:solidFill>
                  <a:srgbClr val="333300"/>
                </a:solidFill>
                <a:latin typeface="Arial"/>
                <a:ea typeface="Arial"/>
                <a:cs typeface="Arial"/>
                <a:sym typeface="Arial"/>
              </a:rPr>
              <a:t>(g)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333300"/>
                </a:solidFill>
                <a:latin typeface="Arial"/>
                <a:ea typeface="Arial"/>
                <a:cs typeface="Arial"/>
                <a:sym typeface="Arial"/>
              </a:rPr>
              <a:t>pero el cociente [NO</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a:t>
            </a:r>
            <a:r>
              <a:rPr b="0" baseline="30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/[N</a:t>
            </a:r>
            <a:r>
              <a:rPr b="0" baseline="-25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O</a:t>
            </a:r>
            <a:r>
              <a:rPr b="0" baseline="-25000" i="0" lang="en-US" sz="3200" u="none" cap="none" strike="noStrike">
                <a:solidFill>
                  <a:srgbClr val="333300"/>
                </a:solidFill>
                <a:latin typeface="Arial"/>
                <a:ea typeface="Arial"/>
                <a:cs typeface="Arial"/>
                <a:sym typeface="Arial"/>
              </a:rPr>
              <a:t>4</a:t>
            </a:r>
            <a:r>
              <a:rPr b="0" i="0" lang="en-US" sz="3200" u="none" cap="none" strike="noStrike">
                <a:solidFill>
                  <a:srgbClr val="333300"/>
                </a:solidFill>
                <a:latin typeface="Arial"/>
                <a:ea typeface="Arial"/>
                <a:cs typeface="Arial"/>
                <a:sym typeface="Arial"/>
              </a:rPr>
              <a:t>]=0,120</a:t>
            </a:r>
            <a:r>
              <a:rPr b="0" baseline="30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/0,040=0,071</a:t>
            </a:r>
            <a:r>
              <a:rPr b="0" baseline="30000" i="0" lang="en-US" sz="3200" u="none" cap="none" strike="noStrike">
                <a:solidFill>
                  <a:srgbClr val="333300"/>
                </a:solidFill>
                <a:latin typeface="Arial"/>
                <a:ea typeface="Arial"/>
                <a:cs typeface="Arial"/>
                <a:sym typeface="Arial"/>
              </a:rPr>
              <a:t>2</a:t>
            </a:r>
            <a:r>
              <a:rPr b="0" i="0" lang="en-US" sz="3200" u="none" cap="none" strike="noStrike">
                <a:solidFill>
                  <a:srgbClr val="333300"/>
                </a:solidFill>
                <a:latin typeface="Arial"/>
                <a:ea typeface="Arial"/>
                <a:cs typeface="Arial"/>
                <a:sym typeface="Arial"/>
              </a:rPr>
              <a:t>/0,014=0,36=cte=Kc (valor válido a 100 ºC)</a:t>
            </a:r>
            <a:endParaRPr b="0" i="0" sz="3200" u="none" cap="none" strike="noStrike">
              <a:solidFill>
                <a:srgbClr val="333300"/>
              </a:solidFill>
              <a:latin typeface="Arial"/>
              <a:ea typeface="Arial"/>
              <a:cs typeface="Arial"/>
              <a:sym typeface="Arial"/>
            </a:endParaRPr>
          </a:p>
          <a:p>
            <a:pPr indent="-341312" lvl="0" marL="341312" marR="0" rtl="0" algn="just">
              <a:lnSpc>
                <a:spcPct val="100000"/>
              </a:lnSpc>
              <a:spcBef>
                <a:spcPts val="0"/>
              </a:spcBef>
              <a:spcAft>
                <a:spcPts val="0"/>
              </a:spcAft>
              <a:buClr>
                <a:srgbClr val="333300"/>
              </a:buClr>
              <a:buSzPts val="3200"/>
              <a:buFont typeface="Times New Roman"/>
              <a:buNone/>
            </a:pPr>
            <a:r>
              <a:t/>
            </a:r>
            <a:endParaRPr b="0" i="0" sz="3200" u="none" cap="none" strike="noStrike">
              <a:solidFill>
                <a:srgbClr val="333300"/>
              </a:solidFill>
              <a:latin typeface="Arial"/>
              <a:ea typeface="Arial"/>
              <a:cs typeface="Arial"/>
              <a:sym typeface="Arial"/>
            </a:endParaRPr>
          </a:p>
          <a:p>
            <a:pPr indent="-341312" lvl="0" marL="341312" marR="0" rtl="0" algn="just">
              <a:lnSpc>
                <a:spcPct val="100000"/>
              </a:lnSpc>
              <a:spcBef>
                <a:spcPts val="0"/>
              </a:spcBef>
              <a:spcAft>
                <a:spcPts val="0"/>
              </a:spcAft>
              <a:buClr>
                <a:schemeClr val="dk1"/>
              </a:buClr>
              <a:buSzPts val="1100"/>
              <a:buFont typeface="Arial"/>
              <a:buNone/>
            </a:pPr>
            <a:r>
              <a:t/>
            </a:r>
            <a:endParaRPr b="0" i="0" sz="3200" u="none" cap="none" strike="noStrike">
              <a:solidFill>
                <a:srgbClr val="333300"/>
              </a:solidFill>
              <a:latin typeface="Arial"/>
              <a:ea typeface="Arial"/>
              <a:cs typeface="Arial"/>
              <a:sym typeface="Arial"/>
            </a:endParaRPr>
          </a:p>
          <a:p>
            <a:pPr indent="-341312" lvl="0" marL="341312" marR="0" rtl="0" algn="l">
              <a:lnSpc>
                <a:spcPct val="100000"/>
              </a:lnSpc>
              <a:spcBef>
                <a:spcPts val="0"/>
              </a:spcBef>
              <a:spcAft>
                <a:spcPts val="0"/>
              </a:spcAft>
              <a:buClr>
                <a:srgbClr val="333300"/>
              </a:buClr>
              <a:buSzPts val="3200"/>
              <a:buFont typeface="Times New Roman"/>
              <a:buNone/>
            </a:pPr>
            <a:r>
              <a:t/>
            </a:r>
            <a:endParaRPr b="0" i="0" sz="3200" u="none" cap="none" strike="noStrike">
              <a:solidFill>
                <a:srgbClr val="333300"/>
              </a:solidFill>
              <a:latin typeface="Arial"/>
              <a:ea typeface="Arial"/>
              <a:cs typeface="Arial"/>
              <a:sym typeface="Arial"/>
            </a:endParaRPr>
          </a:p>
          <a:p>
            <a:pPr indent="-341312" lvl="0" marL="341312" marR="0" rtl="0" algn="l">
              <a:lnSpc>
                <a:spcPct val="100000"/>
              </a:lnSpc>
              <a:spcBef>
                <a:spcPts val="0"/>
              </a:spcBef>
              <a:spcAft>
                <a:spcPts val="0"/>
              </a:spcAft>
              <a:buClr>
                <a:srgbClr val="333300"/>
              </a:buClr>
              <a:buSzPts val="3200"/>
              <a:buFont typeface="Times New Roman"/>
              <a:buNone/>
            </a:pPr>
            <a:r>
              <a:t/>
            </a:r>
            <a:endParaRPr b="0" i="0" sz="3200" u="none" cap="none" strike="noStrike">
              <a:solidFill>
                <a:srgbClr val="333300"/>
              </a:solidFill>
              <a:latin typeface="Arial"/>
              <a:ea typeface="Arial"/>
              <a:cs typeface="Arial"/>
              <a:sym typeface="Arial"/>
            </a:endParaRPr>
          </a:p>
          <a:p>
            <a:pPr indent="0" lvl="0" marL="45720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
          <p:cNvSpPr/>
          <p:nvPr/>
        </p:nvSpPr>
        <p:spPr>
          <a:xfrm>
            <a:off x="4999037" y="3108325"/>
            <a:ext cx="9144000" cy="15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33300"/>
              </a:solidFill>
              <a:latin typeface="Times New Roman"/>
              <a:ea typeface="Times New Roman"/>
              <a:cs typeface="Times New Roman"/>
              <a:sym typeface="Times New Roman"/>
            </a:endParaRPr>
          </a:p>
        </p:txBody>
      </p:sp>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 calcmode="lin" valueType="num">
                                      <p:cBhvr additive="base">
                                        <p:cTn dur="500"/>
                                        <p:tgtEl>
                                          <p:spTgt spid="1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 calcmode="lin" valueType="num">
                                      <p:cBhvr additive="base">
                                        <p:cTn dur="500"/>
                                        <p:tgtEl>
                                          <p:spTgt spid="1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 calcmode="lin" valueType="num">
                                      <p:cBhvr additive="base">
                                        <p:cTn dur="500"/>
                                        <p:tgtEl>
                                          <p:spTgt spid="1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 calcmode="lin" valueType="num">
                                      <p:cBhvr additive="base">
                                        <p:cTn dur="500"/>
                                        <p:tgtEl>
                                          <p:spTgt spid="1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 calcmode="lin" valueType="num">
                                      <p:cBhvr additive="base">
                                        <p:cTn dur="500"/>
                                        <p:tgtEl>
                                          <p:spTgt spid="1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 calcmode="lin" valueType="num">
                                      <p:cBhvr additive="base">
                                        <p:cTn dur="500"/>
                                        <p:tgtEl>
                                          <p:spTgt spid="14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 calcmode="lin" valueType="num">
                                      <p:cBhvr additive="base">
                                        <p:cTn dur="500"/>
                                        <p:tgtEl>
                                          <p:spTgt spid="14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anim calcmode="lin" valueType="num">
                                      <p:cBhvr additive="base">
                                        <p:cTn dur="500"/>
                                        <p:tgtEl>
                                          <p:spTgt spid="14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8" st="8"/>
                                            </p:txEl>
                                          </p:spTgt>
                                        </p:tgtEl>
                                        <p:attrNameLst>
                                          <p:attrName>style.visibility</p:attrName>
                                        </p:attrNameLst>
                                      </p:cBhvr>
                                      <p:to>
                                        <p:strVal val="visible"/>
                                      </p:to>
                                    </p:set>
                                    <p:anim calcmode="lin" valueType="num">
                                      <p:cBhvr additive="base">
                                        <p:cTn dur="500"/>
                                        <p:tgtEl>
                                          <p:spTgt spid="14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9" st="9"/>
                                            </p:txEl>
                                          </p:spTgt>
                                        </p:tgtEl>
                                        <p:attrNameLst>
                                          <p:attrName>style.visibility</p:attrName>
                                        </p:attrNameLst>
                                      </p:cBhvr>
                                      <p:to>
                                        <p:strVal val="visible"/>
                                      </p:to>
                                    </p:set>
                                    <p:anim calcmode="lin" valueType="num">
                                      <p:cBhvr additive="base">
                                        <p:cTn dur="500"/>
                                        <p:tgtEl>
                                          <p:spTgt spid="146">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 name="Shape 151"/>
        <p:cNvGrpSpPr/>
        <p:nvPr/>
      </p:nvGrpSpPr>
      <p:grpSpPr>
        <a:xfrm>
          <a:off x="0" y="0"/>
          <a:ext cx="0" cy="0"/>
          <a:chOff x="0" y="0"/>
          <a:chExt cx="0" cy="0"/>
        </a:xfrm>
      </p:grpSpPr>
      <p:sp>
        <p:nvSpPr>
          <p:cNvPr id="152" name="Google Shape;152;p2"/>
          <p:cNvSpPr txBox="1"/>
          <p:nvPr/>
        </p:nvSpPr>
        <p:spPr>
          <a:xfrm>
            <a:off x="7662862" y="0"/>
            <a:ext cx="1481137" cy="433387"/>
          </a:xfrm>
          <a:prstGeom prst="rect">
            <a:avLst/>
          </a:prstGeom>
          <a:noFill/>
          <a:ln>
            <a:noFill/>
          </a:ln>
        </p:spPr>
        <p:txBody>
          <a:bodyPr anchorCtr="0" anchor="ctr" bIns="46075" lIns="92150" spcFirstLastPara="1" rIns="92150" wrap="square" tIns="46075">
            <a:noAutofit/>
          </a:bodyPr>
          <a:lstStyle/>
          <a:p>
            <a:pPr indent="0" lvl="0" marL="0" marR="0" rtl="0" algn="r">
              <a:lnSpc>
                <a:spcPct val="100000"/>
              </a:lnSpc>
              <a:spcBef>
                <a:spcPts val="0"/>
              </a:spcBef>
              <a:spcAft>
                <a:spcPts val="0"/>
              </a:spcAft>
              <a:buClr>
                <a:srgbClr val="333300"/>
              </a:buClr>
              <a:buSzPts val="2000"/>
              <a:buFont typeface="Times New Roman"/>
              <a:buNone/>
            </a:pPr>
            <a:fld id="{00000000-1234-1234-1234-123412341234}" type="slidenum">
              <a:rPr b="0" i="0" lang="en-US" sz="2000" u="none" cap="none" strike="noStrike">
                <a:solidFill>
                  <a:srgbClr val="3333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53" name="Google Shape;153;p2"/>
          <p:cNvSpPr txBox="1"/>
          <p:nvPr/>
        </p:nvSpPr>
        <p:spPr>
          <a:xfrm>
            <a:off x="1543050" y="90487"/>
            <a:ext cx="7600950" cy="1143000"/>
          </a:xfrm>
          <a:prstGeom prst="rect">
            <a:avLst/>
          </a:prstGeom>
          <a:noFill/>
          <a:ln>
            <a:noFill/>
          </a:ln>
        </p:spPr>
        <p:txBody>
          <a:bodyPr anchorCtr="0" anchor="ctr" bIns="46075" lIns="92150" spcFirstLastPara="1" rIns="92150" wrap="square" tIns="46075">
            <a:noAutofit/>
          </a:bodyPr>
          <a:lstStyle/>
          <a:p>
            <a:pPr indent="0" lvl="0" marL="0" marR="0" rtl="0" algn="l">
              <a:lnSpc>
                <a:spcPct val="100000"/>
              </a:lnSpc>
              <a:spcBef>
                <a:spcPts val="0"/>
              </a:spcBef>
              <a:spcAft>
                <a:spcPts val="0"/>
              </a:spcAft>
              <a:buClr>
                <a:srgbClr val="008000"/>
              </a:buClr>
              <a:buSzPts val="4400"/>
              <a:buFont typeface="Times New Roman"/>
              <a:buNone/>
            </a:pPr>
            <a:r>
              <a:rPr b="0" i="0" lang="en-US" sz="4400" u="none" cap="none" strike="noStrike">
                <a:solidFill>
                  <a:srgbClr val="008000"/>
                </a:solidFill>
                <a:latin typeface="Times New Roman"/>
                <a:ea typeface="Times New Roman"/>
                <a:cs typeface="Times New Roman"/>
                <a:sym typeface="Times New Roman"/>
              </a:rPr>
              <a:t>Constante de equilibrio (K</a:t>
            </a:r>
            <a:r>
              <a:rPr b="0" baseline="-25000" i="0" lang="en-US" sz="4400" u="none" cap="none" strike="noStrike">
                <a:solidFill>
                  <a:srgbClr val="008000"/>
                </a:solidFill>
                <a:latin typeface="Times New Roman"/>
                <a:ea typeface="Times New Roman"/>
                <a:cs typeface="Times New Roman"/>
                <a:sym typeface="Times New Roman"/>
              </a:rPr>
              <a:t>c</a:t>
            </a:r>
            <a:r>
              <a:rPr b="0" i="0" lang="en-US" sz="4400" u="none" cap="none" strike="noStrike">
                <a:solidFill>
                  <a:srgbClr val="008000"/>
                </a:solidFill>
                <a:latin typeface="Times New Roman"/>
                <a:ea typeface="Times New Roman"/>
                <a:cs typeface="Times New Roman"/>
                <a:sym typeface="Times New Roman"/>
              </a:rPr>
              <a:t>)</a:t>
            </a:r>
            <a:br>
              <a:rPr b="0" i="0" lang="en-US" sz="4400" u="none" cap="none" strike="noStrike">
                <a:solidFill>
                  <a:srgbClr val="008000"/>
                </a:solidFill>
                <a:latin typeface="Times New Roman"/>
                <a:ea typeface="Times New Roman"/>
                <a:cs typeface="Times New Roman"/>
                <a:sym typeface="Times New Roman"/>
              </a:rPr>
            </a:br>
            <a:r>
              <a:rPr b="0" i="0" lang="en-US" sz="4400" u="none" cap="none" strike="noStrike">
                <a:solidFill>
                  <a:srgbClr val="008000"/>
                </a:solidFill>
                <a:latin typeface="Times New Roman"/>
                <a:ea typeface="Times New Roman"/>
                <a:cs typeface="Times New Roman"/>
                <a:sym typeface="Times New Roman"/>
              </a:rPr>
              <a:t>Ley de Acción de Masas</a:t>
            </a:r>
            <a:endParaRPr b="0" i="0" sz="1400" u="none" cap="none" strike="noStrike">
              <a:solidFill>
                <a:srgbClr val="000000"/>
              </a:solidFill>
              <a:latin typeface="Arial"/>
              <a:ea typeface="Arial"/>
              <a:cs typeface="Arial"/>
              <a:sym typeface="Arial"/>
            </a:endParaRPr>
          </a:p>
        </p:txBody>
      </p:sp>
      <p:sp>
        <p:nvSpPr>
          <p:cNvPr id="154" name="Google Shape;154;p2"/>
          <p:cNvSpPr txBox="1"/>
          <p:nvPr/>
        </p:nvSpPr>
        <p:spPr>
          <a:xfrm>
            <a:off x="1250950" y="1225550"/>
            <a:ext cx="7893050" cy="4714875"/>
          </a:xfrm>
          <a:prstGeom prst="rect">
            <a:avLst/>
          </a:prstGeom>
          <a:noFill/>
          <a:ln>
            <a:noFill/>
          </a:ln>
        </p:spPr>
        <p:txBody>
          <a:bodyPr anchorCtr="0" anchor="t" bIns="46075" lIns="92150" spcFirstLastPara="1" rIns="92150" wrap="square" tIns="46075">
            <a:noAutofit/>
          </a:bodyPr>
          <a:lstStyle/>
          <a:p>
            <a:pPr indent="-328612" lvl="0" marL="341312" marR="0" rtl="0" algn="l">
              <a:lnSpc>
                <a:spcPct val="90000"/>
              </a:lnSpc>
              <a:spcBef>
                <a:spcPts val="0"/>
              </a:spcBef>
              <a:spcAft>
                <a:spcPts val="0"/>
              </a:spcAft>
              <a:buClr>
                <a:srgbClr val="999933"/>
              </a:buClr>
              <a:buSzPts val="2600"/>
              <a:buFont typeface="Noto Sans Symbols"/>
              <a:buChar char="●"/>
            </a:pPr>
            <a:r>
              <a:rPr b="0" i="0" lang="en-US" sz="2600" u="none" cap="none" strike="noStrike">
                <a:solidFill>
                  <a:srgbClr val="333300"/>
                </a:solidFill>
                <a:latin typeface="Arial"/>
                <a:ea typeface="Arial"/>
                <a:cs typeface="Arial"/>
                <a:sym typeface="Arial"/>
              </a:rPr>
              <a:t>Ya que las concentraciones son constantes en el equilibrio, para una reacción cualquiera: </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 			</a:t>
            </a:r>
            <a:r>
              <a:rPr b="1" i="0" lang="en-US" sz="2600" u="none" cap="none" strike="noStrike">
                <a:solidFill>
                  <a:srgbClr val="333300"/>
                </a:solidFill>
                <a:latin typeface="Arial"/>
                <a:ea typeface="Arial"/>
                <a:cs typeface="Arial"/>
                <a:sym typeface="Arial"/>
              </a:rPr>
              <a:t>a A + b B ⇔ c C + d D</a:t>
            </a:r>
            <a:br>
              <a:rPr b="0" i="0" lang="en-US" sz="2600" u="none" cap="none" strike="noStrike">
                <a:solidFill>
                  <a:srgbClr val="333300"/>
                </a:solidFill>
                <a:latin typeface="Arial"/>
                <a:ea typeface="Arial"/>
                <a:cs typeface="Arial"/>
                <a:sym typeface="Arial"/>
              </a:rPr>
            </a:br>
            <a:r>
              <a:rPr b="0" i="0" lang="en-US" sz="2600" u="none" cap="none" strike="noStrike">
                <a:solidFill>
                  <a:srgbClr val="333300"/>
                </a:solidFill>
                <a:latin typeface="Arial"/>
                <a:ea typeface="Arial"/>
                <a:cs typeface="Arial"/>
                <a:sym typeface="Arial"/>
              </a:rPr>
              <a:t>la constante 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tomará el valor:</a:t>
            </a:r>
            <a:endParaRPr b="0" i="0" sz="1200" u="none" cap="none" strike="noStrike">
              <a:solidFill>
                <a:srgbClr val="000000"/>
              </a:solidFill>
              <a:latin typeface="Arial"/>
              <a:ea typeface="Arial"/>
              <a:cs typeface="Arial"/>
              <a:sym typeface="Arial"/>
            </a:endParaRPr>
          </a:p>
          <a:p>
            <a:pPr indent="-341312" lvl="0" marL="341312" marR="0" rtl="0" algn="l">
              <a:lnSpc>
                <a:spcPct val="90000"/>
              </a:lnSpc>
              <a:spcBef>
                <a:spcPts val="1000"/>
              </a:spcBef>
              <a:spcAft>
                <a:spcPts val="0"/>
              </a:spcAft>
              <a:buClr>
                <a:srgbClr val="333300"/>
              </a:buClr>
              <a:buSzPts val="2800"/>
              <a:buFont typeface="Times New Roman"/>
              <a:buNone/>
            </a:pPr>
            <a:r>
              <a:t/>
            </a:r>
            <a:endParaRPr b="0" i="0" sz="2600" u="none" cap="none" strike="noStrike">
              <a:solidFill>
                <a:srgbClr val="333300"/>
              </a:solidFill>
              <a:latin typeface="Arial"/>
              <a:ea typeface="Arial"/>
              <a:cs typeface="Arial"/>
              <a:sym typeface="Arial"/>
            </a:endParaRPr>
          </a:p>
          <a:p>
            <a:pPr indent="-341312" lvl="0" marL="341312" marR="0" rtl="0" algn="l">
              <a:lnSpc>
                <a:spcPct val="90000"/>
              </a:lnSpc>
              <a:spcBef>
                <a:spcPts val="0"/>
              </a:spcBef>
              <a:spcAft>
                <a:spcPts val="0"/>
              </a:spcAft>
              <a:buClr>
                <a:srgbClr val="333300"/>
              </a:buClr>
              <a:buSzPts val="2800"/>
              <a:buFont typeface="Times New Roman"/>
              <a:buNone/>
            </a:pPr>
            <a:r>
              <a:t/>
            </a:r>
            <a:endParaRPr b="0" i="0" sz="2600" u="none" cap="none" strike="noStrike">
              <a:solidFill>
                <a:srgbClr val="333300"/>
              </a:solidFill>
              <a:latin typeface="Arial"/>
              <a:ea typeface="Arial"/>
              <a:cs typeface="Arial"/>
              <a:sym typeface="Arial"/>
            </a:endParaRPr>
          </a:p>
          <a:p>
            <a:pPr indent="-341312" lvl="0" marL="341312" marR="0" rtl="0" algn="l">
              <a:lnSpc>
                <a:spcPct val="90000"/>
              </a:lnSpc>
              <a:spcBef>
                <a:spcPts val="0"/>
              </a:spcBef>
              <a:spcAft>
                <a:spcPts val="0"/>
              </a:spcAft>
              <a:buClr>
                <a:srgbClr val="333300"/>
              </a:buClr>
              <a:buSzPts val="2800"/>
              <a:buFont typeface="Times New Roman"/>
              <a:buNone/>
            </a:pPr>
            <a:r>
              <a:t/>
            </a:r>
            <a:endParaRPr b="0" i="0" sz="2600" u="none" cap="none" strike="noStrike">
              <a:solidFill>
                <a:srgbClr val="333300"/>
              </a:solidFill>
              <a:latin typeface="Arial"/>
              <a:ea typeface="Arial"/>
              <a:cs typeface="Arial"/>
              <a:sym typeface="Arial"/>
            </a:endParaRPr>
          </a:p>
          <a:p>
            <a:pPr indent="-341312" lvl="0" marL="341312" marR="0" rtl="0" algn="l">
              <a:lnSpc>
                <a:spcPct val="90000"/>
              </a:lnSpc>
              <a:spcBef>
                <a:spcPts val="700"/>
              </a:spcBef>
              <a:spcAft>
                <a:spcPts val="0"/>
              </a:spcAft>
              <a:buClr>
                <a:srgbClr val="333300"/>
              </a:buClr>
              <a:buSzPts val="2800"/>
              <a:buFont typeface="Arial"/>
              <a:buNone/>
            </a:pPr>
            <a:r>
              <a:rPr b="0" i="0" lang="en-US" sz="2600" u="none" cap="none" strike="noStrike">
                <a:solidFill>
                  <a:srgbClr val="333300"/>
                </a:solidFill>
                <a:latin typeface="Arial"/>
                <a:ea typeface="Arial"/>
                <a:cs typeface="Arial"/>
                <a:sym typeface="Arial"/>
              </a:rPr>
              <a:t>- para concentraciones </a:t>
            </a:r>
            <a:r>
              <a:rPr b="0" i="0" lang="en-US" sz="2600" u="sng" cap="none" strike="noStrike">
                <a:solidFill>
                  <a:srgbClr val="333300"/>
                </a:solidFill>
                <a:latin typeface="Arial"/>
                <a:ea typeface="Arial"/>
                <a:cs typeface="Arial"/>
                <a:sym typeface="Arial"/>
              </a:rPr>
              <a:t>en el equilibrio</a:t>
            </a:r>
            <a:endParaRPr b="0" i="0" sz="1200" u="none" cap="none" strike="noStrike">
              <a:solidFill>
                <a:srgbClr val="000000"/>
              </a:solidFill>
              <a:latin typeface="Arial"/>
              <a:ea typeface="Arial"/>
              <a:cs typeface="Arial"/>
              <a:sym typeface="Arial"/>
            </a:endParaRPr>
          </a:p>
          <a:p>
            <a:pPr indent="-341312" lvl="0" marL="341312" marR="0" rtl="0" algn="l">
              <a:lnSpc>
                <a:spcPct val="90000"/>
              </a:lnSpc>
              <a:spcBef>
                <a:spcPts val="700"/>
              </a:spcBef>
              <a:spcAft>
                <a:spcPts val="0"/>
              </a:spcAft>
              <a:buClr>
                <a:srgbClr val="333300"/>
              </a:buClr>
              <a:buSzPts val="2800"/>
              <a:buFont typeface="Arial"/>
              <a:buNone/>
            </a:pPr>
            <a:r>
              <a:rPr b="0" i="0" lang="en-US" sz="2600" u="none" cap="none" strike="noStrike">
                <a:solidFill>
                  <a:srgbClr val="333300"/>
                </a:solidFill>
                <a:latin typeface="Arial"/>
                <a:ea typeface="Arial"/>
                <a:cs typeface="Arial"/>
                <a:sym typeface="Arial"/>
              </a:rPr>
              <a:t>- La constante K</a:t>
            </a:r>
            <a:r>
              <a:rPr b="0" baseline="-25000" i="0" lang="en-US" sz="2600" u="none" cap="none" strike="noStrike">
                <a:solidFill>
                  <a:srgbClr val="333300"/>
                </a:solidFill>
                <a:latin typeface="Arial"/>
                <a:ea typeface="Arial"/>
                <a:cs typeface="Arial"/>
                <a:sym typeface="Arial"/>
              </a:rPr>
              <a:t>c</a:t>
            </a:r>
            <a:r>
              <a:rPr b="0" i="0" lang="en-US" sz="2600" u="none" cap="none" strike="noStrike">
                <a:solidFill>
                  <a:srgbClr val="333300"/>
                </a:solidFill>
                <a:latin typeface="Arial"/>
                <a:ea typeface="Arial"/>
                <a:cs typeface="Arial"/>
                <a:sym typeface="Arial"/>
              </a:rPr>
              <a:t> cambia con la temperatura</a:t>
            </a:r>
            <a:endParaRPr b="0" i="0" sz="1200" u="none" cap="none" strike="noStrike">
              <a:solidFill>
                <a:srgbClr val="000000"/>
              </a:solidFill>
              <a:latin typeface="Arial"/>
              <a:ea typeface="Arial"/>
              <a:cs typeface="Arial"/>
              <a:sym typeface="Arial"/>
            </a:endParaRPr>
          </a:p>
          <a:p>
            <a:pPr indent="-341312" lvl="0" marL="341312" marR="0" rtl="0" algn="l">
              <a:lnSpc>
                <a:spcPct val="90000"/>
              </a:lnSpc>
              <a:spcBef>
                <a:spcPts val="700"/>
              </a:spcBef>
              <a:spcAft>
                <a:spcPts val="0"/>
              </a:spcAft>
              <a:buClr>
                <a:srgbClr val="999933"/>
              </a:buClr>
              <a:buSzPts val="3200"/>
              <a:buFont typeface="Noto Sans Symbols"/>
              <a:buChar char="●"/>
            </a:pPr>
            <a:r>
              <a:rPr b="1" i="0" lang="en-US" sz="3000" u="none" cap="none" strike="noStrike">
                <a:solidFill>
                  <a:srgbClr val="333300"/>
                </a:solidFill>
                <a:latin typeface="Arial"/>
                <a:ea typeface="Arial"/>
                <a:cs typeface="Arial"/>
                <a:sym typeface="Arial"/>
              </a:rPr>
              <a:t>¡ATENCIÓN!: </a:t>
            </a:r>
            <a:r>
              <a:rPr b="0" i="0" lang="en-US" sz="2600" u="none" cap="none" strike="noStrike">
                <a:solidFill>
                  <a:srgbClr val="333300"/>
                </a:solidFill>
                <a:latin typeface="Arial"/>
                <a:ea typeface="Arial"/>
                <a:cs typeface="Arial"/>
                <a:sym typeface="Arial"/>
              </a:rPr>
              <a:t>Sólo se incluyen las especies gaseosas y/o en disolución. Las especies en estado sólido o líquido tienen concentración constante y por tanto, se integran en la constante de equilibrio.</a:t>
            </a:r>
            <a:endParaRPr b="0" i="0" sz="1200" u="none" cap="none" strike="noStrike">
              <a:solidFill>
                <a:srgbClr val="000000"/>
              </a:solidFill>
              <a:latin typeface="Arial"/>
              <a:ea typeface="Arial"/>
              <a:cs typeface="Arial"/>
              <a:sym typeface="Arial"/>
            </a:endParaRPr>
          </a:p>
        </p:txBody>
      </p:sp>
      <p:graphicFrame>
        <p:nvGraphicFramePr>
          <p:cNvPr id="155" name="Google Shape;155;p2"/>
          <p:cNvGraphicFramePr/>
          <p:nvPr/>
        </p:nvGraphicFramePr>
        <p:xfrm>
          <a:off x="3796512" y="2783687"/>
          <a:ext cx="3094038" cy="1290637"/>
        </p:xfrm>
        <a:graphic>
          <a:graphicData uri="http://schemas.openxmlformats.org/presentationml/2006/ole">
            <mc:AlternateContent>
              <mc:Choice Requires="v">
                <p:oleObj r:id="rId4" imgH="1290637" imgW="3094038" spid="_x0000_s1">
                  <p:embed/>
                </p:oleObj>
              </mc:Choice>
              <mc:Fallback>
                <p:oleObj r:id="rId5" imgH="1290637" imgW="3094038">
                  <p:embed/>
                  <p:pic>
                    <p:nvPicPr>
                      <p:cNvPr id="155" name="Google Shape;155;p2"/>
                      <p:cNvPicPr preferRelativeResize="0"/>
                      <p:nvPr/>
                    </p:nvPicPr>
                    <p:blipFill rotWithShape="1">
                      <a:blip r:embed="rId6">
                        <a:alphaModFix/>
                      </a:blip>
                      <a:srcRect b="0" l="0" r="0" t="0"/>
                      <a:stretch/>
                    </p:blipFill>
                    <p:spPr>
                      <a:xfrm>
                        <a:off x="3796512" y="2783687"/>
                        <a:ext cx="3094038" cy="1290637"/>
                      </a:xfrm>
                      <a:prstGeom prst="rect">
                        <a:avLst/>
                      </a:prstGeom>
                      <a:noFill/>
                      <a:ln>
                        <a:noFill/>
                      </a:ln>
                    </p:spPr>
                  </p:pic>
                </p:oleObj>
              </mc:Fallback>
            </mc:AlternateContent>
          </a:graphicData>
        </a:graphic>
      </p:graphicFrame>
    </p:spTree>
  </p:cSld>
  <p:clrMapOvr>
    <a:masterClrMapping/>
  </p:clrMapOvr>
  <p:transition advTm="1024"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 calcmode="lin" valueType="num">
                                      <p:cBhvr additive="base">
                                        <p:cTn dur="500"/>
                                        <p:tgtEl>
                                          <p:spTgt spid="15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 calcmode="lin" valueType="num">
                                      <p:cBhvr additive="base">
                                        <p:cTn dur="500"/>
                                        <p:tgtEl>
                                          <p:spTgt spid="15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 calcmode="lin" valueType="num">
                                      <p:cBhvr additive="base">
                                        <p:cTn dur="500"/>
                                        <p:tgtEl>
                                          <p:spTgt spid="15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 calcmode="lin" valueType="num">
                                      <p:cBhvr additive="base">
                                        <p:cTn dur="500"/>
                                        <p:tgtEl>
                                          <p:spTgt spid="15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 calcmode="lin" valueType="num">
                                      <p:cBhvr additive="base">
                                        <p:cTn dur="500"/>
                                        <p:tgtEl>
                                          <p:spTgt spid="15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anim calcmode="lin" valueType="num">
                                      <p:cBhvr additive="base">
                                        <p:cTn dur="500"/>
                                        <p:tgtEl>
                                          <p:spTgt spid="15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anim calcmode="lin" valueType="num">
                                      <p:cBhvr additive="base">
                                        <p:cTn dur="500"/>
                                        <p:tgtEl>
                                          <p:spTgt spid="15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1998-10-29T13:13:23Z</dcterms:created>
  <dc:creator>Depart. de Física y Química</dc:creator>
</cp:coreProperties>
</file>

<file path=docProps/custom.xml><?xml version="1.0" encoding="utf-8"?>
<Properties xmlns="http://schemas.openxmlformats.org/officeDocument/2006/custom-properties" xmlns:vt="http://schemas.openxmlformats.org/officeDocument/2006/docPropsVTypes"/>
</file>