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9" r:id="rId4"/>
    <p:sldId id="260" r:id="rId5"/>
    <p:sldId id="261" r:id="rId6"/>
    <p:sldId id="26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64" r:id="rId19"/>
    <p:sldId id="265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5" r:id="rId29"/>
    <p:sldId id="296" r:id="rId30"/>
    <p:sldId id="292" r:id="rId31"/>
    <p:sldId id="293" r:id="rId3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2997" autoAdjust="0"/>
  </p:normalViewPr>
  <p:slideViewPr>
    <p:cSldViewPr snapToGrid="0">
      <p:cViewPr varScale="1">
        <p:scale>
          <a:sx n="73" d="100"/>
          <a:sy n="73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91AD8-C0D5-426E-92AA-FACCFC37A90F}" type="doc">
      <dgm:prSet loTypeId="urn:microsoft.com/office/officeart/2005/8/layout/process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46FE76F5-9BC6-438B-9859-62ADAD4B6785}">
      <dgm:prSet phldrT="[Texto]" phldr="0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Ferias</a:t>
          </a:r>
        </a:p>
      </dgm:t>
    </dgm:pt>
    <dgm:pt modelId="{79254C1E-1765-43BC-9E86-65C83C8BAEB2}" type="parTrans" cxnId="{608253BC-BE5B-4267-BFA4-85C1C07DAFAD}">
      <dgm:prSet/>
      <dgm:spPr/>
      <dgm:t>
        <a:bodyPr/>
        <a:lstStyle/>
        <a:p>
          <a:endParaRPr lang="es-ES"/>
        </a:p>
      </dgm:t>
    </dgm:pt>
    <dgm:pt modelId="{3646E3E7-2127-4F60-97DB-C86890502C31}" type="sibTrans" cxnId="{608253BC-BE5B-4267-BFA4-85C1C07DAFAD}">
      <dgm:prSet/>
      <dgm:spPr/>
      <dgm:t>
        <a:bodyPr/>
        <a:lstStyle/>
        <a:p>
          <a:endParaRPr lang="es-ES"/>
        </a:p>
      </dgm:t>
    </dgm:pt>
    <dgm:pt modelId="{402F25E0-9BE4-4073-A8C8-97130E62148B}">
      <dgm:prSet phldrT="[Texto]" phldr="0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Misiones comerciales</a:t>
          </a:r>
        </a:p>
      </dgm:t>
    </dgm:pt>
    <dgm:pt modelId="{3298BEBF-F77A-46C8-8D40-2BD25C898F8D}" type="parTrans" cxnId="{6122F9D6-95C2-4E2B-A158-BEDE48D97340}">
      <dgm:prSet/>
      <dgm:spPr/>
      <dgm:t>
        <a:bodyPr/>
        <a:lstStyle/>
        <a:p>
          <a:endParaRPr lang="es-ES"/>
        </a:p>
      </dgm:t>
    </dgm:pt>
    <dgm:pt modelId="{BD89549F-5F35-4A81-8090-AB4BD45254CE}" type="sibTrans" cxnId="{6122F9D6-95C2-4E2B-A158-BEDE48D97340}">
      <dgm:prSet/>
      <dgm:spPr/>
      <dgm:t>
        <a:bodyPr/>
        <a:lstStyle/>
        <a:p>
          <a:endParaRPr lang="es-ES"/>
        </a:p>
      </dgm:t>
    </dgm:pt>
    <dgm:pt modelId="{6F538F98-F631-4FC9-B1AD-0ABE7A2B448F}">
      <dgm:prSet phldrT="[Texto]" phldr="0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S" sz="1600" dirty="0">
              <a:solidFill>
                <a:schemeClr val="tx1"/>
              </a:solidFill>
            </a:rPr>
            <a:t>Planes sectoriales de promoción exterior</a:t>
          </a:r>
        </a:p>
      </dgm:t>
    </dgm:pt>
    <dgm:pt modelId="{4D30F39E-5EA9-4529-947D-FD7F4C2F371F}" type="parTrans" cxnId="{14C5DCD3-A9C0-4F76-8C5F-231E9FB853BD}">
      <dgm:prSet/>
      <dgm:spPr/>
      <dgm:t>
        <a:bodyPr/>
        <a:lstStyle/>
        <a:p>
          <a:endParaRPr lang="es-ES"/>
        </a:p>
      </dgm:t>
    </dgm:pt>
    <dgm:pt modelId="{6F03FA73-DE2E-4D36-924E-E40BF0DE9427}" type="sibTrans" cxnId="{14C5DCD3-A9C0-4F76-8C5F-231E9FB853BD}">
      <dgm:prSet/>
      <dgm:spPr/>
      <dgm:t>
        <a:bodyPr/>
        <a:lstStyle/>
        <a:p>
          <a:endParaRPr lang="es-ES"/>
        </a:p>
      </dgm:t>
    </dgm:pt>
    <dgm:pt modelId="{B9B27E1A-1342-436B-AF41-8CDDC6E2C1C2}" type="pres">
      <dgm:prSet presAssocID="{96691AD8-C0D5-426E-92AA-FACCFC37A90F}" presName="Name0" presStyleCnt="0">
        <dgm:presLayoutVars>
          <dgm:dir/>
          <dgm:resizeHandles val="exact"/>
        </dgm:presLayoutVars>
      </dgm:prSet>
      <dgm:spPr/>
    </dgm:pt>
    <dgm:pt modelId="{818EB8AA-31AF-4F09-8117-45E789AD3814}" type="pres">
      <dgm:prSet presAssocID="{46FE76F5-9BC6-438B-9859-62ADAD4B6785}" presName="node" presStyleLbl="node1" presStyleIdx="0" presStyleCnt="3">
        <dgm:presLayoutVars>
          <dgm:bulletEnabled val="1"/>
        </dgm:presLayoutVars>
      </dgm:prSet>
      <dgm:spPr/>
    </dgm:pt>
    <dgm:pt modelId="{F6CC6840-3027-4DA3-8E5B-EB36F04FA101}" type="pres">
      <dgm:prSet presAssocID="{3646E3E7-2127-4F60-97DB-C86890502C31}" presName="sibTrans" presStyleLbl="sibTrans2D1" presStyleIdx="0" presStyleCnt="2"/>
      <dgm:spPr/>
    </dgm:pt>
    <dgm:pt modelId="{B8C4563D-4772-44B2-B6D6-94472CCC3395}" type="pres">
      <dgm:prSet presAssocID="{3646E3E7-2127-4F60-97DB-C86890502C31}" presName="connectorText" presStyleLbl="sibTrans2D1" presStyleIdx="0" presStyleCnt="2"/>
      <dgm:spPr/>
    </dgm:pt>
    <dgm:pt modelId="{75A26B97-9526-40DD-9BDA-7A246E45BD03}" type="pres">
      <dgm:prSet presAssocID="{402F25E0-9BE4-4073-A8C8-97130E62148B}" presName="node" presStyleLbl="node1" presStyleIdx="1" presStyleCnt="3">
        <dgm:presLayoutVars>
          <dgm:bulletEnabled val="1"/>
        </dgm:presLayoutVars>
      </dgm:prSet>
      <dgm:spPr/>
    </dgm:pt>
    <dgm:pt modelId="{54CD9447-2D1A-49A9-9687-D8F286ABF10C}" type="pres">
      <dgm:prSet presAssocID="{BD89549F-5F35-4A81-8090-AB4BD45254CE}" presName="sibTrans" presStyleLbl="sibTrans2D1" presStyleIdx="1" presStyleCnt="2"/>
      <dgm:spPr/>
    </dgm:pt>
    <dgm:pt modelId="{A9221306-628E-4D13-BFA3-A2E202290A65}" type="pres">
      <dgm:prSet presAssocID="{BD89549F-5F35-4A81-8090-AB4BD45254CE}" presName="connectorText" presStyleLbl="sibTrans2D1" presStyleIdx="1" presStyleCnt="2"/>
      <dgm:spPr/>
    </dgm:pt>
    <dgm:pt modelId="{9EF838C1-1E8B-4C2F-85FD-C5E09F976314}" type="pres">
      <dgm:prSet presAssocID="{6F538F98-F631-4FC9-B1AD-0ABE7A2B448F}" presName="node" presStyleLbl="node1" presStyleIdx="2" presStyleCnt="3">
        <dgm:presLayoutVars>
          <dgm:bulletEnabled val="1"/>
        </dgm:presLayoutVars>
      </dgm:prSet>
      <dgm:spPr/>
    </dgm:pt>
  </dgm:ptLst>
  <dgm:cxnLst>
    <dgm:cxn modelId="{A068FF0B-B815-4D23-B305-8940FE41667D}" type="presOf" srcId="{BD89549F-5F35-4A81-8090-AB4BD45254CE}" destId="{54CD9447-2D1A-49A9-9687-D8F286ABF10C}" srcOrd="0" destOrd="0" presId="urn:microsoft.com/office/officeart/2005/8/layout/process1"/>
    <dgm:cxn modelId="{A543B62A-3D85-472F-92E6-AA095E3CB680}" type="presOf" srcId="{46FE76F5-9BC6-438B-9859-62ADAD4B6785}" destId="{818EB8AA-31AF-4F09-8117-45E789AD3814}" srcOrd="0" destOrd="0" presId="urn:microsoft.com/office/officeart/2005/8/layout/process1"/>
    <dgm:cxn modelId="{BAD29242-9439-44B5-AAD1-1EC140212061}" type="presOf" srcId="{6F538F98-F631-4FC9-B1AD-0ABE7A2B448F}" destId="{9EF838C1-1E8B-4C2F-85FD-C5E09F976314}" srcOrd="0" destOrd="0" presId="urn:microsoft.com/office/officeart/2005/8/layout/process1"/>
    <dgm:cxn modelId="{45622650-C2B2-45C3-921D-F15D5A18BF1A}" type="presOf" srcId="{BD89549F-5F35-4A81-8090-AB4BD45254CE}" destId="{A9221306-628E-4D13-BFA3-A2E202290A65}" srcOrd="1" destOrd="0" presId="urn:microsoft.com/office/officeart/2005/8/layout/process1"/>
    <dgm:cxn modelId="{608253BC-BE5B-4267-BFA4-85C1C07DAFAD}" srcId="{96691AD8-C0D5-426E-92AA-FACCFC37A90F}" destId="{46FE76F5-9BC6-438B-9859-62ADAD4B6785}" srcOrd="0" destOrd="0" parTransId="{79254C1E-1765-43BC-9E86-65C83C8BAEB2}" sibTransId="{3646E3E7-2127-4F60-97DB-C86890502C31}"/>
    <dgm:cxn modelId="{A538E7CA-26EB-4A8E-AFB1-1F8E8BBEADB0}" type="presOf" srcId="{3646E3E7-2127-4F60-97DB-C86890502C31}" destId="{F6CC6840-3027-4DA3-8E5B-EB36F04FA101}" srcOrd="0" destOrd="0" presId="urn:microsoft.com/office/officeart/2005/8/layout/process1"/>
    <dgm:cxn modelId="{1B91F1CE-89DC-4D52-8526-A6F83F8960F7}" type="presOf" srcId="{96691AD8-C0D5-426E-92AA-FACCFC37A90F}" destId="{B9B27E1A-1342-436B-AF41-8CDDC6E2C1C2}" srcOrd="0" destOrd="0" presId="urn:microsoft.com/office/officeart/2005/8/layout/process1"/>
    <dgm:cxn modelId="{14C5DCD3-A9C0-4F76-8C5F-231E9FB853BD}" srcId="{96691AD8-C0D5-426E-92AA-FACCFC37A90F}" destId="{6F538F98-F631-4FC9-B1AD-0ABE7A2B448F}" srcOrd="2" destOrd="0" parTransId="{4D30F39E-5EA9-4529-947D-FD7F4C2F371F}" sibTransId="{6F03FA73-DE2E-4D36-924E-E40BF0DE9427}"/>
    <dgm:cxn modelId="{6122F9D6-95C2-4E2B-A158-BEDE48D97340}" srcId="{96691AD8-C0D5-426E-92AA-FACCFC37A90F}" destId="{402F25E0-9BE4-4073-A8C8-97130E62148B}" srcOrd="1" destOrd="0" parTransId="{3298BEBF-F77A-46C8-8D40-2BD25C898F8D}" sibTransId="{BD89549F-5F35-4A81-8090-AB4BD45254CE}"/>
    <dgm:cxn modelId="{CFF1E5D7-FB7A-459B-819F-3A57BD03E582}" type="presOf" srcId="{3646E3E7-2127-4F60-97DB-C86890502C31}" destId="{B8C4563D-4772-44B2-B6D6-94472CCC3395}" srcOrd="1" destOrd="0" presId="urn:microsoft.com/office/officeart/2005/8/layout/process1"/>
    <dgm:cxn modelId="{CA476DDD-E8B3-4CE4-A2F5-197FC9BD6D44}" type="presOf" srcId="{402F25E0-9BE4-4073-A8C8-97130E62148B}" destId="{75A26B97-9526-40DD-9BDA-7A246E45BD03}" srcOrd="0" destOrd="0" presId="urn:microsoft.com/office/officeart/2005/8/layout/process1"/>
    <dgm:cxn modelId="{272B250F-C1AE-4BC7-A5DD-F9D711DB877D}" type="presParOf" srcId="{B9B27E1A-1342-436B-AF41-8CDDC6E2C1C2}" destId="{818EB8AA-31AF-4F09-8117-45E789AD3814}" srcOrd="0" destOrd="0" presId="urn:microsoft.com/office/officeart/2005/8/layout/process1"/>
    <dgm:cxn modelId="{F4F13D41-E4C7-44A4-AF81-9B60E5BF440D}" type="presParOf" srcId="{B9B27E1A-1342-436B-AF41-8CDDC6E2C1C2}" destId="{F6CC6840-3027-4DA3-8E5B-EB36F04FA101}" srcOrd="1" destOrd="0" presId="urn:microsoft.com/office/officeart/2005/8/layout/process1"/>
    <dgm:cxn modelId="{410716D6-4E89-4B68-933D-845CF81213D2}" type="presParOf" srcId="{F6CC6840-3027-4DA3-8E5B-EB36F04FA101}" destId="{B8C4563D-4772-44B2-B6D6-94472CCC3395}" srcOrd="0" destOrd="0" presId="urn:microsoft.com/office/officeart/2005/8/layout/process1"/>
    <dgm:cxn modelId="{8C2484CC-402D-4DB4-B957-C36C3B502AF3}" type="presParOf" srcId="{B9B27E1A-1342-436B-AF41-8CDDC6E2C1C2}" destId="{75A26B97-9526-40DD-9BDA-7A246E45BD03}" srcOrd="2" destOrd="0" presId="urn:microsoft.com/office/officeart/2005/8/layout/process1"/>
    <dgm:cxn modelId="{A80C0831-6A55-4A75-BB70-97AE01345FE0}" type="presParOf" srcId="{B9B27E1A-1342-436B-AF41-8CDDC6E2C1C2}" destId="{54CD9447-2D1A-49A9-9687-D8F286ABF10C}" srcOrd="3" destOrd="0" presId="urn:microsoft.com/office/officeart/2005/8/layout/process1"/>
    <dgm:cxn modelId="{EACA9002-2120-48D0-85C9-CDC529FD946C}" type="presParOf" srcId="{54CD9447-2D1A-49A9-9687-D8F286ABF10C}" destId="{A9221306-628E-4D13-BFA3-A2E202290A65}" srcOrd="0" destOrd="0" presId="urn:microsoft.com/office/officeart/2005/8/layout/process1"/>
    <dgm:cxn modelId="{8180F44B-FD4E-4853-A01F-11675D73F3C1}" type="presParOf" srcId="{B9B27E1A-1342-436B-AF41-8CDDC6E2C1C2}" destId="{9EF838C1-1E8B-4C2F-85FD-C5E09F97631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DA8B54-C474-49A5-ABDC-49FD82D3C7DF}" type="doc">
      <dgm:prSet loTypeId="urn:microsoft.com/office/officeart/2005/8/layout/vProcess5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s-ES"/>
        </a:p>
      </dgm:t>
    </dgm:pt>
    <dgm:pt modelId="{994B1895-5C54-4B24-BB34-5B8F582DFB4E}">
      <dgm:prSet custT="1"/>
      <dgm:spPr>
        <a:solidFill>
          <a:schemeClr val="bg2"/>
        </a:solidFill>
      </dgm:spPr>
      <dgm:t>
        <a:bodyPr/>
        <a:lstStyle/>
        <a:p>
          <a:pPr algn="just"/>
          <a:r>
            <a:rPr lang="es-ES" sz="1400" b="1" dirty="0">
              <a:solidFill>
                <a:schemeClr val="tx1"/>
              </a:solidFill>
            </a:rPr>
            <a:t>Pabellones agrupados</a:t>
          </a:r>
          <a:r>
            <a:rPr lang="es-ES" sz="1400" dirty="0">
              <a:solidFill>
                <a:schemeClr val="tx1"/>
              </a:solidFill>
            </a:rPr>
            <a:t>: participaciones agrupadas de empresas de un sector organizadas por las Asociaciones sectoriales bajo una imagen común y con el apoyo del ICEX.</a:t>
          </a:r>
        </a:p>
      </dgm:t>
    </dgm:pt>
    <dgm:pt modelId="{1897FC47-3247-478B-8FE2-3A63FAA020E5}" type="parTrans" cxnId="{A769B5B1-CAD3-4452-8459-B7C5A8936876}">
      <dgm:prSet/>
      <dgm:spPr/>
      <dgm:t>
        <a:bodyPr/>
        <a:lstStyle/>
        <a:p>
          <a:endParaRPr lang="es-ES"/>
        </a:p>
      </dgm:t>
    </dgm:pt>
    <dgm:pt modelId="{86B12626-FE8A-42A1-A6F2-EC276ED9BF85}" type="sibTrans" cxnId="{A769B5B1-CAD3-4452-8459-B7C5A8936876}">
      <dgm:prSet/>
      <dgm:spPr/>
      <dgm:t>
        <a:bodyPr/>
        <a:lstStyle/>
        <a:p>
          <a:endParaRPr lang="es-ES"/>
        </a:p>
      </dgm:t>
    </dgm:pt>
    <dgm:pt modelId="{A53B7300-080F-48BA-BFC2-BC1E5B6D3AB6}">
      <dgm:prSet custT="1"/>
      <dgm:spPr>
        <a:solidFill>
          <a:schemeClr val="bg2"/>
        </a:solidFill>
      </dgm:spPr>
      <dgm:t>
        <a:bodyPr/>
        <a:lstStyle/>
        <a:p>
          <a:pPr marL="0" algn="just"/>
          <a:r>
            <a:rPr lang="es-ES" sz="1400" b="1" dirty="0">
              <a:solidFill>
                <a:schemeClr val="tx1"/>
              </a:solidFill>
            </a:rPr>
            <a:t>Pabellones oficiales</a:t>
          </a:r>
          <a:r>
            <a:rPr lang="es-ES" sz="1400" dirty="0">
              <a:solidFill>
                <a:schemeClr val="tx1"/>
              </a:solidFill>
            </a:rPr>
            <a:t>: participaciones conjuntas de empresas de uno o varios sectores, en una feria internacional.</a:t>
          </a:r>
        </a:p>
      </dgm:t>
    </dgm:pt>
    <dgm:pt modelId="{7D03812C-0F7D-4540-863C-75285C9164C8}" type="parTrans" cxnId="{5C6DB0F1-76CB-4FF2-8498-ABBEAF6AA769}">
      <dgm:prSet/>
      <dgm:spPr/>
      <dgm:t>
        <a:bodyPr/>
        <a:lstStyle/>
        <a:p>
          <a:endParaRPr lang="es-ES"/>
        </a:p>
      </dgm:t>
    </dgm:pt>
    <dgm:pt modelId="{4CD6D566-D047-4276-A943-A95D71F16F20}" type="sibTrans" cxnId="{5C6DB0F1-76CB-4FF2-8498-ABBEAF6AA769}">
      <dgm:prSet/>
      <dgm:spPr/>
      <dgm:t>
        <a:bodyPr/>
        <a:lstStyle/>
        <a:p>
          <a:endParaRPr lang="es-ES"/>
        </a:p>
      </dgm:t>
    </dgm:pt>
    <dgm:pt modelId="{753C60E5-931D-4812-AEB4-39E25D742833}">
      <dgm:prSet custT="1"/>
      <dgm:spPr>
        <a:solidFill>
          <a:schemeClr val="bg2"/>
        </a:solidFill>
      </dgm:spPr>
      <dgm:t>
        <a:bodyPr/>
        <a:lstStyle/>
        <a:p>
          <a:pPr marL="0" indent="0" algn="just">
            <a:buNone/>
          </a:pPr>
          <a:r>
            <a:rPr lang="es-ES" sz="1200" dirty="0">
              <a:solidFill>
                <a:schemeClr val="tx1"/>
              </a:solidFill>
            </a:rPr>
            <a:t>El ICEX es el encargado de plantear y organizarlos mediante un calendario anual con todos los pabellones oficiales agrupados.</a:t>
          </a:r>
        </a:p>
      </dgm:t>
    </dgm:pt>
    <dgm:pt modelId="{152CB36B-6278-42F2-ABB6-8450E01FF05A}" type="parTrans" cxnId="{DEB7D5CF-260B-40E2-A701-0AF44799FAD1}">
      <dgm:prSet/>
      <dgm:spPr/>
      <dgm:t>
        <a:bodyPr/>
        <a:lstStyle/>
        <a:p>
          <a:endParaRPr lang="es-ES"/>
        </a:p>
      </dgm:t>
    </dgm:pt>
    <dgm:pt modelId="{9B573EA3-C89E-43A5-B15C-D1827C601228}" type="sibTrans" cxnId="{DEB7D5CF-260B-40E2-A701-0AF44799FAD1}">
      <dgm:prSet/>
      <dgm:spPr/>
      <dgm:t>
        <a:bodyPr/>
        <a:lstStyle/>
        <a:p>
          <a:endParaRPr lang="es-ES"/>
        </a:p>
      </dgm:t>
    </dgm:pt>
    <dgm:pt modelId="{47755498-2D99-4F53-ADAD-8DF216443897}">
      <dgm:prSet custT="1"/>
      <dgm:spPr>
        <a:solidFill>
          <a:schemeClr val="bg2"/>
        </a:solidFill>
      </dgm:spPr>
      <dgm:t>
        <a:bodyPr/>
        <a:lstStyle/>
        <a:p>
          <a:pPr algn="just"/>
          <a:r>
            <a:rPr lang="es-ES" sz="1400" dirty="0">
              <a:solidFill>
                <a:schemeClr val="tx1"/>
              </a:solidFill>
            </a:rPr>
            <a:t>Individual: las pymes asisten por iniciativa propia a certámenes con el fin de promover productos de fabricación y marcas propias.</a:t>
          </a:r>
        </a:p>
      </dgm:t>
    </dgm:pt>
    <dgm:pt modelId="{461E858F-5753-4E11-A343-7EABFF3281DF}" type="parTrans" cxnId="{DB479790-DC0E-4D92-9CE8-C8AF8A80FF71}">
      <dgm:prSet/>
      <dgm:spPr/>
      <dgm:t>
        <a:bodyPr/>
        <a:lstStyle/>
        <a:p>
          <a:endParaRPr lang="es-ES"/>
        </a:p>
      </dgm:t>
    </dgm:pt>
    <dgm:pt modelId="{1B3F024B-685E-4E44-BC4A-F46323F50206}" type="sibTrans" cxnId="{DB479790-DC0E-4D92-9CE8-C8AF8A80FF71}">
      <dgm:prSet/>
      <dgm:spPr/>
      <dgm:t>
        <a:bodyPr/>
        <a:lstStyle/>
        <a:p>
          <a:endParaRPr lang="es-ES"/>
        </a:p>
      </dgm:t>
    </dgm:pt>
    <dgm:pt modelId="{4251DD7A-5BFA-4960-A7E9-91D98D312A7F}" type="pres">
      <dgm:prSet presAssocID="{F0DA8B54-C474-49A5-ABDC-49FD82D3C7DF}" presName="outerComposite" presStyleCnt="0">
        <dgm:presLayoutVars>
          <dgm:chMax val="5"/>
          <dgm:dir/>
          <dgm:resizeHandles val="exact"/>
        </dgm:presLayoutVars>
      </dgm:prSet>
      <dgm:spPr/>
    </dgm:pt>
    <dgm:pt modelId="{9B7EFA47-5DAC-4313-BEE3-B54D176CC836}" type="pres">
      <dgm:prSet presAssocID="{F0DA8B54-C474-49A5-ABDC-49FD82D3C7DF}" presName="dummyMaxCanvas" presStyleCnt="0">
        <dgm:presLayoutVars/>
      </dgm:prSet>
      <dgm:spPr/>
    </dgm:pt>
    <dgm:pt modelId="{02896DD8-3C2D-4B42-A729-A6DE7566DB7E}" type="pres">
      <dgm:prSet presAssocID="{F0DA8B54-C474-49A5-ABDC-49FD82D3C7DF}" presName="ThreeNodes_1" presStyleLbl="node1" presStyleIdx="0" presStyleCnt="3">
        <dgm:presLayoutVars>
          <dgm:bulletEnabled val="1"/>
        </dgm:presLayoutVars>
      </dgm:prSet>
      <dgm:spPr/>
    </dgm:pt>
    <dgm:pt modelId="{F03BC931-9EED-4700-A6D7-DF64BB376265}" type="pres">
      <dgm:prSet presAssocID="{F0DA8B54-C474-49A5-ABDC-49FD82D3C7DF}" presName="ThreeNodes_2" presStyleLbl="node1" presStyleIdx="1" presStyleCnt="3">
        <dgm:presLayoutVars>
          <dgm:bulletEnabled val="1"/>
        </dgm:presLayoutVars>
      </dgm:prSet>
      <dgm:spPr/>
    </dgm:pt>
    <dgm:pt modelId="{F408AA74-0DD6-458A-8EAD-3AEE5897B3BB}" type="pres">
      <dgm:prSet presAssocID="{F0DA8B54-C474-49A5-ABDC-49FD82D3C7DF}" presName="ThreeNodes_3" presStyleLbl="node1" presStyleIdx="2" presStyleCnt="3">
        <dgm:presLayoutVars>
          <dgm:bulletEnabled val="1"/>
        </dgm:presLayoutVars>
      </dgm:prSet>
      <dgm:spPr/>
    </dgm:pt>
    <dgm:pt modelId="{E76499B6-470C-48F6-9E18-8467CE0A6F2A}" type="pres">
      <dgm:prSet presAssocID="{F0DA8B54-C474-49A5-ABDC-49FD82D3C7DF}" presName="ThreeConn_1-2" presStyleLbl="fgAccFollowNode1" presStyleIdx="0" presStyleCnt="2">
        <dgm:presLayoutVars>
          <dgm:bulletEnabled val="1"/>
        </dgm:presLayoutVars>
      </dgm:prSet>
      <dgm:spPr/>
    </dgm:pt>
    <dgm:pt modelId="{571C5F92-FFFD-44E6-97D3-F13F6E370DBB}" type="pres">
      <dgm:prSet presAssocID="{F0DA8B54-C474-49A5-ABDC-49FD82D3C7DF}" presName="ThreeConn_2-3" presStyleLbl="fgAccFollowNode1" presStyleIdx="1" presStyleCnt="2">
        <dgm:presLayoutVars>
          <dgm:bulletEnabled val="1"/>
        </dgm:presLayoutVars>
      </dgm:prSet>
      <dgm:spPr/>
    </dgm:pt>
    <dgm:pt modelId="{7EC10D28-C530-4A25-B910-0F58316AD66F}" type="pres">
      <dgm:prSet presAssocID="{F0DA8B54-C474-49A5-ABDC-49FD82D3C7DF}" presName="ThreeNodes_1_text" presStyleLbl="node1" presStyleIdx="2" presStyleCnt="3">
        <dgm:presLayoutVars>
          <dgm:bulletEnabled val="1"/>
        </dgm:presLayoutVars>
      </dgm:prSet>
      <dgm:spPr/>
    </dgm:pt>
    <dgm:pt modelId="{0CC04954-A321-4A2C-B33B-E2976BAAAE9C}" type="pres">
      <dgm:prSet presAssocID="{F0DA8B54-C474-49A5-ABDC-49FD82D3C7DF}" presName="ThreeNodes_2_text" presStyleLbl="node1" presStyleIdx="2" presStyleCnt="3">
        <dgm:presLayoutVars>
          <dgm:bulletEnabled val="1"/>
        </dgm:presLayoutVars>
      </dgm:prSet>
      <dgm:spPr/>
    </dgm:pt>
    <dgm:pt modelId="{F0DD3F76-D713-46F3-B005-6B5DC5C6EBCC}" type="pres">
      <dgm:prSet presAssocID="{F0DA8B54-C474-49A5-ABDC-49FD82D3C7D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D793A12-4B79-4B1D-801F-F232C9078CCB}" type="presOf" srcId="{4CD6D566-D047-4276-A943-A95D71F16F20}" destId="{571C5F92-FFFD-44E6-97D3-F13F6E370DBB}" srcOrd="0" destOrd="0" presId="urn:microsoft.com/office/officeart/2005/8/layout/vProcess5"/>
    <dgm:cxn modelId="{B060351E-4E42-49F4-A33D-140EF3AA75AC}" type="presOf" srcId="{F0DA8B54-C474-49A5-ABDC-49FD82D3C7DF}" destId="{4251DD7A-5BFA-4960-A7E9-91D98D312A7F}" srcOrd="0" destOrd="0" presId="urn:microsoft.com/office/officeart/2005/8/layout/vProcess5"/>
    <dgm:cxn modelId="{E09FCE25-4445-4A96-B2A8-4437DBAA288A}" type="presOf" srcId="{A53B7300-080F-48BA-BFC2-BC1E5B6D3AB6}" destId="{0CC04954-A321-4A2C-B33B-E2976BAAAE9C}" srcOrd="1" destOrd="0" presId="urn:microsoft.com/office/officeart/2005/8/layout/vProcess5"/>
    <dgm:cxn modelId="{4A240337-CBB8-4D77-A3C1-D3C55D9AD485}" type="presOf" srcId="{47755498-2D99-4F53-ADAD-8DF216443897}" destId="{F0DD3F76-D713-46F3-B005-6B5DC5C6EBCC}" srcOrd="1" destOrd="0" presId="urn:microsoft.com/office/officeart/2005/8/layout/vProcess5"/>
    <dgm:cxn modelId="{B388045D-7324-453F-B045-816E38D3C3CC}" type="presOf" srcId="{753C60E5-931D-4812-AEB4-39E25D742833}" destId="{0CC04954-A321-4A2C-B33B-E2976BAAAE9C}" srcOrd="1" destOrd="1" presId="urn:microsoft.com/office/officeart/2005/8/layout/vProcess5"/>
    <dgm:cxn modelId="{2B89446E-2090-4CA5-83E6-24B70C7FF023}" type="presOf" srcId="{753C60E5-931D-4812-AEB4-39E25D742833}" destId="{F03BC931-9EED-4700-A6D7-DF64BB376265}" srcOrd="0" destOrd="1" presId="urn:microsoft.com/office/officeart/2005/8/layout/vProcess5"/>
    <dgm:cxn modelId="{DB479790-DC0E-4D92-9CE8-C8AF8A80FF71}" srcId="{F0DA8B54-C474-49A5-ABDC-49FD82D3C7DF}" destId="{47755498-2D99-4F53-ADAD-8DF216443897}" srcOrd="2" destOrd="0" parTransId="{461E858F-5753-4E11-A343-7EABFF3281DF}" sibTransId="{1B3F024B-685E-4E44-BC4A-F46323F50206}"/>
    <dgm:cxn modelId="{7C34E5AA-A447-47EF-A707-CEBD119E9E89}" type="presOf" srcId="{A53B7300-080F-48BA-BFC2-BC1E5B6D3AB6}" destId="{F03BC931-9EED-4700-A6D7-DF64BB376265}" srcOrd="0" destOrd="0" presId="urn:microsoft.com/office/officeart/2005/8/layout/vProcess5"/>
    <dgm:cxn modelId="{A769B5B1-CAD3-4452-8459-B7C5A8936876}" srcId="{F0DA8B54-C474-49A5-ABDC-49FD82D3C7DF}" destId="{994B1895-5C54-4B24-BB34-5B8F582DFB4E}" srcOrd="0" destOrd="0" parTransId="{1897FC47-3247-478B-8FE2-3A63FAA020E5}" sibTransId="{86B12626-FE8A-42A1-A6F2-EC276ED9BF85}"/>
    <dgm:cxn modelId="{3D38FFC5-7392-4E01-8748-925E362BA5F3}" type="presOf" srcId="{994B1895-5C54-4B24-BB34-5B8F582DFB4E}" destId="{02896DD8-3C2D-4B42-A729-A6DE7566DB7E}" srcOrd="0" destOrd="0" presId="urn:microsoft.com/office/officeart/2005/8/layout/vProcess5"/>
    <dgm:cxn modelId="{AABC36CA-9AA2-4FE5-8F33-4236689B79A9}" type="presOf" srcId="{994B1895-5C54-4B24-BB34-5B8F582DFB4E}" destId="{7EC10D28-C530-4A25-B910-0F58316AD66F}" srcOrd="1" destOrd="0" presId="urn:microsoft.com/office/officeart/2005/8/layout/vProcess5"/>
    <dgm:cxn modelId="{DEB7D5CF-260B-40E2-A701-0AF44799FAD1}" srcId="{A53B7300-080F-48BA-BFC2-BC1E5B6D3AB6}" destId="{753C60E5-931D-4812-AEB4-39E25D742833}" srcOrd="0" destOrd="0" parTransId="{152CB36B-6278-42F2-ABB6-8450E01FF05A}" sibTransId="{9B573EA3-C89E-43A5-B15C-D1827C601228}"/>
    <dgm:cxn modelId="{E6A19FD4-2988-458E-BC7B-71B7EC163F48}" type="presOf" srcId="{47755498-2D99-4F53-ADAD-8DF216443897}" destId="{F408AA74-0DD6-458A-8EAD-3AEE5897B3BB}" srcOrd="0" destOrd="0" presId="urn:microsoft.com/office/officeart/2005/8/layout/vProcess5"/>
    <dgm:cxn modelId="{CE1DFAE3-9E1E-4619-A868-AA2247CEB514}" type="presOf" srcId="{86B12626-FE8A-42A1-A6F2-EC276ED9BF85}" destId="{E76499B6-470C-48F6-9E18-8467CE0A6F2A}" srcOrd="0" destOrd="0" presId="urn:microsoft.com/office/officeart/2005/8/layout/vProcess5"/>
    <dgm:cxn modelId="{5C6DB0F1-76CB-4FF2-8498-ABBEAF6AA769}" srcId="{F0DA8B54-C474-49A5-ABDC-49FD82D3C7DF}" destId="{A53B7300-080F-48BA-BFC2-BC1E5B6D3AB6}" srcOrd="1" destOrd="0" parTransId="{7D03812C-0F7D-4540-863C-75285C9164C8}" sibTransId="{4CD6D566-D047-4276-A943-A95D71F16F20}"/>
    <dgm:cxn modelId="{26842911-52EC-4875-813D-AE5538A3C0EC}" type="presParOf" srcId="{4251DD7A-5BFA-4960-A7E9-91D98D312A7F}" destId="{9B7EFA47-5DAC-4313-BEE3-B54D176CC836}" srcOrd="0" destOrd="0" presId="urn:microsoft.com/office/officeart/2005/8/layout/vProcess5"/>
    <dgm:cxn modelId="{406D7530-DF5D-4730-BCEE-15E79F6D0465}" type="presParOf" srcId="{4251DD7A-5BFA-4960-A7E9-91D98D312A7F}" destId="{02896DD8-3C2D-4B42-A729-A6DE7566DB7E}" srcOrd="1" destOrd="0" presId="urn:microsoft.com/office/officeart/2005/8/layout/vProcess5"/>
    <dgm:cxn modelId="{209304A3-664C-48AD-8C9C-FCB5F8BE2595}" type="presParOf" srcId="{4251DD7A-5BFA-4960-A7E9-91D98D312A7F}" destId="{F03BC931-9EED-4700-A6D7-DF64BB376265}" srcOrd="2" destOrd="0" presId="urn:microsoft.com/office/officeart/2005/8/layout/vProcess5"/>
    <dgm:cxn modelId="{A0DA204B-A6FF-403F-A750-19EE9FB2A655}" type="presParOf" srcId="{4251DD7A-5BFA-4960-A7E9-91D98D312A7F}" destId="{F408AA74-0DD6-458A-8EAD-3AEE5897B3BB}" srcOrd="3" destOrd="0" presId="urn:microsoft.com/office/officeart/2005/8/layout/vProcess5"/>
    <dgm:cxn modelId="{A6A0F824-E241-4515-8257-FF98F3291998}" type="presParOf" srcId="{4251DD7A-5BFA-4960-A7E9-91D98D312A7F}" destId="{E76499B6-470C-48F6-9E18-8467CE0A6F2A}" srcOrd="4" destOrd="0" presId="urn:microsoft.com/office/officeart/2005/8/layout/vProcess5"/>
    <dgm:cxn modelId="{0F23B161-12B5-4585-B8D3-1F1847D636A4}" type="presParOf" srcId="{4251DD7A-5BFA-4960-A7E9-91D98D312A7F}" destId="{571C5F92-FFFD-44E6-97D3-F13F6E370DBB}" srcOrd="5" destOrd="0" presId="urn:microsoft.com/office/officeart/2005/8/layout/vProcess5"/>
    <dgm:cxn modelId="{BB3A3C0C-B338-4C61-AE5C-F035BFBE4D06}" type="presParOf" srcId="{4251DD7A-5BFA-4960-A7E9-91D98D312A7F}" destId="{7EC10D28-C530-4A25-B910-0F58316AD66F}" srcOrd="6" destOrd="0" presId="urn:microsoft.com/office/officeart/2005/8/layout/vProcess5"/>
    <dgm:cxn modelId="{DF39E563-AEC2-4B85-940D-172D68DEDFF3}" type="presParOf" srcId="{4251DD7A-5BFA-4960-A7E9-91D98D312A7F}" destId="{0CC04954-A321-4A2C-B33B-E2976BAAAE9C}" srcOrd="7" destOrd="0" presId="urn:microsoft.com/office/officeart/2005/8/layout/vProcess5"/>
    <dgm:cxn modelId="{5E5351F7-DD2B-4541-AB4E-BA080F85AFA7}" type="presParOf" srcId="{4251DD7A-5BFA-4960-A7E9-91D98D312A7F}" destId="{F0DD3F76-D713-46F3-B005-6B5DC5C6EBC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933269-E684-465C-857C-6FEF051EE0CE}" type="doc">
      <dgm:prSet loTypeId="urn:microsoft.com/office/officeart/2005/8/layout/vList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s-ES"/>
        </a:p>
      </dgm:t>
    </dgm:pt>
    <dgm:pt modelId="{A65EE703-5182-49B9-A820-D63BE13A6620}">
      <dgm:prSet phldrT="[Texto]" phldr="0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600" b="1" dirty="0">
              <a:solidFill>
                <a:schemeClr val="tx1"/>
              </a:solidFill>
            </a:rPr>
            <a:t>Misiones inversas</a:t>
          </a:r>
          <a:r>
            <a:rPr lang="es-ES" sz="1600" dirty="0">
              <a:solidFill>
                <a:schemeClr val="tx1"/>
              </a:solidFill>
            </a:rPr>
            <a:t>: son viajes organizados del exterior a España.</a:t>
          </a:r>
        </a:p>
      </dgm:t>
    </dgm:pt>
    <dgm:pt modelId="{ABBBE382-A4C0-47E0-96BE-613A5972E263}" type="parTrans" cxnId="{78B5849D-0E0F-4CB3-9655-9119F170C197}">
      <dgm:prSet/>
      <dgm:spPr/>
      <dgm:t>
        <a:bodyPr/>
        <a:lstStyle/>
        <a:p>
          <a:endParaRPr lang="es-ES"/>
        </a:p>
      </dgm:t>
    </dgm:pt>
    <dgm:pt modelId="{A489DB10-A99F-4255-B782-30E97422CB14}" type="sibTrans" cxnId="{78B5849D-0E0F-4CB3-9655-9119F170C197}">
      <dgm:prSet/>
      <dgm:spPr/>
      <dgm:t>
        <a:bodyPr/>
        <a:lstStyle/>
        <a:p>
          <a:endParaRPr lang="es-ES"/>
        </a:p>
      </dgm:t>
    </dgm:pt>
    <dgm:pt modelId="{7CAC7D8B-4A8E-40B8-953D-19DBE96485B2}">
      <dgm:prSet phldrT="[Texto]" phldr="0" custT="1"/>
      <dgm:spPr/>
      <dgm:t>
        <a:bodyPr/>
        <a:lstStyle/>
        <a:p>
          <a:pPr algn="just"/>
          <a:r>
            <a:rPr lang="es-ES" sz="1200" dirty="0"/>
            <a:t>Finalidad: atraer a profesionales, empresas y expertos de los medios de comunicación extranjeros, para dar a conocer nuestros productos.</a:t>
          </a:r>
        </a:p>
      </dgm:t>
    </dgm:pt>
    <dgm:pt modelId="{A4ED385A-28F5-4698-93A1-3158E8178D36}" type="parTrans" cxnId="{E073F594-0218-4057-B81E-ECEA0884B7F4}">
      <dgm:prSet/>
      <dgm:spPr/>
      <dgm:t>
        <a:bodyPr/>
        <a:lstStyle/>
        <a:p>
          <a:endParaRPr lang="es-ES"/>
        </a:p>
      </dgm:t>
    </dgm:pt>
    <dgm:pt modelId="{D634184C-B061-4859-BAA5-99762FA0AC6B}" type="sibTrans" cxnId="{E073F594-0218-4057-B81E-ECEA0884B7F4}">
      <dgm:prSet/>
      <dgm:spPr/>
      <dgm:t>
        <a:bodyPr/>
        <a:lstStyle/>
        <a:p>
          <a:endParaRPr lang="es-ES"/>
        </a:p>
      </dgm:t>
    </dgm:pt>
    <dgm:pt modelId="{6164B02B-A5B1-42D8-AA04-B82A52C910B1}">
      <dgm:prSet phldrT="[Texto]" phldr="0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s-ES" sz="1600" b="1" dirty="0">
              <a:solidFill>
                <a:schemeClr val="tx1"/>
              </a:solidFill>
            </a:rPr>
            <a:t>Misiones directas</a:t>
          </a:r>
          <a:r>
            <a:rPr lang="es-ES" sz="1600" dirty="0">
              <a:solidFill>
                <a:schemeClr val="tx1"/>
              </a:solidFill>
            </a:rPr>
            <a:t>: viajes organizados desde España al exterior.</a:t>
          </a:r>
        </a:p>
      </dgm:t>
    </dgm:pt>
    <dgm:pt modelId="{60E4F2A0-E883-4AB2-B129-EEFE17DBB0EE}" type="parTrans" cxnId="{E97BE1B3-5DB3-4DE1-A7A0-510623E03C0E}">
      <dgm:prSet/>
      <dgm:spPr/>
      <dgm:t>
        <a:bodyPr/>
        <a:lstStyle/>
        <a:p>
          <a:endParaRPr lang="es-ES"/>
        </a:p>
      </dgm:t>
    </dgm:pt>
    <dgm:pt modelId="{8B3657B6-7533-4646-A8DD-C45714B0E545}" type="sibTrans" cxnId="{E97BE1B3-5DB3-4DE1-A7A0-510623E03C0E}">
      <dgm:prSet/>
      <dgm:spPr/>
      <dgm:t>
        <a:bodyPr/>
        <a:lstStyle/>
        <a:p>
          <a:endParaRPr lang="es-ES"/>
        </a:p>
      </dgm:t>
    </dgm:pt>
    <dgm:pt modelId="{F66C1C68-E2CF-4B3F-95E0-321BF1899076}">
      <dgm:prSet phldrT="[Texto]" phldr="0" custT="1"/>
      <dgm:spPr/>
      <dgm:t>
        <a:bodyPr/>
        <a:lstStyle/>
        <a:p>
          <a:pPr algn="just"/>
          <a:r>
            <a:rPr lang="es-ES" sz="1200" dirty="0"/>
            <a:t>Finalidad: llevar a grupos de empresas españolas de un sector, a través de las Asociaciones de exportadores, para promocionar sus productos en un determinado mercado.</a:t>
          </a:r>
        </a:p>
      </dgm:t>
    </dgm:pt>
    <dgm:pt modelId="{660A0FC3-4302-45A6-ADAF-A8758520ADFD}" type="parTrans" cxnId="{101AD0B4-8FD1-4A94-A3E6-F5C71C3D8429}">
      <dgm:prSet/>
      <dgm:spPr/>
      <dgm:t>
        <a:bodyPr/>
        <a:lstStyle/>
        <a:p>
          <a:endParaRPr lang="es-ES"/>
        </a:p>
      </dgm:t>
    </dgm:pt>
    <dgm:pt modelId="{6E06EF94-D558-4103-A98F-B43C69A67DA6}" type="sibTrans" cxnId="{101AD0B4-8FD1-4A94-A3E6-F5C71C3D8429}">
      <dgm:prSet/>
      <dgm:spPr/>
      <dgm:t>
        <a:bodyPr/>
        <a:lstStyle/>
        <a:p>
          <a:endParaRPr lang="es-ES"/>
        </a:p>
      </dgm:t>
    </dgm:pt>
    <dgm:pt modelId="{773CB7B5-A315-4FE3-9B17-D88202C7B9CD}" type="pres">
      <dgm:prSet presAssocID="{BF933269-E684-465C-857C-6FEF051EE0CE}" presName="linear" presStyleCnt="0">
        <dgm:presLayoutVars>
          <dgm:animLvl val="lvl"/>
          <dgm:resizeHandles val="exact"/>
        </dgm:presLayoutVars>
      </dgm:prSet>
      <dgm:spPr/>
    </dgm:pt>
    <dgm:pt modelId="{525C8197-2EA4-4F8D-BD09-B359C92AD77E}" type="pres">
      <dgm:prSet presAssocID="{A65EE703-5182-49B9-A820-D63BE13A662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084190A-F601-4F64-AD93-A91326325EE4}" type="pres">
      <dgm:prSet presAssocID="{A65EE703-5182-49B9-A820-D63BE13A6620}" presName="childText" presStyleLbl="revTx" presStyleIdx="0" presStyleCnt="2">
        <dgm:presLayoutVars>
          <dgm:bulletEnabled val="1"/>
        </dgm:presLayoutVars>
      </dgm:prSet>
      <dgm:spPr/>
    </dgm:pt>
    <dgm:pt modelId="{485C039E-AC1F-448A-B6E9-3DE1252E3399}" type="pres">
      <dgm:prSet presAssocID="{6164B02B-A5B1-42D8-AA04-B82A52C910B1}" presName="parentText" presStyleLbl="node1" presStyleIdx="1" presStyleCnt="2" custLinFactNeighborY="-829">
        <dgm:presLayoutVars>
          <dgm:chMax val="0"/>
          <dgm:bulletEnabled val="1"/>
        </dgm:presLayoutVars>
      </dgm:prSet>
      <dgm:spPr/>
    </dgm:pt>
    <dgm:pt modelId="{677CEFEE-1A99-417D-A119-DA5CDB6855B2}" type="pres">
      <dgm:prSet presAssocID="{6164B02B-A5B1-42D8-AA04-B82A52C910B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4744405-201D-4A69-9611-5A477C60B665}" type="presOf" srcId="{7CAC7D8B-4A8E-40B8-953D-19DBE96485B2}" destId="{F084190A-F601-4F64-AD93-A91326325EE4}" srcOrd="0" destOrd="0" presId="urn:microsoft.com/office/officeart/2005/8/layout/vList2"/>
    <dgm:cxn modelId="{EA92051F-0B5B-4E07-9B64-CBDAD3B00D7B}" type="presOf" srcId="{F66C1C68-E2CF-4B3F-95E0-321BF1899076}" destId="{677CEFEE-1A99-417D-A119-DA5CDB6855B2}" srcOrd="0" destOrd="0" presId="urn:microsoft.com/office/officeart/2005/8/layout/vList2"/>
    <dgm:cxn modelId="{5998798E-78E3-43F8-9ED2-F59E1D8B8C13}" type="presOf" srcId="{BF933269-E684-465C-857C-6FEF051EE0CE}" destId="{773CB7B5-A315-4FE3-9B17-D88202C7B9CD}" srcOrd="0" destOrd="0" presId="urn:microsoft.com/office/officeart/2005/8/layout/vList2"/>
    <dgm:cxn modelId="{E073F594-0218-4057-B81E-ECEA0884B7F4}" srcId="{A65EE703-5182-49B9-A820-D63BE13A6620}" destId="{7CAC7D8B-4A8E-40B8-953D-19DBE96485B2}" srcOrd="0" destOrd="0" parTransId="{A4ED385A-28F5-4698-93A1-3158E8178D36}" sibTransId="{D634184C-B061-4859-BAA5-99762FA0AC6B}"/>
    <dgm:cxn modelId="{78B5849D-0E0F-4CB3-9655-9119F170C197}" srcId="{BF933269-E684-465C-857C-6FEF051EE0CE}" destId="{A65EE703-5182-49B9-A820-D63BE13A6620}" srcOrd="0" destOrd="0" parTransId="{ABBBE382-A4C0-47E0-96BE-613A5972E263}" sibTransId="{A489DB10-A99F-4255-B782-30E97422CB14}"/>
    <dgm:cxn modelId="{F4A58AA2-1DC2-4E35-9212-C0711C0CC004}" type="presOf" srcId="{A65EE703-5182-49B9-A820-D63BE13A6620}" destId="{525C8197-2EA4-4F8D-BD09-B359C92AD77E}" srcOrd="0" destOrd="0" presId="urn:microsoft.com/office/officeart/2005/8/layout/vList2"/>
    <dgm:cxn modelId="{E97BE1B3-5DB3-4DE1-A7A0-510623E03C0E}" srcId="{BF933269-E684-465C-857C-6FEF051EE0CE}" destId="{6164B02B-A5B1-42D8-AA04-B82A52C910B1}" srcOrd="1" destOrd="0" parTransId="{60E4F2A0-E883-4AB2-B129-EEFE17DBB0EE}" sibTransId="{8B3657B6-7533-4646-A8DD-C45714B0E545}"/>
    <dgm:cxn modelId="{101AD0B4-8FD1-4A94-A3E6-F5C71C3D8429}" srcId="{6164B02B-A5B1-42D8-AA04-B82A52C910B1}" destId="{F66C1C68-E2CF-4B3F-95E0-321BF1899076}" srcOrd="0" destOrd="0" parTransId="{660A0FC3-4302-45A6-ADAF-A8758520ADFD}" sibTransId="{6E06EF94-D558-4103-A98F-B43C69A67DA6}"/>
    <dgm:cxn modelId="{089225C8-19A7-4369-B3BF-1CA97D6601FD}" type="presOf" srcId="{6164B02B-A5B1-42D8-AA04-B82A52C910B1}" destId="{485C039E-AC1F-448A-B6E9-3DE1252E3399}" srcOrd="0" destOrd="0" presId="urn:microsoft.com/office/officeart/2005/8/layout/vList2"/>
    <dgm:cxn modelId="{04234260-C9EB-45DC-81C1-29EF19B0075E}" type="presParOf" srcId="{773CB7B5-A315-4FE3-9B17-D88202C7B9CD}" destId="{525C8197-2EA4-4F8D-BD09-B359C92AD77E}" srcOrd="0" destOrd="0" presId="urn:microsoft.com/office/officeart/2005/8/layout/vList2"/>
    <dgm:cxn modelId="{939FCA28-F113-4B47-966E-2CAF5EFDA920}" type="presParOf" srcId="{773CB7B5-A315-4FE3-9B17-D88202C7B9CD}" destId="{F084190A-F601-4F64-AD93-A91326325EE4}" srcOrd="1" destOrd="0" presId="urn:microsoft.com/office/officeart/2005/8/layout/vList2"/>
    <dgm:cxn modelId="{FF456AD1-1BFE-4769-9505-DC9FA5FA2224}" type="presParOf" srcId="{773CB7B5-A315-4FE3-9B17-D88202C7B9CD}" destId="{485C039E-AC1F-448A-B6E9-3DE1252E3399}" srcOrd="2" destOrd="0" presId="urn:microsoft.com/office/officeart/2005/8/layout/vList2"/>
    <dgm:cxn modelId="{7CD5762B-2D3F-4DA4-8C1B-95ACADCC1395}" type="presParOf" srcId="{773CB7B5-A315-4FE3-9B17-D88202C7B9CD}" destId="{677CEFEE-1A99-417D-A119-DA5CDB6855B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A8A0C5-DC9D-4EAB-B585-28E1E3EA31F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7D068C0-CFE5-4FD4-8BD3-F316194D8432}">
      <dgm:prSet custT="1"/>
      <dgm:spPr>
        <a:solidFill>
          <a:schemeClr val="bg2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>
              <a:solidFill>
                <a:schemeClr val="tx1"/>
              </a:solidFill>
            </a:rPr>
            <a:t>Las empresas tienen más facilidad para acceder a mercados extranjeros.</a:t>
          </a:r>
        </a:p>
      </dgm:t>
    </dgm:pt>
    <dgm:pt modelId="{ABE07683-75CA-469F-BE26-D6E86240983B}" type="parTrans" cxnId="{5E832A56-71A8-40BD-9F26-009436FEE48D}">
      <dgm:prSet/>
      <dgm:spPr/>
      <dgm:t>
        <a:bodyPr/>
        <a:lstStyle/>
        <a:p>
          <a:endParaRPr lang="es-ES"/>
        </a:p>
      </dgm:t>
    </dgm:pt>
    <dgm:pt modelId="{04104549-0D32-4859-9B08-B2EDDEAEFC68}" type="sibTrans" cxnId="{5E832A56-71A8-40BD-9F26-009436FEE48D}">
      <dgm:prSet/>
      <dgm:spPr/>
      <dgm:t>
        <a:bodyPr/>
        <a:lstStyle/>
        <a:p>
          <a:endParaRPr lang="es-ES"/>
        </a:p>
      </dgm:t>
    </dgm:pt>
    <dgm:pt modelId="{3EECFA8C-84FF-4B9E-AB0B-D9B0A6ADF152}">
      <dgm:prSet custT="1"/>
      <dgm:spPr>
        <a:solidFill>
          <a:schemeClr val="bg2"/>
        </a:solidFill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>
              <a:solidFill>
                <a:schemeClr val="tx1"/>
              </a:solidFill>
            </a:rPr>
            <a:t>La competencia es cada vez más dura, incluso a nivel nacional</a:t>
          </a:r>
          <a:r>
            <a:rPr lang="es-ES" sz="1900" dirty="0"/>
            <a:t>.</a:t>
          </a:r>
        </a:p>
      </dgm:t>
    </dgm:pt>
    <dgm:pt modelId="{517695A8-434A-4640-AE24-CD3548511557}" type="parTrans" cxnId="{52CDCEC0-CE0A-4EAD-BDB8-5160315A035F}">
      <dgm:prSet/>
      <dgm:spPr/>
      <dgm:t>
        <a:bodyPr/>
        <a:lstStyle/>
        <a:p>
          <a:endParaRPr lang="es-ES"/>
        </a:p>
      </dgm:t>
    </dgm:pt>
    <dgm:pt modelId="{D8B2FC2C-6A4F-4850-A266-B07DEDD34663}" type="sibTrans" cxnId="{52CDCEC0-CE0A-4EAD-BDB8-5160315A035F}">
      <dgm:prSet/>
      <dgm:spPr/>
      <dgm:t>
        <a:bodyPr/>
        <a:lstStyle/>
        <a:p>
          <a:endParaRPr lang="es-ES"/>
        </a:p>
      </dgm:t>
    </dgm:pt>
    <dgm:pt modelId="{3A6BDD33-44BC-4ECA-87C0-4D56E762DB73}" type="pres">
      <dgm:prSet presAssocID="{05A8A0C5-DC9D-4EAB-B585-28E1E3EA31FB}" presName="outerComposite" presStyleCnt="0">
        <dgm:presLayoutVars>
          <dgm:chMax val="5"/>
          <dgm:dir/>
          <dgm:resizeHandles val="exact"/>
        </dgm:presLayoutVars>
      </dgm:prSet>
      <dgm:spPr/>
    </dgm:pt>
    <dgm:pt modelId="{05F8D8FE-0DFA-44B9-810B-A05C02AFF41E}" type="pres">
      <dgm:prSet presAssocID="{05A8A0C5-DC9D-4EAB-B585-28E1E3EA31FB}" presName="dummyMaxCanvas" presStyleCnt="0">
        <dgm:presLayoutVars/>
      </dgm:prSet>
      <dgm:spPr/>
    </dgm:pt>
    <dgm:pt modelId="{56D28167-DD5D-476F-90F8-A8CAD2CA54DB}" type="pres">
      <dgm:prSet presAssocID="{05A8A0C5-DC9D-4EAB-B585-28E1E3EA31FB}" presName="TwoNodes_1" presStyleLbl="node1" presStyleIdx="0" presStyleCnt="2">
        <dgm:presLayoutVars>
          <dgm:bulletEnabled val="1"/>
        </dgm:presLayoutVars>
      </dgm:prSet>
      <dgm:spPr/>
    </dgm:pt>
    <dgm:pt modelId="{6DF318EB-8317-42B8-8704-2B30DC870138}" type="pres">
      <dgm:prSet presAssocID="{05A8A0C5-DC9D-4EAB-B585-28E1E3EA31FB}" presName="TwoNodes_2" presStyleLbl="node1" presStyleIdx="1" presStyleCnt="2">
        <dgm:presLayoutVars>
          <dgm:bulletEnabled val="1"/>
        </dgm:presLayoutVars>
      </dgm:prSet>
      <dgm:spPr/>
    </dgm:pt>
    <dgm:pt modelId="{C89ABFB1-2327-40EB-A113-A63325DD8E9E}" type="pres">
      <dgm:prSet presAssocID="{05A8A0C5-DC9D-4EAB-B585-28E1E3EA31FB}" presName="TwoConn_1-2" presStyleLbl="fgAccFollowNode1" presStyleIdx="0" presStyleCnt="1">
        <dgm:presLayoutVars>
          <dgm:bulletEnabled val="1"/>
        </dgm:presLayoutVars>
      </dgm:prSet>
      <dgm:spPr/>
    </dgm:pt>
    <dgm:pt modelId="{62F133FF-2E25-481F-A8CD-14A99DEA24B5}" type="pres">
      <dgm:prSet presAssocID="{05A8A0C5-DC9D-4EAB-B585-28E1E3EA31FB}" presName="TwoNodes_1_text" presStyleLbl="node1" presStyleIdx="1" presStyleCnt="2">
        <dgm:presLayoutVars>
          <dgm:bulletEnabled val="1"/>
        </dgm:presLayoutVars>
      </dgm:prSet>
      <dgm:spPr/>
    </dgm:pt>
    <dgm:pt modelId="{4371020D-F500-4E21-B636-4BF14321F7B7}" type="pres">
      <dgm:prSet presAssocID="{05A8A0C5-DC9D-4EAB-B585-28E1E3EA31F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5E832A56-71A8-40BD-9F26-009436FEE48D}" srcId="{05A8A0C5-DC9D-4EAB-B585-28E1E3EA31FB}" destId="{B7D068C0-CFE5-4FD4-8BD3-F316194D8432}" srcOrd="0" destOrd="0" parTransId="{ABE07683-75CA-469F-BE26-D6E86240983B}" sibTransId="{04104549-0D32-4859-9B08-B2EDDEAEFC68}"/>
    <dgm:cxn modelId="{A8720C57-7F69-4E45-A690-F1E3AFA0A8FF}" type="presOf" srcId="{B7D068C0-CFE5-4FD4-8BD3-F316194D8432}" destId="{62F133FF-2E25-481F-A8CD-14A99DEA24B5}" srcOrd="1" destOrd="0" presId="urn:microsoft.com/office/officeart/2005/8/layout/vProcess5"/>
    <dgm:cxn modelId="{9D627B81-55EA-4B97-B665-FF8949C80F46}" type="presOf" srcId="{04104549-0D32-4859-9B08-B2EDDEAEFC68}" destId="{C89ABFB1-2327-40EB-A113-A63325DD8E9E}" srcOrd="0" destOrd="0" presId="urn:microsoft.com/office/officeart/2005/8/layout/vProcess5"/>
    <dgm:cxn modelId="{D028E29B-B4AB-426E-8085-D36BB41E54CB}" type="presOf" srcId="{05A8A0C5-DC9D-4EAB-B585-28E1E3EA31FB}" destId="{3A6BDD33-44BC-4ECA-87C0-4D56E762DB73}" srcOrd="0" destOrd="0" presId="urn:microsoft.com/office/officeart/2005/8/layout/vProcess5"/>
    <dgm:cxn modelId="{D44CFB9C-8964-40A8-A21B-BFBFD3EE2450}" type="presOf" srcId="{3EECFA8C-84FF-4B9E-AB0B-D9B0A6ADF152}" destId="{6DF318EB-8317-42B8-8704-2B30DC870138}" srcOrd="0" destOrd="0" presId="urn:microsoft.com/office/officeart/2005/8/layout/vProcess5"/>
    <dgm:cxn modelId="{7FA98DA6-0835-4327-A304-7BA665715AD4}" type="presOf" srcId="{B7D068C0-CFE5-4FD4-8BD3-F316194D8432}" destId="{56D28167-DD5D-476F-90F8-A8CAD2CA54DB}" srcOrd="0" destOrd="0" presId="urn:microsoft.com/office/officeart/2005/8/layout/vProcess5"/>
    <dgm:cxn modelId="{52CDCEC0-CE0A-4EAD-BDB8-5160315A035F}" srcId="{05A8A0C5-DC9D-4EAB-B585-28E1E3EA31FB}" destId="{3EECFA8C-84FF-4B9E-AB0B-D9B0A6ADF152}" srcOrd="1" destOrd="0" parTransId="{517695A8-434A-4640-AE24-CD3548511557}" sibTransId="{D8B2FC2C-6A4F-4850-A266-B07DEDD34663}"/>
    <dgm:cxn modelId="{60DB3AD2-B19D-4ED3-822F-34C6FF8C8687}" type="presOf" srcId="{3EECFA8C-84FF-4B9E-AB0B-D9B0A6ADF152}" destId="{4371020D-F500-4E21-B636-4BF14321F7B7}" srcOrd="1" destOrd="0" presId="urn:microsoft.com/office/officeart/2005/8/layout/vProcess5"/>
    <dgm:cxn modelId="{2BC90D07-45ED-4B6F-93D5-74F71339B5C3}" type="presParOf" srcId="{3A6BDD33-44BC-4ECA-87C0-4D56E762DB73}" destId="{05F8D8FE-0DFA-44B9-810B-A05C02AFF41E}" srcOrd="0" destOrd="0" presId="urn:microsoft.com/office/officeart/2005/8/layout/vProcess5"/>
    <dgm:cxn modelId="{2EC856D7-D78D-466C-B095-5B0DEAF6691C}" type="presParOf" srcId="{3A6BDD33-44BC-4ECA-87C0-4D56E762DB73}" destId="{56D28167-DD5D-476F-90F8-A8CAD2CA54DB}" srcOrd="1" destOrd="0" presId="urn:microsoft.com/office/officeart/2005/8/layout/vProcess5"/>
    <dgm:cxn modelId="{B0BB8F13-2787-485E-962D-C21A983DBD32}" type="presParOf" srcId="{3A6BDD33-44BC-4ECA-87C0-4D56E762DB73}" destId="{6DF318EB-8317-42B8-8704-2B30DC870138}" srcOrd="2" destOrd="0" presId="urn:microsoft.com/office/officeart/2005/8/layout/vProcess5"/>
    <dgm:cxn modelId="{BD3A8710-840C-4E6B-8906-04A2D9DA0C7D}" type="presParOf" srcId="{3A6BDD33-44BC-4ECA-87C0-4D56E762DB73}" destId="{C89ABFB1-2327-40EB-A113-A63325DD8E9E}" srcOrd="3" destOrd="0" presId="urn:microsoft.com/office/officeart/2005/8/layout/vProcess5"/>
    <dgm:cxn modelId="{9348E23B-138B-47BC-84D0-B7C311B8BA4C}" type="presParOf" srcId="{3A6BDD33-44BC-4ECA-87C0-4D56E762DB73}" destId="{62F133FF-2E25-481F-A8CD-14A99DEA24B5}" srcOrd="4" destOrd="0" presId="urn:microsoft.com/office/officeart/2005/8/layout/vProcess5"/>
    <dgm:cxn modelId="{A49E20F3-D5FE-4D45-9F9B-6DEB72C6E254}" type="presParOf" srcId="{3A6BDD33-44BC-4ECA-87C0-4D56E762DB73}" destId="{4371020D-F500-4E21-B636-4BF14321F7B7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C22DEB-4607-4829-A372-5BBDCC88B01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8397F0-3559-4714-AA58-8C54004BE3E1}">
      <dgm:prSet custT="1"/>
      <dgm:spPr/>
      <dgm:t>
        <a:bodyPr/>
        <a:lstStyle/>
        <a:p>
          <a:r>
            <a:rPr lang="es-ES" sz="1600" b="1" dirty="0"/>
            <a:t>Deslocalización (</a:t>
          </a:r>
          <a:r>
            <a:rPr lang="es-ES" sz="1600" b="1" dirty="0" err="1"/>
            <a:t>offshoring</a:t>
          </a:r>
          <a:r>
            <a:rPr lang="es-ES" sz="1600" b="1" dirty="0"/>
            <a:t>): </a:t>
          </a:r>
          <a:r>
            <a:rPr lang="es-ES" sz="1600" dirty="0"/>
            <a:t>traslado de parte del proceso productivo a otros países.</a:t>
          </a:r>
          <a:endParaRPr lang="en-US" sz="1600" dirty="0"/>
        </a:p>
      </dgm:t>
    </dgm:pt>
    <dgm:pt modelId="{E7FC076C-2903-47C9-806C-0F6976A4856E}" type="parTrans" cxnId="{435B9EC1-8E66-4EC1-8464-261C6A2D2126}">
      <dgm:prSet/>
      <dgm:spPr/>
      <dgm:t>
        <a:bodyPr/>
        <a:lstStyle/>
        <a:p>
          <a:endParaRPr lang="en-US"/>
        </a:p>
      </dgm:t>
    </dgm:pt>
    <dgm:pt modelId="{CEB6B4C3-B285-49AD-81EA-DDAE12D70454}" type="sibTrans" cxnId="{435B9EC1-8E66-4EC1-8464-261C6A2D2126}">
      <dgm:prSet/>
      <dgm:spPr/>
      <dgm:t>
        <a:bodyPr/>
        <a:lstStyle/>
        <a:p>
          <a:endParaRPr lang="en-US"/>
        </a:p>
      </dgm:t>
    </dgm:pt>
    <dgm:pt modelId="{4F721F77-A50B-41D1-83B8-06C75B78011A}">
      <dgm:prSet custT="1"/>
      <dgm:spPr/>
      <dgm:t>
        <a:bodyPr/>
        <a:lstStyle/>
        <a:p>
          <a:r>
            <a:rPr lang="es-ES" sz="1600" b="1" dirty="0"/>
            <a:t>Externalización (</a:t>
          </a:r>
          <a:r>
            <a:rPr lang="es-ES" sz="1600" b="1" dirty="0" err="1"/>
            <a:t>outshoring</a:t>
          </a:r>
          <a:r>
            <a:rPr lang="es-ES" sz="1600" b="1" dirty="0"/>
            <a:t>):</a:t>
          </a:r>
          <a:r>
            <a:rPr lang="es-ES" sz="1600" dirty="0"/>
            <a:t> desplazamiento de la prestación de servicios a otros países</a:t>
          </a:r>
          <a:r>
            <a:rPr lang="es-ES" sz="2600" dirty="0"/>
            <a:t>.</a:t>
          </a:r>
          <a:endParaRPr lang="en-US" sz="2600" dirty="0"/>
        </a:p>
      </dgm:t>
    </dgm:pt>
    <dgm:pt modelId="{7E4E2513-47D2-45AC-961D-23FAC21FC312}" type="parTrans" cxnId="{8006534D-7EA4-4B09-875D-0CCDD7CACC3C}">
      <dgm:prSet/>
      <dgm:spPr/>
      <dgm:t>
        <a:bodyPr/>
        <a:lstStyle/>
        <a:p>
          <a:endParaRPr lang="en-US"/>
        </a:p>
      </dgm:t>
    </dgm:pt>
    <dgm:pt modelId="{86AFE95A-DE22-43FD-B51F-5BC202EE43B4}" type="sibTrans" cxnId="{8006534D-7EA4-4B09-875D-0CCDD7CACC3C}">
      <dgm:prSet/>
      <dgm:spPr/>
      <dgm:t>
        <a:bodyPr/>
        <a:lstStyle/>
        <a:p>
          <a:endParaRPr lang="en-US"/>
        </a:p>
      </dgm:t>
    </dgm:pt>
    <dgm:pt modelId="{39DEC294-A0E1-466C-8D56-FF9B71C5BCF0}" type="pres">
      <dgm:prSet presAssocID="{71C22DEB-4607-4829-A372-5BBDCC88B01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DE2A8CF-C838-4B53-B2CB-CF8F82A0A66F}" type="pres">
      <dgm:prSet presAssocID="{E18397F0-3559-4714-AA58-8C54004BE3E1}" presName="hierRoot1" presStyleCnt="0"/>
      <dgm:spPr/>
    </dgm:pt>
    <dgm:pt modelId="{6C048628-BC1B-4E77-ADE2-78A4C2CD0613}" type="pres">
      <dgm:prSet presAssocID="{E18397F0-3559-4714-AA58-8C54004BE3E1}" presName="composite" presStyleCnt="0"/>
      <dgm:spPr/>
    </dgm:pt>
    <dgm:pt modelId="{0284550D-D561-4544-94A6-9566A9C8CCC5}" type="pres">
      <dgm:prSet presAssocID="{E18397F0-3559-4714-AA58-8C54004BE3E1}" presName="background" presStyleLbl="node0" presStyleIdx="0" presStyleCnt="2"/>
      <dgm:spPr/>
    </dgm:pt>
    <dgm:pt modelId="{4D2DA8A9-20E9-42E0-8E79-09B3B16ABE24}" type="pres">
      <dgm:prSet presAssocID="{E18397F0-3559-4714-AA58-8C54004BE3E1}" presName="text" presStyleLbl="fgAcc0" presStyleIdx="0" presStyleCnt="2" custScaleX="45161" custScaleY="37864" custLinFactNeighborX="-96" custLinFactNeighborY="-15745">
        <dgm:presLayoutVars>
          <dgm:chPref val="3"/>
        </dgm:presLayoutVars>
      </dgm:prSet>
      <dgm:spPr/>
    </dgm:pt>
    <dgm:pt modelId="{194BC645-EE25-4545-9314-E5785606153F}" type="pres">
      <dgm:prSet presAssocID="{E18397F0-3559-4714-AA58-8C54004BE3E1}" presName="hierChild2" presStyleCnt="0"/>
      <dgm:spPr/>
    </dgm:pt>
    <dgm:pt modelId="{CA24E20C-8C75-4576-A4E5-83D4C04B7B93}" type="pres">
      <dgm:prSet presAssocID="{4F721F77-A50B-41D1-83B8-06C75B78011A}" presName="hierRoot1" presStyleCnt="0"/>
      <dgm:spPr/>
    </dgm:pt>
    <dgm:pt modelId="{9B7DFDEF-498C-4FCF-955C-FC676746C0C9}" type="pres">
      <dgm:prSet presAssocID="{4F721F77-A50B-41D1-83B8-06C75B78011A}" presName="composite" presStyleCnt="0"/>
      <dgm:spPr/>
    </dgm:pt>
    <dgm:pt modelId="{8B0AF10F-A248-45BA-B3D7-43FAD8D2A1DF}" type="pres">
      <dgm:prSet presAssocID="{4F721F77-A50B-41D1-83B8-06C75B78011A}" presName="background" presStyleLbl="node0" presStyleIdx="1" presStyleCnt="2"/>
      <dgm:spPr/>
    </dgm:pt>
    <dgm:pt modelId="{FA1086ED-F77A-455A-92BD-2E52F5732D4A}" type="pres">
      <dgm:prSet presAssocID="{4F721F77-A50B-41D1-83B8-06C75B78011A}" presName="text" presStyleLbl="fgAcc0" presStyleIdx="1" presStyleCnt="2" custScaleX="65325" custScaleY="34371" custLinFactNeighborX="380" custLinFactNeighborY="-15988">
        <dgm:presLayoutVars>
          <dgm:chPref val="3"/>
        </dgm:presLayoutVars>
      </dgm:prSet>
      <dgm:spPr/>
    </dgm:pt>
    <dgm:pt modelId="{BF09BE9B-D8A2-4947-AD1B-4E47367E8FD7}" type="pres">
      <dgm:prSet presAssocID="{4F721F77-A50B-41D1-83B8-06C75B78011A}" presName="hierChild2" presStyleCnt="0"/>
      <dgm:spPr/>
    </dgm:pt>
  </dgm:ptLst>
  <dgm:cxnLst>
    <dgm:cxn modelId="{8006534D-7EA4-4B09-875D-0CCDD7CACC3C}" srcId="{71C22DEB-4607-4829-A372-5BBDCC88B011}" destId="{4F721F77-A50B-41D1-83B8-06C75B78011A}" srcOrd="1" destOrd="0" parTransId="{7E4E2513-47D2-45AC-961D-23FAC21FC312}" sibTransId="{86AFE95A-DE22-43FD-B51F-5BC202EE43B4}"/>
    <dgm:cxn modelId="{20C107A1-C42F-41D4-AB7F-23A9D1141DCD}" type="presOf" srcId="{E18397F0-3559-4714-AA58-8C54004BE3E1}" destId="{4D2DA8A9-20E9-42E0-8E79-09B3B16ABE24}" srcOrd="0" destOrd="0" presId="urn:microsoft.com/office/officeart/2005/8/layout/hierarchy1"/>
    <dgm:cxn modelId="{435B9EC1-8E66-4EC1-8464-261C6A2D2126}" srcId="{71C22DEB-4607-4829-A372-5BBDCC88B011}" destId="{E18397F0-3559-4714-AA58-8C54004BE3E1}" srcOrd="0" destOrd="0" parTransId="{E7FC076C-2903-47C9-806C-0F6976A4856E}" sibTransId="{CEB6B4C3-B285-49AD-81EA-DDAE12D70454}"/>
    <dgm:cxn modelId="{4B2ECCE2-CC43-4B8C-83C2-03F44E38B561}" type="presOf" srcId="{71C22DEB-4607-4829-A372-5BBDCC88B011}" destId="{39DEC294-A0E1-466C-8D56-FF9B71C5BCF0}" srcOrd="0" destOrd="0" presId="urn:microsoft.com/office/officeart/2005/8/layout/hierarchy1"/>
    <dgm:cxn modelId="{67B9C3FE-A42F-4ECC-B018-929A80794732}" type="presOf" srcId="{4F721F77-A50B-41D1-83B8-06C75B78011A}" destId="{FA1086ED-F77A-455A-92BD-2E52F5732D4A}" srcOrd="0" destOrd="0" presId="urn:microsoft.com/office/officeart/2005/8/layout/hierarchy1"/>
    <dgm:cxn modelId="{AF37A329-0356-483C-9F86-4A9E73135F73}" type="presParOf" srcId="{39DEC294-A0E1-466C-8D56-FF9B71C5BCF0}" destId="{CDE2A8CF-C838-4B53-B2CB-CF8F82A0A66F}" srcOrd="0" destOrd="0" presId="urn:microsoft.com/office/officeart/2005/8/layout/hierarchy1"/>
    <dgm:cxn modelId="{9487E478-3C95-4C97-B947-1A8A2286CEE8}" type="presParOf" srcId="{CDE2A8CF-C838-4B53-B2CB-CF8F82A0A66F}" destId="{6C048628-BC1B-4E77-ADE2-78A4C2CD0613}" srcOrd="0" destOrd="0" presId="urn:microsoft.com/office/officeart/2005/8/layout/hierarchy1"/>
    <dgm:cxn modelId="{6DF794B2-A17C-4017-8194-8204F582F5E3}" type="presParOf" srcId="{6C048628-BC1B-4E77-ADE2-78A4C2CD0613}" destId="{0284550D-D561-4544-94A6-9566A9C8CCC5}" srcOrd="0" destOrd="0" presId="urn:microsoft.com/office/officeart/2005/8/layout/hierarchy1"/>
    <dgm:cxn modelId="{4BA4882C-75A5-4469-B585-471AB95F49D5}" type="presParOf" srcId="{6C048628-BC1B-4E77-ADE2-78A4C2CD0613}" destId="{4D2DA8A9-20E9-42E0-8E79-09B3B16ABE24}" srcOrd="1" destOrd="0" presId="urn:microsoft.com/office/officeart/2005/8/layout/hierarchy1"/>
    <dgm:cxn modelId="{71278F0F-1C2F-4C88-9558-416DD54F087A}" type="presParOf" srcId="{CDE2A8CF-C838-4B53-B2CB-CF8F82A0A66F}" destId="{194BC645-EE25-4545-9314-E5785606153F}" srcOrd="1" destOrd="0" presId="urn:microsoft.com/office/officeart/2005/8/layout/hierarchy1"/>
    <dgm:cxn modelId="{EC426F2B-7B3A-4417-B1D5-B58832A67054}" type="presParOf" srcId="{39DEC294-A0E1-466C-8D56-FF9B71C5BCF0}" destId="{CA24E20C-8C75-4576-A4E5-83D4C04B7B93}" srcOrd="1" destOrd="0" presId="urn:microsoft.com/office/officeart/2005/8/layout/hierarchy1"/>
    <dgm:cxn modelId="{ADE545E9-4365-4E11-A246-0EC10FDA8203}" type="presParOf" srcId="{CA24E20C-8C75-4576-A4E5-83D4C04B7B93}" destId="{9B7DFDEF-498C-4FCF-955C-FC676746C0C9}" srcOrd="0" destOrd="0" presId="urn:microsoft.com/office/officeart/2005/8/layout/hierarchy1"/>
    <dgm:cxn modelId="{A060D4D9-7435-4774-A02E-91BE71E1F30A}" type="presParOf" srcId="{9B7DFDEF-498C-4FCF-955C-FC676746C0C9}" destId="{8B0AF10F-A248-45BA-B3D7-43FAD8D2A1DF}" srcOrd="0" destOrd="0" presId="urn:microsoft.com/office/officeart/2005/8/layout/hierarchy1"/>
    <dgm:cxn modelId="{A6EEB478-35B8-4250-A9F8-D2CAFFB843C2}" type="presParOf" srcId="{9B7DFDEF-498C-4FCF-955C-FC676746C0C9}" destId="{FA1086ED-F77A-455A-92BD-2E52F5732D4A}" srcOrd="1" destOrd="0" presId="urn:microsoft.com/office/officeart/2005/8/layout/hierarchy1"/>
    <dgm:cxn modelId="{259B1D74-B655-4F20-BE4E-0EC5E3DB3799}" type="presParOf" srcId="{CA24E20C-8C75-4576-A4E5-83D4C04B7B93}" destId="{BF09BE9B-D8A2-4947-AD1B-4E47367E8F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CD4728-16FC-4AEB-8B6E-8B9E159F36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C746EE4-F6E9-4BB8-91E7-00B27C59CD45}">
      <dgm:prSet phldrT="[Texto]" phldr="0"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2021: salida definitiva de Reino Unido de la UE, (Brexit)</a:t>
          </a:r>
        </a:p>
      </dgm:t>
    </dgm:pt>
    <dgm:pt modelId="{9C2E98C4-AA23-40C3-BD41-A04CB5271652}" type="parTrans" cxnId="{A1133462-25B2-4DDD-861D-5689565A5AFA}">
      <dgm:prSet/>
      <dgm:spPr/>
      <dgm:t>
        <a:bodyPr/>
        <a:lstStyle/>
        <a:p>
          <a:endParaRPr lang="es-ES"/>
        </a:p>
      </dgm:t>
    </dgm:pt>
    <dgm:pt modelId="{D55CF2FA-2E89-44EC-9DC1-405BEE414577}" type="sibTrans" cxnId="{A1133462-25B2-4DDD-861D-5689565A5AFA}">
      <dgm:prSet/>
      <dgm:spPr/>
      <dgm:t>
        <a:bodyPr/>
        <a:lstStyle/>
        <a:p>
          <a:endParaRPr lang="es-ES"/>
        </a:p>
      </dgm:t>
    </dgm:pt>
    <dgm:pt modelId="{3844139F-6D91-4CF5-AF1C-C068E37BEBEF}">
      <dgm:prSet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En los años 50, tras la 2ª Guerra Mundial, surge la Comunidad Europea del Carbón y del Acero. Sus 6 fundadores son: </a:t>
          </a:r>
          <a:r>
            <a:rPr lang="es-ES" sz="1200">
              <a:solidFill>
                <a:schemeClr val="tx1"/>
              </a:solidFill>
            </a:rPr>
            <a:t>Alemania, Bélgica</a:t>
          </a:r>
          <a:r>
            <a:rPr lang="es-ES" sz="1200" dirty="0">
              <a:solidFill>
                <a:schemeClr val="tx1"/>
              </a:solidFill>
            </a:rPr>
            <a:t>, Francia, Italia, Luxemburgo y Países Bajos.</a:t>
          </a:r>
        </a:p>
      </dgm:t>
    </dgm:pt>
    <dgm:pt modelId="{E7FEC73B-C179-4EED-88FD-E5077330AAE4}" type="parTrans" cxnId="{5F0285A3-CE80-41F1-81F3-EF126D435395}">
      <dgm:prSet/>
      <dgm:spPr/>
      <dgm:t>
        <a:bodyPr/>
        <a:lstStyle/>
        <a:p>
          <a:endParaRPr lang="es-ES"/>
        </a:p>
      </dgm:t>
    </dgm:pt>
    <dgm:pt modelId="{D1811E04-7795-4D4A-B417-C732051382EB}" type="sibTrans" cxnId="{5F0285A3-CE80-41F1-81F3-EF126D435395}">
      <dgm:prSet/>
      <dgm:spPr/>
      <dgm:t>
        <a:bodyPr/>
        <a:lstStyle/>
        <a:p>
          <a:endParaRPr lang="es-ES"/>
        </a:p>
      </dgm:t>
    </dgm:pt>
    <dgm:pt modelId="{0517F911-AD59-401F-825B-F05EDE69EE1C}">
      <dgm:prSet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1986: incorporación de España a la UE.</a:t>
          </a:r>
        </a:p>
      </dgm:t>
    </dgm:pt>
    <dgm:pt modelId="{55709CAD-3289-4C9D-8858-EA8F09815D1B}" type="parTrans" cxnId="{6DAC2096-B757-482D-86E8-CF6B48636B15}">
      <dgm:prSet/>
      <dgm:spPr/>
      <dgm:t>
        <a:bodyPr/>
        <a:lstStyle/>
        <a:p>
          <a:endParaRPr lang="es-ES"/>
        </a:p>
      </dgm:t>
    </dgm:pt>
    <dgm:pt modelId="{F772608E-1C7F-414E-AFDF-3FCF9D1F75EF}" type="sibTrans" cxnId="{6DAC2096-B757-482D-86E8-CF6B48636B15}">
      <dgm:prSet/>
      <dgm:spPr/>
      <dgm:t>
        <a:bodyPr/>
        <a:lstStyle/>
        <a:p>
          <a:endParaRPr lang="es-ES"/>
        </a:p>
      </dgm:t>
    </dgm:pt>
    <dgm:pt modelId="{2DE065DB-8C95-4E34-AF94-6449860C0E0B}">
      <dgm:prSet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1993: entrada en vigor del Mercado Único Europeo.</a:t>
          </a:r>
        </a:p>
      </dgm:t>
    </dgm:pt>
    <dgm:pt modelId="{25976CAB-1E59-4B0D-8F58-0F1B2BA3EF70}" type="parTrans" cxnId="{EDF6609C-6988-4782-B091-3C2FCD1F0961}">
      <dgm:prSet/>
      <dgm:spPr/>
      <dgm:t>
        <a:bodyPr/>
        <a:lstStyle/>
        <a:p>
          <a:endParaRPr lang="es-ES"/>
        </a:p>
      </dgm:t>
    </dgm:pt>
    <dgm:pt modelId="{069F6DCC-CA96-4F92-AC30-A6868821AA34}" type="sibTrans" cxnId="{EDF6609C-6988-4782-B091-3C2FCD1F0961}">
      <dgm:prSet/>
      <dgm:spPr/>
      <dgm:t>
        <a:bodyPr/>
        <a:lstStyle/>
        <a:p>
          <a:endParaRPr lang="es-ES"/>
        </a:p>
      </dgm:t>
    </dgm:pt>
    <dgm:pt modelId="{51D5C03D-1D55-4E2E-8F46-09388FD425A0}">
      <dgm:prSet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2002: creación de la Eurozona. En la actualidad son 21 países: Alemania, Austria, Bélgica, Bulgaria, Chipre, Croacia, Eslovaquia, Eslovenia, España, Estonia, Finlandia, Francia, Grecia, Irlanda, Italia, Letonia, Lituania, Luxemburgo, Malta, Países Bajos, Portugal y los 4 microestados europeos (Andorra, Ciudad del Vaticano, Mónaco y San Marino).</a:t>
          </a:r>
        </a:p>
      </dgm:t>
    </dgm:pt>
    <dgm:pt modelId="{1B5CF292-61DA-45FD-A472-CB1E6B050C67}" type="parTrans" cxnId="{2C15ADF3-8DD9-408C-B43E-7E3FE16FD062}">
      <dgm:prSet/>
      <dgm:spPr/>
      <dgm:t>
        <a:bodyPr/>
        <a:lstStyle/>
        <a:p>
          <a:endParaRPr lang="es-ES"/>
        </a:p>
      </dgm:t>
    </dgm:pt>
    <dgm:pt modelId="{E262C72B-F063-4441-A8BC-1E24E1C15B75}" type="sibTrans" cxnId="{2C15ADF3-8DD9-408C-B43E-7E3FE16FD062}">
      <dgm:prSet/>
      <dgm:spPr/>
      <dgm:t>
        <a:bodyPr/>
        <a:lstStyle/>
        <a:p>
          <a:endParaRPr lang="es-ES"/>
        </a:p>
      </dgm:t>
    </dgm:pt>
    <dgm:pt modelId="{0C9D7D9A-3626-4C65-BEEB-DD2F75166D78}">
      <dgm:prSet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2004: Tratado de Roma sobre la Constitución Europea.</a:t>
          </a:r>
        </a:p>
      </dgm:t>
    </dgm:pt>
    <dgm:pt modelId="{E33D667F-80A8-4D32-A09E-364C8F0D50AE}" type="parTrans" cxnId="{1B324E05-9E55-46C0-BBE4-186BF98B73C7}">
      <dgm:prSet/>
      <dgm:spPr/>
      <dgm:t>
        <a:bodyPr/>
        <a:lstStyle/>
        <a:p>
          <a:endParaRPr lang="es-ES"/>
        </a:p>
      </dgm:t>
    </dgm:pt>
    <dgm:pt modelId="{7BB391FB-E379-4A5A-A520-1A683A641236}" type="sibTrans" cxnId="{1B324E05-9E55-46C0-BBE4-186BF98B73C7}">
      <dgm:prSet/>
      <dgm:spPr/>
      <dgm:t>
        <a:bodyPr/>
        <a:lstStyle/>
        <a:p>
          <a:endParaRPr lang="es-ES"/>
        </a:p>
      </dgm:t>
    </dgm:pt>
    <dgm:pt modelId="{25E60493-05DD-4A8D-8E22-14B6487D5A23}">
      <dgm:prSet custT="1"/>
      <dgm:spPr>
        <a:solidFill>
          <a:schemeClr val="bg2"/>
        </a:solidFill>
      </dgm:spPr>
      <dgm:t>
        <a:bodyPr/>
        <a:lstStyle/>
        <a:p>
          <a:r>
            <a:rPr lang="es-ES" sz="1200" dirty="0">
              <a:solidFill>
                <a:schemeClr val="tx1"/>
              </a:solidFill>
            </a:rPr>
            <a:t>2013: entrada de Croacia en la UE.</a:t>
          </a:r>
        </a:p>
      </dgm:t>
    </dgm:pt>
    <dgm:pt modelId="{21B4EFCA-D0A0-4174-8BE6-197ECA9D8F6E}" type="parTrans" cxnId="{50C69521-84D5-42A6-B29D-CF00017C21EF}">
      <dgm:prSet/>
      <dgm:spPr/>
      <dgm:t>
        <a:bodyPr/>
        <a:lstStyle/>
        <a:p>
          <a:endParaRPr lang="es-ES"/>
        </a:p>
      </dgm:t>
    </dgm:pt>
    <dgm:pt modelId="{855EBEE6-FAC7-47FE-93A2-AFE1A4D4EFFA}" type="sibTrans" cxnId="{50C69521-84D5-42A6-B29D-CF00017C21EF}">
      <dgm:prSet/>
      <dgm:spPr/>
      <dgm:t>
        <a:bodyPr/>
        <a:lstStyle/>
        <a:p>
          <a:endParaRPr lang="es-ES"/>
        </a:p>
      </dgm:t>
    </dgm:pt>
    <dgm:pt modelId="{D8219F70-27BD-455F-A383-6B2A788BA79A}">
      <dgm:prSet/>
      <dgm:spPr/>
      <dgm:t>
        <a:bodyPr/>
        <a:lstStyle/>
        <a:p>
          <a:endParaRPr lang="es-ES"/>
        </a:p>
      </dgm:t>
    </dgm:pt>
    <dgm:pt modelId="{65ADB972-F2A2-41ED-AFB5-32377D25F04B}" type="parTrans" cxnId="{68FAD036-F231-46F6-BC5B-EB168A4A24F2}">
      <dgm:prSet/>
      <dgm:spPr/>
      <dgm:t>
        <a:bodyPr/>
        <a:lstStyle/>
        <a:p>
          <a:endParaRPr lang="es-ES"/>
        </a:p>
      </dgm:t>
    </dgm:pt>
    <dgm:pt modelId="{480D6FB3-1238-4D20-B22E-A0944B193DED}" type="sibTrans" cxnId="{68FAD036-F231-46F6-BC5B-EB168A4A24F2}">
      <dgm:prSet/>
      <dgm:spPr/>
      <dgm:t>
        <a:bodyPr/>
        <a:lstStyle/>
        <a:p>
          <a:endParaRPr lang="es-ES"/>
        </a:p>
      </dgm:t>
    </dgm:pt>
    <dgm:pt modelId="{36FEF947-C22D-49BF-B227-E57BED2198C5}">
      <dgm:prSet/>
      <dgm:spPr/>
      <dgm:t>
        <a:bodyPr/>
        <a:lstStyle/>
        <a:p>
          <a:endParaRPr lang="es-ES"/>
        </a:p>
      </dgm:t>
    </dgm:pt>
    <dgm:pt modelId="{79C93391-1830-45C1-8998-16068A2D5A87}" type="parTrans" cxnId="{DC4D291F-447A-42CA-87EF-E100CB2B486E}">
      <dgm:prSet/>
      <dgm:spPr/>
      <dgm:t>
        <a:bodyPr/>
        <a:lstStyle/>
        <a:p>
          <a:endParaRPr lang="es-ES"/>
        </a:p>
      </dgm:t>
    </dgm:pt>
    <dgm:pt modelId="{6A524356-B893-4FE4-912C-8ABEAF12D27E}" type="sibTrans" cxnId="{DC4D291F-447A-42CA-87EF-E100CB2B486E}">
      <dgm:prSet/>
      <dgm:spPr/>
      <dgm:t>
        <a:bodyPr/>
        <a:lstStyle/>
        <a:p>
          <a:endParaRPr lang="es-ES"/>
        </a:p>
      </dgm:t>
    </dgm:pt>
    <dgm:pt modelId="{846E7639-0548-4C10-ADF1-340213C0472F}" type="pres">
      <dgm:prSet presAssocID="{9CCD4728-16FC-4AEB-8B6E-8B9E159F36AE}" presName="Name0" presStyleCnt="0">
        <dgm:presLayoutVars>
          <dgm:chMax val="7"/>
          <dgm:chPref val="7"/>
          <dgm:dir/>
        </dgm:presLayoutVars>
      </dgm:prSet>
      <dgm:spPr/>
    </dgm:pt>
    <dgm:pt modelId="{227DE62A-F629-49A6-A5BD-B79C6F70A703}" type="pres">
      <dgm:prSet presAssocID="{9CCD4728-16FC-4AEB-8B6E-8B9E159F36AE}" presName="Name1" presStyleCnt="0"/>
      <dgm:spPr/>
    </dgm:pt>
    <dgm:pt modelId="{86BF226D-3688-439A-ADB0-B1EAEE21D695}" type="pres">
      <dgm:prSet presAssocID="{9CCD4728-16FC-4AEB-8B6E-8B9E159F36AE}" presName="cycle" presStyleCnt="0"/>
      <dgm:spPr/>
    </dgm:pt>
    <dgm:pt modelId="{51DAA770-107B-4B12-AFBB-9903432F10FD}" type="pres">
      <dgm:prSet presAssocID="{9CCD4728-16FC-4AEB-8B6E-8B9E159F36AE}" presName="srcNode" presStyleLbl="node1" presStyleIdx="0" presStyleCnt="7"/>
      <dgm:spPr/>
    </dgm:pt>
    <dgm:pt modelId="{C12A3E25-8A0E-425E-93A4-FFE50F05E6E9}" type="pres">
      <dgm:prSet presAssocID="{9CCD4728-16FC-4AEB-8B6E-8B9E159F36AE}" presName="conn" presStyleLbl="parChTrans1D2" presStyleIdx="0" presStyleCnt="1"/>
      <dgm:spPr/>
    </dgm:pt>
    <dgm:pt modelId="{0A47BFD2-286A-4D2D-A301-FC4A565496F1}" type="pres">
      <dgm:prSet presAssocID="{9CCD4728-16FC-4AEB-8B6E-8B9E159F36AE}" presName="extraNode" presStyleLbl="node1" presStyleIdx="0" presStyleCnt="7"/>
      <dgm:spPr/>
    </dgm:pt>
    <dgm:pt modelId="{5496C466-F31E-4CD5-8919-57BF3ACE69F1}" type="pres">
      <dgm:prSet presAssocID="{9CCD4728-16FC-4AEB-8B6E-8B9E159F36AE}" presName="dstNode" presStyleLbl="node1" presStyleIdx="0" presStyleCnt="7"/>
      <dgm:spPr/>
    </dgm:pt>
    <dgm:pt modelId="{E89E988E-B8D2-4E84-A145-35D2C4A4953D}" type="pres">
      <dgm:prSet presAssocID="{3844139F-6D91-4CF5-AF1C-C068E37BEBEF}" presName="text_1" presStyleLbl="node1" presStyleIdx="0" presStyleCnt="7">
        <dgm:presLayoutVars>
          <dgm:bulletEnabled val="1"/>
        </dgm:presLayoutVars>
      </dgm:prSet>
      <dgm:spPr/>
    </dgm:pt>
    <dgm:pt modelId="{BD17F9A8-14E7-4831-8FDA-90A95DA263E3}" type="pres">
      <dgm:prSet presAssocID="{3844139F-6D91-4CF5-AF1C-C068E37BEBEF}" presName="accent_1" presStyleCnt="0"/>
      <dgm:spPr/>
    </dgm:pt>
    <dgm:pt modelId="{E5CA87CE-C6AC-410B-B8A0-4635965D6E1C}" type="pres">
      <dgm:prSet presAssocID="{3844139F-6D91-4CF5-AF1C-C068E37BEBEF}" presName="accentRepeatNode" presStyleLbl="solidFgAcc1" presStyleIdx="0" presStyleCnt="7"/>
      <dgm:spPr/>
    </dgm:pt>
    <dgm:pt modelId="{6D44C9B3-5993-4228-A3C0-7714206C445D}" type="pres">
      <dgm:prSet presAssocID="{0517F911-AD59-401F-825B-F05EDE69EE1C}" presName="text_2" presStyleLbl="node1" presStyleIdx="1" presStyleCnt="7">
        <dgm:presLayoutVars>
          <dgm:bulletEnabled val="1"/>
        </dgm:presLayoutVars>
      </dgm:prSet>
      <dgm:spPr/>
    </dgm:pt>
    <dgm:pt modelId="{EE28F17F-21A9-4098-BDF5-35BB843300B3}" type="pres">
      <dgm:prSet presAssocID="{0517F911-AD59-401F-825B-F05EDE69EE1C}" presName="accent_2" presStyleCnt="0"/>
      <dgm:spPr/>
    </dgm:pt>
    <dgm:pt modelId="{86CE75D3-D7EE-4A98-A1FF-8091756D4AE5}" type="pres">
      <dgm:prSet presAssocID="{0517F911-AD59-401F-825B-F05EDE69EE1C}" presName="accentRepeatNode" presStyleLbl="solidFgAcc1" presStyleIdx="1" presStyleCnt="7"/>
      <dgm:spPr/>
    </dgm:pt>
    <dgm:pt modelId="{C9909ACF-7319-48DA-9E2B-67B8E1E4EFFB}" type="pres">
      <dgm:prSet presAssocID="{2DE065DB-8C95-4E34-AF94-6449860C0E0B}" presName="text_3" presStyleLbl="node1" presStyleIdx="2" presStyleCnt="7">
        <dgm:presLayoutVars>
          <dgm:bulletEnabled val="1"/>
        </dgm:presLayoutVars>
      </dgm:prSet>
      <dgm:spPr/>
    </dgm:pt>
    <dgm:pt modelId="{586D0FB7-B8B9-460C-9D03-C2AD99BAD00F}" type="pres">
      <dgm:prSet presAssocID="{2DE065DB-8C95-4E34-AF94-6449860C0E0B}" presName="accent_3" presStyleCnt="0"/>
      <dgm:spPr/>
    </dgm:pt>
    <dgm:pt modelId="{0610F03E-94ED-4A5A-97B3-20D59EED52C3}" type="pres">
      <dgm:prSet presAssocID="{2DE065DB-8C95-4E34-AF94-6449860C0E0B}" presName="accentRepeatNode" presStyleLbl="solidFgAcc1" presStyleIdx="2" presStyleCnt="7"/>
      <dgm:spPr/>
    </dgm:pt>
    <dgm:pt modelId="{5C9510AD-E2BC-4AA9-B220-400E8ED5FB46}" type="pres">
      <dgm:prSet presAssocID="{51D5C03D-1D55-4E2E-8F46-09388FD425A0}" presName="text_4" presStyleLbl="node1" presStyleIdx="3" presStyleCnt="7">
        <dgm:presLayoutVars>
          <dgm:bulletEnabled val="1"/>
        </dgm:presLayoutVars>
      </dgm:prSet>
      <dgm:spPr/>
    </dgm:pt>
    <dgm:pt modelId="{1278CD7E-F885-461D-97EA-F55657FF04F6}" type="pres">
      <dgm:prSet presAssocID="{51D5C03D-1D55-4E2E-8F46-09388FD425A0}" presName="accent_4" presStyleCnt="0"/>
      <dgm:spPr/>
    </dgm:pt>
    <dgm:pt modelId="{7FB77128-789F-4217-86E4-CF25FB51F3BA}" type="pres">
      <dgm:prSet presAssocID="{51D5C03D-1D55-4E2E-8F46-09388FD425A0}" presName="accentRepeatNode" presStyleLbl="solidFgAcc1" presStyleIdx="3" presStyleCnt="7"/>
      <dgm:spPr/>
    </dgm:pt>
    <dgm:pt modelId="{348DA889-D89D-416E-99F0-64CC10F962F9}" type="pres">
      <dgm:prSet presAssocID="{0C9D7D9A-3626-4C65-BEEB-DD2F75166D78}" presName="text_5" presStyleLbl="node1" presStyleIdx="4" presStyleCnt="7">
        <dgm:presLayoutVars>
          <dgm:bulletEnabled val="1"/>
        </dgm:presLayoutVars>
      </dgm:prSet>
      <dgm:spPr/>
    </dgm:pt>
    <dgm:pt modelId="{A24D8B79-93F4-45DF-BCC0-4D2BF932A29B}" type="pres">
      <dgm:prSet presAssocID="{0C9D7D9A-3626-4C65-BEEB-DD2F75166D78}" presName="accent_5" presStyleCnt="0"/>
      <dgm:spPr/>
    </dgm:pt>
    <dgm:pt modelId="{C21D6878-F46A-4DF4-80FF-401F5DFA0CCA}" type="pres">
      <dgm:prSet presAssocID="{0C9D7D9A-3626-4C65-BEEB-DD2F75166D78}" presName="accentRepeatNode" presStyleLbl="solidFgAcc1" presStyleIdx="4" presStyleCnt="7"/>
      <dgm:spPr/>
    </dgm:pt>
    <dgm:pt modelId="{E0CA3ECA-AFE2-421A-9846-8EA22D0212F4}" type="pres">
      <dgm:prSet presAssocID="{25E60493-05DD-4A8D-8E22-14B6487D5A23}" presName="text_6" presStyleLbl="node1" presStyleIdx="5" presStyleCnt="7">
        <dgm:presLayoutVars>
          <dgm:bulletEnabled val="1"/>
        </dgm:presLayoutVars>
      </dgm:prSet>
      <dgm:spPr/>
    </dgm:pt>
    <dgm:pt modelId="{62402384-CA56-4F45-82C6-4D06815B1F09}" type="pres">
      <dgm:prSet presAssocID="{25E60493-05DD-4A8D-8E22-14B6487D5A23}" presName="accent_6" presStyleCnt="0"/>
      <dgm:spPr/>
    </dgm:pt>
    <dgm:pt modelId="{F26648D7-5456-4B27-8766-62F51DCD786D}" type="pres">
      <dgm:prSet presAssocID="{25E60493-05DD-4A8D-8E22-14B6487D5A23}" presName="accentRepeatNode" presStyleLbl="solidFgAcc1" presStyleIdx="5" presStyleCnt="7"/>
      <dgm:spPr/>
    </dgm:pt>
    <dgm:pt modelId="{9C381DAE-C4A4-4122-BB0F-92715279206D}" type="pres">
      <dgm:prSet presAssocID="{5C746EE4-F6E9-4BB8-91E7-00B27C59CD45}" presName="text_7" presStyleLbl="node1" presStyleIdx="6" presStyleCnt="7">
        <dgm:presLayoutVars>
          <dgm:bulletEnabled val="1"/>
        </dgm:presLayoutVars>
      </dgm:prSet>
      <dgm:spPr/>
    </dgm:pt>
    <dgm:pt modelId="{2434B5EC-CFA8-4698-8708-003D9C82FF20}" type="pres">
      <dgm:prSet presAssocID="{5C746EE4-F6E9-4BB8-91E7-00B27C59CD45}" presName="accent_7" presStyleCnt="0"/>
      <dgm:spPr/>
    </dgm:pt>
    <dgm:pt modelId="{4466BFCC-3F5E-4C6D-94BC-1452214CC40A}" type="pres">
      <dgm:prSet presAssocID="{5C746EE4-F6E9-4BB8-91E7-00B27C59CD45}" presName="accentRepeatNode" presStyleLbl="solidFgAcc1" presStyleIdx="6" presStyleCnt="7"/>
      <dgm:spPr/>
    </dgm:pt>
  </dgm:ptLst>
  <dgm:cxnLst>
    <dgm:cxn modelId="{1B324E05-9E55-46C0-BBE4-186BF98B73C7}" srcId="{9CCD4728-16FC-4AEB-8B6E-8B9E159F36AE}" destId="{0C9D7D9A-3626-4C65-BEEB-DD2F75166D78}" srcOrd="4" destOrd="0" parTransId="{E33D667F-80A8-4D32-A09E-364C8F0D50AE}" sibTransId="{7BB391FB-E379-4A5A-A520-1A683A641236}"/>
    <dgm:cxn modelId="{DC4D291F-447A-42CA-87EF-E100CB2B486E}" srcId="{9CCD4728-16FC-4AEB-8B6E-8B9E159F36AE}" destId="{36FEF947-C22D-49BF-B227-E57BED2198C5}" srcOrd="7" destOrd="0" parTransId="{79C93391-1830-45C1-8998-16068A2D5A87}" sibTransId="{6A524356-B893-4FE4-912C-8ABEAF12D27E}"/>
    <dgm:cxn modelId="{50C69521-84D5-42A6-B29D-CF00017C21EF}" srcId="{9CCD4728-16FC-4AEB-8B6E-8B9E159F36AE}" destId="{25E60493-05DD-4A8D-8E22-14B6487D5A23}" srcOrd="5" destOrd="0" parTransId="{21B4EFCA-D0A0-4174-8BE6-197ECA9D8F6E}" sibTransId="{855EBEE6-FAC7-47FE-93A2-AFE1A4D4EFFA}"/>
    <dgm:cxn modelId="{68FAD036-F231-46F6-BC5B-EB168A4A24F2}" srcId="{9CCD4728-16FC-4AEB-8B6E-8B9E159F36AE}" destId="{D8219F70-27BD-455F-A383-6B2A788BA79A}" srcOrd="8" destOrd="0" parTransId="{65ADB972-F2A2-41ED-AFB5-32377D25F04B}" sibTransId="{480D6FB3-1238-4D20-B22E-A0944B193DED}"/>
    <dgm:cxn modelId="{36390A38-9AEF-4006-AD39-F35426311EE9}" type="presOf" srcId="{5C746EE4-F6E9-4BB8-91E7-00B27C59CD45}" destId="{9C381DAE-C4A4-4122-BB0F-92715279206D}" srcOrd="0" destOrd="0" presId="urn:microsoft.com/office/officeart/2008/layout/VerticalCurvedList"/>
    <dgm:cxn modelId="{A1133462-25B2-4DDD-861D-5689565A5AFA}" srcId="{9CCD4728-16FC-4AEB-8B6E-8B9E159F36AE}" destId="{5C746EE4-F6E9-4BB8-91E7-00B27C59CD45}" srcOrd="6" destOrd="0" parTransId="{9C2E98C4-AA23-40C3-BD41-A04CB5271652}" sibTransId="{D55CF2FA-2E89-44EC-9DC1-405BEE414577}"/>
    <dgm:cxn modelId="{B559F24A-7E14-49D7-A92F-44428BD230D7}" type="presOf" srcId="{9CCD4728-16FC-4AEB-8B6E-8B9E159F36AE}" destId="{846E7639-0548-4C10-ADF1-340213C0472F}" srcOrd="0" destOrd="0" presId="urn:microsoft.com/office/officeart/2008/layout/VerticalCurvedList"/>
    <dgm:cxn modelId="{1C73314C-A13D-4F83-88B1-AE5904BEA964}" type="presOf" srcId="{25E60493-05DD-4A8D-8E22-14B6487D5A23}" destId="{E0CA3ECA-AFE2-421A-9846-8EA22D0212F4}" srcOrd="0" destOrd="0" presId="urn:microsoft.com/office/officeart/2008/layout/VerticalCurvedList"/>
    <dgm:cxn modelId="{FC56536F-1233-4F02-AFBE-0FDC0CE1C8A1}" type="presOf" srcId="{51D5C03D-1D55-4E2E-8F46-09388FD425A0}" destId="{5C9510AD-E2BC-4AA9-B220-400E8ED5FB46}" srcOrd="0" destOrd="0" presId="urn:microsoft.com/office/officeart/2008/layout/VerticalCurvedList"/>
    <dgm:cxn modelId="{6DAC2096-B757-482D-86E8-CF6B48636B15}" srcId="{9CCD4728-16FC-4AEB-8B6E-8B9E159F36AE}" destId="{0517F911-AD59-401F-825B-F05EDE69EE1C}" srcOrd="1" destOrd="0" parTransId="{55709CAD-3289-4C9D-8858-EA8F09815D1B}" sibTransId="{F772608E-1C7F-414E-AFDF-3FCF9D1F75EF}"/>
    <dgm:cxn modelId="{EDF6609C-6988-4782-B091-3C2FCD1F0961}" srcId="{9CCD4728-16FC-4AEB-8B6E-8B9E159F36AE}" destId="{2DE065DB-8C95-4E34-AF94-6449860C0E0B}" srcOrd="2" destOrd="0" parTransId="{25976CAB-1E59-4B0D-8F58-0F1B2BA3EF70}" sibTransId="{069F6DCC-CA96-4F92-AC30-A6868821AA34}"/>
    <dgm:cxn modelId="{51C0B39D-5826-445F-BB70-EB1A50231EB4}" type="presOf" srcId="{0517F911-AD59-401F-825B-F05EDE69EE1C}" destId="{6D44C9B3-5993-4228-A3C0-7714206C445D}" srcOrd="0" destOrd="0" presId="urn:microsoft.com/office/officeart/2008/layout/VerticalCurvedList"/>
    <dgm:cxn modelId="{5F0285A3-CE80-41F1-81F3-EF126D435395}" srcId="{9CCD4728-16FC-4AEB-8B6E-8B9E159F36AE}" destId="{3844139F-6D91-4CF5-AF1C-C068E37BEBEF}" srcOrd="0" destOrd="0" parTransId="{E7FEC73B-C179-4EED-88FD-E5077330AAE4}" sibTransId="{D1811E04-7795-4D4A-B417-C732051382EB}"/>
    <dgm:cxn modelId="{B5D0EFB6-D21F-47D2-8E1F-A2DE178DEB89}" type="presOf" srcId="{2DE065DB-8C95-4E34-AF94-6449860C0E0B}" destId="{C9909ACF-7319-48DA-9E2B-67B8E1E4EFFB}" srcOrd="0" destOrd="0" presId="urn:microsoft.com/office/officeart/2008/layout/VerticalCurvedList"/>
    <dgm:cxn modelId="{C9BC43C4-DEC3-4876-B72D-4109B3D33E5A}" type="presOf" srcId="{0C9D7D9A-3626-4C65-BEEB-DD2F75166D78}" destId="{348DA889-D89D-416E-99F0-64CC10F962F9}" srcOrd="0" destOrd="0" presId="urn:microsoft.com/office/officeart/2008/layout/VerticalCurvedList"/>
    <dgm:cxn modelId="{72C024D9-9138-49F1-B297-11975380A338}" type="presOf" srcId="{3844139F-6D91-4CF5-AF1C-C068E37BEBEF}" destId="{E89E988E-B8D2-4E84-A145-35D2C4A4953D}" srcOrd="0" destOrd="0" presId="urn:microsoft.com/office/officeart/2008/layout/VerticalCurvedList"/>
    <dgm:cxn modelId="{708964D9-5B7F-4C2E-960C-0F65DD4D4989}" type="presOf" srcId="{D1811E04-7795-4D4A-B417-C732051382EB}" destId="{C12A3E25-8A0E-425E-93A4-FFE50F05E6E9}" srcOrd="0" destOrd="0" presId="urn:microsoft.com/office/officeart/2008/layout/VerticalCurvedList"/>
    <dgm:cxn modelId="{2C15ADF3-8DD9-408C-B43E-7E3FE16FD062}" srcId="{9CCD4728-16FC-4AEB-8B6E-8B9E159F36AE}" destId="{51D5C03D-1D55-4E2E-8F46-09388FD425A0}" srcOrd="3" destOrd="0" parTransId="{1B5CF292-61DA-45FD-A472-CB1E6B050C67}" sibTransId="{E262C72B-F063-4441-A8BC-1E24E1C15B75}"/>
    <dgm:cxn modelId="{41208C39-3FBF-4526-BC59-A634E6505ECE}" type="presParOf" srcId="{846E7639-0548-4C10-ADF1-340213C0472F}" destId="{227DE62A-F629-49A6-A5BD-B79C6F70A703}" srcOrd="0" destOrd="0" presId="urn:microsoft.com/office/officeart/2008/layout/VerticalCurvedList"/>
    <dgm:cxn modelId="{76EECA98-348D-4D41-82C9-966EE37D97E2}" type="presParOf" srcId="{227DE62A-F629-49A6-A5BD-B79C6F70A703}" destId="{86BF226D-3688-439A-ADB0-B1EAEE21D695}" srcOrd="0" destOrd="0" presId="urn:microsoft.com/office/officeart/2008/layout/VerticalCurvedList"/>
    <dgm:cxn modelId="{82BAEF50-293A-422C-AD39-507AC6434DEA}" type="presParOf" srcId="{86BF226D-3688-439A-ADB0-B1EAEE21D695}" destId="{51DAA770-107B-4B12-AFBB-9903432F10FD}" srcOrd="0" destOrd="0" presId="urn:microsoft.com/office/officeart/2008/layout/VerticalCurvedList"/>
    <dgm:cxn modelId="{E3963F6B-4786-4CC1-94DA-DE2A66C82EFB}" type="presParOf" srcId="{86BF226D-3688-439A-ADB0-B1EAEE21D695}" destId="{C12A3E25-8A0E-425E-93A4-FFE50F05E6E9}" srcOrd="1" destOrd="0" presId="urn:microsoft.com/office/officeart/2008/layout/VerticalCurvedList"/>
    <dgm:cxn modelId="{9BDE1431-00D9-43DF-8B34-98A7253E5320}" type="presParOf" srcId="{86BF226D-3688-439A-ADB0-B1EAEE21D695}" destId="{0A47BFD2-286A-4D2D-A301-FC4A565496F1}" srcOrd="2" destOrd="0" presId="urn:microsoft.com/office/officeart/2008/layout/VerticalCurvedList"/>
    <dgm:cxn modelId="{7E223191-6052-4147-8BD2-0196F4A285D0}" type="presParOf" srcId="{86BF226D-3688-439A-ADB0-B1EAEE21D695}" destId="{5496C466-F31E-4CD5-8919-57BF3ACE69F1}" srcOrd="3" destOrd="0" presId="urn:microsoft.com/office/officeart/2008/layout/VerticalCurvedList"/>
    <dgm:cxn modelId="{D7596AD4-8734-4143-8F23-B9726D4F261B}" type="presParOf" srcId="{227DE62A-F629-49A6-A5BD-B79C6F70A703}" destId="{E89E988E-B8D2-4E84-A145-35D2C4A4953D}" srcOrd="1" destOrd="0" presId="urn:microsoft.com/office/officeart/2008/layout/VerticalCurvedList"/>
    <dgm:cxn modelId="{ED50AC12-4823-4B7D-899E-ED43363C6AA9}" type="presParOf" srcId="{227DE62A-F629-49A6-A5BD-B79C6F70A703}" destId="{BD17F9A8-14E7-4831-8FDA-90A95DA263E3}" srcOrd="2" destOrd="0" presId="urn:microsoft.com/office/officeart/2008/layout/VerticalCurvedList"/>
    <dgm:cxn modelId="{8239DF81-A842-4277-BE33-1FF409C43A02}" type="presParOf" srcId="{BD17F9A8-14E7-4831-8FDA-90A95DA263E3}" destId="{E5CA87CE-C6AC-410B-B8A0-4635965D6E1C}" srcOrd="0" destOrd="0" presId="urn:microsoft.com/office/officeart/2008/layout/VerticalCurvedList"/>
    <dgm:cxn modelId="{C9AE920F-D19C-4087-963E-128FA3800A3D}" type="presParOf" srcId="{227DE62A-F629-49A6-A5BD-B79C6F70A703}" destId="{6D44C9B3-5993-4228-A3C0-7714206C445D}" srcOrd="3" destOrd="0" presId="urn:microsoft.com/office/officeart/2008/layout/VerticalCurvedList"/>
    <dgm:cxn modelId="{6B67A713-8403-46B3-8FE5-87D2142A7B83}" type="presParOf" srcId="{227DE62A-F629-49A6-A5BD-B79C6F70A703}" destId="{EE28F17F-21A9-4098-BDF5-35BB843300B3}" srcOrd="4" destOrd="0" presId="urn:microsoft.com/office/officeart/2008/layout/VerticalCurvedList"/>
    <dgm:cxn modelId="{67E7E608-5344-4890-9E30-E0695328D916}" type="presParOf" srcId="{EE28F17F-21A9-4098-BDF5-35BB843300B3}" destId="{86CE75D3-D7EE-4A98-A1FF-8091756D4AE5}" srcOrd="0" destOrd="0" presId="urn:microsoft.com/office/officeart/2008/layout/VerticalCurvedList"/>
    <dgm:cxn modelId="{931F25DB-C807-40E7-9CC3-D95F5983A41E}" type="presParOf" srcId="{227DE62A-F629-49A6-A5BD-B79C6F70A703}" destId="{C9909ACF-7319-48DA-9E2B-67B8E1E4EFFB}" srcOrd="5" destOrd="0" presId="urn:microsoft.com/office/officeart/2008/layout/VerticalCurvedList"/>
    <dgm:cxn modelId="{691F89FA-1B1C-465C-9738-C2EF7967B086}" type="presParOf" srcId="{227DE62A-F629-49A6-A5BD-B79C6F70A703}" destId="{586D0FB7-B8B9-460C-9D03-C2AD99BAD00F}" srcOrd="6" destOrd="0" presId="urn:microsoft.com/office/officeart/2008/layout/VerticalCurvedList"/>
    <dgm:cxn modelId="{973E2C4D-C733-473F-8C4D-00ACD392492F}" type="presParOf" srcId="{586D0FB7-B8B9-460C-9D03-C2AD99BAD00F}" destId="{0610F03E-94ED-4A5A-97B3-20D59EED52C3}" srcOrd="0" destOrd="0" presId="urn:microsoft.com/office/officeart/2008/layout/VerticalCurvedList"/>
    <dgm:cxn modelId="{60B39C72-2CAF-4B35-BF67-53F6A94482B8}" type="presParOf" srcId="{227DE62A-F629-49A6-A5BD-B79C6F70A703}" destId="{5C9510AD-E2BC-4AA9-B220-400E8ED5FB46}" srcOrd="7" destOrd="0" presId="urn:microsoft.com/office/officeart/2008/layout/VerticalCurvedList"/>
    <dgm:cxn modelId="{E896AAC5-842B-4462-955A-55639258DF1A}" type="presParOf" srcId="{227DE62A-F629-49A6-A5BD-B79C6F70A703}" destId="{1278CD7E-F885-461D-97EA-F55657FF04F6}" srcOrd="8" destOrd="0" presId="urn:microsoft.com/office/officeart/2008/layout/VerticalCurvedList"/>
    <dgm:cxn modelId="{44FD0D13-4E77-4937-9574-87441DF28874}" type="presParOf" srcId="{1278CD7E-F885-461D-97EA-F55657FF04F6}" destId="{7FB77128-789F-4217-86E4-CF25FB51F3BA}" srcOrd="0" destOrd="0" presId="urn:microsoft.com/office/officeart/2008/layout/VerticalCurvedList"/>
    <dgm:cxn modelId="{D5A7796D-4350-4BC0-9B33-8358B744957F}" type="presParOf" srcId="{227DE62A-F629-49A6-A5BD-B79C6F70A703}" destId="{348DA889-D89D-416E-99F0-64CC10F962F9}" srcOrd="9" destOrd="0" presId="urn:microsoft.com/office/officeart/2008/layout/VerticalCurvedList"/>
    <dgm:cxn modelId="{D91793B4-B146-417A-ACB3-F0084FF270B7}" type="presParOf" srcId="{227DE62A-F629-49A6-A5BD-B79C6F70A703}" destId="{A24D8B79-93F4-45DF-BCC0-4D2BF932A29B}" srcOrd="10" destOrd="0" presId="urn:microsoft.com/office/officeart/2008/layout/VerticalCurvedList"/>
    <dgm:cxn modelId="{810124C8-50AF-49E0-8DC1-222794B11EF8}" type="presParOf" srcId="{A24D8B79-93F4-45DF-BCC0-4D2BF932A29B}" destId="{C21D6878-F46A-4DF4-80FF-401F5DFA0CCA}" srcOrd="0" destOrd="0" presId="urn:microsoft.com/office/officeart/2008/layout/VerticalCurvedList"/>
    <dgm:cxn modelId="{96DFEBD1-DC3F-476E-9267-D92AE55D8DD3}" type="presParOf" srcId="{227DE62A-F629-49A6-A5BD-B79C6F70A703}" destId="{E0CA3ECA-AFE2-421A-9846-8EA22D0212F4}" srcOrd="11" destOrd="0" presId="urn:microsoft.com/office/officeart/2008/layout/VerticalCurvedList"/>
    <dgm:cxn modelId="{CEB42433-DDBC-4A81-B7B0-E7FAB3245399}" type="presParOf" srcId="{227DE62A-F629-49A6-A5BD-B79C6F70A703}" destId="{62402384-CA56-4F45-82C6-4D06815B1F09}" srcOrd="12" destOrd="0" presId="urn:microsoft.com/office/officeart/2008/layout/VerticalCurvedList"/>
    <dgm:cxn modelId="{97D0DD6C-73A1-4464-AABC-E92481C8FE15}" type="presParOf" srcId="{62402384-CA56-4F45-82C6-4D06815B1F09}" destId="{F26648D7-5456-4B27-8766-62F51DCD786D}" srcOrd="0" destOrd="0" presId="urn:microsoft.com/office/officeart/2008/layout/VerticalCurvedList"/>
    <dgm:cxn modelId="{BD61CDBA-E0B8-40D0-B3CB-BB1A5897FF5A}" type="presParOf" srcId="{227DE62A-F629-49A6-A5BD-B79C6F70A703}" destId="{9C381DAE-C4A4-4122-BB0F-92715279206D}" srcOrd="13" destOrd="0" presId="urn:microsoft.com/office/officeart/2008/layout/VerticalCurvedList"/>
    <dgm:cxn modelId="{3AAD1294-CC15-44D0-84E4-C6E41147A57F}" type="presParOf" srcId="{227DE62A-F629-49A6-A5BD-B79C6F70A703}" destId="{2434B5EC-CFA8-4698-8708-003D9C82FF20}" srcOrd="14" destOrd="0" presId="urn:microsoft.com/office/officeart/2008/layout/VerticalCurvedList"/>
    <dgm:cxn modelId="{BA46D692-3035-4E88-BBFF-E74CDC058023}" type="presParOf" srcId="{2434B5EC-CFA8-4698-8708-003D9C82FF20}" destId="{4466BFCC-3F5E-4C6D-94BC-1452214CC40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DB79AE0-433E-493B-9C0E-14FCBF84ABC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C610443-7BA6-4B2C-A728-EEB8640DDF77}">
      <dgm:prSet/>
      <dgm:spPr/>
      <dgm:t>
        <a:bodyPr/>
        <a:lstStyle/>
        <a:p>
          <a:r>
            <a:rPr lang="es-ES" b="1" dirty="0"/>
            <a:t>ICEX</a:t>
          </a:r>
          <a:r>
            <a:rPr lang="es-ES" dirty="0"/>
            <a:t>. Gestiona los instrumentos de promoción comercial que la Administración Pública pone al servicio de los exportadores españoles.</a:t>
          </a:r>
          <a:endParaRPr lang="en-US" dirty="0"/>
        </a:p>
      </dgm:t>
    </dgm:pt>
    <dgm:pt modelId="{2D2A3803-0620-4AF1-AA2E-420F046EC1EF}" type="parTrans" cxnId="{CDFEAD24-8071-48E6-B415-D107A363E5AC}">
      <dgm:prSet/>
      <dgm:spPr/>
      <dgm:t>
        <a:bodyPr/>
        <a:lstStyle/>
        <a:p>
          <a:endParaRPr lang="en-US"/>
        </a:p>
      </dgm:t>
    </dgm:pt>
    <dgm:pt modelId="{FD336C85-BC0D-4678-A537-B75199C75007}" type="sibTrans" cxnId="{CDFEAD24-8071-48E6-B415-D107A363E5AC}">
      <dgm:prSet/>
      <dgm:spPr/>
      <dgm:t>
        <a:bodyPr/>
        <a:lstStyle/>
        <a:p>
          <a:endParaRPr lang="en-US"/>
        </a:p>
      </dgm:t>
    </dgm:pt>
    <dgm:pt modelId="{68D3CC17-5982-41FC-9462-6F4936EF1D58}">
      <dgm:prSet/>
      <dgm:spPr/>
      <dgm:t>
        <a:bodyPr/>
        <a:lstStyle/>
        <a:p>
          <a:r>
            <a:rPr lang="es-ES" b="1"/>
            <a:t>COFIDES</a:t>
          </a:r>
          <a:r>
            <a:rPr lang="es-ES"/>
            <a:t>. Compañía española de financiación del desarrollo.</a:t>
          </a:r>
          <a:endParaRPr lang="en-US"/>
        </a:p>
      </dgm:t>
    </dgm:pt>
    <dgm:pt modelId="{DC529EA5-D1E5-44AA-9295-E115339737C7}" type="parTrans" cxnId="{3C73083B-30F6-4DD6-9C76-D444795C9006}">
      <dgm:prSet/>
      <dgm:spPr/>
      <dgm:t>
        <a:bodyPr/>
        <a:lstStyle/>
        <a:p>
          <a:endParaRPr lang="en-US"/>
        </a:p>
      </dgm:t>
    </dgm:pt>
    <dgm:pt modelId="{87A19EBF-4E44-45D3-9D84-B742D83E1F44}" type="sibTrans" cxnId="{3C73083B-30F6-4DD6-9C76-D444795C9006}">
      <dgm:prSet/>
      <dgm:spPr/>
      <dgm:t>
        <a:bodyPr/>
        <a:lstStyle/>
        <a:p>
          <a:endParaRPr lang="en-US"/>
        </a:p>
      </dgm:t>
    </dgm:pt>
    <dgm:pt modelId="{3D7680DB-4EB9-472A-BEA5-D46E1273C70D}">
      <dgm:prSet/>
      <dgm:spPr/>
      <dgm:t>
        <a:bodyPr/>
        <a:lstStyle/>
        <a:p>
          <a:r>
            <a:rPr lang="es-ES"/>
            <a:t>Sociedad Anónima estatal para dar impulso a las inversiones de las empresas españolas.</a:t>
          </a:r>
          <a:endParaRPr lang="en-US"/>
        </a:p>
      </dgm:t>
    </dgm:pt>
    <dgm:pt modelId="{EEE0910E-B062-44E5-881A-25B0F2F84907}" type="parTrans" cxnId="{122D44C6-1A8B-4925-85B8-E93E6D36AA4E}">
      <dgm:prSet/>
      <dgm:spPr/>
      <dgm:t>
        <a:bodyPr/>
        <a:lstStyle/>
        <a:p>
          <a:endParaRPr lang="en-US"/>
        </a:p>
      </dgm:t>
    </dgm:pt>
    <dgm:pt modelId="{A92B47A0-6C43-426F-84A2-04968206ABCE}" type="sibTrans" cxnId="{122D44C6-1A8B-4925-85B8-E93E6D36AA4E}">
      <dgm:prSet/>
      <dgm:spPr/>
      <dgm:t>
        <a:bodyPr/>
        <a:lstStyle/>
        <a:p>
          <a:endParaRPr lang="en-US"/>
        </a:p>
      </dgm:t>
    </dgm:pt>
    <dgm:pt modelId="{613CCE01-AC77-4D89-92A7-F4EEB5B9740D}">
      <dgm:prSet/>
      <dgm:spPr/>
      <dgm:t>
        <a:bodyPr/>
        <a:lstStyle/>
        <a:p>
          <a:r>
            <a:rPr lang="es-ES" b="1"/>
            <a:t>Cámaras oficiales de comercio. </a:t>
          </a:r>
          <a:endParaRPr lang="en-US"/>
        </a:p>
      </dgm:t>
    </dgm:pt>
    <dgm:pt modelId="{70ED941E-64CB-4DA0-A63F-5F35087AF2F0}" type="parTrans" cxnId="{1839E5CB-289A-4151-90A2-68B091EEE7F3}">
      <dgm:prSet/>
      <dgm:spPr/>
      <dgm:t>
        <a:bodyPr/>
        <a:lstStyle/>
        <a:p>
          <a:endParaRPr lang="en-US"/>
        </a:p>
      </dgm:t>
    </dgm:pt>
    <dgm:pt modelId="{9738D03D-FCAC-4F07-9751-1953ECFCE0E4}" type="sibTrans" cxnId="{1839E5CB-289A-4151-90A2-68B091EEE7F3}">
      <dgm:prSet/>
      <dgm:spPr/>
      <dgm:t>
        <a:bodyPr/>
        <a:lstStyle/>
        <a:p>
          <a:endParaRPr lang="en-US"/>
        </a:p>
      </dgm:t>
    </dgm:pt>
    <dgm:pt modelId="{A74485A1-B7F7-42B4-AFAF-EBF4544B9690}">
      <dgm:prSet/>
      <dgm:spPr/>
      <dgm:t>
        <a:bodyPr/>
        <a:lstStyle/>
        <a:p>
          <a:r>
            <a:rPr lang="es-ES" b="1"/>
            <a:t>Instituto de Crédito Oficial (ICO).</a:t>
          </a:r>
          <a:endParaRPr lang="en-US"/>
        </a:p>
      </dgm:t>
    </dgm:pt>
    <dgm:pt modelId="{917C5327-E392-497E-AA27-9E78950378AA}" type="parTrans" cxnId="{E9C53AB4-F7A3-4A5B-834F-6F735532C4C6}">
      <dgm:prSet/>
      <dgm:spPr/>
      <dgm:t>
        <a:bodyPr/>
        <a:lstStyle/>
        <a:p>
          <a:endParaRPr lang="en-US"/>
        </a:p>
      </dgm:t>
    </dgm:pt>
    <dgm:pt modelId="{C78DF2DB-77FE-4925-A53B-9B3CB19596E1}" type="sibTrans" cxnId="{E9C53AB4-F7A3-4A5B-834F-6F735532C4C6}">
      <dgm:prSet/>
      <dgm:spPr/>
      <dgm:t>
        <a:bodyPr/>
        <a:lstStyle/>
        <a:p>
          <a:endParaRPr lang="en-US"/>
        </a:p>
      </dgm:t>
    </dgm:pt>
    <dgm:pt modelId="{14061D2C-C1E3-4253-A2F0-5A1669FED99F}">
      <dgm:prSet/>
      <dgm:spPr/>
      <dgm:t>
        <a:bodyPr/>
        <a:lstStyle/>
        <a:p>
          <a:r>
            <a:rPr lang="es-ES" b="1"/>
            <a:t>Agrupaciones de exportadores.</a:t>
          </a:r>
          <a:endParaRPr lang="en-US"/>
        </a:p>
      </dgm:t>
    </dgm:pt>
    <dgm:pt modelId="{1053B355-5F45-4469-946C-A9A886EF415F}" type="parTrans" cxnId="{E07846D7-209B-4F70-A0F3-ABA374E4BEC2}">
      <dgm:prSet/>
      <dgm:spPr/>
      <dgm:t>
        <a:bodyPr/>
        <a:lstStyle/>
        <a:p>
          <a:endParaRPr lang="en-US"/>
        </a:p>
      </dgm:t>
    </dgm:pt>
    <dgm:pt modelId="{0C7CA764-2096-4EF6-AE74-FC8F7B12E752}" type="sibTrans" cxnId="{E07846D7-209B-4F70-A0F3-ABA374E4BEC2}">
      <dgm:prSet/>
      <dgm:spPr/>
      <dgm:t>
        <a:bodyPr/>
        <a:lstStyle/>
        <a:p>
          <a:endParaRPr lang="en-US"/>
        </a:p>
      </dgm:t>
    </dgm:pt>
    <dgm:pt modelId="{2CDCBF8D-D6F4-445E-B74F-0F4B50B664BC}">
      <dgm:prSet/>
      <dgm:spPr/>
      <dgm:t>
        <a:bodyPr/>
        <a:lstStyle/>
        <a:p>
          <a:r>
            <a:rPr lang="es-ES" b="1"/>
            <a:t>Oficinas económicas y comerciales de España en el exterior, (OFECOMES).</a:t>
          </a:r>
          <a:endParaRPr lang="en-US"/>
        </a:p>
      </dgm:t>
    </dgm:pt>
    <dgm:pt modelId="{68D357EA-A8B5-4BA0-9094-63CD3D5FB869}" type="parTrans" cxnId="{579C37EC-BB64-47A4-9835-2EBEE772150C}">
      <dgm:prSet/>
      <dgm:spPr/>
      <dgm:t>
        <a:bodyPr/>
        <a:lstStyle/>
        <a:p>
          <a:endParaRPr lang="en-US"/>
        </a:p>
      </dgm:t>
    </dgm:pt>
    <dgm:pt modelId="{900632C2-1F3F-401F-80CB-44DB2848F54F}" type="sibTrans" cxnId="{579C37EC-BB64-47A4-9835-2EBEE772150C}">
      <dgm:prSet/>
      <dgm:spPr/>
      <dgm:t>
        <a:bodyPr/>
        <a:lstStyle/>
        <a:p>
          <a:endParaRPr lang="en-US"/>
        </a:p>
      </dgm:t>
    </dgm:pt>
    <dgm:pt modelId="{842A2D24-1FB2-4186-B812-38FCF748135A}" type="pres">
      <dgm:prSet presAssocID="{4DB79AE0-433E-493B-9C0E-14FCBF84ABC2}" presName="Name0" presStyleCnt="0">
        <dgm:presLayoutVars>
          <dgm:dir/>
          <dgm:resizeHandles val="exact"/>
        </dgm:presLayoutVars>
      </dgm:prSet>
      <dgm:spPr/>
    </dgm:pt>
    <dgm:pt modelId="{6BD92E47-8466-4D4D-A2FC-487A36561D48}" type="pres">
      <dgm:prSet presAssocID="{3C610443-7BA6-4B2C-A728-EEB8640DDF77}" presName="node" presStyleLbl="node1" presStyleIdx="0" presStyleCnt="7">
        <dgm:presLayoutVars>
          <dgm:bulletEnabled val="1"/>
        </dgm:presLayoutVars>
      </dgm:prSet>
      <dgm:spPr/>
    </dgm:pt>
    <dgm:pt modelId="{AFDABEA0-122B-4393-A0A1-7B748F46EE96}" type="pres">
      <dgm:prSet presAssocID="{FD336C85-BC0D-4678-A537-B75199C75007}" presName="sibTrans" presStyleLbl="sibTrans1D1" presStyleIdx="0" presStyleCnt="6"/>
      <dgm:spPr/>
    </dgm:pt>
    <dgm:pt modelId="{4E1FF438-1DA2-4B4F-93A1-E06777CD28A3}" type="pres">
      <dgm:prSet presAssocID="{FD336C85-BC0D-4678-A537-B75199C75007}" presName="connectorText" presStyleLbl="sibTrans1D1" presStyleIdx="0" presStyleCnt="6"/>
      <dgm:spPr/>
    </dgm:pt>
    <dgm:pt modelId="{0F632A91-BADD-4F24-A234-85EBC90FD371}" type="pres">
      <dgm:prSet presAssocID="{68D3CC17-5982-41FC-9462-6F4936EF1D58}" presName="node" presStyleLbl="node1" presStyleIdx="1" presStyleCnt="7">
        <dgm:presLayoutVars>
          <dgm:bulletEnabled val="1"/>
        </dgm:presLayoutVars>
      </dgm:prSet>
      <dgm:spPr/>
    </dgm:pt>
    <dgm:pt modelId="{95F91DD8-6D16-45D4-9FE6-8D17CFA51FC9}" type="pres">
      <dgm:prSet presAssocID="{87A19EBF-4E44-45D3-9D84-B742D83E1F44}" presName="sibTrans" presStyleLbl="sibTrans1D1" presStyleIdx="1" presStyleCnt="6"/>
      <dgm:spPr/>
    </dgm:pt>
    <dgm:pt modelId="{BFA6A729-751F-4838-83BA-088241376C49}" type="pres">
      <dgm:prSet presAssocID="{87A19EBF-4E44-45D3-9D84-B742D83E1F44}" presName="connectorText" presStyleLbl="sibTrans1D1" presStyleIdx="1" presStyleCnt="6"/>
      <dgm:spPr/>
    </dgm:pt>
    <dgm:pt modelId="{8D9FE0AA-FACB-4F89-8F24-8BB7B1279338}" type="pres">
      <dgm:prSet presAssocID="{3D7680DB-4EB9-472A-BEA5-D46E1273C70D}" presName="node" presStyleLbl="node1" presStyleIdx="2" presStyleCnt="7">
        <dgm:presLayoutVars>
          <dgm:bulletEnabled val="1"/>
        </dgm:presLayoutVars>
      </dgm:prSet>
      <dgm:spPr/>
    </dgm:pt>
    <dgm:pt modelId="{AB9C6931-6872-47D6-AD20-CA308DCA31FF}" type="pres">
      <dgm:prSet presAssocID="{A92B47A0-6C43-426F-84A2-04968206ABCE}" presName="sibTrans" presStyleLbl="sibTrans1D1" presStyleIdx="2" presStyleCnt="6"/>
      <dgm:spPr/>
    </dgm:pt>
    <dgm:pt modelId="{CE9EEB4F-7049-42C5-BD22-29869439C2B6}" type="pres">
      <dgm:prSet presAssocID="{A92B47A0-6C43-426F-84A2-04968206ABCE}" presName="connectorText" presStyleLbl="sibTrans1D1" presStyleIdx="2" presStyleCnt="6"/>
      <dgm:spPr/>
    </dgm:pt>
    <dgm:pt modelId="{8919442B-9FB6-4C48-8657-761FE13B3D3E}" type="pres">
      <dgm:prSet presAssocID="{613CCE01-AC77-4D89-92A7-F4EEB5B9740D}" presName="node" presStyleLbl="node1" presStyleIdx="3" presStyleCnt="7">
        <dgm:presLayoutVars>
          <dgm:bulletEnabled val="1"/>
        </dgm:presLayoutVars>
      </dgm:prSet>
      <dgm:spPr/>
    </dgm:pt>
    <dgm:pt modelId="{49D725F4-CC15-418B-A0E3-7E3457D953E3}" type="pres">
      <dgm:prSet presAssocID="{9738D03D-FCAC-4F07-9751-1953ECFCE0E4}" presName="sibTrans" presStyleLbl="sibTrans1D1" presStyleIdx="3" presStyleCnt="6"/>
      <dgm:spPr/>
    </dgm:pt>
    <dgm:pt modelId="{FDA778D3-C460-4052-93A6-21554EAEF31A}" type="pres">
      <dgm:prSet presAssocID="{9738D03D-FCAC-4F07-9751-1953ECFCE0E4}" presName="connectorText" presStyleLbl="sibTrans1D1" presStyleIdx="3" presStyleCnt="6"/>
      <dgm:spPr/>
    </dgm:pt>
    <dgm:pt modelId="{7822015C-A49B-4C43-83E6-FACE34D9116C}" type="pres">
      <dgm:prSet presAssocID="{A74485A1-B7F7-42B4-AFAF-EBF4544B9690}" presName="node" presStyleLbl="node1" presStyleIdx="4" presStyleCnt="7">
        <dgm:presLayoutVars>
          <dgm:bulletEnabled val="1"/>
        </dgm:presLayoutVars>
      </dgm:prSet>
      <dgm:spPr/>
    </dgm:pt>
    <dgm:pt modelId="{25224818-14B1-4F3B-AB28-6E5B913C3D4B}" type="pres">
      <dgm:prSet presAssocID="{C78DF2DB-77FE-4925-A53B-9B3CB19596E1}" presName="sibTrans" presStyleLbl="sibTrans1D1" presStyleIdx="4" presStyleCnt="6"/>
      <dgm:spPr/>
    </dgm:pt>
    <dgm:pt modelId="{9042CE22-66CF-44FF-96ED-8FD35099892A}" type="pres">
      <dgm:prSet presAssocID="{C78DF2DB-77FE-4925-A53B-9B3CB19596E1}" presName="connectorText" presStyleLbl="sibTrans1D1" presStyleIdx="4" presStyleCnt="6"/>
      <dgm:spPr/>
    </dgm:pt>
    <dgm:pt modelId="{AB8845AC-FE29-4D45-B939-1E9D8A7A1786}" type="pres">
      <dgm:prSet presAssocID="{14061D2C-C1E3-4253-A2F0-5A1669FED99F}" presName="node" presStyleLbl="node1" presStyleIdx="5" presStyleCnt="7">
        <dgm:presLayoutVars>
          <dgm:bulletEnabled val="1"/>
        </dgm:presLayoutVars>
      </dgm:prSet>
      <dgm:spPr/>
    </dgm:pt>
    <dgm:pt modelId="{434D869A-DD2F-4CC4-9CE9-6D2EBBDB7BF6}" type="pres">
      <dgm:prSet presAssocID="{0C7CA764-2096-4EF6-AE74-FC8F7B12E752}" presName="sibTrans" presStyleLbl="sibTrans1D1" presStyleIdx="5" presStyleCnt="6"/>
      <dgm:spPr/>
    </dgm:pt>
    <dgm:pt modelId="{00E7D6DC-60EC-4064-91BE-0F7340620AE4}" type="pres">
      <dgm:prSet presAssocID="{0C7CA764-2096-4EF6-AE74-FC8F7B12E752}" presName="connectorText" presStyleLbl="sibTrans1D1" presStyleIdx="5" presStyleCnt="6"/>
      <dgm:spPr/>
    </dgm:pt>
    <dgm:pt modelId="{51199C86-98B3-4A2B-B18C-E3DEA3808F7E}" type="pres">
      <dgm:prSet presAssocID="{2CDCBF8D-D6F4-445E-B74F-0F4B50B664BC}" presName="node" presStyleLbl="node1" presStyleIdx="6" presStyleCnt="7">
        <dgm:presLayoutVars>
          <dgm:bulletEnabled val="1"/>
        </dgm:presLayoutVars>
      </dgm:prSet>
      <dgm:spPr/>
    </dgm:pt>
  </dgm:ptLst>
  <dgm:cxnLst>
    <dgm:cxn modelId="{C3D79602-8C2B-49BE-B4C5-EC935F10A8AF}" type="presOf" srcId="{613CCE01-AC77-4D89-92A7-F4EEB5B9740D}" destId="{8919442B-9FB6-4C48-8657-761FE13B3D3E}" srcOrd="0" destOrd="0" presId="urn:microsoft.com/office/officeart/2016/7/layout/RepeatingBendingProcessNew"/>
    <dgm:cxn modelId="{05A9300B-15C7-4447-94E9-DCB6D8069E2C}" type="presOf" srcId="{C78DF2DB-77FE-4925-A53B-9B3CB19596E1}" destId="{9042CE22-66CF-44FF-96ED-8FD35099892A}" srcOrd="1" destOrd="0" presId="urn:microsoft.com/office/officeart/2016/7/layout/RepeatingBendingProcessNew"/>
    <dgm:cxn modelId="{9E5E4E17-236C-477C-9A52-E5B9AF44E68F}" type="presOf" srcId="{0C7CA764-2096-4EF6-AE74-FC8F7B12E752}" destId="{00E7D6DC-60EC-4064-91BE-0F7340620AE4}" srcOrd="1" destOrd="0" presId="urn:microsoft.com/office/officeart/2016/7/layout/RepeatingBendingProcessNew"/>
    <dgm:cxn modelId="{CDFEAD24-8071-48E6-B415-D107A363E5AC}" srcId="{4DB79AE0-433E-493B-9C0E-14FCBF84ABC2}" destId="{3C610443-7BA6-4B2C-A728-EEB8640DDF77}" srcOrd="0" destOrd="0" parTransId="{2D2A3803-0620-4AF1-AA2E-420F046EC1EF}" sibTransId="{FD336C85-BC0D-4678-A537-B75199C75007}"/>
    <dgm:cxn modelId="{0C8DBD2B-C444-430A-901D-7FC2E8796F7B}" type="presOf" srcId="{A92B47A0-6C43-426F-84A2-04968206ABCE}" destId="{AB9C6931-6872-47D6-AD20-CA308DCA31FF}" srcOrd="0" destOrd="0" presId="urn:microsoft.com/office/officeart/2016/7/layout/RepeatingBendingProcessNew"/>
    <dgm:cxn modelId="{3BF51730-1AEE-4065-93BE-84ECF63B4629}" type="presOf" srcId="{3C610443-7BA6-4B2C-A728-EEB8640DDF77}" destId="{6BD92E47-8466-4D4D-A2FC-487A36561D48}" srcOrd="0" destOrd="0" presId="urn:microsoft.com/office/officeart/2016/7/layout/RepeatingBendingProcessNew"/>
    <dgm:cxn modelId="{3C73083B-30F6-4DD6-9C76-D444795C9006}" srcId="{4DB79AE0-433E-493B-9C0E-14FCBF84ABC2}" destId="{68D3CC17-5982-41FC-9462-6F4936EF1D58}" srcOrd="1" destOrd="0" parTransId="{DC529EA5-D1E5-44AA-9295-E115339737C7}" sibTransId="{87A19EBF-4E44-45D3-9D84-B742D83E1F44}"/>
    <dgm:cxn modelId="{29F6FF3D-1EB5-4AD3-8810-AD029E807977}" type="presOf" srcId="{14061D2C-C1E3-4253-A2F0-5A1669FED99F}" destId="{AB8845AC-FE29-4D45-B939-1E9D8A7A1786}" srcOrd="0" destOrd="0" presId="urn:microsoft.com/office/officeart/2016/7/layout/RepeatingBendingProcessNew"/>
    <dgm:cxn modelId="{14037F40-11B1-4F1B-B868-9E5BBEFAAC77}" type="presOf" srcId="{9738D03D-FCAC-4F07-9751-1953ECFCE0E4}" destId="{49D725F4-CC15-418B-A0E3-7E3457D953E3}" srcOrd="0" destOrd="0" presId="urn:microsoft.com/office/officeart/2016/7/layout/RepeatingBendingProcessNew"/>
    <dgm:cxn modelId="{3F3BCA62-1E0D-4986-AD71-CB6A24B7F05D}" type="presOf" srcId="{A92B47A0-6C43-426F-84A2-04968206ABCE}" destId="{CE9EEB4F-7049-42C5-BD22-29869439C2B6}" srcOrd="1" destOrd="0" presId="urn:microsoft.com/office/officeart/2016/7/layout/RepeatingBendingProcessNew"/>
    <dgm:cxn modelId="{2C393B64-41C1-408A-90E8-D807A49316EF}" type="presOf" srcId="{A74485A1-B7F7-42B4-AFAF-EBF4544B9690}" destId="{7822015C-A49B-4C43-83E6-FACE34D9116C}" srcOrd="0" destOrd="0" presId="urn:microsoft.com/office/officeart/2016/7/layout/RepeatingBendingProcessNew"/>
    <dgm:cxn modelId="{22A05644-0CAD-4686-85A5-FE1877F23FD6}" type="presOf" srcId="{2CDCBF8D-D6F4-445E-B74F-0F4B50B664BC}" destId="{51199C86-98B3-4A2B-B18C-E3DEA3808F7E}" srcOrd="0" destOrd="0" presId="urn:microsoft.com/office/officeart/2016/7/layout/RepeatingBendingProcessNew"/>
    <dgm:cxn modelId="{42ABAB82-FCBB-45C3-877F-3B48C12B2A94}" type="presOf" srcId="{C78DF2DB-77FE-4925-A53B-9B3CB19596E1}" destId="{25224818-14B1-4F3B-AB28-6E5B913C3D4B}" srcOrd="0" destOrd="0" presId="urn:microsoft.com/office/officeart/2016/7/layout/RepeatingBendingProcessNew"/>
    <dgm:cxn modelId="{20C3FC8A-0295-48BE-914B-46BBF37F27DC}" type="presOf" srcId="{87A19EBF-4E44-45D3-9D84-B742D83E1F44}" destId="{BFA6A729-751F-4838-83BA-088241376C49}" srcOrd="1" destOrd="0" presId="urn:microsoft.com/office/officeart/2016/7/layout/RepeatingBendingProcessNew"/>
    <dgm:cxn modelId="{411E2199-56BD-4A50-8F64-20D8E6B89D3C}" type="presOf" srcId="{FD336C85-BC0D-4678-A537-B75199C75007}" destId="{4E1FF438-1DA2-4B4F-93A1-E06777CD28A3}" srcOrd="1" destOrd="0" presId="urn:microsoft.com/office/officeart/2016/7/layout/RepeatingBendingProcessNew"/>
    <dgm:cxn modelId="{3ADD11B4-8982-4F31-9A6F-9E8A190E3B1D}" type="presOf" srcId="{FD336C85-BC0D-4678-A537-B75199C75007}" destId="{AFDABEA0-122B-4393-A0A1-7B748F46EE96}" srcOrd="0" destOrd="0" presId="urn:microsoft.com/office/officeart/2016/7/layout/RepeatingBendingProcessNew"/>
    <dgm:cxn modelId="{E9C53AB4-F7A3-4A5B-834F-6F735532C4C6}" srcId="{4DB79AE0-433E-493B-9C0E-14FCBF84ABC2}" destId="{A74485A1-B7F7-42B4-AFAF-EBF4544B9690}" srcOrd="4" destOrd="0" parTransId="{917C5327-E392-497E-AA27-9E78950378AA}" sibTransId="{C78DF2DB-77FE-4925-A53B-9B3CB19596E1}"/>
    <dgm:cxn modelId="{122D44C6-1A8B-4925-85B8-E93E6D36AA4E}" srcId="{4DB79AE0-433E-493B-9C0E-14FCBF84ABC2}" destId="{3D7680DB-4EB9-472A-BEA5-D46E1273C70D}" srcOrd="2" destOrd="0" parTransId="{EEE0910E-B062-44E5-881A-25B0F2F84907}" sibTransId="{A92B47A0-6C43-426F-84A2-04968206ABCE}"/>
    <dgm:cxn modelId="{4BC7B3C9-1111-4DA6-9473-99C10EA38BBE}" type="presOf" srcId="{4DB79AE0-433E-493B-9C0E-14FCBF84ABC2}" destId="{842A2D24-1FB2-4186-B812-38FCF748135A}" srcOrd="0" destOrd="0" presId="urn:microsoft.com/office/officeart/2016/7/layout/RepeatingBendingProcessNew"/>
    <dgm:cxn modelId="{1839E5CB-289A-4151-90A2-68B091EEE7F3}" srcId="{4DB79AE0-433E-493B-9C0E-14FCBF84ABC2}" destId="{613CCE01-AC77-4D89-92A7-F4EEB5B9740D}" srcOrd="3" destOrd="0" parTransId="{70ED941E-64CB-4DA0-A63F-5F35087AF2F0}" sibTransId="{9738D03D-FCAC-4F07-9751-1953ECFCE0E4}"/>
    <dgm:cxn modelId="{E07846D7-209B-4F70-A0F3-ABA374E4BEC2}" srcId="{4DB79AE0-433E-493B-9C0E-14FCBF84ABC2}" destId="{14061D2C-C1E3-4253-A2F0-5A1669FED99F}" srcOrd="5" destOrd="0" parTransId="{1053B355-5F45-4469-946C-A9A886EF415F}" sibTransId="{0C7CA764-2096-4EF6-AE74-FC8F7B12E752}"/>
    <dgm:cxn modelId="{19AF33DD-2E5B-47EB-BB9C-4E4B26F263DB}" type="presOf" srcId="{9738D03D-FCAC-4F07-9751-1953ECFCE0E4}" destId="{FDA778D3-C460-4052-93A6-21554EAEF31A}" srcOrd="1" destOrd="0" presId="urn:microsoft.com/office/officeart/2016/7/layout/RepeatingBendingProcessNew"/>
    <dgm:cxn modelId="{443542DD-0461-4DD2-9D80-234327749824}" type="presOf" srcId="{68D3CC17-5982-41FC-9462-6F4936EF1D58}" destId="{0F632A91-BADD-4F24-A234-85EBC90FD371}" srcOrd="0" destOrd="0" presId="urn:microsoft.com/office/officeart/2016/7/layout/RepeatingBendingProcessNew"/>
    <dgm:cxn modelId="{75282DE3-6FFC-4EC0-920B-33C5C2F8B524}" type="presOf" srcId="{3D7680DB-4EB9-472A-BEA5-D46E1273C70D}" destId="{8D9FE0AA-FACB-4F89-8F24-8BB7B1279338}" srcOrd="0" destOrd="0" presId="urn:microsoft.com/office/officeart/2016/7/layout/RepeatingBendingProcessNew"/>
    <dgm:cxn modelId="{4AE9F6E4-193E-46A1-85E1-9EE03A9B3BB8}" type="presOf" srcId="{87A19EBF-4E44-45D3-9D84-B742D83E1F44}" destId="{95F91DD8-6D16-45D4-9FE6-8D17CFA51FC9}" srcOrd="0" destOrd="0" presId="urn:microsoft.com/office/officeart/2016/7/layout/RepeatingBendingProcessNew"/>
    <dgm:cxn modelId="{579C37EC-BB64-47A4-9835-2EBEE772150C}" srcId="{4DB79AE0-433E-493B-9C0E-14FCBF84ABC2}" destId="{2CDCBF8D-D6F4-445E-B74F-0F4B50B664BC}" srcOrd="6" destOrd="0" parTransId="{68D357EA-A8B5-4BA0-9094-63CD3D5FB869}" sibTransId="{900632C2-1F3F-401F-80CB-44DB2848F54F}"/>
    <dgm:cxn modelId="{A8B98EF1-B2AB-422C-A05C-7277AF0A6F96}" type="presOf" srcId="{0C7CA764-2096-4EF6-AE74-FC8F7B12E752}" destId="{434D869A-DD2F-4CC4-9CE9-6D2EBBDB7BF6}" srcOrd="0" destOrd="0" presId="urn:microsoft.com/office/officeart/2016/7/layout/RepeatingBendingProcessNew"/>
    <dgm:cxn modelId="{1DB87B00-CEE2-4ACA-AD29-67D3FAF9CAAF}" type="presParOf" srcId="{842A2D24-1FB2-4186-B812-38FCF748135A}" destId="{6BD92E47-8466-4D4D-A2FC-487A36561D48}" srcOrd="0" destOrd="0" presId="urn:microsoft.com/office/officeart/2016/7/layout/RepeatingBendingProcessNew"/>
    <dgm:cxn modelId="{885D7F76-1624-43A1-A748-F27124DFD2F6}" type="presParOf" srcId="{842A2D24-1FB2-4186-B812-38FCF748135A}" destId="{AFDABEA0-122B-4393-A0A1-7B748F46EE96}" srcOrd="1" destOrd="0" presId="urn:microsoft.com/office/officeart/2016/7/layout/RepeatingBendingProcessNew"/>
    <dgm:cxn modelId="{351F3B75-D6A7-4F6F-9469-0155136145E0}" type="presParOf" srcId="{AFDABEA0-122B-4393-A0A1-7B748F46EE96}" destId="{4E1FF438-1DA2-4B4F-93A1-E06777CD28A3}" srcOrd="0" destOrd="0" presId="urn:microsoft.com/office/officeart/2016/7/layout/RepeatingBendingProcessNew"/>
    <dgm:cxn modelId="{0EB5E1CA-FC00-406C-87D3-AB4544D05295}" type="presParOf" srcId="{842A2D24-1FB2-4186-B812-38FCF748135A}" destId="{0F632A91-BADD-4F24-A234-85EBC90FD371}" srcOrd="2" destOrd="0" presId="urn:microsoft.com/office/officeart/2016/7/layout/RepeatingBendingProcessNew"/>
    <dgm:cxn modelId="{5CE27D70-66BF-4406-9E55-02CF957BF347}" type="presParOf" srcId="{842A2D24-1FB2-4186-B812-38FCF748135A}" destId="{95F91DD8-6D16-45D4-9FE6-8D17CFA51FC9}" srcOrd="3" destOrd="0" presId="urn:microsoft.com/office/officeart/2016/7/layout/RepeatingBendingProcessNew"/>
    <dgm:cxn modelId="{BBFE14FF-205C-47D5-AC95-A9F05D4E9702}" type="presParOf" srcId="{95F91DD8-6D16-45D4-9FE6-8D17CFA51FC9}" destId="{BFA6A729-751F-4838-83BA-088241376C49}" srcOrd="0" destOrd="0" presId="urn:microsoft.com/office/officeart/2016/7/layout/RepeatingBendingProcessNew"/>
    <dgm:cxn modelId="{C3BB02CC-A0A4-4034-A536-AFE4A9621A5F}" type="presParOf" srcId="{842A2D24-1FB2-4186-B812-38FCF748135A}" destId="{8D9FE0AA-FACB-4F89-8F24-8BB7B1279338}" srcOrd="4" destOrd="0" presId="urn:microsoft.com/office/officeart/2016/7/layout/RepeatingBendingProcessNew"/>
    <dgm:cxn modelId="{788A20C1-7C4F-4CAD-A176-77CF8D13A4CD}" type="presParOf" srcId="{842A2D24-1FB2-4186-B812-38FCF748135A}" destId="{AB9C6931-6872-47D6-AD20-CA308DCA31FF}" srcOrd="5" destOrd="0" presId="urn:microsoft.com/office/officeart/2016/7/layout/RepeatingBendingProcessNew"/>
    <dgm:cxn modelId="{4153CD02-7CB2-4028-A9F3-5CD7F12D9DA3}" type="presParOf" srcId="{AB9C6931-6872-47D6-AD20-CA308DCA31FF}" destId="{CE9EEB4F-7049-42C5-BD22-29869439C2B6}" srcOrd="0" destOrd="0" presId="urn:microsoft.com/office/officeart/2016/7/layout/RepeatingBendingProcessNew"/>
    <dgm:cxn modelId="{B5B6B276-D861-4B93-89A1-380812F95164}" type="presParOf" srcId="{842A2D24-1FB2-4186-B812-38FCF748135A}" destId="{8919442B-9FB6-4C48-8657-761FE13B3D3E}" srcOrd="6" destOrd="0" presId="urn:microsoft.com/office/officeart/2016/7/layout/RepeatingBendingProcessNew"/>
    <dgm:cxn modelId="{B91ED479-EEB1-43CE-9B0F-2F01DD510AF0}" type="presParOf" srcId="{842A2D24-1FB2-4186-B812-38FCF748135A}" destId="{49D725F4-CC15-418B-A0E3-7E3457D953E3}" srcOrd="7" destOrd="0" presId="urn:microsoft.com/office/officeart/2016/7/layout/RepeatingBendingProcessNew"/>
    <dgm:cxn modelId="{7A8D1363-CE8C-45E5-9020-D71FA8570ACF}" type="presParOf" srcId="{49D725F4-CC15-418B-A0E3-7E3457D953E3}" destId="{FDA778D3-C460-4052-93A6-21554EAEF31A}" srcOrd="0" destOrd="0" presId="urn:microsoft.com/office/officeart/2016/7/layout/RepeatingBendingProcessNew"/>
    <dgm:cxn modelId="{BE863ACF-F6E5-4772-A2E8-1FE26043508B}" type="presParOf" srcId="{842A2D24-1FB2-4186-B812-38FCF748135A}" destId="{7822015C-A49B-4C43-83E6-FACE34D9116C}" srcOrd="8" destOrd="0" presId="urn:microsoft.com/office/officeart/2016/7/layout/RepeatingBendingProcessNew"/>
    <dgm:cxn modelId="{ED34C026-ABF4-4FF9-870A-4F9F53D53FE3}" type="presParOf" srcId="{842A2D24-1FB2-4186-B812-38FCF748135A}" destId="{25224818-14B1-4F3B-AB28-6E5B913C3D4B}" srcOrd="9" destOrd="0" presId="urn:microsoft.com/office/officeart/2016/7/layout/RepeatingBendingProcessNew"/>
    <dgm:cxn modelId="{EBC41BC0-0EDD-4ADD-89FE-987DC7341A46}" type="presParOf" srcId="{25224818-14B1-4F3B-AB28-6E5B913C3D4B}" destId="{9042CE22-66CF-44FF-96ED-8FD35099892A}" srcOrd="0" destOrd="0" presId="urn:microsoft.com/office/officeart/2016/7/layout/RepeatingBendingProcessNew"/>
    <dgm:cxn modelId="{6FEE47A6-CCD9-4D27-B0C0-C8528E556996}" type="presParOf" srcId="{842A2D24-1FB2-4186-B812-38FCF748135A}" destId="{AB8845AC-FE29-4D45-B939-1E9D8A7A1786}" srcOrd="10" destOrd="0" presId="urn:microsoft.com/office/officeart/2016/7/layout/RepeatingBendingProcessNew"/>
    <dgm:cxn modelId="{71648DCC-93FC-425D-A64E-532471D5D7FC}" type="presParOf" srcId="{842A2D24-1FB2-4186-B812-38FCF748135A}" destId="{434D869A-DD2F-4CC4-9CE9-6D2EBBDB7BF6}" srcOrd="11" destOrd="0" presId="urn:microsoft.com/office/officeart/2016/7/layout/RepeatingBendingProcessNew"/>
    <dgm:cxn modelId="{D3B1A1E3-8442-4076-96A3-4609CE2658BB}" type="presParOf" srcId="{434D869A-DD2F-4CC4-9CE9-6D2EBBDB7BF6}" destId="{00E7D6DC-60EC-4064-91BE-0F7340620AE4}" srcOrd="0" destOrd="0" presId="urn:microsoft.com/office/officeart/2016/7/layout/RepeatingBendingProcessNew"/>
    <dgm:cxn modelId="{B21A3412-00B5-462D-AFD7-30B6A742F92B}" type="presParOf" srcId="{842A2D24-1FB2-4186-B812-38FCF748135A}" destId="{51199C86-98B3-4A2B-B18C-E3DEA3808F7E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EB8AA-31AF-4F09-8117-45E789AD3814}">
      <dsp:nvSpPr>
        <dsp:cNvPr id="0" name=""/>
        <dsp:cNvSpPr/>
      </dsp:nvSpPr>
      <dsp:spPr>
        <a:xfrm>
          <a:off x="9242" y="0"/>
          <a:ext cx="2762398" cy="87576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Ferias</a:t>
          </a:r>
        </a:p>
      </dsp:txBody>
      <dsp:txXfrm>
        <a:off x="34892" y="25650"/>
        <a:ext cx="2711098" cy="824462"/>
      </dsp:txXfrm>
    </dsp:sp>
    <dsp:sp modelId="{F6CC6840-3027-4DA3-8E5B-EB36F04FA101}">
      <dsp:nvSpPr>
        <dsp:cNvPr id="0" name=""/>
        <dsp:cNvSpPr/>
      </dsp:nvSpPr>
      <dsp:spPr>
        <a:xfrm>
          <a:off x="3047880" y="95343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900" kern="1200"/>
        </a:p>
      </dsp:txBody>
      <dsp:txXfrm>
        <a:off x="3047880" y="232358"/>
        <a:ext cx="409940" cy="411044"/>
      </dsp:txXfrm>
    </dsp:sp>
    <dsp:sp modelId="{75A26B97-9526-40DD-9BDA-7A246E45BD03}">
      <dsp:nvSpPr>
        <dsp:cNvPr id="0" name=""/>
        <dsp:cNvSpPr/>
      </dsp:nvSpPr>
      <dsp:spPr>
        <a:xfrm>
          <a:off x="3876600" y="0"/>
          <a:ext cx="2762398" cy="87576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Misiones comerciales</a:t>
          </a:r>
        </a:p>
      </dsp:txBody>
      <dsp:txXfrm>
        <a:off x="3902250" y="25650"/>
        <a:ext cx="2711098" cy="824462"/>
      </dsp:txXfrm>
    </dsp:sp>
    <dsp:sp modelId="{54CD9447-2D1A-49A9-9687-D8F286ABF10C}">
      <dsp:nvSpPr>
        <dsp:cNvPr id="0" name=""/>
        <dsp:cNvSpPr/>
      </dsp:nvSpPr>
      <dsp:spPr>
        <a:xfrm>
          <a:off x="6915239" y="95343"/>
          <a:ext cx="585628" cy="685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900" kern="1200"/>
        </a:p>
      </dsp:txBody>
      <dsp:txXfrm>
        <a:off x="6915239" y="232358"/>
        <a:ext cx="409940" cy="411044"/>
      </dsp:txXfrm>
    </dsp:sp>
    <dsp:sp modelId="{9EF838C1-1E8B-4C2F-85FD-C5E09F976314}">
      <dsp:nvSpPr>
        <dsp:cNvPr id="0" name=""/>
        <dsp:cNvSpPr/>
      </dsp:nvSpPr>
      <dsp:spPr>
        <a:xfrm>
          <a:off x="7743958" y="0"/>
          <a:ext cx="2762398" cy="87576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Planes sectoriales de promoción exterior</a:t>
          </a:r>
        </a:p>
      </dsp:txBody>
      <dsp:txXfrm>
        <a:off x="7769608" y="25650"/>
        <a:ext cx="2711098" cy="824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96DD8-3C2D-4B42-A729-A6DE7566DB7E}">
      <dsp:nvSpPr>
        <dsp:cNvPr id="0" name=""/>
        <dsp:cNvSpPr/>
      </dsp:nvSpPr>
      <dsp:spPr>
        <a:xfrm>
          <a:off x="0" y="0"/>
          <a:ext cx="8938260" cy="8753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</a:rPr>
            <a:t>Pabellones agrupados</a:t>
          </a:r>
          <a:r>
            <a:rPr lang="es-ES" sz="1400" kern="1200" dirty="0">
              <a:solidFill>
                <a:schemeClr val="tx1"/>
              </a:solidFill>
            </a:rPr>
            <a:t>: participaciones agrupadas de empresas de un sector organizadas por las Asociaciones sectoriales bajo una imagen común y con el apoyo del ICEX.</a:t>
          </a:r>
        </a:p>
      </dsp:txBody>
      <dsp:txXfrm>
        <a:off x="25638" y="25638"/>
        <a:ext cx="7993687" cy="824075"/>
      </dsp:txXfrm>
    </dsp:sp>
    <dsp:sp modelId="{F03BC931-9EED-4700-A6D7-DF64BB376265}">
      <dsp:nvSpPr>
        <dsp:cNvPr id="0" name=""/>
        <dsp:cNvSpPr/>
      </dsp:nvSpPr>
      <dsp:spPr>
        <a:xfrm>
          <a:off x="788669" y="1021243"/>
          <a:ext cx="8938260" cy="8753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</a:rPr>
            <a:t>Pabellones oficiales</a:t>
          </a:r>
          <a:r>
            <a:rPr lang="es-ES" sz="1400" kern="1200" dirty="0">
              <a:solidFill>
                <a:schemeClr val="tx1"/>
              </a:solidFill>
            </a:rPr>
            <a:t>: participaciones conjuntas de empresas de uno o varios sectores, en una feria internacional.</a:t>
          </a:r>
        </a:p>
        <a:p>
          <a:pPr marL="0" lvl="1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El ICEX es el encargado de plantear y organizarlos mediante un calendario anual con todos los pabellones oficiales agrupados.</a:t>
          </a:r>
        </a:p>
      </dsp:txBody>
      <dsp:txXfrm>
        <a:off x="814307" y="1046881"/>
        <a:ext cx="7529335" cy="824075"/>
      </dsp:txXfrm>
    </dsp:sp>
    <dsp:sp modelId="{F408AA74-0DD6-458A-8EAD-3AEE5897B3BB}">
      <dsp:nvSpPr>
        <dsp:cNvPr id="0" name=""/>
        <dsp:cNvSpPr/>
      </dsp:nvSpPr>
      <dsp:spPr>
        <a:xfrm>
          <a:off x="1577339" y="2042487"/>
          <a:ext cx="8938260" cy="875351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chemeClr val="tx1"/>
              </a:solidFill>
            </a:rPr>
            <a:t>Individual: las pymes asisten por iniciativa propia a certámenes con el fin de promover productos de fabricación y marcas propias.</a:t>
          </a:r>
        </a:p>
      </dsp:txBody>
      <dsp:txXfrm>
        <a:off x="1602977" y="2068125"/>
        <a:ext cx="7529335" cy="824075"/>
      </dsp:txXfrm>
    </dsp:sp>
    <dsp:sp modelId="{E76499B6-470C-48F6-9E18-8467CE0A6F2A}">
      <dsp:nvSpPr>
        <dsp:cNvPr id="0" name=""/>
        <dsp:cNvSpPr/>
      </dsp:nvSpPr>
      <dsp:spPr>
        <a:xfrm>
          <a:off x="8369281" y="663808"/>
          <a:ext cx="568978" cy="56897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kern="1200"/>
        </a:p>
      </dsp:txBody>
      <dsp:txXfrm>
        <a:off x="8497301" y="663808"/>
        <a:ext cx="312938" cy="428156"/>
      </dsp:txXfrm>
    </dsp:sp>
    <dsp:sp modelId="{571C5F92-FFFD-44E6-97D3-F13F6E370DBB}">
      <dsp:nvSpPr>
        <dsp:cNvPr id="0" name=""/>
        <dsp:cNvSpPr/>
      </dsp:nvSpPr>
      <dsp:spPr>
        <a:xfrm>
          <a:off x="9157951" y="1679216"/>
          <a:ext cx="568978" cy="56897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500" kern="1200"/>
        </a:p>
      </dsp:txBody>
      <dsp:txXfrm>
        <a:off x="9285971" y="1679216"/>
        <a:ext cx="312938" cy="4281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C8197-2EA4-4F8D-BD09-B359C92AD77E}">
      <dsp:nvSpPr>
        <dsp:cNvPr id="0" name=""/>
        <dsp:cNvSpPr/>
      </dsp:nvSpPr>
      <dsp:spPr>
        <a:xfrm>
          <a:off x="0" y="16867"/>
          <a:ext cx="10416505" cy="7488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Misiones inversas</a:t>
          </a:r>
          <a:r>
            <a:rPr lang="es-ES" sz="1600" kern="1200" dirty="0">
              <a:solidFill>
                <a:schemeClr val="tx1"/>
              </a:solidFill>
            </a:rPr>
            <a:t>: son viajes organizados del exterior a España.</a:t>
          </a:r>
        </a:p>
      </dsp:txBody>
      <dsp:txXfrm>
        <a:off x="36553" y="53420"/>
        <a:ext cx="10343399" cy="675694"/>
      </dsp:txXfrm>
    </dsp:sp>
    <dsp:sp modelId="{F084190A-F601-4F64-AD93-A91326325EE4}">
      <dsp:nvSpPr>
        <dsp:cNvPr id="0" name=""/>
        <dsp:cNvSpPr/>
      </dsp:nvSpPr>
      <dsp:spPr>
        <a:xfrm>
          <a:off x="0" y="765667"/>
          <a:ext cx="10416505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724" tIns="15240" rIns="85344" bIns="15240" numCol="1" spcCol="1270" anchor="t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200" kern="1200" dirty="0"/>
            <a:t>Finalidad: atraer a profesionales, empresas y expertos de los medios de comunicación extranjeros, para dar a conocer nuestros productos.</a:t>
          </a:r>
        </a:p>
      </dsp:txBody>
      <dsp:txXfrm>
        <a:off x="0" y="765667"/>
        <a:ext cx="10416505" cy="662400"/>
      </dsp:txXfrm>
    </dsp:sp>
    <dsp:sp modelId="{485C039E-AC1F-448A-B6E9-3DE1252E3399}">
      <dsp:nvSpPr>
        <dsp:cNvPr id="0" name=""/>
        <dsp:cNvSpPr/>
      </dsp:nvSpPr>
      <dsp:spPr>
        <a:xfrm>
          <a:off x="0" y="1422576"/>
          <a:ext cx="10416505" cy="7488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1"/>
              </a:solidFill>
            </a:rPr>
            <a:t>Misiones directas</a:t>
          </a:r>
          <a:r>
            <a:rPr lang="es-ES" sz="1600" kern="1200" dirty="0">
              <a:solidFill>
                <a:schemeClr val="tx1"/>
              </a:solidFill>
            </a:rPr>
            <a:t>: viajes organizados desde España al exterior.</a:t>
          </a:r>
        </a:p>
      </dsp:txBody>
      <dsp:txXfrm>
        <a:off x="36553" y="1459129"/>
        <a:ext cx="10343399" cy="675694"/>
      </dsp:txXfrm>
    </dsp:sp>
    <dsp:sp modelId="{677CEFEE-1A99-417D-A119-DA5CDB6855B2}">
      <dsp:nvSpPr>
        <dsp:cNvPr id="0" name=""/>
        <dsp:cNvSpPr/>
      </dsp:nvSpPr>
      <dsp:spPr>
        <a:xfrm>
          <a:off x="0" y="2176867"/>
          <a:ext cx="10416505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724" tIns="15240" rIns="85344" bIns="15240" numCol="1" spcCol="1270" anchor="t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200" kern="1200" dirty="0"/>
            <a:t>Finalidad: llevar a grupos de empresas españolas de un sector, a través de las Asociaciones de exportadores, para promocionar sus productos en un determinado mercado.</a:t>
          </a:r>
        </a:p>
      </dsp:txBody>
      <dsp:txXfrm>
        <a:off x="0" y="2176867"/>
        <a:ext cx="10416505" cy="662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D28167-DD5D-476F-90F8-A8CAD2CA54DB}">
      <dsp:nvSpPr>
        <dsp:cNvPr id="0" name=""/>
        <dsp:cNvSpPr/>
      </dsp:nvSpPr>
      <dsp:spPr>
        <a:xfrm>
          <a:off x="0" y="0"/>
          <a:ext cx="8167805" cy="527058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kern="1200" dirty="0">
              <a:solidFill>
                <a:schemeClr val="tx1"/>
              </a:solidFill>
            </a:rPr>
            <a:t>Las empresas tienen más facilidad para acceder a mercados extranjeros.</a:t>
          </a:r>
        </a:p>
      </dsp:txBody>
      <dsp:txXfrm>
        <a:off x="15437" y="15437"/>
        <a:ext cx="7623049" cy="496184"/>
      </dsp:txXfrm>
    </dsp:sp>
    <dsp:sp modelId="{6DF318EB-8317-42B8-8704-2B30DC870138}">
      <dsp:nvSpPr>
        <dsp:cNvPr id="0" name=""/>
        <dsp:cNvSpPr/>
      </dsp:nvSpPr>
      <dsp:spPr>
        <a:xfrm>
          <a:off x="1441377" y="644182"/>
          <a:ext cx="8167805" cy="527058"/>
        </a:xfrm>
        <a:prstGeom prst="roundRect">
          <a:avLst>
            <a:gd name="adj" fmla="val 10000"/>
          </a:avLst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s-ES" sz="1600" kern="1200" dirty="0">
              <a:solidFill>
                <a:schemeClr val="tx1"/>
              </a:solidFill>
            </a:rPr>
            <a:t>La competencia es cada vez más dura, incluso a nivel nacional</a:t>
          </a:r>
          <a:r>
            <a:rPr lang="es-ES" sz="1900" kern="1200" dirty="0"/>
            <a:t>.</a:t>
          </a:r>
        </a:p>
      </dsp:txBody>
      <dsp:txXfrm>
        <a:off x="1456814" y="659619"/>
        <a:ext cx="6352966" cy="496184"/>
      </dsp:txXfrm>
    </dsp:sp>
    <dsp:sp modelId="{C89ABFB1-2327-40EB-A113-A63325DD8E9E}">
      <dsp:nvSpPr>
        <dsp:cNvPr id="0" name=""/>
        <dsp:cNvSpPr/>
      </dsp:nvSpPr>
      <dsp:spPr>
        <a:xfrm>
          <a:off x="7825217" y="414326"/>
          <a:ext cx="342587" cy="34258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500" kern="1200"/>
        </a:p>
      </dsp:txBody>
      <dsp:txXfrm>
        <a:off x="7902299" y="414326"/>
        <a:ext cx="188423" cy="2577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4550D-D561-4544-94A6-9566A9C8CCC5}">
      <dsp:nvSpPr>
        <dsp:cNvPr id="0" name=""/>
        <dsp:cNvSpPr/>
      </dsp:nvSpPr>
      <dsp:spPr>
        <a:xfrm>
          <a:off x="-6038" y="376815"/>
          <a:ext cx="3191489" cy="16991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DA8A9-20E9-42E0-8E79-09B3B16ABE24}">
      <dsp:nvSpPr>
        <dsp:cNvPr id="0" name=""/>
        <dsp:cNvSpPr/>
      </dsp:nvSpPr>
      <dsp:spPr>
        <a:xfrm>
          <a:off x="779173" y="1122767"/>
          <a:ext cx="3191489" cy="16991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Deslocalización (</a:t>
          </a:r>
          <a:r>
            <a:rPr lang="es-ES" sz="1600" b="1" kern="1200" dirty="0" err="1"/>
            <a:t>offshoring</a:t>
          </a:r>
          <a:r>
            <a:rPr lang="es-ES" sz="1600" b="1" kern="1200" dirty="0"/>
            <a:t>): </a:t>
          </a:r>
          <a:r>
            <a:rPr lang="es-ES" sz="1600" kern="1200" dirty="0"/>
            <a:t>traslado de parte del proceso productivo a otros países.</a:t>
          </a:r>
          <a:endParaRPr lang="en-US" sz="1600" kern="1200" dirty="0"/>
        </a:p>
      </dsp:txBody>
      <dsp:txXfrm>
        <a:off x="828939" y="1172533"/>
        <a:ext cx="3091957" cy="1599611"/>
      </dsp:txXfrm>
    </dsp:sp>
    <dsp:sp modelId="{8B0AF10F-A248-45BA-B3D7-43FAD8D2A1DF}">
      <dsp:nvSpPr>
        <dsp:cNvPr id="0" name=""/>
        <dsp:cNvSpPr/>
      </dsp:nvSpPr>
      <dsp:spPr>
        <a:xfrm>
          <a:off x="4763405" y="365911"/>
          <a:ext cx="4616461" cy="15423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1086ED-F77A-455A-92BD-2E52F5732D4A}">
      <dsp:nvSpPr>
        <dsp:cNvPr id="0" name=""/>
        <dsp:cNvSpPr/>
      </dsp:nvSpPr>
      <dsp:spPr>
        <a:xfrm>
          <a:off x="5548618" y="1111863"/>
          <a:ext cx="4616461" cy="15423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Externalización (</a:t>
          </a:r>
          <a:r>
            <a:rPr lang="es-ES" sz="1600" b="1" kern="1200" dirty="0" err="1"/>
            <a:t>outshoring</a:t>
          </a:r>
          <a:r>
            <a:rPr lang="es-ES" sz="1600" b="1" kern="1200" dirty="0"/>
            <a:t>):</a:t>
          </a:r>
          <a:r>
            <a:rPr lang="es-ES" sz="1600" kern="1200" dirty="0"/>
            <a:t> desplazamiento de la prestación de servicios a otros países</a:t>
          </a:r>
          <a:r>
            <a:rPr lang="es-ES" sz="2600" kern="1200" dirty="0"/>
            <a:t>.</a:t>
          </a:r>
          <a:endParaRPr lang="en-US" sz="2600" kern="1200" dirty="0"/>
        </a:p>
      </dsp:txBody>
      <dsp:txXfrm>
        <a:off x="5593793" y="1157038"/>
        <a:ext cx="4526111" cy="14520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A3E25-8A0E-425E-93A4-FFE50F05E6E9}">
      <dsp:nvSpPr>
        <dsp:cNvPr id="0" name=""/>
        <dsp:cNvSpPr/>
      </dsp:nvSpPr>
      <dsp:spPr>
        <a:xfrm>
          <a:off x="-5889513" y="-901877"/>
          <a:ext cx="7015834" cy="7015834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E988E-B8D2-4E84-A145-35D2C4A4953D}">
      <dsp:nvSpPr>
        <dsp:cNvPr id="0" name=""/>
        <dsp:cNvSpPr/>
      </dsp:nvSpPr>
      <dsp:spPr>
        <a:xfrm>
          <a:off x="365627" y="236941"/>
          <a:ext cx="10208842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En los años 50, tras la 2ª Guerra Mundial, surge la Comunidad Europea del Carbón y del Acero. Sus 6 fundadores son: </a:t>
          </a:r>
          <a:r>
            <a:rPr lang="es-ES" sz="1200" kern="1200">
              <a:solidFill>
                <a:schemeClr val="tx1"/>
              </a:solidFill>
            </a:rPr>
            <a:t>Alemania, Bélgica</a:t>
          </a:r>
          <a:r>
            <a:rPr lang="es-ES" sz="1200" kern="1200" dirty="0">
              <a:solidFill>
                <a:schemeClr val="tx1"/>
              </a:solidFill>
            </a:rPr>
            <a:t>, Francia, Italia, Luxemburgo y Países Bajos.</a:t>
          </a:r>
        </a:p>
      </dsp:txBody>
      <dsp:txXfrm>
        <a:off x="365627" y="236941"/>
        <a:ext cx="10208842" cy="473673"/>
      </dsp:txXfrm>
    </dsp:sp>
    <dsp:sp modelId="{E5CA87CE-C6AC-410B-B8A0-4635965D6E1C}">
      <dsp:nvSpPr>
        <dsp:cNvPr id="0" name=""/>
        <dsp:cNvSpPr/>
      </dsp:nvSpPr>
      <dsp:spPr>
        <a:xfrm>
          <a:off x="69581" y="177731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4C9B3-5993-4228-A3C0-7714206C445D}">
      <dsp:nvSpPr>
        <dsp:cNvPr id="0" name=""/>
        <dsp:cNvSpPr/>
      </dsp:nvSpPr>
      <dsp:spPr>
        <a:xfrm>
          <a:off x="794581" y="947868"/>
          <a:ext cx="9779888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1986: incorporación de España a la UE.</a:t>
          </a:r>
        </a:p>
      </dsp:txBody>
      <dsp:txXfrm>
        <a:off x="794581" y="947868"/>
        <a:ext cx="9779888" cy="473673"/>
      </dsp:txXfrm>
    </dsp:sp>
    <dsp:sp modelId="{86CE75D3-D7EE-4A98-A1FF-8091756D4AE5}">
      <dsp:nvSpPr>
        <dsp:cNvPr id="0" name=""/>
        <dsp:cNvSpPr/>
      </dsp:nvSpPr>
      <dsp:spPr>
        <a:xfrm>
          <a:off x="498535" y="888659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09ACF-7319-48DA-9E2B-67B8E1E4EFFB}">
      <dsp:nvSpPr>
        <dsp:cNvPr id="0" name=""/>
        <dsp:cNvSpPr/>
      </dsp:nvSpPr>
      <dsp:spPr>
        <a:xfrm>
          <a:off x="1029646" y="1658275"/>
          <a:ext cx="9544823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1993: entrada en vigor del Mercado Único Europeo.</a:t>
          </a:r>
        </a:p>
      </dsp:txBody>
      <dsp:txXfrm>
        <a:off x="1029646" y="1658275"/>
        <a:ext cx="9544823" cy="473673"/>
      </dsp:txXfrm>
    </dsp:sp>
    <dsp:sp modelId="{0610F03E-94ED-4A5A-97B3-20D59EED52C3}">
      <dsp:nvSpPr>
        <dsp:cNvPr id="0" name=""/>
        <dsp:cNvSpPr/>
      </dsp:nvSpPr>
      <dsp:spPr>
        <a:xfrm>
          <a:off x="733600" y="1599065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9510AD-E2BC-4AA9-B220-400E8ED5FB46}">
      <dsp:nvSpPr>
        <dsp:cNvPr id="0" name=""/>
        <dsp:cNvSpPr/>
      </dsp:nvSpPr>
      <dsp:spPr>
        <a:xfrm>
          <a:off x="1104700" y="2369202"/>
          <a:ext cx="9469769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2002: creación de la Eurozona. En la actualidad son 21 países: Alemania, Austria, Bélgica, Bulgaria, Chipre, Croacia, Eslovaquia, Eslovenia, España, Estonia, Finlandia, Francia, Grecia, Irlanda, Italia, Letonia, Lituania, Luxemburgo, Malta, Países Bajos, Portugal y los 4 microestados europeos (Andorra, Ciudad del Vaticano, Mónaco y San Marino).</a:t>
          </a:r>
        </a:p>
      </dsp:txBody>
      <dsp:txXfrm>
        <a:off x="1104700" y="2369202"/>
        <a:ext cx="9469769" cy="473673"/>
      </dsp:txXfrm>
    </dsp:sp>
    <dsp:sp modelId="{7FB77128-789F-4217-86E4-CF25FB51F3BA}">
      <dsp:nvSpPr>
        <dsp:cNvPr id="0" name=""/>
        <dsp:cNvSpPr/>
      </dsp:nvSpPr>
      <dsp:spPr>
        <a:xfrm>
          <a:off x="808654" y="2309993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8DA889-D89D-416E-99F0-64CC10F962F9}">
      <dsp:nvSpPr>
        <dsp:cNvPr id="0" name=""/>
        <dsp:cNvSpPr/>
      </dsp:nvSpPr>
      <dsp:spPr>
        <a:xfrm>
          <a:off x="1029646" y="3080130"/>
          <a:ext cx="9544823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2004: Tratado de Roma sobre la Constitución Europea.</a:t>
          </a:r>
        </a:p>
      </dsp:txBody>
      <dsp:txXfrm>
        <a:off x="1029646" y="3080130"/>
        <a:ext cx="9544823" cy="473673"/>
      </dsp:txXfrm>
    </dsp:sp>
    <dsp:sp modelId="{C21D6878-F46A-4DF4-80FF-401F5DFA0CCA}">
      <dsp:nvSpPr>
        <dsp:cNvPr id="0" name=""/>
        <dsp:cNvSpPr/>
      </dsp:nvSpPr>
      <dsp:spPr>
        <a:xfrm>
          <a:off x="733600" y="3020920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CA3ECA-AFE2-421A-9846-8EA22D0212F4}">
      <dsp:nvSpPr>
        <dsp:cNvPr id="0" name=""/>
        <dsp:cNvSpPr/>
      </dsp:nvSpPr>
      <dsp:spPr>
        <a:xfrm>
          <a:off x="794581" y="3790536"/>
          <a:ext cx="9779888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2013: entrada de Croacia en la UE.</a:t>
          </a:r>
        </a:p>
      </dsp:txBody>
      <dsp:txXfrm>
        <a:off x="794581" y="3790536"/>
        <a:ext cx="9779888" cy="473673"/>
      </dsp:txXfrm>
    </dsp:sp>
    <dsp:sp modelId="{F26648D7-5456-4B27-8766-62F51DCD786D}">
      <dsp:nvSpPr>
        <dsp:cNvPr id="0" name=""/>
        <dsp:cNvSpPr/>
      </dsp:nvSpPr>
      <dsp:spPr>
        <a:xfrm>
          <a:off x="498535" y="3731327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81DAE-C4A4-4122-BB0F-92715279206D}">
      <dsp:nvSpPr>
        <dsp:cNvPr id="0" name=""/>
        <dsp:cNvSpPr/>
      </dsp:nvSpPr>
      <dsp:spPr>
        <a:xfrm>
          <a:off x="365627" y="4501464"/>
          <a:ext cx="10208842" cy="473673"/>
        </a:xfrm>
        <a:prstGeom prst="rect">
          <a:avLst/>
        </a:prstGeom>
        <a:solidFill>
          <a:schemeClr val="bg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5979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2021: salida definitiva de Reino Unido de la UE, (Brexit)</a:t>
          </a:r>
        </a:p>
      </dsp:txBody>
      <dsp:txXfrm>
        <a:off x="365627" y="4501464"/>
        <a:ext cx="10208842" cy="473673"/>
      </dsp:txXfrm>
    </dsp:sp>
    <dsp:sp modelId="{4466BFCC-3F5E-4C6D-94BC-1452214CC40A}">
      <dsp:nvSpPr>
        <dsp:cNvPr id="0" name=""/>
        <dsp:cNvSpPr/>
      </dsp:nvSpPr>
      <dsp:spPr>
        <a:xfrm>
          <a:off x="69581" y="4442254"/>
          <a:ext cx="592092" cy="59209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ABEA0-122B-4393-A0A1-7B748F46EE96}">
      <dsp:nvSpPr>
        <dsp:cNvPr id="0" name=""/>
        <dsp:cNvSpPr/>
      </dsp:nvSpPr>
      <dsp:spPr>
        <a:xfrm>
          <a:off x="2241532" y="153953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1087" y="1582679"/>
        <a:ext cx="25774" cy="5154"/>
      </dsp:txXfrm>
    </dsp:sp>
    <dsp:sp modelId="{6BD92E47-8466-4D4D-A2FC-487A36561D48}">
      <dsp:nvSpPr>
        <dsp:cNvPr id="0" name=""/>
        <dsp:cNvSpPr/>
      </dsp:nvSpPr>
      <dsp:spPr>
        <a:xfrm>
          <a:off x="2092" y="912884"/>
          <a:ext cx="2241239" cy="13447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/>
            <a:t>ICEX</a:t>
          </a:r>
          <a:r>
            <a:rPr lang="es-ES" sz="1300" kern="1200" dirty="0"/>
            <a:t>. Gestiona los instrumentos de promoción comercial que la Administración Pública pone al servicio de los exportadores españoles.</a:t>
          </a:r>
          <a:endParaRPr lang="en-US" sz="1300" kern="1200" dirty="0"/>
        </a:p>
      </dsp:txBody>
      <dsp:txXfrm>
        <a:off x="2092" y="912884"/>
        <a:ext cx="2241239" cy="1344743"/>
      </dsp:txXfrm>
    </dsp:sp>
    <dsp:sp modelId="{95F91DD8-6D16-45D4-9FE6-8D17CFA51FC9}">
      <dsp:nvSpPr>
        <dsp:cNvPr id="0" name=""/>
        <dsp:cNvSpPr/>
      </dsp:nvSpPr>
      <dsp:spPr>
        <a:xfrm>
          <a:off x="4998257" y="153953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5">
              <a:hueOff val="-2430430"/>
              <a:satOff val="-165"/>
              <a:lumOff val="39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7812" y="1582679"/>
        <a:ext cx="25774" cy="5154"/>
      </dsp:txXfrm>
    </dsp:sp>
    <dsp:sp modelId="{0F632A91-BADD-4F24-A234-85EBC90FD371}">
      <dsp:nvSpPr>
        <dsp:cNvPr id="0" name=""/>
        <dsp:cNvSpPr/>
      </dsp:nvSpPr>
      <dsp:spPr>
        <a:xfrm>
          <a:off x="2758817" y="912884"/>
          <a:ext cx="2241239" cy="1344743"/>
        </a:xfrm>
        <a:prstGeom prst="rect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/>
            <a:t>COFIDES</a:t>
          </a:r>
          <a:r>
            <a:rPr lang="es-ES" sz="1300" kern="1200"/>
            <a:t>. Compañía española de financiación del desarrollo.</a:t>
          </a:r>
          <a:endParaRPr lang="en-US" sz="1300" kern="1200"/>
        </a:p>
      </dsp:txBody>
      <dsp:txXfrm>
        <a:off x="2758817" y="912884"/>
        <a:ext cx="2241239" cy="1344743"/>
      </dsp:txXfrm>
    </dsp:sp>
    <dsp:sp modelId="{AB9C6931-6872-47D6-AD20-CA308DCA31FF}">
      <dsp:nvSpPr>
        <dsp:cNvPr id="0" name=""/>
        <dsp:cNvSpPr/>
      </dsp:nvSpPr>
      <dsp:spPr>
        <a:xfrm>
          <a:off x="7754982" y="153953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5">
              <a:hueOff val="-4860860"/>
              <a:satOff val="-330"/>
              <a:lumOff val="78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4537" y="1582679"/>
        <a:ext cx="25774" cy="5154"/>
      </dsp:txXfrm>
    </dsp:sp>
    <dsp:sp modelId="{8D9FE0AA-FACB-4F89-8F24-8BB7B1279338}">
      <dsp:nvSpPr>
        <dsp:cNvPr id="0" name=""/>
        <dsp:cNvSpPr/>
      </dsp:nvSpPr>
      <dsp:spPr>
        <a:xfrm>
          <a:off x="5515542" y="912884"/>
          <a:ext cx="2241239" cy="1344743"/>
        </a:xfrm>
        <a:prstGeom prst="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Sociedad Anónima estatal para dar impulso a las inversiones de las empresas españolas.</a:t>
          </a:r>
          <a:endParaRPr lang="en-US" sz="1300" kern="1200"/>
        </a:p>
      </dsp:txBody>
      <dsp:txXfrm>
        <a:off x="5515542" y="912884"/>
        <a:ext cx="2241239" cy="1344743"/>
      </dsp:txXfrm>
    </dsp:sp>
    <dsp:sp modelId="{49D725F4-CC15-418B-A0E3-7E3457D953E3}">
      <dsp:nvSpPr>
        <dsp:cNvPr id="0" name=""/>
        <dsp:cNvSpPr/>
      </dsp:nvSpPr>
      <dsp:spPr>
        <a:xfrm>
          <a:off x="1122712" y="2255828"/>
          <a:ext cx="8270175" cy="484885"/>
        </a:xfrm>
        <a:custGeom>
          <a:avLst/>
          <a:gdLst/>
          <a:ahLst/>
          <a:cxnLst/>
          <a:rect l="0" t="0" r="0" b="0"/>
          <a:pathLst>
            <a:path>
              <a:moveTo>
                <a:pt x="8270175" y="0"/>
              </a:moveTo>
              <a:lnTo>
                <a:pt x="8270175" y="259542"/>
              </a:lnTo>
              <a:lnTo>
                <a:pt x="0" y="259542"/>
              </a:lnTo>
              <a:lnTo>
                <a:pt x="0" y="484885"/>
              </a:lnTo>
            </a:path>
          </a:pathLst>
        </a:custGeom>
        <a:noFill/>
        <a:ln w="12700" cap="flat" cmpd="sng" algn="ctr">
          <a:solidFill>
            <a:schemeClr val="accent5">
              <a:hueOff val="-7291290"/>
              <a:satOff val="-496"/>
              <a:lumOff val="117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50644" y="2495694"/>
        <a:ext cx="414311" cy="5154"/>
      </dsp:txXfrm>
    </dsp:sp>
    <dsp:sp modelId="{8919442B-9FB6-4C48-8657-761FE13B3D3E}">
      <dsp:nvSpPr>
        <dsp:cNvPr id="0" name=""/>
        <dsp:cNvSpPr/>
      </dsp:nvSpPr>
      <dsp:spPr>
        <a:xfrm>
          <a:off x="8272267" y="912884"/>
          <a:ext cx="2241239" cy="1344743"/>
        </a:xfrm>
        <a:prstGeom prst="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/>
            <a:t>Cámaras oficiales de comercio. </a:t>
          </a:r>
          <a:endParaRPr lang="en-US" sz="1300" kern="1200"/>
        </a:p>
      </dsp:txBody>
      <dsp:txXfrm>
        <a:off x="8272267" y="912884"/>
        <a:ext cx="2241239" cy="1344743"/>
      </dsp:txXfrm>
    </dsp:sp>
    <dsp:sp modelId="{25224818-14B1-4F3B-AB28-6E5B913C3D4B}">
      <dsp:nvSpPr>
        <dsp:cNvPr id="0" name=""/>
        <dsp:cNvSpPr/>
      </dsp:nvSpPr>
      <dsp:spPr>
        <a:xfrm>
          <a:off x="2241532" y="339976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5">
              <a:hueOff val="-9721720"/>
              <a:satOff val="-661"/>
              <a:lumOff val="156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1087" y="3442908"/>
        <a:ext cx="25774" cy="5154"/>
      </dsp:txXfrm>
    </dsp:sp>
    <dsp:sp modelId="{7822015C-A49B-4C43-83E6-FACE34D9116C}">
      <dsp:nvSpPr>
        <dsp:cNvPr id="0" name=""/>
        <dsp:cNvSpPr/>
      </dsp:nvSpPr>
      <dsp:spPr>
        <a:xfrm>
          <a:off x="2092" y="2773114"/>
          <a:ext cx="2241239" cy="1344743"/>
        </a:xfrm>
        <a:prstGeom prst="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/>
            <a:t>Instituto de Crédito Oficial (ICO).</a:t>
          </a:r>
          <a:endParaRPr lang="en-US" sz="1300" kern="1200"/>
        </a:p>
      </dsp:txBody>
      <dsp:txXfrm>
        <a:off x="2092" y="2773114"/>
        <a:ext cx="2241239" cy="1344743"/>
      </dsp:txXfrm>
    </dsp:sp>
    <dsp:sp modelId="{434D869A-DD2F-4CC4-9CE9-6D2EBBDB7BF6}">
      <dsp:nvSpPr>
        <dsp:cNvPr id="0" name=""/>
        <dsp:cNvSpPr/>
      </dsp:nvSpPr>
      <dsp:spPr>
        <a:xfrm>
          <a:off x="4998257" y="3399766"/>
          <a:ext cx="48488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885" y="45720"/>
              </a:lnTo>
            </a:path>
          </a:pathLst>
        </a:custGeom>
        <a:noFill/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7812" y="3442908"/>
        <a:ext cx="25774" cy="5154"/>
      </dsp:txXfrm>
    </dsp:sp>
    <dsp:sp modelId="{AB8845AC-FE29-4D45-B939-1E9D8A7A1786}">
      <dsp:nvSpPr>
        <dsp:cNvPr id="0" name=""/>
        <dsp:cNvSpPr/>
      </dsp:nvSpPr>
      <dsp:spPr>
        <a:xfrm>
          <a:off x="2758817" y="2773114"/>
          <a:ext cx="2241239" cy="1344743"/>
        </a:xfrm>
        <a:prstGeom prst="rect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/>
            <a:t>Agrupaciones de exportadores.</a:t>
          </a:r>
          <a:endParaRPr lang="en-US" sz="1300" kern="1200"/>
        </a:p>
      </dsp:txBody>
      <dsp:txXfrm>
        <a:off x="2758817" y="2773114"/>
        <a:ext cx="2241239" cy="1344743"/>
      </dsp:txXfrm>
    </dsp:sp>
    <dsp:sp modelId="{51199C86-98B3-4A2B-B18C-E3DEA3808F7E}">
      <dsp:nvSpPr>
        <dsp:cNvPr id="0" name=""/>
        <dsp:cNvSpPr/>
      </dsp:nvSpPr>
      <dsp:spPr>
        <a:xfrm>
          <a:off x="5515542" y="2773114"/>
          <a:ext cx="2241239" cy="1344743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823" tIns="115278" rIns="109823" bIns="11527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/>
            <a:t>Oficinas económicas y comerciales de España en el exterior, (OFECOMES).</a:t>
          </a:r>
          <a:endParaRPr lang="en-US" sz="1300" kern="1200"/>
        </a:p>
      </dsp:txBody>
      <dsp:txXfrm>
        <a:off x="5515542" y="2773114"/>
        <a:ext cx="2241239" cy="1344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DA4DE4-22EC-D410-6A06-5D85E504D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1A3116-89C5-F825-5B9E-A072150B9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590015-C77A-C87E-C72E-B6DD7C61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C8111B-21A2-DE43-D4A3-2E1712007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7546F9-9EC9-9D31-3A71-8E7D8D97D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01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0C886-98D2-B939-D78D-66DEB354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07DAD6-88D4-FF14-1296-AA0F493FB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5EAD37-245E-A8B2-E17D-87440EA22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3AE28E-830C-AC11-72DE-5CA29F95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84EB81-D8C3-7768-29B8-C38ECA5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190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A2509-0511-589D-5EBE-1622EE40D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C68745-7056-320B-2C6C-1B6A88B57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97151B-F1FD-942B-FCF5-B8794CB6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2A63AB-C129-C789-AB84-C165EB1B4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79DDB5-32F4-9C7B-A411-6B3F15DDB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31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3C228-7890-0423-4979-01108918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4F3961-E2F7-FF2F-3720-137630BC6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FB80110-8E22-853E-C0CE-045D25F81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B6A63-5202-5A3C-BEEE-4E869C358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CB5234-37EE-DBEE-292C-B666AE36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23DBA4-5A3C-FC40-27F1-BC5B3DBA1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96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D74A7-96DE-F141-810B-67FC68DD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B393B-6D5F-3824-C346-2BE41325B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620CE9-6BA6-EDE4-8F96-C2FC4A784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FFD721F-8355-1847-5B4D-7C2D5B5AB1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9A2E08-5261-CC48-201D-43A314689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C2F3D90-EE4E-914B-476D-3C9CF936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8ECD870-E160-4596-E95F-01720973E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286A559-5298-D323-18F2-40075B1CA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7514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AED69-D2D2-ACBD-E144-52AFF409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379CA17-A9CD-6550-7674-9E6C12DFC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A1F9AB8-29D1-28E5-1724-F916F58F9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7ECAA4-B322-926F-E1A2-8611B636B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54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28BFC5-EFD2-B30D-9962-CD3FED4C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914F855-50CB-78D2-4534-0D8D17EF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0B7111-A701-1080-DDD1-5E0B8FC7C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59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0DE22-12CC-F735-7EA3-D4DF73E85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373C71-4D95-3266-0A9B-A4C5DC858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5DBF91-2D52-4F32-8C23-3C06F4E64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7E1E9F-D4BB-A7D6-45A6-4379F619C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89BB02-3427-6056-7E46-E1CAB7361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86B54A-FA2C-D21B-F33A-62FD161A8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271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2A3F4-8C27-A76E-6C1E-DB1C7A40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6F9392A-C530-A440-0D07-2856A99471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C3827B-4719-1FF4-9311-C7F72211B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5FDF90-B041-255C-B1CC-1518233F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E005B2-FFF4-6F1B-8EC4-AD3A7E8D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824B28-80E4-335C-E5E7-A005287E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60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E5DA5-345B-DBA2-9100-922E3FAF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46F5CC-2DEE-FB28-DA6C-CBF1B7336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5C9D20-2DB7-A815-D1D3-C4CD5ED4A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51C59E-2011-7A9B-C0BC-E3D17E13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0DA6C2-E2F1-B895-1406-BB86C5ADF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944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A629B18-7CDF-F0CE-1952-EBD74D0F2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4BA848-ECE2-3FCD-6880-0EB5AE8CA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490D61-39CB-4E87-8CB9-16C6C8728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96CE63-6AB6-E33E-7037-13BBE7A4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461276-0A78-557B-81DA-419BD734B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481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E0DF64-42D5-07C0-A1BA-819821DBC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E59FDF-58E2-A3C3-D5BC-A7179A81E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61E5FB-04A8-41B5-EA7F-4FA3A3F8A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D34C5D-B904-4296-980B-FB6AF666ED49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E8EA99-D8E6-2263-A390-C73BED0F6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67F0F2-8E93-47FB-0F6C-4300936E8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62116-F690-425E-B863-BA45EB161D6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515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5AB4A-71F0-2972-1402-BC38F67FC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9105"/>
            <a:ext cx="9144000" cy="150085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s-ES" sz="3200" b="1" dirty="0"/>
              <a:t>UD 1. SELECCIÓN DE CLIENTES Y PROVEEDORES</a:t>
            </a:r>
            <a:br>
              <a:rPr lang="es-ES" sz="3200" b="1" dirty="0"/>
            </a:b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46335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90B66-1B52-C0C4-9188-DA236AF5B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9849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1. INTRODUCCIÓN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81EC5A4-0E5D-1397-3BF0-D1083B0D3B23}"/>
              </a:ext>
            </a:extLst>
          </p:cNvPr>
          <p:cNvSpPr txBox="1"/>
          <p:nvPr/>
        </p:nvSpPr>
        <p:spPr>
          <a:xfrm>
            <a:off x="1002303" y="1519707"/>
            <a:ext cx="10351497" cy="537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CLIENTES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son las personas físicas o jurídicas que habitualmente compran los productos o servicios de una empresa.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996BBD8-D301-3286-C9D0-B49595969822}"/>
              </a:ext>
            </a:extLst>
          </p:cNvPr>
          <p:cNvSpPr txBox="1"/>
          <p:nvPr/>
        </p:nvSpPr>
        <p:spPr>
          <a:xfrm>
            <a:off x="1002303" y="2480568"/>
            <a:ext cx="10351495" cy="6930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PROVEEDORES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son aquellas personas, (físicas o jurídicas), que abastecen a la empresa.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s-E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F8DB6D32-3D41-9D18-9AAC-B8C6B90DF9F0}"/>
              </a:ext>
            </a:extLst>
          </p:cNvPr>
          <p:cNvSpPr txBox="1">
            <a:spLocks/>
          </p:cNvSpPr>
          <p:nvPr/>
        </p:nvSpPr>
        <p:spPr>
          <a:xfrm>
            <a:off x="1002303" y="4192803"/>
            <a:ext cx="9880893" cy="372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1600" dirty="0"/>
              <a:t>Factores que caracterizan la forma de seleccionar a los clientes y los proveedores: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52B1AAC-0C21-3BF1-A0CE-E4CC5474573B}"/>
              </a:ext>
            </a:extLst>
          </p:cNvPr>
          <p:cNvSpPr txBox="1"/>
          <p:nvPr/>
        </p:nvSpPr>
        <p:spPr>
          <a:xfrm>
            <a:off x="1002303" y="4787251"/>
            <a:ext cx="4820249" cy="5370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 uso de instrumentos de promoción y apoyo para el comercio internacional.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F9AEA4C-230C-6F61-81D9-51044273E5A4}"/>
              </a:ext>
            </a:extLst>
          </p:cNvPr>
          <p:cNvSpPr txBox="1"/>
          <p:nvPr/>
        </p:nvSpPr>
        <p:spPr>
          <a:xfrm>
            <a:off x="6369450" y="4788173"/>
            <a:ext cx="4820247" cy="315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Influencia de factores de riesgo del entorno.</a:t>
            </a:r>
          </a:p>
        </p:txBody>
      </p:sp>
    </p:spTree>
    <p:extLst>
      <p:ext uri="{BB962C8B-B14F-4D97-AF65-F5344CB8AC3E}">
        <p14:creationId xmlns:p14="http://schemas.microsoft.com/office/powerpoint/2010/main" val="3791682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AAB60-E1DE-CCB3-575B-68292E4CB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7576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2. INSTRUMENTOS PROMOCIONALES DE APOYO A LA EXPORTACIÓN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150A14-6815-0E01-5240-3EA0E6026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5162"/>
            <a:ext cx="10515600" cy="38507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dirty="0"/>
              <a:t>¿Quién se encarga de promocionar las exportaciones en España y Galicia?</a:t>
            </a:r>
          </a:p>
          <a:p>
            <a:pPr marL="0" indent="0" algn="ctr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b="1" dirty="0"/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r>
              <a:rPr lang="es-ES" sz="1600" dirty="0"/>
              <a:t>Ambos organismos trabajan estrechamente con las Organizaciones empresariales, las Cámaras de comercio y las Agrupaciones sectoriales.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r>
              <a:rPr lang="es-ES" sz="1600" dirty="0"/>
              <a:t>Instrumentos de promoción que utilizan: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6370F5-B310-9CCF-2C7B-D9F6B5C6D680}"/>
              </a:ext>
            </a:extLst>
          </p:cNvPr>
          <p:cNvSpPr txBox="1"/>
          <p:nvPr/>
        </p:nvSpPr>
        <p:spPr>
          <a:xfrm>
            <a:off x="875763" y="1828800"/>
            <a:ext cx="10496282" cy="537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ICEX.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Entidad pública empresarial de ámbito nacional, que promueve la internacionalización de las empresas españolas y la promoción de la inversión extranjera.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9AC234-A7FF-C8E7-5627-FF7819488A10}"/>
              </a:ext>
            </a:extLst>
          </p:cNvPr>
          <p:cNvSpPr txBox="1"/>
          <p:nvPr/>
        </p:nvSpPr>
        <p:spPr>
          <a:xfrm>
            <a:off x="838200" y="2586702"/>
            <a:ext cx="10533845" cy="537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IGAPE.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Instituto gallego de Promoción Económica. Impulsa el desarrollo, la competitividad, la innovación y la internacionalización de las empresas gallegas.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1F1DF27-3C2E-BE33-C6DC-5136D5E100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0860740"/>
              </p:ext>
            </p:extLst>
          </p:nvPr>
        </p:nvGraphicFramePr>
        <p:xfrm>
          <a:off x="838200" y="5293219"/>
          <a:ext cx="10515600" cy="87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9924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784679-DE0A-A81C-23B9-1CFF30F86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637"/>
            <a:ext cx="2226972" cy="36303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2.1. Ferias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CA0FAE-AFF2-D8A3-47C2-846AB1F9A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4157"/>
            <a:ext cx="10515600" cy="54496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Las ferias permiten: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Contactar con distribuidores y compradores potenciales.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Conocer la oferta de las empresas competidoras.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Aportar información sobre las características de la demanda.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Proporcionar acceso a las tendencias de mercado donde tienen lugar.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Dar a conocer el producto o servicio a promocionar en el exterior.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Evaluar la aceptación en el mercado.</a:t>
            </a:r>
          </a:p>
          <a:p>
            <a:pPr marL="90488" indent="-90488" algn="just">
              <a:buFontTx/>
              <a:buChar char="-"/>
            </a:pPr>
            <a:r>
              <a:rPr lang="es-ES" sz="1200" dirty="0"/>
              <a:t>Fomentar una imagen de marca de calidad.</a:t>
            </a:r>
            <a:endParaRPr lang="es-ES" sz="1600" dirty="0"/>
          </a:p>
          <a:p>
            <a:pPr marL="90488" indent="-90488" algn="just">
              <a:buFontTx/>
              <a:buChar char="-"/>
            </a:pPr>
            <a:endParaRPr lang="es-ES" sz="1600" dirty="0"/>
          </a:p>
          <a:p>
            <a:pPr marL="0" indent="0" algn="just">
              <a:buNone/>
            </a:pPr>
            <a:r>
              <a:rPr lang="es-ES" sz="1600" dirty="0"/>
              <a:t>Formas de participación en una feria internacional:</a:t>
            </a:r>
          </a:p>
          <a:p>
            <a:pPr marL="0" indent="0" algn="just">
              <a:buNone/>
            </a:pPr>
            <a:endParaRPr lang="es-ES" sz="1600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022955E-3ABA-250C-CD8F-933C9894A9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101648"/>
              </p:ext>
            </p:extLst>
          </p:nvPr>
        </p:nvGraphicFramePr>
        <p:xfrm>
          <a:off x="838200" y="3783524"/>
          <a:ext cx="10515600" cy="2917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50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51044B-EF65-E8D1-2F84-56DA4E96A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884"/>
            <a:ext cx="3373192" cy="39627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</a:rPr>
              <a:t>2.2. Misiones comerciales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0374C4-141B-6F3C-1E9C-4E77426C7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4343"/>
            <a:ext cx="10515600" cy="5924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Son programas de viajes colectivos de carácter sectorial. Pueden ser: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lvl="0" indent="0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endParaRPr lang="es-ES" sz="1600" dirty="0"/>
          </a:p>
          <a:p>
            <a:pPr marL="269875" indent="-269875" algn="just">
              <a:buNone/>
            </a:pPr>
            <a:r>
              <a:rPr lang="es-ES" sz="1600" dirty="0"/>
              <a:t>Dependiendo de su finalidad, las misiones comerciales directas pueden ser:</a:t>
            </a:r>
          </a:p>
          <a:p>
            <a:pPr marL="269875" indent="-269875" algn="just">
              <a:buAutoNum type="alphaLcParenR"/>
            </a:pPr>
            <a:r>
              <a:rPr lang="es-ES" sz="1600" dirty="0"/>
              <a:t>Exposición- degustación.</a:t>
            </a:r>
          </a:p>
          <a:p>
            <a:pPr marL="269875" indent="-269875" algn="just">
              <a:buAutoNum type="alphaLcParenR"/>
            </a:pPr>
            <a:r>
              <a:rPr lang="es-ES" sz="1600" dirty="0"/>
              <a:t>Viajes de prospección de mercados: de carácter individual a pymes exportadoras que quieran introducir sus productos en mercados nuevos.</a:t>
            </a:r>
          </a:p>
          <a:p>
            <a:pPr marL="269875" indent="-269875" algn="just">
              <a:buAutoNum type="alphaLcParenR"/>
            </a:pPr>
            <a:r>
              <a:rPr lang="es-ES" sz="1600" dirty="0"/>
              <a:t>Jornadas técnicas: conferencias sobre los productos.</a:t>
            </a:r>
          </a:p>
          <a:p>
            <a:pPr marL="269875" indent="-269875" algn="just">
              <a:buAutoNum type="alphaLcParenR"/>
            </a:pPr>
            <a:r>
              <a:rPr lang="es-ES" sz="1600" dirty="0"/>
              <a:t>Misiones de estudio: analizan las características y oportunidades reales que ofrecen los mercados.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A195C15-20AB-010C-F8DD-9DA87537D8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749888"/>
              </p:ext>
            </p:extLst>
          </p:nvPr>
        </p:nvGraphicFramePr>
        <p:xfrm>
          <a:off x="838200" y="1198890"/>
          <a:ext cx="10416505" cy="2856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568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C878C-DB3F-5A39-8923-5B1B9E61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523963" cy="57503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</a:rPr>
              <a:t>2.3. Planes sectoriales de promoción exterior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BC4FA7-9BDD-7697-F6FF-5684E93FD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7893"/>
            <a:ext cx="10515600" cy="323259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400" dirty="0"/>
              <a:t>Como ejemplos, la organización de ferias, misiones comerciales, seminarios y exposiciones permanentes.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r>
              <a:rPr lang="es-ES" sz="1600" dirty="0"/>
              <a:t>Son elaboradas por el ICEX en colaboración con las Asociaciones sectoriales.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r>
              <a:rPr lang="es-ES" sz="1600"/>
              <a:t>Características </a:t>
            </a:r>
            <a:r>
              <a:rPr lang="es-ES" sz="1600" dirty="0"/>
              <a:t>de los planes: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101FEE-0D39-5C2E-D1F9-5F5B168DD8D9}"/>
              </a:ext>
            </a:extLst>
          </p:cNvPr>
          <p:cNvSpPr txBox="1"/>
          <p:nvPr/>
        </p:nvSpPr>
        <p:spPr>
          <a:xfrm>
            <a:off x="838200" y="1381322"/>
            <a:ext cx="10515600" cy="31540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Conjunto de acciones dedicadas a impulsar y apoyar la expansión de empresas españolas en el exterior.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C4002D-BB64-1805-E21E-154E3E6AC3E8}"/>
              </a:ext>
            </a:extLst>
          </p:cNvPr>
          <p:cNvSpPr txBox="1"/>
          <p:nvPr/>
        </p:nvSpPr>
        <p:spPr>
          <a:xfrm>
            <a:off x="838200" y="4187401"/>
            <a:ext cx="7456868" cy="315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Los objetivos han de ser cuantificables.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9C884D-0C9A-2522-9A14-CF5EADCA62DB}"/>
              </a:ext>
            </a:extLst>
          </p:cNvPr>
          <p:cNvSpPr txBox="1"/>
          <p:nvPr/>
        </p:nvSpPr>
        <p:spPr>
          <a:xfrm>
            <a:off x="838200" y="4731533"/>
            <a:ext cx="7456868" cy="315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Tienen que contar con un control de resultados.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FF407F-4630-2BBC-3D52-8DECD44130E6}"/>
              </a:ext>
            </a:extLst>
          </p:cNvPr>
          <p:cNvSpPr txBox="1"/>
          <p:nvPr/>
        </p:nvSpPr>
        <p:spPr>
          <a:xfrm>
            <a:off x="838200" y="5275665"/>
            <a:ext cx="7456868" cy="315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estrategia ha de ser para un período de 3 años.</a:t>
            </a:r>
          </a:p>
        </p:txBody>
      </p:sp>
    </p:spTree>
    <p:extLst>
      <p:ext uri="{BB962C8B-B14F-4D97-AF65-F5344CB8AC3E}">
        <p14:creationId xmlns:p14="http://schemas.microsoft.com/office/powerpoint/2010/main" val="165819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9A510-55F0-60AB-E15E-3EA633CAE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86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bg1"/>
                </a:solidFill>
              </a:rPr>
              <a:t>3.  LA UNIÓN EUROPEA Y TERCEROS PAÍSES</a:t>
            </a:r>
          </a:p>
        </p:txBody>
      </p:sp>
      <p:grpSp>
        <p:nvGrpSpPr>
          <p:cNvPr id="9" name="object 7">
            <a:extLst>
              <a:ext uri="{FF2B5EF4-FFF2-40B4-BE49-F238E27FC236}">
                <a16:creationId xmlns:a16="http://schemas.microsoft.com/office/drawing/2014/main" id="{3B8C25C1-7BB3-58AB-7100-B58DA878E17C}"/>
              </a:ext>
            </a:extLst>
          </p:cNvPr>
          <p:cNvGrpSpPr/>
          <p:nvPr/>
        </p:nvGrpSpPr>
        <p:grpSpPr>
          <a:xfrm>
            <a:off x="1556522" y="1180183"/>
            <a:ext cx="2071868" cy="1396257"/>
            <a:chOff x="969962" y="1151000"/>
            <a:chExt cx="2604135" cy="1651000"/>
          </a:xfrm>
        </p:grpSpPr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ED4D51C0-B23A-7397-137B-37B1F36A7B97}"/>
                </a:ext>
              </a:extLst>
            </p:cNvPr>
            <p:cNvSpPr/>
            <p:nvPr/>
          </p:nvSpPr>
          <p:spPr>
            <a:xfrm>
              <a:off x="976312" y="1157350"/>
              <a:ext cx="2591435" cy="1638300"/>
            </a:xfrm>
            <a:custGeom>
              <a:avLst/>
              <a:gdLst/>
              <a:ahLst/>
              <a:cxnLst/>
              <a:rect l="l" t="t" r="r" b="b"/>
              <a:pathLst>
                <a:path w="2591435" h="1638300">
                  <a:moveTo>
                    <a:pt x="2317686" y="0"/>
                  </a:moveTo>
                  <a:lnTo>
                    <a:pt x="273050" y="0"/>
                  </a:lnTo>
                  <a:lnTo>
                    <a:pt x="223969" y="4396"/>
                  </a:lnTo>
                  <a:lnTo>
                    <a:pt x="177774" y="17074"/>
                  </a:lnTo>
                  <a:lnTo>
                    <a:pt x="135237" y="37262"/>
                  </a:lnTo>
                  <a:lnTo>
                    <a:pt x="97127" y="64193"/>
                  </a:lnTo>
                  <a:lnTo>
                    <a:pt x="64218" y="97096"/>
                  </a:lnTo>
                  <a:lnTo>
                    <a:pt x="37279" y="135203"/>
                  </a:lnTo>
                  <a:lnTo>
                    <a:pt x="17082" y="177743"/>
                  </a:lnTo>
                  <a:lnTo>
                    <a:pt x="4399" y="223949"/>
                  </a:lnTo>
                  <a:lnTo>
                    <a:pt x="0" y="273050"/>
                  </a:lnTo>
                  <a:lnTo>
                    <a:pt x="0" y="1365123"/>
                  </a:lnTo>
                  <a:lnTo>
                    <a:pt x="4399" y="1414228"/>
                  </a:lnTo>
                  <a:lnTo>
                    <a:pt x="17082" y="1460445"/>
                  </a:lnTo>
                  <a:lnTo>
                    <a:pt x="37279" y="1503002"/>
                  </a:lnTo>
                  <a:lnTo>
                    <a:pt x="64218" y="1541129"/>
                  </a:lnTo>
                  <a:lnTo>
                    <a:pt x="97127" y="1574053"/>
                  </a:lnTo>
                  <a:lnTo>
                    <a:pt x="135237" y="1601004"/>
                  </a:lnTo>
                  <a:lnTo>
                    <a:pt x="177774" y="1621209"/>
                  </a:lnTo>
                  <a:lnTo>
                    <a:pt x="223969" y="1633898"/>
                  </a:lnTo>
                  <a:lnTo>
                    <a:pt x="273050" y="1638300"/>
                  </a:lnTo>
                  <a:lnTo>
                    <a:pt x="2317686" y="1638300"/>
                  </a:lnTo>
                  <a:lnTo>
                    <a:pt x="2366791" y="1633898"/>
                  </a:lnTo>
                  <a:lnTo>
                    <a:pt x="2413008" y="1621209"/>
                  </a:lnTo>
                  <a:lnTo>
                    <a:pt x="2455566" y="1601004"/>
                  </a:lnTo>
                  <a:lnTo>
                    <a:pt x="2493692" y="1574053"/>
                  </a:lnTo>
                  <a:lnTo>
                    <a:pt x="2526617" y="1541129"/>
                  </a:lnTo>
                  <a:lnTo>
                    <a:pt x="2553567" y="1503002"/>
                  </a:lnTo>
                  <a:lnTo>
                    <a:pt x="2573773" y="1460445"/>
                  </a:lnTo>
                  <a:lnTo>
                    <a:pt x="2586462" y="1414228"/>
                  </a:lnTo>
                  <a:lnTo>
                    <a:pt x="2590863" y="1365123"/>
                  </a:lnTo>
                  <a:lnTo>
                    <a:pt x="2590863" y="273050"/>
                  </a:lnTo>
                  <a:lnTo>
                    <a:pt x="2586462" y="223949"/>
                  </a:lnTo>
                  <a:lnTo>
                    <a:pt x="2573773" y="177743"/>
                  </a:lnTo>
                  <a:lnTo>
                    <a:pt x="2553567" y="135203"/>
                  </a:lnTo>
                  <a:lnTo>
                    <a:pt x="2526617" y="97096"/>
                  </a:lnTo>
                  <a:lnTo>
                    <a:pt x="2493692" y="64193"/>
                  </a:lnTo>
                  <a:lnTo>
                    <a:pt x="2455566" y="37262"/>
                  </a:lnTo>
                  <a:lnTo>
                    <a:pt x="2413008" y="17074"/>
                  </a:lnTo>
                  <a:lnTo>
                    <a:pt x="2366791" y="4396"/>
                  </a:lnTo>
                  <a:lnTo>
                    <a:pt x="231768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5C122AC5-5D28-E131-7358-CFFC10C940B0}"/>
                </a:ext>
              </a:extLst>
            </p:cNvPr>
            <p:cNvSpPr/>
            <p:nvPr/>
          </p:nvSpPr>
          <p:spPr>
            <a:xfrm>
              <a:off x="976312" y="1157350"/>
              <a:ext cx="2591435" cy="1638300"/>
            </a:xfrm>
            <a:custGeom>
              <a:avLst/>
              <a:gdLst/>
              <a:ahLst/>
              <a:cxnLst/>
              <a:rect l="l" t="t" r="r" b="b"/>
              <a:pathLst>
                <a:path w="2591435" h="1638300">
                  <a:moveTo>
                    <a:pt x="0" y="273050"/>
                  </a:moveTo>
                  <a:lnTo>
                    <a:pt x="4399" y="223949"/>
                  </a:lnTo>
                  <a:lnTo>
                    <a:pt x="17082" y="177743"/>
                  </a:lnTo>
                  <a:lnTo>
                    <a:pt x="37279" y="135203"/>
                  </a:lnTo>
                  <a:lnTo>
                    <a:pt x="64218" y="97096"/>
                  </a:lnTo>
                  <a:lnTo>
                    <a:pt x="97127" y="64193"/>
                  </a:lnTo>
                  <a:lnTo>
                    <a:pt x="135237" y="37262"/>
                  </a:lnTo>
                  <a:lnTo>
                    <a:pt x="177774" y="17074"/>
                  </a:lnTo>
                  <a:lnTo>
                    <a:pt x="223969" y="4396"/>
                  </a:lnTo>
                  <a:lnTo>
                    <a:pt x="273050" y="0"/>
                  </a:lnTo>
                  <a:lnTo>
                    <a:pt x="2317686" y="0"/>
                  </a:lnTo>
                  <a:lnTo>
                    <a:pt x="2366791" y="4396"/>
                  </a:lnTo>
                  <a:lnTo>
                    <a:pt x="2413008" y="17074"/>
                  </a:lnTo>
                  <a:lnTo>
                    <a:pt x="2455566" y="37262"/>
                  </a:lnTo>
                  <a:lnTo>
                    <a:pt x="2493692" y="64193"/>
                  </a:lnTo>
                  <a:lnTo>
                    <a:pt x="2526617" y="97096"/>
                  </a:lnTo>
                  <a:lnTo>
                    <a:pt x="2553567" y="135203"/>
                  </a:lnTo>
                  <a:lnTo>
                    <a:pt x="2573773" y="177743"/>
                  </a:lnTo>
                  <a:lnTo>
                    <a:pt x="2586462" y="223949"/>
                  </a:lnTo>
                  <a:lnTo>
                    <a:pt x="2590863" y="273050"/>
                  </a:lnTo>
                  <a:lnTo>
                    <a:pt x="2590863" y="1365123"/>
                  </a:lnTo>
                  <a:lnTo>
                    <a:pt x="2586462" y="1414228"/>
                  </a:lnTo>
                  <a:lnTo>
                    <a:pt x="2573773" y="1460445"/>
                  </a:lnTo>
                  <a:lnTo>
                    <a:pt x="2553567" y="1503002"/>
                  </a:lnTo>
                  <a:lnTo>
                    <a:pt x="2526617" y="1541129"/>
                  </a:lnTo>
                  <a:lnTo>
                    <a:pt x="2493692" y="1574053"/>
                  </a:lnTo>
                  <a:lnTo>
                    <a:pt x="2455566" y="1601004"/>
                  </a:lnTo>
                  <a:lnTo>
                    <a:pt x="2413008" y="1621209"/>
                  </a:lnTo>
                  <a:lnTo>
                    <a:pt x="2366791" y="1633898"/>
                  </a:lnTo>
                  <a:lnTo>
                    <a:pt x="2317686" y="1638300"/>
                  </a:lnTo>
                  <a:lnTo>
                    <a:pt x="273050" y="1638300"/>
                  </a:lnTo>
                  <a:lnTo>
                    <a:pt x="223969" y="1633898"/>
                  </a:lnTo>
                  <a:lnTo>
                    <a:pt x="177774" y="1621209"/>
                  </a:lnTo>
                  <a:lnTo>
                    <a:pt x="135237" y="1601004"/>
                  </a:lnTo>
                  <a:lnTo>
                    <a:pt x="97127" y="1574053"/>
                  </a:lnTo>
                  <a:lnTo>
                    <a:pt x="64218" y="1541129"/>
                  </a:lnTo>
                  <a:lnTo>
                    <a:pt x="37279" y="1503002"/>
                  </a:lnTo>
                  <a:lnTo>
                    <a:pt x="17082" y="1460445"/>
                  </a:lnTo>
                  <a:lnTo>
                    <a:pt x="4399" y="1414228"/>
                  </a:lnTo>
                  <a:lnTo>
                    <a:pt x="0" y="1365123"/>
                  </a:lnTo>
                  <a:lnTo>
                    <a:pt x="0" y="2730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2" name="object 10">
            <a:extLst>
              <a:ext uri="{FF2B5EF4-FFF2-40B4-BE49-F238E27FC236}">
                <a16:creationId xmlns:a16="http://schemas.microsoft.com/office/drawing/2014/main" id="{C088355E-A467-6731-9AB9-60974A960DA7}"/>
              </a:ext>
            </a:extLst>
          </p:cNvPr>
          <p:cNvSpPr txBox="1"/>
          <p:nvPr/>
        </p:nvSpPr>
        <p:spPr>
          <a:xfrm>
            <a:off x="1964482" y="1277900"/>
            <a:ext cx="1379610" cy="895566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99060" marR="5080" lvl="0" indent="-86995" algn="just" defTabSz="914400" rtl="0" eaLnBrk="1" fontAlgn="auto" latinLnBrk="0" hangingPunct="1">
              <a:lnSpc>
                <a:spcPts val="345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Importación-exportación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  <p:grpSp>
        <p:nvGrpSpPr>
          <p:cNvPr id="13" name="object 3">
            <a:extLst>
              <a:ext uri="{FF2B5EF4-FFF2-40B4-BE49-F238E27FC236}">
                <a16:creationId xmlns:a16="http://schemas.microsoft.com/office/drawing/2014/main" id="{5DBC2954-EBF9-F780-A354-C1C3309A844E}"/>
              </a:ext>
            </a:extLst>
          </p:cNvPr>
          <p:cNvGrpSpPr/>
          <p:nvPr/>
        </p:nvGrpSpPr>
        <p:grpSpPr>
          <a:xfrm>
            <a:off x="3569045" y="1214737"/>
            <a:ext cx="4622800" cy="1327150"/>
            <a:chOff x="3560826" y="1312925"/>
            <a:chExt cx="4622800" cy="1327150"/>
          </a:xfrm>
        </p:grpSpPr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E5D0E9F2-39ED-1144-9812-9525FCCFE46B}"/>
                </a:ext>
              </a:extLst>
            </p:cNvPr>
            <p:cNvSpPr/>
            <p:nvPr/>
          </p:nvSpPr>
          <p:spPr>
            <a:xfrm>
              <a:off x="3567176" y="1319275"/>
              <a:ext cx="4610100" cy="1314450"/>
            </a:xfrm>
            <a:custGeom>
              <a:avLst/>
              <a:gdLst/>
              <a:ahLst/>
              <a:cxnLst/>
              <a:rect l="l" t="t" r="r" b="b"/>
              <a:pathLst>
                <a:path w="4610100" h="1314450">
                  <a:moveTo>
                    <a:pt x="4390898" y="0"/>
                  </a:moveTo>
                  <a:lnTo>
                    <a:pt x="0" y="0"/>
                  </a:lnTo>
                  <a:lnTo>
                    <a:pt x="0" y="1314450"/>
                  </a:lnTo>
                  <a:lnTo>
                    <a:pt x="4390898" y="1314450"/>
                  </a:lnTo>
                  <a:lnTo>
                    <a:pt x="4441149" y="1308659"/>
                  </a:lnTo>
                  <a:lnTo>
                    <a:pt x="4487283" y="1292164"/>
                  </a:lnTo>
                  <a:lnTo>
                    <a:pt x="4527984" y="1266284"/>
                  </a:lnTo>
                  <a:lnTo>
                    <a:pt x="4561934" y="1232334"/>
                  </a:lnTo>
                  <a:lnTo>
                    <a:pt x="4587814" y="1191633"/>
                  </a:lnTo>
                  <a:lnTo>
                    <a:pt x="4604309" y="1145499"/>
                  </a:lnTo>
                  <a:lnTo>
                    <a:pt x="4610100" y="1095248"/>
                  </a:lnTo>
                  <a:lnTo>
                    <a:pt x="4610100" y="219075"/>
                  </a:lnTo>
                  <a:lnTo>
                    <a:pt x="4604309" y="168830"/>
                  </a:lnTo>
                  <a:lnTo>
                    <a:pt x="4587814" y="122714"/>
                  </a:lnTo>
                  <a:lnTo>
                    <a:pt x="4561934" y="82038"/>
                  </a:lnTo>
                  <a:lnTo>
                    <a:pt x="4527984" y="48115"/>
                  </a:lnTo>
                  <a:lnTo>
                    <a:pt x="4487283" y="22260"/>
                  </a:lnTo>
                  <a:lnTo>
                    <a:pt x="4441149" y="5783"/>
                  </a:lnTo>
                  <a:lnTo>
                    <a:pt x="4390898" y="0"/>
                  </a:lnTo>
                  <a:close/>
                </a:path>
              </a:pathLst>
            </a:custGeom>
            <a:solidFill>
              <a:srgbClr val="D2DEEE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55CBA6C9-D97F-EC4D-1330-912252D940AE}"/>
                </a:ext>
              </a:extLst>
            </p:cNvPr>
            <p:cNvSpPr/>
            <p:nvPr/>
          </p:nvSpPr>
          <p:spPr>
            <a:xfrm>
              <a:off x="3567176" y="1319275"/>
              <a:ext cx="4610100" cy="1314450"/>
            </a:xfrm>
            <a:custGeom>
              <a:avLst/>
              <a:gdLst/>
              <a:ahLst/>
              <a:cxnLst/>
              <a:rect l="l" t="t" r="r" b="b"/>
              <a:pathLst>
                <a:path w="4610100" h="1314450">
                  <a:moveTo>
                    <a:pt x="4610100" y="219075"/>
                  </a:moveTo>
                  <a:lnTo>
                    <a:pt x="4610100" y="1095248"/>
                  </a:lnTo>
                  <a:lnTo>
                    <a:pt x="4604309" y="1145499"/>
                  </a:lnTo>
                  <a:lnTo>
                    <a:pt x="4587814" y="1191633"/>
                  </a:lnTo>
                  <a:lnTo>
                    <a:pt x="4561934" y="1232334"/>
                  </a:lnTo>
                  <a:lnTo>
                    <a:pt x="4527984" y="1266284"/>
                  </a:lnTo>
                  <a:lnTo>
                    <a:pt x="4487283" y="1292164"/>
                  </a:lnTo>
                  <a:lnTo>
                    <a:pt x="4441149" y="1308659"/>
                  </a:lnTo>
                  <a:lnTo>
                    <a:pt x="4390898" y="1314450"/>
                  </a:lnTo>
                  <a:lnTo>
                    <a:pt x="0" y="1314450"/>
                  </a:lnTo>
                  <a:lnTo>
                    <a:pt x="0" y="0"/>
                  </a:lnTo>
                  <a:lnTo>
                    <a:pt x="4390898" y="0"/>
                  </a:lnTo>
                  <a:lnTo>
                    <a:pt x="4441149" y="5783"/>
                  </a:lnTo>
                  <a:lnTo>
                    <a:pt x="4487283" y="22260"/>
                  </a:lnTo>
                  <a:lnTo>
                    <a:pt x="4527984" y="48115"/>
                  </a:lnTo>
                  <a:lnTo>
                    <a:pt x="4561934" y="82038"/>
                  </a:lnTo>
                  <a:lnTo>
                    <a:pt x="4587814" y="122714"/>
                  </a:lnTo>
                  <a:lnTo>
                    <a:pt x="4604309" y="168830"/>
                  </a:lnTo>
                  <a:lnTo>
                    <a:pt x="4610100" y="219075"/>
                  </a:lnTo>
                  <a:close/>
                </a:path>
              </a:pathLst>
            </a:custGeom>
            <a:ln w="12700">
              <a:solidFill>
                <a:srgbClr val="D2DEE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6" name="object 6">
            <a:extLst>
              <a:ext uri="{FF2B5EF4-FFF2-40B4-BE49-F238E27FC236}">
                <a16:creationId xmlns:a16="http://schemas.microsoft.com/office/drawing/2014/main" id="{613DDB86-B5DE-C11B-5155-D27271EDADAB}"/>
              </a:ext>
            </a:extLst>
          </p:cNvPr>
          <p:cNvSpPr txBox="1"/>
          <p:nvPr/>
        </p:nvSpPr>
        <p:spPr>
          <a:xfrm>
            <a:off x="3628390" y="1390332"/>
            <a:ext cx="4369435" cy="83529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2880" marR="5080" lvl="0" indent="-170180" algn="just" defTabSz="914400" rtl="0" eaLnBrk="1" fontAlgn="auto" latinLnBrk="0" hangingPunct="1">
              <a:lnSpc>
                <a:spcPts val="21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84150" algn="l"/>
              </a:tabLst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Intercambio</a:t>
            </a:r>
            <a:r>
              <a:rPr kumimoji="0" sz="16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mercancías</a:t>
            </a:r>
            <a:r>
              <a:rPr kumimoji="0" sz="16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realizado</a:t>
            </a:r>
            <a:r>
              <a:rPr kumimoji="0" sz="16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entre 	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la</a:t>
            </a:r>
            <a:r>
              <a:rPr kumimoji="0" sz="16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UE</a:t>
            </a:r>
            <a:r>
              <a:rPr kumimoji="0" sz="16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y</a:t>
            </a:r>
            <a:r>
              <a:rPr kumimoji="0" sz="16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países</a:t>
            </a:r>
            <a:r>
              <a:rPr kumimoji="0" sz="16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fuera</a:t>
            </a:r>
            <a:r>
              <a:rPr kumimoji="0" sz="16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la</a:t>
            </a:r>
            <a:r>
              <a:rPr kumimoji="0" sz="1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zona</a:t>
            </a:r>
            <a:r>
              <a:rPr kumimoji="0" sz="1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TAC</a:t>
            </a:r>
            <a:r>
              <a:rPr kumimoji="0" sz="160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(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territorio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aduanero</a:t>
            </a:r>
            <a:r>
              <a:rPr kumimoji="0" sz="16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comunitario).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  <p:grpSp>
        <p:nvGrpSpPr>
          <p:cNvPr id="17" name="object 15">
            <a:extLst>
              <a:ext uri="{FF2B5EF4-FFF2-40B4-BE49-F238E27FC236}">
                <a16:creationId xmlns:a16="http://schemas.microsoft.com/office/drawing/2014/main" id="{8BC5FD92-BBE1-10D3-C2D4-8F9FB416A1A9}"/>
              </a:ext>
            </a:extLst>
          </p:cNvPr>
          <p:cNvGrpSpPr/>
          <p:nvPr/>
        </p:nvGrpSpPr>
        <p:grpSpPr>
          <a:xfrm>
            <a:off x="1512333" y="2875026"/>
            <a:ext cx="2061764" cy="1411905"/>
            <a:chOff x="969962" y="2875026"/>
            <a:chExt cx="2604135" cy="1651000"/>
          </a:xfrm>
        </p:grpSpPr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3F00BD56-AAFA-AA99-5C36-23E8946C73E3}"/>
                </a:ext>
              </a:extLst>
            </p:cNvPr>
            <p:cNvSpPr/>
            <p:nvPr/>
          </p:nvSpPr>
          <p:spPr>
            <a:xfrm>
              <a:off x="976312" y="2881376"/>
              <a:ext cx="2591435" cy="1638300"/>
            </a:xfrm>
            <a:custGeom>
              <a:avLst/>
              <a:gdLst/>
              <a:ahLst/>
              <a:cxnLst/>
              <a:rect l="l" t="t" r="r" b="b"/>
              <a:pathLst>
                <a:path w="2591435" h="1638300">
                  <a:moveTo>
                    <a:pt x="2317686" y="0"/>
                  </a:moveTo>
                  <a:lnTo>
                    <a:pt x="273050" y="0"/>
                  </a:lnTo>
                  <a:lnTo>
                    <a:pt x="223969" y="4396"/>
                  </a:lnTo>
                  <a:lnTo>
                    <a:pt x="177774" y="17074"/>
                  </a:lnTo>
                  <a:lnTo>
                    <a:pt x="135237" y="37262"/>
                  </a:lnTo>
                  <a:lnTo>
                    <a:pt x="97127" y="64193"/>
                  </a:lnTo>
                  <a:lnTo>
                    <a:pt x="64218" y="97096"/>
                  </a:lnTo>
                  <a:lnTo>
                    <a:pt x="37279" y="135203"/>
                  </a:lnTo>
                  <a:lnTo>
                    <a:pt x="17082" y="177743"/>
                  </a:lnTo>
                  <a:lnTo>
                    <a:pt x="4399" y="223949"/>
                  </a:lnTo>
                  <a:lnTo>
                    <a:pt x="0" y="273050"/>
                  </a:lnTo>
                  <a:lnTo>
                    <a:pt x="0" y="1365123"/>
                  </a:lnTo>
                  <a:lnTo>
                    <a:pt x="4399" y="1414228"/>
                  </a:lnTo>
                  <a:lnTo>
                    <a:pt x="17082" y="1460445"/>
                  </a:lnTo>
                  <a:lnTo>
                    <a:pt x="37279" y="1503002"/>
                  </a:lnTo>
                  <a:lnTo>
                    <a:pt x="64218" y="1541129"/>
                  </a:lnTo>
                  <a:lnTo>
                    <a:pt x="97127" y="1574053"/>
                  </a:lnTo>
                  <a:lnTo>
                    <a:pt x="135237" y="1601004"/>
                  </a:lnTo>
                  <a:lnTo>
                    <a:pt x="177774" y="1621209"/>
                  </a:lnTo>
                  <a:lnTo>
                    <a:pt x="223969" y="1633898"/>
                  </a:lnTo>
                  <a:lnTo>
                    <a:pt x="273050" y="1638300"/>
                  </a:lnTo>
                  <a:lnTo>
                    <a:pt x="2317686" y="1638300"/>
                  </a:lnTo>
                  <a:lnTo>
                    <a:pt x="2366791" y="1633898"/>
                  </a:lnTo>
                  <a:lnTo>
                    <a:pt x="2413008" y="1621209"/>
                  </a:lnTo>
                  <a:lnTo>
                    <a:pt x="2455566" y="1601004"/>
                  </a:lnTo>
                  <a:lnTo>
                    <a:pt x="2493692" y="1574053"/>
                  </a:lnTo>
                  <a:lnTo>
                    <a:pt x="2526617" y="1541129"/>
                  </a:lnTo>
                  <a:lnTo>
                    <a:pt x="2553567" y="1503002"/>
                  </a:lnTo>
                  <a:lnTo>
                    <a:pt x="2573773" y="1460445"/>
                  </a:lnTo>
                  <a:lnTo>
                    <a:pt x="2586462" y="1414228"/>
                  </a:lnTo>
                  <a:lnTo>
                    <a:pt x="2590863" y="1365123"/>
                  </a:lnTo>
                  <a:lnTo>
                    <a:pt x="2590863" y="273050"/>
                  </a:lnTo>
                  <a:lnTo>
                    <a:pt x="2586462" y="223949"/>
                  </a:lnTo>
                  <a:lnTo>
                    <a:pt x="2573773" y="177743"/>
                  </a:lnTo>
                  <a:lnTo>
                    <a:pt x="2553567" y="135203"/>
                  </a:lnTo>
                  <a:lnTo>
                    <a:pt x="2526617" y="97096"/>
                  </a:lnTo>
                  <a:lnTo>
                    <a:pt x="2493692" y="64193"/>
                  </a:lnTo>
                  <a:lnTo>
                    <a:pt x="2455566" y="37262"/>
                  </a:lnTo>
                  <a:lnTo>
                    <a:pt x="2413008" y="17074"/>
                  </a:lnTo>
                  <a:lnTo>
                    <a:pt x="2366791" y="4396"/>
                  </a:lnTo>
                  <a:lnTo>
                    <a:pt x="2317686" y="0"/>
                  </a:lnTo>
                  <a:close/>
                </a:path>
              </a:pathLst>
            </a:custGeom>
            <a:solidFill>
              <a:srgbClr val="4DC58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7C0D7926-21FE-5307-E649-F5560E473F75}"/>
                </a:ext>
              </a:extLst>
            </p:cNvPr>
            <p:cNvSpPr/>
            <p:nvPr/>
          </p:nvSpPr>
          <p:spPr>
            <a:xfrm>
              <a:off x="976312" y="2881376"/>
              <a:ext cx="2591435" cy="1638300"/>
            </a:xfrm>
            <a:custGeom>
              <a:avLst/>
              <a:gdLst/>
              <a:ahLst/>
              <a:cxnLst/>
              <a:rect l="l" t="t" r="r" b="b"/>
              <a:pathLst>
                <a:path w="2591435" h="1638300">
                  <a:moveTo>
                    <a:pt x="0" y="273050"/>
                  </a:moveTo>
                  <a:lnTo>
                    <a:pt x="4399" y="223949"/>
                  </a:lnTo>
                  <a:lnTo>
                    <a:pt x="17082" y="177743"/>
                  </a:lnTo>
                  <a:lnTo>
                    <a:pt x="37279" y="135203"/>
                  </a:lnTo>
                  <a:lnTo>
                    <a:pt x="64218" y="97096"/>
                  </a:lnTo>
                  <a:lnTo>
                    <a:pt x="97127" y="64193"/>
                  </a:lnTo>
                  <a:lnTo>
                    <a:pt x="135237" y="37262"/>
                  </a:lnTo>
                  <a:lnTo>
                    <a:pt x="177774" y="17074"/>
                  </a:lnTo>
                  <a:lnTo>
                    <a:pt x="223969" y="4396"/>
                  </a:lnTo>
                  <a:lnTo>
                    <a:pt x="273050" y="0"/>
                  </a:lnTo>
                  <a:lnTo>
                    <a:pt x="2317686" y="0"/>
                  </a:lnTo>
                  <a:lnTo>
                    <a:pt x="2366791" y="4396"/>
                  </a:lnTo>
                  <a:lnTo>
                    <a:pt x="2413008" y="17074"/>
                  </a:lnTo>
                  <a:lnTo>
                    <a:pt x="2455566" y="37262"/>
                  </a:lnTo>
                  <a:lnTo>
                    <a:pt x="2493692" y="64193"/>
                  </a:lnTo>
                  <a:lnTo>
                    <a:pt x="2526617" y="97096"/>
                  </a:lnTo>
                  <a:lnTo>
                    <a:pt x="2553567" y="135203"/>
                  </a:lnTo>
                  <a:lnTo>
                    <a:pt x="2573773" y="177743"/>
                  </a:lnTo>
                  <a:lnTo>
                    <a:pt x="2586462" y="223949"/>
                  </a:lnTo>
                  <a:lnTo>
                    <a:pt x="2590863" y="273050"/>
                  </a:lnTo>
                  <a:lnTo>
                    <a:pt x="2590863" y="1365123"/>
                  </a:lnTo>
                  <a:lnTo>
                    <a:pt x="2586462" y="1414228"/>
                  </a:lnTo>
                  <a:lnTo>
                    <a:pt x="2573773" y="1460445"/>
                  </a:lnTo>
                  <a:lnTo>
                    <a:pt x="2553567" y="1503002"/>
                  </a:lnTo>
                  <a:lnTo>
                    <a:pt x="2526617" y="1541129"/>
                  </a:lnTo>
                  <a:lnTo>
                    <a:pt x="2493692" y="1574053"/>
                  </a:lnTo>
                  <a:lnTo>
                    <a:pt x="2455566" y="1601004"/>
                  </a:lnTo>
                  <a:lnTo>
                    <a:pt x="2413008" y="1621209"/>
                  </a:lnTo>
                  <a:lnTo>
                    <a:pt x="2366791" y="1633898"/>
                  </a:lnTo>
                  <a:lnTo>
                    <a:pt x="2317686" y="1638300"/>
                  </a:lnTo>
                  <a:lnTo>
                    <a:pt x="273050" y="1638300"/>
                  </a:lnTo>
                  <a:lnTo>
                    <a:pt x="223969" y="1633898"/>
                  </a:lnTo>
                  <a:lnTo>
                    <a:pt x="177774" y="1621209"/>
                  </a:lnTo>
                  <a:lnTo>
                    <a:pt x="135237" y="1601004"/>
                  </a:lnTo>
                  <a:lnTo>
                    <a:pt x="97127" y="1574053"/>
                  </a:lnTo>
                  <a:lnTo>
                    <a:pt x="64218" y="1541129"/>
                  </a:lnTo>
                  <a:lnTo>
                    <a:pt x="37279" y="1503002"/>
                  </a:lnTo>
                  <a:lnTo>
                    <a:pt x="17082" y="1460445"/>
                  </a:lnTo>
                  <a:lnTo>
                    <a:pt x="4399" y="1414228"/>
                  </a:lnTo>
                  <a:lnTo>
                    <a:pt x="0" y="1365123"/>
                  </a:lnTo>
                  <a:lnTo>
                    <a:pt x="0" y="27305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object 18">
            <a:extLst>
              <a:ext uri="{FF2B5EF4-FFF2-40B4-BE49-F238E27FC236}">
                <a16:creationId xmlns:a16="http://schemas.microsoft.com/office/drawing/2014/main" id="{DF7336F6-5685-255D-3962-23B433D0B111}"/>
              </a:ext>
            </a:extLst>
          </p:cNvPr>
          <p:cNvSpPr txBox="1"/>
          <p:nvPr/>
        </p:nvSpPr>
        <p:spPr>
          <a:xfrm>
            <a:off x="1964482" y="3074745"/>
            <a:ext cx="1474079" cy="89492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33985" marR="5080" lvl="0" indent="-121920" algn="l" defTabSz="914400" rtl="0" eaLnBrk="1" fontAlgn="auto" latinLnBrk="0" hangingPunct="1">
              <a:lnSpc>
                <a:spcPts val="3460"/>
              </a:lnSpc>
              <a:spcBef>
                <a:spcPts val="4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Adquisición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-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expedición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  <p:grpSp>
        <p:nvGrpSpPr>
          <p:cNvPr id="21" name="object 11">
            <a:extLst>
              <a:ext uri="{FF2B5EF4-FFF2-40B4-BE49-F238E27FC236}">
                <a16:creationId xmlns:a16="http://schemas.microsoft.com/office/drawing/2014/main" id="{7DFC9A47-13E4-A54F-610B-AAE1B8ADE437}"/>
              </a:ext>
            </a:extLst>
          </p:cNvPr>
          <p:cNvGrpSpPr/>
          <p:nvPr/>
        </p:nvGrpSpPr>
        <p:grpSpPr>
          <a:xfrm>
            <a:off x="3569069" y="2917403"/>
            <a:ext cx="4622800" cy="1327150"/>
            <a:chOff x="3560826" y="3036951"/>
            <a:chExt cx="4622800" cy="1327150"/>
          </a:xfrm>
        </p:grpSpPr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F58402B0-59F3-0EF0-B476-5E91ED84FC9E}"/>
                </a:ext>
              </a:extLst>
            </p:cNvPr>
            <p:cNvSpPr/>
            <p:nvPr/>
          </p:nvSpPr>
          <p:spPr>
            <a:xfrm>
              <a:off x="3567176" y="3043301"/>
              <a:ext cx="4610100" cy="1314450"/>
            </a:xfrm>
            <a:custGeom>
              <a:avLst/>
              <a:gdLst/>
              <a:ahLst/>
              <a:cxnLst/>
              <a:rect l="l" t="t" r="r" b="b"/>
              <a:pathLst>
                <a:path w="4610100" h="1314450">
                  <a:moveTo>
                    <a:pt x="4390898" y="0"/>
                  </a:moveTo>
                  <a:lnTo>
                    <a:pt x="0" y="0"/>
                  </a:lnTo>
                  <a:lnTo>
                    <a:pt x="0" y="1314450"/>
                  </a:lnTo>
                  <a:lnTo>
                    <a:pt x="4390898" y="1314450"/>
                  </a:lnTo>
                  <a:lnTo>
                    <a:pt x="4441149" y="1308659"/>
                  </a:lnTo>
                  <a:lnTo>
                    <a:pt x="4487283" y="1292164"/>
                  </a:lnTo>
                  <a:lnTo>
                    <a:pt x="4527984" y="1266284"/>
                  </a:lnTo>
                  <a:lnTo>
                    <a:pt x="4561934" y="1232334"/>
                  </a:lnTo>
                  <a:lnTo>
                    <a:pt x="4587814" y="1191633"/>
                  </a:lnTo>
                  <a:lnTo>
                    <a:pt x="4604309" y="1145499"/>
                  </a:lnTo>
                  <a:lnTo>
                    <a:pt x="4610100" y="1095248"/>
                  </a:lnTo>
                  <a:lnTo>
                    <a:pt x="4610100" y="219075"/>
                  </a:lnTo>
                  <a:lnTo>
                    <a:pt x="4604309" y="168830"/>
                  </a:lnTo>
                  <a:lnTo>
                    <a:pt x="4587814" y="122714"/>
                  </a:lnTo>
                  <a:lnTo>
                    <a:pt x="4561934" y="82038"/>
                  </a:lnTo>
                  <a:lnTo>
                    <a:pt x="4527984" y="48115"/>
                  </a:lnTo>
                  <a:lnTo>
                    <a:pt x="4487283" y="22260"/>
                  </a:lnTo>
                  <a:lnTo>
                    <a:pt x="4441149" y="5783"/>
                  </a:lnTo>
                  <a:lnTo>
                    <a:pt x="4390898" y="0"/>
                  </a:lnTo>
                  <a:close/>
                </a:path>
              </a:pathLst>
            </a:custGeom>
            <a:solidFill>
              <a:srgbClr val="D0EAD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object 13">
              <a:extLst>
                <a:ext uri="{FF2B5EF4-FFF2-40B4-BE49-F238E27FC236}">
                  <a16:creationId xmlns:a16="http://schemas.microsoft.com/office/drawing/2014/main" id="{59EF3EEE-5FC3-4171-6CF5-00E012B872F8}"/>
                </a:ext>
              </a:extLst>
            </p:cNvPr>
            <p:cNvSpPr/>
            <p:nvPr/>
          </p:nvSpPr>
          <p:spPr>
            <a:xfrm>
              <a:off x="3567176" y="3043301"/>
              <a:ext cx="4610100" cy="1314450"/>
            </a:xfrm>
            <a:custGeom>
              <a:avLst/>
              <a:gdLst/>
              <a:ahLst/>
              <a:cxnLst/>
              <a:rect l="l" t="t" r="r" b="b"/>
              <a:pathLst>
                <a:path w="4610100" h="1314450">
                  <a:moveTo>
                    <a:pt x="4610100" y="219075"/>
                  </a:moveTo>
                  <a:lnTo>
                    <a:pt x="4610100" y="1095248"/>
                  </a:lnTo>
                  <a:lnTo>
                    <a:pt x="4604309" y="1145499"/>
                  </a:lnTo>
                  <a:lnTo>
                    <a:pt x="4587814" y="1191633"/>
                  </a:lnTo>
                  <a:lnTo>
                    <a:pt x="4561934" y="1232334"/>
                  </a:lnTo>
                  <a:lnTo>
                    <a:pt x="4527984" y="1266284"/>
                  </a:lnTo>
                  <a:lnTo>
                    <a:pt x="4487283" y="1292164"/>
                  </a:lnTo>
                  <a:lnTo>
                    <a:pt x="4441149" y="1308659"/>
                  </a:lnTo>
                  <a:lnTo>
                    <a:pt x="4390898" y="1314450"/>
                  </a:lnTo>
                  <a:lnTo>
                    <a:pt x="0" y="1314450"/>
                  </a:lnTo>
                  <a:lnTo>
                    <a:pt x="0" y="0"/>
                  </a:lnTo>
                  <a:lnTo>
                    <a:pt x="4390898" y="0"/>
                  </a:lnTo>
                  <a:lnTo>
                    <a:pt x="4441149" y="5783"/>
                  </a:lnTo>
                  <a:lnTo>
                    <a:pt x="4487283" y="22260"/>
                  </a:lnTo>
                  <a:lnTo>
                    <a:pt x="4527984" y="48115"/>
                  </a:lnTo>
                  <a:lnTo>
                    <a:pt x="4561934" y="82038"/>
                  </a:lnTo>
                  <a:lnTo>
                    <a:pt x="4587814" y="122714"/>
                  </a:lnTo>
                  <a:lnTo>
                    <a:pt x="4604309" y="168830"/>
                  </a:lnTo>
                  <a:lnTo>
                    <a:pt x="4610100" y="219075"/>
                  </a:lnTo>
                  <a:close/>
                </a:path>
              </a:pathLst>
            </a:custGeom>
            <a:ln w="12700">
              <a:solidFill>
                <a:srgbClr val="D0EA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4" name="object 14">
            <a:extLst>
              <a:ext uri="{FF2B5EF4-FFF2-40B4-BE49-F238E27FC236}">
                <a16:creationId xmlns:a16="http://schemas.microsoft.com/office/drawing/2014/main" id="{2017205D-F3F3-DAE6-D8B9-1F2840216EEF}"/>
              </a:ext>
            </a:extLst>
          </p:cNvPr>
          <p:cNvSpPr txBox="1"/>
          <p:nvPr/>
        </p:nvSpPr>
        <p:spPr>
          <a:xfrm>
            <a:off x="3628390" y="3248342"/>
            <a:ext cx="4369435" cy="565989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2880" marR="5080" lvl="0" indent="-170180" algn="just" defTabSz="914400" rtl="0" eaLnBrk="1" fontAlgn="auto" latinLnBrk="0" hangingPunct="1">
              <a:lnSpc>
                <a:spcPts val="21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84150" algn="l"/>
              </a:tabLst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Intercambio</a:t>
            </a:r>
            <a:r>
              <a:rPr kumimoji="0" sz="1600" b="0" i="0" u="none" strike="noStrike" kern="0" cap="none" spc="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mercancías</a:t>
            </a:r>
            <a:r>
              <a:rPr kumimoji="0" sz="1600" b="0" i="0" u="none" strike="noStrike" kern="0" cap="none" spc="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realizado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dentro</a:t>
            </a:r>
            <a:r>
              <a:rPr kumimoji="0" sz="16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la</a:t>
            </a:r>
            <a:r>
              <a:rPr kumimoji="0" sz="16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Unión</a:t>
            </a:r>
            <a:r>
              <a:rPr kumimoji="0" sz="16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Europea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  <p:grpSp>
        <p:nvGrpSpPr>
          <p:cNvPr id="25" name="object 23">
            <a:extLst>
              <a:ext uri="{FF2B5EF4-FFF2-40B4-BE49-F238E27FC236}">
                <a16:creationId xmlns:a16="http://schemas.microsoft.com/office/drawing/2014/main" id="{40C5D8A9-C7FA-B3B9-112A-A799C2E39514}"/>
              </a:ext>
            </a:extLst>
          </p:cNvPr>
          <p:cNvGrpSpPr/>
          <p:nvPr/>
        </p:nvGrpSpPr>
        <p:grpSpPr>
          <a:xfrm>
            <a:off x="1512333" y="4589526"/>
            <a:ext cx="2061764" cy="1401045"/>
            <a:chOff x="969962" y="4589526"/>
            <a:chExt cx="2604135" cy="1660525"/>
          </a:xfrm>
        </p:grpSpPr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D5A295CD-24A0-58ED-E3FB-66D8B471565C}"/>
                </a:ext>
              </a:extLst>
            </p:cNvPr>
            <p:cNvSpPr/>
            <p:nvPr/>
          </p:nvSpPr>
          <p:spPr>
            <a:xfrm>
              <a:off x="976312" y="4595876"/>
              <a:ext cx="2591435" cy="1647825"/>
            </a:xfrm>
            <a:custGeom>
              <a:avLst/>
              <a:gdLst/>
              <a:ahLst/>
              <a:cxnLst/>
              <a:rect l="l" t="t" r="r" b="b"/>
              <a:pathLst>
                <a:path w="2591435" h="1647825">
                  <a:moveTo>
                    <a:pt x="2316162" y="0"/>
                  </a:moveTo>
                  <a:lnTo>
                    <a:pt x="274650" y="0"/>
                  </a:lnTo>
                  <a:lnTo>
                    <a:pt x="225280" y="4423"/>
                  </a:lnTo>
                  <a:lnTo>
                    <a:pt x="178814" y="17178"/>
                  </a:lnTo>
                  <a:lnTo>
                    <a:pt x="136027" y="37488"/>
                  </a:lnTo>
                  <a:lnTo>
                    <a:pt x="97695" y="64578"/>
                  </a:lnTo>
                  <a:lnTo>
                    <a:pt x="64593" y="97671"/>
                  </a:lnTo>
                  <a:lnTo>
                    <a:pt x="37496" y="135993"/>
                  </a:lnTo>
                  <a:lnTo>
                    <a:pt x="17182" y="178768"/>
                  </a:lnTo>
                  <a:lnTo>
                    <a:pt x="4424" y="225220"/>
                  </a:lnTo>
                  <a:lnTo>
                    <a:pt x="0" y="274574"/>
                  </a:lnTo>
                  <a:lnTo>
                    <a:pt x="0" y="1373124"/>
                  </a:lnTo>
                  <a:lnTo>
                    <a:pt x="4424" y="1422489"/>
                  </a:lnTo>
                  <a:lnTo>
                    <a:pt x="17182" y="1468953"/>
                  </a:lnTo>
                  <a:lnTo>
                    <a:pt x="37496" y="1511737"/>
                  </a:lnTo>
                  <a:lnTo>
                    <a:pt x="64593" y="1550068"/>
                  </a:lnTo>
                  <a:lnTo>
                    <a:pt x="97695" y="1583169"/>
                  </a:lnTo>
                  <a:lnTo>
                    <a:pt x="136027" y="1610264"/>
                  </a:lnTo>
                  <a:lnTo>
                    <a:pt x="178814" y="1630579"/>
                  </a:lnTo>
                  <a:lnTo>
                    <a:pt x="225280" y="1643336"/>
                  </a:lnTo>
                  <a:lnTo>
                    <a:pt x="274650" y="1647761"/>
                  </a:lnTo>
                  <a:lnTo>
                    <a:pt x="2316162" y="1647761"/>
                  </a:lnTo>
                  <a:lnTo>
                    <a:pt x="2365520" y="1643336"/>
                  </a:lnTo>
                  <a:lnTo>
                    <a:pt x="2411984" y="1630579"/>
                  </a:lnTo>
                  <a:lnTo>
                    <a:pt x="2454775" y="1610264"/>
                  </a:lnTo>
                  <a:lnTo>
                    <a:pt x="2493117" y="1583169"/>
                  </a:lnTo>
                  <a:lnTo>
                    <a:pt x="2526232" y="1550068"/>
                  </a:lnTo>
                  <a:lnTo>
                    <a:pt x="2553342" y="1511737"/>
                  </a:lnTo>
                  <a:lnTo>
                    <a:pt x="2573668" y="1468953"/>
                  </a:lnTo>
                  <a:lnTo>
                    <a:pt x="2586435" y="1422489"/>
                  </a:lnTo>
                  <a:lnTo>
                    <a:pt x="2590863" y="1373124"/>
                  </a:lnTo>
                  <a:lnTo>
                    <a:pt x="2590863" y="274574"/>
                  </a:lnTo>
                  <a:lnTo>
                    <a:pt x="2586435" y="225220"/>
                  </a:lnTo>
                  <a:lnTo>
                    <a:pt x="2573668" y="178768"/>
                  </a:lnTo>
                  <a:lnTo>
                    <a:pt x="2553342" y="135993"/>
                  </a:lnTo>
                  <a:lnTo>
                    <a:pt x="2526232" y="97671"/>
                  </a:lnTo>
                  <a:lnTo>
                    <a:pt x="2493117" y="64578"/>
                  </a:lnTo>
                  <a:lnTo>
                    <a:pt x="2454775" y="37488"/>
                  </a:lnTo>
                  <a:lnTo>
                    <a:pt x="2411984" y="17178"/>
                  </a:lnTo>
                  <a:lnTo>
                    <a:pt x="2365520" y="4423"/>
                  </a:lnTo>
                  <a:lnTo>
                    <a:pt x="2316162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BC805DDA-1731-2F29-AAC7-FF5AF8131443}"/>
                </a:ext>
              </a:extLst>
            </p:cNvPr>
            <p:cNvSpPr/>
            <p:nvPr/>
          </p:nvSpPr>
          <p:spPr>
            <a:xfrm>
              <a:off x="976312" y="4595876"/>
              <a:ext cx="2591435" cy="1647825"/>
            </a:xfrm>
            <a:custGeom>
              <a:avLst/>
              <a:gdLst/>
              <a:ahLst/>
              <a:cxnLst/>
              <a:rect l="l" t="t" r="r" b="b"/>
              <a:pathLst>
                <a:path w="2591435" h="1647825">
                  <a:moveTo>
                    <a:pt x="0" y="274574"/>
                  </a:moveTo>
                  <a:lnTo>
                    <a:pt x="4424" y="225220"/>
                  </a:lnTo>
                  <a:lnTo>
                    <a:pt x="17182" y="178768"/>
                  </a:lnTo>
                  <a:lnTo>
                    <a:pt x="37496" y="135993"/>
                  </a:lnTo>
                  <a:lnTo>
                    <a:pt x="64593" y="97671"/>
                  </a:lnTo>
                  <a:lnTo>
                    <a:pt x="97695" y="64578"/>
                  </a:lnTo>
                  <a:lnTo>
                    <a:pt x="136027" y="37488"/>
                  </a:lnTo>
                  <a:lnTo>
                    <a:pt x="178814" y="17178"/>
                  </a:lnTo>
                  <a:lnTo>
                    <a:pt x="225280" y="4423"/>
                  </a:lnTo>
                  <a:lnTo>
                    <a:pt x="274650" y="0"/>
                  </a:lnTo>
                  <a:lnTo>
                    <a:pt x="2316162" y="0"/>
                  </a:lnTo>
                  <a:lnTo>
                    <a:pt x="2365520" y="4423"/>
                  </a:lnTo>
                  <a:lnTo>
                    <a:pt x="2411984" y="17178"/>
                  </a:lnTo>
                  <a:lnTo>
                    <a:pt x="2454775" y="37488"/>
                  </a:lnTo>
                  <a:lnTo>
                    <a:pt x="2493117" y="64578"/>
                  </a:lnTo>
                  <a:lnTo>
                    <a:pt x="2526232" y="97671"/>
                  </a:lnTo>
                  <a:lnTo>
                    <a:pt x="2553342" y="135993"/>
                  </a:lnTo>
                  <a:lnTo>
                    <a:pt x="2573668" y="178768"/>
                  </a:lnTo>
                  <a:lnTo>
                    <a:pt x="2586435" y="225220"/>
                  </a:lnTo>
                  <a:lnTo>
                    <a:pt x="2590863" y="274574"/>
                  </a:lnTo>
                  <a:lnTo>
                    <a:pt x="2590863" y="1373124"/>
                  </a:lnTo>
                  <a:lnTo>
                    <a:pt x="2586435" y="1422489"/>
                  </a:lnTo>
                  <a:lnTo>
                    <a:pt x="2573668" y="1468953"/>
                  </a:lnTo>
                  <a:lnTo>
                    <a:pt x="2553342" y="1511737"/>
                  </a:lnTo>
                  <a:lnTo>
                    <a:pt x="2526232" y="1550068"/>
                  </a:lnTo>
                  <a:lnTo>
                    <a:pt x="2493117" y="1583169"/>
                  </a:lnTo>
                  <a:lnTo>
                    <a:pt x="2454775" y="1610264"/>
                  </a:lnTo>
                  <a:lnTo>
                    <a:pt x="2411984" y="1630579"/>
                  </a:lnTo>
                  <a:lnTo>
                    <a:pt x="2365520" y="1643336"/>
                  </a:lnTo>
                  <a:lnTo>
                    <a:pt x="2316162" y="1647761"/>
                  </a:lnTo>
                  <a:lnTo>
                    <a:pt x="274650" y="1647761"/>
                  </a:lnTo>
                  <a:lnTo>
                    <a:pt x="225280" y="1643336"/>
                  </a:lnTo>
                  <a:lnTo>
                    <a:pt x="178814" y="1630579"/>
                  </a:lnTo>
                  <a:lnTo>
                    <a:pt x="136027" y="1610264"/>
                  </a:lnTo>
                  <a:lnTo>
                    <a:pt x="97695" y="1583169"/>
                  </a:lnTo>
                  <a:lnTo>
                    <a:pt x="64593" y="1550068"/>
                  </a:lnTo>
                  <a:lnTo>
                    <a:pt x="37496" y="1511737"/>
                  </a:lnTo>
                  <a:lnTo>
                    <a:pt x="17182" y="1468953"/>
                  </a:lnTo>
                  <a:lnTo>
                    <a:pt x="4424" y="1422489"/>
                  </a:lnTo>
                  <a:lnTo>
                    <a:pt x="0" y="1373124"/>
                  </a:lnTo>
                  <a:lnTo>
                    <a:pt x="0" y="2745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8" name="object 26">
            <a:extLst>
              <a:ext uri="{FF2B5EF4-FFF2-40B4-BE49-F238E27FC236}">
                <a16:creationId xmlns:a16="http://schemas.microsoft.com/office/drawing/2014/main" id="{5195A36A-83F8-2CCF-B368-B521BDBB083A}"/>
              </a:ext>
            </a:extLst>
          </p:cNvPr>
          <p:cNvSpPr txBox="1"/>
          <p:nvPr/>
        </p:nvSpPr>
        <p:spPr>
          <a:xfrm>
            <a:off x="1786437" y="4949008"/>
            <a:ext cx="1557655" cy="447367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57175" marR="5080" lvl="0" indent="-244475" algn="l" defTabSz="914400" rtl="0" eaLnBrk="1" fontAlgn="auto" latinLnBrk="0" hangingPunct="1">
              <a:lnSpc>
                <a:spcPts val="3450"/>
              </a:lnSpc>
              <a:spcBef>
                <a:spcPts val="4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Compras-ventas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  <p:grpSp>
        <p:nvGrpSpPr>
          <p:cNvPr id="29" name="object 19">
            <a:extLst>
              <a:ext uri="{FF2B5EF4-FFF2-40B4-BE49-F238E27FC236}">
                <a16:creationId xmlns:a16="http://schemas.microsoft.com/office/drawing/2014/main" id="{181EE698-55BC-3467-90AC-F28B4C10E277}"/>
              </a:ext>
            </a:extLst>
          </p:cNvPr>
          <p:cNvGrpSpPr/>
          <p:nvPr/>
        </p:nvGrpSpPr>
        <p:grpSpPr>
          <a:xfrm>
            <a:off x="3575419" y="4667589"/>
            <a:ext cx="4622800" cy="1317625"/>
            <a:chOff x="3560826" y="4760976"/>
            <a:chExt cx="4622800" cy="1317625"/>
          </a:xfrm>
        </p:grpSpPr>
        <p:sp>
          <p:nvSpPr>
            <p:cNvPr id="30" name="object 20">
              <a:extLst>
                <a:ext uri="{FF2B5EF4-FFF2-40B4-BE49-F238E27FC236}">
                  <a16:creationId xmlns:a16="http://schemas.microsoft.com/office/drawing/2014/main" id="{FF5AF266-863C-8E10-9E58-00C62EBCEB63}"/>
                </a:ext>
              </a:extLst>
            </p:cNvPr>
            <p:cNvSpPr/>
            <p:nvPr/>
          </p:nvSpPr>
          <p:spPr>
            <a:xfrm>
              <a:off x="3567176" y="4767326"/>
              <a:ext cx="4610100" cy="1304925"/>
            </a:xfrm>
            <a:custGeom>
              <a:avLst/>
              <a:gdLst/>
              <a:ahLst/>
              <a:cxnLst/>
              <a:rect l="l" t="t" r="r" b="b"/>
              <a:pathLst>
                <a:path w="4610100" h="1304925">
                  <a:moveTo>
                    <a:pt x="4392549" y="0"/>
                  </a:moveTo>
                  <a:lnTo>
                    <a:pt x="0" y="0"/>
                  </a:lnTo>
                  <a:lnTo>
                    <a:pt x="0" y="1304861"/>
                  </a:lnTo>
                  <a:lnTo>
                    <a:pt x="4392549" y="1304861"/>
                  </a:lnTo>
                  <a:lnTo>
                    <a:pt x="4442428" y="1299117"/>
                  </a:lnTo>
                  <a:lnTo>
                    <a:pt x="4488218" y="1282756"/>
                  </a:lnTo>
                  <a:lnTo>
                    <a:pt x="4528612" y="1257082"/>
                  </a:lnTo>
                  <a:lnTo>
                    <a:pt x="4562303" y="1223401"/>
                  </a:lnTo>
                  <a:lnTo>
                    <a:pt x="4587986" y="1183020"/>
                  </a:lnTo>
                  <a:lnTo>
                    <a:pt x="4604353" y="1137242"/>
                  </a:lnTo>
                  <a:lnTo>
                    <a:pt x="4610100" y="1087374"/>
                  </a:lnTo>
                  <a:lnTo>
                    <a:pt x="4610100" y="217424"/>
                  </a:lnTo>
                  <a:lnTo>
                    <a:pt x="4604353" y="167551"/>
                  </a:lnTo>
                  <a:lnTo>
                    <a:pt x="4587986" y="121779"/>
                  </a:lnTo>
                  <a:lnTo>
                    <a:pt x="4562303" y="81410"/>
                  </a:lnTo>
                  <a:lnTo>
                    <a:pt x="4528612" y="47746"/>
                  </a:lnTo>
                  <a:lnTo>
                    <a:pt x="4488218" y="22088"/>
                  </a:lnTo>
                  <a:lnTo>
                    <a:pt x="4442428" y="5739"/>
                  </a:lnTo>
                  <a:lnTo>
                    <a:pt x="4392549" y="0"/>
                  </a:lnTo>
                  <a:close/>
                </a:path>
              </a:pathLst>
            </a:custGeom>
            <a:solidFill>
              <a:srgbClr val="D4E2C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object 21">
              <a:extLst>
                <a:ext uri="{FF2B5EF4-FFF2-40B4-BE49-F238E27FC236}">
                  <a16:creationId xmlns:a16="http://schemas.microsoft.com/office/drawing/2014/main" id="{F1F5B034-D808-4963-5F3D-44D61E371316}"/>
                </a:ext>
              </a:extLst>
            </p:cNvPr>
            <p:cNvSpPr/>
            <p:nvPr/>
          </p:nvSpPr>
          <p:spPr>
            <a:xfrm>
              <a:off x="3567176" y="4767326"/>
              <a:ext cx="4610100" cy="1304925"/>
            </a:xfrm>
            <a:custGeom>
              <a:avLst/>
              <a:gdLst/>
              <a:ahLst/>
              <a:cxnLst/>
              <a:rect l="l" t="t" r="r" b="b"/>
              <a:pathLst>
                <a:path w="4610100" h="1304925">
                  <a:moveTo>
                    <a:pt x="4610100" y="217424"/>
                  </a:moveTo>
                  <a:lnTo>
                    <a:pt x="4610100" y="1087374"/>
                  </a:lnTo>
                  <a:lnTo>
                    <a:pt x="4604353" y="1137242"/>
                  </a:lnTo>
                  <a:lnTo>
                    <a:pt x="4587986" y="1183020"/>
                  </a:lnTo>
                  <a:lnTo>
                    <a:pt x="4562303" y="1223401"/>
                  </a:lnTo>
                  <a:lnTo>
                    <a:pt x="4528612" y="1257082"/>
                  </a:lnTo>
                  <a:lnTo>
                    <a:pt x="4488218" y="1282756"/>
                  </a:lnTo>
                  <a:lnTo>
                    <a:pt x="4442428" y="1299117"/>
                  </a:lnTo>
                  <a:lnTo>
                    <a:pt x="4392549" y="1304861"/>
                  </a:lnTo>
                  <a:lnTo>
                    <a:pt x="0" y="1304861"/>
                  </a:lnTo>
                  <a:lnTo>
                    <a:pt x="0" y="0"/>
                  </a:lnTo>
                  <a:lnTo>
                    <a:pt x="4392549" y="0"/>
                  </a:lnTo>
                  <a:lnTo>
                    <a:pt x="4442428" y="5739"/>
                  </a:lnTo>
                  <a:lnTo>
                    <a:pt x="4488218" y="22088"/>
                  </a:lnTo>
                  <a:lnTo>
                    <a:pt x="4528612" y="47746"/>
                  </a:lnTo>
                  <a:lnTo>
                    <a:pt x="4562303" y="81410"/>
                  </a:lnTo>
                  <a:lnTo>
                    <a:pt x="4587986" y="121779"/>
                  </a:lnTo>
                  <a:lnTo>
                    <a:pt x="4604353" y="167551"/>
                  </a:lnTo>
                  <a:lnTo>
                    <a:pt x="4610100" y="217424"/>
                  </a:lnTo>
                  <a:close/>
                </a:path>
              </a:pathLst>
            </a:custGeom>
            <a:ln w="12700">
              <a:solidFill>
                <a:srgbClr val="D4E2C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2" name="object 22">
            <a:extLst>
              <a:ext uri="{FF2B5EF4-FFF2-40B4-BE49-F238E27FC236}">
                <a16:creationId xmlns:a16="http://schemas.microsoft.com/office/drawing/2014/main" id="{24218C1A-1224-A470-1A35-79633965A4D1}"/>
              </a:ext>
            </a:extLst>
          </p:cNvPr>
          <p:cNvSpPr txBox="1"/>
          <p:nvPr/>
        </p:nvSpPr>
        <p:spPr>
          <a:xfrm>
            <a:off x="3628390" y="5106352"/>
            <a:ext cx="4369435" cy="565989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2880" marR="5080" lvl="0" indent="-170180" algn="just" defTabSz="914400" rtl="0" eaLnBrk="1" fontAlgn="auto" latinLnBrk="0" hangingPunct="1">
              <a:lnSpc>
                <a:spcPts val="21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84150" algn="l"/>
              </a:tabLst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Intercambio</a:t>
            </a:r>
            <a:r>
              <a:rPr kumimoji="0" sz="16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mercancías</a:t>
            </a:r>
            <a:r>
              <a:rPr kumimoji="0" sz="1600" b="0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realizado</a:t>
            </a:r>
            <a:r>
              <a:rPr kumimoji="0" sz="16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dentro</a:t>
            </a:r>
            <a:r>
              <a:rPr kumimoji="0" sz="16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de</a:t>
            </a:r>
            <a:r>
              <a:rPr kumimoji="0" sz="1600" b="0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un</a:t>
            </a:r>
            <a:r>
              <a:rPr kumimoji="0" sz="16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país.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9209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75A71F60-829C-1294-383F-3084D54A0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0370"/>
            <a:ext cx="10515600" cy="57324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r>
              <a:rPr lang="es-ES" sz="1600" dirty="0"/>
              <a:t>La </a:t>
            </a:r>
            <a:r>
              <a:rPr lang="es-ES" sz="1600" b="1" dirty="0"/>
              <a:t>GLOBALIZACIÓN </a:t>
            </a:r>
            <a:r>
              <a:rPr lang="es-ES" sz="1600" dirty="0"/>
              <a:t>nos afecta aún no siendo conscientes de ello.</a:t>
            </a:r>
          </a:p>
        </p:txBody>
      </p:sp>
      <p:cxnSp>
        <p:nvCxnSpPr>
          <p:cNvPr id="5" name="Conector: angular 4">
            <a:extLst>
              <a:ext uri="{FF2B5EF4-FFF2-40B4-BE49-F238E27FC236}">
                <a16:creationId xmlns:a16="http://schemas.microsoft.com/office/drawing/2014/main" id="{15B1B1B3-C6E8-2735-9AE4-8A76A3D283AC}"/>
              </a:ext>
            </a:extLst>
          </p:cNvPr>
          <p:cNvCxnSpPr/>
          <p:nvPr/>
        </p:nvCxnSpPr>
        <p:spPr>
          <a:xfrm>
            <a:off x="3981638" y="1006578"/>
            <a:ext cx="386366" cy="30909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5ECB45B2-FB36-6BC9-0FEA-A8A536DB1F4C}"/>
              </a:ext>
            </a:extLst>
          </p:cNvPr>
          <p:cNvSpPr txBox="1"/>
          <p:nvPr/>
        </p:nvSpPr>
        <p:spPr>
          <a:xfrm>
            <a:off x="4472123" y="1161124"/>
            <a:ext cx="408138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Globalización de las comunicaciones.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D7DF8E8-0FC7-E410-7B07-5BB652B211F2}"/>
              </a:ext>
            </a:extLst>
          </p:cNvPr>
          <p:cNvSpPr txBox="1"/>
          <p:nvPr/>
        </p:nvSpPr>
        <p:spPr>
          <a:xfrm>
            <a:off x="838201" y="1757580"/>
            <a:ext cx="10515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 un fenómeno que funciona en una doble dirección: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7BD3728C-A774-792A-5582-399B994FA842}"/>
              </a:ext>
            </a:extLst>
          </p:cNvPr>
          <p:cNvGraphicFramePr/>
          <p:nvPr/>
        </p:nvGraphicFramePr>
        <p:xfrm>
          <a:off x="838199" y="2605741"/>
          <a:ext cx="9609183" cy="1171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FA57B648-15A6-1143-360F-609E5FA884A1}"/>
              </a:ext>
            </a:extLst>
          </p:cNvPr>
          <p:cNvSpPr txBox="1"/>
          <p:nvPr/>
        </p:nvSpPr>
        <p:spPr>
          <a:xfrm>
            <a:off x="838199" y="4568161"/>
            <a:ext cx="6093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Causas de la globalización: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640D77F-747D-80D8-0B00-67584A5010DA}"/>
              </a:ext>
            </a:extLst>
          </p:cNvPr>
          <p:cNvSpPr txBox="1"/>
          <p:nvPr/>
        </p:nvSpPr>
        <p:spPr>
          <a:xfrm>
            <a:off x="5642790" y="5237199"/>
            <a:ext cx="3448594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 impulso de los acuerdos políticos.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9696D55-5334-DBB2-9804-C77037E57865}"/>
              </a:ext>
            </a:extLst>
          </p:cNvPr>
          <p:cNvSpPr txBox="1"/>
          <p:nvPr/>
        </p:nvSpPr>
        <p:spPr>
          <a:xfrm>
            <a:off x="6622868" y="5828542"/>
            <a:ext cx="3135086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Cambios tecnológicos.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DF0CB37-7D81-3B19-6F0F-3931DAD9C135}"/>
              </a:ext>
            </a:extLst>
          </p:cNvPr>
          <p:cNvSpPr txBox="1"/>
          <p:nvPr/>
        </p:nvSpPr>
        <p:spPr>
          <a:xfrm>
            <a:off x="1314055" y="5237199"/>
            <a:ext cx="2860766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mejora en los transportes.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B559DD6-864F-7615-2D1B-08A26D382A41}"/>
              </a:ext>
            </a:extLst>
          </p:cNvPr>
          <p:cNvSpPr txBox="1"/>
          <p:nvPr/>
        </p:nvSpPr>
        <p:spPr>
          <a:xfrm>
            <a:off x="1996440" y="5863076"/>
            <a:ext cx="3030583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Mejora en las comunicaciones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94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AB23C1-0AAF-8724-C166-E65916A5E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778"/>
            <a:ext cx="4506532" cy="5106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</a:rPr>
              <a:t>3.1. Deslocalización y externalización</a:t>
            </a: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D3B74A18-F35C-E08D-0FA4-29771F341B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8734" y="1123081"/>
          <a:ext cx="10165080" cy="4611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D714A2F5-FCC4-72AA-C2AF-C2EE8281F7C9}"/>
              </a:ext>
            </a:extLst>
          </p:cNvPr>
          <p:cNvSpPr/>
          <p:nvPr/>
        </p:nvSpPr>
        <p:spPr>
          <a:xfrm>
            <a:off x="5344731" y="4103223"/>
            <a:ext cx="442114" cy="4552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233F2F-C34C-958F-D8A7-13F11483C036}"/>
              </a:ext>
            </a:extLst>
          </p:cNvPr>
          <p:cNvSpPr txBox="1"/>
          <p:nvPr/>
        </p:nvSpPr>
        <p:spPr>
          <a:xfrm>
            <a:off x="4124519" y="4664280"/>
            <a:ext cx="2882537" cy="33855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Países “especializados en”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718DE4-24BF-8750-B58B-0678C0CB373C}"/>
              </a:ext>
            </a:extLst>
          </p:cNvPr>
          <p:cNvSpPr txBox="1"/>
          <p:nvPr/>
        </p:nvSpPr>
        <p:spPr>
          <a:xfrm>
            <a:off x="673825" y="5502809"/>
            <a:ext cx="10334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Sin embargo, a pesar de esta globalización los mercados siguen siendo muy diferentes, (diferencias económicas, culturales, religiosas, de hábitos de consumo, …).</a:t>
            </a:r>
          </a:p>
        </p:txBody>
      </p:sp>
    </p:spTree>
    <p:extLst>
      <p:ext uri="{BB962C8B-B14F-4D97-AF65-F5344CB8AC3E}">
        <p14:creationId xmlns:p14="http://schemas.microsoft.com/office/powerpoint/2010/main" val="2568039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34749-B841-52CC-D10F-1546234A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"/>
            <a:ext cx="7418231" cy="53833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</a:rPr>
              <a:t>3.2. Los procesos de integración internacional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250374-C473-E71F-71B3-1A171478E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3406"/>
            <a:ext cx="10515600" cy="5551714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1600" dirty="0"/>
              <a:t>En un principio, los procesos de integración era entre países que tuviesen unas características similares (económicas/ geográficas).</a:t>
            </a:r>
          </a:p>
          <a:p>
            <a:pPr marL="0" indent="0" algn="just">
              <a:buNone/>
            </a:pPr>
            <a:endParaRPr lang="es-ES" sz="1600" dirty="0"/>
          </a:p>
          <a:p>
            <a:pPr algn="just"/>
            <a:r>
              <a:rPr lang="es-ES" sz="1600" dirty="0"/>
              <a:t>En la actualidad, los procesos son entre países con diferentes niveles de desarrollo económico y social.</a:t>
            </a:r>
          </a:p>
          <a:p>
            <a:pPr marL="0" indent="0" algn="just">
              <a:buNone/>
            </a:pPr>
            <a:r>
              <a:rPr lang="es-ES" sz="1600" dirty="0"/>
              <a:t>     Motivos: </a:t>
            </a:r>
          </a:p>
          <a:p>
            <a:pPr marL="0" indent="0" algn="just">
              <a:buNone/>
            </a:pPr>
            <a:r>
              <a:rPr lang="es-ES" sz="1600" dirty="0"/>
              <a:t>     . </a:t>
            </a:r>
            <a:r>
              <a:rPr lang="es-ES" sz="1400" dirty="0"/>
              <a:t>Los países más ricos encuentran nuevos mercados con un gran potencial para sus ventas.</a:t>
            </a:r>
          </a:p>
          <a:p>
            <a:pPr marL="0" indent="0" algn="just">
              <a:buNone/>
            </a:pPr>
            <a:r>
              <a:rPr lang="es-ES" sz="1400" dirty="0"/>
              <a:t>     . Mejora la competitividad mediante la deslocalización en busca de mano de obra barata.</a:t>
            </a:r>
          </a:p>
          <a:p>
            <a:pPr marL="0" indent="0" algn="just">
              <a:buNone/>
            </a:pPr>
            <a:r>
              <a:rPr lang="es-ES" sz="1400" dirty="0"/>
              <a:t>     . Para los países pobres supone el acceso a nuevas tecnologías.</a:t>
            </a:r>
          </a:p>
          <a:p>
            <a:pPr marL="0" indent="0" algn="just">
              <a:buNone/>
            </a:pPr>
            <a:r>
              <a:rPr lang="es-ES" sz="1400" dirty="0"/>
              <a:t>     . Creación de empleo.</a:t>
            </a:r>
          </a:p>
          <a:p>
            <a:pPr marL="0" indent="0" algn="just">
              <a:buNone/>
            </a:pPr>
            <a:r>
              <a:rPr lang="es-ES" sz="1400" dirty="0"/>
              <a:t>  </a:t>
            </a:r>
          </a:p>
          <a:p>
            <a:pPr marL="0" indent="0" algn="just">
              <a:buNone/>
            </a:pPr>
            <a:r>
              <a:rPr lang="es-ES" sz="1600" dirty="0"/>
              <a:t>Surgen así los grupos geoeconómicos mundiales:</a:t>
            </a:r>
          </a:p>
          <a:p>
            <a:pPr marL="0" indent="0" algn="just">
              <a:buNone/>
            </a:pPr>
            <a:r>
              <a:rPr lang="es-ES" sz="1400" dirty="0"/>
              <a:t>UE				OECO      			Grupo de países de ESTE DE EUROPA</a:t>
            </a:r>
          </a:p>
          <a:p>
            <a:pPr marL="0" indent="0" algn="just">
              <a:buNone/>
            </a:pPr>
            <a:r>
              <a:rPr lang="es-ES" sz="1400" dirty="0"/>
              <a:t>MERCOSUR			CARICOM			CEI</a:t>
            </a:r>
          </a:p>
          <a:p>
            <a:pPr marL="0" indent="0" algn="just">
              <a:buNone/>
            </a:pPr>
            <a:r>
              <a:rPr lang="es-ES" sz="1400" dirty="0"/>
              <a:t>EFTA				Grupo G3			COMESA</a:t>
            </a:r>
          </a:p>
          <a:p>
            <a:pPr marL="0" indent="0" algn="just">
              <a:buNone/>
            </a:pPr>
            <a:r>
              <a:rPr lang="es-ES" sz="1400" dirty="0"/>
              <a:t>TLC o Acuerdo NAFTA			ALCA			CEMAC</a:t>
            </a:r>
          </a:p>
          <a:p>
            <a:pPr marL="0" indent="0" algn="just">
              <a:buNone/>
            </a:pPr>
            <a:r>
              <a:rPr lang="es-ES" sz="1400" dirty="0"/>
              <a:t>MCCA				ASEAN			MAGREB</a:t>
            </a:r>
          </a:p>
          <a:p>
            <a:pPr marL="0" indent="0" algn="just">
              <a:buNone/>
            </a:pPr>
            <a:r>
              <a:rPr lang="es-ES" sz="1400" dirty="0"/>
              <a:t>COMUNIDAD ANDINA			APEC			MERCADO COMÚN ÁRABE</a:t>
            </a:r>
          </a:p>
          <a:p>
            <a:pPr marL="0" indent="0" algn="just">
              <a:buNone/>
            </a:pPr>
            <a:r>
              <a:rPr lang="es-ES" sz="1400" dirty="0"/>
              <a:t>COMMONWEALTH</a:t>
            </a:r>
          </a:p>
        </p:txBody>
      </p:sp>
    </p:spTree>
    <p:extLst>
      <p:ext uri="{BB962C8B-B14F-4D97-AF65-F5344CB8AC3E}">
        <p14:creationId xmlns:p14="http://schemas.microsoft.com/office/powerpoint/2010/main" val="2123900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C2DE17-0B65-6C4A-C1D7-2193C19B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206" y="105636"/>
            <a:ext cx="5257800" cy="52138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</a:rPr>
              <a:t>3.3. Niveles y fases de integración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939A30-8A80-8E4F-1A53-E29853D1D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206" y="796834"/>
            <a:ext cx="10792097" cy="595553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/>
              <a:t>Acuerdo preferencial. </a:t>
            </a:r>
            <a:r>
              <a:rPr lang="es-ES" sz="1600" dirty="0"/>
              <a:t>Acuerdo entre dos o más países para conceder entre sí ventajas arancelarias y comerciales.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/>
              <a:t>Áreas de libre comercio. </a:t>
            </a:r>
            <a:r>
              <a:rPr lang="es-ES" sz="1600" dirty="0"/>
              <a:t>Los países miembros eliminan entre sí los obstáculos aduaneros y comerciales, aunque cada país mantiene los suyos frente a terceros países.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/>
              <a:t>Unión aduanera. </a:t>
            </a:r>
            <a:r>
              <a:rPr lang="es-ES" sz="1600" dirty="0"/>
              <a:t>Consiste en</a:t>
            </a:r>
            <a:r>
              <a:rPr lang="es-ES" sz="1600" b="1" dirty="0"/>
              <a:t>:</a:t>
            </a:r>
          </a:p>
          <a:p>
            <a:pPr marL="0" indent="0" algn="just">
              <a:buNone/>
            </a:pPr>
            <a:r>
              <a:rPr lang="es-ES" sz="1600" b="1" dirty="0"/>
              <a:t>      . </a:t>
            </a:r>
            <a:r>
              <a:rPr lang="es-ES" sz="1400" dirty="0"/>
              <a:t>Eliminar los obstáculos aduaneros y comerciales internos</a:t>
            </a:r>
          </a:p>
          <a:p>
            <a:pPr marL="0" indent="0" algn="just">
              <a:buNone/>
            </a:pPr>
            <a:r>
              <a:rPr lang="es-ES" sz="1400" dirty="0"/>
              <a:t>      . Aplicar un arancel y demás medidas de protección comunes frente a terceros países.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/>
              <a:t>Mercado común. </a:t>
            </a:r>
            <a:r>
              <a:rPr lang="es-ES" sz="1600" dirty="0"/>
              <a:t>Además de lo anterior, se añade:</a:t>
            </a:r>
          </a:p>
          <a:p>
            <a:pPr marL="0" indent="0" algn="just">
              <a:buNone/>
            </a:pPr>
            <a:r>
              <a:rPr lang="es-ES" sz="1600" dirty="0"/>
              <a:t>      . </a:t>
            </a:r>
            <a:r>
              <a:rPr lang="es-ES" sz="1400" dirty="0"/>
              <a:t>Libertad de comercio de mercancías.</a:t>
            </a:r>
          </a:p>
          <a:p>
            <a:pPr marL="0" indent="0" algn="just">
              <a:buNone/>
            </a:pPr>
            <a:r>
              <a:rPr lang="es-ES" sz="1400" dirty="0"/>
              <a:t>      . Libertad de movimiento de bienes, servicios, capitales y personas.</a:t>
            </a:r>
          </a:p>
          <a:p>
            <a:pPr marL="182563" indent="-182563" algn="just">
              <a:buNone/>
            </a:pPr>
            <a:r>
              <a:rPr lang="es-ES" sz="1600" dirty="0"/>
              <a:t>     Todo ello supone eliminar fronteras físicas (aduanas) + técnicas (normativas) + fiscales (armonización de impuestos).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/>
              <a:t>Unión económica. </a:t>
            </a:r>
            <a:r>
              <a:rPr lang="es-ES" sz="1600" dirty="0"/>
              <a:t>Además de lo anterior:</a:t>
            </a:r>
          </a:p>
          <a:p>
            <a:pPr marL="352425" indent="-352425" algn="just">
              <a:buNone/>
            </a:pPr>
            <a:r>
              <a:rPr lang="es-ES" sz="1600" b="1" dirty="0"/>
              <a:t>      </a:t>
            </a:r>
            <a:r>
              <a:rPr lang="es-ES" sz="1400" b="1" dirty="0"/>
              <a:t>. </a:t>
            </a:r>
            <a:r>
              <a:rPr lang="es-ES" sz="1400" dirty="0"/>
              <a:t>Supresión de las restricciones al movimiento de mercancías y factores de producción, (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bienes, servicios, capitales y personas).</a:t>
            </a:r>
          </a:p>
          <a:p>
            <a:pPr marL="352425" indent="-352425" algn="just">
              <a:buNone/>
            </a:pPr>
            <a:r>
              <a:rPr lang="es-ES" sz="1400" dirty="0">
                <a:solidFill>
                  <a:prstClr val="black"/>
                </a:solidFill>
              </a:rPr>
              <a:t>      . Políticas comunes para favorecer cambios estructurales y equilibrio entre las distintas regiones.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prstClr val="black"/>
                </a:solidFill>
                <a:latin typeface="Aptos" panose="02110004020202020204"/>
              </a:rPr>
              <a:t>Unión monetaria. </a:t>
            </a:r>
            <a:r>
              <a:rPr lang="es-ES" sz="1600" dirty="0">
                <a:solidFill>
                  <a:prstClr val="black"/>
                </a:solidFill>
                <a:latin typeface="Aptos" panose="02110004020202020204"/>
              </a:rPr>
              <a:t>Además de lo anterior:</a:t>
            </a:r>
          </a:p>
          <a:p>
            <a:pPr marL="0" indent="0" algn="just">
              <a:buNone/>
            </a:pPr>
            <a:r>
              <a:rPr lang="es-ES" sz="1600" dirty="0">
                <a:solidFill>
                  <a:prstClr val="black"/>
                </a:solidFill>
                <a:latin typeface="Aptos" panose="02110004020202020204"/>
              </a:rPr>
              <a:t>      . </a:t>
            </a:r>
            <a:r>
              <a:rPr lang="es-ES" sz="1400" dirty="0">
                <a:solidFill>
                  <a:prstClr val="black"/>
                </a:solidFill>
                <a:latin typeface="Aptos" panose="02110004020202020204"/>
              </a:rPr>
              <a:t>Moneda única.</a:t>
            </a:r>
          </a:p>
          <a:p>
            <a:pPr marL="0" indent="0" algn="just">
              <a:buNone/>
            </a:pPr>
            <a:r>
              <a:rPr lang="es-ES" sz="1400" dirty="0">
                <a:solidFill>
                  <a:prstClr val="black"/>
                </a:solidFill>
                <a:latin typeface="Aptos" panose="02110004020202020204"/>
              </a:rPr>
              <a:t>      . Banco Central común a todos los países miembros.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prstClr val="black"/>
                </a:solidFill>
                <a:latin typeface="Aptos" panose="02110004020202020204"/>
              </a:rPr>
              <a:t>Unión política</a:t>
            </a:r>
            <a:r>
              <a:rPr lang="es-ES" sz="1600" dirty="0">
                <a:solidFill>
                  <a:prstClr val="black"/>
                </a:solidFill>
                <a:latin typeface="Aptos" panose="02110004020202020204"/>
              </a:rPr>
              <a:t>. Integración total hasta formar un único país.</a:t>
            </a:r>
          </a:p>
          <a:p>
            <a:pPr marL="352425" indent="-352425" algn="just">
              <a:buNone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436677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EB2FA-3884-CEB4-4C7D-EBF285997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6"/>
            <a:ext cx="6516189" cy="65377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bg1"/>
                </a:solidFill>
              </a:rPr>
              <a:t>3.4. La integración europea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969205-B36E-4F6C-2110-7CE473556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5840"/>
            <a:ext cx="10515600" cy="5212080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2A0633B-8445-8D85-6DD8-76E8D70F0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859558"/>
              </p:ext>
            </p:extLst>
          </p:nvPr>
        </p:nvGraphicFramePr>
        <p:xfrm>
          <a:off x="685800" y="1005841"/>
          <a:ext cx="10644051" cy="5212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ED12E3B4-6CEB-B5CB-2DA1-6991FD611A68}"/>
              </a:ext>
            </a:extLst>
          </p:cNvPr>
          <p:cNvSpPr txBox="1"/>
          <p:nvPr/>
        </p:nvSpPr>
        <p:spPr>
          <a:xfrm>
            <a:off x="838200" y="6217920"/>
            <a:ext cx="8582297" cy="315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la actualidad: la UE es una asociación económica y política.</a:t>
            </a:r>
          </a:p>
        </p:txBody>
      </p:sp>
    </p:spTree>
    <p:extLst>
      <p:ext uri="{BB962C8B-B14F-4D97-AF65-F5344CB8AC3E}">
        <p14:creationId xmlns:p14="http://schemas.microsoft.com/office/powerpoint/2010/main" val="2089382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 descr="$PPTXTitle">
            <a:extLst>
              <a:ext uri="{FF2B5EF4-FFF2-40B4-BE49-F238E27FC236}">
                <a16:creationId xmlns:a16="http://schemas.microsoft.com/office/drawing/2014/main" id="{6A4B7E48-9F7E-1874-584A-87A96817A9F9}"/>
              </a:ext>
            </a:extLst>
          </p:cNvPr>
          <p:cNvSpPr txBox="1">
            <a:spLocks/>
          </p:cNvSpPr>
          <p:nvPr/>
        </p:nvSpPr>
        <p:spPr>
          <a:xfrm>
            <a:off x="1056457" y="432979"/>
            <a:ext cx="4759889" cy="349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41275" rIns="0" bIns="0" rtlCol="0">
            <a:spAutoFit/>
          </a:bodyPr>
          <a:lstStyle>
            <a:lvl1pPr>
              <a:defRPr sz="215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89535" marR="0" lvl="0" indent="0" algn="l" defTabSz="914400" rtl="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La</a:t>
            </a:r>
            <a:r>
              <a:rPr kumimoji="0" lang="es-ES" sz="2000" b="1" i="0" u="none" strike="noStrike" kern="0" cap="none" spc="-4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Unión</a:t>
            </a:r>
            <a:r>
              <a:rPr kumimoji="0" lang="es-ES" sz="2000" b="1" i="0" u="none" strike="noStrike" kern="0" cap="none" spc="-75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Europea:</a:t>
            </a:r>
            <a:r>
              <a:rPr kumimoji="0" lang="es-ES" sz="2000" b="1" i="0" u="none" strike="noStrike" kern="0" cap="none" spc="-3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27 países miembros.</a:t>
            </a:r>
            <a:endParaRPr kumimoji="0" lang="es-E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j-ea"/>
              <a:cs typeface="Arial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CC962832-3373-5D49-75A1-4E7EDB3789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9673" y="1244279"/>
            <a:ext cx="4759889" cy="518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73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1240DC2C-A701-1EF9-413E-31C18846861F}"/>
              </a:ext>
            </a:extLst>
          </p:cNvPr>
          <p:cNvSpPr txBox="1"/>
          <p:nvPr/>
        </p:nvSpPr>
        <p:spPr>
          <a:xfrm>
            <a:off x="1517468" y="613954"/>
            <a:ext cx="9157063" cy="57426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23495" rIns="0" bIns="0" rtlCol="0">
            <a:spAutoFit/>
          </a:bodyPr>
          <a:lstStyle/>
          <a:p>
            <a:pPr marL="163195" marR="154940" lvl="0" indent="0" algn="ctr" defTabSz="914400" rtl="0" eaLnBrk="1" fontAlgn="auto" latinLnBrk="0" hangingPunct="1">
              <a:lnSpc>
                <a:spcPct val="1008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En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lo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que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se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refiere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la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compraventa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de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mercancías,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prima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el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principio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de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libre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circulación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entre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los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países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miembros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y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una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unión</a:t>
            </a:r>
            <a:r>
              <a:rPr kumimoji="0" sz="1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aduanera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cuyos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principios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básicos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son: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78816734-2E44-1B14-0178-B2FAA02C2C52}"/>
              </a:ext>
            </a:extLst>
          </p:cNvPr>
          <p:cNvSpPr txBox="1"/>
          <p:nvPr/>
        </p:nvSpPr>
        <p:spPr>
          <a:xfrm>
            <a:off x="5072180" y="2149733"/>
            <a:ext cx="4816403" cy="359521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293370" lvl="0" indent="0" algn="just" defTabSz="914400" rtl="0" eaLnBrk="1" fontAlgn="auto" latinLnBrk="0" hangingPunct="1">
              <a:lnSpc>
                <a:spcPts val="263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Uniformidad</a:t>
            </a:r>
            <a:r>
              <a:rPr kumimoji="0" sz="1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en</a:t>
            </a:r>
            <a:r>
              <a:rPr kumimoji="0" sz="1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la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legislación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aduanera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.</a:t>
            </a:r>
            <a:endParaRPr kumimoji="0" lang="es-ES" sz="16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293370" lvl="0" indent="0" algn="just" defTabSz="914400" rtl="0" eaLnBrk="1" fontAlgn="auto" latinLnBrk="0" hangingPunct="1">
              <a:lnSpc>
                <a:spcPts val="263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1704975" rtl="0" eaLnBrk="1" fontAlgn="auto" latinLnBrk="0" hangingPunct="1">
              <a:lnSpc>
                <a:spcPts val="2755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Frontera</a:t>
            </a:r>
            <a:r>
              <a:rPr kumimoji="0" sz="16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exterior</a:t>
            </a:r>
            <a:r>
              <a:rPr kumimoji="0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común</a:t>
            </a:r>
            <a:r>
              <a:rPr kumimoji="0" sz="16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frente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a</a:t>
            </a:r>
            <a:r>
              <a:rPr kumimoji="0" sz="16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terceros</a:t>
            </a:r>
            <a:r>
              <a:rPr kumimoji="0" sz="16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países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.</a:t>
            </a:r>
            <a:endParaRPr kumimoji="0" lang="es-ES" sz="16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1704975" rtl="0" eaLnBrk="1" fontAlgn="auto" latinLnBrk="0" hangingPunct="1">
              <a:lnSpc>
                <a:spcPts val="2755"/>
              </a:lnSpc>
              <a:spcBef>
                <a:spcPts val="43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1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Arancel</a:t>
            </a:r>
            <a:r>
              <a:rPr kumimoji="0" sz="16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aduanero</a:t>
            </a:r>
            <a:r>
              <a:rPr kumimoji="0" sz="16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común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.</a:t>
            </a:r>
            <a:endParaRPr kumimoji="0" lang="es-ES" sz="16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Política</a:t>
            </a:r>
            <a:r>
              <a:rPr kumimoji="0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comercial</a:t>
            </a:r>
            <a:r>
              <a:rPr kumimoji="0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común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.</a:t>
            </a:r>
            <a:endParaRPr kumimoji="0" lang="es-ES" sz="1600" b="0" i="0" u="none" strike="noStrike" kern="0" cap="none" spc="-1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Recursos</a:t>
            </a:r>
            <a:r>
              <a:rPr kumimoji="0" sz="16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propios</a:t>
            </a:r>
            <a:r>
              <a:rPr kumimoji="0" sz="16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"/>
              </a:rPr>
              <a:t>comunitarios.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"/>
            </a:endParaRPr>
          </a:p>
        </p:txBody>
      </p:sp>
      <p:grpSp>
        <p:nvGrpSpPr>
          <p:cNvPr id="6" name="object 4">
            <a:extLst>
              <a:ext uri="{FF2B5EF4-FFF2-40B4-BE49-F238E27FC236}">
                <a16:creationId xmlns:a16="http://schemas.microsoft.com/office/drawing/2014/main" id="{98747157-B25B-5B1B-D739-2EC42F0C1910}"/>
              </a:ext>
            </a:extLst>
          </p:cNvPr>
          <p:cNvGrpSpPr/>
          <p:nvPr/>
        </p:nvGrpSpPr>
        <p:grpSpPr>
          <a:xfrm>
            <a:off x="4036532" y="2149733"/>
            <a:ext cx="774700" cy="3797300"/>
            <a:chOff x="2455926" y="2319401"/>
            <a:chExt cx="774700" cy="3797300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B46BA109-1FA0-46E3-F06E-CCDE5B9A82DD}"/>
                </a:ext>
              </a:extLst>
            </p:cNvPr>
            <p:cNvSpPr/>
            <p:nvPr/>
          </p:nvSpPr>
          <p:spPr>
            <a:xfrm>
              <a:off x="2462276" y="2319401"/>
              <a:ext cx="762000" cy="752475"/>
            </a:xfrm>
            <a:custGeom>
              <a:avLst/>
              <a:gdLst/>
              <a:ahLst/>
              <a:cxnLst/>
              <a:rect l="l" t="t" r="r" b="b"/>
              <a:pathLst>
                <a:path w="762000" h="752475">
                  <a:moveTo>
                    <a:pt x="381000" y="0"/>
                  </a:moveTo>
                  <a:lnTo>
                    <a:pt x="333204" y="2930"/>
                  </a:lnTo>
                  <a:lnTo>
                    <a:pt x="287181" y="11487"/>
                  </a:lnTo>
                  <a:lnTo>
                    <a:pt x="243288" y="25318"/>
                  </a:lnTo>
                  <a:lnTo>
                    <a:pt x="201881" y="44071"/>
                  </a:lnTo>
                  <a:lnTo>
                    <a:pt x="163318" y="67393"/>
                  </a:lnTo>
                  <a:lnTo>
                    <a:pt x="127955" y="94931"/>
                  </a:lnTo>
                  <a:lnTo>
                    <a:pt x="96149" y="126335"/>
                  </a:lnTo>
                  <a:lnTo>
                    <a:pt x="68257" y="161250"/>
                  </a:lnTo>
                  <a:lnTo>
                    <a:pt x="44636" y="199325"/>
                  </a:lnTo>
                  <a:lnTo>
                    <a:pt x="25643" y="240207"/>
                  </a:lnTo>
                  <a:lnTo>
                    <a:pt x="11634" y="283544"/>
                  </a:lnTo>
                  <a:lnTo>
                    <a:pt x="2968" y="328984"/>
                  </a:lnTo>
                  <a:lnTo>
                    <a:pt x="0" y="376174"/>
                  </a:lnTo>
                  <a:lnTo>
                    <a:pt x="2968" y="423365"/>
                  </a:lnTo>
                  <a:lnTo>
                    <a:pt x="11634" y="468811"/>
                  </a:lnTo>
                  <a:lnTo>
                    <a:pt x="25643" y="512157"/>
                  </a:lnTo>
                  <a:lnTo>
                    <a:pt x="44636" y="553051"/>
                  </a:lnTo>
                  <a:lnTo>
                    <a:pt x="68257" y="591139"/>
                  </a:lnTo>
                  <a:lnTo>
                    <a:pt x="96149" y="626069"/>
                  </a:lnTo>
                  <a:lnTo>
                    <a:pt x="127955" y="657486"/>
                  </a:lnTo>
                  <a:lnTo>
                    <a:pt x="163318" y="685039"/>
                  </a:lnTo>
                  <a:lnTo>
                    <a:pt x="201881" y="708374"/>
                  </a:lnTo>
                  <a:lnTo>
                    <a:pt x="243288" y="727139"/>
                  </a:lnTo>
                  <a:lnTo>
                    <a:pt x="287181" y="740979"/>
                  </a:lnTo>
                  <a:lnTo>
                    <a:pt x="333204" y="749542"/>
                  </a:lnTo>
                  <a:lnTo>
                    <a:pt x="381000" y="752475"/>
                  </a:lnTo>
                  <a:lnTo>
                    <a:pt x="428770" y="749542"/>
                  </a:lnTo>
                  <a:lnTo>
                    <a:pt x="474776" y="740979"/>
                  </a:lnTo>
                  <a:lnTo>
                    <a:pt x="518659" y="727139"/>
                  </a:lnTo>
                  <a:lnTo>
                    <a:pt x="560062" y="708374"/>
                  </a:lnTo>
                  <a:lnTo>
                    <a:pt x="598626" y="685039"/>
                  </a:lnTo>
                  <a:lnTo>
                    <a:pt x="633993" y="657486"/>
                  </a:lnTo>
                  <a:lnTo>
                    <a:pt x="665806" y="626069"/>
                  </a:lnTo>
                  <a:lnTo>
                    <a:pt x="693707" y="591139"/>
                  </a:lnTo>
                  <a:lnTo>
                    <a:pt x="717338" y="553051"/>
                  </a:lnTo>
                  <a:lnTo>
                    <a:pt x="736341" y="512157"/>
                  </a:lnTo>
                  <a:lnTo>
                    <a:pt x="750357" y="468811"/>
                  </a:lnTo>
                  <a:lnTo>
                    <a:pt x="759029" y="423365"/>
                  </a:lnTo>
                  <a:lnTo>
                    <a:pt x="762000" y="376174"/>
                  </a:lnTo>
                  <a:lnTo>
                    <a:pt x="759029" y="328984"/>
                  </a:lnTo>
                  <a:lnTo>
                    <a:pt x="750357" y="283544"/>
                  </a:lnTo>
                  <a:lnTo>
                    <a:pt x="736341" y="240207"/>
                  </a:lnTo>
                  <a:lnTo>
                    <a:pt x="717338" y="199325"/>
                  </a:lnTo>
                  <a:lnTo>
                    <a:pt x="693707" y="161250"/>
                  </a:lnTo>
                  <a:lnTo>
                    <a:pt x="665806" y="126335"/>
                  </a:lnTo>
                  <a:lnTo>
                    <a:pt x="633993" y="94931"/>
                  </a:lnTo>
                  <a:lnTo>
                    <a:pt x="598626" y="67393"/>
                  </a:lnTo>
                  <a:lnTo>
                    <a:pt x="560062" y="44071"/>
                  </a:lnTo>
                  <a:lnTo>
                    <a:pt x="518659" y="25318"/>
                  </a:lnTo>
                  <a:lnTo>
                    <a:pt x="474776" y="11487"/>
                  </a:lnTo>
                  <a:lnTo>
                    <a:pt x="428770" y="293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5B9BD4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D9A7B20A-C763-2181-A632-B43E4631CEDC}"/>
                </a:ext>
              </a:extLst>
            </p:cNvPr>
            <p:cNvSpPr/>
            <p:nvPr/>
          </p:nvSpPr>
          <p:spPr>
            <a:xfrm>
              <a:off x="2462276" y="3071876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0"/>
                  </a:moveTo>
                  <a:lnTo>
                    <a:pt x="333204" y="2968"/>
                  </a:lnTo>
                  <a:lnTo>
                    <a:pt x="287181" y="11634"/>
                  </a:lnTo>
                  <a:lnTo>
                    <a:pt x="243288" y="25643"/>
                  </a:lnTo>
                  <a:lnTo>
                    <a:pt x="201881" y="44636"/>
                  </a:lnTo>
                  <a:lnTo>
                    <a:pt x="163318" y="68257"/>
                  </a:lnTo>
                  <a:lnTo>
                    <a:pt x="127955" y="96149"/>
                  </a:lnTo>
                  <a:lnTo>
                    <a:pt x="96149" y="127955"/>
                  </a:lnTo>
                  <a:lnTo>
                    <a:pt x="68257" y="163318"/>
                  </a:lnTo>
                  <a:lnTo>
                    <a:pt x="44636" y="201881"/>
                  </a:lnTo>
                  <a:lnTo>
                    <a:pt x="25643" y="243288"/>
                  </a:lnTo>
                  <a:lnTo>
                    <a:pt x="11634" y="287181"/>
                  </a:lnTo>
                  <a:lnTo>
                    <a:pt x="2968" y="333204"/>
                  </a:lnTo>
                  <a:lnTo>
                    <a:pt x="0" y="381000"/>
                  </a:lnTo>
                  <a:lnTo>
                    <a:pt x="2968" y="428770"/>
                  </a:lnTo>
                  <a:lnTo>
                    <a:pt x="11634" y="474776"/>
                  </a:lnTo>
                  <a:lnTo>
                    <a:pt x="25643" y="518659"/>
                  </a:lnTo>
                  <a:lnTo>
                    <a:pt x="44636" y="560062"/>
                  </a:lnTo>
                  <a:lnTo>
                    <a:pt x="68257" y="598626"/>
                  </a:lnTo>
                  <a:lnTo>
                    <a:pt x="96149" y="633993"/>
                  </a:lnTo>
                  <a:lnTo>
                    <a:pt x="127955" y="665806"/>
                  </a:lnTo>
                  <a:lnTo>
                    <a:pt x="163318" y="693707"/>
                  </a:lnTo>
                  <a:lnTo>
                    <a:pt x="201881" y="717338"/>
                  </a:lnTo>
                  <a:lnTo>
                    <a:pt x="243288" y="736341"/>
                  </a:lnTo>
                  <a:lnTo>
                    <a:pt x="287181" y="750357"/>
                  </a:lnTo>
                  <a:lnTo>
                    <a:pt x="333204" y="759029"/>
                  </a:lnTo>
                  <a:lnTo>
                    <a:pt x="381000" y="762000"/>
                  </a:lnTo>
                  <a:lnTo>
                    <a:pt x="428770" y="759029"/>
                  </a:lnTo>
                  <a:lnTo>
                    <a:pt x="474776" y="750357"/>
                  </a:lnTo>
                  <a:lnTo>
                    <a:pt x="518659" y="736341"/>
                  </a:lnTo>
                  <a:lnTo>
                    <a:pt x="560062" y="717338"/>
                  </a:lnTo>
                  <a:lnTo>
                    <a:pt x="598626" y="693707"/>
                  </a:lnTo>
                  <a:lnTo>
                    <a:pt x="633993" y="665806"/>
                  </a:lnTo>
                  <a:lnTo>
                    <a:pt x="665806" y="633993"/>
                  </a:lnTo>
                  <a:lnTo>
                    <a:pt x="693707" y="598626"/>
                  </a:lnTo>
                  <a:lnTo>
                    <a:pt x="717338" y="560062"/>
                  </a:lnTo>
                  <a:lnTo>
                    <a:pt x="736341" y="518659"/>
                  </a:lnTo>
                  <a:lnTo>
                    <a:pt x="750357" y="474776"/>
                  </a:lnTo>
                  <a:lnTo>
                    <a:pt x="759029" y="428770"/>
                  </a:lnTo>
                  <a:lnTo>
                    <a:pt x="762000" y="381000"/>
                  </a:lnTo>
                  <a:lnTo>
                    <a:pt x="759029" y="333204"/>
                  </a:lnTo>
                  <a:lnTo>
                    <a:pt x="750357" y="287181"/>
                  </a:lnTo>
                  <a:lnTo>
                    <a:pt x="736341" y="243288"/>
                  </a:lnTo>
                  <a:lnTo>
                    <a:pt x="717338" y="201881"/>
                  </a:lnTo>
                  <a:lnTo>
                    <a:pt x="693707" y="163318"/>
                  </a:lnTo>
                  <a:lnTo>
                    <a:pt x="665806" y="127955"/>
                  </a:lnTo>
                  <a:lnTo>
                    <a:pt x="633993" y="96149"/>
                  </a:lnTo>
                  <a:lnTo>
                    <a:pt x="598626" y="68257"/>
                  </a:lnTo>
                  <a:lnTo>
                    <a:pt x="560062" y="44636"/>
                  </a:lnTo>
                  <a:lnTo>
                    <a:pt x="518659" y="25643"/>
                  </a:lnTo>
                  <a:lnTo>
                    <a:pt x="474776" y="11634"/>
                  </a:lnTo>
                  <a:lnTo>
                    <a:pt x="428770" y="296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53CCCD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A8730BE8-7A65-B849-CE7C-BA035D876E7B}"/>
                </a:ext>
              </a:extLst>
            </p:cNvPr>
            <p:cNvSpPr/>
            <p:nvPr/>
          </p:nvSpPr>
          <p:spPr>
            <a:xfrm>
              <a:off x="2462276" y="3071876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381000"/>
                  </a:moveTo>
                  <a:lnTo>
                    <a:pt x="2968" y="333204"/>
                  </a:lnTo>
                  <a:lnTo>
                    <a:pt x="11634" y="287181"/>
                  </a:lnTo>
                  <a:lnTo>
                    <a:pt x="25643" y="243288"/>
                  </a:lnTo>
                  <a:lnTo>
                    <a:pt x="44636" y="201881"/>
                  </a:lnTo>
                  <a:lnTo>
                    <a:pt x="68257" y="163318"/>
                  </a:lnTo>
                  <a:lnTo>
                    <a:pt x="96149" y="127955"/>
                  </a:lnTo>
                  <a:lnTo>
                    <a:pt x="127955" y="96149"/>
                  </a:lnTo>
                  <a:lnTo>
                    <a:pt x="163318" y="68257"/>
                  </a:lnTo>
                  <a:lnTo>
                    <a:pt x="201881" y="44636"/>
                  </a:lnTo>
                  <a:lnTo>
                    <a:pt x="243288" y="25643"/>
                  </a:lnTo>
                  <a:lnTo>
                    <a:pt x="287181" y="11634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428770" y="2968"/>
                  </a:lnTo>
                  <a:lnTo>
                    <a:pt x="474776" y="11634"/>
                  </a:lnTo>
                  <a:lnTo>
                    <a:pt x="518659" y="25643"/>
                  </a:lnTo>
                  <a:lnTo>
                    <a:pt x="560062" y="44636"/>
                  </a:lnTo>
                  <a:lnTo>
                    <a:pt x="598626" y="68257"/>
                  </a:lnTo>
                  <a:lnTo>
                    <a:pt x="633993" y="96149"/>
                  </a:lnTo>
                  <a:lnTo>
                    <a:pt x="665806" y="127955"/>
                  </a:lnTo>
                  <a:lnTo>
                    <a:pt x="693707" y="163318"/>
                  </a:lnTo>
                  <a:lnTo>
                    <a:pt x="717338" y="201881"/>
                  </a:lnTo>
                  <a:lnTo>
                    <a:pt x="736341" y="243288"/>
                  </a:lnTo>
                  <a:lnTo>
                    <a:pt x="750357" y="287181"/>
                  </a:lnTo>
                  <a:lnTo>
                    <a:pt x="759029" y="333204"/>
                  </a:lnTo>
                  <a:lnTo>
                    <a:pt x="762000" y="381000"/>
                  </a:lnTo>
                  <a:lnTo>
                    <a:pt x="759029" y="428770"/>
                  </a:lnTo>
                  <a:lnTo>
                    <a:pt x="750357" y="474776"/>
                  </a:lnTo>
                  <a:lnTo>
                    <a:pt x="736341" y="518659"/>
                  </a:lnTo>
                  <a:lnTo>
                    <a:pt x="717338" y="560062"/>
                  </a:lnTo>
                  <a:lnTo>
                    <a:pt x="693707" y="598626"/>
                  </a:lnTo>
                  <a:lnTo>
                    <a:pt x="665806" y="633993"/>
                  </a:lnTo>
                  <a:lnTo>
                    <a:pt x="633993" y="665806"/>
                  </a:lnTo>
                  <a:lnTo>
                    <a:pt x="598626" y="693707"/>
                  </a:lnTo>
                  <a:lnTo>
                    <a:pt x="560062" y="717338"/>
                  </a:lnTo>
                  <a:lnTo>
                    <a:pt x="518659" y="736341"/>
                  </a:lnTo>
                  <a:lnTo>
                    <a:pt x="474776" y="750357"/>
                  </a:lnTo>
                  <a:lnTo>
                    <a:pt x="428770" y="759029"/>
                  </a:lnTo>
                  <a:lnTo>
                    <a:pt x="381000" y="762000"/>
                  </a:lnTo>
                  <a:lnTo>
                    <a:pt x="333204" y="759029"/>
                  </a:lnTo>
                  <a:lnTo>
                    <a:pt x="287181" y="750357"/>
                  </a:lnTo>
                  <a:lnTo>
                    <a:pt x="243288" y="736341"/>
                  </a:lnTo>
                  <a:lnTo>
                    <a:pt x="201881" y="717338"/>
                  </a:lnTo>
                  <a:lnTo>
                    <a:pt x="163318" y="693707"/>
                  </a:lnTo>
                  <a:lnTo>
                    <a:pt x="127955" y="665806"/>
                  </a:lnTo>
                  <a:lnTo>
                    <a:pt x="96149" y="633993"/>
                  </a:lnTo>
                  <a:lnTo>
                    <a:pt x="68257" y="598626"/>
                  </a:lnTo>
                  <a:lnTo>
                    <a:pt x="44636" y="560062"/>
                  </a:lnTo>
                  <a:lnTo>
                    <a:pt x="25643" y="518659"/>
                  </a:lnTo>
                  <a:lnTo>
                    <a:pt x="11634" y="474776"/>
                  </a:lnTo>
                  <a:lnTo>
                    <a:pt x="2968" y="42877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9AC42904-7A23-BDA9-347A-782771162A77}"/>
                </a:ext>
              </a:extLst>
            </p:cNvPr>
            <p:cNvSpPr/>
            <p:nvPr/>
          </p:nvSpPr>
          <p:spPr>
            <a:xfrm>
              <a:off x="2462276" y="3833876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0"/>
                  </a:moveTo>
                  <a:lnTo>
                    <a:pt x="333204" y="2968"/>
                  </a:lnTo>
                  <a:lnTo>
                    <a:pt x="287181" y="11634"/>
                  </a:lnTo>
                  <a:lnTo>
                    <a:pt x="243288" y="25643"/>
                  </a:lnTo>
                  <a:lnTo>
                    <a:pt x="201881" y="44636"/>
                  </a:lnTo>
                  <a:lnTo>
                    <a:pt x="163318" y="68257"/>
                  </a:lnTo>
                  <a:lnTo>
                    <a:pt x="127955" y="96149"/>
                  </a:lnTo>
                  <a:lnTo>
                    <a:pt x="96149" y="127955"/>
                  </a:lnTo>
                  <a:lnTo>
                    <a:pt x="68257" y="163318"/>
                  </a:lnTo>
                  <a:lnTo>
                    <a:pt x="44636" y="201881"/>
                  </a:lnTo>
                  <a:lnTo>
                    <a:pt x="25643" y="243288"/>
                  </a:lnTo>
                  <a:lnTo>
                    <a:pt x="11634" y="287181"/>
                  </a:lnTo>
                  <a:lnTo>
                    <a:pt x="2968" y="333204"/>
                  </a:lnTo>
                  <a:lnTo>
                    <a:pt x="0" y="381000"/>
                  </a:lnTo>
                  <a:lnTo>
                    <a:pt x="2968" y="428770"/>
                  </a:lnTo>
                  <a:lnTo>
                    <a:pt x="11634" y="474776"/>
                  </a:lnTo>
                  <a:lnTo>
                    <a:pt x="25643" y="518659"/>
                  </a:lnTo>
                  <a:lnTo>
                    <a:pt x="44636" y="560062"/>
                  </a:lnTo>
                  <a:lnTo>
                    <a:pt x="68257" y="598626"/>
                  </a:lnTo>
                  <a:lnTo>
                    <a:pt x="96149" y="633993"/>
                  </a:lnTo>
                  <a:lnTo>
                    <a:pt x="127955" y="665806"/>
                  </a:lnTo>
                  <a:lnTo>
                    <a:pt x="163318" y="693707"/>
                  </a:lnTo>
                  <a:lnTo>
                    <a:pt x="201881" y="717338"/>
                  </a:lnTo>
                  <a:lnTo>
                    <a:pt x="243288" y="736341"/>
                  </a:lnTo>
                  <a:lnTo>
                    <a:pt x="287181" y="750357"/>
                  </a:lnTo>
                  <a:lnTo>
                    <a:pt x="333204" y="759029"/>
                  </a:lnTo>
                  <a:lnTo>
                    <a:pt x="381000" y="762000"/>
                  </a:lnTo>
                  <a:lnTo>
                    <a:pt x="428770" y="759029"/>
                  </a:lnTo>
                  <a:lnTo>
                    <a:pt x="474776" y="750357"/>
                  </a:lnTo>
                  <a:lnTo>
                    <a:pt x="518659" y="736341"/>
                  </a:lnTo>
                  <a:lnTo>
                    <a:pt x="560062" y="717338"/>
                  </a:lnTo>
                  <a:lnTo>
                    <a:pt x="598626" y="693707"/>
                  </a:lnTo>
                  <a:lnTo>
                    <a:pt x="633993" y="665806"/>
                  </a:lnTo>
                  <a:lnTo>
                    <a:pt x="665806" y="633993"/>
                  </a:lnTo>
                  <a:lnTo>
                    <a:pt x="693707" y="598626"/>
                  </a:lnTo>
                  <a:lnTo>
                    <a:pt x="717338" y="560062"/>
                  </a:lnTo>
                  <a:lnTo>
                    <a:pt x="736341" y="518659"/>
                  </a:lnTo>
                  <a:lnTo>
                    <a:pt x="750357" y="474776"/>
                  </a:lnTo>
                  <a:lnTo>
                    <a:pt x="759029" y="428770"/>
                  </a:lnTo>
                  <a:lnTo>
                    <a:pt x="762000" y="381000"/>
                  </a:lnTo>
                  <a:lnTo>
                    <a:pt x="759029" y="333204"/>
                  </a:lnTo>
                  <a:lnTo>
                    <a:pt x="750357" y="287181"/>
                  </a:lnTo>
                  <a:lnTo>
                    <a:pt x="736341" y="243288"/>
                  </a:lnTo>
                  <a:lnTo>
                    <a:pt x="717338" y="201881"/>
                  </a:lnTo>
                  <a:lnTo>
                    <a:pt x="693707" y="163318"/>
                  </a:lnTo>
                  <a:lnTo>
                    <a:pt x="665806" y="127955"/>
                  </a:lnTo>
                  <a:lnTo>
                    <a:pt x="633993" y="96149"/>
                  </a:lnTo>
                  <a:lnTo>
                    <a:pt x="598626" y="68257"/>
                  </a:lnTo>
                  <a:lnTo>
                    <a:pt x="560062" y="44636"/>
                  </a:lnTo>
                  <a:lnTo>
                    <a:pt x="518659" y="25643"/>
                  </a:lnTo>
                  <a:lnTo>
                    <a:pt x="474776" y="11634"/>
                  </a:lnTo>
                  <a:lnTo>
                    <a:pt x="428770" y="296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DC58D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0E4748D9-74C9-91F9-490B-FB109723B22A}"/>
                </a:ext>
              </a:extLst>
            </p:cNvPr>
            <p:cNvSpPr/>
            <p:nvPr/>
          </p:nvSpPr>
          <p:spPr>
            <a:xfrm>
              <a:off x="2462276" y="3833876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381000"/>
                  </a:moveTo>
                  <a:lnTo>
                    <a:pt x="2968" y="333204"/>
                  </a:lnTo>
                  <a:lnTo>
                    <a:pt x="11634" y="287181"/>
                  </a:lnTo>
                  <a:lnTo>
                    <a:pt x="25643" y="243288"/>
                  </a:lnTo>
                  <a:lnTo>
                    <a:pt x="44636" y="201881"/>
                  </a:lnTo>
                  <a:lnTo>
                    <a:pt x="68257" y="163318"/>
                  </a:lnTo>
                  <a:lnTo>
                    <a:pt x="96149" y="127955"/>
                  </a:lnTo>
                  <a:lnTo>
                    <a:pt x="127955" y="96149"/>
                  </a:lnTo>
                  <a:lnTo>
                    <a:pt x="163318" y="68257"/>
                  </a:lnTo>
                  <a:lnTo>
                    <a:pt x="201881" y="44636"/>
                  </a:lnTo>
                  <a:lnTo>
                    <a:pt x="243288" y="25643"/>
                  </a:lnTo>
                  <a:lnTo>
                    <a:pt x="287181" y="11634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428770" y="2968"/>
                  </a:lnTo>
                  <a:lnTo>
                    <a:pt x="474776" y="11634"/>
                  </a:lnTo>
                  <a:lnTo>
                    <a:pt x="518659" y="25643"/>
                  </a:lnTo>
                  <a:lnTo>
                    <a:pt x="560062" y="44636"/>
                  </a:lnTo>
                  <a:lnTo>
                    <a:pt x="598626" y="68257"/>
                  </a:lnTo>
                  <a:lnTo>
                    <a:pt x="633993" y="96149"/>
                  </a:lnTo>
                  <a:lnTo>
                    <a:pt x="665806" y="127955"/>
                  </a:lnTo>
                  <a:lnTo>
                    <a:pt x="693707" y="163318"/>
                  </a:lnTo>
                  <a:lnTo>
                    <a:pt x="717338" y="201881"/>
                  </a:lnTo>
                  <a:lnTo>
                    <a:pt x="736341" y="243288"/>
                  </a:lnTo>
                  <a:lnTo>
                    <a:pt x="750357" y="287181"/>
                  </a:lnTo>
                  <a:lnTo>
                    <a:pt x="759029" y="333204"/>
                  </a:lnTo>
                  <a:lnTo>
                    <a:pt x="762000" y="381000"/>
                  </a:lnTo>
                  <a:lnTo>
                    <a:pt x="759029" y="428770"/>
                  </a:lnTo>
                  <a:lnTo>
                    <a:pt x="750357" y="474776"/>
                  </a:lnTo>
                  <a:lnTo>
                    <a:pt x="736341" y="518659"/>
                  </a:lnTo>
                  <a:lnTo>
                    <a:pt x="717338" y="560062"/>
                  </a:lnTo>
                  <a:lnTo>
                    <a:pt x="693707" y="598626"/>
                  </a:lnTo>
                  <a:lnTo>
                    <a:pt x="665806" y="633993"/>
                  </a:lnTo>
                  <a:lnTo>
                    <a:pt x="633993" y="665806"/>
                  </a:lnTo>
                  <a:lnTo>
                    <a:pt x="598626" y="693707"/>
                  </a:lnTo>
                  <a:lnTo>
                    <a:pt x="560062" y="717338"/>
                  </a:lnTo>
                  <a:lnTo>
                    <a:pt x="518659" y="736341"/>
                  </a:lnTo>
                  <a:lnTo>
                    <a:pt x="474776" y="750357"/>
                  </a:lnTo>
                  <a:lnTo>
                    <a:pt x="428770" y="759029"/>
                  </a:lnTo>
                  <a:lnTo>
                    <a:pt x="381000" y="762000"/>
                  </a:lnTo>
                  <a:lnTo>
                    <a:pt x="333204" y="759029"/>
                  </a:lnTo>
                  <a:lnTo>
                    <a:pt x="287181" y="750357"/>
                  </a:lnTo>
                  <a:lnTo>
                    <a:pt x="243288" y="736341"/>
                  </a:lnTo>
                  <a:lnTo>
                    <a:pt x="201881" y="717338"/>
                  </a:lnTo>
                  <a:lnTo>
                    <a:pt x="163318" y="693707"/>
                  </a:lnTo>
                  <a:lnTo>
                    <a:pt x="127955" y="665806"/>
                  </a:lnTo>
                  <a:lnTo>
                    <a:pt x="96149" y="633993"/>
                  </a:lnTo>
                  <a:lnTo>
                    <a:pt x="68257" y="598626"/>
                  </a:lnTo>
                  <a:lnTo>
                    <a:pt x="44636" y="560062"/>
                  </a:lnTo>
                  <a:lnTo>
                    <a:pt x="25643" y="518659"/>
                  </a:lnTo>
                  <a:lnTo>
                    <a:pt x="11634" y="474776"/>
                  </a:lnTo>
                  <a:lnTo>
                    <a:pt x="2968" y="42877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53BBA305-7FF4-4727-E5DB-6FEAE5216ABC}"/>
                </a:ext>
              </a:extLst>
            </p:cNvPr>
            <p:cNvSpPr/>
            <p:nvPr/>
          </p:nvSpPr>
          <p:spPr>
            <a:xfrm>
              <a:off x="2462276" y="4595876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381000" y="0"/>
                  </a:moveTo>
                  <a:lnTo>
                    <a:pt x="333204" y="2968"/>
                  </a:lnTo>
                  <a:lnTo>
                    <a:pt x="287181" y="11634"/>
                  </a:lnTo>
                  <a:lnTo>
                    <a:pt x="243288" y="25643"/>
                  </a:lnTo>
                  <a:lnTo>
                    <a:pt x="201881" y="44636"/>
                  </a:lnTo>
                  <a:lnTo>
                    <a:pt x="163318" y="68257"/>
                  </a:lnTo>
                  <a:lnTo>
                    <a:pt x="127955" y="96149"/>
                  </a:lnTo>
                  <a:lnTo>
                    <a:pt x="96149" y="127955"/>
                  </a:lnTo>
                  <a:lnTo>
                    <a:pt x="68257" y="163318"/>
                  </a:lnTo>
                  <a:lnTo>
                    <a:pt x="44636" y="201881"/>
                  </a:lnTo>
                  <a:lnTo>
                    <a:pt x="25643" y="243288"/>
                  </a:lnTo>
                  <a:lnTo>
                    <a:pt x="11634" y="287181"/>
                  </a:lnTo>
                  <a:lnTo>
                    <a:pt x="2968" y="333204"/>
                  </a:lnTo>
                  <a:lnTo>
                    <a:pt x="0" y="381000"/>
                  </a:lnTo>
                  <a:lnTo>
                    <a:pt x="2968" y="428770"/>
                  </a:lnTo>
                  <a:lnTo>
                    <a:pt x="11634" y="474776"/>
                  </a:lnTo>
                  <a:lnTo>
                    <a:pt x="25643" y="518659"/>
                  </a:lnTo>
                  <a:lnTo>
                    <a:pt x="44636" y="560062"/>
                  </a:lnTo>
                  <a:lnTo>
                    <a:pt x="68257" y="598626"/>
                  </a:lnTo>
                  <a:lnTo>
                    <a:pt x="96149" y="633993"/>
                  </a:lnTo>
                  <a:lnTo>
                    <a:pt x="127955" y="665806"/>
                  </a:lnTo>
                  <a:lnTo>
                    <a:pt x="163318" y="693707"/>
                  </a:lnTo>
                  <a:lnTo>
                    <a:pt x="201881" y="717338"/>
                  </a:lnTo>
                  <a:lnTo>
                    <a:pt x="243288" y="736341"/>
                  </a:lnTo>
                  <a:lnTo>
                    <a:pt x="287181" y="750357"/>
                  </a:lnTo>
                  <a:lnTo>
                    <a:pt x="333204" y="759029"/>
                  </a:lnTo>
                  <a:lnTo>
                    <a:pt x="381000" y="762000"/>
                  </a:lnTo>
                  <a:lnTo>
                    <a:pt x="428770" y="759029"/>
                  </a:lnTo>
                  <a:lnTo>
                    <a:pt x="474776" y="750357"/>
                  </a:lnTo>
                  <a:lnTo>
                    <a:pt x="518659" y="736341"/>
                  </a:lnTo>
                  <a:lnTo>
                    <a:pt x="560062" y="717338"/>
                  </a:lnTo>
                  <a:lnTo>
                    <a:pt x="598626" y="693707"/>
                  </a:lnTo>
                  <a:lnTo>
                    <a:pt x="633993" y="665806"/>
                  </a:lnTo>
                  <a:lnTo>
                    <a:pt x="665806" y="633993"/>
                  </a:lnTo>
                  <a:lnTo>
                    <a:pt x="693707" y="598626"/>
                  </a:lnTo>
                  <a:lnTo>
                    <a:pt x="717338" y="560062"/>
                  </a:lnTo>
                  <a:lnTo>
                    <a:pt x="736341" y="518659"/>
                  </a:lnTo>
                  <a:lnTo>
                    <a:pt x="750357" y="474776"/>
                  </a:lnTo>
                  <a:lnTo>
                    <a:pt x="759029" y="428770"/>
                  </a:lnTo>
                  <a:lnTo>
                    <a:pt x="762000" y="381000"/>
                  </a:lnTo>
                  <a:lnTo>
                    <a:pt x="759029" y="333204"/>
                  </a:lnTo>
                  <a:lnTo>
                    <a:pt x="750357" y="287181"/>
                  </a:lnTo>
                  <a:lnTo>
                    <a:pt x="736341" y="243288"/>
                  </a:lnTo>
                  <a:lnTo>
                    <a:pt x="717338" y="201881"/>
                  </a:lnTo>
                  <a:lnTo>
                    <a:pt x="693707" y="163318"/>
                  </a:lnTo>
                  <a:lnTo>
                    <a:pt x="665806" y="127955"/>
                  </a:lnTo>
                  <a:lnTo>
                    <a:pt x="633993" y="96149"/>
                  </a:lnTo>
                  <a:lnTo>
                    <a:pt x="598626" y="68257"/>
                  </a:lnTo>
                  <a:lnTo>
                    <a:pt x="560062" y="44636"/>
                  </a:lnTo>
                  <a:lnTo>
                    <a:pt x="518659" y="25643"/>
                  </a:lnTo>
                  <a:lnTo>
                    <a:pt x="474776" y="11634"/>
                  </a:lnTo>
                  <a:lnTo>
                    <a:pt x="428770" y="296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7BA4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B9B3AB49-8414-1E46-2B20-7ECA001D2538}"/>
                </a:ext>
              </a:extLst>
            </p:cNvPr>
            <p:cNvSpPr/>
            <p:nvPr/>
          </p:nvSpPr>
          <p:spPr>
            <a:xfrm>
              <a:off x="2462276" y="4595876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0" y="381000"/>
                  </a:moveTo>
                  <a:lnTo>
                    <a:pt x="2968" y="333204"/>
                  </a:lnTo>
                  <a:lnTo>
                    <a:pt x="11634" y="287181"/>
                  </a:lnTo>
                  <a:lnTo>
                    <a:pt x="25643" y="243288"/>
                  </a:lnTo>
                  <a:lnTo>
                    <a:pt x="44636" y="201881"/>
                  </a:lnTo>
                  <a:lnTo>
                    <a:pt x="68257" y="163318"/>
                  </a:lnTo>
                  <a:lnTo>
                    <a:pt x="96149" y="127955"/>
                  </a:lnTo>
                  <a:lnTo>
                    <a:pt x="127955" y="96149"/>
                  </a:lnTo>
                  <a:lnTo>
                    <a:pt x="163318" y="68257"/>
                  </a:lnTo>
                  <a:lnTo>
                    <a:pt x="201881" y="44636"/>
                  </a:lnTo>
                  <a:lnTo>
                    <a:pt x="243288" y="25643"/>
                  </a:lnTo>
                  <a:lnTo>
                    <a:pt x="287181" y="11634"/>
                  </a:lnTo>
                  <a:lnTo>
                    <a:pt x="333204" y="2968"/>
                  </a:lnTo>
                  <a:lnTo>
                    <a:pt x="381000" y="0"/>
                  </a:lnTo>
                  <a:lnTo>
                    <a:pt x="428770" y="2968"/>
                  </a:lnTo>
                  <a:lnTo>
                    <a:pt x="474776" y="11634"/>
                  </a:lnTo>
                  <a:lnTo>
                    <a:pt x="518659" y="25643"/>
                  </a:lnTo>
                  <a:lnTo>
                    <a:pt x="560062" y="44636"/>
                  </a:lnTo>
                  <a:lnTo>
                    <a:pt x="598626" y="68257"/>
                  </a:lnTo>
                  <a:lnTo>
                    <a:pt x="633993" y="96149"/>
                  </a:lnTo>
                  <a:lnTo>
                    <a:pt x="665806" y="127955"/>
                  </a:lnTo>
                  <a:lnTo>
                    <a:pt x="693707" y="163318"/>
                  </a:lnTo>
                  <a:lnTo>
                    <a:pt x="717338" y="201881"/>
                  </a:lnTo>
                  <a:lnTo>
                    <a:pt x="736341" y="243288"/>
                  </a:lnTo>
                  <a:lnTo>
                    <a:pt x="750357" y="287181"/>
                  </a:lnTo>
                  <a:lnTo>
                    <a:pt x="759029" y="333204"/>
                  </a:lnTo>
                  <a:lnTo>
                    <a:pt x="762000" y="381000"/>
                  </a:lnTo>
                  <a:lnTo>
                    <a:pt x="759029" y="428770"/>
                  </a:lnTo>
                  <a:lnTo>
                    <a:pt x="750357" y="474776"/>
                  </a:lnTo>
                  <a:lnTo>
                    <a:pt x="736341" y="518659"/>
                  </a:lnTo>
                  <a:lnTo>
                    <a:pt x="717338" y="560062"/>
                  </a:lnTo>
                  <a:lnTo>
                    <a:pt x="693707" y="598626"/>
                  </a:lnTo>
                  <a:lnTo>
                    <a:pt x="665806" y="633993"/>
                  </a:lnTo>
                  <a:lnTo>
                    <a:pt x="633993" y="665806"/>
                  </a:lnTo>
                  <a:lnTo>
                    <a:pt x="598626" y="693707"/>
                  </a:lnTo>
                  <a:lnTo>
                    <a:pt x="560062" y="717338"/>
                  </a:lnTo>
                  <a:lnTo>
                    <a:pt x="518659" y="736341"/>
                  </a:lnTo>
                  <a:lnTo>
                    <a:pt x="474776" y="750357"/>
                  </a:lnTo>
                  <a:lnTo>
                    <a:pt x="428770" y="759029"/>
                  </a:lnTo>
                  <a:lnTo>
                    <a:pt x="381000" y="762000"/>
                  </a:lnTo>
                  <a:lnTo>
                    <a:pt x="333204" y="759029"/>
                  </a:lnTo>
                  <a:lnTo>
                    <a:pt x="287181" y="750357"/>
                  </a:lnTo>
                  <a:lnTo>
                    <a:pt x="243288" y="736341"/>
                  </a:lnTo>
                  <a:lnTo>
                    <a:pt x="201881" y="717338"/>
                  </a:lnTo>
                  <a:lnTo>
                    <a:pt x="163318" y="693707"/>
                  </a:lnTo>
                  <a:lnTo>
                    <a:pt x="127955" y="665806"/>
                  </a:lnTo>
                  <a:lnTo>
                    <a:pt x="96149" y="633993"/>
                  </a:lnTo>
                  <a:lnTo>
                    <a:pt x="68257" y="598626"/>
                  </a:lnTo>
                  <a:lnTo>
                    <a:pt x="44636" y="560062"/>
                  </a:lnTo>
                  <a:lnTo>
                    <a:pt x="25643" y="518659"/>
                  </a:lnTo>
                  <a:lnTo>
                    <a:pt x="11634" y="474776"/>
                  </a:lnTo>
                  <a:lnTo>
                    <a:pt x="2968" y="428770"/>
                  </a:lnTo>
                  <a:lnTo>
                    <a:pt x="0" y="381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0CF7394E-2055-B38F-550C-033E086A2AC7}"/>
                </a:ext>
              </a:extLst>
            </p:cNvPr>
            <p:cNvSpPr/>
            <p:nvPr/>
          </p:nvSpPr>
          <p:spPr>
            <a:xfrm>
              <a:off x="2462276" y="5357876"/>
              <a:ext cx="762000" cy="752475"/>
            </a:xfrm>
            <a:custGeom>
              <a:avLst/>
              <a:gdLst/>
              <a:ahLst/>
              <a:cxnLst/>
              <a:rect l="l" t="t" r="r" b="b"/>
              <a:pathLst>
                <a:path w="762000" h="752475">
                  <a:moveTo>
                    <a:pt x="381000" y="0"/>
                  </a:moveTo>
                  <a:lnTo>
                    <a:pt x="333204" y="2930"/>
                  </a:lnTo>
                  <a:lnTo>
                    <a:pt x="287181" y="11487"/>
                  </a:lnTo>
                  <a:lnTo>
                    <a:pt x="243288" y="25318"/>
                  </a:lnTo>
                  <a:lnTo>
                    <a:pt x="201881" y="44071"/>
                  </a:lnTo>
                  <a:lnTo>
                    <a:pt x="163318" y="67393"/>
                  </a:lnTo>
                  <a:lnTo>
                    <a:pt x="127955" y="94931"/>
                  </a:lnTo>
                  <a:lnTo>
                    <a:pt x="96149" y="126335"/>
                  </a:lnTo>
                  <a:lnTo>
                    <a:pt x="68257" y="161250"/>
                  </a:lnTo>
                  <a:lnTo>
                    <a:pt x="44636" y="199325"/>
                  </a:lnTo>
                  <a:lnTo>
                    <a:pt x="25643" y="240207"/>
                  </a:lnTo>
                  <a:lnTo>
                    <a:pt x="11634" y="283544"/>
                  </a:lnTo>
                  <a:lnTo>
                    <a:pt x="2968" y="328984"/>
                  </a:lnTo>
                  <a:lnTo>
                    <a:pt x="0" y="376174"/>
                  </a:lnTo>
                  <a:lnTo>
                    <a:pt x="2968" y="423367"/>
                  </a:lnTo>
                  <a:lnTo>
                    <a:pt x="11634" y="468811"/>
                  </a:lnTo>
                  <a:lnTo>
                    <a:pt x="25643" y="512154"/>
                  </a:lnTo>
                  <a:lnTo>
                    <a:pt x="44636" y="553042"/>
                  </a:lnTo>
                  <a:lnTo>
                    <a:pt x="68257" y="591124"/>
                  </a:lnTo>
                  <a:lnTo>
                    <a:pt x="96149" y="626046"/>
                  </a:lnTo>
                  <a:lnTo>
                    <a:pt x="127955" y="657455"/>
                  </a:lnTo>
                  <a:lnTo>
                    <a:pt x="163318" y="685000"/>
                  </a:lnTo>
                  <a:lnTo>
                    <a:pt x="201881" y="708328"/>
                  </a:lnTo>
                  <a:lnTo>
                    <a:pt x="243288" y="727085"/>
                  </a:lnTo>
                  <a:lnTo>
                    <a:pt x="287181" y="740920"/>
                  </a:lnTo>
                  <a:lnTo>
                    <a:pt x="333204" y="749479"/>
                  </a:lnTo>
                  <a:lnTo>
                    <a:pt x="381000" y="752411"/>
                  </a:lnTo>
                  <a:lnTo>
                    <a:pt x="428770" y="749479"/>
                  </a:lnTo>
                  <a:lnTo>
                    <a:pt x="474776" y="740920"/>
                  </a:lnTo>
                  <a:lnTo>
                    <a:pt x="518659" y="727085"/>
                  </a:lnTo>
                  <a:lnTo>
                    <a:pt x="560062" y="708328"/>
                  </a:lnTo>
                  <a:lnTo>
                    <a:pt x="598626" y="685000"/>
                  </a:lnTo>
                  <a:lnTo>
                    <a:pt x="633993" y="657455"/>
                  </a:lnTo>
                  <a:lnTo>
                    <a:pt x="665806" y="626046"/>
                  </a:lnTo>
                  <a:lnTo>
                    <a:pt x="693707" y="591124"/>
                  </a:lnTo>
                  <a:lnTo>
                    <a:pt x="717338" y="553042"/>
                  </a:lnTo>
                  <a:lnTo>
                    <a:pt x="736341" y="512154"/>
                  </a:lnTo>
                  <a:lnTo>
                    <a:pt x="750357" y="468811"/>
                  </a:lnTo>
                  <a:lnTo>
                    <a:pt x="759029" y="423367"/>
                  </a:lnTo>
                  <a:lnTo>
                    <a:pt x="762000" y="376174"/>
                  </a:lnTo>
                  <a:lnTo>
                    <a:pt x="759029" y="328984"/>
                  </a:lnTo>
                  <a:lnTo>
                    <a:pt x="750357" y="283544"/>
                  </a:lnTo>
                  <a:lnTo>
                    <a:pt x="736341" y="240207"/>
                  </a:lnTo>
                  <a:lnTo>
                    <a:pt x="717338" y="199325"/>
                  </a:lnTo>
                  <a:lnTo>
                    <a:pt x="693707" y="161250"/>
                  </a:lnTo>
                  <a:lnTo>
                    <a:pt x="665806" y="126335"/>
                  </a:lnTo>
                  <a:lnTo>
                    <a:pt x="633993" y="94931"/>
                  </a:lnTo>
                  <a:lnTo>
                    <a:pt x="598626" y="67393"/>
                  </a:lnTo>
                  <a:lnTo>
                    <a:pt x="560062" y="44071"/>
                  </a:lnTo>
                  <a:lnTo>
                    <a:pt x="518659" y="25318"/>
                  </a:lnTo>
                  <a:lnTo>
                    <a:pt x="474776" y="11487"/>
                  </a:lnTo>
                  <a:lnTo>
                    <a:pt x="428770" y="293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6FAC46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EBB07F92-4DEE-1D20-3113-2C4BE6450830}"/>
                </a:ext>
              </a:extLst>
            </p:cNvPr>
            <p:cNvSpPr/>
            <p:nvPr/>
          </p:nvSpPr>
          <p:spPr>
            <a:xfrm>
              <a:off x="2462276" y="5357876"/>
              <a:ext cx="762000" cy="752475"/>
            </a:xfrm>
            <a:custGeom>
              <a:avLst/>
              <a:gdLst/>
              <a:ahLst/>
              <a:cxnLst/>
              <a:rect l="l" t="t" r="r" b="b"/>
              <a:pathLst>
                <a:path w="762000" h="752475">
                  <a:moveTo>
                    <a:pt x="0" y="376174"/>
                  </a:moveTo>
                  <a:lnTo>
                    <a:pt x="2968" y="328984"/>
                  </a:lnTo>
                  <a:lnTo>
                    <a:pt x="11634" y="283544"/>
                  </a:lnTo>
                  <a:lnTo>
                    <a:pt x="25643" y="240207"/>
                  </a:lnTo>
                  <a:lnTo>
                    <a:pt x="44636" y="199325"/>
                  </a:lnTo>
                  <a:lnTo>
                    <a:pt x="68257" y="161250"/>
                  </a:lnTo>
                  <a:lnTo>
                    <a:pt x="96149" y="126335"/>
                  </a:lnTo>
                  <a:lnTo>
                    <a:pt x="127955" y="94931"/>
                  </a:lnTo>
                  <a:lnTo>
                    <a:pt x="163318" y="67393"/>
                  </a:lnTo>
                  <a:lnTo>
                    <a:pt x="201881" y="44071"/>
                  </a:lnTo>
                  <a:lnTo>
                    <a:pt x="243288" y="25318"/>
                  </a:lnTo>
                  <a:lnTo>
                    <a:pt x="287181" y="11487"/>
                  </a:lnTo>
                  <a:lnTo>
                    <a:pt x="333204" y="2930"/>
                  </a:lnTo>
                  <a:lnTo>
                    <a:pt x="381000" y="0"/>
                  </a:lnTo>
                  <a:lnTo>
                    <a:pt x="428770" y="2930"/>
                  </a:lnTo>
                  <a:lnTo>
                    <a:pt x="474776" y="11487"/>
                  </a:lnTo>
                  <a:lnTo>
                    <a:pt x="518659" y="25318"/>
                  </a:lnTo>
                  <a:lnTo>
                    <a:pt x="560062" y="44071"/>
                  </a:lnTo>
                  <a:lnTo>
                    <a:pt x="598626" y="67393"/>
                  </a:lnTo>
                  <a:lnTo>
                    <a:pt x="633993" y="94931"/>
                  </a:lnTo>
                  <a:lnTo>
                    <a:pt x="665806" y="126335"/>
                  </a:lnTo>
                  <a:lnTo>
                    <a:pt x="693707" y="161250"/>
                  </a:lnTo>
                  <a:lnTo>
                    <a:pt x="717338" y="199325"/>
                  </a:lnTo>
                  <a:lnTo>
                    <a:pt x="736341" y="240207"/>
                  </a:lnTo>
                  <a:lnTo>
                    <a:pt x="750357" y="283544"/>
                  </a:lnTo>
                  <a:lnTo>
                    <a:pt x="759029" y="328984"/>
                  </a:lnTo>
                  <a:lnTo>
                    <a:pt x="762000" y="376174"/>
                  </a:lnTo>
                  <a:lnTo>
                    <a:pt x="759029" y="423367"/>
                  </a:lnTo>
                  <a:lnTo>
                    <a:pt x="750357" y="468811"/>
                  </a:lnTo>
                  <a:lnTo>
                    <a:pt x="736341" y="512154"/>
                  </a:lnTo>
                  <a:lnTo>
                    <a:pt x="717338" y="553042"/>
                  </a:lnTo>
                  <a:lnTo>
                    <a:pt x="693707" y="591124"/>
                  </a:lnTo>
                  <a:lnTo>
                    <a:pt x="665806" y="626046"/>
                  </a:lnTo>
                  <a:lnTo>
                    <a:pt x="633993" y="657455"/>
                  </a:lnTo>
                  <a:lnTo>
                    <a:pt x="598626" y="685000"/>
                  </a:lnTo>
                  <a:lnTo>
                    <a:pt x="560062" y="708328"/>
                  </a:lnTo>
                  <a:lnTo>
                    <a:pt x="518659" y="727085"/>
                  </a:lnTo>
                  <a:lnTo>
                    <a:pt x="474776" y="740920"/>
                  </a:lnTo>
                  <a:lnTo>
                    <a:pt x="428770" y="749479"/>
                  </a:lnTo>
                  <a:lnTo>
                    <a:pt x="381000" y="752411"/>
                  </a:lnTo>
                  <a:lnTo>
                    <a:pt x="333204" y="749479"/>
                  </a:lnTo>
                  <a:lnTo>
                    <a:pt x="287181" y="740920"/>
                  </a:lnTo>
                  <a:lnTo>
                    <a:pt x="243288" y="727085"/>
                  </a:lnTo>
                  <a:lnTo>
                    <a:pt x="201881" y="708328"/>
                  </a:lnTo>
                  <a:lnTo>
                    <a:pt x="163318" y="685000"/>
                  </a:lnTo>
                  <a:lnTo>
                    <a:pt x="127955" y="657455"/>
                  </a:lnTo>
                  <a:lnTo>
                    <a:pt x="96149" y="626046"/>
                  </a:lnTo>
                  <a:lnTo>
                    <a:pt x="68257" y="591124"/>
                  </a:lnTo>
                  <a:lnTo>
                    <a:pt x="44636" y="553042"/>
                  </a:lnTo>
                  <a:lnTo>
                    <a:pt x="25643" y="512154"/>
                  </a:lnTo>
                  <a:lnTo>
                    <a:pt x="11634" y="468811"/>
                  </a:lnTo>
                  <a:lnTo>
                    <a:pt x="2968" y="423367"/>
                  </a:lnTo>
                  <a:lnTo>
                    <a:pt x="0" y="37617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7972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 descr="$PPTXTitle">
            <a:extLst>
              <a:ext uri="{FF2B5EF4-FFF2-40B4-BE49-F238E27FC236}">
                <a16:creationId xmlns:a16="http://schemas.microsoft.com/office/drawing/2014/main" id="{E1975F3B-9A93-0E72-574D-8E0494B66792}"/>
              </a:ext>
            </a:extLst>
          </p:cNvPr>
          <p:cNvSpPr txBox="1">
            <a:spLocks/>
          </p:cNvSpPr>
          <p:nvPr/>
        </p:nvSpPr>
        <p:spPr>
          <a:xfrm>
            <a:off x="965019" y="380728"/>
            <a:ext cx="4116433" cy="349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41275" rIns="0" bIns="0" rtlCol="0">
            <a:spAutoFit/>
          </a:bodyPr>
          <a:lstStyle>
            <a:lvl1pPr>
              <a:defRPr sz="2150" b="0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89535" marR="0" lvl="0" indent="0" algn="l" defTabSz="914400" rtl="0" eaLnBrk="1" fontAlgn="auto" latinLnBrk="0" hangingPunct="1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0" cap="none" spc="-2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Territorio</a:t>
            </a:r>
            <a:r>
              <a:rPr kumimoji="0" lang="es-ES" sz="2000" b="1" i="0" u="none" strike="noStrike" kern="0" cap="none" spc="-55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aduanero</a:t>
            </a:r>
            <a:r>
              <a:rPr kumimoji="0" lang="es-ES" sz="2000" b="1" i="0" u="none" strike="noStrike" kern="0" cap="none" spc="15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de</a:t>
            </a:r>
            <a:r>
              <a:rPr kumimoji="0" lang="es-ES" sz="2000" b="1" i="0" u="none" strike="noStrike" kern="0" cap="none" spc="-2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la</a:t>
            </a:r>
            <a:r>
              <a:rPr kumimoji="0" lang="es-ES" sz="2000" b="1" i="0" u="none" strike="noStrike" kern="0" cap="none" spc="-2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 </a:t>
            </a:r>
            <a:r>
              <a:rPr kumimoji="0" lang="es-ES" sz="2000" b="1" i="0" u="none" strike="noStrike" kern="0" cap="none" spc="-1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110004020202020204"/>
                <a:ea typeface="+mj-ea"/>
                <a:cs typeface="Arial"/>
              </a:rPr>
              <a:t>Unión</a:t>
            </a:r>
            <a:endParaRPr kumimoji="0" lang="es-E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j-ea"/>
              <a:cs typeface="Arial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08F86276-1D0A-2CE2-61C6-57FC40058A74}"/>
              </a:ext>
            </a:extLst>
          </p:cNvPr>
          <p:cNvSpPr txBox="1"/>
          <p:nvPr/>
        </p:nvSpPr>
        <p:spPr>
          <a:xfrm>
            <a:off x="965019" y="1089115"/>
            <a:ext cx="10295164" cy="853375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22860" rIns="0" bIns="0" rtlCol="0">
            <a:spAutoFit/>
          </a:bodyPr>
          <a:lstStyle/>
          <a:p>
            <a:pPr marL="110489" marR="114935" lvl="0" indent="9525" algn="just" defTabSz="914400" rtl="0" eaLnBrk="1" fontAlgn="auto" latinLnBrk="0" hangingPunct="1">
              <a:lnSpc>
                <a:spcPct val="100899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El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territorio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aduanero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de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la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Unión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(TAU)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es el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espacio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geográfico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 través del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cual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pueden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circular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las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mercancías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objeto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del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tráfico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internacional,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en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el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cual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rige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total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o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parcialmente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una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misma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legislación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aduanera.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Calibri Light"/>
            </a:endParaRPr>
          </a:p>
        </p:txBody>
      </p:sp>
      <p:grpSp>
        <p:nvGrpSpPr>
          <p:cNvPr id="6" name="object 8">
            <a:extLst>
              <a:ext uri="{FF2B5EF4-FFF2-40B4-BE49-F238E27FC236}">
                <a16:creationId xmlns:a16="http://schemas.microsoft.com/office/drawing/2014/main" id="{E4039819-EFF8-E29F-627C-84401EAA8DB3}"/>
              </a:ext>
            </a:extLst>
          </p:cNvPr>
          <p:cNvGrpSpPr/>
          <p:nvPr/>
        </p:nvGrpSpPr>
        <p:grpSpPr>
          <a:xfrm>
            <a:off x="5312336" y="2132840"/>
            <a:ext cx="546100" cy="327025"/>
            <a:chOff x="4437126" y="2408301"/>
            <a:chExt cx="546100" cy="327025"/>
          </a:xfrm>
        </p:grpSpPr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BFF17194-FB68-A4C5-87F7-3C19CBECB889}"/>
                </a:ext>
              </a:extLst>
            </p:cNvPr>
            <p:cNvSpPr/>
            <p:nvPr/>
          </p:nvSpPr>
          <p:spPr>
            <a:xfrm>
              <a:off x="4443476" y="2414651"/>
              <a:ext cx="533400" cy="314325"/>
            </a:xfrm>
            <a:custGeom>
              <a:avLst/>
              <a:gdLst/>
              <a:ahLst/>
              <a:cxnLst/>
              <a:rect l="l" t="t" r="r" b="b"/>
              <a:pathLst>
                <a:path w="533400" h="314325">
                  <a:moveTo>
                    <a:pt x="400050" y="0"/>
                  </a:moveTo>
                  <a:lnTo>
                    <a:pt x="133350" y="0"/>
                  </a:lnTo>
                  <a:lnTo>
                    <a:pt x="133350" y="157099"/>
                  </a:lnTo>
                  <a:lnTo>
                    <a:pt x="0" y="157099"/>
                  </a:lnTo>
                  <a:lnTo>
                    <a:pt x="266700" y="314325"/>
                  </a:lnTo>
                  <a:lnTo>
                    <a:pt x="533400" y="157099"/>
                  </a:lnTo>
                  <a:lnTo>
                    <a:pt x="400050" y="157099"/>
                  </a:lnTo>
                  <a:lnTo>
                    <a:pt x="400050" y="0"/>
                  </a:lnTo>
                  <a:close/>
                </a:path>
              </a:pathLst>
            </a:custGeom>
            <a:solidFill>
              <a:srgbClr val="01626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800B2D5-E2EC-715D-F14F-9C2C9D83A166}"/>
                </a:ext>
              </a:extLst>
            </p:cNvPr>
            <p:cNvSpPr/>
            <p:nvPr/>
          </p:nvSpPr>
          <p:spPr>
            <a:xfrm>
              <a:off x="4443476" y="2414651"/>
              <a:ext cx="533400" cy="314325"/>
            </a:xfrm>
            <a:custGeom>
              <a:avLst/>
              <a:gdLst/>
              <a:ahLst/>
              <a:cxnLst/>
              <a:rect l="l" t="t" r="r" b="b"/>
              <a:pathLst>
                <a:path w="533400" h="314325">
                  <a:moveTo>
                    <a:pt x="0" y="157099"/>
                  </a:moveTo>
                  <a:lnTo>
                    <a:pt x="133350" y="157099"/>
                  </a:lnTo>
                  <a:lnTo>
                    <a:pt x="133350" y="0"/>
                  </a:lnTo>
                  <a:lnTo>
                    <a:pt x="400050" y="0"/>
                  </a:lnTo>
                  <a:lnTo>
                    <a:pt x="400050" y="157099"/>
                  </a:lnTo>
                  <a:lnTo>
                    <a:pt x="533400" y="157099"/>
                  </a:lnTo>
                  <a:lnTo>
                    <a:pt x="266700" y="314325"/>
                  </a:lnTo>
                  <a:lnTo>
                    <a:pt x="0" y="157099"/>
                  </a:lnTo>
                  <a:close/>
                </a:path>
              </a:pathLst>
            </a:custGeom>
            <a:ln w="12700">
              <a:solidFill>
                <a:srgbClr val="01626A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9" name="object 5">
            <a:extLst>
              <a:ext uri="{FF2B5EF4-FFF2-40B4-BE49-F238E27FC236}">
                <a16:creationId xmlns:a16="http://schemas.microsoft.com/office/drawing/2014/main" id="{811C67A5-168B-7CF3-AC55-8CF7018DDA36}"/>
              </a:ext>
            </a:extLst>
          </p:cNvPr>
          <p:cNvSpPr txBox="1"/>
          <p:nvPr/>
        </p:nvSpPr>
        <p:spPr>
          <a:xfrm>
            <a:off x="2818102" y="2606660"/>
            <a:ext cx="5743575" cy="522194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29845" rIns="0" bIns="0" rtlCol="0">
            <a:spAutoFit/>
          </a:bodyPr>
          <a:lstStyle/>
          <a:p>
            <a:pPr marL="560705" marR="380365" lvl="0" indent="-175260" algn="just" defTabSz="914400" rtl="0" eaLnBrk="1" fontAlgn="auto" latinLnBrk="0" hangingPunct="1">
              <a:lnSpc>
                <a:spcPct val="100800"/>
              </a:lnSpc>
              <a:spcBef>
                <a:spcPts val="2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Su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composición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puede</a:t>
            </a:r>
            <a:r>
              <a:rPr kumimoji="0" sz="16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encontrarse</a:t>
            </a:r>
            <a:r>
              <a:rPr kumimoji="0" sz="1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en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el artículo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4</a:t>
            </a:r>
            <a:r>
              <a:rPr kumimoji="0" sz="16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del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capítulo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1</a:t>
            </a:r>
            <a:r>
              <a:rPr kumimoji="0" sz="1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del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Código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Aduanero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de</a:t>
            </a:r>
            <a:r>
              <a:rPr kumimoji="0" sz="1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la</a:t>
            </a:r>
            <a:r>
              <a:rPr kumimoji="0" sz="16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Unión</a:t>
            </a:r>
            <a:r>
              <a:rPr kumimoji="0" sz="1600" b="0" i="0" u="none" strike="noStrike" kern="0" cap="none" spc="-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Calibri Light"/>
              </a:rPr>
              <a:t>(CAU).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Calibri Light"/>
            </a:endParaRPr>
          </a:p>
        </p:txBody>
      </p:sp>
      <p:pic>
        <p:nvPicPr>
          <p:cNvPr id="10" name="object 6">
            <a:extLst>
              <a:ext uri="{FF2B5EF4-FFF2-40B4-BE49-F238E27FC236}">
                <a16:creationId xmlns:a16="http://schemas.microsoft.com/office/drawing/2014/main" id="{FA874906-E5EF-CE47-1107-2F81B42B0B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216" y="3729147"/>
            <a:ext cx="2926829" cy="2828925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00E10634-320F-63E5-9412-935940958D7F}"/>
              </a:ext>
            </a:extLst>
          </p:cNvPr>
          <p:cNvSpPr txBox="1"/>
          <p:nvPr/>
        </p:nvSpPr>
        <p:spPr>
          <a:xfrm>
            <a:off x="4978780" y="5768885"/>
            <a:ext cx="3840479" cy="6724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6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Figura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.</a:t>
            </a:r>
            <a:r>
              <a:rPr kumimoji="0" sz="1400" b="1" i="0" u="none" strike="noStrike" kern="0" cap="none" spc="-20" normalizeH="0" baseline="0" noProof="0" dirty="0">
                <a:ln>
                  <a:noFill/>
                </a:ln>
                <a:solidFill>
                  <a:srgbClr val="001F52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En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España,</a:t>
            </a:r>
            <a:r>
              <a:rPr kumimoji="0" sz="14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existen</a:t>
            </a:r>
            <a:r>
              <a:rPr kumimoji="0" sz="14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17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comunidades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autónomas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y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dos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ciudades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autónomas,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que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son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Ceuta</a:t>
            </a:r>
            <a:r>
              <a:rPr kumimoji="0" sz="14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y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Melilla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006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Título">
            <a:extLst>
              <a:ext uri="{FF2B5EF4-FFF2-40B4-BE49-F238E27FC236}">
                <a16:creationId xmlns:a16="http://schemas.microsoft.com/office/drawing/2014/main" id="{0914B229-F966-F31B-A3FF-CAD9503ABFAC}"/>
              </a:ext>
            </a:extLst>
          </p:cNvPr>
          <p:cNvSpPr txBox="1">
            <a:spLocks/>
          </p:cNvSpPr>
          <p:nvPr/>
        </p:nvSpPr>
        <p:spPr>
          <a:xfrm>
            <a:off x="1049315" y="496530"/>
            <a:ext cx="7232536" cy="3525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D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iferencias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 entre Territorio A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duanero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 y Unión E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uropea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Marcador de contenido 7">
            <a:extLst>
              <a:ext uri="{FF2B5EF4-FFF2-40B4-BE49-F238E27FC236}">
                <a16:creationId xmlns:a16="http://schemas.microsoft.com/office/drawing/2014/main" id="{C7B981F8-3FBC-08A5-A4BA-2EEE5CC1F5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336" y="1030310"/>
            <a:ext cx="11688108" cy="571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5186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29B58409-B0EA-B587-E46E-0DC1E687A2CB}"/>
              </a:ext>
            </a:extLst>
          </p:cNvPr>
          <p:cNvSpPr txBox="1"/>
          <p:nvPr/>
        </p:nvSpPr>
        <p:spPr>
          <a:xfrm>
            <a:off x="901338" y="1484177"/>
            <a:ext cx="10398034" cy="51033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marR="5080" lvl="0" indent="11113" algn="just" defTabSz="914400" rtl="0" eaLnBrk="1" fontAlgn="auto" latinLnBrk="0" hangingPunct="1">
              <a:lnSpc>
                <a:spcPct val="1028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Las</a:t>
            </a:r>
            <a:r>
              <a:rPr kumimoji="0" sz="1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operaciones</a:t>
            </a:r>
            <a:r>
              <a:rPr kumimoji="0" sz="16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comerciales</a:t>
            </a:r>
            <a:r>
              <a:rPr kumimoji="0" sz="1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entre</a:t>
            </a:r>
            <a:r>
              <a:rPr kumimoji="0" sz="16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la</a:t>
            </a:r>
            <a:r>
              <a:rPr kumimoji="0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península</a:t>
            </a:r>
            <a:r>
              <a:rPr kumimoji="0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y</a:t>
            </a:r>
            <a:r>
              <a:rPr kumimoji="0" sz="1600" b="0" i="0" u="none" strike="noStrike" kern="0" cap="none" spc="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estos</a:t>
            </a:r>
            <a:r>
              <a:rPr kumimoji="0" sz="1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territorios</a:t>
            </a:r>
            <a:r>
              <a:rPr kumimoji="0" sz="1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se</a:t>
            </a:r>
            <a:r>
              <a:rPr kumimoji="0" sz="16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tratan,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a efectos</a:t>
            </a:r>
            <a:r>
              <a:rPr kumimoji="0" sz="16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aduaneros,</a:t>
            </a:r>
            <a:r>
              <a:rPr kumimoji="0" sz="1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como</a:t>
            </a:r>
            <a:r>
              <a:rPr kumimoji="0" sz="16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operaciones</a:t>
            </a:r>
            <a:r>
              <a:rPr kumimoji="0" sz="1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d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exportación</a:t>
            </a:r>
            <a:r>
              <a:rPr kumimoji="0" sz="16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 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o </a:t>
            </a:r>
            <a:r>
              <a:rPr kumimoji="0" sz="16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importación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/>
              </a:rPr>
              <a:t>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FE338EFC-042E-136E-178D-FDE0ACC5ADA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1338" y="2942531"/>
            <a:ext cx="10398034" cy="154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54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BFD05-DAF3-E2A5-2B17-7B5F20503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37127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bg1"/>
                </a:solidFill>
              </a:rPr>
              <a:t>4. ORGANISMOS INTERNACIONALES 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25F2902F-9845-415D-5611-6D6391599E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2241935"/>
              </p:ext>
            </p:extLst>
          </p:nvPr>
        </p:nvGraphicFramePr>
        <p:xfrm>
          <a:off x="682580" y="904483"/>
          <a:ext cx="1084401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2594">
                  <a:extLst>
                    <a:ext uri="{9D8B030D-6E8A-4147-A177-3AD203B41FA5}">
                      <a16:colId xmlns:a16="http://schemas.microsoft.com/office/drawing/2014/main" val="730839104"/>
                    </a:ext>
                  </a:extLst>
                </a:gridCol>
                <a:gridCol w="6701418">
                  <a:extLst>
                    <a:ext uri="{9D8B030D-6E8A-4147-A177-3AD203B41FA5}">
                      <a16:colId xmlns:a16="http://schemas.microsoft.com/office/drawing/2014/main" val="2172299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endParaRPr lang="es-ES" sz="1800" b="1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algn="just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BEI </a:t>
                      </a:r>
                    </a:p>
                    <a:p>
                      <a:pPr algn="just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(Banco Europeo de Inversiones)</a:t>
                      </a:r>
                      <a:endParaRPr lang="es-ES" sz="14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endParaRPr lang="es-E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oto Sans Symbols"/>
                      </a:endParaRPr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Banco Central de Inversiones de los Bancos Centrales de los países miembros. </a:t>
                      </a:r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Financia parte de los proyectos de desarrollo de los Estados Miembros.</a:t>
                      </a:r>
                      <a:endParaRPr lang="es-E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2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CFI</a:t>
                      </a:r>
                      <a:r>
                        <a:rPr lang="es-ES" sz="14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s-ES" sz="14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</a:t>
                      </a:r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Corporación financiera internacional)</a:t>
                      </a:r>
                      <a:endParaRPr lang="es-E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effectLst/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Financiera que dota de recursos económicos a las empresas privadas que tengan un proyecto de inversión interesante en los países en desarrollo.</a:t>
                      </a:r>
                      <a:endParaRPr lang="es-ES" sz="14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BAFD </a:t>
                      </a:r>
                    </a:p>
                    <a:p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(Banco Africano de Desarrollo)</a:t>
                      </a:r>
                      <a:endParaRPr lang="es-ES" sz="1400" dirty="0"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effectLst/>
                          <a:highlight>
                            <a:srgbClr val="FFFFFF"/>
                          </a:highlight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Promueve el desarrollo económico y el progreso social de los países africanos. </a:t>
                      </a:r>
                      <a:endParaRPr lang="es-ES" sz="14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  <a:p>
                      <a:endParaRPr lang="es-E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14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algn="l"/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BERD </a:t>
                      </a:r>
                    </a:p>
                    <a:p>
                      <a:pPr algn="l"/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(Banco Europeo de Reconstrucción y Desarrollo)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algn="just"/>
                      <a:r>
                        <a:rPr lang="es-ES" sz="14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Apoya e impulsa la economía de mercado, mayoritariamente a través de la financiación de proyectos.</a:t>
                      </a:r>
                      <a:endParaRPr lang="es-E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6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FMI (Fondo Monetario Internacional)</a:t>
                      </a:r>
                      <a:endParaRPr lang="es-ES" sz="1400" dirty="0"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effectLst/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Proporciona préstamos y asistencia financiera a los países miembros que sufren problemas en la balanza de pagos.</a:t>
                      </a:r>
                      <a:endParaRPr lang="es-ES" sz="1400" dirty="0"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616601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211F008-3BA3-E928-8D24-FDFF3E423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195699"/>
              </p:ext>
            </p:extLst>
          </p:nvPr>
        </p:nvGraphicFramePr>
        <p:xfrm>
          <a:off x="682581" y="4947677"/>
          <a:ext cx="10844011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2596">
                  <a:extLst>
                    <a:ext uri="{9D8B030D-6E8A-4147-A177-3AD203B41FA5}">
                      <a16:colId xmlns:a16="http://schemas.microsoft.com/office/drawing/2014/main" val="2810959798"/>
                    </a:ext>
                  </a:extLst>
                </a:gridCol>
                <a:gridCol w="6701415">
                  <a:extLst>
                    <a:ext uri="{9D8B030D-6E8A-4147-A177-3AD203B41FA5}">
                      <a16:colId xmlns:a16="http://schemas.microsoft.com/office/drawing/2014/main" val="662964543"/>
                    </a:ext>
                  </a:extLst>
                </a:gridCol>
              </a:tblGrid>
              <a:tr h="985834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OMC </a:t>
                      </a:r>
                      <a:r>
                        <a:rPr kumimoji="0" lang="es-E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(Organización Mundial del Comercio)</a:t>
                      </a:r>
                      <a:endParaRPr kumimoji="0" lang="es-E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C0C0C0"/>
                        </a:highligh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s-E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highlight>
                            <a:srgbClr val="C0C0C0"/>
                          </a:highlight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Organización internacional que se ocupa de las normas que rigen el comercio entre los países, para así contribuir a que las corrientes comerciales tengan fluidez, libertad, equidad y que se respeten los acuerdos establecidos de la OMC.</a:t>
                      </a:r>
                      <a:endParaRPr lang="es-ES" sz="1400" b="0" dirty="0">
                        <a:solidFill>
                          <a:schemeClr val="tx1"/>
                        </a:solidFill>
                        <a:effectLst/>
                        <a:highlight>
                          <a:srgbClr val="C0C0C0"/>
                        </a:highlight>
                        <a:latin typeface="+mn-lt"/>
                        <a:ea typeface="Noto Sans Symbols"/>
                        <a:cs typeface="Noto Sans Symbol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184775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E69E6E98-60BA-6950-5DEE-D89B6AD1B2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248387"/>
              </p:ext>
            </p:extLst>
          </p:nvPr>
        </p:nvGraphicFramePr>
        <p:xfrm>
          <a:off x="682580" y="5973351"/>
          <a:ext cx="108611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4314">
                  <a:extLst>
                    <a:ext uri="{9D8B030D-6E8A-4147-A177-3AD203B41FA5}">
                      <a16:colId xmlns:a16="http://schemas.microsoft.com/office/drawing/2014/main" val="4191445965"/>
                    </a:ext>
                  </a:extLst>
                </a:gridCol>
                <a:gridCol w="6726870">
                  <a:extLst>
                    <a:ext uri="{9D8B030D-6E8A-4147-A177-3AD203B41FA5}">
                      <a16:colId xmlns:a16="http://schemas.microsoft.com/office/drawing/2014/main" val="1383106478"/>
                    </a:ext>
                  </a:extLst>
                </a:gridCol>
              </a:tblGrid>
              <a:tr h="601487">
                <a:tc>
                  <a:txBody>
                    <a:bodyPr/>
                    <a:lstStyle/>
                    <a:p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FED  </a:t>
                      </a:r>
                    </a:p>
                    <a:p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(Sistema de Reserva Federal)</a:t>
                      </a:r>
                      <a:endParaRPr lang="es-ES" sz="14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Noto Sans Symbols"/>
                        </a:rPr>
                        <a:t>Controla la política monetaria de EEUU.</a:t>
                      </a:r>
                      <a:endParaRPr lang="es-ES" sz="1400" b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Noto Sans Symbols"/>
                        <a:cs typeface="Noto Sans Symbol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312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818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87491FF-4D42-1146-AAE5-4B032DB3E2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3753"/>
              </p:ext>
            </p:extLst>
          </p:nvPr>
        </p:nvGraphicFramePr>
        <p:xfrm>
          <a:off x="695459" y="112735"/>
          <a:ext cx="10805375" cy="652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1366">
                  <a:extLst>
                    <a:ext uri="{9D8B030D-6E8A-4147-A177-3AD203B41FA5}">
                      <a16:colId xmlns:a16="http://schemas.microsoft.com/office/drawing/2014/main" val="162072790"/>
                    </a:ext>
                  </a:extLst>
                </a:gridCol>
                <a:gridCol w="6704009">
                  <a:extLst>
                    <a:ext uri="{9D8B030D-6E8A-4147-A177-3AD203B41FA5}">
                      <a16:colId xmlns:a16="http://schemas.microsoft.com/office/drawing/2014/main" val="190136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UNCTAD </a:t>
                      </a:r>
                    </a:p>
                    <a:p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(Conferencia de las Naciones Unidas sobre Comercio y Desarrollo) </a:t>
                      </a:r>
                      <a:endParaRPr lang="es-ES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oto Sans Symbols"/>
                        </a:rPr>
                        <a:t>Principal órgano de la Asamblea General de la ONU, creada en 1964 para asuntos relacionados con el comercio, las inversiones y el desarrollo.</a:t>
                      </a:r>
                      <a:endParaRPr lang="es-E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Noto Sans Symbols"/>
                        <a:cs typeface="Noto Sans Symbols"/>
                      </a:endParaRPr>
                    </a:p>
                    <a:p>
                      <a:endParaRPr lang="es-E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90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Grupo BM </a:t>
                      </a:r>
                    </a:p>
                    <a:p>
                      <a:r>
                        <a:rPr lang="es-ES" sz="1400" b="1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(Grupo Banco Mundial)</a:t>
                      </a:r>
                      <a:endParaRPr lang="es-E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dirty="0">
                          <a:latin typeface="Aptos" panose="020B0004020202020204" pitchFamily="34" charset="0"/>
                        </a:rPr>
                        <a:t>Son cinco organizaciones internacionales que forman el Grupo Banco Mundial, cuya función es otorgar préstamos apalancados a países en desarrollo.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65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BIRF </a:t>
                      </a:r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(Banco Internacional de Reconstrucción y Fomento)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Noto Sans Symbols"/>
                        </a:rPr>
                        <a:t>Proporciona préstamos, garantías, productos de gestión de riesgos y servicios de asesoría a países de ingresos mediano-bajo. Su principal misión es la reducción de la pobreza promoviendo un desarrollo económico sostenible.</a:t>
                      </a:r>
                      <a:endParaRPr lang="es-ES" sz="1400" dirty="0">
                        <a:effectLst/>
                        <a:latin typeface="Aptos" panose="020B0004020202020204" pitchFamily="34" charset="0"/>
                        <a:ea typeface="Noto Sans Symbols"/>
                        <a:cs typeface="Noto Sans Symbol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85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AIF </a:t>
                      </a:r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(Asociación Internacional de Fomento)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algn="just"/>
                      <a:r>
                        <a:rPr lang="es-ES" sz="14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Es la entidad del Banco Mundial que se encarga de prestar ayuda a los países más pobres.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8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CIADI (</a:t>
                      </a:r>
                      <a:r>
                        <a:rPr lang="es-ES" sz="1400" b="1" dirty="0">
                          <a:solidFill>
                            <a:srgbClr val="222222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El Centro Internacional de Arreglo de Diferencias Relativas a Inversiones)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endParaRPr lang="es-ES" sz="1400" dirty="0">
                        <a:solidFill>
                          <a:srgbClr val="222222"/>
                        </a:solidFill>
                        <a:effectLst/>
                        <a:latin typeface="Aptos" panose="020B0004020202020204" pitchFamily="34" charset="0"/>
                        <a:ea typeface="Calibri" panose="020F0502020204030204" pitchFamily="34" charset="0"/>
                        <a:cs typeface="Noto Sans Symbols"/>
                      </a:endParaRPr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solidFill>
                            <a:srgbClr val="222222"/>
                          </a:solidFill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Noto Sans Symbols"/>
                        </a:rPr>
                        <a:t>Organización que pertenece al Banco Mundial y presta servicios de conciliación y arbitraje para ayudar a resolver disputas sobre inversiones internacionales.</a:t>
                      </a:r>
                      <a:endParaRPr lang="es-ES" sz="1400" dirty="0">
                        <a:effectLst/>
                        <a:latin typeface="Aptos" panose="020B0004020202020204" pitchFamily="34" charset="0"/>
                        <a:ea typeface="Noto Sans Symbols"/>
                        <a:cs typeface="Noto Sans Symbol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7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BID </a:t>
                      </a:r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(Banco Interamericano de Desarrollo)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Noto Sans Symbols"/>
                        </a:rPr>
                        <a:t>Organización financiera internacional creada con el propósito de financiar proyectos viables de desarrollo económico, social e institucional para promover la integración comercial en el área de América Latina y el Caribe.</a:t>
                      </a:r>
                      <a:endParaRPr lang="es-ES" sz="1400" dirty="0">
                        <a:effectLst/>
                        <a:latin typeface="Aptos" panose="020B0004020202020204" pitchFamily="34" charset="0"/>
                        <a:ea typeface="Noto Sans Symbols"/>
                        <a:cs typeface="Noto Sans Symbol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82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OCDE </a:t>
                      </a:r>
                    </a:p>
                    <a:p>
                      <a:r>
                        <a:rPr lang="es-ES" sz="1400" b="1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</a:rPr>
                        <a:t>(Organización para la Cooperación y el Desarrollo Económicos) </a:t>
                      </a:r>
                      <a:endParaRPr lang="es-ES" sz="1400" dirty="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  <a:p>
                      <a:pPr marL="0" lvl="0" indent="0" algn="just" fontAlgn="base">
                        <a:buFont typeface="Arial" panose="020B0604020202020204" pitchFamily="34" charset="0"/>
                        <a:buNone/>
                      </a:pPr>
                      <a:r>
                        <a:rPr lang="es-ES" sz="1400" dirty="0">
                          <a:effectLst/>
                          <a:latin typeface="Aptos" panose="020B0004020202020204" pitchFamily="34" charset="0"/>
                          <a:ea typeface="Calibri" panose="020F0502020204030204" pitchFamily="34" charset="0"/>
                          <a:cs typeface="Noto Sans Symbols"/>
                        </a:rPr>
                        <a:t>Entidad cuya función es promover el bienestar social y económico de la población mundial.</a:t>
                      </a:r>
                      <a:endParaRPr lang="es-ES" sz="1400" dirty="0">
                        <a:effectLst/>
                        <a:latin typeface="Aptos" panose="020B0004020202020204" pitchFamily="34" charset="0"/>
                        <a:ea typeface="Noto Sans Symbols"/>
                        <a:cs typeface="Noto Sans Symbols"/>
                      </a:endParaRP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652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441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6390F-4A06-8B2C-F0A4-9E1E0DDEA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142149" cy="53639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000" b="1">
                <a:solidFill>
                  <a:schemeClr val="bg1"/>
                </a:solidFill>
              </a:rPr>
              <a:t>ORGANISMOS NACIONALES</a:t>
            </a:r>
            <a:endParaRPr lang="es-E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Marcador de contenido 2">
            <a:extLst>
              <a:ext uri="{FF2B5EF4-FFF2-40B4-BE49-F238E27FC236}">
                <a16:creationId xmlns:a16="http://schemas.microsoft.com/office/drawing/2014/main" id="{9E1D532C-8E5B-11ED-AF8F-7D1C21E00F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359761"/>
              </p:ext>
            </p:extLst>
          </p:nvPr>
        </p:nvGraphicFramePr>
        <p:xfrm>
          <a:off x="838200" y="1182413"/>
          <a:ext cx="10515600" cy="5030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E6C97157-7556-B10F-B6CC-BA7D12C4A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3131"/>
            <a:ext cx="10515600" cy="4773832"/>
          </a:xfrm>
        </p:spPr>
        <p:txBody>
          <a:bodyPr/>
          <a:lstStyle/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9247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BDB4B-B69B-12EF-38D2-A9D276920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759"/>
            <a:ext cx="12192000" cy="88864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5. RIESGOS INTERNOS EN EL COMERCIO INTERNACIONAL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ADC3B3-419A-E38C-8FF6-1E6F7BD56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585" y="1352125"/>
            <a:ext cx="10515600" cy="31540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Cualquier empresa que quiera salir al exterior tiene que invertir en 4 variables:</a:t>
            </a:r>
          </a:p>
          <a:p>
            <a:pPr marL="0" indent="0" algn="just">
              <a:buNone/>
            </a:pPr>
            <a:endParaRPr lang="es-ES" sz="1600" dirty="0"/>
          </a:p>
          <a:p>
            <a:pPr algn="just"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 marL="0" indent="0" algn="just">
              <a:buNone/>
            </a:pPr>
            <a:endParaRPr lang="es-ES" sz="16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6674DA-20C5-382F-273F-1D92589C47B0}"/>
              </a:ext>
            </a:extLst>
          </p:cNvPr>
          <p:cNvSpPr txBox="1"/>
          <p:nvPr/>
        </p:nvSpPr>
        <p:spPr>
          <a:xfrm>
            <a:off x="3476191" y="4851081"/>
            <a:ext cx="461063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Y todo ello conlleva un riesgo.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F45EB2E-00E2-828D-DFEB-D180B202644F}"/>
              </a:ext>
            </a:extLst>
          </p:cNvPr>
          <p:cNvSpPr txBox="1"/>
          <p:nvPr/>
        </p:nvSpPr>
        <p:spPr>
          <a:xfrm>
            <a:off x="953585" y="1969642"/>
            <a:ext cx="10202092" cy="315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Recursos Humanos.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Debe contar con personal cualificado para gestionar las exportaciones.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77A5974-C2A2-7FD0-A90F-60B80CC6EA92}"/>
              </a:ext>
            </a:extLst>
          </p:cNvPr>
          <p:cNvSpPr txBox="1"/>
          <p:nvPr/>
        </p:nvSpPr>
        <p:spPr>
          <a:xfrm>
            <a:off x="953586" y="2559850"/>
            <a:ext cx="10202091" cy="3154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Tiempo.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Porque la rentabilidad en las exportaciones no es inmediata.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0821C1-84C9-8AEE-A7A3-3E5FAC1778C3}"/>
              </a:ext>
            </a:extLst>
          </p:cNvPr>
          <p:cNvSpPr txBox="1"/>
          <p:nvPr/>
        </p:nvSpPr>
        <p:spPr>
          <a:xfrm>
            <a:off x="953587" y="3160497"/>
            <a:ext cx="10202090" cy="31540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Organización.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empresa debe reorganizar su organigrama para incorporar el departamento de comercio exterior.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A85761-207F-B9E2-B5C2-4E9EBA2A7DC6}"/>
              </a:ext>
            </a:extLst>
          </p:cNvPr>
          <p:cNvSpPr txBox="1"/>
          <p:nvPr/>
        </p:nvSpPr>
        <p:spPr>
          <a:xfrm>
            <a:off x="953587" y="3730977"/>
            <a:ext cx="10202090" cy="3154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Motivación.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 fundamental que el conjunto de la empresa tenga interés y se mueva en la misma dirección.</a:t>
            </a:r>
          </a:p>
        </p:txBody>
      </p:sp>
    </p:spTree>
    <p:extLst>
      <p:ext uri="{BB962C8B-B14F-4D97-AF65-F5344CB8AC3E}">
        <p14:creationId xmlns:p14="http://schemas.microsoft.com/office/powerpoint/2010/main" val="3915209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2F1EFC-8A3B-0650-EF64-C07625E26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579"/>
            <a:ext cx="3772437" cy="47045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5.1. El riesgo en los clientes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64657B-5F6D-65A5-E022-4B6595D12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7279"/>
            <a:ext cx="10515600" cy="14893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La internacionalización es un gran reto empresarial pero que, indudablemente, somete también a una gran incertidumbre.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ctr">
              <a:buNone/>
            </a:pPr>
            <a:r>
              <a:rPr lang="es-ES" sz="1600" dirty="0"/>
              <a:t>¿A qué aspectos de la empresa afecta el perfil del cliente?</a:t>
            </a:r>
          </a:p>
          <a:p>
            <a:pPr marL="0" indent="0" algn="ctr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60ED1F0-E596-8531-96B4-DE2C49C74C1E}"/>
              </a:ext>
            </a:extLst>
          </p:cNvPr>
          <p:cNvSpPr txBox="1"/>
          <p:nvPr/>
        </p:nvSpPr>
        <p:spPr>
          <a:xfrm>
            <a:off x="838200" y="2416629"/>
            <a:ext cx="10461171" cy="3778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1600" b="1" dirty="0">
                <a:solidFill>
                  <a:prstClr val="black"/>
                </a:solidFill>
                <a:latin typeface="Aptos" panose="02110004020202020204"/>
              </a:rPr>
              <a:t>a)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la producción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porque: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capacidad de producción de la empresa se debe adecuar a los pedidos.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Certificados de calidad: los productos serán sometidos a los controles de calidad exigidos por los países y clientes a los que se exporta.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b) A la financiación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que deberá ajustarse a la situación que supone para la tesorería de la empresa vender en el exterior.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c) A la capacidad comercial.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Las posibilidades de ser aceptados en el mercado internacional, dependerá de la capacidad de adaptación a las peticiones de los clientes.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925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A84F4-2F7F-3D6D-F4B1-46F77D7B0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21"/>
            <a:ext cx="6051997" cy="49621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5.2. El riesgo en los proveedores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783A7A-F6C5-646A-379A-C499A56B1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3222"/>
            <a:ext cx="10515600" cy="366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400" dirty="0"/>
              <a:t>¿Cómo influyen los proveedores en estos 3 aspectos?</a:t>
            </a:r>
          </a:p>
          <a:p>
            <a:pPr marL="0" indent="0" algn="ctr">
              <a:buNone/>
            </a:pPr>
            <a:endParaRPr lang="es-ES" sz="1400" dirty="0"/>
          </a:p>
          <a:p>
            <a:pPr marL="0" indent="0" algn="just">
              <a:buNone/>
            </a:pPr>
            <a:endParaRPr lang="es-ES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E9B883-22F8-46D2-49E1-1616FE959B85}"/>
              </a:ext>
            </a:extLst>
          </p:cNvPr>
          <p:cNvSpPr txBox="1"/>
          <p:nvPr/>
        </p:nvSpPr>
        <p:spPr>
          <a:xfrm>
            <a:off x="801189" y="1319349"/>
            <a:ext cx="10552611" cy="530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sz="1400" b="1" dirty="0">
                <a:solidFill>
                  <a:prstClr val="black"/>
                </a:solidFill>
                <a:latin typeface="Aptos" panose="02110004020202020204"/>
              </a:rPr>
              <a:t>a)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cuanto a la producción,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los proveedores son quienes proporcionan las materias primas.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 ellos se tendrán que pactar unas condiciones de entrega que garanticen que se pueda atender el pedido de los clientes en el plazo pactado.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Deben tener un sistema de producción flexible capaz de suministrar la gama y cantidad, de acuerdo siempre a las especificaciones que los clientes exijan.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Tendrán que garantizar la misma calidad en los productos que la empresa a sus clientes.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b) Financiación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Los proveedores son fundamentales para cubrir la rotación de tesorería de la empresa.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c) Capacidad comercial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Los parámetros marcados con los proveedores permitirán tener más o menos capacidad comercial.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Dependerá del producto que sean capaces de servirlos.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Precio: el proveedor tiene que dar margen a la empresa para posicionarse en el mercado y con unas condiciones de pago que le permitan mantener el equilibrio en su tesorería.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En cuanto a la distribución, han de garantizar que pueden proporcionar la materia prima solicitada dónde y cuándo requieran, para que la cadena de producción no pare y se pueda cumplir con los plazos de entrega pactados con los clientes.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Los proveedores deben cuidar también la imagen, al igual que la empresa, pues son la materia prima del producto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90488" marR="0" lvl="0" indent="-90488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915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2B786B-F88B-B835-C5DF-1642737D1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89614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6. RIESGOS EXTERNOS EN EL COMERCIO INTERNACIONAL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E988E4-ACD6-051B-9B87-5E8CC1355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948"/>
            <a:ext cx="10515600" cy="1881859"/>
          </a:xfr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endParaRPr lang="es-ES" sz="16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1600" dirty="0"/>
              <a:t>Si lo que se está valorando son alternativas de países a los que exportar: </a:t>
            </a:r>
            <a:r>
              <a:rPr lang="es-ES" sz="1600" b="1" dirty="0"/>
              <a:t>riesgo comercial.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s-ES" sz="16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 lo que se está valorando es la posibilidad de implantación en un mercado determinado: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riesgo país.</a:t>
            </a:r>
          </a:p>
          <a:p>
            <a:pPr marL="0" indent="0" algn="just">
              <a:buNone/>
            </a:pP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1706446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A5077B-BB40-145B-C07D-FAA0D6E06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309575" cy="51063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6.1.  Los riesgos de coyuntura (riesgo país)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F46383-50BC-5D6E-F65B-175FB4150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9403"/>
            <a:ext cx="10515600" cy="4837560"/>
          </a:xfrm>
        </p:spPr>
        <p:txBody>
          <a:bodyPr/>
          <a:lstStyle/>
          <a:p>
            <a:endParaRPr lang="es-ES" dirty="0"/>
          </a:p>
        </p:txBody>
      </p:sp>
      <p:grpSp>
        <p:nvGrpSpPr>
          <p:cNvPr id="4" name="object 11">
            <a:extLst>
              <a:ext uri="{FF2B5EF4-FFF2-40B4-BE49-F238E27FC236}">
                <a16:creationId xmlns:a16="http://schemas.microsoft.com/office/drawing/2014/main" id="{07C03B4E-9CA3-550A-9A63-B08BB168E55C}"/>
              </a:ext>
            </a:extLst>
          </p:cNvPr>
          <p:cNvGrpSpPr/>
          <p:nvPr/>
        </p:nvGrpSpPr>
        <p:grpSpPr>
          <a:xfrm>
            <a:off x="2839720" y="1432413"/>
            <a:ext cx="6512559" cy="673100"/>
            <a:chOff x="1249362" y="1973326"/>
            <a:chExt cx="6512559" cy="673100"/>
          </a:xfrm>
        </p:grpSpPr>
        <p:sp>
          <p:nvSpPr>
            <p:cNvPr id="5" name="object 12">
              <a:extLst>
                <a:ext uri="{FF2B5EF4-FFF2-40B4-BE49-F238E27FC236}">
                  <a16:creationId xmlns:a16="http://schemas.microsoft.com/office/drawing/2014/main" id="{45A5B32E-9ABB-4D2C-7B18-6495DBBE4416}"/>
                </a:ext>
              </a:extLst>
            </p:cNvPr>
            <p:cNvSpPr/>
            <p:nvPr/>
          </p:nvSpPr>
          <p:spPr>
            <a:xfrm>
              <a:off x="1262062" y="1986026"/>
              <a:ext cx="6487160" cy="647700"/>
            </a:xfrm>
            <a:custGeom>
              <a:avLst/>
              <a:gdLst/>
              <a:ahLst/>
              <a:cxnLst/>
              <a:rect l="l" t="t" r="r" b="b"/>
              <a:pathLst>
                <a:path w="6487159" h="647700">
                  <a:moveTo>
                    <a:pt x="6486588" y="0"/>
                  </a:moveTo>
                  <a:lnTo>
                    <a:pt x="0" y="0"/>
                  </a:lnTo>
                  <a:lnTo>
                    <a:pt x="0" y="420750"/>
                  </a:lnTo>
                  <a:lnTo>
                    <a:pt x="3162363" y="420750"/>
                  </a:lnTo>
                  <a:lnTo>
                    <a:pt x="3162363" y="485775"/>
                  </a:lnTo>
                  <a:lnTo>
                    <a:pt x="3081337" y="485775"/>
                  </a:lnTo>
                  <a:lnTo>
                    <a:pt x="3243262" y="647700"/>
                  </a:lnTo>
                  <a:lnTo>
                    <a:pt x="3405187" y="485775"/>
                  </a:lnTo>
                  <a:lnTo>
                    <a:pt x="3324161" y="485775"/>
                  </a:lnTo>
                  <a:lnTo>
                    <a:pt x="3324161" y="420750"/>
                  </a:lnTo>
                  <a:lnTo>
                    <a:pt x="6486588" y="420750"/>
                  </a:lnTo>
                  <a:lnTo>
                    <a:pt x="6486588" y="0"/>
                  </a:lnTo>
                  <a:close/>
                </a:path>
              </a:pathLst>
            </a:custGeom>
            <a:solidFill>
              <a:srgbClr val="BE5857"/>
            </a:solidFill>
          </p:spPr>
          <p:txBody>
            <a:bodyPr wrap="square" lIns="0" tIns="0" rIns="0" bIns="0" rtlCol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MACROENTORNO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13">
              <a:extLst>
                <a:ext uri="{FF2B5EF4-FFF2-40B4-BE49-F238E27FC236}">
                  <a16:creationId xmlns:a16="http://schemas.microsoft.com/office/drawing/2014/main" id="{3455322F-A61C-CB2D-23BA-2ED71E4DEE11}"/>
                </a:ext>
              </a:extLst>
            </p:cNvPr>
            <p:cNvSpPr/>
            <p:nvPr/>
          </p:nvSpPr>
          <p:spPr>
            <a:xfrm>
              <a:off x="1262062" y="1986026"/>
              <a:ext cx="6487160" cy="647700"/>
            </a:xfrm>
            <a:custGeom>
              <a:avLst/>
              <a:gdLst/>
              <a:ahLst/>
              <a:cxnLst/>
              <a:rect l="l" t="t" r="r" b="b"/>
              <a:pathLst>
                <a:path w="6487159" h="647700">
                  <a:moveTo>
                    <a:pt x="0" y="0"/>
                  </a:moveTo>
                  <a:lnTo>
                    <a:pt x="6486588" y="0"/>
                  </a:lnTo>
                  <a:lnTo>
                    <a:pt x="6486588" y="420750"/>
                  </a:lnTo>
                  <a:lnTo>
                    <a:pt x="3324161" y="420750"/>
                  </a:lnTo>
                  <a:lnTo>
                    <a:pt x="3324161" y="485775"/>
                  </a:lnTo>
                  <a:lnTo>
                    <a:pt x="3405187" y="485775"/>
                  </a:lnTo>
                  <a:lnTo>
                    <a:pt x="3243262" y="647700"/>
                  </a:lnTo>
                  <a:lnTo>
                    <a:pt x="3081337" y="485775"/>
                  </a:lnTo>
                  <a:lnTo>
                    <a:pt x="3162363" y="485775"/>
                  </a:lnTo>
                  <a:lnTo>
                    <a:pt x="3162363" y="420750"/>
                  </a:lnTo>
                  <a:lnTo>
                    <a:pt x="0" y="42075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BE58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object 4">
            <a:extLst>
              <a:ext uri="{FF2B5EF4-FFF2-40B4-BE49-F238E27FC236}">
                <a16:creationId xmlns:a16="http://schemas.microsoft.com/office/drawing/2014/main" id="{39766271-46B1-1941-FC4E-23EBEAFE123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0375" y="2198523"/>
            <a:ext cx="6191250" cy="3990975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6F2D9909-61C5-0A2F-671F-F87CAE71646F}"/>
              </a:ext>
            </a:extLst>
          </p:cNvPr>
          <p:cNvSpPr txBox="1"/>
          <p:nvPr/>
        </p:nvSpPr>
        <p:spPr>
          <a:xfrm>
            <a:off x="3631877" y="2928650"/>
            <a:ext cx="1099185" cy="63563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algn="ctr">
              <a:spcBef>
                <a:spcPts val="635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Entorno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spcBef>
                <a:spcPts val="540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económico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D703D139-FD03-0BEC-F381-939EF1F2D971}"/>
              </a:ext>
            </a:extLst>
          </p:cNvPr>
          <p:cNvSpPr txBox="1"/>
          <p:nvPr/>
        </p:nvSpPr>
        <p:spPr>
          <a:xfrm>
            <a:off x="5453697" y="2928650"/>
            <a:ext cx="1284605" cy="63563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algn="ctr">
              <a:spcBef>
                <a:spcPts val="635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Entorno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>
              <a:spcBef>
                <a:spcPts val="540"/>
              </a:spcBef>
            </a:pPr>
            <a:r>
              <a:rPr sz="155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político-</a:t>
            </a:r>
            <a:r>
              <a:rPr sz="155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legal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7470F5ED-6366-A035-BE8B-C59F1A09243E}"/>
              </a:ext>
            </a:extLst>
          </p:cNvPr>
          <p:cNvSpPr txBox="1"/>
          <p:nvPr/>
        </p:nvSpPr>
        <p:spPr>
          <a:xfrm>
            <a:off x="7460937" y="3003579"/>
            <a:ext cx="1243965" cy="4857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220979">
              <a:lnSpc>
                <a:spcPts val="1730"/>
              </a:lnSpc>
              <a:spcBef>
                <a:spcPts val="290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Entorno demográfico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3EEA8BEE-2709-6226-2F06-B8D8C3AE25A8}"/>
              </a:ext>
            </a:extLst>
          </p:cNvPr>
          <p:cNvSpPr txBox="1"/>
          <p:nvPr/>
        </p:nvSpPr>
        <p:spPr>
          <a:xfrm>
            <a:off x="3565837" y="4776617"/>
            <a:ext cx="1165225" cy="636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0975">
              <a:lnSpc>
                <a:spcPct val="129299"/>
              </a:lnSpc>
              <a:spcBef>
                <a:spcPts val="95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Entorno tecnológico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50BD4CA8-D71C-76B5-1EB1-BCF91EBE9B61}"/>
              </a:ext>
            </a:extLst>
          </p:cNvPr>
          <p:cNvSpPr txBox="1"/>
          <p:nvPr/>
        </p:nvSpPr>
        <p:spPr>
          <a:xfrm>
            <a:off x="5453697" y="4851864"/>
            <a:ext cx="1289050" cy="48577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243840">
              <a:lnSpc>
                <a:spcPts val="1730"/>
              </a:lnSpc>
              <a:spcBef>
                <a:spcPts val="290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Entorno sociocultural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91B1EDBE-8284-9F1A-E502-EAC3F24EB861}"/>
              </a:ext>
            </a:extLst>
          </p:cNvPr>
          <p:cNvSpPr txBox="1"/>
          <p:nvPr/>
        </p:nvSpPr>
        <p:spPr>
          <a:xfrm>
            <a:off x="7330757" y="4776616"/>
            <a:ext cx="1574165" cy="636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4810">
              <a:lnSpc>
                <a:spcPct val="129299"/>
              </a:lnSpc>
              <a:spcBef>
                <a:spcPts val="95"/>
              </a:spcBef>
            </a:pPr>
            <a:r>
              <a:rPr sz="155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Entorno medioambiental</a:t>
            </a:r>
            <a:endParaRPr sz="15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4715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9EBFCF-F33D-09E1-ABBF-016D10958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851" y="179476"/>
            <a:ext cx="5257800" cy="50156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ENTORNO ECONÓMICO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845B8E-6E5A-BB88-1516-7413DB9D3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583"/>
            <a:ext cx="10515600" cy="5326186"/>
          </a:xfrm>
        </p:spPr>
        <p:txBody>
          <a:bodyPr/>
          <a:lstStyle/>
          <a:p>
            <a:endParaRPr lang="es-ES" dirty="0"/>
          </a:p>
          <a:p>
            <a:pPr algn="just"/>
            <a:endParaRPr lang="es-ES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8B6F7B6-C44D-2938-0D2B-99A1B77F757F}"/>
              </a:ext>
            </a:extLst>
          </p:cNvPr>
          <p:cNvSpPr txBox="1"/>
          <p:nvPr/>
        </p:nvSpPr>
        <p:spPr>
          <a:xfrm>
            <a:off x="838200" y="971583"/>
            <a:ext cx="1064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/>
              <a:t>La globalización de los mercados es una característica sustancial del entorno económico actual. </a:t>
            </a:r>
          </a:p>
          <a:p>
            <a:pPr algn="just"/>
            <a:endParaRPr lang="es-ES" sz="1600" dirty="0"/>
          </a:p>
          <a:p>
            <a:pPr algn="just"/>
            <a:r>
              <a:rPr lang="es-ES" sz="1600" dirty="0"/>
              <a:t>El estudio del entorno económico busca hacer una comparativa entre el tamaño y las perspectivas de crecimiento del mercado actual de la empresa con el del exterior.</a:t>
            </a:r>
          </a:p>
          <a:p>
            <a:pPr algn="just"/>
            <a:endParaRPr lang="es-ES" sz="1600" dirty="0"/>
          </a:p>
          <a:p>
            <a:pPr algn="just"/>
            <a:endParaRPr lang="es-ES" sz="1600" dirty="0"/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FE622F58-BA30-4174-E98A-872847673BF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7046" y="2541243"/>
            <a:ext cx="2682695" cy="175555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ABD2264-3087-3A27-C6F8-DC5FC520720B}"/>
              </a:ext>
            </a:extLst>
          </p:cNvPr>
          <p:cNvSpPr txBox="1"/>
          <p:nvPr/>
        </p:nvSpPr>
        <p:spPr>
          <a:xfrm>
            <a:off x="1030310" y="4513754"/>
            <a:ext cx="9646276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Aspectos a estudiar: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. PIB</a:t>
            </a:r>
          </a:p>
          <a:p>
            <a:pPr algn="just"/>
            <a:r>
              <a:rPr lang="es-ES" sz="1400" dirty="0"/>
              <a:t>. El consumo.</a:t>
            </a:r>
          </a:p>
          <a:p>
            <a:pPr algn="just"/>
            <a:r>
              <a:rPr lang="es-ES" sz="1400" dirty="0"/>
              <a:t>. Infraestructuras: geografía, transporte, energía, comunicación, comercial.</a:t>
            </a:r>
          </a:p>
          <a:p>
            <a:pPr algn="just"/>
            <a:r>
              <a:rPr lang="es-ES" sz="1400" dirty="0"/>
              <a:t>Otros datos: inflación, tipos de cambio, tipos de interés, empleo, inversión extranjera, etc.</a:t>
            </a:r>
          </a:p>
        </p:txBody>
      </p:sp>
    </p:spTree>
    <p:extLst>
      <p:ext uri="{BB962C8B-B14F-4D97-AF65-F5344CB8AC3E}">
        <p14:creationId xmlns:p14="http://schemas.microsoft.com/office/powerpoint/2010/main" val="3415605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F5E8D-9BE9-2C80-515C-2578D5B70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668" y="238974"/>
            <a:ext cx="5717146" cy="55951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ENTORNO POLÍTICO- LEGAL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D078FC-D2C1-77A7-56B6-EDD74E731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1673"/>
            <a:ext cx="10515600" cy="51852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El ordenamiento jurídico vigente establece los límites legales para el ejercicio de la actividad comercial dentro de cada territorio.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dirty="0"/>
          </a:p>
        </p:txBody>
      </p:sp>
      <p:pic>
        <p:nvPicPr>
          <p:cNvPr id="4" name="object 6">
            <a:extLst>
              <a:ext uri="{FF2B5EF4-FFF2-40B4-BE49-F238E27FC236}">
                <a16:creationId xmlns:a16="http://schemas.microsoft.com/office/drawing/2014/main" id="{BDF5E5A8-43B4-44DA-F193-520716E34F8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1477" y="1880315"/>
            <a:ext cx="2564524" cy="154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3E792A5-811C-D717-0BB4-CE65DF3A5699}"/>
              </a:ext>
            </a:extLst>
          </p:cNvPr>
          <p:cNvSpPr txBox="1"/>
          <p:nvPr/>
        </p:nvSpPr>
        <p:spPr>
          <a:xfrm>
            <a:off x="965916" y="3787319"/>
            <a:ext cx="8358388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Aspectos a estudiar: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. Licencias.</a:t>
            </a:r>
          </a:p>
          <a:p>
            <a:pPr algn="just"/>
            <a:r>
              <a:rPr lang="es-ES" sz="1400" dirty="0"/>
              <a:t>. Aranceles e impuestos.</a:t>
            </a:r>
          </a:p>
          <a:p>
            <a:pPr algn="just"/>
            <a:r>
              <a:rPr lang="es-ES" sz="1400" dirty="0"/>
              <a:t>. Contingentes.</a:t>
            </a:r>
          </a:p>
          <a:p>
            <a:pPr algn="just"/>
            <a:r>
              <a:rPr lang="es-ES" sz="1400" dirty="0"/>
              <a:t>. Controles administrativos en frontera.</a:t>
            </a:r>
          </a:p>
          <a:p>
            <a:pPr algn="just"/>
            <a:r>
              <a:rPr lang="es-ES" sz="1400" dirty="0"/>
              <a:t>. Barreras técnicas.</a:t>
            </a:r>
          </a:p>
          <a:p>
            <a:pPr algn="just"/>
            <a:r>
              <a:rPr lang="es-ES" sz="1400" dirty="0"/>
              <a:t>. Control de cambios.</a:t>
            </a:r>
          </a:p>
          <a:p>
            <a:pPr algn="just"/>
            <a:r>
              <a:rPr lang="es-ES" sz="1400" dirty="0"/>
              <a:t>. Normativa medioambiental.</a:t>
            </a:r>
          </a:p>
          <a:p>
            <a:pPr algn="just"/>
            <a:r>
              <a:rPr lang="es-ES" sz="1400" dirty="0"/>
              <a:t>. Derechos de propiedad industrial e intelectual.</a:t>
            </a:r>
          </a:p>
          <a:p>
            <a:pPr algn="just"/>
            <a:r>
              <a:rPr lang="es-ES" sz="1400" dirty="0"/>
              <a:t>. </a:t>
            </a:r>
            <a:r>
              <a:rPr lang="es-ES" sz="1400" b="1" dirty="0"/>
              <a:t>Riesgo político: </a:t>
            </a:r>
            <a:r>
              <a:rPr lang="es-ES" sz="1400" dirty="0"/>
              <a:t>publicaciones periódicas sobre riesgo político.</a:t>
            </a:r>
          </a:p>
          <a:p>
            <a:pPr algn="just"/>
            <a:r>
              <a:rPr lang="es-ES" sz="1400" dirty="0"/>
              <a:t>. </a:t>
            </a:r>
            <a:r>
              <a:rPr lang="es-ES" sz="1400" b="1" dirty="0"/>
              <a:t>Otras informaciones: </a:t>
            </a:r>
            <a:r>
              <a:rPr lang="es-ES" sz="1400" dirty="0"/>
              <a:t>oposiciones a productos extranjeros; aversión a productos de ciertos países.</a:t>
            </a:r>
          </a:p>
        </p:txBody>
      </p:sp>
    </p:spTree>
    <p:extLst>
      <p:ext uri="{BB962C8B-B14F-4D97-AF65-F5344CB8AC3E}">
        <p14:creationId xmlns:p14="http://schemas.microsoft.com/office/powerpoint/2010/main" val="4266520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41043-F293-F3C7-23E5-738618FDC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254" y="365125"/>
            <a:ext cx="7315200" cy="75533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ENTORNO DEMOGRÁFICO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6E9873-BA18-7DDE-C83F-C2D38E0F4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32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El</a:t>
            </a:r>
            <a:r>
              <a:rPr kumimoji="0" lang="es-ES" sz="16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envejecimiento</a:t>
            </a:r>
            <a:r>
              <a:rPr kumimoji="0" lang="es-ES" sz="1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de</a:t>
            </a:r>
            <a:r>
              <a:rPr kumimoji="0" lang="es-ES" sz="16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la</a:t>
            </a:r>
            <a:r>
              <a:rPr kumimoji="0" lang="es-ES" sz="1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población</a:t>
            </a:r>
            <a:r>
              <a:rPr kumimoji="0" lang="es-ES" sz="1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está</a:t>
            </a:r>
            <a:r>
              <a:rPr kumimoji="0" lang="es-ES" sz="1600" b="0" i="0" u="none" strike="noStrike" kern="0" cap="none" spc="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convirtiendo</a:t>
            </a:r>
            <a:r>
              <a:rPr kumimoji="0" lang="es-ES" sz="16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a</a:t>
            </a:r>
            <a:r>
              <a:rPr kumimoji="0" lang="es-ES" sz="16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las</a:t>
            </a:r>
            <a:r>
              <a:rPr kumimoji="0" lang="es-ES" sz="16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personas</a:t>
            </a:r>
            <a:r>
              <a:rPr kumimoji="0" lang="es-ES" sz="16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mayores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en</a:t>
            </a:r>
            <a:r>
              <a:rPr kumimoji="0" lang="es-ES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un</a:t>
            </a:r>
            <a:r>
              <a:rPr kumimoji="0" lang="es-ES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segmento</a:t>
            </a:r>
            <a:r>
              <a:rPr kumimoji="0" lang="es-ES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con</a:t>
            </a:r>
            <a:r>
              <a:rPr kumimoji="0" lang="es-ES" sz="1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un</a:t>
            </a:r>
            <a:r>
              <a:rPr kumimoji="0" lang="es-ES" sz="16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gran</a:t>
            </a:r>
            <a:r>
              <a:rPr kumimoji="0" lang="es-ES" sz="16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atractivo</a:t>
            </a:r>
            <a:r>
              <a:rPr kumimoji="0" lang="es-ES" sz="16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comercial</a:t>
            </a:r>
            <a:r>
              <a:rPr kumimoji="0" lang="es-ES" sz="16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para</a:t>
            </a:r>
            <a:r>
              <a:rPr kumimoji="0" lang="es-ES" sz="16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las</a:t>
            </a:r>
            <a:r>
              <a:rPr kumimoji="0" lang="es-ES" sz="16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</a:t>
            </a:r>
            <a:r>
              <a:rPr kumimoji="0" lang="es-ES" sz="16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empresas.</a:t>
            </a:r>
          </a:p>
          <a:p>
            <a:pPr marL="0" indent="0" algn="just">
              <a:buNone/>
            </a:pPr>
            <a:endParaRPr lang="es-ES" sz="1600" kern="0" spc="-1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0" indent="0" algn="just">
              <a:buNone/>
            </a:pPr>
            <a:endParaRPr lang="es-ES" sz="1600" dirty="0">
              <a:latin typeface="Aptos" panose="020B0004020202020204" pitchFamily="34" charset="0"/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29B902A9-25D6-F665-9E32-CA5252B9C91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4715" y="2550016"/>
            <a:ext cx="5692060" cy="338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52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8158C-9A74-DE1A-74B4-4775D747E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670" y="242932"/>
            <a:ext cx="6155028" cy="63035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ENTORNO TECNOLÓGICO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3DC92A-AF87-2065-36FA-CB8FB8642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7059"/>
            <a:ext cx="10515600" cy="48890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La innovación tecnológica constituye el eje fundamental sobre el que gravita la mayor parte del desarrollo económico y social actual.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dirty="0"/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38CA2ECD-3BEA-1671-2970-BFA077C1128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9273" y="2085526"/>
            <a:ext cx="2816032" cy="215162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37B4DD-F151-CA15-C091-1F0E14FCB9CA}"/>
              </a:ext>
            </a:extLst>
          </p:cNvPr>
          <p:cNvSpPr txBox="1"/>
          <p:nvPr/>
        </p:nvSpPr>
        <p:spPr>
          <a:xfrm>
            <a:off x="1068947" y="4532201"/>
            <a:ext cx="8190963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Aspectos a estudiar: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. Apoyos gubernamentales al desarrollo tecnológico.</a:t>
            </a:r>
          </a:p>
          <a:p>
            <a:pPr algn="just"/>
            <a:r>
              <a:rPr lang="es-ES" sz="1400" dirty="0"/>
              <a:t>. Costes de I+D+I.</a:t>
            </a:r>
          </a:p>
          <a:p>
            <a:pPr algn="just"/>
            <a:r>
              <a:rPr lang="es-ES" sz="1400" dirty="0"/>
              <a:t>. Grado de obsolescencia.</a:t>
            </a:r>
          </a:p>
          <a:p>
            <a:pPr algn="just"/>
            <a:r>
              <a:rPr lang="es-ES" sz="1400" dirty="0"/>
              <a:t>. Madurez de las tecnologías.</a:t>
            </a:r>
          </a:p>
          <a:p>
            <a:pPr algn="just"/>
            <a:r>
              <a:rPr lang="es-ES" sz="1400" dirty="0"/>
              <a:t>. Desarrollo de nuevos productos.</a:t>
            </a:r>
          </a:p>
          <a:p>
            <a:pPr algn="just"/>
            <a:r>
              <a:rPr lang="es-ES" sz="1400" dirty="0"/>
              <a:t>. Uso y coste de la energía.</a:t>
            </a:r>
          </a:p>
        </p:txBody>
      </p:sp>
    </p:spTree>
    <p:extLst>
      <p:ext uri="{BB962C8B-B14F-4D97-AF65-F5344CB8AC3E}">
        <p14:creationId xmlns:p14="http://schemas.microsoft.com/office/powerpoint/2010/main" val="1995134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08D51-17FA-DA84-E261-6627A4B2F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547" y="519672"/>
            <a:ext cx="5936087" cy="5492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ENTORNO SOCIOCULTURAL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0840555-81AD-E805-8E46-985ABED19461}"/>
              </a:ext>
            </a:extLst>
          </p:cNvPr>
          <p:cNvSpPr txBox="1"/>
          <p:nvPr/>
        </p:nvSpPr>
        <p:spPr>
          <a:xfrm>
            <a:off x="1092664" y="1424932"/>
            <a:ext cx="10253440" cy="4913396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15875" rIns="0" bIns="0" rtlCol="0">
            <a:spAutoFit/>
          </a:bodyPr>
          <a:lstStyle/>
          <a:p>
            <a:pPr marL="275590" indent="-262890" algn="just">
              <a:spcBef>
                <a:spcPts val="125"/>
              </a:spcBef>
              <a:buClr>
                <a:srgbClr val="943735"/>
              </a:buClr>
              <a:buFont typeface="Wingdings"/>
              <a:buChar char=""/>
              <a:tabLst>
                <a:tab pos="275590" algn="l"/>
              </a:tabLst>
            </a:pPr>
            <a:endParaRPr lang="es-ES" sz="1600" b="1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5590" indent="-262890" algn="just">
              <a:spcBef>
                <a:spcPts val="125"/>
              </a:spcBef>
              <a:buClr>
                <a:srgbClr val="943735"/>
              </a:buClr>
              <a:buFont typeface="Wingdings"/>
              <a:buChar char=""/>
              <a:tabLst>
                <a:tab pos="275590" algn="l"/>
              </a:tabLst>
            </a:pP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Unidad</a:t>
            </a:r>
            <a:r>
              <a:rPr sz="1600" b="1" kern="0" spc="13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familiar</a:t>
            </a:r>
            <a:r>
              <a:rPr sz="1600" b="1" kern="0" spc="15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más</a:t>
            </a:r>
            <a:r>
              <a:rPr sz="1600" kern="0" spc="7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dinámica</a:t>
            </a:r>
            <a:r>
              <a:rPr sz="1600" kern="0" spc="15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y</a:t>
            </a:r>
            <a:r>
              <a:rPr sz="1600" kern="0" spc="7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nuevos</a:t>
            </a:r>
            <a:r>
              <a:rPr sz="1600" kern="0" spc="16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modelos</a:t>
            </a:r>
            <a:r>
              <a:rPr sz="1600" kern="0" spc="7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familiares</a:t>
            </a:r>
            <a:r>
              <a:rPr sz="1600" kern="0" spc="17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que</a:t>
            </a:r>
            <a:r>
              <a:rPr sz="1600" kern="0" spc="15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crean</a:t>
            </a:r>
            <a:r>
              <a:rPr sz="1600" kern="0" spc="5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nuevos</a:t>
            </a:r>
            <a:r>
              <a:rPr sz="1600" kern="0" spc="17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perfiles</a:t>
            </a: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6225" algn="just">
              <a:spcBef>
                <a:spcPts val="1220"/>
              </a:spcBef>
            </a:pP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7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consumidores.</a:t>
            </a: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algn="just">
              <a:spcBef>
                <a:spcPts val="640"/>
              </a:spcBef>
            </a:pP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5590" indent="-262890" algn="just">
              <a:buClr>
                <a:srgbClr val="943735"/>
              </a:buClr>
              <a:buFont typeface="Wingdings"/>
              <a:buChar char=""/>
              <a:tabLst>
                <a:tab pos="275590" algn="l"/>
              </a:tabLst>
            </a:pP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Ámbito</a:t>
            </a:r>
            <a:r>
              <a:rPr sz="1600" b="1" kern="0" spc="13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profesional:</a:t>
            </a:r>
            <a:r>
              <a:rPr sz="1600" b="1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mayor</a:t>
            </a:r>
            <a:r>
              <a:rPr sz="1600" kern="0" spc="114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tendencia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cambios</a:t>
            </a:r>
            <a:r>
              <a:rPr sz="1600" kern="0" spc="16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empleo,</a:t>
            </a:r>
            <a:r>
              <a:rPr sz="1600" kern="0" spc="12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períodos</a:t>
            </a:r>
            <a:r>
              <a:rPr sz="1600" kern="0" spc="6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desempleo,</a:t>
            </a: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6225" algn="just">
              <a:spcBef>
                <a:spcPts val="1220"/>
              </a:spcBef>
            </a:pP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fragmentación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períodos</a:t>
            </a:r>
            <a:r>
              <a:rPr sz="1600" kern="0" spc="16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vacacionales…</a:t>
            </a:r>
            <a:r>
              <a:rPr sz="1600" kern="0" spc="1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afectan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los</a:t>
            </a:r>
            <a:r>
              <a:rPr sz="1600" kern="0" spc="7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hábitos</a:t>
            </a:r>
            <a:r>
              <a:rPr sz="1600" kern="0" spc="16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consumo.</a:t>
            </a: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algn="just">
              <a:spcBef>
                <a:spcPts val="635"/>
              </a:spcBef>
            </a:pP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5590" indent="-262890" algn="just">
              <a:buClr>
                <a:srgbClr val="943735"/>
              </a:buClr>
              <a:buFont typeface="Wingdings"/>
              <a:buChar char=""/>
              <a:tabLst>
                <a:tab pos="275590" algn="l"/>
              </a:tabLst>
            </a:pP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Implantación</a:t>
            </a:r>
            <a:r>
              <a:rPr sz="1600" b="1" kern="0" spc="1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b="1" kern="0" spc="12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avances</a:t>
            </a:r>
            <a:r>
              <a:rPr sz="1600" b="1" kern="0" spc="12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tecnológicos</a:t>
            </a:r>
            <a:r>
              <a:rPr sz="1600" b="1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en</a:t>
            </a:r>
            <a:r>
              <a:rPr sz="1600" kern="0" spc="12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los</a:t>
            </a:r>
            <a:r>
              <a:rPr sz="1600" kern="0" spc="14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hogares</a:t>
            </a:r>
            <a:r>
              <a:rPr sz="1600" kern="0" spc="13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y</a:t>
            </a:r>
            <a:r>
              <a:rPr sz="1600" kern="0" spc="13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comercio</a:t>
            </a:r>
            <a:r>
              <a:rPr sz="1600" kern="0" spc="17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i="1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online.</a:t>
            </a: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4955" marR="229235" indent="-262890" algn="just">
              <a:lnSpc>
                <a:spcPct val="161600"/>
              </a:lnSpc>
              <a:spcBef>
                <a:spcPts val="1275"/>
              </a:spcBef>
              <a:buClr>
                <a:srgbClr val="943735"/>
              </a:buClr>
              <a:buFont typeface="Wingdings"/>
              <a:buChar char=""/>
              <a:tabLst>
                <a:tab pos="276225" algn="l"/>
              </a:tabLst>
            </a:pP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Cambios</a:t>
            </a:r>
            <a:r>
              <a:rPr sz="1600" b="1" kern="0" spc="10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sociológicos:</a:t>
            </a:r>
            <a:r>
              <a:rPr sz="1600" b="1" kern="0" spc="12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búsqueda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la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felicidad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través</a:t>
            </a:r>
            <a:r>
              <a:rPr sz="1600" kern="0" spc="114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kern="0" spc="1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la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salud,</a:t>
            </a:r>
            <a:r>
              <a:rPr sz="1600" kern="0" spc="8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la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seguridad,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el</a:t>
            </a:r>
            <a:r>
              <a:rPr sz="1600" kern="0" spc="9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respeto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al</a:t>
            </a:r>
            <a:r>
              <a:rPr sz="1600" kern="0" spc="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medioambiente.</a:t>
            </a: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4955" marR="176530" indent="-262890" algn="just">
              <a:lnSpc>
                <a:spcPct val="165600"/>
              </a:lnSpc>
              <a:spcBef>
                <a:spcPts val="1200"/>
              </a:spcBef>
              <a:buClr>
                <a:srgbClr val="943735"/>
              </a:buClr>
              <a:buFont typeface="Wingdings"/>
              <a:buChar char=""/>
              <a:tabLst>
                <a:tab pos="276225" algn="l"/>
              </a:tabLst>
            </a:pP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Comportamiento</a:t>
            </a:r>
            <a:r>
              <a:rPr sz="1600" b="1" kern="0" spc="13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de</a:t>
            </a:r>
            <a:r>
              <a:rPr sz="1600" b="1" kern="0" spc="15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las</a:t>
            </a:r>
            <a:r>
              <a:rPr sz="1600" b="1" kern="0" spc="15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personas</a:t>
            </a:r>
            <a:r>
              <a:rPr sz="1600" b="1" kern="0" spc="15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b="1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consumidoras:</a:t>
            </a:r>
            <a:r>
              <a:rPr sz="1600" b="1" kern="0" spc="10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mayor</a:t>
            </a:r>
            <a:r>
              <a:rPr sz="1600" kern="0" spc="12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atención</a:t>
            </a:r>
            <a:r>
              <a:rPr sz="1600" kern="0" spc="14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</a:t>
            </a:r>
            <a:r>
              <a:rPr sz="1600" kern="0" spc="15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los</a:t>
            </a:r>
            <a:r>
              <a:rPr sz="1600" kern="0" spc="16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 err="1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productos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 err="1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que</a:t>
            </a:r>
            <a:r>
              <a:rPr sz="1600" kern="0" spc="13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satisfacen</a:t>
            </a:r>
            <a:r>
              <a:rPr sz="1600" kern="0" spc="13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sus</a:t>
            </a:r>
            <a:r>
              <a:rPr sz="1600" kern="0" spc="14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necesidades</a:t>
            </a:r>
            <a:r>
              <a:rPr sz="1600" kern="0" spc="6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y,</a:t>
            </a:r>
            <a:r>
              <a:rPr sz="1600" kern="0" spc="1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además,</a:t>
            </a:r>
            <a:r>
              <a:rPr sz="1600" kern="0" spc="114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sus</a:t>
            </a:r>
            <a:r>
              <a:rPr sz="1600" kern="0" spc="6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 err="1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gustos</a:t>
            </a:r>
            <a:r>
              <a:rPr lang="es-ES"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. L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as</a:t>
            </a:r>
            <a:r>
              <a:rPr sz="1600" kern="0" spc="6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empresas</a:t>
            </a:r>
            <a:r>
              <a:rPr sz="1600" kern="0" spc="15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 err="1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necesitan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lang="es-ES"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 err="1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personalizar</a:t>
            </a:r>
            <a:r>
              <a:rPr sz="1600" kern="0" spc="9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e</a:t>
            </a:r>
            <a:r>
              <a:rPr sz="1600" kern="0" spc="12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individualizar</a:t>
            </a:r>
            <a:r>
              <a:rPr sz="1600" kern="0" spc="10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sus</a:t>
            </a:r>
            <a:r>
              <a:rPr sz="1600" kern="0" spc="145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 </a:t>
            </a:r>
            <a:r>
              <a:rPr sz="1600" kern="0" spc="-10" dirty="0" err="1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ofertas</a:t>
            </a:r>
            <a:r>
              <a:rPr sz="1600" kern="0" spc="-10" dirty="0">
                <a:solidFill>
                  <a:sysClr val="windowText" lastClr="000000"/>
                </a:solidFill>
                <a:latin typeface="Aptos" panose="020B0004020202020204" pitchFamily="34" charset="0"/>
                <a:cs typeface="Arial"/>
              </a:rPr>
              <a:t>.</a:t>
            </a:r>
            <a:endParaRPr lang="es-ES" sz="1600" kern="0" spc="-1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  <a:p>
            <a:pPr marL="274955" marR="176530" indent="-262890" algn="just">
              <a:lnSpc>
                <a:spcPct val="165600"/>
              </a:lnSpc>
              <a:spcBef>
                <a:spcPts val="1200"/>
              </a:spcBef>
              <a:buClr>
                <a:srgbClr val="943735"/>
              </a:buClr>
              <a:buFont typeface="Wingdings"/>
              <a:buChar char=""/>
              <a:tabLst>
                <a:tab pos="276225" algn="l"/>
              </a:tabLst>
            </a:pPr>
            <a:endParaRPr sz="1600" kern="0" dirty="0">
              <a:solidFill>
                <a:sysClr val="windowText" lastClr="000000"/>
              </a:solidFill>
              <a:latin typeface="Aptos" panose="020B00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5529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9E5A2-1B77-421B-2E4C-4121FDD4D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868" y="365125"/>
            <a:ext cx="6207617" cy="63942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ENTORNO MEDIOAMBIENTAL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A8C734-314E-B944-5C68-B7D423D3B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2282"/>
            <a:ext cx="10515600" cy="48246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600" dirty="0"/>
              <a:t>La creciente conciencia social y medioambiental se está convirtiendo en una variable crítica en las decisiones de consumo.</a:t>
            </a:r>
          </a:p>
          <a:p>
            <a:pPr marL="0" indent="0" algn="just">
              <a:buNone/>
            </a:pPr>
            <a:endParaRPr lang="es-ES" sz="1600" dirty="0"/>
          </a:p>
          <a:p>
            <a:pPr marL="0" indent="0" algn="just">
              <a:buNone/>
            </a:pPr>
            <a:endParaRPr lang="es-ES" sz="1600" dirty="0"/>
          </a:p>
        </p:txBody>
      </p:sp>
      <p:pic>
        <p:nvPicPr>
          <p:cNvPr id="4" name="object 6">
            <a:extLst>
              <a:ext uri="{FF2B5EF4-FFF2-40B4-BE49-F238E27FC236}">
                <a16:creationId xmlns:a16="http://schemas.microsoft.com/office/drawing/2014/main" id="{9A4B1D7B-5BE6-0BA0-096C-B024F23E33D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8687" y="1901615"/>
            <a:ext cx="1751527" cy="187189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85E1E5-E875-BBEC-F4F1-BBCE9C50FF4A}"/>
              </a:ext>
            </a:extLst>
          </p:cNvPr>
          <p:cNvSpPr txBox="1"/>
          <p:nvPr/>
        </p:nvSpPr>
        <p:spPr>
          <a:xfrm>
            <a:off x="978794" y="2837562"/>
            <a:ext cx="4314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s-ES" sz="1600" dirty="0"/>
              <a:t>Marketing verde.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s-ES" sz="1600" dirty="0"/>
              <a:t>Responsabilidad social corporativa.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1F43997-7D81-0F05-8EBF-3575EE6F4047}"/>
              </a:ext>
            </a:extLst>
          </p:cNvPr>
          <p:cNvSpPr txBox="1"/>
          <p:nvPr/>
        </p:nvSpPr>
        <p:spPr>
          <a:xfrm>
            <a:off x="978794" y="4458325"/>
            <a:ext cx="7456868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Aspectos a estudiar:</a:t>
            </a:r>
          </a:p>
          <a:p>
            <a:pPr algn="just"/>
            <a:endParaRPr lang="es-ES" sz="1400" dirty="0"/>
          </a:p>
          <a:p>
            <a:pPr algn="just"/>
            <a:r>
              <a:rPr lang="es-ES" sz="1400" dirty="0"/>
              <a:t>. Incidencia en el medio ambiente.</a:t>
            </a:r>
          </a:p>
          <a:p>
            <a:pPr algn="just"/>
            <a:r>
              <a:rPr lang="es-ES" sz="1400" dirty="0"/>
              <a:t>. Opinión pública.</a:t>
            </a:r>
          </a:p>
          <a:p>
            <a:pPr algn="just"/>
            <a:r>
              <a:rPr lang="es-ES" sz="1400" dirty="0"/>
              <a:t>. Exigencias del país en relación a este aspecto.</a:t>
            </a:r>
          </a:p>
          <a:p>
            <a:pPr algn="just"/>
            <a:r>
              <a:rPr lang="es-ES" sz="1400" dirty="0"/>
              <a:t>. Tratados y normas existentes.</a:t>
            </a:r>
          </a:p>
        </p:txBody>
      </p:sp>
    </p:spTree>
    <p:extLst>
      <p:ext uri="{BB962C8B-B14F-4D97-AF65-F5344CB8AC3E}">
        <p14:creationId xmlns:p14="http://schemas.microsoft.com/office/powerpoint/2010/main" val="12412467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245</TotalTime>
  <Words>3034</Words>
  <Application>Microsoft Office PowerPoint</Application>
  <PresentationFormat>Panorámica</PresentationFormat>
  <Paragraphs>340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Calibri Light</vt:lpstr>
      <vt:lpstr>Wingdings</vt:lpstr>
      <vt:lpstr>Tema de Office</vt:lpstr>
      <vt:lpstr>UD 1. SELECCIÓN DE CLIENTES Y PROVEEDORES </vt:lpstr>
      <vt:lpstr>1. INTRODUCCIÓN</vt:lpstr>
      <vt:lpstr>2. INSTRUMENTOS PROMOCIONALES DE APOYO A LA EXPORTACIÓN</vt:lpstr>
      <vt:lpstr>2.1. Ferias</vt:lpstr>
      <vt:lpstr>2.2. Misiones comerciales</vt:lpstr>
      <vt:lpstr>2.3. Planes sectoriales de promoción exterior</vt:lpstr>
      <vt:lpstr>3.  LA UNIÓN EUROPEA Y TERCEROS PAÍSES</vt:lpstr>
      <vt:lpstr>Presentación de PowerPoint</vt:lpstr>
      <vt:lpstr>3.1. Deslocalización y externalización</vt:lpstr>
      <vt:lpstr>3.2. Los procesos de integración internacional</vt:lpstr>
      <vt:lpstr>3.3. Niveles y fases de integración</vt:lpstr>
      <vt:lpstr>3.4. La integración europea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4. ORGANISMOS INTERNACIONALES </vt:lpstr>
      <vt:lpstr>Presentación de PowerPoint</vt:lpstr>
      <vt:lpstr>ORGANISMOS NACIONALES</vt:lpstr>
      <vt:lpstr>5. RIESGOS INTERNOS EN EL COMERCIO INTERNACIONAL</vt:lpstr>
      <vt:lpstr>5.1. El riesgo en los clientes</vt:lpstr>
      <vt:lpstr>5.2. El riesgo en los proveedores</vt:lpstr>
      <vt:lpstr>6. RIESGOS EXTERNOS EN EL COMERCIO INTERNACIONAL</vt:lpstr>
      <vt:lpstr>6.1.  Los riesgos de coyuntura (riesgo país)</vt:lpstr>
      <vt:lpstr>ENTORNO ECONÓMICO</vt:lpstr>
      <vt:lpstr>ENTORNO POLÍTICO- LEGAL</vt:lpstr>
      <vt:lpstr>ENTORNO DEMOGRÁFICO</vt:lpstr>
      <vt:lpstr>ENTORNO TECNOLÓGICO</vt:lpstr>
      <vt:lpstr>ENTORNO SOCIOCULTURAL</vt:lpstr>
      <vt:lpstr>ENTORNO MEDIOAMBIENTAL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DÍAZ- BECERRA MARTÍNEZ</dc:creator>
  <cp:lastModifiedBy>ANA DÍAZ- BECERRA MARTÍNEZ</cp:lastModifiedBy>
  <cp:revision>22</cp:revision>
  <dcterms:created xsi:type="dcterms:W3CDTF">2026-09-27T16:24:04Z</dcterms:created>
  <dcterms:modified xsi:type="dcterms:W3CDTF">2026-10-14T18:16:20Z</dcterms:modified>
</cp:coreProperties>
</file>