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B093D2-49F9-88E7-A83E-80CCBE254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51CA8-8A2E-0EA6-6B99-B96E8D1AEC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05CCD0A-D341-C29F-7C09-454C8B021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D026D5-9C8E-24B4-8D71-05395A6BC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8C70F4-A79A-A445-C613-B30F90ADD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8584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B6EA43-0AA6-4C83-FAFD-F9E63A066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14E1C0-D42D-59C3-732B-53F48EE762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641B0A-16B5-0764-B840-C67D69E38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671B7F-6945-0A55-C932-A0402D178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4ED144-EBD9-7D81-10DE-3ECEF29B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630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0C477-992E-BF3D-4047-C8CEB4F91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DEC3F2-FF03-E804-9B5D-8C29D3FB1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3C4162-2365-2E1A-09BE-613E7AA8B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5404FB-8063-BB47-B257-500253EE5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EB96F-2173-A3A1-0A38-2FCBA90B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285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4323B-941F-72DD-26DD-9DADD2C8C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9FD647-A821-2415-1209-2B9A6292E0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078494-4AD6-0F59-3148-23957BA5C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A92953C-5BFD-9D41-2D60-76C1A2478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E18D5C-B148-1147-401D-37DA4AC11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32B382-415D-EEBF-28E0-BE9AAF341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33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A94A45-9F85-5CCE-D4FC-FB02295F9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648FFF-CC1B-06E8-FF3E-3EEAAC3D0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712A98-0E9F-E2D0-2B2B-D9673A483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E3E2702-CFB5-4827-C650-A0FF07AF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F85D248-AF21-42B3-50AE-86506EC544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68BD6BA-5AA0-6A5B-0F5C-E82A7D8F5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60344B0-C7DE-123D-A2DC-DF5A7C402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7F135A4-6ABF-6B73-A21E-E359E3521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9958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C6AB25-7A22-128B-761E-4EF09FF61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3F8EB06-1CF4-6218-D8BF-DC7314123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E316BE7-F0A6-0AD2-CA52-04B94A3EB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C4B061-599C-4194-F9A2-5E6CD5235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48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B746642-774C-8CAE-1D51-7168A0736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E4B93A1-AB3F-527D-3668-22E94F81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B19853-9A45-9D32-0F0F-17B59A02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414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3AB2F9-A358-0E45-CD10-CBCD99BE7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BB365A-0084-76AA-ED1F-9DE7CFA21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25880D9-99EC-9EE8-50FB-51FEABEEF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454BDC-5DBD-1408-1AA0-AB1F70E62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5325A0-28FE-133B-A832-031DF35DA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7102ED-F653-F5EE-511C-CC1630957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8271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7A067B-056A-434B-66AD-E1B27A72D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ABEADF-758E-497C-F753-B64A372DBC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A85B16E-0F56-E72F-A637-BC7947EBEE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B2456B4-86F9-5B7E-E806-052D0D396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E37BB7-7A76-0B67-5A82-7686C0B9A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8A3ED2-6533-30C8-3AB1-18E663EA4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524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CB827C-3E13-D656-F462-813843536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7D701F-CA9A-95D4-A274-106B4163D9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2B0820-68A4-8F0D-4370-C8F331566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075E57-561B-E3C8-E15B-D03293DC9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A681C5-923D-7C40-9924-EF07B93C8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4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AFC0FD-AAF8-721B-2097-4B33689FBE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2428A8D-5855-F8C6-8B83-4EC9CE01D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28A5DB-19D8-0C05-D5EB-B049A95B7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BCF50F-EE5B-FE19-DF9F-E776141D2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55F7A1-AC4C-241C-BB7A-D8A1D57E0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525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92191D-AEAF-0FD1-C15C-BAE8AE93F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7D5F41-C44C-32F2-49E4-43AE5CC3E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C17DB3-F645-B92F-F037-8BAF6397FB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5A105A-1257-4444-A376-00FD2F2A21FA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D2A8C3-3840-E91F-8112-10FE738E5F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588A5E-72DD-9EFA-E46C-F360DF05B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F5B9F0-3A68-488B-A00C-D0403AB364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050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A3309-928F-4044-8AC0-A64B5434E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1983"/>
            <a:ext cx="9144000" cy="1487979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s-ES" sz="3200" b="1" dirty="0"/>
              <a:t>FICHAS DE FUENTES DE INFORMACIÓN</a:t>
            </a:r>
            <a:br>
              <a:rPr lang="es-ES" sz="3200" b="1" dirty="0"/>
            </a:b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3674087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15;p2">
            <a:extLst>
              <a:ext uri="{FF2B5EF4-FFF2-40B4-BE49-F238E27FC236}">
                <a16:creationId xmlns:a16="http://schemas.microsoft.com/office/drawing/2014/main" id="{2CDF9F43-7E33-520C-5D14-A45D2B036646}"/>
              </a:ext>
            </a:extLst>
          </p:cNvPr>
          <p:cNvSpPr txBox="1">
            <a:spLocks/>
          </p:cNvSpPr>
          <p:nvPr/>
        </p:nvSpPr>
        <p:spPr>
          <a:xfrm>
            <a:off x="838200" y="250276"/>
            <a:ext cx="5870713" cy="637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2C53"/>
              </a:buClr>
              <a:buSzPts val="3600"/>
              <a:buFont typeface="Montserrat"/>
              <a:buNone/>
              <a:defRPr sz="3600" b="1" i="0" u="none" strike="noStrike" cap="none">
                <a:solidFill>
                  <a:srgbClr val="212C5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2C53"/>
              </a:buClr>
              <a:buSzPts val="3600"/>
              <a:buFont typeface="Montserrat"/>
              <a:buNone/>
              <a:tabLst/>
              <a:defRPr/>
            </a:pPr>
            <a:r>
              <a:rPr kumimoji="0" lang="gl-ES" sz="2800" b="1" i="0" u="none" strike="noStrike" kern="0" cap="none" spc="0" normalizeH="0" baseline="0" noProof="0" dirty="0">
                <a:ln>
                  <a:noFill/>
                </a:ln>
                <a:solidFill>
                  <a:srgbClr val="212C53"/>
                </a:solidFill>
                <a:effectLst/>
                <a:uLnTx/>
                <a:uFillTx/>
                <a:latin typeface="Montserrat"/>
                <a:sym typeface="Montserrat"/>
              </a:rPr>
              <a:t>FUENTES DE INFORMACIÓN</a:t>
            </a:r>
          </a:p>
        </p:txBody>
      </p:sp>
      <p:sp>
        <p:nvSpPr>
          <p:cNvPr id="6" name="Google Shape;116;p2">
            <a:extLst>
              <a:ext uri="{FF2B5EF4-FFF2-40B4-BE49-F238E27FC236}">
                <a16:creationId xmlns:a16="http://schemas.microsoft.com/office/drawing/2014/main" id="{03148E80-BF38-6E58-D010-57DC4E65F7B8}"/>
              </a:ext>
            </a:extLst>
          </p:cNvPr>
          <p:cNvSpPr/>
          <p:nvPr/>
        </p:nvSpPr>
        <p:spPr>
          <a:xfrm>
            <a:off x="838200" y="1098564"/>
            <a:ext cx="7066193" cy="550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Centro de comercio internacional (Trade </a:t>
            </a: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Map</a:t>
            </a: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)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Secretaría de Estado (Data </a:t>
            </a: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comex</a:t>
            </a: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)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Cámara de comercio de España (Plan </a:t>
            </a: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Cameral</a:t>
            </a: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)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Datosmacro</a:t>
            </a: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 (Expansión)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Santander Trade portal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Organización Mundial del comercio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Fondo Monetario Internacional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Coface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Atlas de la </a:t>
            </a: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complejidad</a:t>
            </a: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 económica </a:t>
            </a: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Dataverse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Instituto de comercio internacional ICEX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Igape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Iberglobal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Market</a:t>
            </a: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 </a:t>
            </a: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acces</a:t>
            </a: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 </a:t>
            </a: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database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Comisión Europea (</a:t>
            </a: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Taric</a:t>
            </a: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)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Kompass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Europages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Agents24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Einforma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Ardan</a:t>
            </a:r>
            <a:endParaRPr sz="16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Buscaferias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Agencia</a:t>
            </a: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 Central de </a:t>
            </a: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Inteligencia</a:t>
            </a: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 de EEUU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  <a:p>
            <a:pPr marL="182563" indent="-182563">
              <a:buClr>
                <a:srgbClr val="7F7F7F"/>
              </a:buClr>
              <a:buSzPts val="2000"/>
              <a:buFont typeface="Arial"/>
              <a:buChar char="•"/>
            </a:pPr>
            <a:r>
              <a:rPr lang="gl-ES" sz="1600" kern="0" dirty="0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Google </a:t>
            </a:r>
            <a:r>
              <a:rPr lang="gl-ES" sz="1600" kern="0" dirty="0" err="1">
                <a:solidFill>
                  <a:srgbClr val="7F7F7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Montserrat"/>
              </a:rPr>
              <a:t>Trends</a:t>
            </a:r>
            <a:endParaRPr sz="1600" kern="0" dirty="0">
              <a:solidFill>
                <a:srgbClr val="7F7F7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08442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Google Shape;121;p3">
            <a:extLst>
              <a:ext uri="{FF2B5EF4-FFF2-40B4-BE49-F238E27FC236}">
                <a16:creationId xmlns:a16="http://schemas.microsoft.com/office/drawing/2014/main" id="{11516680-7F76-9FD4-AC73-D43E34BDFF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06379" y="168581"/>
            <a:ext cx="10379242" cy="2336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2;p3">
            <a:extLst>
              <a:ext uri="{FF2B5EF4-FFF2-40B4-BE49-F238E27FC236}">
                <a16:creationId xmlns:a16="http://schemas.microsoft.com/office/drawing/2014/main" id="{B768495A-22AD-7B80-1F2E-4F1AA44417A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6379" y="2674078"/>
            <a:ext cx="10379242" cy="2035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27;p4">
            <a:extLst>
              <a:ext uri="{FF2B5EF4-FFF2-40B4-BE49-F238E27FC236}">
                <a16:creationId xmlns:a16="http://schemas.microsoft.com/office/drawing/2014/main" id="{BB379E77-F4AA-A8E9-8A3E-73D1485DB29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379" y="4878611"/>
            <a:ext cx="10379242" cy="1626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7336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28;p4">
            <a:extLst>
              <a:ext uri="{FF2B5EF4-FFF2-40B4-BE49-F238E27FC236}">
                <a16:creationId xmlns:a16="http://schemas.microsoft.com/office/drawing/2014/main" id="{1C229156-064E-4FCD-107E-B536ED1D302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90995" y="349086"/>
            <a:ext cx="10123473" cy="2896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3;p5">
            <a:extLst>
              <a:ext uri="{FF2B5EF4-FFF2-40B4-BE49-F238E27FC236}">
                <a16:creationId xmlns:a16="http://schemas.microsoft.com/office/drawing/2014/main" id="{0CC98E87-91DC-7DEC-D628-BF801D7A1A0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994" y="3612525"/>
            <a:ext cx="10123473" cy="2694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7206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9;p6">
            <a:extLst>
              <a:ext uri="{FF2B5EF4-FFF2-40B4-BE49-F238E27FC236}">
                <a16:creationId xmlns:a16="http://schemas.microsoft.com/office/drawing/2014/main" id="{A479E2B3-16B2-C812-C923-8A0DCCCF0B4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3008" y="477326"/>
            <a:ext cx="9965983" cy="2111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40;p6">
            <a:extLst>
              <a:ext uri="{FF2B5EF4-FFF2-40B4-BE49-F238E27FC236}">
                <a16:creationId xmlns:a16="http://schemas.microsoft.com/office/drawing/2014/main" id="{A9289ED9-899E-158D-DF2A-2483EB4AB29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008" y="3213684"/>
            <a:ext cx="9965984" cy="21113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933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5;p7">
            <a:extLst>
              <a:ext uri="{FF2B5EF4-FFF2-40B4-BE49-F238E27FC236}">
                <a16:creationId xmlns:a16="http://schemas.microsoft.com/office/drawing/2014/main" id="{0A3536D1-02CA-8AF3-E9FC-750365396AE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4882" y="402916"/>
            <a:ext cx="10062236" cy="2932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46;p7">
            <a:extLst>
              <a:ext uri="{FF2B5EF4-FFF2-40B4-BE49-F238E27FC236}">
                <a16:creationId xmlns:a16="http://schemas.microsoft.com/office/drawing/2014/main" id="{CD38338E-3D81-0574-FB43-670BA32DCB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0803" y="3697881"/>
            <a:ext cx="10044276" cy="27572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3042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51;p8">
            <a:extLst>
              <a:ext uri="{FF2B5EF4-FFF2-40B4-BE49-F238E27FC236}">
                <a16:creationId xmlns:a16="http://schemas.microsoft.com/office/drawing/2014/main" id="{6EC61151-FD78-ED37-CE61-326E244B02F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0979" y="88993"/>
            <a:ext cx="10047598" cy="2461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52;p8">
            <a:extLst>
              <a:ext uri="{FF2B5EF4-FFF2-40B4-BE49-F238E27FC236}">
                <a16:creationId xmlns:a16="http://schemas.microsoft.com/office/drawing/2014/main" id="{BD6CC82D-E479-FC69-81BF-A044E4387D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0978" y="2752873"/>
            <a:ext cx="10047597" cy="1754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58;p9">
            <a:extLst>
              <a:ext uri="{FF2B5EF4-FFF2-40B4-BE49-F238E27FC236}">
                <a16:creationId xmlns:a16="http://schemas.microsoft.com/office/drawing/2014/main" id="{2E672334-95D5-010D-298E-8909C071497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0977" y="4710462"/>
            <a:ext cx="10047598" cy="19221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4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57;p9">
            <a:extLst>
              <a:ext uri="{FF2B5EF4-FFF2-40B4-BE49-F238E27FC236}">
                <a16:creationId xmlns:a16="http://schemas.microsoft.com/office/drawing/2014/main" id="{35DC88F4-3B22-D715-6391-3C88A637B6B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7915" y="94219"/>
            <a:ext cx="10096170" cy="3334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3;p10">
            <a:extLst>
              <a:ext uri="{FF2B5EF4-FFF2-40B4-BE49-F238E27FC236}">
                <a16:creationId xmlns:a16="http://schemas.microsoft.com/office/drawing/2014/main" id="{DB875B8C-9618-C93B-BA0C-5D7D44123E4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915" y="3429000"/>
            <a:ext cx="10096170" cy="33347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75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64;p10">
            <a:extLst>
              <a:ext uri="{FF2B5EF4-FFF2-40B4-BE49-F238E27FC236}">
                <a16:creationId xmlns:a16="http://schemas.microsoft.com/office/drawing/2014/main" id="{4427F7C7-F161-B2EA-5E57-5A3B5FECB5C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3783" y="171597"/>
            <a:ext cx="10104434" cy="1734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9;p11">
            <a:extLst>
              <a:ext uri="{FF2B5EF4-FFF2-40B4-BE49-F238E27FC236}">
                <a16:creationId xmlns:a16="http://schemas.microsoft.com/office/drawing/2014/main" id="{D152E3CB-73EE-5AB0-E49F-433ECD1331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783" y="2015930"/>
            <a:ext cx="10104434" cy="2935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82;p13">
            <a:extLst>
              <a:ext uri="{FF2B5EF4-FFF2-40B4-BE49-F238E27FC236}">
                <a16:creationId xmlns:a16="http://schemas.microsoft.com/office/drawing/2014/main" id="{B4D05D65-8BD5-C29D-FD61-55D137C1BD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784" y="5078963"/>
            <a:ext cx="10104434" cy="1734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5670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70;p11">
            <a:extLst>
              <a:ext uri="{FF2B5EF4-FFF2-40B4-BE49-F238E27FC236}">
                <a16:creationId xmlns:a16="http://schemas.microsoft.com/office/drawing/2014/main" id="{10A8963F-6C80-BA21-7B12-269EB44DF24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7724" y="135228"/>
            <a:ext cx="10016552" cy="300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5;p12">
            <a:extLst>
              <a:ext uri="{FF2B5EF4-FFF2-40B4-BE49-F238E27FC236}">
                <a16:creationId xmlns:a16="http://schemas.microsoft.com/office/drawing/2014/main" id="{D6B2F3C0-4A6D-BE8F-3DB7-DA432A351EA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724" y="3264795"/>
            <a:ext cx="10016552" cy="34579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5015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1;p13">
            <a:extLst>
              <a:ext uri="{FF2B5EF4-FFF2-40B4-BE49-F238E27FC236}">
                <a16:creationId xmlns:a16="http://schemas.microsoft.com/office/drawing/2014/main" id="{37D6BFCB-7747-D112-D2F3-2911F171075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0116" y="612087"/>
            <a:ext cx="10101993" cy="37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15439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83</Words>
  <Application>Microsoft Office PowerPoint</Application>
  <PresentationFormat>Panorámica</PresentationFormat>
  <Paragraphs>24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Montserrat</vt:lpstr>
      <vt:lpstr>Tema de Office</vt:lpstr>
      <vt:lpstr>FICHAS DE FUENTES DE INFORMACIÓN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DÍAZ- BECERRA MARTÍNEZ</dc:creator>
  <cp:lastModifiedBy>ANA DÍAZ- BECERRA MARTÍNEZ</cp:lastModifiedBy>
  <cp:revision>1</cp:revision>
  <dcterms:created xsi:type="dcterms:W3CDTF">2026-09-13T15:37:25Z</dcterms:created>
  <dcterms:modified xsi:type="dcterms:W3CDTF">2026-09-13T15:53:40Z</dcterms:modified>
</cp:coreProperties>
</file>