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887837-250D-743C-9BB9-2568AEBEB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174150-CE75-BB66-77D5-EF993E3E3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73D642-32B3-2AD3-EB72-9C71E1559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5A2338-C836-9EC2-F3AC-DC168B1D4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C0859C-12A7-36B6-5D10-FC4E148C1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683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D759CD-BFE7-69D5-2649-6CB57CA2C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400D92-AB81-059F-2C92-AE70FD0FB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3CC756-3967-92CB-8227-2008F4F7B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F88D65-C3C9-44A9-23B0-78E5C848E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3583DE-DF72-5292-A066-493FA4D97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4210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1796F-A61C-A2DB-E87E-101ADAA1B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5D33BF-C611-E475-97FC-2D470E75A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2D7CC3-D85C-A67E-D3AC-0D37526A7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517BA2-8380-4C3B-3EFF-22BA90455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59F35A-5B72-4043-E377-05F3AB966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4131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BB55C2-C77F-7D38-72CD-D4D77D932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A7AC24-0F0A-58BB-0E16-FCB7A73CB5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12440C-7961-3FFB-3840-5F0D05BD9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3BE28B-28B1-1CF3-869A-B9E5C0709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E2B85F-F705-CD7C-6FBD-EA6E563C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411828-444D-A6F2-B7E3-B8AFB865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3545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6E7D50-6673-6C2F-7A0C-69A67DE22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C73392-9F95-28B7-5D39-761AA8C4A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8A6F3B0-FCFC-235D-A07B-92B576793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69CA877-2787-CDA6-52C2-37F511EF5D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4DD1900-5350-C674-1369-0F3D155AC2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75CA23-6B61-A3A4-984F-FF5768EA3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89B92A-1F80-1A8E-0307-5AAF84B4F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D4E4B49-1A97-436A-13C9-FF7C9BA4E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937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8C2F01-B788-6436-F4F0-434892B7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46557B-A262-719C-283E-48391A851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5FC483C-3C9A-A44F-B20E-298F28B50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1A9B5BC-F5C5-0052-6C63-88589FDD4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92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33CDAEA-B7FF-B90D-B83C-49688372E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ECB038-0CB3-021C-F327-F451FA182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B7C3AE-44F5-57EC-0390-682999A78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170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EA886E-C45F-BC51-E145-B2E86B05C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AE887E-E7F3-6699-9139-D2B58B9D3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B28ED1F-6AB3-54DE-3F25-607D0C2A1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6B7512-8B1F-AEF7-7FAF-ECC972F6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EDC81A-6C65-3067-D194-EC49639B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B171FF-D3EC-77B3-C702-A874093A1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289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73433-E090-139B-A653-89AFA7FE7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09BE7C-1C33-1289-7950-D223942CE3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0B03EE6-304A-7942-6B50-6E2B2762F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1A62C1-FE50-1767-17D8-EC3291965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FB88BA-D6F8-1563-6EFE-6E3B8E87D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9B2C7E-7083-87B4-C338-57A23CAB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175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B42EFE-F279-37AA-5D49-57D646F3C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46E814-51D6-5228-262C-FD3C8EFC5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C91C00-9382-ABCB-3B66-918DA695B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2ABF18-4B5A-CF48-854A-0CDAFC218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77A53E-2DE7-770A-61E2-9940FB4E6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9501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81EBB5-B430-DBD2-2F9B-C0F9A2847C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EE4758-B629-073B-0295-A3838B926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8E28CD-7E15-1FA3-CD04-CDAB3FC66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475E18-71F8-9781-72E3-2D453F654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EE3828-788D-DF9D-B5AE-C7ECEDF85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265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F69AEFD-96A1-9C20-38FE-BFDB06690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2E90BD-C260-2C35-7D1B-63A8AED40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8BF03E-2DF7-0990-856A-00B1521DCA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8E0594-4F14-4A88-BDF1-DEDDC1AA7CDA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EEFE33-CAFE-F935-D0FF-D96F15BB5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42B6F1-84BD-3231-5391-1641FC1F1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B3D0A6-7ED6-4F19-9BC0-40E8520F33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216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6D9559-B4D8-6D7C-676A-2F255C7CB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3955"/>
            <a:ext cx="9144000" cy="132652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br>
              <a:rPr lang="es-ES" sz="3200" b="1" dirty="0"/>
            </a:br>
            <a:br>
              <a:rPr lang="es-ES" sz="3200" b="1" dirty="0"/>
            </a:br>
            <a:r>
              <a:rPr lang="es-ES" sz="3200" b="1" dirty="0"/>
              <a:t>NEGOCIACIÓN INTERNACIONAL</a:t>
            </a:r>
            <a:br>
              <a:rPr lang="es-ES" sz="3200" b="1" dirty="0"/>
            </a:b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1085695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E58861-1E8F-7106-A597-8C6A6D639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739" y="1897275"/>
            <a:ext cx="7378521" cy="4027006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S" sz="2400" dirty="0"/>
          </a:p>
          <a:p>
            <a:pPr marL="0" indent="0" algn="ctr">
              <a:buNone/>
            </a:pPr>
            <a:r>
              <a:rPr lang="es-ES" sz="2400" dirty="0"/>
              <a:t>Curso: 1º grupo A</a:t>
            </a:r>
          </a:p>
          <a:p>
            <a:pPr marL="0" indent="0" algn="ctr">
              <a:buNone/>
            </a:pPr>
            <a:endParaRPr lang="es-ES" sz="2400" dirty="0"/>
          </a:p>
          <a:p>
            <a:pPr marL="0" indent="0" algn="ctr">
              <a:buNone/>
            </a:pPr>
            <a:r>
              <a:rPr lang="es-ES" sz="2400" dirty="0"/>
              <a:t>Número de horas: 130</a:t>
            </a:r>
          </a:p>
          <a:p>
            <a:pPr algn="ctr"/>
            <a:endParaRPr lang="es-ES" sz="2400" dirty="0"/>
          </a:p>
          <a:p>
            <a:pPr marL="0" indent="0" algn="ctr">
              <a:buNone/>
            </a:pPr>
            <a:r>
              <a:rPr lang="es-ES" sz="2400" dirty="0"/>
              <a:t>Sesiones semanales: 5</a:t>
            </a:r>
          </a:p>
          <a:p>
            <a:pPr algn="ctr"/>
            <a:endParaRPr lang="es-ES" sz="2400" dirty="0"/>
          </a:p>
          <a:p>
            <a:pPr marL="0" indent="0" algn="ctr">
              <a:buNone/>
            </a:pPr>
            <a:r>
              <a:rPr lang="es-ES" sz="2400" dirty="0"/>
              <a:t>Docente: Ana Díaz-Becerra Martínez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9C0A04-0663-7D8C-18DB-FB6A84F3E778}"/>
              </a:ext>
            </a:extLst>
          </p:cNvPr>
          <p:cNvSpPr txBox="1"/>
          <p:nvPr/>
        </p:nvSpPr>
        <p:spPr>
          <a:xfrm>
            <a:off x="3913030" y="933719"/>
            <a:ext cx="4365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ORGANIZACIÓN</a:t>
            </a:r>
          </a:p>
        </p:txBody>
      </p:sp>
    </p:spTree>
    <p:extLst>
      <p:ext uri="{BB962C8B-B14F-4D97-AF65-F5344CB8AC3E}">
        <p14:creationId xmlns:p14="http://schemas.microsoft.com/office/powerpoint/2010/main" val="114906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515ACE-510A-580F-F6A3-EC99516B2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922" y="1236370"/>
            <a:ext cx="10029424" cy="5265054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es-ES" sz="1600" b="1" dirty="0"/>
          </a:p>
          <a:p>
            <a:pPr marL="180975" indent="-180975" algn="just">
              <a:buAutoNum type="arabicPeriod"/>
            </a:pPr>
            <a:r>
              <a:rPr lang="es-ES" sz="1900" b="1" dirty="0"/>
              <a:t>Selección de clientes y proveedores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Instrumentos promocionales de apoyo a la exportación.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La Unión Europea y terceros países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Organismos internacionales y regionales.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Factores de riesgo internos (clientela y proveedores) y externos (coyuntura y mercado).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Licitaciones y concursos internacionales.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Selección de proveedores, clientela e intermediarios.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Utilización de bases de datos.</a:t>
            </a:r>
          </a:p>
          <a:p>
            <a:pPr marL="360363" indent="0" algn="just">
              <a:buNone/>
            </a:pPr>
            <a:endParaRPr lang="es-ES" sz="1500" dirty="0"/>
          </a:p>
          <a:p>
            <a:pPr marL="0" indent="0" algn="just">
              <a:buNone/>
            </a:pPr>
            <a:r>
              <a:rPr lang="es-ES" sz="1900" b="1" dirty="0"/>
              <a:t>2</a:t>
            </a:r>
            <a:r>
              <a:rPr lang="es-ES" sz="1900" dirty="0"/>
              <a:t>. </a:t>
            </a:r>
            <a:r>
              <a:rPr lang="es-ES" sz="1900" b="1" dirty="0"/>
              <a:t>La comunicación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Fuentes de información sobre comercio internacional.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Organismos para la información en el comercio internacional.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Medios y sistemas de comunicación.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La comunicación verbal y no verbal.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La entrevista.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Relaciones públicas.</a:t>
            </a:r>
          </a:p>
          <a:p>
            <a:pPr marL="541338" indent="-180975" algn="just">
              <a:buFontTx/>
              <a:buChar char="-"/>
            </a:pPr>
            <a:r>
              <a:rPr lang="es-ES" sz="1500" dirty="0"/>
              <a:t>Protocolo internacional.</a:t>
            </a:r>
          </a:p>
          <a:p>
            <a:pPr marL="360363" indent="0" algn="just">
              <a:buNone/>
            </a:pPr>
            <a:endParaRPr lang="es-ES" sz="1400" dirty="0"/>
          </a:p>
          <a:p>
            <a:pPr marL="541338" indent="-180975" algn="just">
              <a:buFontTx/>
              <a:buChar char="-"/>
            </a:pPr>
            <a:endParaRPr lang="es-ES" sz="1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2CC4CA-EFA2-7AD9-235D-B523C24C55CC}"/>
              </a:ext>
            </a:extLst>
          </p:cNvPr>
          <p:cNvSpPr txBox="1"/>
          <p:nvPr/>
        </p:nvSpPr>
        <p:spPr>
          <a:xfrm>
            <a:off x="3309869" y="356576"/>
            <a:ext cx="6091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PROGRAMACIÓN</a:t>
            </a:r>
          </a:p>
        </p:txBody>
      </p:sp>
    </p:spTree>
    <p:extLst>
      <p:ext uri="{BB962C8B-B14F-4D97-AF65-F5344CB8AC3E}">
        <p14:creationId xmlns:p14="http://schemas.microsoft.com/office/powerpoint/2010/main" val="311399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7DA688-3EED-39BD-8CD9-497FEAD4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987" y="469692"/>
            <a:ext cx="10302025" cy="5918615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es-ES" sz="1600" b="1" dirty="0"/>
          </a:p>
          <a:p>
            <a:pPr marL="0" indent="0" algn="just">
              <a:buNone/>
            </a:pPr>
            <a:r>
              <a:rPr lang="es-ES" sz="1900" b="1" dirty="0"/>
              <a:t>3. La negociación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Etapas del proceso de negociación: preparación, desarrollo y consolidación de la negociación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Técnicas de negociación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Diferencias entre negociación nacional e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Elementos culturales en la negociación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Estilos de negociación.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Factores de éxito en una negociación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Empleo de programas informáticos.</a:t>
            </a:r>
          </a:p>
          <a:p>
            <a:pPr marL="180975" indent="0" algn="just">
              <a:buNone/>
            </a:pPr>
            <a:endParaRPr lang="es-ES" sz="1400" dirty="0"/>
          </a:p>
          <a:p>
            <a:pPr marL="0" indent="0" algn="just">
              <a:buNone/>
            </a:pPr>
            <a:r>
              <a:rPr lang="es-ES" sz="1900" b="1" dirty="0"/>
              <a:t>4. Contratación internacional: normativa y usos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Regulación de la compraventa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Instrumentos de armonización: Lex </a:t>
            </a:r>
            <a:r>
              <a:rPr lang="es-ES" sz="1500" dirty="0" err="1"/>
              <a:t>Mercatum</a:t>
            </a:r>
            <a:r>
              <a:rPr lang="es-ES" sz="1500" dirty="0"/>
              <a:t>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Principios UNIDROIT.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Convenio de Viena.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Convenio de Roma.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Convenios internacionales.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Reglas de la Cámara de comercio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Los Incoterms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Sistemas de resolución de controversias: el arbitraje.</a:t>
            </a:r>
          </a:p>
          <a:p>
            <a:pPr algn="just">
              <a:buFontTx/>
              <a:buChar char="-"/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02553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BA72A0-FD48-2846-7DFA-01728C109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20" y="360608"/>
            <a:ext cx="10327783" cy="6497391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es-ES" sz="1900" b="1" dirty="0"/>
          </a:p>
          <a:p>
            <a:pPr marL="0" indent="0" algn="just">
              <a:buNone/>
            </a:pPr>
            <a:r>
              <a:rPr lang="es-ES" sz="1900" b="1" dirty="0"/>
              <a:t>5. El contrato internacional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El contrato de compraventa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Estructura y elaboración del contrato de compraventa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Modalidades del contrato de compraventa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Los contratos de intermediación comercial.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Los contratos de cooperación empresarial.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El contrato de suministro.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El contrato de prestación de servicios.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La contratación mediante concursos y licitaciones.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Extinción de los contratos.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Usos habituales en los modelos de contratación internacional.</a:t>
            </a:r>
          </a:p>
          <a:p>
            <a:pPr marL="0" indent="0" algn="just">
              <a:buNone/>
            </a:pPr>
            <a:endParaRPr lang="es-ES" sz="1900" dirty="0"/>
          </a:p>
          <a:p>
            <a:pPr marL="0" indent="0" algn="just">
              <a:buNone/>
            </a:pPr>
            <a:r>
              <a:rPr lang="es-ES" sz="1900" b="1" dirty="0"/>
              <a:t>6. Desarrollo y control de los acuerdos contractuales internacionales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Organización de operaciones de compraventa internacional.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La red de ventas.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Agentes comerciales, distribuidores y proveedores internacionales.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Ratios de control de operaciones internacionales.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Control de calidad de operaciones internacionales.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Informes de seguimiento de operaciones internacionales.</a:t>
            </a:r>
          </a:p>
          <a:p>
            <a:pPr marL="360363" indent="-179388" algn="just">
              <a:buFontTx/>
              <a:buChar char="-"/>
            </a:pPr>
            <a:r>
              <a:rPr lang="es-ES" sz="1500" dirty="0"/>
              <a:t>Sistemas de información y control de incidencias en operaciones de control internacional</a:t>
            </a:r>
          </a:p>
        </p:txBody>
      </p:sp>
    </p:spTree>
    <p:extLst>
      <p:ext uri="{BB962C8B-B14F-4D97-AF65-F5344CB8AC3E}">
        <p14:creationId xmlns:p14="http://schemas.microsoft.com/office/powerpoint/2010/main" val="182589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372</Words>
  <Application>Microsoft Office PowerPoint</Application>
  <PresentationFormat>Panorámica</PresentationFormat>
  <Paragraphs>70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Tema de Office</vt:lpstr>
      <vt:lpstr>  NEGOCIACIÓN INTERNACIONAL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DÍAZ- BECERRA MARTÍNEZ</dc:creator>
  <cp:lastModifiedBy>ANA DÍAZ- BECERRA MARTÍNEZ</cp:lastModifiedBy>
  <cp:revision>4</cp:revision>
  <dcterms:created xsi:type="dcterms:W3CDTF">2026-09-10T13:29:06Z</dcterms:created>
  <dcterms:modified xsi:type="dcterms:W3CDTF">2026-09-12T21:44:19Z</dcterms:modified>
</cp:coreProperties>
</file>