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1" r:id="rId12"/>
    <p:sldId id="282" r:id="rId13"/>
    <p:sldId id="283" r:id="rId14"/>
    <p:sldId id="28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43339086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43339086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fa857e6caf5820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fa857e6caf5820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fa857e6caf58209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fa857e6caf58209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fa857e6caf58209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fa857e6caf58209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a857e6caf5820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fa857e6caf5820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4333908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4333908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43339086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43339086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43339086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43339086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4333908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43339086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43339086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43339086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43339086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43339086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43339086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943339086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43339086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943339086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0260" y="4053839"/>
            <a:ext cx="8520600" cy="898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Cantigas de Santa María</a:t>
            </a:r>
            <a:endParaRPr b="1" dirty="0">
              <a:solidFill>
                <a:srgbClr val="0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74028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Acompañamento: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75" y="1017725"/>
            <a:ext cx="3628150" cy="31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814500" y="4226225"/>
            <a:ext cx="362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Laúde</a:t>
            </a:r>
            <a:endParaRPr sz="20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8450" y="512675"/>
            <a:ext cx="2781575" cy="37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5793750" y="4241575"/>
            <a:ext cx="278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Arpa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8"/>
          <p:cNvPicPr preferRelativeResize="0"/>
          <p:nvPr/>
        </p:nvPicPr>
        <p:blipFill rotWithShape="1">
          <a:blip r:embed="rId3">
            <a:alphaModFix/>
          </a:blip>
          <a:srcRect l="691" t="-8113" r="-691" b="8113"/>
          <a:stretch/>
        </p:blipFill>
        <p:spPr>
          <a:xfrm>
            <a:off x="2241986" y="225892"/>
            <a:ext cx="4660027" cy="413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150" y="697050"/>
            <a:ext cx="3943700" cy="37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852" y="623600"/>
            <a:ext cx="3896300" cy="38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88" y="747538"/>
            <a:ext cx="7885026" cy="36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accent4">
                    <a:lumMod val="75000"/>
                  </a:schemeClr>
                </a:solidFill>
              </a:rPr>
              <a:t>Cantigas de Santa María 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620" y="1729739"/>
            <a:ext cx="4294280" cy="213695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90720" y="-693420"/>
            <a:ext cx="5303519" cy="553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es-419" sz="2200" dirty="0"/>
          </a:p>
          <a:p>
            <a:endParaRPr lang="es-419" sz="2200" dirty="0"/>
          </a:p>
          <a:p>
            <a:endParaRPr lang="es-419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419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419" sz="20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Caladea" panose="02040503050406030204" pitchFamily="18" charset="0"/>
              </a:rPr>
              <a:t>.Datadas no </a:t>
            </a:r>
            <a:r>
              <a:rPr lang="es-419" sz="2000" dirty="0" err="1">
                <a:latin typeface="Caladea" panose="02040503050406030204" pitchFamily="18" charset="0"/>
              </a:rPr>
              <a:t>século</a:t>
            </a:r>
            <a:r>
              <a:rPr lang="es-419" sz="2000" dirty="0">
                <a:latin typeface="Caladea" panose="02040503050406030204" pitchFamily="18" charset="0"/>
              </a:rPr>
              <a:t> XIII, son de temática </a:t>
            </a:r>
            <a:r>
              <a:rPr lang="es-419" sz="2000" dirty="0" err="1">
                <a:latin typeface="Caladea" panose="02040503050406030204" pitchFamily="18" charset="0"/>
              </a:rPr>
              <a:t>relixiosa</a:t>
            </a:r>
            <a:r>
              <a:rPr lang="es-419" sz="2000" dirty="0">
                <a:latin typeface="Caladea" panose="02040503050406030204" pitchFamily="18" charset="0"/>
              </a:rPr>
              <a:t> de loor </a:t>
            </a:r>
            <a:r>
              <a:rPr lang="es-419" sz="2000" dirty="0" err="1">
                <a:latin typeface="Caladea" panose="02040503050406030204" pitchFamily="18" charset="0"/>
              </a:rPr>
              <a:t>ou</a:t>
            </a:r>
            <a:r>
              <a:rPr lang="es-419" sz="2000" dirty="0">
                <a:latin typeface="Caladea" panose="02040503050406030204" pitchFamily="18" charset="0"/>
              </a:rPr>
              <a:t> de </a:t>
            </a:r>
            <a:r>
              <a:rPr lang="es-419" sz="2000" dirty="0" err="1">
                <a:latin typeface="Caladea" panose="02040503050406030204" pitchFamily="18" charset="0"/>
              </a:rPr>
              <a:t>milagres</a:t>
            </a:r>
            <a:r>
              <a:rPr lang="es-419" sz="2000" dirty="0">
                <a:latin typeface="Caladea" panose="02040503050406030204" pitchFamily="18" charset="0"/>
              </a:rPr>
              <a:t> á </a:t>
            </a:r>
            <a:r>
              <a:rPr lang="es-419" sz="2000" dirty="0" err="1">
                <a:latin typeface="Caladea" panose="02040503050406030204" pitchFamily="18" charset="0"/>
              </a:rPr>
              <a:t>Virxe</a:t>
            </a:r>
            <a:r>
              <a:rPr lang="es-419" sz="2000" dirty="0">
                <a:latin typeface="Caladea" panose="02040503050406030204" pitchFamily="18" charset="0"/>
              </a:rPr>
              <a:t> María.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Caladea" panose="02040503050406030204" pitchFamily="18" charset="0"/>
              </a:rPr>
              <a:t>· 417 cantigas - 400 con notación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Caladea" panose="02040503050406030204" pitchFamily="18" charset="0"/>
              </a:rPr>
              <a:t>mensural</a:t>
            </a:r>
            <a:endParaRPr sz="20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Caladea" panose="02040503050406030204" pitchFamily="18" charset="0"/>
              </a:rPr>
              <a:t>· </a:t>
            </a:r>
            <a:r>
              <a:rPr lang="es-419" sz="2000" dirty="0" err="1">
                <a:latin typeface="Caladea" panose="02040503050406030204" pitchFamily="18" charset="0"/>
              </a:rPr>
              <a:t>Lingua</a:t>
            </a:r>
            <a:r>
              <a:rPr lang="es-419" sz="2000" dirty="0">
                <a:latin typeface="Caladea" panose="02040503050406030204" pitchFamily="18" charset="0"/>
              </a:rPr>
              <a:t> utilizada : </a:t>
            </a:r>
            <a:r>
              <a:rPr lang="es-419" sz="2000" dirty="0" err="1">
                <a:latin typeface="Caladea" panose="02040503050406030204" pitchFamily="18" charset="0"/>
              </a:rPr>
              <a:t>Galego</a:t>
            </a:r>
            <a:r>
              <a:rPr lang="es-419" sz="2000" dirty="0">
                <a:latin typeface="Caladea" panose="02040503050406030204" pitchFamily="18" charset="0"/>
              </a:rPr>
              <a:t>-portugués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419" sz="2000" dirty="0">
              <a:latin typeface="Caladea" panose="02040503050406030204" pitchFamily="18" charset="0"/>
            </a:endParaRPr>
          </a:p>
          <a:p>
            <a:pPr lvl="0"/>
            <a:r>
              <a:rPr lang="es-419" sz="2000" dirty="0">
                <a:latin typeface="Caladea" panose="02040503050406030204" pitchFamily="18" charset="0"/>
              </a:rPr>
              <a:t>. Textura monódica con </a:t>
            </a:r>
            <a:r>
              <a:rPr lang="es-419" sz="2000" dirty="0" err="1">
                <a:latin typeface="Caladea" panose="02040503050406030204" pitchFamily="18" charset="0"/>
              </a:rPr>
              <a:t>heterofonía</a:t>
            </a:r>
            <a:r>
              <a:rPr lang="es-419" sz="2000" dirty="0">
                <a:latin typeface="Caladea" panose="02040503050406030204" pitchFamily="18" charset="0"/>
              </a:rPr>
              <a:t> . Interpretada por solista e coro mixto. Acompañada por instrumentos. </a:t>
            </a:r>
            <a:r>
              <a:rPr lang="es-419" sz="2000" dirty="0" err="1">
                <a:latin typeface="Caladea" panose="02040503050406030204" pitchFamily="18" charset="0"/>
              </a:rPr>
              <a:t>Algunhas</a:t>
            </a:r>
            <a:r>
              <a:rPr lang="es-419" sz="2000" dirty="0">
                <a:latin typeface="Caladea" panose="02040503050406030204" pitchFamily="18" charset="0"/>
              </a:rPr>
              <a:t> delas incluían danzas. </a:t>
            </a:r>
            <a:endParaRPr sz="2000" dirty="0">
              <a:latin typeface="Calade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-419" dirty="0">
                <a:solidFill>
                  <a:schemeClr val="accent4">
                    <a:lumMod val="75000"/>
                  </a:schemeClr>
                </a:solidFill>
              </a:rPr>
              <a:t>Cantigas de Santa María 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30300" y="1244825"/>
            <a:ext cx="32274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dirty="0"/>
              <a:t>· </a:t>
            </a:r>
            <a:r>
              <a:rPr lang="es-419" sz="2200" dirty="0">
                <a:latin typeface="Caladea" panose="02040503050406030204" pitchFamily="18" charset="0"/>
              </a:rPr>
              <a:t>Miniaturas con instrumentos </a:t>
            </a:r>
            <a:r>
              <a:rPr lang="es-419" sz="2200" dirty="0" err="1">
                <a:latin typeface="Caladea" panose="02040503050406030204" pitchFamily="18" charset="0"/>
              </a:rPr>
              <a:t>medievais</a:t>
            </a:r>
            <a:endParaRPr sz="22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dirty="0">
                <a:latin typeface="Caladea" panose="02040503050406030204" pitchFamily="18" charset="0"/>
              </a:rPr>
              <a:t>· Autor </a:t>
            </a:r>
            <a:r>
              <a:rPr lang="es-419" sz="2200" dirty="0" err="1">
                <a:latin typeface="Caladea" panose="02040503050406030204" pitchFamily="18" charset="0"/>
              </a:rPr>
              <a:t>dalgunhas</a:t>
            </a:r>
            <a:r>
              <a:rPr lang="es-419" sz="2200" dirty="0">
                <a:latin typeface="Caladea" panose="02040503050406030204" pitchFamily="18" charset="0"/>
              </a:rPr>
              <a:t> </a:t>
            </a:r>
            <a:r>
              <a:rPr lang="es-419" sz="2200" dirty="0" err="1">
                <a:latin typeface="Caladea" panose="02040503050406030204" pitchFamily="18" charset="0"/>
              </a:rPr>
              <a:t>cantigs</a:t>
            </a:r>
            <a:r>
              <a:rPr lang="es-419" sz="2200" dirty="0">
                <a:latin typeface="Caladea" panose="02040503050406030204" pitchFamily="18" charset="0"/>
              </a:rPr>
              <a:t> e recopilador: Alfonso X, O Sabio de </a:t>
            </a:r>
            <a:r>
              <a:rPr lang="es-419" sz="2200" dirty="0" err="1">
                <a:latin typeface="Caladea" panose="02040503050406030204" pitchFamily="18" charset="0"/>
              </a:rPr>
              <a:t>Castela</a:t>
            </a:r>
            <a:endParaRPr sz="22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dirty="0">
                <a:latin typeface="Caladea" panose="02040503050406030204" pitchFamily="18" charset="0"/>
              </a:rPr>
              <a:t>· Textura: melodía acompañada</a:t>
            </a:r>
            <a:endParaRPr sz="22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ade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dirty="0">
                <a:latin typeface="Caladea" panose="02040503050406030204" pitchFamily="18" charset="0"/>
              </a:rPr>
              <a:t>· Forma rondó</a:t>
            </a:r>
            <a:endParaRPr sz="2200" dirty="0">
              <a:latin typeface="Caladea" panose="02040503050406030204" pitchFamily="18" charset="0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300" y="1550750"/>
            <a:ext cx="4825575" cy="29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/>
              <a:t>Consérvanse</a:t>
            </a:r>
            <a:r>
              <a:rPr lang="es-419" dirty="0"/>
              <a:t> en 4 códices </a:t>
            </a:r>
            <a:r>
              <a:rPr lang="es-419" dirty="0" err="1"/>
              <a:t>ou</a:t>
            </a:r>
            <a:r>
              <a:rPr lang="es-419" dirty="0"/>
              <a:t> manuscritos. </a:t>
            </a: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225" y="1017725"/>
            <a:ext cx="4934750" cy="34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245225" y="4435500"/>
            <a:ext cx="537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/>
              <a:t>Un  </a:t>
            </a:r>
            <a:r>
              <a:rPr lang="es-419" sz="2400" dirty="0" err="1"/>
              <a:t>na</a:t>
            </a:r>
            <a:r>
              <a:rPr lang="es-419" sz="2400" dirty="0"/>
              <a:t> Biblioteca Nacional de Madrid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-419" dirty="0" err="1"/>
              <a:t>Outros</a:t>
            </a:r>
            <a:r>
              <a:rPr lang="es-419" dirty="0"/>
              <a:t> </a:t>
            </a:r>
            <a:r>
              <a:rPr lang="es-419" dirty="0" err="1"/>
              <a:t>dous</a:t>
            </a:r>
            <a:r>
              <a:rPr lang="es-419" dirty="0"/>
              <a:t> </a:t>
            </a:r>
            <a:r>
              <a:rPr lang="es-419" dirty="0" err="1"/>
              <a:t>atópanse</a:t>
            </a:r>
            <a:r>
              <a:rPr lang="es-419" dirty="0"/>
              <a:t> </a:t>
            </a:r>
            <a:r>
              <a:rPr lang="es-419" dirty="0" err="1"/>
              <a:t>na</a:t>
            </a:r>
            <a:r>
              <a:rPr lang="es-419" dirty="0"/>
              <a:t> Biblioteca do </a:t>
            </a:r>
            <a:r>
              <a:rPr lang="es-419" dirty="0" err="1"/>
              <a:t>mosteiro</a:t>
            </a:r>
            <a:r>
              <a:rPr lang="es-419" dirty="0"/>
              <a:t> do Escorial:</a:t>
            </a:r>
            <a:endParaRPr dirty="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625" y="1436190"/>
            <a:ext cx="5208425" cy="30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11700" y="1319375"/>
            <a:ext cx="1861500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dirty="0"/>
              <a:t>Códice de Los Príncipes o de Los Músicos, é o </a:t>
            </a:r>
            <a:r>
              <a:rPr lang="es-419" sz="2300" dirty="0" err="1"/>
              <a:t>máis</a:t>
            </a:r>
            <a:r>
              <a:rPr lang="es-419" sz="2300" dirty="0"/>
              <a:t> completo</a:t>
            </a:r>
            <a:endParaRPr sz="2300" dirty="0"/>
          </a:p>
        </p:txBody>
      </p:sp>
      <p:sp>
        <p:nvSpPr>
          <p:cNvPr id="85" name="Google Shape;85;p17"/>
          <p:cNvSpPr txBox="1"/>
          <p:nvPr/>
        </p:nvSpPr>
        <p:spPr>
          <a:xfrm>
            <a:off x="7392050" y="1951750"/>
            <a:ext cx="1582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/>
              <a:t>Códice Rico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-ES" dirty="0"/>
              <a:t>O  cuarto manuscrito </a:t>
            </a:r>
            <a:r>
              <a:rPr lang="es-ES" dirty="0" err="1"/>
              <a:t>atópase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Biblioteca Nacional de Florencia</a:t>
            </a:r>
            <a:endParaRPr dirty="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760" y="1352993"/>
            <a:ext cx="5839225" cy="32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3119700" y="1490700"/>
            <a:ext cx="2843100" cy="56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/>
              <a:t>INSTRUMENTOS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Na introdución: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825" y="1017724"/>
            <a:ext cx="3857000" cy="36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5701550" y="2603488"/>
            <a:ext cx="215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Membranófono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50" y="659550"/>
            <a:ext cx="3781825" cy="32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568600" y="3881100"/>
            <a:ext cx="338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Frauta (vento)</a:t>
            </a:r>
            <a:endParaRPr sz="260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300" y="451700"/>
            <a:ext cx="3392300" cy="37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4976300" y="4226225"/>
            <a:ext cx="33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Fídula (corda fretada)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158</Words>
  <Application>Microsoft Office PowerPoint</Application>
  <PresentationFormat>Presentación en pantalla (16:9)</PresentationFormat>
  <Paragraphs>37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Bradley Hand ITC</vt:lpstr>
      <vt:lpstr>Caladea</vt:lpstr>
      <vt:lpstr>Simple Light</vt:lpstr>
      <vt:lpstr>Cantigas de Santa María</vt:lpstr>
      <vt:lpstr>Cantigas de Santa María </vt:lpstr>
      <vt:lpstr>Cantigas de Santa María </vt:lpstr>
      <vt:lpstr>Consérvanse en 4 códices ou manuscritos. </vt:lpstr>
      <vt:lpstr>Outros dous atópanse na Biblioteca do mosteiro do Escorial:</vt:lpstr>
      <vt:lpstr>O  cuarto manuscrito atópase na Biblioteca Nacional de Florencia</vt:lpstr>
      <vt:lpstr>Presentación de PowerPoint</vt:lpstr>
      <vt:lpstr>Na introdución:</vt:lpstr>
      <vt:lpstr>Presentación de PowerPoint</vt:lpstr>
      <vt:lpstr>Acompañamento: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Cantigas de Santa María</dc:title>
  <cp:lastModifiedBy>Usuario</cp:lastModifiedBy>
  <cp:revision>5</cp:revision>
  <dcterms:modified xsi:type="dcterms:W3CDTF">2025-11-09T20:21:00Z</dcterms:modified>
</cp:coreProperties>
</file>