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4.jpeg" ContentType="image/jpeg"/>
  <Override PartName="/ppt/media/image3.png" ContentType="image/pn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8.png" ContentType="image/png"/>
  <Override PartName="/ppt/media/image9.jpeg" ContentType="image/jpeg"/>
  <Override PartName="/ppt/media/image10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11BCE71-B005-42C9-B23D-4F584245AA79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3E6773A-9072-4F61-8DC3-40F66C6D8D8B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9680297-30CB-47EF-8FEA-6F11DB9C8549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366911D-3EF5-48FC-8A64-52F390AE232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037F700-3011-405A-984C-BD9020D64136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757CD03-32B7-4645-B292-C4905FB2D7D5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F00B854-C512-4764-8F29-9EEC73DA19A8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0476B8F-A6E6-4075-9CA5-008A06092414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20120" cy="95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FD56215-8EF1-490D-B388-374AEE8B3805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DF9E4F5-2959-471B-99AF-07DE1936921E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7E91B2D-EE91-4DC0-8A99-3AB10E1E4048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4716281-453A-4A57-876A-06E7726B5F32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indent="0">
              <a:buNone/>
            </a:pPr>
            <a:r>
              <a:rPr b="0" lang="es-ES" sz="52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605E8D3-D876-4B39-872D-6F40A10AB4F2}" type="slidenum">
              <a:rPr b="0" lang="es" sz="1000" spc="-1" strike="noStrike">
                <a:solidFill>
                  <a:schemeClr val="dk2"/>
                </a:solidFill>
                <a:latin typeface="Arial"/>
                <a:ea typeface="Arial"/>
              </a:rPr>
              <a:t>&lt;número&gt;</a:t>
            </a:fld>
            <a:endParaRPr b="0" lang="es-E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es.wikipedia.org/wiki/Ves&#237;cula_(biolog&#237;a_celular)" TargetMode="External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OOXO3fGImoU" TargetMode="External"/><Relationship Id="rId2" Type="http://schemas.openxmlformats.org/officeDocument/2006/relationships/hyperlink" Target="https://amara.org/videos/t0c0z6oofsLJ/es/294086/" TargetMode="External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xvivo.com/examples/the-inner-life-of-the-cell/" TargetMode="External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" sz="4600" spc="-1" strike="noStrike">
                <a:solidFill>
                  <a:schemeClr val="dk1"/>
                </a:solidFill>
                <a:latin typeface="Arial"/>
                <a:ea typeface="Arial"/>
              </a:rPr>
              <a:t>Tema 8. A organización celular</a:t>
            </a:r>
            <a:endParaRPr b="0" lang="es-ES" sz="4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47000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" sz="2800" spc="-1" strike="noStrike">
                <a:solidFill>
                  <a:schemeClr val="dk2"/>
                </a:solidFill>
                <a:latin typeface="Arial"/>
                <a:ea typeface="Arial"/>
              </a:rPr>
              <a:t>Algunhas imaxes de orgánulos.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" sz="2800" spc="-1" strike="noStrike">
                <a:solidFill>
                  <a:schemeClr val="dk2"/>
                </a:solidFill>
                <a:latin typeface="Arial"/>
                <a:ea typeface="Arial"/>
              </a:rPr>
              <a:t>https://elpais.com/ciencia/2025-08-27/un-experimento-ilumina-el-origen-de-la-vida-y-apoya-la-existencia-de-un-mundo-de-tioester-previo-a-los-seres-vivos.html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106;p7" descr=""/>
          <p:cNvPicPr/>
          <p:nvPr/>
        </p:nvPicPr>
        <p:blipFill>
          <a:blip r:embed="rId1"/>
          <a:stretch/>
        </p:blipFill>
        <p:spPr>
          <a:xfrm>
            <a:off x="1587600" y="1009800"/>
            <a:ext cx="5888160" cy="3532680"/>
          </a:xfrm>
          <a:prstGeom prst="rect">
            <a:avLst/>
          </a:prstGeom>
          <a:ln w="0">
            <a:noFill/>
          </a:ln>
        </p:spPr>
      </p:pic>
      <p:sp>
        <p:nvSpPr>
          <p:cNvPr id="56" name="Google Shape;107;p7"/>
          <p:cNvSpPr/>
          <p:nvPr/>
        </p:nvSpPr>
        <p:spPr>
          <a:xfrm>
            <a:off x="2895840" y="4658760"/>
            <a:ext cx="33519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400" spc="-1" strike="noStrike">
                <a:solidFill>
                  <a:srgbClr val="000000"/>
                </a:solidFill>
                <a:latin typeface="Arial"/>
                <a:ea typeface="Arial"/>
              </a:rPr>
              <a:t>Orgánulos sen membrana. Ribosomas.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112;p8" descr=""/>
          <p:cNvPicPr/>
          <p:nvPr/>
        </p:nvPicPr>
        <p:blipFill>
          <a:blip r:embed="rId1"/>
          <a:stretch/>
        </p:blipFill>
        <p:spPr>
          <a:xfrm>
            <a:off x="870840" y="609480"/>
            <a:ext cx="7619760" cy="392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117;p9" descr=""/>
          <p:cNvPicPr/>
          <p:nvPr/>
        </p:nvPicPr>
        <p:blipFill>
          <a:blip r:embed="rId1"/>
          <a:stretch/>
        </p:blipFill>
        <p:spPr>
          <a:xfrm>
            <a:off x="1654200" y="666720"/>
            <a:ext cx="5714640" cy="38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22;p10" descr=""/>
          <p:cNvPicPr/>
          <p:nvPr/>
        </p:nvPicPr>
        <p:blipFill>
          <a:blip r:embed="rId1"/>
          <a:stretch/>
        </p:blipFill>
        <p:spPr>
          <a:xfrm>
            <a:off x="1549080" y="135000"/>
            <a:ext cx="6239520" cy="4390200"/>
          </a:xfrm>
          <a:prstGeom prst="rect">
            <a:avLst/>
          </a:prstGeom>
          <a:ln w="0">
            <a:noFill/>
          </a:ln>
        </p:spPr>
      </p:pic>
      <p:sp>
        <p:nvSpPr>
          <p:cNvPr id="60" name="Google Shape;123;p10"/>
          <p:cNvSpPr/>
          <p:nvPr/>
        </p:nvSpPr>
        <p:spPr>
          <a:xfrm>
            <a:off x="2169000" y="4719960"/>
            <a:ext cx="4374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400" spc="-1" strike="noStrike">
                <a:solidFill>
                  <a:srgbClr val="000000"/>
                </a:solidFill>
                <a:latin typeface="Arial"/>
                <a:ea typeface="Arial"/>
              </a:rPr>
              <a:t>Aparato de Golgi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28;p11"/>
          <p:cNvSpPr/>
          <p:nvPr/>
        </p:nvSpPr>
        <p:spPr>
          <a:xfrm>
            <a:off x="810720" y="4099680"/>
            <a:ext cx="765504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Aparato de Golgi, (en rosa).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3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Retículo endoplasmático rugoso (RER).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4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Retículo endoplasmático liso (REL).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7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b="0" lang="es" sz="1200" spc="-1" strike="noStrike">
                <a:solidFill>
                  <a:srgbClr val="0645ad"/>
                </a:solidFill>
                <a:highlight>
                  <a:srgbClr val="ffffff"/>
                </a:highlight>
                <a:latin typeface="Arial"/>
                <a:ea typeface="Arial"/>
                <a:hlinkClick r:id="rId1"/>
              </a:rPr>
              <a:t>Vesícula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transportadora.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8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Aparato de Golgi (AG).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9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Cara-Cis del AG.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10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Cara-Trans del AG.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11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Cisterna de AG. </a:t>
            </a:r>
            <a:r>
              <a:rPr b="1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12</a:t>
            </a:r>
            <a:r>
              <a:rPr b="0" lang="es" sz="1200" spc="-1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</a:rPr>
              <a:t> Vesícula secretora.</a:t>
            </a:r>
            <a:endParaRPr b="0" lang="es-E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Google Shape;129;p11" descr=""/>
          <p:cNvPicPr/>
          <p:nvPr/>
        </p:nvPicPr>
        <p:blipFill>
          <a:blip r:embed="rId2"/>
          <a:stretch/>
        </p:blipFill>
        <p:spPr>
          <a:xfrm>
            <a:off x="2178000" y="200160"/>
            <a:ext cx="4688640" cy="368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134;p12" descr=""/>
          <p:cNvPicPr/>
          <p:nvPr/>
        </p:nvPicPr>
        <p:blipFill>
          <a:blip r:embed="rId1"/>
          <a:stretch/>
        </p:blipFill>
        <p:spPr>
          <a:xfrm>
            <a:off x="1727280" y="423720"/>
            <a:ext cx="5375160" cy="403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139;p13" descr=""/>
          <p:cNvPicPr/>
          <p:nvPr/>
        </p:nvPicPr>
        <p:blipFill>
          <a:blip r:embed="rId1"/>
          <a:stretch/>
        </p:blipFill>
        <p:spPr>
          <a:xfrm>
            <a:off x="922320" y="1072080"/>
            <a:ext cx="7039800" cy="321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44;p14" descr=""/>
          <p:cNvPicPr/>
          <p:nvPr/>
        </p:nvPicPr>
        <p:blipFill>
          <a:blip r:embed="rId1"/>
          <a:stretch/>
        </p:blipFill>
        <p:spPr>
          <a:xfrm>
            <a:off x="1263240" y="563400"/>
            <a:ext cx="6724440" cy="389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149;p15" descr=""/>
          <p:cNvPicPr/>
          <p:nvPr/>
        </p:nvPicPr>
        <p:blipFill>
          <a:blip r:embed="rId1"/>
          <a:stretch/>
        </p:blipFill>
        <p:spPr>
          <a:xfrm>
            <a:off x="369720" y="1207800"/>
            <a:ext cx="4018320" cy="2855160"/>
          </a:xfrm>
          <a:prstGeom prst="rect">
            <a:avLst/>
          </a:prstGeom>
          <a:ln w="0">
            <a:noFill/>
          </a:ln>
        </p:spPr>
      </p:pic>
      <p:pic>
        <p:nvPicPr>
          <p:cNvPr id="67" name="Google Shape;150;p15" descr=""/>
          <p:cNvPicPr/>
          <p:nvPr/>
        </p:nvPicPr>
        <p:blipFill>
          <a:blip r:embed="rId2"/>
          <a:stretch/>
        </p:blipFill>
        <p:spPr>
          <a:xfrm>
            <a:off x="4597920" y="1207800"/>
            <a:ext cx="4306320" cy="285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155;p16" descr=""/>
          <p:cNvPicPr/>
          <p:nvPr/>
        </p:nvPicPr>
        <p:blipFill>
          <a:blip r:embed="rId1"/>
          <a:stretch/>
        </p:blipFill>
        <p:spPr>
          <a:xfrm>
            <a:off x="3825720" y="1330200"/>
            <a:ext cx="5246280" cy="3079800"/>
          </a:xfrm>
          <a:prstGeom prst="rect">
            <a:avLst/>
          </a:prstGeom>
          <a:ln w="0">
            <a:noFill/>
          </a:ln>
        </p:spPr>
      </p:pic>
      <p:pic>
        <p:nvPicPr>
          <p:cNvPr id="69" name="Google Shape;156;p16" descr=""/>
          <p:cNvPicPr/>
          <p:nvPr/>
        </p:nvPicPr>
        <p:blipFill>
          <a:blip r:embed="rId2"/>
          <a:stretch/>
        </p:blipFill>
        <p:spPr>
          <a:xfrm>
            <a:off x="71280" y="1920600"/>
            <a:ext cx="3584520" cy="219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0;p2"/>
          <p:cNvSpPr/>
          <p:nvPr/>
        </p:nvSpPr>
        <p:spPr>
          <a:xfrm>
            <a:off x="511560" y="670680"/>
            <a:ext cx="6257520" cy="7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A extraña historia da teoría celular en castelán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Google Shape;61;p2"/>
          <p:cNvSpPr/>
          <p:nvPr/>
        </p:nvSpPr>
        <p:spPr>
          <a:xfrm>
            <a:off x="604440" y="1459800"/>
            <a:ext cx="575604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2"/>
              </a:rPr>
              <a:t>VO Con subtitulos en castelán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161;p17" descr=""/>
          <p:cNvPicPr/>
          <p:nvPr/>
        </p:nvPicPr>
        <p:blipFill>
          <a:blip r:embed="rId1"/>
          <a:stretch/>
        </p:blipFill>
        <p:spPr>
          <a:xfrm>
            <a:off x="182160" y="1306440"/>
            <a:ext cx="3926520" cy="2957760"/>
          </a:xfrm>
          <a:prstGeom prst="rect">
            <a:avLst/>
          </a:prstGeom>
          <a:ln w="0">
            <a:noFill/>
          </a:ln>
        </p:spPr>
      </p:pic>
      <p:pic>
        <p:nvPicPr>
          <p:cNvPr id="71" name="Google Shape;162;p17" descr=""/>
          <p:cNvPicPr/>
          <p:nvPr/>
        </p:nvPicPr>
        <p:blipFill>
          <a:blip r:embed="rId2"/>
          <a:stretch/>
        </p:blipFill>
        <p:spPr>
          <a:xfrm>
            <a:off x="4240800" y="1489320"/>
            <a:ext cx="4720680" cy="282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67;p18"/>
          <p:cNvSpPr/>
          <p:nvPr/>
        </p:nvSpPr>
        <p:spPr>
          <a:xfrm>
            <a:off x="1077120" y="1222200"/>
            <a:ext cx="63291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4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"/>
              </a:rPr>
              <a:t>https://xvivo.com/examples/the-inner-life-of-the-cell/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172;p19" descr=""/>
          <p:cNvPicPr/>
          <p:nvPr/>
        </p:nvPicPr>
        <p:blipFill>
          <a:blip r:embed="rId1"/>
          <a:stretch/>
        </p:blipFill>
        <p:spPr>
          <a:xfrm>
            <a:off x="1404720" y="449640"/>
            <a:ext cx="6334200" cy="424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177;p20" descr=""/>
          <p:cNvPicPr/>
          <p:nvPr/>
        </p:nvPicPr>
        <p:blipFill>
          <a:blip r:embed="rId1"/>
          <a:stretch/>
        </p:blipFill>
        <p:spPr>
          <a:xfrm>
            <a:off x="1585440" y="529560"/>
            <a:ext cx="6126480" cy="408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82;p21" descr=""/>
          <p:cNvPicPr/>
          <p:nvPr/>
        </p:nvPicPr>
        <p:blipFill>
          <a:blip r:embed="rId1"/>
          <a:stretch/>
        </p:blipFill>
        <p:spPr>
          <a:xfrm>
            <a:off x="1193040" y="152280"/>
            <a:ext cx="6941880" cy="483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187;p22" descr=""/>
          <p:cNvPicPr/>
          <p:nvPr/>
        </p:nvPicPr>
        <p:blipFill>
          <a:blip r:embed="rId1"/>
          <a:stretch/>
        </p:blipFill>
        <p:spPr>
          <a:xfrm>
            <a:off x="979560" y="235800"/>
            <a:ext cx="6779880" cy="467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192;p23" descr=""/>
          <p:cNvPicPr/>
          <p:nvPr/>
        </p:nvPicPr>
        <p:blipFill>
          <a:blip r:embed="rId1"/>
          <a:stretch/>
        </p:blipFill>
        <p:spPr>
          <a:xfrm>
            <a:off x="1471320" y="283320"/>
            <a:ext cx="6201000" cy="48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197;g2ce4dea20cc_0_1"/>
          <p:cNvSpPr/>
          <p:nvPr/>
        </p:nvSpPr>
        <p:spPr>
          <a:xfrm>
            <a:off x="457200" y="0"/>
            <a:ext cx="82292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98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2100" spc="-1" strike="noStrike">
                <a:solidFill>
                  <a:srgbClr val="000000"/>
                </a:solidFill>
                <a:latin typeface="Arial"/>
                <a:ea typeface="Arial"/>
              </a:rPr>
              <a:t>Teoría da endosimbiose</a:t>
            </a:r>
            <a:endParaRPr b="0" lang="es-ES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600" spc="-1" strike="noStrike">
                <a:solidFill>
                  <a:srgbClr val="000000"/>
                </a:solidFill>
                <a:latin typeface="Arial"/>
                <a:ea typeface="Arial"/>
              </a:rPr>
              <a:t>Postulada por Lynn Margulis (1938-2011)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Google Shape;198;g2ce4dea20cc_0_1" descr=""/>
          <p:cNvPicPr/>
          <p:nvPr/>
        </p:nvPicPr>
        <p:blipFill>
          <a:blip r:embed="rId1"/>
          <a:stretch/>
        </p:blipFill>
        <p:spPr>
          <a:xfrm>
            <a:off x="558000" y="1505160"/>
            <a:ext cx="3588480" cy="2761200"/>
          </a:xfrm>
          <a:prstGeom prst="rect">
            <a:avLst/>
          </a:prstGeom>
          <a:ln w="0">
            <a:noFill/>
          </a:ln>
        </p:spPr>
      </p:pic>
      <p:pic>
        <p:nvPicPr>
          <p:cNvPr id="80" name="Google Shape;199;g2ce4dea20cc_0_1" descr=""/>
          <p:cNvPicPr/>
          <p:nvPr/>
        </p:nvPicPr>
        <p:blipFill>
          <a:blip r:embed="rId2"/>
          <a:stretch/>
        </p:blipFill>
        <p:spPr>
          <a:xfrm>
            <a:off x="5611320" y="788400"/>
            <a:ext cx="2796480" cy="419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204;p24"/>
          <p:cNvSpPr/>
          <p:nvPr/>
        </p:nvSpPr>
        <p:spPr>
          <a:xfrm>
            <a:off x="457200" y="0"/>
            <a:ext cx="82292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2100" spc="-1" strike="noStrike">
                <a:solidFill>
                  <a:srgbClr val="000000"/>
                </a:solidFill>
                <a:latin typeface="Arial"/>
                <a:ea typeface="Arial"/>
              </a:rPr>
              <a:t>Teoría da endosimbiose</a:t>
            </a:r>
            <a:endParaRPr b="0" lang="es-ES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Google Shape;205;p24" descr=""/>
          <p:cNvPicPr/>
          <p:nvPr/>
        </p:nvPicPr>
        <p:blipFill>
          <a:blip r:embed="rId1"/>
          <a:stretch/>
        </p:blipFill>
        <p:spPr>
          <a:xfrm>
            <a:off x="514440" y="1157760"/>
            <a:ext cx="7870320" cy="3384000"/>
          </a:xfrm>
          <a:prstGeom prst="rect">
            <a:avLst/>
          </a:prstGeom>
          <a:ln w="0">
            <a:noFill/>
          </a:ln>
        </p:spPr>
      </p:pic>
      <p:sp>
        <p:nvSpPr>
          <p:cNvPr id="83" name="Google Shape;206;p24"/>
          <p:cNvSpPr/>
          <p:nvPr/>
        </p:nvSpPr>
        <p:spPr>
          <a:xfrm>
            <a:off x="7091280" y="777240"/>
            <a:ext cx="1330920" cy="38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800" spc="-1" strike="noStrike">
                <a:solidFill>
                  <a:schemeClr val="dk2"/>
                </a:solidFill>
                <a:latin typeface="Arial"/>
                <a:ea typeface="Arial"/>
              </a:rPr>
              <a:t>1800 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211;g2ce4dea20cc_0_8"/>
          <p:cNvSpPr/>
          <p:nvPr/>
        </p:nvSpPr>
        <p:spPr>
          <a:xfrm>
            <a:off x="457200" y="0"/>
            <a:ext cx="82292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2100" spc="-1" strike="noStrike">
                <a:solidFill>
                  <a:srgbClr val="000000"/>
                </a:solidFill>
                <a:latin typeface="Arial"/>
                <a:ea typeface="Arial"/>
              </a:rPr>
              <a:t>A función de nutrición nas células</a:t>
            </a:r>
            <a:endParaRPr b="0" lang="es-ES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Google Shape;212;g2ce4dea20cc_0_8" descr=""/>
          <p:cNvPicPr/>
          <p:nvPr/>
        </p:nvPicPr>
        <p:blipFill>
          <a:blip r:embed="rId1"/>
          <a:stretch/>
        </p:blipFill>
        <p:spPr>
          <a:xfrm>
            <a:off x="393840" y="1155960"/>
            <a:ext cx="8457840" cy="3800160"/>
          </a:xfrm>
          <a:prstGeom prst="rect">
            <a:avLst/>
          </a:prstGeom>
          <a:ln w="0">
            <a:noFill/>
          </a:ln>
        </p:spPr>
      </p:pic>
      <p:sp>
        <p:nvSpPr>
          <p:cNvPr id="86" name="Google Shape;213;g2ce4dea20cc_0_8"/>
          <p:cNvSpPr/>
          <p:nvPr/>
        </p:nvSpPr>
        <p:spPr>
          <a:xfrm>
            <a:off x="344520" y="549720"/>
            <a:ext cx="8341920" cy="35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82880" bIns="18288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chemeClr val="dk1"/>
                </a:solidFill>
                <a:latin typeface="Arial"/>
                <a:ea typeface="Arial"/>
              </a:rPr>
              <a:t>Toda célula necesita nutrientes para obter enerxía coa que manter a súa actividade. Dependendo da fonte dos nutrientes as células poden ser </a:t>
            </a:r>
            <a:r>
              <a:rPr b="1" lang="es" sz="1300" spc="-1" strike="noStrike">
                <a:solidFill>
                  <a:schemeClr val="dk1"/>
                </a:solidFill>
                <a:latin typeface="Arial"/>
                <a:ea typeface="Arial"/>
              </a:rPr>
              <a:t>autótrofas </a:t>
            </a:r>
            <a:r>
              <a:rPr b="0" lang="es" sz="1300" spc="-1" strike="noStrike">
                <a:solidFill>
                  <a:schemeClr val="dk1"/>
                </a:solidFill>
                <a:latin typeface="Arial"/>
                <a:ea typeface="Arial"/>
              </a:rPr>
              <a:t>ou </a:t>
            </a:r>
            <a:r>
              <a:rPr b="1" lang="es" sz="1300" spc="-1" strike="noStrike">
                <a:solidFill>
                  <a:schemeClr val="dk1"/>
                </a:solidFill>
                <a:latin typeface="Arial"/>
                <a:ea typeface="Arial"/>
              </a:rPr>
              <a:t>heterótrofas</a:t>
            </a:r>
            <a:r>
              <a:rPr b="0" lang="es" sz="1300" spc="-1" strike="noStrike">
                <a:solidFill>
                  <a:schemeClr val="dk1"/>
                </a:solidFill>
                <a:latin typeface="Arial"/>
                <a:ea typeface="Arial"/>
              </a:rPr>
              <a:t>.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66;g2c8e73d2421_0_0" descr=""/>
          <p:cNvPicPr/>
          <p:nvPr/>
        </p:nvPicPr>
        <p:blipFill>
          <a:blip r:embed="rId1"/>
          <a:stretch/>
        </p:blipFill>
        <p:spPr>
          <a:xfrm>
            <a:off x="1475640" y="219960"/>
            <a:ext cx="5820480" cy="470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71;g2d97264948b_0_5" descr=""/>
          <p:cNvPicPr/>
          <p:nvPr/>
        </p:nvPicPr>
        <p:blipFill>
          <a:blip r:embed="rId1"/>
          <a:stretch/>
        </p:blipFill>
        <p:spPr>
          <a:xfrm>
            <a:off x="1782360" y="0"/>
            <a:ext cx="548316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76;g2d97264948b_0_0" descr=""/>
          <p:cNvPicPr/>
          <p:nvPr/>
        </p:nvPicPr>
        <p:blipFill>
          <a:blip r:embed="rId1"/>
          <a:stretch/>
        </p:blipFill>
        <p:spPr>
          <a:xfrm>
            <a:off x="232200" y="1070280"/>
            <a:ext cx="8679600" cy="363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81;p3" descr="http://www3.uah.es/biologia_celular/LaCelula/CelCriofractura2.jpg"/>
          <p:cNvPicPr/>
          <p:nvPr/>
        </p:nvPicPr>
        <p:blipFill>
          <a:blip r:embed="rId1"/>
          <a:stretch/>
        </p:blipFill>
        <p:spPr>
          <a:xfrm>
            <a:off x="395640" y="443880"/>
            <a:ext cx="3371400" cy="3214440"/>
          </a:xfrm>
          <a:prstGeom prst="rect">
            <a:avLst/>
          </a:prstGeom>
          <a:ln w="0">
            <a:noFill/>
          </a:ln>
        </p:spPr>
      </p:pic>
      <p:pic>
        <p:nvPicPr>
          <p:cNvPr id="47" name="Google Shape;82;p3" descr="http://www3.uah.es/biologia_celular/LaCelula/MembranaCrio.jpg"/>
          <p:cNvPicPr/>
          <p:nvPr/>
        </p:nvPicPr>
        <p:blipFill>
          <a:blip r:embed="rId2"/>
          <a:stretch/>
        </p:blipFill>
        <p:spPr>
          <a:xfrm>
            <a:off x="4522680" y="443880"/>
            <a:ext cx="3524040" cy="2981880"/>
          </a:xfrm>
          <a:prstGeom prst="rect">
            <a:avLst/>
          </a:prstGeom>
          <a:ln w="0">
            <a:noFill/>
          </a:ln>
        </p:spPr>
      </p:pic>
      <p:sp>
        <p:nvSpPr>
          <p:cNvPr id="48" name="Google Shape;83;p3"/>
          <p:cNvSpPr/>
          <p:nvPr/>
        </p:nvSpPr>
        <p:spPr>
          <a:xfrm>
            <a:off x="251640" y="3813840"/>
            <a:ext cx="8956440" cy="103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4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La ESTRUCTURA de la MEMBRANA PLASMÁTICA OBSERVADA por CRIOFRACTURA APOYA la HIPÓTESIS de MOSAICO FLUIDO</a:t>
            </a:r>
            <a:br>
              <a:rPr sz="1400"/>
            </a:br>
            <a:r>
              <a:rPr b="0" lang="es" sz="1400" spc="-1" strike="noStrike">
                <a:solidFill>
                  <a:srgbClr val="000000"/>
                </a:solidFill>
                <a:latin typeface="Calibri"/>
                <a:ea typeface="Calibri"/>
              </a:rPr>
              <a:t>A la izquierda se muestra una imagen parcial de una célula vista por criofractura, en la imagen vemos la membrana (m), el citoplasma (c) y el núcleo (n). A la derecha se muestra una ampliación de la membrana plasmática, esta imagen sugiere que las proteínas de membrana -que se observan como granos- se hallan integradas en una superficie constituida por fosfolípidos.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88;p4" descr=""/>
          <p:cNvPicPr/>
          <p:nvPr/>
        </p:nvPicPr>
        <p:blipFill>
          <a:blip r:embed="rId1"/>
          <a:stretch/>
        </p:blipFill>
        <p:spPr>
          <a:xfrm>
            <a:off x="442800" y="867240"/>
            <a:ext cx="5008680" cy="4062960"/>
          </a:xfrm>
          <a:prstGeom prst="rect">
            <a:avLst/>
          </a:prstGeom>
          <a:ln w="0">
            <a:noFill/>
          </a:ln>
        </p:spPr>
      </p:pic>
      <p:pic>
        <p:nvPicPr>
          <p:cNvPr id="50" name="Google Shape;89;p4" descr=""/>
          <p:cNvPicPr/>
          <p:nvPr/>
        </p:nvPicPr>
        <p:blipFill>
          <a:blip r:embed="rId2"/>
          <a:stretch/>
        </p:blipFill>
        <p:spPr>
          <a:xfrm>
            <a:off x="5616360" y="516240"/>
            <a:ext cx="3386880" cy="212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94;p5" descr=""/>
          <p:cNvPicPr/>
          <p:nvPr/>
        </p:nvPicPr>
        <p:blipFill>
          <a:blip r:embed="rId1"/>
          <a:stretch/>
        </p:blipFill>
        <p:spPr>
          <a:xfrm>
            <a:off x="321840" y="1036800"/>
            <a:ext cx="8747640" cy="334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99;p6" descr="⊛ 12 Mejores CENTROSOMA MICROSCOPIOS | (Noviembre 2021) | Con Opiniones"/>
          <p:cNvPicPr/>
          <p:nvPr/>
        </p:nvPicPr>
        <p:blipFill>
          <a:blip r:embed="rId1"/>
          <a:stretch/>
        </p:blipFill>
        <p:spPr>
          <a:xfrm>
            <a:off x="4175280" y="845280"/>
            <a:ext cx="4671360" cy="3452400"/>
          </a:xfrm>
          <a:prstGeom prst="rect">
            <a:avLst/>
          </a:prstGeom>
          <a:ln w="0">
            <a:noFill/>
          </a:ln>
        </p:spPr>
      </p:pic>
      <p:sp>
        <p:nvSpPr>
          <p:cNvPr id="53" name="Google Shape;100;p6"/>
          <p:cNvSpPr/>
          <p:nvPr/>
        </p:nvSpPr>
        <p:spPr>
          <a:xfrm>
            <a:off x="2505240" y="4635360"/>
            <a:ext cx="416268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400" spc="-1" strike="noStrike">
                <a:solidFill>
                  <a:srgbClr val="000000"/>
                </a:solidFill>
                <a:latin typeface="Arial"/>
                <a:ea typeface="Arial"/>
              </a:rPr>
              <a:t>Centrosoma (formado por dous centríolos).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" name="Google Shape;101;p6" descr="Orgánulos celulares a microscopio electrónico | Conjunto de Fichas"/>
          <p:cNvPicPr/>
          <p:nvPr/>
        </p:nvPicPr>
        <p:blipFill>
          <a:blip r:embed="rId2"/>
          <a:stretch/>
        </p:blipFill>
        <p:spPr>
          <a:xfrm>
            <a:off x="261720" y="1599480"/>
            <a:ext cx="3549960" cy="194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LibreOffice/7.4.3.2$Windows_X86_64 LibreOffice_project/1048a8393ae2eeec98dff31b5c133c5f1d08b890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2025-09-16T19:12:03Z</dcterms:modified>
  <cp:revision>2</cp:revision>
  <dc:subject/>
  <dc:title/>
</cp:coreProperties>
</file>