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26" roundtripDataSignature="AMtx7mjrE3Szy7139p62ZzKkV+VsaOIY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6" Type="http://customschemas.google.com/relationships/presentationmetadata" Target="metadata"/><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cbe92cf28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g3cbe92cf28c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cbe92cf2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g3cbe92cf28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cbe92cf28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g3cbe92cf28c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9" name="Google Shape;869;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6" name="Google Shape;886;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2" name="Google Shape;902;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c74cbc289f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3c74cbc289f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c98466863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3c9846686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7" name="Google Shape;667;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0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13.png"/><Relationship Id="rId4" Type="http://schemas.openxmlformats.org/officeDocument/2006/relationships/hyperlink" Target="https://elpais.com/ciencia/2024-02-28/un-gen-saltarin-provoco-que-los-humanos-perdieran-la-cola.html?sma=elboletindemateria_2024.03.02_4&amp;utm_medium=email&amp;utm_source=newsletter&amp;utm_campaign=elboletindemateria_2024.03.02_4"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10.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hyperlink" Target="https://elpais.com/ciencia/2024-03-04/desvelado-el-misterio-de-los-osos-pandas-marrones-su-color-se-debe-a-una-mutacion.html?prm=ep-app-cabecera" TargetMode="External"/><Relationship Id="rId4" Type="http://schemas.openxmlformats.org/officeDocument/2006/relationships/image" Target="../media/image108.png"/><Relationship Id="rId5" Type="http://schemas.openxmlformats.org/officeDocument/2006/relationships/image" Target="../media/image11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2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30.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15.png"/><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15.png"/><Relationship Id="rId4" Type="http://schemas.openxmlformats.org/officeDocument/2006/relationships/image" Target="../media/image106.png"/><Relationship Id="rId5" Type="http://schemas.openxmlformats.org/officeDocument/2006/relationships/image" Target="../media/image10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12.png"/><Relationship Id="rId4" Type="http://schemas.openxmlformats.org/officeDocument/2006/relationships/image" Target="../media/image127.png"/><Relationship Id="rId5" Type="http://schemas.openxmlformats.org/officeDocument/2006/relationships/image" Target="../media/image125.png"/><Relationship Id="rId6" Type="http://schemas.openxmlformats.org/officeDocument/2006/relationships/image" Target="../media/image1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2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25.png"/><Relationship Id="rId4" Type="http://schemas.openxmlformats.org/officeDocument/2006/relationships/image" Target="../media/image1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s://www.youtube.com/watch?v=KWXQ8ouXgxY#t=14"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18.png"/><Relationship Id="rId4" Type="http://schemas.openxmlformats.org/officeDocument/2006/relationships/image" Target="../media/image12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hyperlink" Target="https://www.youtube.com/watch?v=1hHlvvcAkzE"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2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hyperlink" Target="https://www.youtube.com/watch?v=5MfSYnItYv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6.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www.golabz.eu/lab/dna-to-protein" TargetMode="External"/><Relationship Id="rId4" Type="http://schemas.openxmlformats.org/officeDocument/2006/relationships/hyperlink" Target="https://xvivo.com/examples/the-inner-life-of-the-cel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8.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8.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8.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2.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6.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9.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3.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6.png"/><Relationship Id="rId4"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84.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2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94.jpg"/><Relationship Id="rId4" Type="http://schemas.openxmlformats.org/officeDocument/2006/relationships/image" Target="../media/image103.jpg"/><Relationship Id="rId5" Type="http://schemas.openxmlformats.org/officeDocument/2006/relationships/image" Target="../media/image89.jpg"/><Relationship Id="rId6" Type="http://schemas.openxmlformats.org/officeDocument/2006/relationships/image" Target="../media/image9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89.jpg"/><Relationship Id="rId4" Type="http://schemas.openxmlformats.org/officeDocument/2006/relationships/image" Target="../media/image10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9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05.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s"/>
              <a:t>Tema 12</a:t>
            </a:r>
            <a:endParaRPr/>
          </a:p>
          <a:p>
            <a:pPr indent="0" lvl="0" marL="0" rtl="0" algn="ctr">
              <a:lnSpc>
                <a:spcPct val="100000"/>
              </a:lnSpc>
              <a:spcBef>
                <a:spcPts val="0"/>
              </a:spcBef>
              <a:spcAft>
                <a:spcPts val="0"/>
              </a:spcAft>
              <a:buSzPts val="5200"/>
              <a:buNone/>
            </a:pPr>
            <a:r>
              <a:rPr lang="es"/>
              <a:t>Xenética molecular</a:t>
            </a:r>
            <a:endParaRPr/>
          </a:p>
        </p:txBody>
      </p:sp>
      <p:sp>
        <p:nvSpPr>
          <p:cNvPr id="55" name="Google Shape;55;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0"/>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0" i="0" lang="es" sz="2800" u="none" cap="none" strike="noStrike">
                <a:solidFill>
                  <a:srgbClr val="000000"/>
                </a:solidFill>
                <a:latin typeface="Arial"/>
                <a:ea typeface="Arial"/>
                <a:cs typeface="Arial"/>
                <a:sym typeface="Arial"/>
              </a:rPr>
              <a:t>ARN… lembrando o que sabemos del.</a:t>
            </a:r>
            <a:endParaRPr b="0" i="0" sz="2800" u="none" cap="none" strike="noStrike">
              <a:solidFill>
                <a:srgbClr val="000000"/>
              </a:solidFill>
              <a:latin typeface="Arial"/>
              <a:ea typeface="Arial"/>
              <a:cs typeface="Arial"/>
              <a:sym typeface="Arial"/>
            </a:endParaRPr>
          </a:p>
        </p:txBody>
      </p:sp>
      <p:pic>
        <p:nvPicPr>
          <p:cNvPr id="107" name="Google Shape;107;p10"/>
          <p:cNvPicPr preferRelativeResize="0"/>
          <p:nvPr/>
        </p:nvPicPr>
        <p:blipFill rotWithShape="1">
          <a:blip r:embed="rId3">
            <a:alphaModFix/>
          </a:blip>
          <a:srcRect b="0" l="0" r="0" t="0"/>
          <a:stretch/>
        </p:blipFill>
        <p:spPr>
          <a:xfrm>
            <a:off x="996663" y="1017725"/>
            <a:ext cx="7150676" cy="38151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3cbe92cf28c_0_18"/>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CROMOSÓMICAS</a:t>
            </a:r>
            <a:endParaRPr b="0" i="0" sz="1700" u="none" cap="none" strike="noStrike">
              <a:solidFill>
                <a:schemeClr val="dk1"/>
              </a:solidFill>
              <a:latin typeface="Arial"/>
              <a:ea typeface="Arial"/>
              <a:cs typeface="Arial"/>
              <a:sym typeface="Arial"/>
            </a:endParaRPr>
          </a:p>
        </p:txBody>
      </p:sp>
      <p:sp>
        <p:nvSpPr>
          <p:cNvPr id="741" name="Google Shape;741;g3cbe92cf28c_0_18"/>
          <p:cNvSpPr txBox="1"/>
          <p:nvPr/>
        </p:nvSpPr>
        <p:spPr>
          <a:xfrm>
            <a:off x="778900" y="811225"/>
            <a:ext cx="7668300" cy="2488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CAMBIO NA ORDE DOS XENES.</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Translocación recíproca: </a:t>
            </a:r>
            <a:r>
              <a:rPr b="0" i="0" lang="es" sz="1300" u="none" cap="none" strike="noStrike">
                <a:solidFill>
                  <a:schemeClr val="dk2"/>
                </a:solidFill>
                <a:latin typeface="Arial"/>
                <a:ea typeface="Arial"/>
                <a:cs typeface="Arial"/>
                <a:sym typeface="Arial"/>
              </a:rPr>
              <a:t>intercambio dun fragmento de ADN entre cromosomas diferentes.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Translocación non recíproca (transposición): </a:t>
            </a:r>
            <a:r>
              <a:rPr b="0" i="0" lang="es" sz="1300" u="none" cap="none" strike="noStrike">
                <a:solidFill>
                  <a:schemeClr val="dk2"/>
                </a:solidFill>
                <a:latin typeface="Arial"/>
                <a:ea typeface="Arial"/>
                <a:cs typeface="Arial"/>
                <a:sym typeface="Arial"/>
              </a:rPr>
              <a:t>un cromosoma entrega un fragmento de ADN a outro cromosoma non homólogo, sen que haxa intercambio, ou ben un tramo de ADN cambia de lugar dentro do mesmo cromosoma.</a:t>
            </a:r>
            <a:endParaRPr b="0" i="0" sz="1300" u="none" cap="none" strike="noStrike">
              <a:solidFill>
                <a:schemeClr val="dk2"/>
              </a:solidFill>
              <a:latin typeface="Arial"/>
              <a:ea typeface="Arial"/>
              <a:cs typeface="Arial"/>
              <a:sym typeface="Arial"/>
            </a:endParaRPr>
          </a:p>
        </p:txBody>
      </p:sp>
      <p:pic>
        <p:nvPicPr>
          <p:cNvPr id="742" name="Google Shape;742;g3cbe92cf28c_0_18"/>
          <p:cNvPicPr preferRelativeResize="0"/>
          <p:nvPr/>
        </p:nvPicPr>
        <p:blipFill rotWithShape="1">
          <a:blip r:embed="rId3">
            <a:alphaModFix/>
          </a:blip>
          <a:srcRect b="0" l="0" r="0" t="0"/>
          <a:stretch/>
        </p:blipFill>
        <p:spPr>
          <a:xfrm rot="-5400000">
            <a:off x="3414312" y="1554750"/>
            <a:ext cx="2397475" cy="4431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8"/>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CROMOSÓMICAS</a:t>
            </a:r>
            <a:endParaRPr b="0" i="0" sz="1700" u="none" cap="none" strike="noStrike">
              <a:solidFill>
                <a:schemeClr val="dk1"/>
              </a:solidFill>
              <a:latin typeface="Arial"/>
              <a:ea typeface="Arial"/>
              <a:cs typeface="Arial"/>
              <a:sym typeface="Arial"/>
            </a:endParaRPr>
          </a:p>
        </p:txBody>
      </p:sp>
      <p:sp>
        <p:nvSpPr>
          <p:cNvPr id="748" name="Google Shape;748;p98"/>
          <p:cNvSpPr txBox="1"/>
          <p:nvPr/>
        </p:nvSpPr>
        <p:spPr>
          <a:xfrm>
            <a:off x="398325" y="966750"/>
            <a:ext cx="2920500" cy="2488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Exemplo: cando perdimos a cola.</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Un cambio na proteína que está detrás do desenvolvemento da cola nos monos, debido a un xene saltarín, provocou que os humanos e outros primates perdéramos a cola. Un cambio xenético mínimo deu lugar a un cambio anatómico enorme.</a:t>
            </a:r>
            <a:endParaRPr b="0" i="0" sz="1300" u="none" cap="none" strike="noStrike">
              <a:solidFill>
                <a:schemeClr val="dk2"/>
              </a:solidFill>
              <a:latin typeface="Arial"/>
              <a:ea typeface="Arial"/>
              <a:cs typeface="Arial"/>
              <a:sym typeface="Arial"/>
            </a:endParaRPr>
          </a:p>
        </p:txBody>
      </p:sp>
      <p:pic>
        <p:nvPicPr>
          <p:cNvPr id="749" name="Google Shape;749;p98"/>
          <p:cNvPicPr preferRelativeResize="0"/>
          <p:nvPr/>
        </p:nvPicPr>
        <p:blipFill rotWithShape="1">
          <a:blip r:embed="rId3">
            <a:alphaModFix/>
          </a:blip>
          <a:srcRect b="0" l="0" r="0" t="0"/>
          <a:stretch/>
        </p:blipFill>
        <p:spPr>
          <a:xfrm>
            <a:off x="3503680" y="966750"/>
            <a:ext cx="5318326" cy="3210000"/>
          </a:xfrm>
          <a:prstGeom prst="rect">
            <a:avLst/>
          </a:prstGeom>
          <a:noFill/>
          <a:ln>
            <a:noFill/>
          </a:ln>
        </p:spPr>
      </p:pic>
      <p:sp>
        <p:nvSpPr>
          <p:cNvPr id="750" name="Google Shape;750;p98"/>
          <p:cNvSpPr txBox="1"/>
          <p:nvPr/>
        </p:nvSpPr>
        <p:spPr>
          <a:xfrm>
            <a:off x="785125" y="4430150"/>
            <a:ext cx="7242300" cy="39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4"/>
              </a:rPr>
              <a:t>El País: cando perdimos a cola.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9"/>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XENÓMICAS</a:t>
            </a:r>
            <a:endParaRPr b="0" i="0" sz="1700" u="none" cap="none" strike="noStrike">
              <a:solidFill>
                <a:schemeClr val="dk1"/>
              </a:solidFill>
              <a:latin typeface="Arial"/>
              <a:ea typeface="Arial"/>
              <a:cs typeface="Arial"/>
              <a:sym typeface="Arial"/>
            </a:endParaRPr>
          </a:p>
        </p:txBody>
      </p:sp>
      <p:sp>
        <p:nvSpPr>
          <p:cNvPr id="756" name="Google Shape;756;p99"/>
          <p:cNvSpPr txBox="1"/>
          <p:nvPr/>
        </p:nvSpPr>
        <p:spPr>
          <a:xfrm>
            <a:off x="420075" y="1075325"/>
            <a:ext cx="3714300" cy="2488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Alteración no número de cromosomas dun individuo en relación ó cariotipo da súa especie. Son relativamente comúns e orixe de evolución en vexetais, pero teñen consecuencias letais ou implican enormes cambios fenotípicos en animais.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EUPLOIDÍAS</a:t>
            </a:r>
            <a:r>
              <a:rPr b="0" i="0" lang="es" sz="1300" u="none" cap="none" strike="noStrike">
                <a:solidFill>
                  <a:schemeClr val="dk2"/>
                </a:solidFill>
                <a:latin typeface="Arial"/>
                <a:ea typeface="Arial"/>
                <a:cs typeface="Arial"/>
                <a:sym typeface="Arial"/>
              </a:rPr>
              <a:t>: alteración no </a:t>
            </a:r>
            <a:r>
              <a:rPr b="1" i="0" lang="es" sz="1300" u="none" cap="none" strike="noStrike">
                <a:solidFill>
                  <a:schemeClr val="dk2"/>
                </a:solidFill>
                <a:latin typeface="Arial"/>
                <a:ea typeface="Arial"/>
                <a:cs typeface="Arial"/>
                <a:sym typeface="Arial"/>
              </a:rPr>
              <a:t>número de xogos cromosómicos</a:t>
            </a:r>
            <a:r>
              <a:rPr b="0" i="0" lang="es" sz="1300" u="none" cap="none" strike="noStrike">
                <a:solidFill>
                  <a:schemeClr val="dk2"/>
                </a:solidFill>
                <a:latin typeface="Arial"/>
                <a:ea typeface="Arial"/>
                <a:cs typeface="Arial"/>
                <a:sym typeface="Arial"/>
              </a:rPr>
              <a:t>. Entre eles destacan as </a:t>
            </a:r>
            <a:r>
              <a:rPr b="1" i="0" lang="es" sz="1300" u="none" cap="none" strike="noStrike">
                <a:solidFill>
                  <a:srgbClr val="6AA84F"/>
                </a:solidFill>
                <a:latin typeface="Arial"/>
                <a:ea typeface="Arial"/>
                <a:cs typeface="Arial"/>
                <a:sym typeface="Arial"/>
              </a:rPr>
              <a:t>POLIPLOIDÍAS</a:t>
            </a:r>
            <a:r>
              <a:rPr b="0" i="0" lang="es" sz="1300" u="none" cap="none" strike="noStrike">
                <a:solidFill>
                  <a:schemeClr val="dk2"/>
                </a:solidFill>
                <a:latin typeface="Arial"/>
                <a:ea typeface="Arial"/>
                <a:cs typeface="Arial"/>
                <a:sym typeface="Arial"/>
              </a:rPr>
              <a:t>. Os individuos poliploides teñen máis de dous xogos de cromosomas (triploides, tetraploides, poliploides). En plantas, crea variedades máis grandes.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rgbClr val="FF0000"/>
                </a:solidFill>
                <a:latin typeface="Arial"/>
                <a:ea typeface="Arial"/>
                <a:cs typeface="Arial"/>
                <a:sym typeface="Arial"/>
              </a:rPr>
              <a:t>ANEUPLOIDÍAS</a:t>
            </a:r>
            <a:r>
              <a:rPr b="0" i="0" lang="es" sz="1300" u="none" cap="none" strike="noStrike">
                <a:solidFill>
                  <a:schemeClr val="dk2"/>
                </a:solidFill>
                <a:latin typeface="Arial"/>
                <a:ea typeface="Arial"/>
                <a:cs typeface="Arial"/>
                <a:sym typeface="Arial"/>
              </a:rPr>
              <a:t>: a dotación cromosómica 2n aparece aumentada (</a:t>
            </a:r>
            <a:r>
              <a:rPr b="1" i="0" lang="es" sz="1300" u="none" cap="none" strike="noStrike">
                <a:solidFill>
                  <a:srgbClr val="FF0000"/>
                </a:solidFill>
                <a:latin typeface="Arial"/>
                <a:ea typeface="Arial"/>
                <a:cs typeface="Arial"/>
                <a:sym typeface="Arial"/>
              </a:rPr>
              <a:t>trisomía</a:t>
            </a:r>
            <a:r>
              <a:rPr b="0" i="0" lang="es" sz="1300" u="none" cap="none" strike="noStrike">
                <a:solidFill>
                  <a:schemeClr val="dk2"/>
                </a:solidFill>
                <a:latin typeface="Arial"/>
                <a:ea typeface="Arial"/>
                <a:cs typeface="Arial"/>
                <a:sym typeface="Arial"/>
              </a:rPr>
              <a:t>) ou diminuída (</a:t>
            </a:r>
            <a:r>
              <a:rPr b="1" i="0" lang="es" sz="1300" u="none" cap="none" strike="noStrike">
                <a:solidFill>
                  <a:srgbClr val="FF0000"/>
                </a:solidFill>
                <a:latin typeface="Arial"/>
                <a:ea typeface="Arial"/>
                <a:cs typeface="Arial"/>
                <a:sym typeface="Arial"/>
              </a:rPr>
              <a:t>monosomía</a:t>
            </a:r>
            <a:r>
              <a:rPr b="0" i="0" lang="es" sz="1300" u="none" cap="none" strike="noStrike">
                <a:solidFill>
                  <a:schemeClr val="dk2"/>
                </a:solidFill>
                <a:latin typeface="Arial"/>
                <a:ea typeface="Arial"/>
                <a:cs typeface="Arial"/>
                <a:sym typeface="Arial"/>
              </a:rPr>
              <a:t>) nun único cromosoma. Está causada por erros durante a meiose.</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757" name="Google Shape;757;p99"/>
          <p:cNvPicPr preferRelativeResize="0"/>
          <p:nvPr/>
        </p:nvPicPr>
        <p:blipFill rotWithShape="1">
          <a:blip r:embed="rId3">
            <a:alphaModFix/>
          </a:blip>
          <a:srcRect b="0" l="0" r="0" t="0"/>
          <a:stretch/>
        </p:blipFill>
        <p:spPr>
          <a:xfrm rot="10800000">
            <a:off x="4179248" y="1218825"/>
            <a:ext cx="4859402" cy="36991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p100"/>
          <p:cNvPicPr preferRelativeResize="0"/>
          <p:nvPr/>
        </p:nvPicPr>
        <p:blipFill rotWithShape="1">
          <a:blip r:embed="rId3">
            <a:alphaModFix/>
          </a:blip>
          <a:srcRect b="0" l="0" r="0" t="0"/>
          <a:stretch/>
        </p:blipFill>
        <p:spPr>
          <a:xfrm rot="10800000">
            <a:off x="1085427" y="169025"/>
            <a:ext cx="6973148" cy="49744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01"/>
          <p:cNvSpPr txBox="1"/>
          <p:nvPr/>
        </p:nvSpPr>
        <p:spPr>
          <a:xfrm>
            <a:off x="278950" y="219650"/>
            <a:ext cx="7535700" cy="1544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sng" cap="none" strike="noStrike">
                <a:solidFill>
                  <a:schemeClr val="hlink"/>
                </a:solidFill>
                <a:latin typeface="Arial"/>
                <a:ea typeface="Arial"/>
                <a:cs typeface="Arial"/>
                <a:sym typeface="Arial"/>
                <a:hlinkClick r:id="rId3"/>
              </a:rPr>
              <a:t>El País: el misterio de los panda de color pardo</a:t>
            </a:r>
            <a:endParaRPr b="0" i="0" sz="1400" u="none" cap="none" strike="noStrike">
              <a:solidFill>
                <a:schemeClr val="dk2"/>
              </a:solidFill>
              <a:latin typeface="Arial"/>
              <a:ea typeface="Arial"/>
              <a:cs typeface="Arial"/>
              <a:sym typeface="Arial"/>
            </a:endParaRPr>
          </a:p>
        </p:txBody>
      </p:sp>
      <p:pic>
        <p:nvPicPr>
          <p:cNvPr id="768" name="Google Shape;768;p101"/>
          <p:cNvPicPr preferRelativeResize="0"/>
          <p:nvPr/>
        </p:nvPicPr>
        <p:blipFill rotWithShape="1">
          <a:blip r:embed="rId4">
            <a:alphaModFix/>
          </a:blip>
          <a:srcRect b="0" l="0" r="0" t="12319"/>
          <a:stretch/>
        </p:blipFill>
        <p:spPr>
          <a:xfrm>
            <a:off x="1712873" y="667675"/>
            <a:ext cx="5718240" cy="1827950"/>
          </a:xfrm>
          <a:prstGeom prst="rect">
            <a:avLst/>
          </a:prstGeom>
          <a:noFill/>
          <a:ln>
            <a:noFill/>
          </a:ln>
        </p:spPr>
      </p:pic>
      <p:pic>
        <p:nvPicPr>
          <p:cNvPr id="769" name="Google Shape;769;p101"/>
          <p:cNvPicPr preferRelativeResize="0"/>
          <p:nvPr/>
        </p:nvPicPr>
        <p:blipFill rotWithShape="1">
          <a:blip r:embed="rId5">
            <a:alphaModFix/>
          </a:blip>
          <a:srcRect b="0" l="0" r="0" t="0"/>
          <a:stretch/>
        </p:blipFill>
        <p:spPr>
          <a:xfrm>
            <a:off x="2635738" y="2571750"/>
            <a:ext cx="3331875" cy="231565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g3cbe92cf28c_0_0"/>
          <p:cNvPicPr preferRelativeResize="0"/>
          <p:nvPr/>
        </p:nvPicPr>
        <p:blipFill>
          <a:blip r:embed="rId3">
            <a:alphaModFix/>
          </a:blip>
          <a:stretch>
            <a:fillRect/>
          </a:stretch>
        </p:blipFill>
        <p:spPr>
          <a:xfrm>
            <a:off x="3917225" y="491775"/>
            <a:ext cx="4933950" cy="4067175"/>
          </a:xfrm>
          <a:prstGeom prst="rect">
            <a:avLst/>
          </a:prstGeom>
          <a:noFill/>
          <a:ln>
            <a:noFill/>
          </a:ln>
        </p:spPr>
      </p:pic>
      <p:sp>
        <p:nvSpPr>
          <p:cNvPr id="775" name="Google Shape;775;g3cbe92cf28c_0_0"/>
          <p:cNvSpPr txBox="1"/>
          <p:nvPr/>
        </p:nvSpPr>
        <p:spPr>
          <a:xfrm>
            <a:off x="246025" y="353900"/>
            <a:ext cx="39450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a:t>
            </a:r>
            <a:r>
              <a:rPr b="1" lang="es" sz="1700">
                <a:solidFill>
                  <a:schemeClr val="dk2"/>
                </a:solidFill>
              </a:rPr>
              <a:t>E CANCRO</a:t>
            </a:r>
            <a:endParaRPr b="0" i="0" sz="1700" u="none" cap="none" strike="noStrike">
              <a:solidFill>
                <a:schemeClr val="dk1"/>
              </a:solidFill>
              <a:latin typeface="Arial"/>
              <a:ea typeface="Arial"/>
              <a:cs typeface="Arial"/>
              <a:sym typeface="Arial"/>
            </a:endParaRPr>
          </a:p>
        </p:txBody>
      </p:sp>
      <p:sp>
        <p:nvSpPr>
          <p:cNvPr id="776" name="Google Shape;776;g3cbe92cf28c_0_0"/>
          <p:cNvSpPr txBox="1"/>
          <p:nvPr/>
        </p:nvSpPr>
        <p:spPr>
          <a:xfrm>
            <a:off x="420075" y="1075325"/>
            <a:ext cx="3071100" cy="2799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lang="es" sz="1300">
                <a:solidFill>
                  <a:schemeClr val="dk1"/>
                </a:solidFill>
              </a:rPr>
              <a:t>No noso organismo existen uns xenes, os </a:t>
            </a:r>
            <a:r>
              <a:rPr b="1" lang="es" sz="1300">
                <a:solidFill>
                  <a:schemeClr val="dk1"/>
                </a:solidFill>
              </a:rPr>
              <a:t>protooncoxenes</a:t>
            </a:r>
            <a:r>
              <a:rPr lang="es" sz="1300">
                <a:solidFill>
                  <a:schemeClr val="dk1"/>
                </a:solidFill>
              </a:rPr>
              <a:t>, que codifican proteínas relacionadas co crecemento e división celular normais. A súa actividade é necesaria para o normal funcionamento da célula. Porén, os protooncoxenes poden transformarse pola acción dalgúns mecanismos xenéticos en </a:t>
            </a:r>
            <a:r>
              <a:rPr b="1" lang="es" sz="1300">
                <a:solidFill>
                  <a:schemeClr val="dk1"/>
                </a:solidFill>
              </a:rPr>
              <a:t>oncoxenes</a:t>
            </a:r>
            <a:r>
              <a:rPr lang="es" sz="1300">
                <a:solidFill>
                  <a:schemeClr val="dk1"/>
                </a:solidFill>
              </a:rPr>
              <a:t>, xenes que causan cancros. </a:t>
            </a:r>
            <a:endParaRPr sz="13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rPr lang="es" sz="1300">
                <a:solidFill>
                  <a:schemeClr val="dk1"/>
                </a:solidFill>
              </a:rPr>
              <a:t>Exemplo: </a:t>
            </a:r>
            <a:r>
              <a:rPr b="1" lang="es" sz="1300">
                <a:solidFill>
                  <a:schemeClr val="dk1"/>
                </a:solidFill>
              </a:rPr>
              <a:t>protooncoxenes ras</a:t>
            </a:r>
            <a:r>
              <a:rPr lang="es" sz="1300">
                <a:solidFill>
                  <a:schemeClr val="dk1"/>
                </a:solidFill>
              </a:rPr>
              <a:t>. </a:t>
            </a:r>
            <a:endParaRPr sz="1300">
              <a:solidFill>
                <a:schemeClr val="dk1"/>
              </a:solidFill>
            </a:endParaRPr>
          </a:p>
          <a:p>
            <a:pPr indent="0" lvl="0" marL="0" marR="0" rtl="0" algn="just">
              <a:lnSpc>
                <a:spcPct val="100000"/>
              </a:lnSpc>
              <a:spcBef>
                <a:spcPts val="0"/>
              </a:spcBef>
              <a:spcAft>
                <a:spcPts val="0"/>
              </a:spcAft>
              <a:buClr>
                <a:srgbClr val="000000"/>
              </a:buClr>
              <a:buSzPts val="1300"/>
              <a:buFont typeface="Arial"/>
              <a:buNone/>
            </a:pPr>
            <a:r>
              <a:t/>
            </a:r>
            <a:endParaRPr sz="1300">
              <a:solidFill>
                <a:schemeClr val="dk2"/>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g3cbe92cf28c_0_10"/>
          <p:cNvSpPr txBox="1"/>
          <p:nvPr/>
        </p:nvSpPr>
        <p:spPr>
          <a:xfrm>
            <a:off x="246025" y="353900"/>
            <a:ext cx="39450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a:t>
            </a:r>
            <a:r>
              <a:rPr b="1" lang="es" sz="1700">
                <a:solidFill>
                  <a:schemeClr val="dk2"/>
                </a:solidFill>
              </a:rPr>
              <a:t>E CANCRO</a:t>
            </a:r>
            <a:endParaRPr b="0" i="0" sz="1700" u="none" cap="none" strike="noStrike">
              <a:solidFill>
                <a:schemeClr val="dk1"/>
              </a:solidFill>
              <a:latin typeface="Arial"/>
              <a:ea typeface="Arial"/>
              <a:cs typeface="Arial"/>
              <a:sym typeface="Arial"/>
            </a:endParaRPr>
          </a:p>
        </p:txBody>
      </p:sp>
      <p:sp>
        <p:nvSpPr>
          <p:cNvPr id="782" name="Google Shape;782;g3cbe92cf28c_0_10"/>
          <p:cNvSpPr txBox="1"/>
          <p:nvPr/>
        </p:nvSpPr>
        <p:spPr>
          <a:xfrm>
            <a:off x="420075" y="1075325"/>
            <a:ext cx="3071100" cy="2799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lang="es" sz="1300">
                <a:solidFill>
                  <a:schemeClr val="dk1"/>
                </a:solidFill>
              </a:rPr>
              <a:t>Os </a:t>
            </a:r>
            <a:r>
              <a:rPr b="1" lang="es" sz="1300">
                <a:solidFill>
                  <a:schemeClr val="dk1"/>
                </a:solidFill>
              </a:rPr>
              <a:t>xenes supresores de tumores</a:t>
            </a:r>
            <a:r>
              <a:rPr lang="es" sz="1300">
                <a:solidFill>
                  <a:schemeClr val="dk1"/>
                </a:solidFill>
              </a:rPr>
              <a:t> (</a:t>
            </a:r>
            <a:r>
              <a:rPr b="1" lang="es" sz="1300">
                <a:solidFill>
                  <a:schemeClr val="dk1"/>
                </a:solidFill>
              </a:rPr>
              <a:t>TSG</a:t>
            </a:r>
            <a:r>
              <a:rPr lang="es" sz="1300">
                <a:solidFill>
                  <a:schemeClr val="dk1"/>
                </a:solidFill>
              </a:rPr>
              <a:t>) codifican proteínas que </a:t>
            </a:r>
            <a:r>
              <a:rPr b="1" lang="es" sz="1300">
                <a:solidFill>
                  <a:schemeClr val="dk1"/>
                </a:solidFill>
              </a:rPr>
              <a:t>inhiben </a:t>
            </a:r>
            <a:r>
              <a:rPr lang="es" sz="1300">
                <a:solidFill>
                  <a:schemeClr val="dk1"/>
                </a:solidFill>
              </a:rPr>
              <a:t>o crecemento celular desordenado. Teñen tamén outras funcións, como a reparación do ADN danado e a adhesión dunhas células a outras. Se son inactivados ou suprimidos por mutación, pode producirse un crecemento celular descontrolado que dea lugar a un cancro.</a:t>
            </a:r>
            <a:endParaRPr sz="13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rPr lang="es" sz="1300">
                <a:solidFill>
                  <a:schemeClr val="dk1"/>
                </a:solidFill>
              </a:rPr>
              <a:t>Por exemplo: xene p53 (“o guardián do xenoma”).</a:t>
            </a:r>
            <a:endParaRPr sz="1300">
              <a:solidFill>
                <a:schemeClr val="dk1"/>
              </a:solidFill>
            </a:endParaRPr>
          </a:p>
          <a:p>
            <a:pPr indent="0" lvl="0" marL="0" marR="0" rtl="0" algn="just">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marR="0" rtl="0" algn="just">
              <a:lnSpc>
                <a:spcPct val="100000"/>
              </a:lnSpc>
              <a:spcBef>
                <a:spcPts val="0"/>
              </a:spcBef>
              <a:spcAft>
                <a:spcPts val="0"/>
              </a:spcAft>
              <a:buClr>
                <a:srgbClr val="000000"/>
              </a:buClr>
              <a:buSzPts val="1300"/>
              <a:buFont typeface="Arial"/>
              <a:buNone/>
            </a:pPr>
            <a:r>
              <a:t/>
            </a:r>
            <a:endParaRPr sz="1300">
              <a:solidFill>
                <a:schemeClr val="dk2"/>
              </a:solidFill>
            </a:endParaRPr>
          </a:p>
        </p:txBody>
      </p:sp>
      <p:pic>
        <p:nvPicPr>
          <p:cNvPr id="783" name="Google Shape;783;g3cbe92cf28c_0_10"/>
          <p:cNvPicPr preferRelativeResize="0"/>
          <p:nvPr/>
        </p:nvPicPr>
        <p:blipFill>
          <a:blip r:embed="rId3">
            <a:alphaModFix/>
          </a:blip>
          <a:stretch>
            <a:fillRect/>
          </a:stretch>
        </p:blipFill>
        <p:spPr>
          <a:xfrm>
            <a:off x="4277800" y="470550"/>
            <a:ext cx="4171950" cy="38766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02"/>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E EVOLUCIÓN</a:t>
            </a:r>
            <a:endParaRPr b="0" i="0" sz="1700" u="none" cap="none" strike="noStrike">
              <a:solidFill>
                <a:schemeClr val="dk1"/>
              </a:solidFill>
              <a:latin typeface="Arial"/>
              <a:ea typeface="Arial"/>
              <a:cs typeface="Arial"/>
              <a:sym typeface="Arial"/>
            </a:endParaRPr>
          </a:p>
        </p:txBody>
      </p:sp>
      <p:pic>
        <p:nvPicPr>
          <p:cNvPr id="789" name="Google Shape;789;p102"/>
          <p:cNvPicPr preferRelativeResize="0"/>
          <p:nvPr/>
        </p:nvPicPr>
        <p:blipFill rotWithShape="1">
          <a:blip r:embed="rId3">
            <a:alphaModFix/>
          </a:blip>
          <a:srcRect b="0" l="0" r="0" t="0"/>
          <a:stretch/>
        </p:blipFill>
        <p:spPr>
          <a:xfrm>
            <a:off x="2621050" y="1010673"/>
            <a:ext cx="2622344" cy="3628251"/>
          </a:xfrm>
          <a:prstGeom prst="rect">
            <a:avLst/>
          </a:prstGeom>
          <a:noFill/>
          <a:ln>
            <a:noFill/>
          </a:ln>
        </p:spPr>
      </p:pic>
      <p:pic>
        <p:nvPicPr>
          <p:cNvPr id="790" name="Google Shape;790;p102"/>
          <p:cNvPicPr preferRelativeResize="0"/>
          <p:nvPr/>
        </p:nvPicPr>
        <p:blipFill rotWithShape="1">
          <a:blip r:embed="rId4">
            <a:alphaModFix/>
          </a:blip>
          <a:srcRect b="0" l="0" r="0" t="0"/>
          <a:stretch/>
        </p:blipFill>
        <p:spPr>
          <a:xfrm>
            <a:off x="5719402" y="1010673"/>
            <a:ext cx="2513473" cy="3628251"/>
          </a:xfrm>
          <a:prstGeom prst="rect">
            <a:avLst/>
          </a:prstGeom>
          <a:noFill/>
          <a:ln>
            <a:noFill/>
          </a:ln>
        </p:spPr>
      </p:pic>
      <p:sp>
        <p:nvSpPr>
          <p:cNvPr id="791" name="Google Shape;791;p102"/>
          <p:cNvSpPr txBox="1"/>
          <p:nvPr/>
        </p:nvSpPr>
        <p:spPr>
          <a:xfrm>
            <a:off x="2904275" y="4745475"/>
            <a:ext cx="26643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Charles Darwin.</a:t>
            </a:r>
            <a:endParaRPr b="0" i="0" sz="1400" u="none" cap="none" strike="noStrike">
              <a:solidFill>
                <a:schemeClr val="dk2"/>
              </a:solidFill>
              <a:latin typeface="Arial"/>
              <a:ea typeface="Arial"/>
              <a:cs typeface="Arial"/>
              <a:sym typeface="Arial"/>
            </a:endParaRPr>
          </a:p>
        </p:txBody>
      </p:sp>
      <p:sp>
        <p:nvSpPr>
          <p:cNvPr id="792" name="Google Shape;792;p102"/>
          <p:cNvSpPr txBox="1"/>
          <p:nvPr/>
        </p:nvSpPr>
        <p:spPr>
          <a:xfrm>
            <a:off x="5719400" y="4745475"/>
            <a:ext cx="26643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Alfred Russell Wallace.</a:t>
            </a:r>
            <a:endParaRPr b="0" i="0" sz="1400" u="none" cap="none" strike="noStrike">
              <a:solidFill>
                <a:schemeClr val="dk2"/>
              </a:solidFill>
              <a:latin typeface="Arial"/>
              <a:ea typeface="Arial"/>
              <a:cs typeface="Arial"/>
              <a:sym typeface="Arial"/>
            </a:endParaRPr>
          </a:p>
        </p:txBody>
      </p:sp>
      <p:sp>
        <p:nvSpPr>
          <p:cNvPr id="793" name="Google Shape;793;p102"/>
          <p:cNvSpPr txBox="1"/>
          <p:nvPr/>
        </p:nvSpPr>
        <p:spPr>
          <a:xfrm>
            <a:off x="197900" y="893850"/>
            <a:ext cx="2142300" cy="1544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No ano 1858 foron presentados os traballos de Darwin e Wallace sobre a </a:t>
            </a:r>
            <a:r>
              <a:rPr b="1" i="0" lang="es" sz="1400" u="none" cap="none" strike="noStrike">
                <a:solidFill>
                  <a:schemeClr val="dk2"/>
                </a:solidFill>
                <a:latin typeface="Arial"/>
                <a:ea typeface="Arial"/>
                <a:cs typeface="Arial"/>
                <a:sym typeface="Arial"/>
              </a:rPr>
              <a:t>evolución por</a:t>
            </a:r>
            <a:r>
              <a:rPr b="0" i="0" lang="es" sz="1400" u="none" cap="none" strike="noStrike">
                <a:solidFill>
                  <a:schemeClr val="dk2"/>
                </a:solidFill>
                <a:latin typeface="Arial"/>
                <a:ea typeface="Arial"/>
                <a:cs typeface="Arial"/>
                <a:sym typeface="Arial"/>
              </a:rPr>
              <a:t> </a:t>
            </a:r>
            <a:r>
              <a:rPr b="1" i="0" lang="es" sz="1400" u="none" cap="none" strike="noStrike">
                <a:solidFill>
                  <a:schemeClr val="dk2"/>
                </a:solidFill>
                <a:latin typeface="Arial"/>
                <a:ea typeface="Arial"/>
                <a:cs typeface="Arial"/>
                <a:sym typeface="Arial"/>
              </a:rPr>
              <a:t>selección natural</a:t>
            </a:r>
            <a:r>
              <a:rPr b="0" i="0" lang="es" sz="1400" u="none" cap="none" strike="noStrike">
                <a:solidFill>
                  <a:schemeClr val="dk2"/>
                </a:solidFill>
                <a:latin typeface="Arial"/>
                <a:ea typeface="Arial"/>
                <a:cs typeface="Arial"/>
                <a:sym typeface="Arial"/>
              </a:rPr>
              <a:t>.</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Nun medio no que hai recursos finitos, establécese unha loita, que se nutre na variabilidade dos individuos, sendo seleccionados os máis aptos, que xeración tras xeración deixarán a súa impronta fenotípica nunha poboación.</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03"/>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E EVOLUCIÓN</a:t>
            </a:r>
            <a:endParaRPr b="0" i="0" sz="1700" u="none" cap="none" strike="noStrike">
              <a:solidFill>
                <a:schemeClr val="dk1"/>
              </a:solidFill>
              <a:latin typeface="Arial"/>
              <a:ea typeface="Arial"/>
              <a:cs typeface="Arial"/>
              <a:sym typeface="Arial"/>
            </a:endParaRPr>
          </a:p>
        </p:txBody>
      </p:sp>
      <p:pic>
        <p:nvPicPr>
          <p:cNvPr id="799" name="Google Shape;799;p103"/>
          <p:cNvPicPr preferRelativeResize="0"/>
          <p:nvPr/>
        </p:nvPicPr>
        <p:blipFill rotWithShape="1">
          <a:blip r:embed="rId3">
            <a:alphaModFix/>
          </a:blip>
          <a:srcRect b="0" l="0" r="0" t="0"/>
          <a:stretch/>
        </p:blipFill>
        <p:spPr>
          <a:xfrm>
            <a:off x="410953" y="2028050"/>
            <a:ext cx="1494069" cy="2067175"/>
          </a:xfrm>
          <a:prstGeom prst="rect">
            <a:avLst/>
          </a:prstGeom>
          <a:noFill/>
          <a:ln>
            <a:noFill/>
          </a:ln>
        </p:spPr>
      </p:pic>
      <p:pic>
        <p:nvPicPr>
          <p:cNvPr id="800" name="Google Shape;800;p103"/>
          <p:cNvPicPr preferRelativeResize="0"/>
          <p:nvPr/>
        </p:nvPicPr>
        <p:blipFill rotWithShape="1">
          <a:blip r:embed="rId4">
            <a:alphaModFix/>
          </a:blip>
          <a:srcRect b="0" l="0" r="0" t="0"/>
          <a:stretch/>
        </p:blipFill>
        <p:spPr>
          <a:xfrm>
            <a:off x="2058526" y="2028049"/>
            <a:ext cx="1432038" cy="2067175"/>
          </a:xfrm>
          <a:prstGeom prst="rect">
            <a:avLst/>
          </a:prstGeom>
          <a:noFill/>
          <a:ln>
            <a:noFill/>
          </a:ln>
        </p:spPr>
      </p:pic>
      <p:sp>
        <p:nvSpPr>
          <p:cNvPr id="801" name="Google Shape;801;p103"/>
          <p:cNvSpPr txBox="1"/>
          <p:nvPr/>
        </p:nvSpPr>
        <p:spPr>
          <a:xfrm>
            <a:off x="839500" y="121700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TEORÍA DA EVOLUCIÓN POR SELECCIÓN NATURAL</a:t>
            </a:r>
            <a:endParaRPr b="1" i="0" sz="1400" u="none" cap="none" strike="noStrike">
              <a:solidFill>
                <a:schemeClr val="dk2"/>
              </a:solidFill>
              <a:latin typeface="Arial"/>
              <a:ea typeface="Arial"/>
              <a:cs typeface="Arial"/>
              <a:sym typeface="Arial"/>
            </a:endParaRPr>
          </a:p>
        </p:txBody>
      </p:sp>
      <p:sp>
        <p:nvSpPr>
          <p:cNvPr id="802" name="Google Shape;802;p103"/>
          <p:cNvSpPr txBox="1"/>
          <p:nvPr/>
        </p:nvSpPr>
        <p:spPr>
          <a:xfrm>
            <a:off x="3642788" y="1252250"/>
            <a:ext cx="511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chemeClr val="dk2"/>
                </a:solidFill>
                <a:latin typeface="Arial"/>
                <a:ea typeface="Arial"/>
                <a:cs typeface="Arial"/>
                <a:sym typeface="Arial"/>
              </a:rPr>
              <a:t>+</a:t>
            </a:r>
            <a:endParaRPr b="1" i="0" sz="2400" u="none" cap="none" strike="noStrike">
              <a:solidFill>
                <a:schemeClr val="dk2"/>
              </a:solidFill>
              <a:latin typeface="Arial"/>
              <a:ea typeface="Arial"/>
              <a:cs typeface="Arial"/>
              <a:sym typeface="Arial"/>
            </a:endParaRPr>
          </a:p>
        </p:txBody>
      </p:sp>
      <p:sp>
        <p:nvSpPr>
          <p:cNvPr id="803" name="Google Shape;803;p103"/>
          <p:cNvSpPr txBox="1"/>
          <p:nvPr/>
        </p:nvSpPr>
        <p:spPr>
          <a:xfrm>
            <a:off x="4154000" y="121700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TEORÍA</a:t>
            </a:r>
            <a:endParaRPr b="1" i="0" sz="14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CROMOSÓMICA DA HERDANZA</a:t>
            </a:r>
            <a:endParaRPr b="1" i="0" sz="1400" u="none" cap="none" strike="noStrike">
              <a:solidFill>
                <a:schemeClr val="dk2"/>
              </a:solidFill>
              <a:latin typeface="Arial"/>
              <a:ea typeface="Arial"/>
              <a:cs typeface="Arial"/>
              <a:sym typeface="Arial"/>
            </a:endParaRPr>
          </a:p>
        </p:txBody>
      </p:sp>
      <p:sp>
        <p:nvSpPr>
          <p:cNvPr id="804" name="Google Shape;804;p103"/>
          <p:cNvSpPr txBox="1"/>
          <p:nvPr/>
        </p:nvSpPr>
        <p:spPr>
          <a:xfrm>
            <a:off x="6187513" y="1252250"/>
            <a:ext cx="511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chemeClr val="dk2"/>
                </a:solidFill>
                <a:latin typeface="Arial"/>
                <a:ea typeface="Arial"/>
                <a:cs typeface="Arial"/>
                <a:sym typeface="Arial"/>
              </a:rPr>
              <a:t>=</a:t>
            </a:r>
            <a:endParaRPr b="1" i="0" sz="2400" u="none" cap="none" strike="noStrike">
              <a:solidFill>
                <a:schemeClr val="dk2"/>
              </a:solidFill>
              <a:latin typeface="Arial"/>
              <a:ea typeface="Arial"/>
              <a:cs typeface="Arial"/>
              <a:sym typeface="Arial"/>
            </a:endParaRPr>
          </a:p>
        </p:txBody>
      </p:sp>
      <p:sp>
        <p:nvSpPr>
          <p:cNvPr id="805" name="Google Shape;805;p103"/>
          <p:cNvSpPr txBox="1"/>
          <p:nvPr/>
        </p:nvSpPr>
        <p:spPr>
          <a:xfrm>
            <a:off x="6513875" y="1162625"/>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NEODARWINISMO ou TEORÍA SINTÉTICA DA EVOLUCIÓN</a:t>
            </a:r>
            <a:endParaRPr b="1" i="0" sz="1400" u="none" cap="none" strike="noStrike">
              <a:solidFill>
                <a:schemeClr val="dk2"/>
              </a:solidFill>
              <a:latin typeface="Arial"/>
              <a:ea typeface="Arial"/>
              <a:cs typeface="Arial"/>
              <a:sym typeface="Arial"/>
            </a:endParaRPr>
          </a:p>
        </p:txBody>
      </p:sp>
      <p:pic>
        <p:nvPicPr>
          <p:cNvPr id="806" name="Google Shape;806;p103"/>
          <p:cNvPicPr preferRelativeResize="0"/>
          <p:nvPr/>
        </p:nvPicPr>
        <p:blipFill rotWithShape="1">
          <a:blip r:embed="rId5">
            <a:alphaModFix/>
          </a:blip>
          <a:srcRect b="0" l="0" r="0" t="0"/>
          <a:stretch/>
        </p:blipFill>
        <p:spPr>
          <a:xfrm>
            <a:off x="4572000" y="2363106"/>
            <a:ext cx="1652600" cy="157356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4"/>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XENÉTICA E EVOLUCIÓN</a:t>
            </a:r>
            <a:endParaRPr b="0" i="0" sz="1700" u="none" cap="none" strike="noStrike">
              <a:solidFill>
                <a:schemeClr val="dk1"/>
              </a:solidFill>
              <a:latin typeface="Arial"/>
              <a:ea typeface="Arial"/>
              <a:cs typeface="Arial"/>
              <a:sym typeface="Arial"/>
            </a:endParaRPr>
          </a:p>
        </p:txBody>
      </p:sp>
      <p:sp>
        <p:nvSpPr>
          <p:cNvPr id="812" name="Google Shape;812;p104"/>
          <p:cNvSpPr txBox="1"/>
          <p:nvPr/>
        </p:nvSpPr>
        <p:spPr>
          <a:xfrm>
            <a:off x="292950" y="858000"/>
            <a:ext cx="8558100" cy="690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O Neodarwinismo ou Teoría sintética da evolución é a teoría que actualmente se admite para explicar o proceso da evolución. Pero,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9900FF"/>
                </a:solidFill>
                <a:latin typeface="Arial"/>
                <a:ea typeface="Arial"/>
                <a:cs typeface="Arial"/>
                <a:sym typeface="Arial"/>
              </a:rPr>
              <a:t>QUE É A EVOLUCIÓN E CAL É A SÚA RELACIÓN COA BIODIVERSIDADE?</a:t>
            </a:r>
            <a:endParaRPr b="1" i="0" sz="1400" u="none" cap="none" strike="noStrike">
              <a:solidFill>
                <a:srgbClr val="9900FF"/>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813" name="Google Shape;813;p104"/>
          <p:cNvSpPr txBox="1"/>
          <p:nvPr/>
        </p:nvSpPr>
        <p:spPr>
          <a:xfrm>
            <a:off x="292950" y="2030000"/>
            <a:ext cx="8558100" cy="527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chemeClr val="accent4"/>
                </a:solidFill>
                <a:latin typeface="Arial"/>
                <a:ea typeface="Arial"/>
                <a:cs typeface="Arial"/>
                <a:sym typeface="Arial"/>
              </a:rPr>
              <a:t>EVOLUCIÓN</a:t>
            </a:r>
            <a:r>
              <a:rPr b="0" i="0" lang="es" sz="1400" u="none" cap="none" strike="noStrike">
                <a:solidFill>
                  <a:schemeClr val="dk2"/>
                </a:solidFill>
                <a:latin typeface="Arial"/>
                <a:ea typeface="Arial"/>
                <a:cs typeface="Arial"/>
                <a:sym typeface="Arial"/>
              </a:rPr>
              <a:t>: cambio no acervo xenético ó longo do tempo. </a:t>
            </a:r>
            <a:endParaRPr b="0" i="0" sz="1400" u="none" cap="none" strike="noStrike">
              <a:solidFill>
                <a:schemeClr val="dk2"/>
              </a:solidFill>
              <a:latin typeface="Arial"/>
              <a:ea typeface="Arial"/>
              <a:cs typeface="Arial"/>
              <a:sym typeface="Arial"/>
            </a:endParaRPr>
          </a:p>
        </p:txBody>
      </p:sp>
      <p:sp>
        <p:nvSpPr>
          <p:cNvPr id="814" name="Google Shape;814;p104"/>
          <p:cNvSpPr txBox="1"/>
          <p:nvPr/>
        </p:nvSpPr>
        <p:spPr>
          <a:xfrm>
            <a:off x="292950" y="2588238"/>
            <a:ext cx="8558100" cy="891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rgbClr val="0000FF"/>
                </a:solidFill>
                <a:latin typeface="Arial"/>
                <a:ea typeface="Arial"/>
                <a:cs typeface="Arial"/>
                <a:sym typeface="Arial"/>
              </a:rPr>
              <a:t>ACERVO XENÉTICO</a:t>
            </a:r>
            <a:r>
              <a:rPr b="0" i="0" lang="es" sz="1400" u="none" cap="none" strike="noStrike">
                <a:solidFill>
                  <a:schemeClr val="dk2"/>
                </a:solidFill>
                <a:latin typeface="Arial"/>
                <a:ea typeface="Arial"/>
                <a:cs typeface="Arial"/>
                <a:sym typeface="Arial"/>
              </a:rPr>
              <a:t> é o conxunto de xenes. Se falamos en clave microevolutiva, será o conxunto de xenes dunha poboación ou dunha especie. Se falamos en clave macroevolutiva será o conxunto de xenes de tódalas especies que habitan o planeta.</a:t>
            </a:r>
            <a:endParaRPr b="0" i="0" sz="1400" u="none" cap="none" strike="noStrike">
              <a:solidFill>
                <a:schemeClr val="dk2"/>
              </a:solidFill>
              <a:latin typeface="Arial"/>
              <a:ea typeface="Arial"/>
              <a:cs typeface="Arial"/>
              <a:sym typeface="Arial"/>
            </a:endParaRPr>
          </a:p>
        </p:txBody>
      </p:sp>
      <p:sp>
        <p:nvSpPr>
          <p:cNvPr id="815" name="Google Shape;815;p104"/>
          <p:cNvSpPr txBox="1"/>
          <p:nvPr/>
        </p:nvSpPr>
        <p:spPr>
          <a:xfrm>
            <a:off x="292950" y="3479250"/>
            <a:ext cx="8558100" cy="891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rgbClr val="6AA84F"/>
                </a:solidFill>
                <a:latin typeface="Arial"/>
                <a:ea typeface="Arial"/>
                <a:cs typeface="Arial"/>
                <a:sym typeface="Arial"/>
              </a:rPr>
              <a:t>BIODIVERSIDADE</a:t>
            </a:r>
            <a:r>
              <a:rPr b="0" i="0" lang="es" sz="1400" u="none" cap="none" strike="noStrike">
                <a:solidFill>
                  <a:schemeClr val="dk2"/>
                </a:solidFill>
                <a:latin typeface="Arial"/>
                <a:ea typeface="Arial"/>
                <a:cs typeface="Arial"/>
                <a:sym typeface="Arial"/>
              </a:rPr>
              <a:t> é o conxunto de tódolos seres vivos do planeta, o ambiente no que viven e a relacións que se establecen entre eles. Increméntase coa aparición de novas especies.</a:t>
            </a:r>
            <a:endParaRPr b="0" i="0" sz="1400" u="none" cap="none" strike="noStrike">
              <a:solidFill>
                <a:schemeClr val="dk2"/>
              </a:solidFill>
              <a:latin typeface="Arial"/>
              <a:ea typeface="Arial"/>
              <a:cs typeface="Arial"/>
              <a:sym typeface="Arial"/>
            </a:endParaRPr>
          </a:p>
        </p:txBody>
      </p:sp>
      <p:sp>
        <p:nvSpPr>
          <p:cNvPr id="816" name="Google Shape;816;p104"/>
          <p:cNvSpPr txBox="1"/>
          <p:nvPr/>
        </p:nvSpPr>
        <p:spPr>
          <a:xfrm>
            <a:off x="292950" y="4252500"/>
            <a:ext cx="8558100" cy="891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Se buscamos a relación entre evolución e biodiversidade, veremos que </a:t>
            </a:r>
            <a:r>
              <a:rPr b="1" i="0" lang="es" sz="1400" u="none" cap="none" strike="noStrike">
                <a:solidFill>
                  <a:schemeClr val="dk1"/>
                </a:solidFill>
                <a:latin typeface="Arial"/>
                <a:ea typeface="Arial"/>
                <a:cs typeface="Arial"/>
                <a:sym typeface="Arial"/>
              </a:rPr>
              <a:t>o proceso evolutivo </a:t>
            </a:r>
            <a:r>
              <a:rPr b="0" i="0" lang="es" sz="1400" u="none" cap="none" strike="noStrike">
                <a:solidFill>
                  <a:schemeClr val="dk1"/>
                </a:solidFill>
                <a:latin typeface="Arial"/>
                <a:ea typeface="Arial"/>
                <a:cs typeface="Arial"/>
                <a:sym typeface="Arial"/>
              </a:rPr>
              <a:t>dende os inicios da vida no planeta Terra</a:t>
            </a:r>
            <a:r>
              <a:rPr b="1" i="0" lang="es" sz="1400" u="none" cap="none" strike="noStrike">
                <a:solidFill>
                  <a:schemeClr val="dk1"/>
                </a:solidFill>
                <a:latin typeface="Arial"/>
                <a:ea typeface="Arial"/>
                <a:cs typeface="Arial"/>
                <a:sym typeface="Arial"/>
              </a:rPr>
              <a:t> é o responsable da actual biodiversidade</a:t>
            </a:r>
            <a:r>
              <a:rPr b="0" i="0" lang="es"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1"/>
          <p:cNvPicPr preferRelativeResize="0"/>
          <p:nvPr/>
        </p:nvPicPr>
        <p:blipFill rotWithShape="1">
          <a:blip r:embed="rId3">
            <a:alphaModFix/>
          </a:blip>
          <a:srcRect b="0" l="0" r="0" t="0"/>
          <a:stretch/>
        </p:blipFill>
        <p:spPr>
          <a:xfrm>
            <a:off x="172325" y="156787"/>
            <a:ext cx="8586499" cy="48299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05"/>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XENÉTICA E EVOLUCIÓN</a:t>
            </a:r>
            <a:endParaRPr b="0" i="0" sz="1700" u="none" cap="none" strike="noStrike">
              <a:solidFill>
                <a:schemeClr val="dk1"/>
              </a:solidFill>
              <a:latin typeface="Arial"/>
              <a:ea typeface="Arial"/>
              <a:cs typeface="Arial"/>
              <a:sym typeface="Arial"/>
            </a:endParaRPr>
          </a:p>
        </p:txBody>
      </p:sp>
      <p:sp>
        <p:nvSpPr>
          <p:cNvPr id="822" name="Google Shape;822;p105"/>
          <p:cNvSpPr txBox="1"/>
          <p:nvPr/>
        </p:nvSpPr>
        <p:spPr>
          <a:xfrm>
            <a:off x="348175" y="257175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MUTACIÓNS</a:t>
            </a:r>
            <a:endParaRPr b="1" i="0" sz="1400" u="none" cap="none" strike="noStrike">
              <a:solidFill>
                <a:schemeClr val="dk2"/>
              </a:solidFill>
              <a:latin typeface="Arial"/>
              <a:ea typeface="Arial"/>
              <a:cs typeface="Arial"/>
              <a:sym typeface="Arial"/>
            </a:endParaRPr>
          </a:p>
        </p:txBody>
      </p:sp>
      <p:sp>
        <p:nvSpPr>
          <p:cNvPr id="823" name="Google Shape;823;p105"/>
          <p:cNvSpPr txBox="1"/>
          <p:nvPr/>
        </p:nvSpPr>
        <p:spPr>
          <a:xfrm>
            <a:off x="2048175" y="257175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DERIVA XENÉTICA</a:t>
            </a:r>
            <a:endParaRPr b="1" i="0" sz="1400" u="none" cap="none" strike="noStrike">
              <a:solidFill>
                <a:schemeClr val="dk2"/>
              </a:solidFill>
              <a:latin typeface="Arial"/>
              <a:ea typeface="Arial"/>
              <a:cs typeface="Arial"/>
              <a:sym typeface="Arial"/>
            </a:endParaRPr>
          </a:p>
        </p:txBody>
      </p:sp>
      <p:sp>
        <p:nvSpPr>
          <p:cNvPr id="824" name="Google Shape;824;p105"/>
          <p:cNvSpPr txBox="1"/>
          <p:nvPr/>
        </p:nvSpPr>
        <p:spPr>
          <a:xfrm>
            <a:off x="6488600" y="257175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FLUXO XENÉTICO</a:t>
            </a:r>
            <a:endParaRPr b="1" i="0" sz="1400" u="none" cap="none" strike="noStrike">
              <a:solidFill>
                <a:schemeClr val="dk2"/>
              </a:solidFill>
              <a:latin typeface="Arial"/>
              <a:ea typeface="Arial"/>
              <a:cs typeface="Arial"/>
              <a:sym typeface="Arial"/>
            </a:endParaRPr>
          </a:p>
        </p:txBody>
      </p:sp>
      <p:sp>
        <p:nvSpPr>
          <p:cNvPr id="825" name="Google Shape;825;p105"/>
          <p:cNvSpPr txBox="1"/>
          <p:nvPr/>
        </p:nvSpPr>
        <p:spPr>
          <a:xfrm>
            <a:off x="4215825" y="2571750"/>
            <a:ext cx="21423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SELECCIÓN NATURAL</a:t>
            </a:r>
            <a:endParaRPr b="1" i="0" sz="1400" u="none" cap="none" strike="noStrike">
              <a:solidFill>
                <a:schemeClr val="dk2"/>
              </a:solidFill>
              <a:latin typeface="Arial"/>
              <a:ea typeface="Arial"/>
              <a:cs typeface="Arial"/>
              <a:sym typeface="Arial"/>
            </a:endParaRPr>
          </a:p>
        </p:txBody>
      </p:sp>
      <p:sp>
        <p:nvSpPr>
          <p:cNvPr id="826" name="Google Shape;826;p105"/>
          <p:cNvSpPr txBox="1"/>
          <p:nvPr/>
        </p:nvSpPr>
        <p:spPr>
          <a:xfrm>
            <a:off x="292950" y="858000"/>
            <a:ext cx="8558100" cy="690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Se sabemos que a biodiversidade é o conxunto de especies, podemos dicir que o incremento da biodiversidade está asociado á aparición de novas especies. Preguntar cales son os factores que incrementan a biodiversidade é preguntar </a:t>
            </a:r>
            <a:r>
              <a:rPr b="1" i="0" lang="es" sz="1400" u="none" cap="none" strike="noStrike">
                <a:solidFill>
                  <a:schemeClr val="dk2"/>
                </a:solidFill>
                <a:latin typeface="Arial"/>
                <a:ea typeface="Arial"/>
                <a:cs typeface="Arial"/>
                <a:sym typeface="Arial"/>
              </a:rPr>
              <a:t>cales son os mecanismos que producen un incremento no número de especies e por tanto o proceso evolutivo</a:t>
            </a:r>
            <a:r>
              <a:rPr b="0" i="0" lang="es"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Os mecanismos ou procesos que fan posible a evolución son:</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827" name="Google Shape;827;p105"/>
          <p:cNvSpPr txBox="1"/>
          <p:nvPr/>
        </p:nvSpPr>
        <p:spPr>
          <a:xfrm>
            <a:off x="2902725" y="4518900"/>
            <a:ext cx="44640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TODO ELES CONVERXEN NA ADAPTACIÓN</a:t>
            </a:r>
            <a:endParaRPr b="1" i="0" sz="1400" u="none" cap="none" strike="noStrike">
              <a:solidFill>
                <a:schemeClr val="dk2"/>
              </a:solidFill>
              <a:latin typeface="Arial"/>
              <a:ea typeface="Arial"/>
              <a:cs typeface="Arial"/>
              <a:sym typeface="Arial"/>
            </a:endParaRPr>
          </a:p>
        </p:txBody>
      </p:sp>
      <p:pic>
        <p:nvPicPr>
          <p:cNvPr id="828" name="Google Shape;828;p105"/>
          <p:cNvPicPr preferRelativeResize="0"/>
          <p:nvPr/>
        </p:nvPicPr>
        <p:blipFill rotWithShape="1">
          <a:blip r:embed="rId3">
            <a:alphaModFix/>
          </a:blip>
          <a:srcRect b="0" l="0" r="0" t="0"/>
          <a:stretch/>
        </p:blipFill>
        <p:spPr>
          <a:xfrm>
            <a:off x="645179" y="3036024"/>
            <a:ext cx="1377649" cy="1357473"/>
          </a:xfrm>
          <a:prstGeom prst="rect">
            <a:avLst/>
          </a:prstGeom>
          <a:noFill/>
          <a:ln>
            <a:noFill/>
          </a:ln>
        </p:spPr>
      </p:pic>
      <p:pic>
        <p:nvPicPr>
          <p:cNvPr id="829" name="Google Shape;829;p105"/>
          <p:cNvPicPr preferRelativeResize="0"/>
          <p:nvPr/>
        </p:nvPicPr>
        <p:blipFill rotWithShape="1">
          <a:blip r:embed="rId4">
            <a:alphaModFix/>
          </a:blip>
          <a:srcRect b="3099" l="0" r="0" t="0"/>
          <a:stretch/>
        </p:blipFill>
        <p:spPr>
          <a:xfrm>
            <a:off x="2380310" y="2990962"/>
            <a:ext cx="1705034" cy="1248175"/>
          </a:xfrm>
          <a:prstGeom prst="rect">
            <a:avLst/>
          </a:prstGeom>
          <a:noFill/>
          <a:ln>
            <a:noFill/>
          </a:ln>
        </p:spPr>
      </p:pic>
      <p:pic>
        <p:nvPicPr>
          <p:cNvPr id="830" name="Google Shape;830;p105"/>
          <p:cNvPicPr preferRelativeResize="0"/>
          <p:nvPr/>
        </p:nvPicPr>
        <p:blipFill rotWithShape="1">
          <a:blip r:embed="rId5">
            <a:alphaModFix/>
          </a:blip>
          <a:srcRect b="0" l="0" r="0" t="0"/>
          <a:stretch/>
        </p:blipFill>
        <p:spPr>
          <a:xfrm>
            <a:off x="4777923" y="3036025"/>
            <a:ext cx="1018102" cy="1357475"/>
          </a:xfrm>
          <a:prstGeom prst="rect">
            <a:avLst/>
          </a:prstGeom>
          <a:noFill/>
          <a:ln>
            <a:noFill/>
          </a:ln>
        </p:spPr>
      </p:pic>
      <p:pic>
        <p:nvPicPr>
          <p:cNvPr id="831" name="Google Shape;831;p105"/>
          <p:cNvPicPr preferRelativeResize="0"/>
          <p:nvPr/>
        </p:nvPicPr>
        <p:blipFill rotWithShape="1">
          <a:blip r:embed="rId6">
            <a:alphaModFix/>
          </a:blip>
          <a:srcRect b="13724" l="0" r="0" t="19751"/>
          <a:stretch/>
        </p:blipFill>
        <p:spPr>
          <a:xfrm>
            <a:off x="6383463" y="2990950"/>
            <a:ext cx="2428875" cy="12482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06"/>
          <p:cNvSpPr txBox="1"/>
          <p:nvPr/>
        </p:nvSpPr>
        <p:spPr>
          <a:xfrm>
            <a:off x="589375" y="325650"/>
            <a:ext cx="67983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PROCESOS MOTOR DA EVOLUCIÓN: MUTACIÓNS</a:t>
            </a:r>
            <a:endParaRPr b="1" i="0" sz="1400" u="none" cap="none" strike="noStrike">
              <a:solidFill>
                <a:schemeClr val="dk2"/>
              </a:solidFill>
              <a:latin typeface="Arial"/>
              <a:ea typeface="Arial"/>
              <a:cs typeface="Arial"/>
              <a:sym typeface="Arial"/>
            </a:endParaRPr>
          </a:p>
        </p:txBody>
      </p:sp>
      <p:sp>
        <p:nvSpPr>
          <p:cNvPr id="837" name="Google Shape;837;p106"/>
          <p:cNvSpPr txBox="1"/>
          <p:nvPr/>
        </p:nvSpPr>
        <p:spPr>
          <a:xfrm>
            <a:off x="589375" y="885150"/>
            <a:ext cx="8049600" cy="2076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Darwin sinalaba coma un dos factores que fan posible a evolución a variabilidade dentro das especies. Agora sabemos que </a:t>
            </a:r>
            <a:r>
              <a:rPr b="1" i="0" lang="es" sz="1300" u="none" cap="none" strike="noStrike">
                <a:solidFill>
                  <a:schemeClr val="dk2"/>
                </a:solidFill>
                <a:latin typeface="Arial"/>
                <a:ea typeface="Arial"/>
                <a:cs typeface="Arial"/>
                <a:sym typeface="Arial"/>
              </a:rPr>
              <a:t>esa variabilidade existe grazas ás mutacións</a:t>
            </a:r>
            <a:r>
              <a:rPr b="0" i="0" lang="es" sz="1300" u="none" cap="none" strike="noStrike">
                <a:solidFill>
                  <a:schemeClr val="dk2"/>
                </a:solidFill>
                <a:latin typeface="Arial"/>
                <a:ea typeface="Arial"/>
                <a:cs typeface="Arial"/>
                <a:sym typeface="Arial"/>
              </a:rPr>
              <a:t> que se levan producindo ó longo da historia da vida na Terra. As mutacións son por tanto a orixe da biodiversidade, xa que ó longo do tempo van dar lugar a novas especies.</a:t>
            </a:r>
            <a:endParaRPr b="0" i="0" sz="1300" u="none" cap="none" strike="noStrike">
              <a:solidFill>
                <a:schemeClr val="dk2"/>
              </a:solidFill>
              <a:latin typeface="Arial"/>
              <a:ea typeface="Arial"/>
              <a:cs typeface="Arial"/>
              <a:sym typeface="Arial"/>
            </a:endParaRPr>
          </a:p>
        </p:txBody>
      </p:sp>
      <p:sp>
        <p:nvSpPr>
          <p:cNvPr id="838" name="Google Shape;838;p106"/>
          <p:cNvSpPr txBox="1"/>
          <p:nvPr/>
        </p:nvSpPr>
        <p:spPr>
          <a:xfrm>
            <a:off x="2540275" y="1947150"/>
            <a:ext cx="3666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rgbClr val="FF0000"/>
                </a:solidFill>
                <a:latin typeface="Arial"/>
                <a:ea typeface="Arial"/>
                <a:cs typeface="Arial"/>
                <a:sym typeface="Arial"/>
              </a:rPr>
              <a:t>MUTACIÓNS: </a:t>
            </a:r>
            <a:r>
              <a:rPr b="0" i="0" lang="es" sz="1300" u="none" cap="none" strike="noStrike">
                <a:solidFill>
                  <a:schemeClr val="dk1"/>
                </a:solidFill>
                <a:latin typeface="Arial"/>
                <a:ea typeface="Arial"/>
                <a:cs typeface="Arial"/>
                <a:sym typeface="Arial"/>
              </a:rPr>
              <a:t>provocan cambios no fenotipo</a:t>
            </a:r>
            <a:endParaRPr b="0" i="0" sz="1300" u="none" cap="none" strike="noStrike">
              <a:solidFill>
                <a:schemeClr val="dk1"/>
              </a:solidFill>
              <a:latin typeface="Arial"/>
              <a:ea typeface="Arial"/>
              <a:cs typeface="Arial"/>
              <a:sym typeface="Arial"/>
            </a:endParaRPr>
          </a:p>
        </p:txBody>
      </p:sp>
      <p:sp>
        <p:nvSpPr>
          <p:cNvPr id="839" name="Google Shape;839;p106"/>
          <p:cNvSpPr txBox="1"/>
          <p:nvPr/>
        </p:nvSpPr>
        <p:spPr>
          <a:xfrm>
            <a:off x="974950" y="2403775"/>
            <a:ext cx="18222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FF0000"/>
                </a:solidFill>
                <a:latin typeface="Arial"/>
                <a:ea typeface="Arial"/>
                <a:cs typeface="Arial"/>
                <a:sym typeface="Arial"/>
              </a:rPr>
              <a:t>daniñas</a:t>
            </a:r>
            <a:endParaRPr b="1" i="0" sz="1400" u="none" cap="none" strike="noStrike">
              <a:solidFill>
                <a:srgbClr val="FF0000"/>
              </a:solidFill>
              <a:latin typeface="Arial"/>
              <a:ea typeface="Arial"/>
              <a:cs typeface="Arial"/>
              <a:sym typeface="Arial"/>
            </a:endParaRPr>
          </a:p>
        </p:txBody>
      </p:sp>
      <p:sp>
        <p:nvSpPr>
          <p:cNvPr id="840" name="Google Shape;840;p106"/>
          <p:cNvSpPr txBox="1"/>
          <p:nvPr/>
        </p:nvSpPr>
        <p:spPr>
          <a:xfrm>
            <a:off x="3660900" y="2403775"/>
            <a:ext cx="18222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B45F06"/>
                </a:solidFill>
                <a:latin typeface="Arial"/>
                <a:ea typeface="Arial"/>
                <a:cs typeface="Arial"/>
                <a:sym typeface="Arial"/>
              </a:rPr>
              <a:t>neutras</a:t>
            </a:r>
            <a:endParaRPr b="1" i="0" sz="1400" u="none" cap="none" strike="noStrike">
              <a:solidFill>
                <a:srgbClr val="B45F06"/>
              </a:solidFill>
              <a:latin typeface="Arial"/>
              <a:ea typeface="Arial"/>
              <a:cs typeface="Arial"/>
              <a:sym typeface="Arial"/>
            </a:endParaRPr>
          </a:p>
        </p:txBody>
      </p:sp>
      <p:sp>
        <p:nvSpPr>
          <p:cNvPr id="841" name="Google Shape;841;p106"/>
          <p:cNvSpPr txBox="1"/>
          <p:nvPr/>
        </p:nvSpPr>
        <p:spPr>
          <a:xfrm>
            <a:off x="6346850" y="2403775"/>
            <a:ext cx="18222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93C47D"/>
                </a:solidFill>
                <a:latin typeface="Arial"/>
                <a:ea typeface="Arial"/>
                <a:cs typeface="Arial"/>
                <a:sym typeface="Arial"/>
              </a:rPr>
              <a:t>favorables</a:t>
            </a:r>
            <a:endParaRPr b="1" i="0" sz="1400" u="none" cap="none" strike="noStrike">
              <a:solidFill>
                <a:srgbClr val="93C47D"/>
              </a:solidFill>
              <a:latin typeface="Arial"/>
              <a:ea typeface="Arial"/>
              <a:cs typeface="Arial"/>
              <a:sym typeface="Arial"/>
            </a:endParaRPr>
          </a:p>
        </p:txBody>
      </p:sp>
      <p:sp>
        <p:nvSpPr>
          <p:cNvPr id="842" name="Google Shape;842;p106"/>
          <p:cNvSpPr txBox="1"/>
          <p:nvPr/>
        </p:nvSpPr>
        <p:spPr>
          <a:xfrm>
            <a:off x="2112500" y="4247025"/>
            <a:ext cx="54192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ial"/>
                <a:ea typeface="Arial"/>
                <a:cs typeface="Arial"/>
                <a:sym typeface="Arial"/>
              </a:rPr>
              <a:t>Poden funcionar mellor ou peor dependendo do ambiente…</a:t>
            </a:r>
            <a:endParaRPr b="0" i="0" sz="1300" u="none" cap="none" strike="noStrike">
              <a:solidFill>
                <a:schemeClr val="dk1"/>
              </a:solidFill>
              <a:latin typeface="Arial"/>
              <a:ea typeface="Arial"/>
              <a:cs typeface="Arial"/>
              <a:sym typeface="Arial"/>
            </a:endParaRPr>
          </a:p>
        </p:txBody>
      </p:sp>
      <p:sp>
        <p:nvSpPr>
          <p:cNvPr id="843" name="Google Shape;843;p106"/>
          <p:cNvSpPr txBox="1"/>
          <p:nvPr/>
        </p:nvSpPr>
        <p:spPr>
          <a:xfrm>
            <a:off x="3590500" y="2863775"/>
            <a:ext cx="20904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Monos con cola, humanos sen cola.</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Grupos sanguíneos nos seres humanos.</a:t>
            </a:r>
            <a:endParaRPr b="0" i="0" sz="1300" u="none" cap="none" strike="noStrike">
              <a:solidFill>
                <a:schemeClr val="dk2"/>
              </a:solidFill>
              <a:latin typeface="Arial"/>
              <a:ea typeface="Arial"/>
              <a:cs typeface="Arial"/>
              <a:sym typeface="Arial"/>
            </a:endParaRPr>
          </a:p>
        </p:txBody>
      </p:sp>
      <p:sp>
        <p:nvSpPr>
          <p:cNvPr id="844" name="Google Shape;844;p106"/>
          <p:cNvSpPr txBox="1"/>
          <p:nvPr/>
        </p:nvSpPr>
        <p:spPr>
          <a:xfrm>
            <a:off x="6040150" y="2863775"/>
            <a:ext cx="25227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Tamaño no cerebro dos humanos.</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Capacidade de usar o pulgar.</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7"/>
          <p:cNvSpPr txBox="1"/>
          <p:nvPr/>
        </p:nvSpPr>
        <p:spPr>
          <a:xfrm>
            <a:off x="663550" y="325650"/>
            <a:ext cx="75270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PROCESOS MOTOR DA EVOLUCIÓN: DERIVA XENÉTICA</a:t>
            </a:r>
            <a:endParaRPr b="1" i="0" sz="1400" u="none" cap="none" strike="noStrike">
              <a:solidFill>
                <a:schemeClr val="dk2"/>
              </a:solidFill>
              <a:latin typeface="Arial"/>
              <a:ea typeface="Arial"/>
              <a:cs typeface="Arial"/>
              <a:sym typeface="Arial"/>
            </a:endParaRPr>
          </a:p>
        </p:txBody>
      </p:sp>
      <p:sp>
        <p:nvSpPr>
          <p:cNvPr id="850" name="Google Shape;850;p107"/>
          <p:cNvSpPr txBox="1"/>
          <p:nvPr/>
        </p:nvSpPr>
        <p:spPr>
          <a:xfrm>
            <a:off x="589375" y="732750"/>
            <a:ext cx="8101200" cy="2076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a:t>
            </a:r>
            <a:r>
              <a:rPr b="1" i="0" lang="es" sz="1300" u="none" cap="none" strike="noStrike">
                <a:solidFill>
                  <a:schemeClr val="dk2"/>
                </a:solidFill>
                <a:latin typeface="Arial"/>
                <a:ea typeface="Arial"/>
                <a:cs typeface="Arial"/>
                <a:sym typeface="Arial"/>
              </a:rPr>
              <a:t>deriva xenética</a:t>
            </a:r>
            <a:r>
              <a:rPr b="0" i="0" lang="es" sz="1300" u="none" cap="none" strike="noStrike">
                <a:solidFill>
                  <a:schemeClr val="dk2"/>
                </a:solidFill>
                <a:latin typeface="Arial"/>
                <a:ea typeface="Arial"/>
                <a:cs typeface="Arial"/>
                <a:sym typeface="Arial"/>
              </a:rPr>
              <a:t> representa o papel que o azar ou os factores impredecibles xogan na evolución. É o mecanismo de cambio das proporcións xenotípicas debido a procesos impredecibles ou azarosos. A deriva xenética represéntase graficamente co modelo do colo de botella: selección aleatoria de xenes (alelos) por diminución do tamaño dunha poboación…. POR EXEMPLO, despois dunha pandemia ou unha catástrofe. </a:t>
            </a:r>
            <a:endParaRPr b="0" i="0" sz="1300" u="none" cap="none" strike="noStrike">
              <a:solidFill>
                <a:schemeClr val="dk2"/>
              </a:solidFill>
              <a:latin typeface="Arial"/>
              <a:ea typeface="Arial"/>
              <a:cs typeface="Arial"/>
              <a:sym typeface="Arial"/>
            </a:endParaRPr>
          </a:p>
        </p:txBody>
      </p:sp>
      <p:pic>
        <p:nvPicPr>
          <p:cNvPr id="851" name="Google Shape;851;p107"/>
          <p:cNvPicPr preferRelativeResize="0"/>
          <p:nvPr/>
        </p:nvPicPr>
        <p:blipFill rotWithShape="1">
          <a:blip r:embed="rId3">
            <a:alphaModFix/>
          </a:blip>
          <a:srcRect b="3099" l="0" r="0" t="0"/>
          <a:stretch/>
        </p:blipFill>
        <p:spPr>
          <a:xfrm>
            <a:off x="2726713" y="1896200"/>
            <a:ext cx="3826525" cy="2801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8"/>
          <p:cNvSpPr txBox="1"/>
          <p:nvPr/>
        </p:nvSpPr>
        <p:spPr>
          <a:xfrm>
            <a:off x="663550" y="325650"/>
            <a:ext cx="75270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PROCESOS MOTOR DA EVOLUCIÓN: FLUXO XENÉTICO</a:t>
            </a:r>
            <a:endParaRPr b="1" i="0" sz="1400" u="none" cap="none" strike="noStrike">
              <a:solidFill>
                <a:schemeClr val="dk2"/>
              </a:solidFill>
              <a:latin typeface="Arial"/>
              <a:ea typeface="Arial"/>
              <a:cs typeface="Arial"/>
              <a:sym typeface="Arial"/>
            </a:endParaRPr>
          </a:p>
        </p:txBody>
      </p:sp>
      <p:sp>
        <p:nvSpPr>
          <p:cNvPr id="857" name="Google Shape;857;p108"/>
          <p:cNvSpPr txBox="1"/>
          <p:nvPr/>
        </p:nvSpPr>
        <p:spPr>
          <a:xfrm>
            <a:off x="663550" y="758225"/>
            <a:ext cx="8101200" cy="80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 </a:t>
            </a:r>
            <a:r>
              <a:rPr b="1" i="0" lang="es" sz="1300" u="none" cap="none" strike="noStrike">
                <a:solidFill>
                  <a:schemeClr val="dk2"/>
                </a:solidFill>
                <a:latin typeface="Arial"/>
                <a:ea typeface="Arial"/>
                <a:cs typeface="Arial"/>
                <a:sym typeface="Arial"/>
              </a:rPr>
              <a:t>fluxo xenético</a:t>
            </a:r>
            <a:r>
              <a:rPr b="0" i="0" lang="es" sz="1300" u="none" cap="none" strike="noStrike">
                <a:solidFill>
                  <a:schemeClr val="dk2"/>
                </a:solidFill>
                <a:latin typeface="Arial"/>
                <a:ea typeface="Arial"/>
                <a:cs typeface="Arial"/>
                <a:sym typeface="Arial"/>
              </a:rPr>
              <a:t> se produce cando individuos dunha poboación migran, en número variable, a outra poboación diferente, da mesma especie. Producirase a “migración” dos seus xenes e a mestura cos dos individuos da poboación receptora.</a:t>
            </a:r>
            <a:endParaRPr b="0" i="0" sz="1300" u="none" cap="none" strike="noStrike">
              <a:solidFill>
                <a:schemeClr val="dk2"/>
              </a:solidFill>
              <a:latin typeface="Arial"/>
              <a:ea typeface="Arial"/>
              <a:cs typeface="Arial"/>
              <a:sym typeface="Arial"/>
            </a:endParaRPr>
          </a:p>
        </p:txBody>
      </p:sp>
      <p:pic>
        <p:nvPicPr>
          <p:cNvPr id="858" name="Google Shape;858;p108"/>
          <p:cNvPicPr preferRelativeResize="0"/>
          <p:nvPr/>
        </p:nvPicPr>
        <p:blipFill rotWithShape="1">
          <a:blip r:embed="rId3">
            <a:alphaModFix/>
          </a:blip>
          <a:srcRect b="0" l="0" r="0" t="0"/>
          <a:stretch/>
        </p:blipFill>
        <p:spPr>
          <a:xfrm>
            <a:off x="1326650" y="1682675"/>
            <a:ext cx="6571839" cy="31996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09"/>
          <p:cNvSpPr txBox="1"/>
          <p:nvPr/>
        </p:nvSpPr>
        <p:spPr>
          <a:xfrm>
            <a:off x="402550" y="325650"/>
            <a:ext cx="7881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PROCESOS MOTOR DA EVOLUCIÓN: ADAPTACIÓN E SELECCIÓN NATURAL</a:t>
            </a:r>
            <a:endParaRPr b="1" i="0" sz="1400" u="none" cap="none" strike="noStrike">
              <a:solidFill>
                <a:schemeClr val="dk2"/>
              </a:solidFill>
              <a:latin typeface="Arial"/>
              <a:ea typeface="Arial"/>
              <a:cs typeface="Arial"/>
              <a:sym typeface="Arial"/>
            </a:endParaRPr>
          </a:p>
        </p:txBody>
      </p:sp>
      <p:sp>
        <p:nvSpPr>
          <p:cNvPr id="864" name="Google Shape;864;p109"/>
          <p:cNvSpPr txBox="1"/>
          <p:nvPr/>
        </p:nvSpPr>
        <p:spPr>
          <a:xfrm>
            <a:off x="589375" y="885150"/>
            <a:ext cx="7568400" cy="2076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variabilidade xenética que provén das mutacións permitirá que exista unha variablidade fenotípica. Nun mesmo ambiente, uns individuos estarán mellor adaptados que outros, puidendo reproducirse con máis facilidade e facendo prevalecer o seu contido xenético. Así é como se explica a selección natural dende un punto de vista da xenética molecular.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 cada ambiente o mellor adaptado é o seleccionado. Unha boa adaptación nun medio non ten por que resultar noutro diferente.</a:t>
            </a:r>
            <a:endParaRPr b="0" i="0" sz="1300" u="none" cap="none" strike="noStrike">
              <a:solidFill>
                <a:schemeClr val="dk2"/>
              </a:solidFill>
              <a:latin typeface="Arial"/>
              <a:ea typeface="Arial"/>
              <a:cs typeface="Arial"/>
              <a:sym typeface="Arial"/>
            </a:endParaRPr>
          </a:p>
        </p:txBody>
      </p:sp>
      <p:pic>
        <p:nvPicPr>
          <p:cNvPr id="865" name="Google Shape;865;p109"/>
          <p:cNvPicPr preferRelativeResize="0"/>
          <p:nvPr/>
        </p:nvPicPr>
        <p:blipFill rotWithShape="1">
          <a:blip r:embed="rId3">
            <a:alphaModFix/>
          </a:blip>
          <a:srcRect b="0" l="0" r="0" t="0"/>
          <a:stretch/>
        </p:blipFill>
        <p:spPr>
          <a:xfrm>
            <a:off x="6142475" y="2287925"/>
            <a:ext cx="2141675" cy="2855574"/>
          </a:xfrm>
          <a:prstGeom prst="rect">
            <a:avLst/>
          </a:prstGeom>
          <a:noFill/>
          <a:ln>
            <a:noFill/>
          </a:ln>
        </p:spPr>
      </p:pic>
      <p:pic>
        <p:nvPicPr>
          <p:cNvPr id="866" name="Google Shape;866;p109"/>
          <p:cNvPicPr preferRelativeResize="0"/>
          <p:nvPr/>
        </p:nvPicPr>
        <p:blipFill rotWithShape="1">
          <a:blip r:embed="rId4">
            <a:alphaModFix/>
          </a:blip>
          <a:srcRect b="0" l="0" r="0" t="0"/>
          <a:stretch/>
        </p:blipFill>
        <p:spPr>
          <a:xfrm>
            <a:off x="491525" y="2963225"/>
            <a:ext cx="5391150" cy="15049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10"/>
          <p:cNvSpPr txBox="1"/>
          <p:nvPr/>
        </p:nvSpPr>
        <p:spPr>
          <a:xfrm>
            <a:off x="663550" y="325650"/>
            <a:ext cx="69507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VÍDEOS CHULOS SOBRE XENÉTICA DE POBOACIÓNS E ESPECIACIÓN</a:t>
            </a:r>
            <a:endParaRPr b="1" i="0" sz="1400" u="none" cap="none" strike="noStrike">
              <a:solidFill>
                <a:schemeClr val="dk2"/>
              </a:solidFill>
              <a:latin typeface="Arial"/>
              <a:ea typeface="Arial"/>
              <a:cs typeface="Arial"/>
              <a:sym typeface="Arial"/>
            </a:endParaRPr>
          </a:p>
        </p:txBody>
      </p:sp>
      <p:sp>
        <p:nvSpPr>
          <p:cNvPr id="872" name="Google Shape;872;p110"/>
          <p:cNvSpPr txBox="1"/>
          <p:nvPr/>
        </p:nvSpPr>
        <p:spPr>
          <a:xfrm>
            <a:off x="861225" y="1124400"/>
            <a:ext cx="6950700" cy="78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3"/>
              </a:rPr>
              <a:t>oS CINCO DEDOS DA EVOLUCIÓN</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1"/>
          <p:cNvSpPr txBox="1"/>
          <p:nvPr/>
        </p:nvSpPr>
        <p:spPr>
          <a:xfrm>
            <a:off x="663550" y="325650"/>
            <a:ext cx="52761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ESPECIACIÓN: base do incremento da biodiversidade</a:t>
            </a:r>
            <a:endParaRPr b="1" i="0" sz="1400" u="none" cap="none" strike="noStrike">
              <a:solidFill>
                <a:schemeClr val="dk2"/>
              </a:solidFill>
              <a:latin typeface="Arial"/>
              <a:ea typeface="Arial"/>
              <a:cs typeface="Arial"/>
              <a:sym typeface="Arial"/>
            </a:endParaRPr>
          </a:p>
        </p:txBody>
      </p:sp>
      <p:sp>
        <p:nvSpPr>
          <p:cNvPr id="878" name="Google Shape;878;p111"/>
          <p:cNvSpPr txBox="1"/>
          <p:nvPr/>
        </p:nvSpPr>
        <p:spPr>
          <a:xfrm>
            <a:off x="589375" y="885150"/>
            <a:ext cx="8101200" cy="2076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Unha especie é un conxunto de individuos ou poboacións que comparten características fenotípicas e que teñen a capacidade de cruzarse entre si, sendo a súa descendencia fértil. O proceso de especiación é o proceso de creación de novas especies, é dicir, o distanciamento xenético entre dous grupos inicialmente da mesma especie que impide finalmente que se poidan cruzar.</a:t>
            </a:r>
            <a:endParaRPr b="0" i="0" sz="1300" u="none" cap="none" strike="noStrike">
              <a:solidFill>
                <a:schemeClr val="dk2"/>
              </a:solidFill>
              <a:latin typeface="Arial"/>
              <a:ea typeface="Arial"/>
              <a:cs typeface="Arial"/>
              <a:sym typeface="Arial"/>
            </a:endParaRPr>
          </a:p>
        </p:txBody>
      </p:sp>
      <p:pic>
        <p:nvPicPr>
          <p:cNvPr id="879" name="Google Shape;879;p111"/>
          <p:cNvPicPr preferRelativeResize="0"/>
          <p:nvPr/>
        </p:nvPicPr>
        <p:blipFill rotWithShape="1">
          <a:blip r:embed="rId3">
            <a:alphaModFix/>
          </a:blip>
          <a:srcRect b="17998" l="0" r="0" t="0"/>
          <a:stretch/>
        </p:blipFill>
        <p:spPr>
          <a:xfrm>
            <a:off x="373751" y="2065925"/>
            <a:ext cx="4071925" cy="1874550"/>
          </a:xfrm>
          <a:prstGeom prst="rect">
            <a:avLst/>
          </a:prstGeom>
          <a:noFill/>
          <a:ln>
            <a:noFill/>
          </a:ln>
        </p:spPr>
      </p:pic>
      <p:pic>
        <p:nvPicPr>
          <p:cNvPr id="880" name="Google Shape;880;p111"/>
          <p:cNvPicPr preferRelativeResize="0"/>
          <p:nvPr/>
        </p:nvPicPr>
        <p:blipFill rotWithShape="1">
          <a:blip r:embed="rId4">
            <a:alphaModFix/>
          </a:blip>
          <a:srcRect b="13074" l="0" r="0" t="14764"/>
          <a:stretch/>
        </p:blipFill>
        <p:spPr>
          <a:xfrm>
            <a:off x="4741475" y="2507900"/>
            <a:ext cx="3543300" cy="1600200"/>
          </a:xfrm>
          <a:prstGeom prst="rect">
            <a:avLst/>
          </a:prstGeom>
          <a:noFill/>
          <a:ln>
            <a:noFill/>
          </a:ln>
        </p:spPr>
      </p:pic>
      <p:sp>
        <p:nvSpPr>
          <p:cNvPr id="881" name="Google Shape;881;p111"/>
          <p:cNvSpPr txBox="1"/>
          <p:nvPr/>
        </p:nvSpPr>
        <p:spPr>
          <a:xfrm>
            <a:off x="4906450" y="2190075"/>
            <a:ext cx="3077400" cy="31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Arial"/>
                <a:ea typeface="Arial"/>
                <a:cs typeface="Arial"/>
                <a:sym typeface="Arial"/>
              </a:rPr>
              <a:t>Especiación simpátrica</a:t>
            </a:r>
            <a:endParaRPr b="1" i="0" sz="1600" u="none" cap="none" strike="noStrike">
              <a:solidFill>
                <a:schemeClr val="dk1"/>
              </a:solidFill>
              <a:latin typeface="Arial"/>
              <a:ea typeface="Arial"/>
              <a:cs typeface="Arial"/>
              <a:sym typeface="Arial"/>
            </a:endParaRPr>
          </a:p>
        </p:txBody>
      </p:sp>
      <p:sp>
        <p:nvSpPr>
          <p:cNvPr id="882" name="Google Shape;882;p111"/>
          <p:cNvSpPr txBox="1"/>
          <p:nvPr/>
        </p:nvSpPr>
        <p:spPr>
          <a:xfrm>
            <a:off x="1469063" y="4108100"/>
            <a:ext cx="1881300" cy="54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Illamento xeográfico.</a:t>
            </a:r>
            <a:endParaRPr b="0" i="0" sz="1300" u="none" cap="none" strike="noStrike">
              <a:solidFill>
                <a:schemeClr val="dk1"/>
              </a:solidFill>
              <a:latin typeface="Arial"/>
              <a:ea typeface="Arial"/>
              <a:cs typeface="Arial"/>
              <a:sym typeface="Arial"/>
            </a:endParaRPr>
          </a:p>
        </p:txBody>
      </p:sp>
      <p:sp>
        <p:nvSpPr>
          <p:cNvPr id="883" name="Google Shape;883;p111"/>
          <p:cNvSpPr txBox="1"/>
          <p:nvPr/>
        </p:nvSpPr>
        <p:spPr>
          <a:xfrm>
            <a:off x="5134807" y="4227875"/>
            <a:ext cx="3001200" cy="543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Barreiras que impiden o cruzamento: diferentes épocas de celo, diferencias de tamaño, incompatibilidade de gametos… Barreiras posteriores á fecundación.</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2"/>
          <p:cNvSpPr txBox="1"/>
          <p:nvPr/>
        </p:nvSpPr>
        <p:spPr>
          <a:xfrm>
            <a:off x="663550" y="325650"/>
            <a:ext cx="6950700" cy="6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VÍDEOS CHULOS SOBRE XENÉTICA DE POBOACIÓNS E ESPECIACIÓN</a:t>
            </a:r>
            <a:endParaRPr b="1" i="0" sz="1400" u="none" cap="none" strike="noStrike">
              <a:solidFill>
                <a:schemeClr val="dk2"/>
              </a:solidFill>
              <a:latin typeface="Arial"/>
              <a:ea typeface="Arial"/>
              <a:cs typeface="Arial"/>
              <a:sym typeface="Arial"/>
            </a:endParaRPr>
          </a:p>
        </p:txBody>
      </p:sp>
      <p:sp>
        <p:nvSpPr>
          <p:cNvPr id="889" name="Google Shape;889;p112"/>
          <p:cNvSpPr txBox="1"/>
          <p:nvPr/>
        </p:nvSpPr>
        <p:spPr>
          <a:xfrm>
            <a:off x="948225" y="1907325"/>
            <a:ext cx="6666000" cy="94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3"/>
              </a:rPr>
              <a:t>Especiación</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id="894" name="Google Shape;894;p114"/>
          <p:cNvPicPr preferRelativeResize="0"/>
          <p:nvPr/>
        </p:nvPicPr>
        <p:blipFill rotWithShape="1">
          <a:blip r:embed="rId3">
            <a:alphaModFix/>
          </a:blip>
          <a:srcRect b="0" l="0" r="0" t="0"/>
          <a:stretch/>
        </p:blipFill>
        <p:spPr>
          <a:xfrm rot="-5400000">
            <a:off x="2401411" y="103087"/>
            <a:ext cx="4691427" cy="493734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115"/>
          <p:cNvPicPr preferRelativeResize="0"/>
          <p:nvPr/>
        </p:nvPicPr>
        <p:blipFill rotWithShape="1">
          <a:blip r:embed="rId3">
            <a:alphaModFix/>
          </a:blip>
          <a:srcRect b="0" l="0" r="0" t="0"/>
          <a:stretch/>
        </p:blipFill>
        <p:spPr>
          <a:xfrm rot="-5400000">
            <a:off x="2086210" y="224263"/>
            <a:ext cx="4356102" cy="46224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2"/>
          <p:cNvSpPr txBox="1"/>
          <p:nvPr/>
        </p:nvSpPr>
        <p:spPr>
          <a:xfrm>
            <a:off x="501625" y="693800"/>
            <a:ext cx="4474500" cy="3453900"/>
          </a:xfrm>
          <a:prstGeom prst="rect">
            <a:avLst/>
          </a:prstGeom>
          <a:noFill/>
          <a:ln>
            <a:noFill/>
          </a:ln>
        </p:spPr>
        <p:txBody>
          <a:bodyPr anchorCtr="0" anchor="t" bIns="91425" lIns="91425" spcFirstLastPara="1" rIns="91425" wrap="square" tIns="91425">
            <a:normAutofit/>
          </a:bodyPr>
          <a:lstStyle/>
          <a:p>
            <a:pPr indent="0" lvl="0" marL="0" marR="0" rtl="0" algn="l">
              <a:lnSpc>
                <a:spcPct val="80000"/>
              </a:lnSpc>
              <a:spcBef>
                <a:spcPts val="0"/>
              </a:spcBef>
              <a:spcAft>
                <a:spcPts val="0"/>
              </a:spcAft>
              <a:buClr>
                <a:srgbClr val="000000"/>
              </a:buClr>
              <a:buSzPts val="1018"/>
              <a:buFont typeface="Arial"/>
              <a:buNone/>
            </a:pPr>
            <a:r>
              <a:rPr b="1" i="0" lang="es" sz="1600" u="none" cap="none" strike="noStrike">
                <a:solidFill>
                  <a:srgbClr val="000000"/>
                </a:solidFill>
                <a:latin typeface="Arial"/>
                <a:ea typeface="Arial"/>
                <a:cs typeface="Arial"/>
                <a:sym typeface="Arial"/>
              </a:rPr>
              <a:t>ARN</a:t>
            </a:r>
            <a:endParaRPr b="1" i="0" sz="1600" u="none" cap="none" strike="noStrike">
              <a:solidFill>
                <a:srgbClr val="000000"/>
              </a:solidFill>
              <a:latin typeface="Arial"/>
              <a:ea typeface="Arial"/>
              <a:cs typeface="Arial"/>
              <a:sym typeface="Arial"/>
            </a:endParaRPr>
          </a:p>
          <a:p>
            <a:pPr indent="0" lvl="0" marL="457200" marR="0" rtl="0" algn="l">
              <a:lnSpc>
                <a:spcPct val="80000"/>
              </a:lnSpc>
              <a:spcBef>
                <a:spcPts val="0"/>
              </a:spcBef>
              <a:spcAft>
                <a:spcPts val="0"/>
              </a:spcAft>
              <a:buClr>
                <a:srgbClr val="000000"/>
              </a:buClr>
              <a:buSzPts val="1018"/>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80000"/>
              </a:lnSpc>
              <a:spcBef>
                <a:spcPts val="0"/>
              </a:spcBef>
              <a:spcAft>
                <a:spcPts val="0"/>
              </a:spcAft>
              <a:buClr>
                <a:srgbClr val="000000"/>
              </a:buClr>
              <a:buSzPts val="1018"/>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Pentosa: ribosa</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Bases nitroxenadas: adenina, citosina, guanina e uracilo.</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FF0000"/>
                </a:solidFill>
                <a:latin typeface="Arial"/>
                <a:ea typeface="Arial"/>
                <a:cs typeface="Arial"/>
                <a:sym typeface="Arial"/>
              </a:rPr>
              <a:t>Non ten timina</a:t>
            </a:r>
            <a:r>
              <a:rPr b="0" i="0" lang="es" sz="1400" u="none" cap="none" strike="noStrike">
                <a:solidFill>
                  <a:srgbClr val="000000"/>
                </a:solidFill>
                <a:latin typeface="Arial"/>
                <a:ea typeface="Arial"/>
                <a:cs typeface="Arial"/>
                <a:sym typeface="Arial"/>
              </a:rPr>
              <a:t>. Adenina e uracilo son complementarias.</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Os ribonucleótidos únense en sentido 5’      3’.</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Os enlaces de unión entre nucleótidos son fosfodiéster.</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Estrutura monocatenaria lineal… con posibilidades de bucles e forcadas.</a:t>
            </a:r>
            <a:endParaRPr b="0" i="0" sz="1400" u="none" cap="none" strike="noStrike">
              <a:solidFill>
                <a:srgbClr val="000000"/>
              </a:solidFill>
              <a:latin typeface="Arial"/>
              <a:ea typeface="Arial"/>
              <a:cs typeface="Arial"/>
              <a:sym typeface="Arial"/>
            </a:endParaRPr>
          </a:p>
          <a:p>
            <a:pPr indent="-317500" lvl="0" marL="457200" marR="0" rtl="0" algn="just">
              <a:lnSpc>
                <a:spcPct val="8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Algúns virus teñen ARN bicatenario.</a:t>
            </a:r>
            <a:endParaRPr b="0" i="0" sz="1400" u="none" cap="none" strike="noStrike">
              <a:solidFill>
                <a:srgbClr val="000000"/>
              </a:solidFill>
              <a:latin typeface="Arial"/>
              <a:ea typeface="Arial"/>
              <a:cs typeface="Arial"/>
              <a:sym typeface="Arial"/>
            </a:endParaRPr>
          </a:p>
          <a:p>
            <a:pPr indent="0" lvl="0" marL="0" marR="0" rtl="0" algn="just">
              <a:lnSpc>
                <a:spcPct val="80000"/>
              </a:lnSpc>
              <a:spcBef>
                <a:spcPts val="0"/>
              </a:spcBef>
              <a:spcAft>
                <a:spcPts val="0"/>
              </a:spcAft>
              <a:buClr>
                <a:srgbClr val="000000"/>
              </a:buClr>
              <a:buSzPts val="1018"/>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p12"/>
          <p:cNvPicPr preferRelativeResize="0"/>
          <p:nvPr/>
        </p:nvPicPr>
        <p:blipFill rotWithShape="1">
          <a:blip r:embed="rId3">
            <a:alphaModFix/>
          </a:blip>
          <a:srcRect b="0" l="0" r="0" t="0"/>
          <a:stretch/>
        </p:blipFill>
        <p:spPr>
          <a:xfrm>
            <a:off x="5726775" y="226000"/>
            <a:ext cx="3193326" cy="469150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id="904" name="Google Shape;904;p116"/>
          <p:cNvPicPr preferRelativeResize="0"/>
          <p:nvPr/>
        </p:nvPicPr>
        <p:blipFill rotWithShape="1">
          <a:blip r:embed="rId3">
            <a:alphaModFix/>
          </a:blip>
          <a:srcRect b="0" l="0" r="0" t="0"/>
          <a:stretch/>
        </p:blipFill>
        <p:spPr>
          <a:xfrm rot="-5400000">
            <a:off x="2213425" y="684474"/>
            <a:ext cx="4587126" cy="3794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3"/>
          <p:cNvSpPr txBox="1"/>
          <p:nvPr/>
        </p:nvSpPr>
        <p:spPr>
          <a:xfrm>
            <a:off x="211450" y="214625"/>
            <a:ext cx="5780100" cy="3222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0" i="0" lang="es" sz="2800" u="none" cap="none" strike="noStrike">
                <a:solidFill>
                  <a:srgbClr val="000000"/>
                </a:solidFill>
                <a:latin typeface="Arial"/>
                <a:ea typeface="Arial"/>
                <a:cs typeface="Arial"/>
                <a:sym typeface="Arial"/>
              </a:rPr>
              <a:t>ARN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21"/>
              <a:buFont typeface="Arial"/>
              <a:buNone/>
            </a:pPr>
            <a:r>
              <a:t/>
            </a:r>
            <a:endParaRPr b="0" i="0" sz="2020" u="none" cap="none" strike="noStrike">
              <a:solidFill>
                <a:srgbClr val="000000"/>
              </a:solidFill>
              <a:latin typeface="Arial"/>
              <a:ea typeface="Arial"/>
              <a:cs typeface="Arial"/>
              <a:sym typeface="Arial"/>
            </a:endParaRPr>
          </a:p>
          <a:p>
            <a:pPr indent="-311150" lvl="0" marL="457200" marR="0" rtl="0" algn="just">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Onde se localiza o ARN?</a:t>
            </a:r>
            <a:endParaRPr b="0" i="0" sz="1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ial"/>
                <a:ea typeface="Arial"/>
                <a:cs typeface="Arial"/>
                <a:sym typeface="Arial"/>
              </a:rPr>
              <a:t>Eucariotas: no núcleo e no citoplasma, </a:t>
            </a:r>
            <a:endParaRPr b="0" i="0" sz="13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ial"/>
                <a:ea typeface="Arial"/>
                <a:cs typeface="Arial"/>
                <a:sym typeface="Arial"/>
              </a:rPr>
              <a:t>en mitocondrias e cloroplastos.</a:t>
            </a:r>
            <a:endParaRPr b="0" i="0" sz="1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ial"/>
                <a:ea typeface="Arial"/>
                <a:cs typeface="Arial"/>
                <a:sym typeface="Arial"/>
              </a:rPr>
              <a:t>Procariotas: no protoplasma. </a:t>
            </a:r>
            <a:endParaRPr b="0" i="0" sz="1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300"/>
              <a:buFont typeface="Arial"/>
              <a:buNone/>
            </a:pPr>
            <a:r>
              <a:rPr b="0" i="0" lang="es" sz="1300" u="none" cap="none" strike="noStrike">
                <a:solidFill>
                  <a:srgbClr val="000000"/>
                </a:solidFill>
                <a:latin typeface="Arial"/>
                <a:ea typeface="Arial"/>
                <a:cs typeface="Arial"/>
                <a:sym typeface="Arial"/>
              </a:rPr>
              <a:t>Tamén nalgúns virus.</a:t>
            </a:r>
            <a:endParaRPr b="0" i="0" sz="13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44"/>
              <a:buFont typeface="Arial"/>
              <a:buNone/>
            </a:pPr>
            <a:r>
              <a:t/>
            </a:r>
            <a:endParaRPr b="0" i="0" sz="1644" u="none" cap="none" strike="noStrike">
              <a:solidFill>
                <a:srgbClr val="000000"/>
              </a:solidFill>
              <a:latin typeface="Arial"/>
              <a:ea typeface="Arial"/>
              <a:cs typeface="Arial"/>
              <a:sym typeface="Arial"/>
            </a:endParaRPr>
          </a:p>
        </p:txBody>
      </p:sp>
      <p:pic>
        <p:nvPicPr>
          <p:cNvPr id="124" name="Google Shape;124;p13"/>
          <p:cNvPicPr preferRelativeResize="0"/>
          <p:nvPr/>
        </p:nvPicPr>
        <p:blipFill rotWithShape="1">
          <a:blip r:embed="rId3">
            <a:alphaModFix/>
          </a:blip>
          <a:srcRect b="0" l="0" r="0" t="0"/>
          <a:stretch/>
        </p:blipFill>
        <p:spPr>
          <a:xfrm>
            <a:off x="4572000" y="214625"/>
            <a:ext cx="4269175" cy="43168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4"/>
          <p:cNvSpPr txBox="1"/>
          <p:nvPr>
            <p:ph type="title"/>
          </p:nvPr>
        </p:nvSpPr>
        <p:spPr>
          <a:xfrm>
            <a:off x="97350" y="137075"/>
            <a:ext cx="3436500" cy="572700"/>
          </a:xfrm>
          <a:prstGeom prst="rect">
            <a:avLst/>
          </a:prstGeom>
          <a:noFill/>
          <a:ln>
            <a:noFill/>
          </a:ln>
        </p:spPr>
        <p:txBody>
          <a:bodyPr anchorCtr="0" anchor="t" bIns="91425" lIns="91425" spcFirstLastPara="1" rIns="91425" wrap="square" tIns="91425">
            <a:normAutofit fontScale="90000"/>
          </a:bodyPr>
          <a:lstStyle/>
          <a:p>
            <a:pPr indent="0" lvl="0" marL="0" rtl="0" algn="just">
              <a:lnSpc>
                <a:spcPct val="100000"/>
              </a:lnSpc>
              <a:spcBef>
                <a:spcPts val="0"/>
              </a:spcBef>
              <a:spcAft>
                <a:spcPts val="0"/>
              </a:spcAft>
              <a:buSzPct val="145856"/>
              <a:buNone/>
            </a:pPr>
            <a:r>
              <a:rPr b="1" lang="es" sz="2133"/>
              <a:t>ARN mensaxeiro</a:t>
            </a:r>
            <a:endParaRPr b="1" sz="2133"/>
          </a:p>
          <a:p>
            <a:pPr indent="0" lvl="0" marL="0" rtl="0" algn="just">
              <a:lnSpc>
                <a:spcPct val="100000"/>
              </a:lnSpc>
              <a:spcBef>
                <a:spcPts val="0"/>
              </a:spcBef>
              <a:spcAft>
                <a:spcPts val="0"/>
              </a:spcAft>
              <a:buSzPct val="145856"/>
              <a:buNone/>
            </a:pPr>
            <a:r>
              <a:t/>
            </a:r>
            <a:endParaRPr b="1" sz="2133"/>
          </a:p>
          <a:p>
            <a:pPr indent="-312445" lvl="0" marL="457200" rtl="0" algn="just">
              <a:lnSpc>
                <a:spcPct val="100000"/>
              </a:lnSpc>
              <a:spcBef>
                <a:spcPts val="0"/>
              </a:spcBef>
              <a:spcAft>
                <a:spcPts val="0"/>
              </a:spcAft>
              <a:buSzPct val="100000"/>
              <a:buChar char="●"/>
            </a:pPr>
            <a:r>
              <a:rPr lang="es" sz="1466"/>
              <a:t>Está formado por unha cadea simple lineal.</a:t>
            </a:r>
            <a:endParaRPr sz="1466"/>
          </a:p>
          <a:p>
            <a:pPr indent="-312445" lvl="0" marL="457200" rtl="0" algn="just">
              <a:lnSpc>
                <a:spcPct val="100000"/>
              </a:lnSpc>
              <a:spcBef>
                <a:spcPts val="0"/>
              </a:spcBef>
              <a:spcAft>
                <a:spcPts val="0"/>
              </a:spcAft>
              <a:buSzPct val="100000"/>
              <a:buChar char="●"/>
            </a:pPr>
            <a:r>
              <a:rPr lang="es" sz="1466"/>
              <a:t>En eucariotas está localizado no núcleo e no citoplasma.</a:t>
            </a:r>
            <a:endParaRPr sz="1466"/>
          </a:p>
          <a:p>
            <a:pPr indent="-312445" lvl="0" marL="457200" rtl="0" algn="just">
              <a:lnSpc>
                <a:spcPct val="100000"/>
              </a:lnSpc>
              <a:spcBef>
                <a:spcPts val="0"/>
              </a:spcBef>
              <a:spcAft>
                <a:spcPts val="0"/>
              </a:spcAft>
              <a:buSzPct val="100000"/>
              <a:buChar char="●"/>
            </a:pPr>
            <a:r>
              <a:rPr lang="es" sz="1466"/>
              <a:t>A súa función é transcribir a información do ADN. Realiza a lectura de determinados fragmentos, é dicir, de xenes, dentro do núcleo e a leva ós ribosomas, saíndo por tanto ó citoplasma.</a:t>
            </a:r>
            <a:endParaRPr sz="1466"/>
          </a:p>
          <a:p>
            <a:pPr indent="-312445" lvl="0" marL="457200" rtl="0" algn="just">
              <a:lnSpc>
                <a:spcPct val="100000"/>
              </a:lnSpc>
              <a:spcBef>
                <a:spcPts val="0"/>
              </a:spcBef>
              <a:spcAft>
                <a:spcPts val="0"/>
              </a:spcAft>
              <a:buSzPct val="100000"/>
              <a:buChar char="●"/>
            </a:pPr>
            <a:r>
              <a:rPr lang="es" sz="1466"/>
              <a:t>É unha molécula de vida </a:t>
            </a:r>
            <a:endParaRPr sz="1466"/>
          </a:p>
          <a:p>
            <a:pPr indent="0" lvl="0" marL="457200" rtl="0" algn="just">
              <a:lnSpc>
                <a:spcPct val="100000"/>
              </a:lnSpc>
              <a:spcBef>
                <a:spcPts val="0"/>
              </a:spcBef>
              <a:spcAft>
                <a:spcPts val="0"/>
              </a:spcAft>
              <a:buSzPct val="212217"/>
              <a:buNone/>
            </a:pPr>
            <a:r>
              <a:rPr lang="es" sz="1466"/>
              <a:t>moi curta (minutos).</a:t>
            </a:r>
            <a:endParaRPr sz="1466"/>
          </a:p>
          <a:p>
            <a:pPr indent="0" lvl="0" marL="0" rtl="0" algn="just">
              <a:lnSpc>
                <a:spcPct val="100000"/>
              </a:lnSpc>
              <a:spcBef>
                <a:spcPts val="0"/>
              </a:spcBef>
              <a:spcAft>
                <a:spcPts val="0"/>
              </a:spcAft>
              <a:buSzPct val="145856"/>
              <a:buNone/>
            </a:pPr>
            <a:r>
              <a:t/>
            </a:r>
            <a:endParaRPr b="1" sz="2133"/>
          </a:p>
          <a:p>
            <a:pPr indent="0" lvl="0" marL="0" rtl="0" algn="just">
              <a:lnSpc>
                <a:spcPct val="100000"/>
              </a:lnSpc>
              <a:spcBef>
                <a:spcPts val="0"/>
              </a:spcBef>
              <a:spcAft>
                <a:spcPts val="0"/>
              </a:spcAft>
              <a:buSzPct val="189240"/>
              <a:buNone/>
            </a:pPr>
            <a:r>
              <a:t/>
            </a:r>
            <a:endParaRPr sz="1644"/>
          </a:p>
        </p:txBody>
      </p:sp>
      <p:pic>
        <p:nvPicPr>
          <p:cNvPr id="130" name="Google Shape;130;p14"/>
          <p:cNvPicPr preferRelativeResize="0"/>
          <p:nvPr/>
        </p:nvPicPr>
        <p:blipFill rotWithShape="1">
          <a:blip r:embed="rId3">
            <a:alphaModFix/>
          </a:blip>
          <a:srcRect b="0" l="0" r="0" t="0"/>
          <a:stretch/>
        </p:blipFill>
        <p:spPr>
          <a:xfrm>
            <a:off x="3566450" y="836250"/>
            <a:ext cx="5442850" cy="30644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5"/>
          <p:cNvPicPr preferRelativeResize="0"/>
          <p:nvPr/>
        </p:nvPicPr>
        <p:blipFill rotWithShape="1">
          <a:blip r:embed="rId3">
            <a:alphaModFix/>
          </a:blip>
          <a:srcRect b="8724" l="6515" r="0" t="6729"/>
          <a:stretch/>
        </p:blipFill>
        <p:spPr>
          <a:xfrm>
            <a:off x="5313525" y="826075"/>
            <a:ext cx="3708252" cy="4032973"/>
          </a:xfrm>
          <a:prstGeom prst="rect">
            <a:avLst/>
          </a:prstGeom>
          <a:noFill/>
          <a:ln>
            <a:noFill/>
          </a:ln>
        </p:spPr>
      </p:pic>
      <p:sp>
        <p:nvSpPr>
          <p:cNvPr id="136" name="Google Shape;136;p15"/>
          <p:cNvSpPr txBox="1"/>
          <p:nvPr>
            <p:ph type="title"/>
          </p:nvPr>
        </p:nvSpPr>
        <p:spPr>
          <a:xfrm>
            <a:off x="97350" y="137075"/>
            <a:ext cx="5478600" cy="572700"/>
          </a:xfrm>
          <a:prstGeom prst="rect">
            <a:avLst/>
          </a:prstGeom>
          <a:noFill/>
          <a:ln>
            <a:noFill/>
          </a:ln>
        </p:spPr>
        <p:txBody>
          <a:bodyPr anchorCtr="0" anchor="t" bIns="91425" lIns="91425" spcFirstLastPara="1" rIns="91425" wrap="square" tIns="91425">
            <a:normAutofit fontScale="90000"/>
          </a:bodyPr>
          <a:lstStyle/>
          <a:p>
            <a:pPr indent="0" lvl="0" marL="0" rtl="0" algn="just">
              <a:lnSpc>
                <a:spcPct val="100000"/>
              </a:lnSpc>
              <a:spcBef>
                <a:spcPts val="0"/>
              </a:spcBef>
              <a:spcAft>
                <a:spcPts val="0"/>
              </a:spcAft>
              <a:buSzPct val="145856"/>
              <a:buNone/>
            </a:pPr>
            <a:r>
              <a:rPr b="1" lang="es" sz="2133"/>
              <a:t>ARN transferente</a:t>
            </a:r>
            <a:endParaRPr b="1" sz="2133"/>
          </a:p>
          <a:p>
            <a:pPr indent="0" lvl="0" marL="0" rtl="0" algn="just">
              <a:lnSpc>
                <a:spcPct val="100000"/>
              </a:lnSpc>
              <a:spcBef>
                <a:spcPts val="0"/>
              </a:spcBef>
              <a:spcAft>
                <a:spcPts val="0"/>
              </a:spcAft>
              <a:buSzPct val="145856"/>
              <a:buNone/>
            </a:pPr>
            <a:r>
              <a:t/>
            </a:r>
            <a:endParaRPr b="1" sz="2133"/>
          </a:p>
          <a:p>
            <a:pPr indent="-312445" lvl="0" marL="457200" rtl="0" algn="just">
              <a:lnSpc>
                <a:spcPct val="100000"/>
              </a:lnSpc>
              <a:spcBef>
                <a:spcPts val="0"/>
              </a:spcBef>
              <a:spcAft>
                <a:spcPts val="0"/>
              </a:spcAft>
              <a:buSzPct val="100000"/>
              <a:buChar char="●"/>
            </a:pPr>
            <a:r>
              <a:rPr lang="es" sz="1466"/>
              <a:t>Está formado por unha cadea simple lineal que nalgunhas zonas forma bucles, creando forcadas entre bases complementarias e por tanto hélices.</a:t>
            </a:r>
            <a:endParaRPr sz="1466"/>
          </a:p>
          <a:p>
            <a:pPr indent="-312445" lvl="0" marL="457200" rtl="0" algn="just">
              <a:lnSpc>
                <a:spcPct val="100000"/>
              </a:lnSpc>
              <a:spcBef>
                <a:spcPts val="0"/>
              </a:spcBef>
              <a:spcAft>
                <a:spcPts val="0"/>
              </a:spcAft>
              <a:buSzPct val="100000"/>
              <a:buChar char="●"/>
            </a:pPr>
            <a:r>
              <a:rPr lang="es" sz="1466"/>
              <a:t>Ten un brazo A (anticodón), brazo D e brazo T.</a:t>
            </a:r>
            <a:endParaRPr sz="1466"/>
          </a:p>
          <a:p>
            <a:pPr indent="-312445" lvl="0" marL="457200" rtl="0" algn="just">
              <a:lnSpc>
                <a:spcPct val="100000"/>
              </a:lnSpc>
              <a:spcBef>
                <a:spcPts val="0"/>
              </a:spcBef>
              <a:spcAft>
                <a:spcPts val="0"/>
              </a:spcAft>
              <a:buSzPct val="100000"/>
              <a:buChar char="●"/>
            </a:pPr>
            <a:r>
              <a:rPr lang="es" sz="1466"/>
              <a:t>Extremos 3’ e 5’.</a:t>
            </a:r>
            <a:endParaRPr sz="1466"/>
          </a:p>
          <a:p>
            <a:pPr indent="-312445" lvl="0" marL="457200" rtl="0" algn="just">
              <a:lnSpc>
                <a:spcPct val="100000"/>
              </a:lnSpc>
              <a:spcBef>
                <a:spcPts val="0"/>
              </a:spcBef>
              <a:spcAft>
                <a:spcPts val="0"/>
              </a:spcAft>
              <a:buSzPct val="100000"/>
              <a:buChar char="●"/>
            </a:pPr>
            <a:r>
              <a:rPr lang="es" sz="1466"/>
              <a:t>Están localizados no citoplasma.</a:t>
            </a:r>
            <a:endParaRPr sz="1466"/>
          </a:p>
          <a:p>
            <a:pPr indent="-312445" lvl="0" marL="457200" rtl="0" algn="just">
              <a:lnSpc>
                <a:spcPct val="100000"/>
              </a:lnSpc>
              <a:spcBef>
                <a:spcPts val="0"/>
              </a:spcBef>
              <a:spcAft>
                <a:spcPts val="0"/>
              </a:spcAft>
              <a:buSzPct val="100000"/>
              <a:buChar char="●"/>
            </a:pPr>
            <a:r>
              <a:rPr lang="es" sz="1466"/>
              <a:t>Sintetízanse no núcleo.</a:t>
            </a:r>
            <a:endParaRPr sz="1466"/>
          </a:p>
          <a:p>
            <a:pPr indent="-312445" lvl="0" marL="457200" rtl="0" algn="just">
              <a:lnSpc>
                <a:spcPct val="100000"/>
              </a:lnSpc>
              <a:spcBef>
                <a:spcPts val="0"/>
              </a:spcBef>
              <a:spcAft>
                <a:spcPts val="0"/>
              </a:spcAft>
              <a:buSzPct val="100000"/>
              <a:buChar char="●"/>
            </a:pPr>
            <a:r>
              <a:rPr lang="es" sz="1466"/>
              <a:t>A súa función é transportar ata os ribosomas </a:t>
            </a:r>
            <a:endParaRPr sz="1466"/>
          </a:p>
          <a:p>
            <a:pPr indent="0" lvl="0" marL="457200" rtl="0" algn="just">
              <a:lnSpc>
                <a:spcPct val="100000"/>
              </a:lnSpc>
              <a:spcBef>
                <a:spcPts val="0"/>
              </a:spcBef>
              <a:spcAft>
                <a:spcPts val="0"/>
              </a:spcAft>
              <a:buSzPct val="212217"/>
              <a:buNone/>
            </a:pPr>
            <a:r>
              <a:rPr lang="es" sz="1466"/>
              <a:t>os aminoácidos precisos para sintetizar as proteínas.</a:t>
            </a:r>
            <a:endParaRPr sz="1466"/>
          </a:p>
          <a:p>
            <a:pPr indent="0" lvl="0" marL="0" rtl="0" algn="just">
              <a:lnSpc>
                <a:spcPct val="100000"/>
              </a:lnSpc>
              <a:spcBef>
                <a:spcPts val="0"/>
              </a:spcBef>
              <a:spcAft>
                <a:spcPts val="0"/>
              </a:spcAft>
              <a:buSzPct val="145856"/>
              <a:buNone/>
            </a:pPr>
            <a:r>
              <a:t/>
            </a:r>
            <a:endParaRPr b="1" sz="2133"/>
          </a:p>
          <a:p>
            <a:pPr indent="0" lvl="0" marL="0" rtl="0" algn="just">
              <a:lnSpc>
                <a:spcPct val="100000"/>
              </a:lnSpc>
              <a:spcBef>
                <a:spcPts val="0"/>
              </a:spcBef>
              <a:spcAft>
                <a:spcPts val="0"/>
              </a:spcAft>
              <a:buSzPct val="189240"/>
              <a:buNone/>
            </a:pPr>
            <a:r>
              <a:t/>
            </a:r>
            <a:endParaRPr sz="1644"/>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6"/>
          <p:cNvSpPr txBox="1"/>
          <p:nvPr>
            <p:ph type="title"/>
          </p:nvPr>
        </p:nvSpPr>
        <p:spPr>
          <a:xfrm>
            <a:off x="97350" y="137075"/>
            <a:ext cx="5478600" cy="572700"/>
          </a:xfrm>
          <a:prstGeom prst="rect">
            <a:avLst/>
          </a:prstGeom>
          <a:noFill/>
          <a:ln>
            <a:noFill/>
          </a:ln>
        </p:spPr>
        <p:txBody>
          <a:bodyPr anchorCtr="0" anchor="t" bIns="91425" lIns="91425" spcFirstLastPara="1" rIns="91425" wrap="square" tIns="91425">
            <a:normAutofit fontScale="90000"/>
          </a:bodyPr>
          <a:lstStyle/>
          <a:p>
            <a:pPr indent="0" lvl="0" marL="0" rtl="0" algn="just">
              <a:lnSpc>
                <a:spcPct val="100000"/>
              </a:lnSpc>
              <a:spcBef>
                <a:spcPts val="0"/>
              </a:spcBef>
              <a:spcAft>
                <a:spcPts val="0"/>
              </a:spcAft>
              <a:buSzPct val="145856"/>
              <a:buNone/>
            </a:pPr>
            <a:r>
              <a:rPr b="1" lang="es" sz="2133"/>
              <a:t>ARN ribosómico</a:t>
            </a:r>
            <a:endParaRPr b="1" sz="2133"/>
          </a:p>
          <a:p>
            <a:pPr indent="0" lvl="0" marL="0" rtl="0" algn="just">
              <a:lnSpc>
                <a:spcPct val="100000"/>
              </a:lnSpc>
              <a:spcBef>
                <a:spcPts val="0"/>
              </a:spcBef>
              <a:spcAft>
                <a:spcPts val="0"/>
              </a:spcAft>
              <a:buSzPct val="145856"/>
              <a:buNone/>
            </a:pPr>
            <a:r>
              <a:t/>
            </a:r>
            <a:endParaRPr b="1" sz="2133"/>
          </a:p>
          <a:p>
            <a:pPr indent="-312445" lvl="0" marL="457200" rtl="0" algn="just">
              <a:lnSpc>
                <a:spcPct val="100000"/>
              </a:lnSpc>
              <a:spcBef>
                <a:spcPts val="0"/>
              </a:spcBef>
              <a:spcAft>
                <a:spcPts val="0"/>
              </a:spcAft>
              <a:buSzPct val="100000"/>
              <a:buChar char="●"/>
            </a:pPr>
            <a:r>
              <a:rPr lang="es" sz="1466"/>
              <a:t>Conforma os ribosomas en asociación con proteínas.</a:t>
            </a:r>
            <a:endParaRPr sz="1466"/>
          </a:p>
          <a:p>
            <a:pPr indent="-312445" lvl="0" marL="457200" rtl="0" algn="just">
              <a:lnSpc>
                <a:spcPct val="100000"/>
              </a:lnSpc>
              <a:spcBef>
                <a:spcPts val="0"/>
              </a:spcBef>
              <a:spcAft>
                <a:spcPts val="0"/>
              </a:spcAft>
              <a:buSzPct val="100000"/>
              <a:buChar char="●"/>
            </a:pPr>
            <a:r>
              <a:rPr lang="es" sz="1466"/>
              <a:t>Está formado por cadeas longas e monocatenarias (simples), xeralmente lineais pero con tramos complementarios que crean bucles.</a:t>
            </a:r>
            <a:endParaRPr sz="1466"/>
          </a:p>
          <a:p>
            <a:pPr indent="-312445" lvl="0" marL="457200" rtl="0" algn="just">
              <a:lnSpc>
                <a:spcPct val="100000"/>
              </a:lnSpc>
              <a:spcBef>
                <a:spcPts val="0"/>
              </a:spcBef>
              <a:spcAft>
                <a:spcPts val="0"/>
              </a:spcAft>
              <a:buSzPct val="100000"/>
              <a:buChar char="●"/>
            </a:pPr>
            <a:r>
              <a:rPr lang="es" sz="1466"/>
              <a:t>Sintetízase no núcleo (no nucléolo).</a:t>
            </a:r>
            <a:endParaRPr sz="1466"/>
          </a:p>
          <a:p>
            <a:pPr indent="-312445" lvl="0" marL="457200" rtl="0" algn="just">
              <a:lnSpc>
                <a:spcPct val="100000"/>
              </a:lnSpc>
              <a:spcBef>
                <a:spcPts val="0"/>
              </a:spcBef>
              <a:spcAft>
                <a:spcPts val="0"/>
              </a:spcAft>
              <a:buSzPct val="100000"/>
              <a:buChar char="●"/>
            </a:pPr>
            <a:r>
              <a:rPr lang="es" sz="1466"/>
              <a:t>Están localizados nos ribosomas, por tanto no citoplasma.</a:t>
            </a:r>
            <a:endParaRPr sz="1466"/>
          </a:p>
          <a:p>
            <a:pPr indent="-312445" lvl="0" marL="457200" rtl="0" algn="just">
              <a:lnSpc>
                <a:spcPct val="100000"/>
              </a:lnSpc>
              <a:spcBef>
                <a:spcPts val="0"/>
              </a:spcBef>
              <a:spcAft>
                <a:spcPts val="0"/>
              </a:spcAft>
              <a:buSzPct val="100000"/>
              <a:buChar char="●"/>
            </a:pPr>
            <a:r>
              <a:rPr lang="es" sz="1466"/>
              <a:t>Tamén nos ribosomas de mitocondrias e cloroplastos.</a:t>
            </a:r>
            <a:endParaRPr sz="1466"/>
          </a:p>
          <a:p>
            <a:pPr indent="-312445" lvl="0" marL="457200" rtl="0" algn="just">
              <a:lnSpc>
                <a:spcPct val="100000"/>
              </a:lnSpc>
              <a:spcBef>
                <a:spcPts val="0"/>
              </a:spcBef>
              <a:spcAft>
                <a:spcPts val="0"/>
              </a:spcAft>
              <a:buSzPct val="100000"/>
              <a:buChar char="●"/>
            </a:pPr>
            <a:r>
              <a:rPr lang="es" sz="1466"/>
              <a:t>A súa función é estrutural, xa que conforma os ribosomas, onde se sintetizan as proteínas.</a:t>
            </a:r>
            <a:endParaRPr sz="1466"/>
          </a:p>
          <a:p>
            <a:pPr indent="0" lvl="0" marL="0" rtl="0" algn="just">
              <a:lnSpc>
                <a:spcPct val="100000"/>
              </a:lnSpc>
              <a:spcBef>
                <a:spcPts val="0"/>
              </a:spcBef>
              <a:spcAft>
                <a:spcPts val="0"/>
              </a:spcAft>
              <a:buSzPct val="145856"/>
              <a:buNone/>
            </a:pPr>
            <a:r>
              <a:t/>
            </a:r>
            <a:endParaRPr b="1" sz="2133"/>
          </a:p>
          <a:p>
            <a:pPr indent="0" lvl="0" marL="0" rtl="0" algn="just">
              <a:lnSpc>
                <a:spcPct val="100000"/>
              </a:lnSpc>
              <a:spcBef>
                <a:spcPts val="0"/>
              </a:spcBef>
              <a:spcAft>
                <a:spcPts val="0"/>
              </a:spcAft>
              <a:buSzPct val="189240"/>
              <a:buNone/>
            </a:pPr>
            <a:r>
              <a:t/>
            </a:r>
            <a:endParaRPr sz="1644"/>
          </a:p>
        </p:txBody>
      </p:sp>
      <p:pic>
        <p:nvPicPr>
          <p:cNvPr id="142" name="Google Shape;142;p16"/>
          <p:cNvPicPr preferRelativeResize="0"/>
          <p:nvPr/>
        </p:nvPicPr>
        <p:blipFill rotWithShape="1">
          <a:blip r:embed="rId3">
            <a:alphaModFix/>
          </a:blip>
          <a:srcRect b="0" l="62654" r="0" t="24607"/>
          <a:stretch/>
        </p:blipFill>
        <p:spPr>
          <a:xfrm>
            <a:off x="5848775" y="386125"/>
            <a:ext cx="3039350" cy="4371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7"/>
          <p:cNvPicPr preferRelativeResize="0"/>
          <p:nvPr/>
        </p:nvPicPr>
        <p:blipFill rotWithShape="1">
          <a:blip r:embed="rId3">
            <a:alphaModFix/>
          </a:blip>
          <a:srcRect b="0" l="0" r="0" t="0"/>
          <a:stretch/>
        </p:blipFill>
        <p:spPr>
          <a:xfrm>
            <a:off x="2200725" y="136000"/>
            <a:ext cx="4469425" cy="4871500"/>
          </a:xfrm>
          <a:prstGeom prst="rect">
            <a:avLst/>
          </a:prstGeom>
          <a:noFill/>
          <a:ln>
            <a:noFill/>
          </a:ln>
        </p:spPr>
      </p:pic>
      <p:sp>
        <p:nvSpPr>
          <p:cNvPr id="148" name="Google Shape;148;p17"/>
          <p:cNvSpPr txBox="1"/>
          <p:nvPr/>
        </p:nvSpPr>
        <p:spPr>
          <a:xfrm>
            <a:off x="6626950" y="4507400"/>
            <a:ext cx="24846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1" lang="es" sz="1300" u="none" cap="none" strike="noStrike">
                <a:solidFill>
                  <a:schemeClr val="dk2"/>
                </a:solidFill>
                <a:latin typeface="Arial"/>
                <a:ea typeface="Arial"/>
                <a:cs typeface="Arial"/>
                <a:sym typeface="Arial"/>
              </a:rPr>
              <a:t>Streptococcus pneumoniae</a:t>
            </a:r>
            <a:endParaRPr b="0" i="1" sz="1300" u="none" cap="none" strike="noStrike">
              <a:solidFill>
                <a:schemeClr val="dk2"/>
              </a:solidFill>
              <a:latin typeface="Arial"/>
              <a:ea typeface="Arial"/>
              <a:cs typeface="Arial"/>
              <a:sym typeface="Arial"/>
            </a:endParaRPr>
          </a:p>
        </p:txBody>
      </p:sp>
      <p:sp>
        <p:nvSpPr>
          <p:cNvPr id="149" name="Google Shape;149;p17"/>
          <p:cNvSpPr txBox="1"/>
          <p:nvPr/>
        </p:nvSpPr>
        <p:spPr>
          <a:xfrm>
            <a:off x="7071450" y="212825"/>
            <a:ext cx="18654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Griffith, 1928.</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Principio transformador.</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8"/>
          <p:cNvSpPr txBox="1"/>
          <p:nvPr/>
        </p:nvSpPr>
        <p:spPr>
          <a:xfrm>
            <a:off x="213450" y="212825"/>
            <a:ext cx="33972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Avery, McLeod, McCarthy, 1944</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Demostración empírica de que o principio transformador era o ADN</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Obtiveron un filtrado de bacterias da cepa S mortas por calor.</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Repartiron o estracto en varios tubos. En cada un dos tubos eliminaron unha das moléculas do pneumoc</a:t>
            </a:r>
            <a:r>
              <a:rPr lang="es" sz="1200">
                <a:solidFill>
                  <a:schemeClr val="dk2"/>
                </a:solidFill>
              </a:rPr>
              <a:t>oco S </a:t>
            </a:r>
            <a:r>
              <a:rPr b="0" i="0" lang="es" sz="1200" u="none" cap="none" strike="noStrike">
                <a:solidFill>
                  <a:schemeClr val="dk2"/>
                </a:solidFill>
                <a:latin typeface="Arial"/>
                <a:ea typeface="Arial"/>
                <a:cs typeface="Arial"/>
                <a:sym typeface="Arial"/>
              </a:rPr>
              <a:t>sospeitosas: azucres, proteínas, lípidos, ARN.</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Engadiron a cada un deses tubos bacterias tipo R vivas. Querían saber cal das moléculas testeadas era a responsable da transformación das bacterias R en 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Nos catro casos producíase a transformación. Así que o axente transformante non era nengunha delas.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Repetiron o experimento eliminando esta vez o ADN. Nese caso, a cepa R non cambiaba a cepa S. Conclusión: </a:t>
            </a:r>
            <a:r>
              <a:rPr b="1" i="0" lang="es" sz="1200" u="none" cap="none" strike="noStrike">
                <a:solidFill>
                  <a:schemeClr val="dk2"/>
                </a:solidFill>
                <a:latin typeface="Arial"/>
                <a:ea typeface="Arial"/>
                <a:cs typeface="Arial"/>
                <a:sym typeface="Arial"/>
              </a:rPr>
              <a:t>o ADN era o responsable do cambio.</a:t>
            </a:r>
            <a:endParaRPr b="1" i="0" sz="1200" u="none" cap="none" strike="noStrike">
              <a:solidFill>
                <a:schemeClr val="dk2"/>
              </a:solidFill>
              <a:latin typeface="Arial"/>
              <a:ea typeface="Arial"/>
              <a:cs typeface="Arial"/>
              <a:sym typeface="Arial"/>
            </a:endParaRPr>
          </a:p>
        </p:txBody>
      </p:sp>
      <p:pic>
        <p:nvPicPr>
          <p:cNvPr id="155" name="Google Shape;155;p18"/>
          <p:cNvPicPr preferRelativeResize="0"/>
          <p:nvPr/>
        </p:nvPicPr>
        <p:blipFill rotWithShape="1">
          <a:blip r:embed="rId3">
            <a:alphaModFix/>
          </a:blip>
          <a:srcRect b="0" l="0" r="0" t="0"/>
          <a:stretch/>
        </p:blipFill>
        <p:spPr>
          <a:xfrm>
            <a:off x="4621200" y="76200"/>
            <a:ext cx="3233972" cy="4991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txBox="1"/>
          <p:nvPr/>
        </p:nvSpPr>
        <p:spPr>
          <a:xfrm>
            <a:off x="213450" y="212825"/>
            <a:ext cx="37194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Experimento de Hershey &amp; Chase, 1952</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Mediante marcaxe das moléculas con isótopos radiactivos demostraron que o ADN era o portador da información xenética. Traballaron con fagos que infectan bacterias.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pic>
        <p:nvPicPr>
          <p:cNvPr id="161" name="Google Shape;161;p19"/>
          <p:cNvPicPr preferRelativeResize="0"/>
          <p:nvPr/>
        </p:nvPicPr>
        <p:blipFill rotWithShape="1">
          <a:blip r:embed="rId3">
            <a:alphaModFix/>
          </a:blip>
          <a:srcRect b="0" l="0" r="0" t="0"/>
          <a:stretch/>
        </p:blipFill>
        <p:spPr>
          <a:xfrm>
            <a:off x="4066575" y="352575"/>
            <a:ext cx="4919572" cy="4225351"/>
          </a:xfrm>
          <a:prstGeom prst="rect">
            <a:avLst/>
          </a:prstGeom>
          <a:noFill/>
          <a:ln>
            <a:noFill/>
          </a:ln>
        </p:spPr>
      </p:pic>
      <p:pic>
        <p:nvPicPr>
          <p:cNvPr id="162" name="Google Shape;162;p19"/>
          <p:cNvPicPr preferRelativeResize="0"/>
          <p:nvPr/>
        </p:nvPicPr>
        <p:blipFill rotWithShape="1">
          <a:blip r:embed="rId4">
            <a:alphaModFix/>
          </a:blip>
          <a:srcRect b="0" l="0" r="0" t="0"/>
          <a:stretch/>
        </p:blipFill>
        <p:spPr>
          <a:xfrm>
            <a:off x="425813" y="1634950"/>
            <a:ext cx="3370875" cy="240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61" name="Google Shape;61;p2"/>
          <p:cNvPicPr preferRelativeResize="0"/>
          <p:nvPr/>
        </p:nvPicPr>
        <p:blipFill rotWithShape="1">
          <a:blip r:embed="rId3">
            <a:alphaModFix/>
          </a:blip>
          <a:srcRect b="0" l="0" r="0" t="0"/>
          <a:stretch/>
        </p:blipFill>
        <p:spPr>
          <a:xfrm>
            <a:off x="762000" y="1097300"/>
            <a:ext cx="7644776" cy="3134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0"/>
          <p:cNvSpPr txBox="1"/>
          <p:nvPr/>
        </p:nvSpPr>
        <p:spPr>
          <a:xfrm>
            <a:off x="213450" y="212825"/>
            <a:ext cx="45576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Experimento de Hershey &amp; Chase, 1952</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Mediante marcaxe das moléculas con isótopos radiactivos demostraron que o ADN era o portador da información xenética.</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Traballaron con fagos que infectan bacterias.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Os fagos son virus que teñen unicamente ADN e unha cápside proteica. Son os virus que infectan bacterias.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Marcaron o ADN dos fagos cun isótopo de P. Unicamente o ADN ten P, os aa non teñen P. Infectaron as bacterias con eses fagos e deixaron que se multiplicasen. Despois retiraron a cápisde proteica bacteriana e descubrion que no interior das bacterias estaba presente o P marcado.</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Marcaron as proteínas da cápside dos fagos cun isótopo de S. Unicamente os aa teñen S, o ADN non o ten. Repetiron o experimento e, cando retiraron a cápisde bacteriana comprobaron que na bacteria non había rastro dese S. </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CONCLUIRON QUE A MOLÉCULA ENCARGADA DA TRANSMISIÓN DOS XENES ERA O ADN. </a:t>
            </a:r>
            <a:endParaRPr b="1"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pic>
        <p:nvPicPr>
          <p:cNvPr id="168" name="Google Shape;168;p20"/>
          <p:cNvPicPr preferRelativeResize="0"/>
          <p:nvPr/>
        </p:nvPicPr>
        <p:blipFill rotWithShape="1">
          <a:blip r:embed="rId3">
            <a:alphaModFix/>
          </a:blip>
          <a:srcRect b="0" l="0" r="0" t="0"/>
          <a:stretch/>
        </p:blipFill>
        <p:spPr>
          <a:xfrm>
            <a:off x="5463525" y="530075"/>
            <a:ext cx="3370875" cy="2409550"/>
          </a:xfrm>
          <a:prstGeom prst="rect">
            <a:avLst/>
          </a:prstGeom>
          <a:noFill/>
          <a:ln>
            <a:noFill/>
          </a:ln>
        </p:spPr>
      </p:pic>
      <p:sp>
        <p:nvSpPr>
          <p:cNvPr id="169" name="Google Shape;169;p20"/>
          <p:cNvSpPr txBox="1"/>
          <p:nvPr/>
        </p:nvSpPr>
        <p:spPr>
          <a:xfrm>
            <a:off x="5411050" y="3213950"/>
            <a:ext cx="3269100" cy="1379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600"/>
              <a:buFont typeface="Arial"/>
              <a:buNone/>
            </a:pPr>
            <a:r>
              <a:rPr b="0" i="0" lang="es" sz="1600" u="none" cap="none" strike="noStrike">
                <a:solidFill>
                  <a:schemeClr val="dk2"/>
                </a:solidFill>
                <a:latin typeface="Arial"/>
                <a:ea typeface="Arial"/>
                <a:cs typeface="Arial"/>
                <a:sym typeface="Arial"/>
              </a:rPr>
              <a:t>1953. Watson e Crick publican o modelo da dobre hélice do ADN. Unha vez coñecida a estrutura, puido averiguarse como se almacenaba e transmitía a información xenética.</a:t>
            </a:r>
            <a:endParaRPr b="0" i="0" sz="16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nvSpPr>
        <p:spPr>
          <a:xfrm>
            <a:off x="572350" y="316875"/>
            <a:ext cx="7711500" cy="1592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Arial"/>
                <a:ea typeface="Arial"/>
                <a:cs typeface="Arial"/>
                <a:sym typeface="Arial"/>
              </a:rPr>
              <a:t>Xene</a:t>
            </a:r>
            <a:r>
              <a:rPr b="0" i="0" lang="es" sz="1800" u="none" cap="none" strike="noStrike">
                <a:solidFill>
                  <a:schemeClr val="dk2"/>
                </a:solidFill>
                <a:latin typeface="Arial"/>
                <a:ea typeface="Arial"/>
                <a:cs typeface="Arial"/>
                <a:sym typeface="Arial"/>
              </a:rPr>
              <a:t> (xenética molecular): son segmentos de ADN que conteñen a información necesaria para, mediante a </a:t>
            </a:r>
            <a:r>
              <a:rPr b="1" i="0" lang="es" sz="1800" u="none" cap="none" strike="noStrike">
                <a:solidFill>
                  <a:schemeClr val="dk2"/>
                </a:solidFill>
                <a:latin typeface="Arial"/>
                <a:ea typeface="Arial"/>
                <a:cs typeface="Arial"/>
                <a:sym typeface="Arial"/>
              </a:rPr>
              <a:t>transcrición </a:t>
            </a:r>
            <a:r>
              <a:rPr b="0" i="0" lang="es" sz="1800" u="none" cap="none" strike="noStrike">
                <a:solidFill>
                  <a:schemeClr val="dk2"/>
                </a:solidFill>
                <a:latin typeface="Arial"/>
                <a:ea typeface="Arial"/>
                <a:cs typeface="Arial"/>
                <a:sym typeface="Arial"/>
              </a:rPr>
              <a:t>e </a:t>
            </a:r>
            <a:r>
              <a:rPr b="1" i="0" lang="es" sz="1800" u="none" cap="none" strike="noStrike">
                <a:solidFill>
                  <a:schemeClr val="dk2"/>
                </a:solidFill>
                <a:latin typeface="Arial"/>
                <a:ea typeface="Arial"/>
                <a:cs typeface="Arial"/>
                <a:sym typeface="Arial"/>
              </a:rPr>
              <a:t>tradución</a:t>
            </a:r>
            <a:r>
              <a:rPr b="0" i="0" lang="es" sz="1800" u="none" cap="none" strike="noStrike">
                <a:solidFill>
                  <a:schemeClr val="dk2"/>
                </a:solidFill>
                <a:latin typeface="Arial"/>
                <a:ea typeface="Arial"/>
                <a:cs typeface="Arial"/>
                <a:sym typeface="Arial"/>
              </a:rPr>
              <a:t>, sintetizar unha proteína.</a:t>
            </a:r>
            <a:endParaRPr b="0" i="0" sz="18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Os </a:t>
            </a:r>
            <a:r>
              <a:rPr b="1" i="0" lang="es" sz="1800" u="none" cap="none" strike="noStrike">
                <a:solidFill>
                  <a:schemeClr val="dk2"/>
                </a:solidFill>
              </a:rPr>
              <a:t>xenes </a:t>
            </a:r>
            <a:r>
              <a:rPr b="0" i="0" lang="es" sz="1800" u="none" cap="none" strike="noStrike">
                <a:solidFill>
                  <a:schemeClr val="dk2"/>
                </a:solidFill>
                <a:latin typeface="Arial"/>
                <a:ea typeface="Arial"/>
                <a:cs typeface="Arial"/>
                <a:sym typeface="Arial"/>
              </a:rPr>
              <a:t>en </a:t>
            </a:r>
            <a:r>
              <a:rPr b="1" i="0" lang="es" sz="1800" u="none" cap="none" strike="noStrike">
                <a:solidFill>
                  <a:schemeClr val="dk2"/>
                </a:solidFill>
              </a:rPr>
              <a:t>procariotas son continuos</a:t>
            </a:r>
            <a:r>
              <a:rPr b="0" i="0" lang="es" sz="1800" u="none" cap="none" strike="noStrike">
                <a:solidFill>
                  <a:schemeClr val="dk2"/>
                </a:solidFill>
                <a:latin typeface="Arial"/>
                <a:ea typeface="Arial"/>
                <a:cs typeface="Arial"/>
                <a:sym typeface="Arial"/>
              </a:rPr>
              <a:t>. En </a:t>
            </a:r>
            <a:r>
              <a:rPr b="1" i="0" lang="es" sz="1800" u="none" cap="none" strike="noStrike">
                <a:solidFill>
                  <a:schemeClr val="dk2"/>
                </a:solidFill>
              </a:rPr>
              <a:t>eucariotas </a:t>
            </a:r>
            <a:r>
              <a:rPr b="0" i="0" lang="es" sz="1800" u="none" cap="none" strike="noStrike">
                <a:solidFill>
                  <a:schemeClr val="dk2"/>
                </a:solidFill>
                <a:latin typeface="Arial"/>
                <a:ea typeface="Arial"/>
                <a:cs typeface="Arial"/>
                <a:sym typeface="Arial"/>
              </a:rPr>
              <a:t>son </a:t>
            </a:r>
            <a:r>
              <a:rPr b="1" i="0" lang="es" sz="1800" u="none" cap="none" strike="noStrike">
                <a:solidFill>
                  <a:schemeClr val="dk2"/>
                </a:solidFill>
              </a:rPr>
              <a:t>discontinuos</a:t>
            </a:r>
            <a:r>
              <a:rPr b="0" i="0" lang="es" sz="1800" u="none" cap="none" strike="noStrike">
                <a:solidFill>
                  <a:schemeClr val="dk2"/>
                </a:solidFill>
                <a:latin typeface="Arial"/>
                <a:ea typeface="Arial"/>
                <a:cs typeface="Arial"/>
                <a:sym typeface="Arial"/>
              </a:rPr>
              <a:t>, alternando uns tramos que se transcriben (exóns) con outros que non o fan (intróns).</a:t>
            </a:r>
            <a:endParaRPr b="0" i="0" sz="1800" u="none" cap="none" strike="noStrike">
              <a:solidFill>
                <a:schemeClr val="dk2"/>
              </a:solidFill>
              <a:latin typeface="Arial"/>
              <a:ea typeface="Arial"/>
              <a:cs typeface="Arial"/>
              <a:sym typeface="Arial"/>
            </a:endParaRPr>
          </a:p>
        </p:txBody>
      </p:sp>
      <p:pic>
        <p:nvPicPr>
          <p:cNvPr id="175" name="Google Shape;175;p21"/>
          <p:cNvPicPr preferRelativeResize="0"/>
          <p:nvPr/>
        </p:nvPicPr>
        <p:blipFill rotWithShape="1">
          <a:blip r:embed="rId3">
            <a:alphaModFix/>
          </a:blip>
          <a:srcRect b="0" l="0" r="0" t="0"/>
          <a:stretch/>
        </p:blipFill>
        <p:spPr>
          <a:xfrm>
            <a:off x="636925" y="2722375"/>
            <a:ext cx="2676525" cy="1933575"/>
          </a:xfrm>
          <a:prstGeom prst="rect">
            <a:avLst/>
          </a:prstGeom>
          <a:noFill/>
          <a:ln>
            <a:noFill/>
          </a:ln>
        </p:spPr>
      </p:pic>
      <p:pic>
        <p:nvPicPr>
          <p:cNvPr id="176" name="Google Shape;176;p21"/>
          <p:cNvPicPr preferRelativeResize="0"/>
          <p:nvPr/>
        </p:nvPicPr>
        <p:blipFill>
          <a:blip r:embed="rId4">
            <a:alphaModFix/>
          </a:blip>
          <a:stretch>
            <a:fillRect/>
          </a:stretch>
        </p:blipFill>
        <p:spPr>
          <a:xfrm>
            <a:off x="4827575" y="2304725"/>
            <a:ext cx="2950600" cy="2458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2"/>
          <p:cNvPicPr preferRelativeResize="0"/>
          <p:nvPr/>
        </p:nvPicPr>
        <p:blipFill rotWithShape="1">
          <a:blip r:embed="rId3">
            <a:alphaModFix/>
          </a:blip>
          <a:srcRect b="0" l="0" r="0" t="0"/>
          <a:stretch/>
        </p:blipFill>
        <p:spPr>
          <a:xfrm>
            <a:off x="664725" y="681625"/>
            <a:ext cx="8015000" cy="3279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3"/>
          <p:cNvPicPr preferRelativeResize="0"/>
          <p:nvPr/>
        </p:nvPicPr>
        <p:blipFill rotWithShape="1">
          <a:blip r:embed="rId3">
            <a:alphaModFix/>
          </a:blip>
          <a:srcRect b="0" l="0" r="0" t="0"/>
          <a:stretch/>
        </p:blipFill>
        <p:spPr>
          <a:xfrm>
            <a:off x="1648175" y="200650"/>
            <a:ext cx="6024539"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4"/>
          <p:cNvPicPr preferRelativeResize="0"/>
          <p:nvPr/>
        </p:nvPicPr>
        <p:blipFill rotWithShape="1">
          <a:blip r:embed="rId3">
            <a:alphaModFix/>
          </a:blip>
          <a:srcRect b="0" l="0" r="0" t="0"/>
          <a:stretch/>
        </p:blipFill>
        <p:spPr>
          <a:xfrm>
            <a:off x="322013" y="432250"/>
            <a:ext cx="8499975" cy="4406300"/>
          </a:xfrm>
          <a:prstGeom prst="rect">
            <a:avLst/>
          </a:prstGeom>
          <a:noFill/>
          <a:ln>
            <a:noFill/>
          </a:ln>
        </p:spPr>
      </p:pic>
      <p:sp>
        <p:nvSpPr>
          <p:cNvPr id="192" name="Google Shape;192;p24"/>
          <p:cNvSpPr txBox="1"/>
          <p:nvPr/>
        </p:nvSpPr>
        <p:spPr>
          <a:xfrm>
            <a:off x="1721550" y="0"/>
            <a:ext cx="5868000" cy="3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a:solidFill>
                  <a:schemeClr val="dk2"/>
                </a:solidFill>
              </a:rPr>
              <a:t>DUPLICACIÓN DO ADN. Modelos de replicación</a:t>
            </a:r>
            <a:endParaRPr b="1"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5"/>
          <p:cNvPicPr preferRelativeResize="0"/>
          <p:nvPr/>
        </p:nvPicPr>
        <p:blipFill rotWithShape="1">
          <a:blip r:embed="rId3">
            <a:alphaModFix/>
          </a:blip>
          <a:srcRect b="2719" l="0" r="0" t="3180"/>
          <a:stretch/>
        </p:blipFill>
        <p:spPr>
          <a:xfrm>
            <a:off x="895100" y="838225"/>
            <a:ext cx="7797600" cy="4127501"/>
          </a:xfrm>
          <a:prstGeom prst="rect">
            <a:avLst/>
          </a:prstGeom>
          <a:noFill/>
          <a:ln>
            <a:noFill/>
          </a:ln>
        </p:spPr>
      </p:pic>
      <p:sp>
        <p:nvSpPr>
          <p:cNvPr id="198" name="Google Shape;198;p25"/>
          <p:cNvSpPr txBox="1"/>
          <p:nvPr/>
        </p:nvSpPr>
        <p:spPr>
          <a:xfrm>
            <a:off x="300750" y="244575"/>
            <a:ext cx="63102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Experimento de Meselson e Stahl, 1958.</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Demostraron que o modelo semiconservativo era o correcto. Empregaron </a:t>
            </a:r>
            <a:r>
              <a:rPr b="0" i="1" lang="es" sz="1200" u="none" cap="none" strike="noStrike">
                <a:solidFill>
                  <a:schemeClr val="dk2"/>
                </a:solidFill>
                <a:latin typeface="Arial"/>
                <a:ea typeface="Arial"/>
                <a:cs typeface="Arial"/>
                <a:sym typeface="Arial"/>
              </a:rPr>
              <a:t>E. coli</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nvSpPr>
        <p:spPr>
          <a:xfrm>
            <a:off x="300750" y="244575"/>
            <a:ext cx="34290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Experimento de Meselson e Stahl, 1958.</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Demostraron que o modelo semiconservativo era o correcto. Empregaron </a:t>
            </a:r>
            <a:r>
              <a:rPr b="0" i="1" lang="es" sz="1200" u="none" cap="none" strike="noStrike">
                <a:solidFill>
                  <a:schemeClr val="dk2"/>
                </a:solidFill>
                <a:latin typeface="Arial"/>
                <a:ea typeface="Arial"/>
                <a:cs typeface="Arial"/>
                <a:sym typeface="Arial"/>
              </a:rPr>
              <a:t>E. coli</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p:txBody>
      </p:sp>
      <p:pic>
        <p:nvPicPr>
          <p:cNvPr id="204" name="Google Shape;204;p26"/>
          <p:cNvPicPr preferRelativeResize="0"/>
          <p:nvPr/>
        </p:nvPicPr>
        <p:blipFill rotWithShape="1">
          <a:blip r:embed="rId3">
            <a:alphaModFix/>
          </a:blip>
          <a:srcRect b="0" l="0" r="0" t="0"/>
          <a:stretch/>
        </p:blipFill>
        <p:spPr>
          <a:xfrm>
            <a:off x="252712" y="984375"/>
            <a:ext cx="8638576" cy="36419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3c74cbc289f_0_2" title="1770823817114.jpg"/>
          <p:cNvPicPr preferRelativeResize="0"/>
          <p:nvPr/>
        </p:nvPicPr>
        <p:blipFill>
          <a:blip r:embed="rId3">
            <a:alphaModFix/>
          </a:blip>
          <a:stretch>
            <a:fillRect/>
          </a:stretch>
        </p:blipFill>
        <p:spPr>
          <a:xfrm rot="-5400000">
            <a:off x="2070913" y="-1548814"/>
            <a:ext cx="4742576" cy="79941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nvSpPr>
        <p:spPr>
          <a:xfrm>
            <a:off x="494275" y="342175"/>
            <a:ext cx="7642200" cy="7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REPLICACIÓN DO ADN (eucariotas e procariotas)</a:t>
            </a:r>
            <a:endParaRPr b="1"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Enzimas que participan:</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Helicases</a:t>
            </a:r>
            <a:r>
              <a:rPr b="0" i="0" lang="es" sz="1300" u="none" cap="none" strike="noStrike">
                <a:solidFill>
                  <a:schemeClr val="dk2"/>
                </a:solidFill>
                <a:latin typeface="Arial"/>
                <a:ea typeface="Arial"/>
                <a:cs typeface="Arial"/>
                <a:sym typeface="Arial"/>
              </a:rPr>
              <a:t>: rompen as pontes de hidróxeno e por tanto separan as dúas cadeas (febras) de ADN.</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Topoisomerases</a:t>
            </a:r>
            <a:r>
              <a:rPr b="0" i="0" lang="es" sz="1300" u="none" cap="none" strike="noStrike">
                <a:solidFill>
                  <a:schemeClr val="dk2"/>
                </a:solidFill>
                <a:latin typeface="Arial"/>
                <a:ea typeface="Arial"/>
                <a:cs typeface="Arial"/>
                <a:sym typeface="Arial"/>
              </a:rPr>
              <a:t>: desfán as torsión creadas no ADN ao abrirse as dúas cadeas.</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Proteínas SSB</a:t>
            </a:r>
            <a:r>
              <a:rPr b="0" i="0" lang="es" sz="1300" u="none" cap="none" strike="noStrike">
                <a:solidFill>
                  <a:schemeClr val="dk2"/>
                </a:solidFill>
                <a:latin typeface="Arial"/>
                <a:ea typeface="Arial"/>
                <a:cs typeface="Arial"/>
                <a:sym typeface="Arial"/>
              </a:rPr>
              <a:t>: manteñen abertas as forcadas de replicación.</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ARN polimerases ou primases</a:t>
            </a:r>
            <a:r>
              <a:rPr b="0" i="0" lang="es" sz="1300" u="none" cap="none" strike="noStrike">
                <a:solidFill>
                  <a:schemeClr val="dk2"/>
                </a:solidFill>
                <a:latin typeface="Arial"/>
                <a:ea typeface="Arial"/>
                <a:cs typeface="Arial"/>
                <a:sym typeface="Arial"/>
              </a:rPr>
              <a:t>: sintetizan os fragmentos de ARN cebador (</a:t>
            </a:r>
            <a:r>
              <a:rPr b="0" i="1" lang="es" sz="1300" u="none" cap="none" strike="noStrike">
                <a:solidFill>
                  <a:schemeClr val="dk2"/>
                </a:solidFill>
                <a:latin typeface="Arial"/>
                <a:ea typeface="Arial"/>
                <a:cs typeface="Arial"/>
                <a:sym typeface="Arial"/>
              </a:rPr>
              <a:t>primer</a:t>
            </a:r>
            <a:r>
              <a:rPr b="0" i="0" lang="es" sz="1300" u="none" cap="none" strike="noStrike">
                <a:solidFill>
                  <a:schemeClr val="dk2"/>
                </a:solidFill>
                <a:latin typeface="Arial"/>
                <a:ea typeface="Arial"/>
                <a:cs typeface="Arial"/>
                <a:sym typeface="Arial"/>
              </a:rPr>
              <a:t>); percorren cada febra en sentido 3´   5´, de forma que os ARN fórmanse en sentido 5´       3´.</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ADN polimerases</a:t>
            </a:r>
            <a:r>
              <a:rPr b="0" i="0" lang="es" sz="1300" u="none" cap="none" strike="noStrike">
                <a:solidFill>
                  <a:schemeClr val="dk2"/>
                </a:solidFill>
                <a:latin typeface="Arial"/>
                <a:ea typeface="Arial"/>
                <a:cs typeface="Arial"/>
                <a:sym typeface="Arial"/>
              </a:rPr>
              <a:t>: encargadas da síntese das novas febras de ADN, mediante a unión de nucleótidos e establecemento de pontes de hidróxeno. Percorren a febra en sentido 3´   5´, de forma que a nova febra crece en sentido 5´  3´.</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Exonucleases</a:t>
            </a:r>
            <a:r>
              <a:rPr b="0" i="0" lang="es" sz="1300" u="none" cap="none" strike="noStrike">
                <a:solidFill>
                  <a:schemeClr val="dk2"/>
                </a:solidFill>
                <a:latin typeface="Arial"/>
                <a:ea typeface="Arial"/>
                <a:cs typeface="Arial"/>
                <a:sym typeface="Arial"/>
              </a:rPr>
              <a:t>: cando remata a replicación eliminan os fragmentos de ARN cebador.</a:t>
            </a:r>
            <a:endParaRPr b="0" i="0" sz="1300" u="none" cap="none" strike="noStrike">
              <a:solidFill>
                <a:schemeClr val="dk2"/>
              </a:solidFill>
              <a:latin typeface="Arial"/>
              <a:ea typeface="Arial"/>
              <a:cs typeface="Arial"/>
              <a:sym typeface="Arial"/>
            </a:endParaRPr>
          </a:p>
          <a:p>
            <a:pPr indent="-311150" lvl="0" marL="457200" marR="0" rtl="0" algn="l">
              <a:lnSpc>
                <a:spcPct val="100000"/>
              </a:lnSpc>
              <a:spcBef>
                <a:spcPts val="0"/>
              </a:spcBef>
              <a:spcAft>
                <a:spcPts val="0"/>
              </a:spcAft>
              <a:buClr>
                <a:schemeClr val="dk2"/>
              </a:buClr>
              <a:buSzPts val="1300"/>
              <a:buFont typeface="Arial"/>
              <a:buChar char="●"/>
            </a:pPr>
            <a:r>
              <a:rPr b="1" i="0" lang="es" sz="1300" u="none" cap="none" strike="noStrike">
                <a:solidFill>
                  <a:schemeClr val="dk2"/>
                </a:solidFill>
                <a:latin typeface="Arial"/>
                <a:ea typeface="Arial"/>
                <a:cs typeface="Arial"/>
                <a:sym typeface="Arial"/>
              </a:rPr>
              <a:t>Ligas</a:t>
            </a:r>
            <a:r>
              <a:rPr b="1" lang="es" sz="1300">
                <a:solidFill>
                  <a:schemeClr val="dk2"/>
                </a:solidFill>
              </a:rPr>
              <a:t>e</a:t>
            </a:r>
            <a:r>
              <a:rPr b="1" i="0" lang="es" sz="1300" u="none" cap="none" strike="noStrike">
                <a:solidFill>
                  <a:schemeClr val="dk2"/>
                </a:solidFill>
                <a:latin typeface="Arial"/>
                <a:ea typeface="Arial"/>
                <a:cs typeface="Arial"/>
                <a:sym typeface="Arial"/>
              </a:rPr>
              <a:t>s</a:t>
            </a:r>
            <a:r>
              <a:rPr b="0" i="0" lang="es" sz="1300" u="none" cap="none" strike="noStrike">
                <a:solidFill>
                  <a:schemeClr val="dk2"/>
                </a:solidFill>
                <a:latin typeface="Arial"/>
                <a:ea typeface="Arial"/>
                <a:cs typeface="Arial"/>
                <a:sym typeface="Arial"/>
              </a:rPr>
              <a:t>: unen os fragmentos resultantes da replicación entre si (fragmentos de Okazaki da febra retardada e fragmentos de ADN da febra conductora).</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cxnSp>
        <p:nvCxnSpPr>
          <p:cNvPr id="215" name="Google Shape;215;p27"/>
          <p:cNvCxnSpPr/>
          <p:nvPr/>
        </p:nvCxnSpPr>
        <p:spPr>
          <a:xfrm>
            <a:off x="6551275" y="2322425"/>
            <a:ext cx="289800" cy="0"/>
          </a:xfrm>
          <a:prstGeom prst="straightConnector1">
            <a:avLst/>
          </a:prstGeom>
          <a:noFill/>
          <a:ln cap="flat" cmpd="sng" w="9525">
            <a:solidFill>
              <a:schemeClr val="dk2"/>
            </a:solidFill>
            <a:prstDash val="solid"/>
            <a:round/>
            <a:headEnd len="sm" w="sm" type="none"/>
            <a:tailEnd len="med" w="med" type="triangle"/>
          </a:ln>
        </p:spPr>
      </p:cxnSp>
      <p:cxnSp>
        <p:nvCxnSpPr>
          <p:cNvPr id="216" name="Google Shape;216;p27"/>
          <p:cNvCxnSpPr/>
          <p:nvPr/>
        </p:nvCxnSpPr>
        <p:spPr>
          <a:xfrm>
            <a:off x="2798425" y="2320175"/>
            <a:ext cx="133200" cy="4500"/>
          </a:xfrm>
          <a:prstGeom prst="straightConnector1">
            <a:avLst/>
          </a:prstGeom>
          <a:noFill/>
          <a:ln cap="flat" cmpd="sng" w="9525">
            <a:solidFill>
              <a:schemeClr val="dk2"/>
            </a:solidFill>
            <a:prstDash val="solid"/>
            <a:round/>
            <a:headEnd len="sm" w="sm" type="none"/>
            <a:tailEnd len="med" w="med" type="triangle"/>
          </a:ln>
        </p:spPr>
      </p:cxnSp>
      <p:cxnSp>
        <p:nvCxnSpPr>
          <p:cNvPr id="217" name="Google Shape;217;p27"/>
          <p:cNvCxnSpPr/>
          <p:nvPr/>
        </p:nvCxnSpPr>
        <p:spPr>
          <a:xfrm>
            <a:off x="7370425" y="2701175"/>
            <a:ext cx="133200" cy="4500"/>
          </a:xfrm>
          <a:prstGeom prst="straightConnector1">
            <a:avLst/>
          </a:prstGeom>
          <a:noFill/>
          <a:ln cap="flat" cmpd="sng" w="9525">
            <a:solidFill>
              <a:schemeClr val="dk2"/>
            </a:solidFill>
            <a:prstDash val="solid"/>
            <a:round/>
            <a:headEnd len="sm" w="sm" type="none"/>
            <a:tailEnd len="med" w="med" type="triangle"/>
          </a:ln>
        </p:spPr>
      </p:cxnSp>
      <p:cxnSp>
        <p:nvCxnSpPr>
          <p:cNvPr id="218" name="Google Shape;218;p27"/>
          <p:cNvCxnSpPr/>
          <p:nvPr/>
        </p:nvCxnSpPr>
        <p:spPr>
          <a:xfrm>
            <a:off x="4170025" y="2929775"/>
            <a:ext cx="133200" cy="45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8"/>
          <p:cNvPicPr preferRelativeResize="0"/>
          <p:nvPr/>
        </p:nvPicPr>
        <p:blipFill rotWithShape="1">
          <a:blip r:embed="rId3">
            <a:alphaModFix/>
          </a:blip>
          <a:srcRect b="0" l="0" r="0" t="0"/>
          <a:stretch/>
        </p:blipFill>
        <p:spPr>
          <a:xfrm>
            <a:off x="152400" y="152400"/>
            <a:ext cx="8839201" cy="47469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3"/>
          <p:cNvPicPr preferRelativeResize="0"/>
          <p:nvPr/>
        </p:nvPicPr>
        <p:blipFill>
          <a:blip r:embed="rId3">
            <a:alphaModFix/>
          </a:blip>
          <a:stretch>
            <a:fillRect/>
          </a:stretch>
        </p:blipFill>
        <p:spPr>
          <a:xfrm>
            <a:off x="152400" y="152400"/>
            <a:ext cx="8839201" cy="28772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9"/>
          <p:cNvPicPr preferRelativeResize="0"/>
          <p:nvPr/>
        </p:nvPicPr>
        <p:blipFill rotWithShape="1">
          <a:blip r:embed="rId3">
            <a:alphaModFix/>
          </a:blip>
          <a:srcRect b="0" l="0" r="0" t="0"/>
          <a:stretch/>
        </p:blipFill>
        <p:spPr>
          <a:xfrm>
            <a:off x="1150450" y="152400"/>
            <a:ext cx="6484685"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0"/>
          <p:cNvSpPr txBox="1"/>
          <p:nvPr/>
        </p:nvSpPr>
        <p:spPr>
          <a:xfrm>
            <a:off x="494275" y="200850"/>
            <a:ext cx="7642200" cy="474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REPLICACIÓN DO ADN PASO A PASO</a:t>
            </a:r>
            <a:endParaRPr b="1"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As </a:t>
            </a:r>
            <a:r>
              <a:rPr b="1" i="0" lang="es" sz="1200" u="none" cap="none" strike="noStrike">
                <a:solidFill>
                  <a:schemeClr val="dk2"/>
                </a:solidFill>
              </a:rPr>
              <a:t>helicas</a:t>
            </a:r>
            <a:r>
              <a:rPr b="1" lang="es" sz="1200">
                <a:solidFill>
                  <a:schemeClr val="dk2"/>
                </a:solidFill>
              </a:rPr>
              <a:t>e</a:t>
            </a:r>
            <a:r>
              <a:rPr b="1" i="0" lang="es" sz="1200" u="none" cap="none" strike="noStrike">
                <a:solidFill>
                  <a:schemeClr val="dk2"/>
                </a:solidFill>
              </a:rPr>
              <a:t>s </a:t>
            </a:r>
            <a:r>
              <a:rPr b="0" i="0" lang="es" sz="1200" u="none" cap="none" strike="noStrike">
                <a:solidFill>
                  <a:schemeClr val="dk2"/>
                </a:solidFill>
                <a:latin typeface="Arial"/>
                <a:ea typeface="Arial"/>
                <a:cs typeface="Arial"/>
                <a:sym typeface="Arial"/>
              </a:rPr>
              <a:t>rompen as pontes de hidróxeno que unen as bases complementarias das dúas febras de ADN. As </a:t>
            </a:r>
            <a:r>
              <a:rPr b="1" i="0" lang="es" sz="1200" u="none" cap="none" strike="noStrike">
                <a:solidFill>
                  <a:schemeClr val="dk2"/>
                </a:solidFill>
              </a:rPr>
              <a:t>topoisomeras</a:t>
            </a:r>
            <a:r>
              <a:rPr b="1" lang="es" sz="1200">
                <a:solidFill>
                  <a:schemeClr val="dk2"/>
                </a:solidFill>
              </a:rPr>
              <a:t>e</a:t>
            </a:r>
            <a:r>
              <a:rPr b="1" i="0" lang="es" sz="1200" u="none" cap="none" strike="noStrike">
                <a:solidFill>
                  <a:schemeClr val="dk2"/>
                </a:solidFill>
              </a:rPr>
              <a:t>s </a:t>
            </a:r>
            <a:r>
              <a:rPr b="0" i="0" lang="es" sz="1200" u="none" cap="none" strike="noStrike">
                <a:solidFill>
                  <a:schemeClr val="dk2"/>
                </a:solidFill>
                <a:latin typeface="Arial"/>
                <a:ea typeface="Arial"/>
                <a:cs typeface="Arial"/>
                <a:sym typeface="Arial"/>
              </a:rPr>
              <a:t>desfán as torsións. As </a:t>
            </a:r>
            <a:r>
              <a:rPr b="1" i="0" lang="es" sz="1200" u="none" cap="none" strike="noStrike">
                <a:solidFill>
                  <a:schemeClr val="dk2"/>
                </a:solidFill>
              </a:rPr>
              <a:t>proteínas SSB</a:t>
            </a:r>
            <a:r>
              <a:rPr b="0" i="0" lang="es" sz="1200" u="none" cap="none" strike="noStrike">
                <a:solidFill>
                  <a:schemeClr val="dk2"/>
                </a:solidFill>
                <a:latin typeface="Arial"/>
                <a:ea typeface="Arial"/>
                <a:cs typeface="Arial"/>
                <a:sym typeface="Arial"/>
              </a:rPr>
              <a:t> manteñen as febras separadas.</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 copia iníciase en varios puntos ó mesmo tempo: </a:t>
            </a:r>
            <a:r>
              <a:rPr b="1" i="0" lang="es" sz="1200" u="none" cap="none" strike="noStrike">
                <a:solidFill>
                  <a:schemeClr val="dk2"/>
                </a:solidFill>
                <a:latin typeface="Arial"/>
                <a:ea typeface="Arial"/>
                <a:cs typeface="Arial"/>
                <a:sym typeface="Arial"/>
              </a:rPr>
              <a:t>puntos de iniciación</a:t>
            </a:r>
            <a:r>
              <a:rPr b="0" i="0" lang="es" sz="1200" u="none" cap="none" strike="noStrike">
                <a:solidFill>
                  <a:schemeClr val="dk2"/>
                </a:solidFill>
                <a:latin typeface="Arial"/>
                <a:ea typeface="Arial"/>
                <a:cs typeface="Arial"/>
                <a:sym typeface="Arial"/>
              </a:rPr>
              <a:t>. Fórmase a </a:t>
            </a:r>
            <a:r>
              <a:rPr b="1" i="0" lang="es" sz="1200" u="none" cap="none" strike="noStrike">
                <a:solidFill>
                  <a:schemeClr val="dk2"/>
                </a:solidFill>
                <a:latin typeface="Arial"/>
                <a:ea typeface="Arial"/>
                <a:cs typeface="Arial"/>
                <a:sym typeface="Arial"/>
              </a:rPr>
              <a:t>burbulla de replicación</a:t>
            </a:r>
            <a:r>
              <a:rPr b="0" i="0" lang="es" sz="1200" u="none" cap="none" strike="noStrike">
                <a:solidFill>
                  <a:schemeClr val="dk2"/>
                </a:solidFill>
                <a:latin typeface="Arial"/>
                <a:ea typeface="Arial"/>
                <a:cs typeface="Arial"/>
                <a:sym typeface="Arial"/>
              </a:rPr>
              <a:t>, que é o tramo que está aberto. Os seus extremos son as forcadas de replicación (</a:t>
            </a:r>
            <a:r>
              <a:rPr b="0" i="1" lang="es" sz="1200" u="none" cap="none" strike="noStrike">
                <a:solidFill>
                  <a:schemeClr val="dk2"/>
                </a:solidFill>
                <a:latin typeface="Arial"/>
                <a:ea typeface="Arial"/>
                <a:cs typeface="Arial"/>
                <a:sym typeface="Arial"/>
              </a:rPr>
              <a:t>horquillas</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 duplicación empeza nas dúas febras ó mesmo tempo. Os enzimas </a:t>
            </a:r>
            <a:r>
              <a:rPr b="1" i="0" lang="es" sz="1200" u="none" cap="none" strike="noStrike">
                <a:solidFill>
                  <a:schemeClr val="dk2"/>
                </a:solidFill>
              </a:rPr>
              <a:t>sempre lerán en sentido 3´-5</a:t>
            </a:r>
            <a:r>
              <a:rPr b="0" i="0" lang="es" sz="1200" u="none" cap="none" strike="noStrike">
                <a:solidFill>
                  <a:schemeClr val="dk2"/>
                </a:solidFill>
                <a:latin typeface="Arial"/>
                <a:ea typeface="Arial"/>
                <a:cs typeface="Arial"/>
                <a:sym typeface="Arial"/>
              </a:rPr>
              <a:t>, de forma que </a:t>
            </a:r>
            <a:r>
              <a:rPr b="1" i="0" lang="es" sz="1200" u="none" cap="none" strike="noStrike">
                <a:solidFill>
                  <a:schemeClr val="dk2"/>
                </a:solidFill>
              </a:rPr>
              <a:t>as novas cadeas sempre crecerán en sentido 5-3</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 A</a:t>
            </a:r>
            <a:r>
              <a:rPr b="1" i="0" lang="es" sz="1200" u="none" cap="none" strike="noStrike">
                <a:solidFill>
                  <a:schemeClr val="dk2"/>
                </a:solidFill>
              </a:rPr>
              <a:t>RN polimeras</a:t>
            </a:r>
            <a:r>
              <a:rPr b="1" lang="es" sz="1200">
                <a:solidFill>
                  <a:schemeClr val="dk2"/>
                </a:solidFill>
              </a:rPr>
              <a:t>e</a:t>
            </a:r>
            <a:r>
              <a:rPr b="0" i="0" lang="es" sz="1200" u="none" cap="none" strike="noStrike">
                <a:solidFill>
                  <a:schemeClr val="dk2"/>
                </a:solidFill>
                <a:latin typeface="Arial"/>
                <a:ea typeface="Arial"/>
                <a:cs typeface="Arial"/>
                <a:sym typeface="Arial"/>
              </a:rPr>
              <a:t> contrúe un fragmento de </a:t>
            </a:r>
            <a:r>
              <a:rPr b="1" i="0" lang="es" sz="1200" u="none" cap="none" strike="noStrike">
                <a:solidFill>
                  <a:schemeClr val="dk2"/>
                </a:solidFill>
              </a:rPr>
              <a:t>ARN cebador</a:t>
            </a:r>
            <a:r>
              <a:rPr b="0" i="0" lang="es" sz="1200" u="none" cap="none" strike="noStrike">
                <a:solidFill>
                  <a:schemeClr val="dk2"/>
                </a:solidFill>
                <a:latin typeface="Arial"/>
                <a:ea typeface="Arial"/>
                <a:cs typeface="Arial"/>
                <a:sym typeface="Arial"/>
              </a:rPr>
              <a:t> en cada punto de iniciación (40-50 nucleótidos). Ese cebador ten libre o extremo 3,´a partir do cal a </a:t>
            </a:r>
            <a:r>
              <a:rPr b="1" lang="es" sz="1200">
                <a:solidFill>
                  <a:schemeClr val="dk2"/>
                </a:solidFill>
              </a:rPr>
              <a:t>ADN polimerase</a:t>
            </a:r>
            <a:r>
              <a:rPr b="0" i="0" lang="es" sz="1200" u="none" cap="none" strike="noStrike">
                <a:solidFill>
                  <a:schemeClr val="dk2"/>
                </a:solidFill>
                <a:latin typeface="Arial"/>
                <a:ea typeface="Arial"/>
                <a:cs typeface="Arial"/>
                <a:sym typeface="Arial"/>
              </a:rPr>
              <a:t> vai empezar a engadir nucleótidos. Os nucleótidos veñen en </a:t>
            </a:r>
            <a:r>
              <a:rPr b="1" i="0" lang="es" sz="1200" u="none" cap="none" strike="noStrike">
                <a:solidFill>
                  <a:schemeClr val="dk2"/>
                </a:solidFill>
              </a:rPr>
              <a:t>forma TRIfostato</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Nas </a:t>
            </a:r>
            <a:r>
              <a:rPr b="1" i="0" lang="es" sz="1200" u="none" cap="none" strike="noStrike">
                <a:solidFill>
                  <a:schemeClr val="dk2"/>
                </a:solidFill>
              </a:rPr>
              <a:t>febras condutoras</a:t>
            </a:r>
            <a:r>
              <a:rPr b="0" i="0" lang="es" sz="1200" u="none" cap="none" strike="noStrike">
                <a:solidFill>
                  <a:schemeClr val="dk2"/>
                </a:solidFill>
                <a:latin typeface="Arial"/>
                <a:ea typeface="Arial"/>
                <a:cs typeface="Arial"/>
                <a:sym typeface="Arial"/>
              </a:rPr>
              <a:t> a síntese de novo ADN é continua e rápida xa que a cadea de ADN vaise abrindo a medida que a ADN polimerasa avanza. </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Nas </a:t>
            </a:r>
            <a:r>
              <a:rPr b="1" i="0" lang="es" sz="1200" u="none" cap="none" strike="noStrike">
                <a:solidFill>
                  <a:schemeClr val="dk2"/>
                </a:solidFill>
              </a:rPr>
              <a:t>febras retardadas</a:t>
            </a:r>
            <a:r>
              <a:rPr b="0" i="0" lang="es" sz="1200" u="none" cap="none" strike="noStrike">
                <a:solidFill>
                  <a:schemeClr val="dk2"/>
                </a:solidFill>
                <a:latin typeface="Arial"/>
                <a:ea typeface="Arial"/>
                <a:cs typeface="Arial"/>
                <a:sym typeface="Arial"/>
              </a:rPr>
              <a:t> a síntese é máis lenta, porque as polimeras</a:t>
            </a:r>
            <a:r>
              <a:rPr lang="es" sz="1200">
                <a:solidFill>
                  <a:schemeClr val="dk2"/>
                </a:solidFill>
              </a:rPr>
              <a:t>e</a:t>
            </a:r>
            <a:r>
              <a:rPr b="0" i="0" lang="es" sz="1200" u="none" cap="none" strike="noStrike">
                <a:solidFill>
                  <a:schemeClr val="dk2"/>
                </a:solidFill>
                <a:latin typeface="Arial"/>
                <a:ea typeface="Arial"/>
                <a:cs typeface="Arial"/>
                <a:sym typeface="Arial"/>
              </a:rPr>
              <a:t>s teñen que esperar a que as cadeas se abran. Vaise formando por fragmentos, cada un co seu cebador. Son </a:t>
            </a:r>
            <a:r>
              <a:rPr b="1" i="0" lang="es" sz="1200" u="none" cap="none" strike="noStrike">
                <a:solidFill>
                  <a:schemeClr val="dk2"/>
                </a:solidFill>
              </a:rPr>
              <a:t>fragmentos de Okazaki</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Cando remata a replicación, as </a:t>
            </a:r>
            <a:r>
              <a:rPr b="1" i="0" lang="es" sz="1300" u="none" cap="none" strike="noStrike">
                <a:solidFill>
                  <a:schemeClr val="dk2"/>
                </a:solidFill>
              </a:rPr>
              <a:t>exonucleas</a:t>
            </a:r>
            <a:r>
              <a:rPr b="1" lang="es" sz="1300">
                <a:solidFill>
                  <a:schemeClr val="dk2"/>
                </a:solidFill>
              </a:rPr>
              <a:t>e</a:t>
            </a:r>
            <a:r>
              <a:rPr b="1" i="0" lang="es" sz="1300" u="none" cap="none" strike="noStrike">
                <a:solidFill>
                  <a:schemeClr val="dk2"/>
                </a:solidFill>
              </a:rPr>
              <a:t>s</a:t>
            </a:r>
            <a:r>
              <a:rPr b="0" i="0" lang="es" sz="1300" u="none" cap="none" strike="noStrike">
                <a:solidFill>
                  <a:schemeClr val="dk2"/>
                </a:solidFill>
                <a:latin typeface="Arial"/>
                <a:ea typeface="Arial"/>
                <a:cs typeface="Arial"/>
                <a:sym typeface="Arial"/>
              </a:rPr>
              <a:t> cortan os ARN cebadores. No seu lugar colócanse os nucleótidos que faltan. As </a:t>
            </a:r>
            <a:r>
              <a:rPr b="1" i="0" lang="es" sz="1300" u="none" cap="none" strike="noStrike">
                <a:solidFill>
                  <a:schemeClr val="dk2"/>
                </a:solidFill>
              </a:rPr>
              <a:t>ligas</a:t>
            </a:r>
            <a:r>
              <a:rPr b="1" lang="es" sz="1300">
                <a:solidFill>
                  <a:schemeClr val="dk2"/>
                </a:solidFill>
              </a:rPr>
              <a:t>e</a:t>
            </a:r>
            <a:r>
              <a:rPr b="1" i="0" lang="es" sz="1300" u="none" cap="none" strike="noStrike">
                <a:solidFill>
                  <a:schemeClr val="dk2"/>
                </a:solidFill>
              </a:rPr>
              <a:t>s </a:t>
            </a:r>
            <a:r>
              <a:rPr b="0" i="0" lang="es" sz="1300" u="none" cap="none" strike="noStrike">
                <a:solidFill>
                  <a:schemeClr val="dk2"/>
                </a:solidFill>
                <a:latin typeface="Arial"/>
                <a:ea typeface="Arial"/>
                <a:cs typeface="Arial"/>
                <a:sym typeface="Arial"/>
              </a:rPr>
              <a:t>unen os fragmentos resultantes.</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1"/>
          <p:cNvPicPr preferRelativeResize="0"/>
          <p:nvPr/>
        </p:nvPicPr>
        <p:blipFill rotWithShape="1">
          <a:blip r:embed="rId3">
            <a:alphaModFix/>
          </a:blip>
          <a:srcRect b="21700" l="0" r="0" t="12798"/>
          <a:stretch/>
        </p:blipFill>
        <p:spPr>
          <a:xfrm>
            <a:off x="123613" y="511638"/>
            <a:ext cx="8896773" cy="41202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nvSpPr>
        <p:spPr>
          <a:xfrm>
            <a:off x="494275" y="342175"/>
            <a:ext cx="76422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TRANSCRICIÓN DO ADN</a:t>
            </a:r>
            <a:endParaRPr b="1"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4" name="Google Shape;244;p32"/>
          <p:cNvPicPr preferRelativeResize="0"/>
          <p:nvPr/>
        </p:nvPicPr>
        <p:blipFill rotWithShape="1">
          <a:blip r:embed="rId3">
            <a:alphaModFix/>
          </a:blip>
          <a:srcRect b="0" l="0" r="0" t="0"/>
          <a:stretch/>
        </p:blipFill>
        <p:spPr>
          <a:xfrm>
            <a:off x="689505" y="815100"/>
            <a:ext cx="7764980" cy="432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nvSpPr>
        <p:spPr>
          <a:xfrm>
            <a:off x="494275" y="342175"/>
            <a:ext cx="76422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TRANSCRICIÓN DO ADN</a:t>
            </a:r>
            <a:endParaRPr b="1"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Formación ou síntese dunha molécula de ARN que é complementaria dun fragmento de ADN que codifica para unha proteína concreta, é dicir, dun xene.</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Tódolos ARN formaranse a partir da unión de </a:t>
            </a:r>
            <a:r>
              <a:rPr b="1" i="0" lang="es" sz="1300" u="none" cap="none" strike="noStrike">
                <a:solidFill>
                  <a:schemeClr val="dk2"/>
                </a:solidFill>
                <a:latin typeface="Arial"/>
                <a:ea typeface="Arial"/>
                <a:cs typeface="Arial"/>
                <a:sym typeface="Arial"/>
              </a:rPr>
              <a:t>ribonucleótidos TRIfosfato</a:t>
            </a:r>
            <a:r>
              <a:rPr b="0" i="0" lang="es" sz="1300" u="none" cap="none" strike="noStrike">
                <a:solidFill>
                  <a:schemeClr val="dk2"/>
                </a:solidFill>
                <a:latin typeface="Arial"/>
                <a:ea typeface="Arial"/>
                <a:cs typeface="Arial"/>
                <a:sym typeface="Arial"/>
              </a:rPr>
              <a:t>. Esta unión e catalizada por unha </a:t>
            </a:r>
            <a:r>
              <a:rPr b="1" i="0" lang="es" sz="1300" u="none" cap="none" strike="noStrike">
                <a:solidFill>
                  <a:schemeClr val="dk2"/>
                </a:solidFill>
                <a:latin typeface="Arial"/>
                <a:ea typeface="Arial"/>
                <a:cs typeface="Arial"/>
                <a:sym typeface="Arial"/>
              </a:rPr>
              <a:t>ARN polimerase</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A transcrición efectúase a partir dunha das cadeas de ADN. A ARN polimerase percorrerá a cadea molde en sentido 3´- 5´, unindo os ribonucleótidos en sentido 5´-3´.</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Non haberá timina, no seu lugar hai uracilo.</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Obtense un </a:t>
            </a:r>
            <a:r>
              <a:rPr b="1" i="0" lang="es" sz="1300" u="none" cap="none" strike="noStrike">
                <a:solidFill>
                  <a:schemeClr val="dk2"/>
                </a:solidFill>
                <a:latin typeface="Arial"/>
                <a:ea typeface="Arial"/>
                <a:cs typeface="Arial"/>
                <a:sym typeface="Arial"/>
              </a:rPr>
              <a:t>ARN transcrito primario</a:t>
            </a:r>
            <a:r>
              <a:rPr b="0" i="0" lang="es" sz="1300" u="none" cap="none" strike="noStrike">
                <a:solidFill>
                  <a:schemeClr val="dk2"/>
                </a:solidFill>
                <a:latin typeface="Arial"/>
                <a:ea typeface="Arial"/>
                <a:cs typeface="Arial"/>
                <a:sym typeface="Arial"/>
              </a:rPr>
              <a:t> que pode ser ARNm ou pode sufrir unha maduración, transformándose en ARNr ou ARNt.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O proceso en eucariotas e procariotas é diferente.</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50" name="Google Shape;250;p33"/>
          <p:cNvPicPr preferRelativeResize="0"/>
          <p:nvPr/>
        </p:nvPicPr>
        <p:blipFill rotWithShape="1">
          <a:blip r:embed="rId3">
            <a:alphaModFix/>
          </a:blip>
          <a:srcRect b="0" l="11165" r="17262" t="0"/>
          <a:stretch/>
        </p:blipFill>
        <p:spPr>
          <a:xfrm>
            <a:off x="4997175" y="2416050"/>
            <a:ext cx="2990651" cy="1387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nvSpPr>
        <p:spPr>
          <a:xfrm>
            <a:off x="494275" y="342175"/>
            <a:ext cx="76422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TRANSCRICIÓN DO ADN EN PROCARIOTAS (</a:t>
            </a:r>
            <a:r>
              <a:rPr b="1" i="1" lang="es" sz="1300" u="none" cap="none" strike="noStrike">
                <a:solidFill>
                  <a:schemeClr val="dk2"/>
                </a:solidFill>
                <a:latin typeface="Arial"/>
                <a:ea typeface="Arial"/>
                <a:cs typeface="Arial"/>
                <a:sym typeface="Arial"/>
              </a:rPr>
              <a:t>E. coli</a:t>
            </a:r>
            <a:r>
              <a:rPr b="1" i="0" lang="es" sz="1300" u="none" cap="none" strike="noStrike">
                <a:solidFill>
                  <a:schemeClr val="dk2"/>
                </a:solidFill>
                <a:latin typeface="Arial"/>
                <a:ea typeface="Arial"/>
                <a:cs typeface="Arial"/>
                <a:sym typeface="Arial"/>
              </a:rPr>
              <a:t>)</a:t>
            </a:r>
            <a:endParaRPr b="1"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INICIACIÓN</a:t>
            </a:r>
            <a:r>
              <a:rPr b="0" i="0" lang="es" sz="1300" u="none" cap="none" strike="noStrike">
                <a:solidFill>
                  <a:schemeClr val="dk2"/>
                </a:solidFill>
                <a:latin typeface="Arial"/>
                <a:ea typeface="Arial"/>
                <a:cs typeface="Arial"/>
                <a:sym typeface="Arial"/>
              </a:rPr>
              <a:t>: a ARN polimerase detecta nunha das dúas febras a secuencia de nucleótidos que lle marca o inicio do proceso. Esa secuencia coñécese como </a:t>
            </a:r>
            <a:r>
              <a:rPr b="1" i="0" lang="es" sz="1300" u="none" cap="none" strike="noStrike">
                <a:solidFill>
                  <a:schemeClr val="accent4"/>
                </a:solidFill>
                <a:latin typeface="Arial"/>
                <a:ea typeface="Arial"/>
                <a:cs typeface="Arial"/>
                <a:sym typeface="Arial"/>
              </a:rPr>
              <a:t>centro promotor</a:t>
            </a:r>
            <a:r>
              <a:rPr b="0" i="0" lang="e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ELONGACIÓN</a:t>
            </a:r>
            <a:r>
              <a:rPr b="0" i="0" lang="es" sz="1300" u="none" cap="none" strike="noStrike">
                <a:solidFill>
                  <a:schemeClr val="dk2"/>
                </a:solidFill>
                <a:latin typeface="Arial"/>
                <a:ea typeface="Arial"/>
                <a:cs typeface="Arial"/>
                <a:sym typeface="Arial"/>
              </a:rPr>
              <a:t>: ARN polimerase separa as febras e forma a burbulla de transcrición. Percorre a cadea seleccionada en sentido 3´-5´, incorporando os ribonucleótidos complementarios en sentido 5´-3´. A enerxía para a unión provén da </a:t>
            </a:r>
            <a:r>
              <a:rPr b="1" i="0" lang="es" sz="1300" u="none" cap="none" strike="noStrike">
                <a:solidFill>
                  <a:schemeClr val="dk2"/>
                </a:solidFill>
              </a:rPr>
              <a:t>ruptura por hidrólise dos grupos trifosfato</a:t>
            </a:r>
            <a:r>
              <a:rPr b="0" i="0" lang="es" sz="1300" u="none" cap="none" strike="noStrike">
                <a:solidFill>
                  <a:schemeClr val="dk2"/>
                </a:solidFill>
                <a:latin typeface="Arial"/>
                <a:ea typeface="Arial"/>
                <a:cs typeface="Arial"/>
                <a:sym typeface="Arial"/>
              </a:rPr>
              <a:t> dos ribonucleótidos.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TERMINACIÓN</a:t>
            </a:r>
            <a:r>
              <a:rPr b="0" i="0" lang="es" sz="1300" u="none" cap="none" strike="noStrike">
                <a:solidFill>
                  <a:schemeClr val="dk2"/>
                </a:solidFill>
                <a:latin typeface="Arial"/>
                <a:ea typeface="Arial"/>
                <a:cs typeface="Arial"/>
                <a:sym typeface="Arial"/>
              </a:rPr>
              <a:t>: ARN polimerasa deixa de copiar cando chega á secuencia que lle indica FIN (</a:t>
            </a:r>
            <a:r>
              <a:rPr b="1" i="0" lang="es" sz="1300" u="none" cap="none" strike="noStrike">
                <a:solidFill>
                  <a:schemeClr val="accent4"/>
                </a:solidFill>
                <a:latin typeface="Arial"/>
                <a:ea typeface="Arial"/>
                <a:cs typeface="Arial"/>
                <a:sym typeface="Arial"/>
              </a:rPr>
              <a:t>sinal de FIN</a:t>
            </a:r>
            <a:r>
              <a:rPr b="0" i="0" lang="es" sz="1300" u="none" cap="none" strike="noStrike">
                <a:solidFill>
                  <a:schemeClr val="dk2"/>
                </a:solidFill>
                <a:latin typeface="Arial"/>
                <a:ea typeface="Arial"/>
                <a:cs typeface="Arial"/>
                <a:sym typeface="Arial"/>
              </a:rPr>
              <a:t>). Sepáranse ARN polimerase, o ADN e o ARN sintetizado. Xa está lista a nova molécula de ARN: </a:t>
            </a:r>
            <a:r>
              <a:rPr b="1" i="0" lang="es" sz="1300" u="none" cap="none" strike="noStrike">
                <a:solidFill>
                  <a:schemeClr val="accent4"/>
                </a:solidFill>
                <a:latin typeface="Arial"/>
                <a:ea typeface="Arial"/>
                <a:cs typeface="Arial"/>
                <a:sym typeface="Arial"/>
              </a:rPr>
              <a:t>ARN transcrito primario</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MADURACIÓN</a:t>
            </a:r>
            <a:r>
              <a:rPr b="0" i="0" lang="es" sz="1300" u="none" cap="none" strike="noStrike">
                <a:solidFill>
                  <a:schemeClr val="dk2"/>
                </a:solidFill>
                <a:latin typeface="Arial"/>
                <a:ea typeface="Arial"/>
                <a:cs typeface="Arial"/>
                <a:sym typeface="Arial"/>
              </a:rPr>
              <a:t>: no caso das procariotas o ARN sintetizado xa é ARNm e por tanto diríxese ós ribosomas. ARN</a:t>
            </a:r>
            <a:r>
              <a:rPr b="0" baseline="-25000" i="0" lang="es" sz="1300" u="none" cap="none" strike="noStrike">
                <a:solidFill>
                  <a:schemeClr val="dk2"/>
                </a:solidFill>
                <a:latin typeface="Arial"/>
                <a:ea typeface="Arial"/>
                <a:cs typeface="Arial"/>
                <a:sym typeface="Arial"/>
              </a:rPr>
              <a:t>r</a:t>
            </a:r>
            <a:r>
              <a:rPr b="0" i="0" lang="es" sz="1300" u="none" cap="none" strike="noStrike">
                <a:solidFill>
                  <a:schemeClr val="dk2"/>
                </a:solidFill>
                <a:latin typeface="Arial"/>
                <a:ea typeface="Arial"/>
                <a:cs typeface="Arial"/>
                <a:sym typeface="Arial"/>
              </a:rPr>
              <a:t> e ARN</a:t>
            </a:r>
            <a:r>
              <a:rPr b="0" baseline="-25000" i="0" lang="es" sz="1300" u="none" cap="none" strike="noStrike">
                <a:solidFill>
                  <a:schemeClr val="dk2"/>
                </a:solidFill>
                <a:latin typeface="Arial"/>
                <a:ea typeface="Arial"/>
                <a:cs typeface="Arial"/>
                <a:sym typeface="Arial"/>
              </a:rPr>
              <a:t>t</a:t>
            </a:r>
            <a:r>
              <a:rPr b="0" i="0" lang="es" sz="1300" u="none" cap="none" strike="noStrike">
                <a:solidFill>
                  <a:schemeClr val="dk2"/>
                </a:solidFill>
                <a:latin typeface="Arial"/>
                <a:ea typeface="Arial"/>
                <a:cs typeface="Arial"/>
                <a:sym typeface="Arial"/>
              </a:rPr>
              <a:t> necesitan madurar.</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5"/>
          <p:cNvPicPr preferRelativeResize="0"/>
          <p:nvPr/>
        </p:nvPicPr>
        <p:blipFill rotWithShape="1">
          <a:blip r:embed="rId3">
            <a:alphaModFix/>
          </a:blip>
          <a:srcRect b="0" l="0" r="0" t="0"/>
          <a:stretch/>
        </p:blipFill>
        <p:spPr>
          <a:xfrm>
            <a:off x="1296925" y="152400"/>
            <a:ext cx="6550139" cy="4838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6"/>
          <p:cNvPicPr preferRelativeResize="0"/>
          <p:nvPr/>
        </p:nvPicPr>
        <p:blipFill rotWithShape="1">
          <a:blip r:embed="rId3">
            <a:alphaModFix/>
          </a:blip>
          <a:srcRect b="0" l="0" r="0" t="0"/>
          <a:stretch/>
        </p:blipFill>
        <p:spPr>
          <a:xfrm>
            <a:off x="1030775" y="1020200"/>
            <a:ext cx="6748025" cy="2576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7"/>
          <p:cNvPicPr preferRelativeResize="0"/>
          <p:nvPr/>
        </p:nvPicPr>
        <p:blipFill rotWithShape="1">
          <a:blip r:embed="rId3">
            <a:alphaModFix/>
          </a:blip>
          <a:srcRect b="0" l="0" r="0" t="0"/>
          <a:stretch/>
        </p:blipFill>
        <p:spPr>
          <a:xfrm>
            <a:off x="152400" y="152400"/>
            <a:ext cx="8206579" cy="4838700"/>
          </a:xfrm>
          <a:prstGeom prst="rect">
            <a:avLst/>
          </a:prstGeom>
          <a:noFill/>
          <a:ln>
            <a:noFill/>
          </a:ln>
        </p:spPr>
      </p:pic>
      <p:sp>
        <p:nvSpPr>
          <p:cNvPr id="271" name="Google Shape;271;p37"/>
          <p:cNvSpPr txBox="1"/>
          <p:nvPr/>
        </p:nvSpPr>
        <p:spPr>
          <a:xfrm>
            <a:off x="5552000" y="3941125"/>
            <a:ext cx="3287100" cy="80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4"/>
              </a:rPr>
              <a:t>DNA transcription</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nvSpPr>
        <p:spPr>
          <a:xfrm>
            <a:off x="494275" y="342175"/>
            <a:ext cx="80556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TRANSCRICIÓN DO ADN EN EUCARIOTAS </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DIFERENCIAS COAS PROCARIOTAS:</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Os xenes en eucariotas son discontinuos, con partes que codifican (</a:t>
            </a:r>
            <a:r>
              <a:rPr b="1" i="0" lang="es" sz="1300" u="none" cap="none" strike="noStrike">
                <a:solidFill>
                  <a:schemeClr val="accent4"/>
                </a:solidFill>
                <a:latin typeface="Arial"/>
                <a:ea typeface="Arial"/>
                <a:cs typeface="Arial"/>
                <a:sym typeface="Arial"/>
              </a:rPr>
              <a:t>exóns</a:t>
            </a:r>
            <a:r>
              <a:rPr b="0" i="0" lang="es" sz="1300" u="none" cap="none" strike="noStrike">
                <a:solidFill>
                  <a:schemeClr val="dk1"/>
                </a:solidFill>
                <a:latin typeface="Arial"/>
                <a:ea typeface="Arial"/>
                <a:cs typeface="Arial"/>
                <a:sym typeface="Arial"/>
              </a:rPr>
              <a:t>) e partes que non codifican (</a:t>
            </a:r>
            <a:r>
              <a:rPr b="1" i="0" lang="es" sz="1300" u="none" cap="none" strike="noStrike">
                <a:solidFill>
                  <a:srgbClr val="0000FF"/>
                </a:solidFill>
                <a:latin typeface="Arial"/>
                <a:ea typeface="Arial"/>
                <a:cs typeface="Arial"/>
                <a:sym typeface="Arial"/>
              </a:rPr>
              <a:t>intróns</a:t>
            </a:r>
            <a:r>
              <a:rPr b="0" i="0" lang="es" sz="1300" u="none" cap="none" strike="noStrike">
                <a:solidFill>
                  <a:schemeClr val="dk1"/>
                </a:solidFill>
                <a:latin typeface="Arial"/>
                <a:ea typeface="Arial"/>
                <a:cs typeface="Arial"/>
                <a:sym typeface="Arial"/>
              </a:rPr>
              <a:t>). Vaise transcribir o xene completo e na maduración os intróns van ser eliminados.</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Hai 3 tipos diferentes de ARN polimerases.</a:t>
            </a:r>
            <a:endParaRPr b="0" i="0" sz="13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INICIACIÓN</a:t>
            </a:r>
            <a:r>
              <a:rPr b="0" i="0" lang="es" sz="1300" u="none" cap="none" strike="noStrike">
                <a:solidFill>
                  <a:schemeClr val="dk2"/>
                </a:solidFill>
                <a:latin typeface="Arial"/>
                <a:ea typeface="Arial"/>
                <a:cs typeface="Arial"/>
                <a:sym typeface="Arial"/>
              </a:rPr>
              <a:t>: recoñecemento do centro promotor </a:t>
            </a:r>
            <a:r>
              <a:rPr b="1" i="0" lang="es" sz="1300" u="none" cap="none" strike="noStrike">
                <a:solidFill>
                  <a:schemeClr val="dk2"/>
                </a:solidFill>
                <a:latin typeface="Arial"/>
                <a:ea typeface="Arial"/>
                <a:cs typeface="Arial"/>
                <a:sym typeface="Arial"/>
              </a:rPr>
              <a:t>TATA box</a:t>
            </a:r>
            <a:r>
              <a:rPr b="0" i="0" lang="es" sz="1300" u="none" cap="none" strike="noStrike">
                <a:solidFill>
                  <a:schemeClr val="dk2"/>
                </a:solidFill>
                <a:latin typeface="Arial"/>
                <a:ea typeface="Arial"/>
                <a:cs typeface="Arial"/>
                <a:sym typeface="Arial"/>
              </a:rPr>
              <a:t> por parte da ARN polimerasa.</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ELONGACIÓN</a:t>
            </a:r>
            <a:r>
              <a:rPr b="0" i="0" lang="es" sz="1300" u="none" cap="none" strike="noStrike">
                <a:solidFill>
                  <a:schemeClr val="dk2"/>
                </a:solidFill>
                <a:latin typeface="Arial"/>
                <a:ea typeface="Arial"/>
                <a:cs typeface="Arial"/>
                <a:sym typeface="Arial"/>
              </a:rPr>
              <a:t>: lectura da cadea molde en sentido 3´-5´, incorporando os ribonucleótidos complementarios en sentido 5´-3´. Inclúense os nucleótidos de intróns e exóns. Engádese no extremo 5´unha carapucha de metilguanosina 3P (</a:t>
            </a:r>
            <a:r>
              <a:rPr b="1" i="0" lang="es" sz="1300" u="none" cap="none" strike="noStrike">
                <a:solidFill>
                  <a:schemeClr val="dk2"/>
                </a:solidFill>
                <a:latin typeface="Arial"/>
                <a:ea typeface="Arial"/>
                <a:cs typeface="Arial"/>
                <a:sym typeface="Arial"/>
              </a:rPr>
              <a:t>metil GTP</a:t>
            </a:r>
            <a:r>
              <a:rPr b="0" i="0" lang="es" sz="1300" u="none" cap="none" strike="noStrike">
                <a:solidFill>
                  <a:schemeClr val="dk2"/>
                </a:solidFill>
                <a:latin typeface="Arial"/>
                <a:ea typeface="Arial"/>
                <a:cs typeface="Arial"/>
                <a:sym typeface="Arial"/>
              </a:rPr>
              <a:t>) como protección.</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TERMINACIÓN</a:t>
            </a:r>
            <a:r>
              <a:rPr b="0" i="0" lang="es" sz="1300" u="none" cap="none" strike="noStrike">
                <a:solidFill>
                  <a:schemeClr val="dk2"/>
                </a:solidFill>
                <a:latin typeface="Arial"/>
                <a:ea typeface="Arial"/>
                <a:cs typeface="Arial"/>
                <a:sym typeface="Arial"/>
              </a:rPr>
              <a:t>: a copia remata cando se transcribe unha secuencia de terminación (</a:t>
            </a:r>
            <a:r>
              <a:rPr b="1" i="0" lang="es" sz="1300" u="none" cap="none" strike="noStrike">
                <a:solidFill>
                  <a:schemeClr val="dk2"/>
                </a:solidFill>
                <a:latin typeface="Arial"/>
                <a:ea typeface="Arial"/>
                <a:cs typeface="Arial"/>
                <a:sym typeface="Arial"/>
              </a:rPr>
              <a:t>AAUAAA</a:t>
            </a:r>
            <a:r>
              <a:rPr b="0" i="0" lang="es" sz="1300" u="none" cap="none" strike="noStrike">
                <a:solidFill>
                  <a:schemeClr val="dk2"/>
                </a:solidFill>
                <a:latin typeface="Arial"/>
                <a:ea typeface="Arial"/>
                <a:cs typeface="Arial"/>
                <a:sym typeface="Arial"/>
              </a:rPr>
              <a:t>). No extremo 3´engádese unha </a:t>
            </a:r>
            <a:r>
              <a:rPr b="1" i="0" lang="es" sz="1300" u="none" cap="none" strike="noStrike">
                <a:solidFill>
                  <a:schemeClr val="dk2"/>
                </a:solidFill>
                <a:latin typeface="Arial"/>
                <a:ea typeface="Arial"/>
                <a:cs typeface="Arial"/>
                <a:sym typeface="Arial"/>
              </a:rPr>
              <a:t>cola de poli-A</a:t>
            </a:r>
            <a:r>
              <a:rPr b="0" i="0" lang="es" sz="1300" u="none" cap="none" strike="noStrike">
                <a:solidFill>
                  <a:schemeClr val="dk2"/>
                </a:solidFill>
                <a:latin typeface="Arial"/>
                <a:ea typeface="Arial"/>
                <a:cs typeface="Arial"/>
                <a:sym typeface="Arial"/>
              </a:rPr>
              <a:t> (150-200 A). O ARN resultante é o </a:t>
            </a:r>
            <a:r>
              <a:rPr b="1" i="0" lang="es" sz="1300" u="none" cap="none" strike="noStrike">
                <a:solidFill>
                  <a:srgbClr val="FF00FF"/>
                </a:solidFill>
                <a:latin typeface="Arial"/>
                <a:ea typeface="Arial"/>
                <a:cs typeface="Arial"/>
                <a:sym typeface="Arial"/>
              </a:rPr>
              <a:t>ARN transcrito primario</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MADURACIÓN</a:t>
            </a:r>
            <a:r>
              <a:rPr b="0" i="0" lang="es" sz="1300" u="none" cap="none" strike="noStrike">
                <a:solidFill>
                  <a:schemeClr val="dk2"/>
                </a:solidFill>
                <a:latin typeface="Arial"/>
                <a:ea typeface="Arial"/>
                <a:cs typeface="Arial"/>
                <a:sym typeface="Arial"/>
              </a:rPr>
              <a:t>: eliminación das secuencias correspondentes ós intróns das moléculas de ARN transcrito primario.</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s" sz="2400"/>
              <a:t>Antes de meternos en materia, temos que refrescar os nosos coñecementos sobre os ácidos nucleicos.</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9"/>
          <p:cNvPicPr preferRelativeResize="0"/>
          <p:nvPr/>
        </p:nvPicPr>
        <p:blipFill rotWithShape="1">
          <a:blip r:embed="rId3">
            <a:alphaModFix/>
          </a:blip>
          <a:srcRect b="0" l="0" r="0" t="0"/>
          <a:stretch/>
        </p:blipFill>
        <p:spPr>
          <a:xfrm>
            <a:off x="947775" y="152400"/>
            <a:ext cx="7338312" cy="48386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0"/>
          <p:cNvPicPr preferRelativeResize="0"/>
          <p:nvPr/>
        </p:nvPicPr>
        <p:blipFill rotWithShape="1">
          <a:blip r:embed="rId3">
            <a:alphaModFix/>
          </a:blip>
          <a:srcRect b="0" l="0" r="0" t="0"/>
          <a:stretch/>
        </p:blipFill>
        <p:spPr>
          <a:xfrm>
            <a:off x="670225" y="927026"/>
            <a:ext cx="8141074" cy="3467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1"/>
          <p:cNvSpPr txBox="1"/>
          <p:nvPr/>
        </p:nvSpPr>
        <p:spPr>
          <a:xfrm>
            <a:off x="494275" y="342175"/>
            <a:ext cx="41952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REVERSOTRANSCRICIÓN</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Proceso mediante o cal algúns virus sintetizan unha cadea de ADN complementario ó seu ARN, grazas a acción dun enzima denominado </a:t>
            </a:r>
            <a:r>
              <a:rPr b="1" i="0" lang="es" sz="1300" u="none" cap="none" strike="noStrike">
                <a:solidFill>
                  <a:schemeClr val="accent4"/>
                </a:solidFill>
                <a:latin typeface="Arial"/>
                <a:ea typeface="Arial"/>
                <a:cs typeface="Arial"/>
                <a:sym typeface="Arial"/>
              </a:rPr>
              <a:t>ARN retrotranscriptase </a:t>
            </a:r>
            <a:r>
              <a:rPr b="0" i="0" lang="es" sz="1300" u="none" cap="none" strike="noStrike">
                <a:solidFill>
                  <a:schemeClr val="dk1"/>
                </a:solidFill>
                <a:latin typeface="Arial"/>
                <a:ea typeface="Arial"/>
                <a:cs typeface="Arial"/>
                <a:sym typeface="Arial"/>
              </a:rPr>
              <a:t>ou</a:t>
            </a:r>
            <a:r>
              <a:rPr b="1" i="0" lang="es" sz="1300" u="none" cap="none" strike="noStrike">
                <a:solidFill>
                  <a:schemeClr val="accent4"/>
                </a:solidFill>
                <a:latin typeface="Arial"/>
                <a:ea typeface="Arial"/>
                <a:cs typeface="Arial"/>
                <a:sym typeface="Arial"/>
              </a:rPr>
              <a:t> transcriptase inversa</a:t>
            </a:r>
            <a:r>
              <a:rPr b="0" i="0" lang="es" sz="1300" u="none" cap="none" strike="noStrike">
                <a:solidFill>
                  <a:schemeClr val="dk1"/>
                </a:solidFill>
                <a:latin typeface="Arial"/>
                <a:ea typeface="Arial"/>
                <a:cs typeface="Arial"/>
                <a:sym typeface="Arial"/>
              </a:rPr>
              <a:t>.</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Os virus son “organismos” formados exclusivamente por proteínas e ácidos nucleicos, xa sexa ADN ou ARN. Necesitan invadir outra célula para replicarse, empregando para elo a maquinaria celular da célula invadida.</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Algúns dos que teñen ARN e a trascriptasa inversa, usan esta enzima para crear un ADN complementario que se vai introducir no núcleo das células eucariotas, integrándose no ADN celular.</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 partir dese momento, cada vez que o ADN se duplica, o do virus tamén é duplicado e entregado ás células fillas….</a:t>
            </a:r>
            <a:endParaRPr b="0" i="0" sz="13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I</a:t>
            </a:r>
            <a:endParaRPr b="0" i="0" sz="1800" u="none" cap="none" strike="noStrike">
              <a:solidFill>
                <a:schemeClr val="dk2"/>
              </a:solidFill>
              <a:latin typeface="Arial"/>
              <a:ea typeface="Arial"/>
              <a:cs typeface="Arial"/>
              <a:sym typeface="Arial"/>
            </a:endParaRPr>
          </a:p>
        </p:txBody>
      </p:sp>
      <p:pic>
        <p:nvPicPr>
          <p:cNvPr id="292" name="Google Shape;292;p41"/>
          <p:cNvPicPr preferRelativeResize="0"/>
          <p:nvPr/>
        </p:nvPicPr>
        <p:blipFill rotWithShape="1">
          <a:blip r:embed="rId3">
            <a:alphaModFix/>
          </a:blip>
          <a:srcRect b="0" l="0" r="0" t="0"/>
          <a:stretch/>
        </p:blipFill>
        <p:spPr>
          <a:xfrm>
            <a:off x="4978097" y="407550"/>
            <a:ext cx="3895553" cy="4328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nvSpPr>
        <p:spPr>
          <a:xfrm>
            <a:off x="1030825" y="555700"/>
            <a:ext cx="7073700" cy="891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CHEGADAS/OS A ESTE PUNTO, IMOS FACER A RECONSTRUCCIÓN DOS DOUS PROCESOS COA NOSA MAQUETA A3.</a:t>
            </a:r>
            <a:endParaRPr b="0" i="0" sz="18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DEPOIS FAREMOS ESTES EXERCICIOS DE ABAU, QUE ESTÁN NO BOLETÍN.</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nvSpPr>
        <p:spPr>
          <a:xfrm>
            <a:off x="484724" y="366200"/>
            <a:ext cx="8160600" cy="4209000"/>
          </a:xfrm>
          <a:prstGeom prst="rect">
            <a:avLst/>
          </a:prstGeom>
          <a:noFill/>
          <a:ln>
            <a:noFill/>
          </a:ln>
        </p:spPr>
        <p:txBody>
          <a:bodyPr anchorCtr="0" anchor="ctr" bIns="91425" lIns="91425" spcFirstLastPara="1" rIns="91425" wrap="square" tIns="91425">
            <a:noAutofit/>
          </a:bodyPr>
          <a:lstStyle/>
          <a:p>
            <a:pPr indent="-179705" lvl="0" marL="179705" marR="0" rtl="0" algn="just">
              <a:lnSpc>
                <a:spcPct val="100000"/>
              </a:lnSpc>
              <a:spcBef>
                <a:spcPts val="0"/>
              </a:spcBef>
              <a:spcAft>
                <a:spcPts val="0"/>
              </a:spcAft>
              <a:buClr>
                <a:srgbClr val="FF0000"/>
              </a:buClr>
              <a:buSzPts val="1100"/>
              <a:buFont typeface="Times New Roman"/>
              <a:buAutoNum type="arabicPeriod"/>
            </a:pPr>
            <a:r>
              <a:rPr b="0" i="0" lang="es" sz="1100" u="none" cap="none" strike="noStrike">
                <a:solidFill>
                  <a:srgbClr val="000000"/>
                </a:solidFill>
                <a:latin typeface="Calibri"/>
                <a:ea typeface="Calibri"/>
                <a:cs typeface="Calibri"/>
                <a:sym typeface="Calibri"/>
              </a:rPr>
              <a:t>En relación co proceso de replicación do ADN, indica de xeito breve, qué función desempeñan os seguintes enzimas: ADN polimeras</a:t>
            </a:r>
            <a:r>
              <a:rPr lang="es" sz="1100">
                <a:latin typeface="Calibri"/>
                <a:ea typeface="Calibri"/>
                <a:cs typeface="Calibri"/>
                <a:sym typeface="Calibri"/>
              </a:rPr>
              <a:t>e</a:t>
            </a:r>
            <a:r>
              <a:rPr b="0" i="0" lang="es" sz="1100" u="none" cap="none" strike="noStrike">
                <a:solidFill>
                  <a:srgbClr val="000000"/>
                </a:solidFill>
                <a:latin typeface="Calibri"/>
                <a:ea typeface="Calibri"/>
                <a:cs typeface="Calibri"/>
                <a:sym typeface="Calibri"/>
              </a:rPr>
              <a:t>, helicas</a:t>
            </a:r>
            <a:r>
              <a:rPr lang="es" sz="1100">
                <a:latin typeface="Calibri"/>
                <a:ea typeface="Calibri"/>
                <a:cs typeface="Calibri"/>
                <a:sym typeface="Calibri"/>
              </a:rPr>
              <a:t>e</a:t>
            </a:r>
            <a:r>
              <a:rPr b="0" i="0" lang="es" sz="1100" u="none" cap="none" strike="noStrike">
                <a:solidFill>
                  <a:srgbClr val="000000"/>
                </a:solidFill>
                <a:latin typeface="Calibri"/>
                <a:ea typeface="Calibri"/>
                <a:cs typeface="Calibri"/>
                <a:sym typeface="Calibri"/>
              </a:rPr>
              <a:t>s, ligas</a:t>
            </a:r>
            <a:r>
              <a:rPr lang="es" sz="1100">
                <a:latin typeface="Calibri"/>
                <a:ea typeface="Calibri"/>
                <a:cs typeface="Calibri"/>
                <a:sym typeface="Calibri"/>
              </a:rPr>
              <a:t>e</a:t>
            </a:r>
            <a:r>
              <a:rPr b="0" i="0" lang="es" sz="1100" u="none" cap="none" strike="noStrike">
                <a:solidFill>
                  <a:srgbClr val="000000"/>
                </a:solidFill>
                <a:latin typeface="Calibri"/>
                <a:ea typeface="Calibri"/>
                <a:cs typeface="Calibri"/>
                <a:sym typeface="Calibri"/>
              </a:rPr>
              <a:t>s e topoisomeras</a:t>
            </a:r>
            <a:r>
              <a:rPr lang="es" sz="1100">
                <a:latin typeface="Calibri"/>
                <a:ea typeface="Calibri"/>
                <a:cs typeface="Calibri"/>
                <a:sym typeface="Calibri"/>
              </a:rPr>
              <a:t>e</a:t>
            </a:r>
            <a:r>
              <a:rPr b="0" i="0" lang="es" sz="1100" u="none" cap="none" strike="noStrike">
                <a:solidFill>
                  <a:srgbClr val="000000"/>
                </a:solidFill>
                <a:latin typeface="Calibri"/>
                <a:ea typeface="Calibri"/>
                <a:cs typeface="Calibri"/>
                <a:sym typeface="Calibri"/>
              </a:rPr>
              <a:t>s. Que son os fragmentos de Okazaki? Setembro 2010. Opción A</a:t>
            </a:r>
            <a:br>
              <a:rPr b="0" i="0" lang="es" sz="1100" u="none" cap="none" strike="noStrike">
                <a:solidFill>
                  <a:srgbClr val="000000"/>
                </a:solidFill>
                <a:latin typeface="Calibri"/>
                <a:ea typeface="Calibri"/>
                <a:cs typeface="Calibri"/>
                <a:sym typeface="Calibri"/>
              </a:rPr>
            </a:br>
            <a:endParaRPr b="0" i="0" sz="1100" u="none" cap="none" strike="noStrike">
              <a:solidFill>
                <a:srgbClr val="000000"/>
              </a:solidFill>
              <a:latin typeface="Calibri"/>
              <a:ea typeface="Calibri"/>
              <a:cs typeface="Calibri"/>
              <a:sym typeface="Calibri"/>
            </a:endParaRPr>
          </a:p>
          <a:p>
            <a:pPr indent="0" lvl="0" marL="179705"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179705" lvl="0" marL="179705" marR="0" rtl="0" algn="just">
              <a:lnSpc>
                <a:spcPct val="100000"/>
              </a:lnSpc>
              <a:spcBef>
                <a:spcPts val="0"/>
              </a:spcBef>
              <a:spcAft>
                <a:spcPts val="0"/>
              </a:spcAft>
              <a:buClr>
                <a:srgbClr val="FF0000"/>
              </a:buClr>
              <a:buSzPts val="1100"/>
              <a:buFont typeface="Times New Roman"/>
              <a:buAutoNum type="arabicPeriod"/>
            </a:pPr>
            <a:r>
              <a:rPr b="0" i="0" lang="es" sz="1100" u="none" cap="none" strike="noStrike">
                <a:solidFill>
                  <a:srgbClr val="000000"/>
                </a:solidFill>
                <a:latin typeface="Calibri"/>
                <a:ea typeface="Calibri"/>
                <a:cs typeface="Calibri"/>
                <a:sym typeface="Calibri"/>
              </a:rPr>
              <a:t>a) Que proceso aparece representado na Figura? Identifique os extremos e as moléculas sinaladas con letras. b) Explique o proceso facendo referencia ao papel das distintas encimas implicadas no mesmo. Ordinaria 2022.</a:t>
            </a:r>
            <a:endParaRPr b="1" i="0" sz="1100" u="none" cap="none" strike="noStrike">
              <a:solidFill>
                <a:srgbClr val="FF0000"/>
              </a:solidFill>
              <a:latin typeface="Calibri"/>
              <a:ea typeface="Calibri"/>
              <a:cs typeface="Calibri"/>
              <a:sym typeface="Calibri"/>
            </a:endParaRPr>
          </a:p>
          <a:p>
            <a:pPr indent="0" lvl="0" marL="179705" marR="0" rtl="0" algn="just">
              <a:lnSpc>
                <a:spcPct val="100000"/>
              </a:lnSpc>
              <a:spcBef>
                <a:spcPts val="0"/>
              </a:spcBef>
              <a:spcAft>
                <a:spcPts val="0"/>
              </a:spcAft>
              <a:buClr>
                <a:srgbClr val="000000"/>
              </a:buClr>
              <a:buSzPts val="1100"/>
              <a:buFont typeface="Arial"/>
              <a:buNone/>
            </a:pPr>
            <a:r>
              <a:t/>
            </a:r>
            <a:endParaRPr b="1" i="0" sz="1100" u="none" cap="none" strike="noStrike">
              <a:solidFill>
                <a:srgbClr val="FF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179705"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179705" lvl="0" marL="179705" marR="0" rtl="0" algn="just">
              <a:lnSpc>
                <a:spcPct val="100000"/>
              </a:lnSpc>
              <a:spcBef>
                <a:spcPts val="0"/>
              </a:spcBef>
              <a:spcAft>
                <a:spcPts val="0"/>
              </a:spcAft>
              <a:buClr>
                <a:srgbClr val="FF0000"/>
              </a:buClr>
              <a:buSzPts val="1100"/>
              <a:buFont typeface="Times New Roman"/>
              <a:buAutoNum type="arabicPeriod"/>
            </a:pPr>
            <a:r>
              <a:rPr b="0" i="0" lang="es" sz="1100" u="none" cap="none" strike="noStrike">
                <a:solidFill>
                  <a:srgbClr val="000000"/>
                </a:solidFill>
                <a:latin typeface="Calibri"/>
                <a:ea typeface="Calibri"/>
                <a:cs typeface="Calibri"/>
                <a:sym typeface="Calibri"/>
              </a:rPr>
              <a:t>A seguinte secuencia polinucleotídica corresponde a unha febra de ADN dun xene bacteriano: 5'ATGCGAGGGGAAAATGCGTGTGTG3'. Indique a secuencia das febras complementarias sinalando os extremos 5' e 3'. A partir da secuencia enunciada na pregunta, indique a secuencia de ARN que se xeraría sinalando os seus extremos 5' e 3'. Como se denomina este último proceso resultado do cal se obtén a molécula de ARN? Explíqueo brevemente e indique os seus diferentes compoñentes. Xuño 2013. Opción A.</a:t>
            </a:r>
            <a:endParaRPr b="0" i="0" sz="1100" u="none" cap="none" strike="noStrike">
              <a:solidFill>
                <a:srgbClr val="000000"/>
              </a:solidFill>
              <a:latin typeface="Calibri"/>
              <a:ea typeface="Calibri"/>
              <a:cs typeface="Calibri"/>
              <a:sym typeface="Calibri"/>
            </a:endParaRPr>
          </a:p>
        </p:txBody>
      </p:sp>
      <p:pic>
        <p:nvPicPr>
          <p:cNvPr id="303" name="Google Shape;303;p43"/>
          <p:cNvPicPr preferRelativeResize="0"/>
          <p:nvPr/>
        </p:nvPicPr>
        <p:blipFill rotWithShape="1">
          <a:blip r:embed="rId3">
            <a:alphaModFix/>
          </a:blip>
          <a:srcRect b="0" l="0" r="0" t="0"/>
          <a:stretch/>
        </p:blipFill>
        <p:spPr>
          <a:xfrm>
            <a:off x="2714625" y="1878138"/>
            <a:ext cx="3714750" cy="1514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g3c984668638_0_0"/>
          <p:cNvPicPr preferRelativeResize="0"/>
          <p:nvPr/>
        </p:nvPicPr>
        <p:blipFill>
          <a:blip r:embed="rId3">
            <a:alphaModFix/>
          </a:blip>
          <a:stretch>
            <a:fillRect/>
          </a:stretch>
        </p:blipFill>
        <p:spPr>
          <a:xfrm>
            <a:off x="152400" y="152400"/>
            <a:ext cx="8210550" cy="4619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4"/>
          <p:cNvSpPr txBox="1"/>
          <p:nvPr>
            <p:ph type="title"/>
          </p:nvPr>
        </p:nvSpPr>
        <p:spPr>
          <a:xfrm>
            <a:off x="311700" y="1077600"/>
            <a:ext cx="8520600" cy="572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SzPts val="2800"/>
              <a:buNone/>
            </a:pPr>
            <a:r>
              <a:rPr lang="es" sz="3600">
                <a:latin typeface="Calibri"/>
                <a:ea typeface="Calibri"/>
                <a:cs typeface="Calibri"/>
                <a:sym typeface="Calibri"/>
              </a:rPr>
              <a:t>5'ATGCGAGGGGAAAATGCGTGTGTG3'</a:t>
            </a:r>
            <a:endParaRPr sz="53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nvSpPr>
        <p:spPr>
          <a:xfrm>
            <a:off x="501000" y="356950"/>
            <a:ext cx="81420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PREGUNTA 3. XENÉTICA MOLECULAR 3.1. A) Identifique o proceso representado na figura 3 e indique en que lugar da célula eucariota se leva a cabo. B) Indique o nome das moléculas 1 e 2, e do monómero 3. C) Cal é o encima responsable de colocar a molécula 3 na súa posición correcta? D) Como se denominan os extremos da molécula 2 sinalados como a e b na figura? 3.2. Indique cales son as principais diferenzas que existen, neste proceso, entre as células eucariotas e as células procariotas.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ORDINARIA 2024</a:t>
            </a:r>
            <a:endParaRPr b="0" i="0" sz="1400" u="none" cap="none" strike="noStrike">
              <a:solidFill>
                <a:srgbClr val="000000"/>
              </a:solidFill>
              <a:latin typeface="Arial"/>
              <a:ea typeface="Arial"/>
              <a:cs typeface="Arial"/>
              <a:sym typeface="Arial"/>
            </a:endParaRPr>
          </a:p>
        </p:txBody>
      </p:sp>
      <p:pic>
        <p:nvPicPr>
          <p:cNvPr id="319" name="Google Shape;319;p45"/>
          <p:cNvPicPr preferRelativeResize="0"/>
          <p:nvPr/>
        </p:nvPicPr>
        <p:blipFill rotWithShape="1">
          <a:blip r:embed="rId3">
            <a:alphaModFix/>
          </a:blip>
          <a:srcRect b="0" l="0" r="0" t="0"/>
          <a:stretch/>
        </p:blipFill>
        <p:spPr>
          <a:xfrm>
            <a:off x="3303725" y="1804100"/>
            <a:ext cx="3968375" cy="1765750"/>
          </a:xfrm>
          <a:prstGeom prst="rect">
            <a:avLst/>
          </a:prstGeom>
          <a:noFill/>
          <a:ln>
            <a:noFill/>
          </a:ln>
        </p:spPr>
      </p:pic>
      <p:pic>
        <p:nvPicPr>
          <p:cNvPr id="320" name="Google Shape;320;p45"/>
          <p:cNvPicPr preferRelativeResize="0"/>
          <p:nvPr/>
        </p:nvPicPr>
        <p:blipFill rotWithShape="1">
          <a:blip r:embed="rId4">
            <a:alphaModFix/>
          </a:blip>
          <a:srcRect b="0" l="0" r="0" t="0"/>
          <a:stretch/>
        </p:blipFill>
        <p:spPr>
          <a:xfrm>
            <a:off x="2610238" y="3665113"/>
            <a:ext cx="6296025" cy="1381125"/>
          </a:xfrm>
          <a:prstGeom prst="rect">
            <a:avLst/>
          </a:prstGeom>
          <a:noFill/>
          <a:ln>
            <a:noFill/>
          </a:ln>
        </p:spPr>
      </p:pic>
      <p:sp>
        <p:nvSpPr>
          <p:cNvPr id="321" name="Google Shape;321;p45"/>
          <p:cNvSpPr/>
          <p:nvPr/>
        </p:nvSpPr>
        <p:spPr>
          <a:xfrm>
            <a:off x="308900" y="257175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5"/>
          <p:cNvSpPr txBox="1"/>
          <p:nvPr/>
        </p:nvSpPr>
        <p:spPr>
          <a:xfrm>
            <a:off x="182400" y="3875125"/>
            <a:ext cx="2333400" cy="7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0000FF"/>
                </a:solidFill>
              </a:rPr>
              <a:t>OLLO CO ARNm POLICISTRÓNICO E MONOCISTRÓNICO</a:t>
            </a:r>
            <a:endParaRPr b="1"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6"/>
          <p:cNvPicPr preferRelativeResize="0"/>
          <p:nvPr/>
        </p:nvPicPr>
        <p:blipFill rotWithShape="1">
          <a:blip r:embed="rId3">
            <a:alphaModFix/>
          </a:blip>
          <a:srcRect b="0" l="0" r="0" t="0"/>
          <a:stretch/>
        </p:blipFill>
        <p:spPr>
          <a:xfrm>
            <a:off x="689518" y="454525"/>
            <a:ext cx="7764980" cy="4328400"/>
          </a:xfrm>
          <a:prstGeom prst="rect">
            <a:avLst/>
          </a:prstGeom>
          <a:noFill/>
          <a:ln>
            <a:noFill/>
          </a:ln>
        </p:spPr>
      </p:pic>
      <p:sp>
        <p:nvSpPr>
          <p:cNvPr id="328" name="Google Shape;328;p46"/>
          <p:cNvSpPr/>
          <p:nvPr/>
        </p:nvSpPr>
        <p:spPr>
          <a:xfrm>
            <a:off x="1147475" y="3525150"/>
            <a:ext cx="1389300" cy="636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7"/>
          <p:cNvPicPr preferRelativeResize="0"/>
          <p:nvPr/>
        </p:nvPicPr>
        <p:blipFill rotWithShape="1">
          <a:blip r:embed="rId3">
            <a:alphaModFix/>
          </a:blip>
          <a:srcRect b="4058" l="0" r="0" t="0"/>
          <a:stretch/>
        </p:blipFill>
        <p:spPr>
          <a:xfrm>
            <a:off x="2635538" y="2142550"/>
            <a:ext cx="3773076" cy="2848550"/>
          </a:xfrm>
          <a:prstGeom prst="rect">
            <a:avLst/>
          </a:prstGeom>
          <a:noFill/>
          <a:ln>
            <a:noFill/>
          </a:ln>
        </p:spPr>
      </p:pic>
      <p:sp>
        <p:nvSpPr>
          <p:cNvPr id="334" name="Google Shape;334;p47"/>
          <p:cNvSpPr txBox="1"/>
          <p:nvPr/>
        </p:nvSpPr>
        <p:spPr>
          <a:xfrm>
            <a:off x="494275" y="342175"/>
            <a:ext cx="80556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TRADUCIÓN</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A tradución é a síntese de proteínas a partir do ARNm, que á súa vez é a transcrición dun xene determinado. Trátase logo de traducir unha información que está escrita en “idioma” de ácidos nucleicos a “idioma” proteína. É necesario por tanto coñecer as equivalencias entre as palabras deses dous idiomas: nucleótidos e aminoácidos. Esas equivalencias veñen dadas polo </a:t>
            </a:r>
            <a:r>
              <a:rPr b="1" i="0" lang="es" sz="1300" u="none" cap="none" strike="noStrike">
                <a:solidFill>
                  <a:srgbClr val="9900FF"/>
                </a:solidFill>
                <a:latin typeface="Arial"/>
                <a:ea typeface="Arial"/>
                <a:cs typeface="Arial"/>
                <a:sym typeface="Arial"/>
              </a:rPr>
              <a:t>CÓDIGO XENÉTICO</a:t>
            </a:r>
            <a:r>
              <a:rPr b="0" i="0" lang="es" sz="1300" u="none" cap="none" strike="noStrike">
                <a:solidFill>
                  <a:schemeClr val="dk1"/>
                </a:solidFill>
                <a:latin typeface="Arial"/>
                <a:ea typeface="Arial"/>
                <a:cs typeface="Arial"/>
                <a:sym typeface="Arial"/>
              </a:rPr>
              <a:t>.</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O CÓDIGO XENÉTICO é a clave de correspondencias que existe entre cada triplete de nucleótidos do ARNm e os diferentes aminoácidos.</a:t>
            </a:r>
            <a:endParaRPr b="0" i="0" sz="1300" u="none" cap="none" strike="noStrike">
              <a:solidFill>
                <a:schemeClr val="dk1"/>
              </a:solidFill>
              <a:latin typeface="Arial"/>
              <a:ea typeface="Arial"/>
              <a:cs typeface="Arial"/>
              <a:sym typeface="Arial"/>
            </a:endParaRPr>
          </a:p>
        </p:txBody>
      </p:sp>
      <p:sp>
        <p:nvSpPr>
          <p:cNvPr id="335" name="Google Shape;335;p47"/>
          <p:cNvSpPr txBox="1"/>
          <p:nvPr/>
        </p:nvSpPr>
        <p:spPr>
          <a:xfrm>
            <a:off x="606625" y="2549475"/>
            <a:ext cx="1739100" cy="2078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Cada </a:t>
            </a:r>
            <a:r>
              <a:rPr b="1" i="0" lang="es" sz="1300" u="none" cap="none" strike="noStrike">
                <a:solidFill>
                  <a:srgbClr val="FF0000"/>
                </a:solidFill>
                <a:latin typeface="Arial"/>
                <a:ea typeface="Arial"/>
                <a:cs typeface="Arial"/>
                <a:sym typeface="Arial"/>
              </a:rPr>
              <a:t>triplete </a:t>
            </a:r>
            <a:r>
              <a:rPr b="0" i="0" lang="es" sz="1300" u="none" cap="none" strike="noStrike">
                <a:solidFill>
                  <a:schemeClr val="dk2"/>
                </a:solidFill>
                <a:latin typeface="Arial"/>
                <a:ea typeface="Arial"/>
                <a:cs typeface="Arial"/>
                <a:sym typeface="Arial"/>
              </a:rPr>
              <a:t>ou </a:t>
            </a:r>
            <a:r>
              <a:rPr b="1" i="0" lang="es" sz="1300" u="none" cap="none" strike="noStrike">
                <a:solidFill>
                  <a:srgbClr val="FF0000"/>
                </a:solidFill>
                <a:latin typeface="Arial"/>
                <a:ea typeface="Arial"/>
                <a:cs typeface="Arial"/>
                <a:sym typeface="Arial"/>
              </a:rPr>
              <a:t>codón</a:t>
            </a:r>
            <a:r>
              <a:rPr b="0" i="0" lang="es" sz="1300" u="none" cap="none" strike="noStrike">
                <a:solidFill>
                  <a:schemeClr val="dk2"/>
                </a:solidFill>
                <a:latin typeface="Arial"/>
                <a:ea typeface="Arial"/>
                <a:cs typeface="Arial"/>
                <a:sym typeface="Arial"/>
              </a:rPr>
              <a:t> (secuencia de 3 nucleótidos) codifica para un aminoácido.</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77" name="Google Shape;77;p5"/>
          <p:cNvPicPr preferRelativeResize="0"/>
          <p:nvPr/>
        </p:nvPicPr>
        <p:blipFill rotWithShape="1">
          <a:blip r:embed="rId3">
            <a:alphaModFix/>
          </a:blip>
          <a:srcRect b="0" l="0" r="0" t="0"/>
          <a:stretch/>
        </p:blipFill>
        <p:spPr>
          <a:xfrm>
            <a:off x="4252937" y="303575"/>
            <a:ext cx="4504265" cy="4536349"/>
          </a:xfrm>
          <a:prstGeom prst="rect">
            <a:avLst/>
          </a:prstGeom>
          <a:noFill/>
          <a:ln>
            <a:noFill/>
          </a:ln>
        </p:spPr>
      </p:pic>
      <p:pic>
        <p:nvPicPr>
          <p:cNvPr id="78" name="Google Shape;78;p5"/>
          <p:cNvPicPr preferRelativeResize="0"/>
          <p:nvPr/>
        </p:nvPicPr>
        <p:blipFill rotWithShape="1">
          <a:blip r:embed="rId4">
            <a:alphaModFix/>
          </a:blip>
          <a:srcRect b="0" l="0" r="0" t="0"/>
          <a:stretch/>
        </p:blipFill>
        <p:spPr>
          <a:xfrm>
            <a:off x="277598" y="303575"/>
            <a:ext cx="3780302" cy="4536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8"/>
          <p:cNvPicPr preferRelativeResize="0"/>
          <p:nvPr/>
        </p:nvPicPr>
        <p:blipFill rotWithShape="1">
          <a:blip r:embed="rId3">
            <a:alphaModFix/>
          </a:blip>
          <a:srcRect b="4058" l="0" r="0" t="0"/>
          <a:stretch/>
        </p:blipFill>
        <p:spPr>
          <a:xfrm>
            <a:off x="3947225" y="611388"/>
            <a:ext cx="5020075" cy="3789975"/>
          </a:xfrm>
          <a:prstGeom prst="rect">
            <a:avLst/>
          </a:prstGeom>
          <a:noFill/>
          <a:ln>
            <a:noFill/>
          </a:ln>
        </p:spPr>
      </p:pic>
      <p:sp>
        <p:nvSpPr>
          <p:cNvPr id="341" name="Google Shape;341;p48"/>
          <p:cNvSpPr txBox="1"/>
          <p:nvPr/>
        </p:nvSpPr>
        <p:spPr>
          <a:xfrm>
            <a:off x="189475" y="342175"/>
            <a:ext cx="3504300" cy="4328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Características do CÓDIGO XENÉTICO:</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É </a:t>
            </a:r>
            <a:r>
              <a:rPr b="1" i="0" lang="es" sz="1300" u="none" cap="none" strike="noStrike">
                <a:solidFill>
                  <a:schemeClr val="dk1"/>
                </a:solidFill>
                <a:latin typeface="Arial"/>
                <a:ea typeface="Arial"/>
                <a:cs typeface="Arial"/>
                <a:sym typeface="Arial"/>
              </a:rPr>
              <a:t>universal</a:t>
            </a:r>
            <a:r>
              <a:rPr b="0" i="0" lang="es" sz="1300" u="none" cap="none" strike="noStrike">
                <a:solidFill>
                  <a:schemeClr val="dk1"/>
                </a:solidFill>
                <a:latin typeface="Arial"/>
                <a:ea typeface="Arial"/>
                <a:cs typeface="Arial"/>
                <a:sym typeface="Arial"/>
              </a:rPr>
              <a:t>, funciona en tódolos seres vivos, incluídos os virus, con excepcións puntuais.</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É </a:t>
            </a:r>
            <a:r>
              <a:rPr b="1" i="0" lang="es" sz="1300" u="none" cap="none" strike="noStrike">
                <a:solidFill>
                  <a:schemeClr val="dk1"/>
                </a:solidFill>
                <a:latin typeface="Arial"/>
                <a:ea typeface="Arial"/>
                <a:cs typeface="Arial"/>
                <a:sym typeface="Arial"/>
              </a:rPr>
              <a:t>dexenerado</a:t>
            </a:r>
            <a:r>
              <a:rPr b="0" i="0" lang="es" sz="1300" u="none" cap="none" strike="noStrike">
                <a:solidFill>
                  <a:schemeClr val="dk1"/>
                </a:solidFill>
                <a:latin typeface="Arial"/>
                <a:ea typeface="Arial"/>
                <a:cs typeface="Arial"/>
                <a:sym typeface="Arial"/>
              </a:rPr>
              <a:t>, o que quere dicir que moitos aminoácidos están codificados por máis dun triplete.</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É </a:t>
            </a:r>
            <a:r>
              <a:rPr b="1" i="0" lang="es" sz="1300" u="none" cap="none" strike="noStrike">
                <a:solidFill>
                  <a:schemeClr val="dk1"/>
                </a:solidFill>
                <a:latin typeface="Arial"/>
                <a:ea typeface="Arial"/>
                <a:cs typeface="Arial"/>
                <a:sym typeface="Arial"/>
              </a:rPr>
              <a:t>específico</a:t>
            </a:r>
            <a:r>
              <a:rPr b="0" i="0" lang="es" sz="1300" u="none" cap="none" strike="noStrike">
                <a:solidFill>
                  <a:schemeClr val="dk1"/>
                </a:solidFill>
                <a:latin typeface="Arial"/>
                <a:ea typeface="Arial"/>
                <a:cs typeface="Arial"/>
                <a:sym typeface="Arial"/>
              </a:rPr>
              <a:t>, xa que cada codón so codifica para un aminoácido.</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Os codóns son </a:t>
            </a:r>
            <a:r>
              <a:rPr b="1" i="0" lang="es" sz="1300" u="none" cap="none" strike="noStrike">
                <a:solidFill>
                  <a:schemeClr val="dk1"/>
                </a:solidFill>
                <a:latin typeface="Arial"/>
                <a:ea typeface="Arial"/>
                <a:cs typeface="Arial"/>
                <a:sym typeface="Arial"/>
              </a:rPr>
              <a:t>secuencias</a:t>
            </a:r>
            <a:r>
              <a:rPr b="0" i="0" lang="es" sz="1300" u="none" cap="none" strike="noStrike">
                <a:solidFill>
                  <a:schemeClr val="dk1"/>
                </a:solidFill>
                <a:latin typeface="Arial"/>
                <a:ea typeface="Arial"/>
                <a:cs typeface="Arial"/>
                <a:sym typeface="Arial"/>
              </a:rPr>
              <a:t>, lense de forma continua, sen que poida existir solapamento nin descontinuidades entre dous codóns.</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O triplete AUG marca o inicio da tradución.</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Os tripletes UAA, UAG e UGA marcan o final da transcrición.</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9"/>
          <p:cNvSpPr txBox="1"/>
          <p:nvPr/>
        </p:nvSpPr>
        <p:spPr>
          <a:xfrm>
            <a:off x="494275" y="342175"/>
            <a:ext cx="4195200" cy="43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TRADUCIÓN: DE ARNm A PROTEÍNAS</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Proceso que consiste na lectura da mensaxe xenética e a súa expresión en proteínas. Neste proceso interveñen:</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1" i="0" lang="es" sz="1300" u="none" cap="none" strike="noStrike">
                <a:solidFill>
                  <a:schemeClr val="dk1"/>
                </a:solidFill>
                <a:latin typeface="Arial"/>
                <a:ea typeface="Arial"/>
                <a:cs typeface="Arial"/>
                <a:sym typeface="Arial"/>
              </a:rPr>
              <a:t>Aminoácidos, enzimas e factores</a:t>
            </a:r>
            <a:r>
              <a:rPr b="0" i="0" lang="es" sz="1300" u="none" cap="none" strike="noStrike">
                <a:solidFill>
                  <a:schemeClr val="dk1"/>
                </a:solidFill>
                <a:latin typeface="Arial"/>
                <a:ea typeface="Arial"/>
                <a:cs typeface="Arial"/>
                <a:sym typeface="Arial"/>
              </a:rPr>
              <a:t> que axudan no proceso, e GTP e ATP que proporcionan enerxía.</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1" i="0" lang="es" sz="1300" u="none" cap="none" strike="noStrike">
                <a:solidFill>
                  <a:schemeClr val="dk1"/>
                </a:solidFill>
                <a:latin typeface="Arial"/>
                <a:ea typeface="Arial"/>
                <a:cs typeface="Arial"/>
                <a:sym typeface="Arial"/>
              </a:rPr>
              <a:t>ARNm</a:t>
            </a:r>
            <a:r>
              <a:rPr b="0" i="0" lang="es" sz="1300" u="none" cap="none" strike="noStrike">
                <a:solidFill>
                  <a:schemeClr val="dk1"/>
                </a:solidFill>
                <a:latin typeface="Arial"/>
                <a:ea typeface="Arial"/>
                <a:cs typeface="Arial"/>
                <a:sym typeface="Arial"/>
              </a:rPr>
              <a:t> que é portador da información. O inicio da tradución ván marcado polo codón AUG e o final polos codóns UAA, UAG e UGA.</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1" i="0" lang="es" sz="1300" u="none" cap="none" strike="noStrike">
                <a:solidFill>
                  <a:schemeClr val="dk1"/>
                </a:solidFill>
                <a:latin typeface="Arial"/>
                <a:ea typeface="Arial"/>
                <a:cs typeface="Arial"/>
                <a:sym typeface="Arial"/>
              </a:rPr>
              <a:t>ARNt</a:t>
            </a:r>
            <a:r>
              <a:rPr b="0" i="0" lang="es" sz="1300" u="none" cap="none" strike="noStrike">
                <a:solidFill>
                  <a:schemeClr val="dk1"/>
                </a:solidFill>
                <a:latin typeface="Arial"/>
                <a:ea typeface="Arial"/>
                <a:cs typeface="Arial"/>
                <a:sym typeface="Arial"/>
              </a:rPr>
              <a:t> porta o aminoácido, unido ó seu extremo 3´e</a:t>
            </a:r>
            <a:r>
              <a:rPr lang="es" sz="1300">
                <a:solidFill>
                  <a:schemeClr val="dk1"/>
                </a:solidFill>
              </a:rPr>
              <a:t> </a:t>
            </a:r>
            <a:r>
              <a:rPr b="0" i="0" lang="es" sz="1300" u="none" cap="none" strike="noStrike">
                <a:solidFill>
                  <a:schemeClr val="dk1"/>
                </a:solidFill>
                <a:latin typeface="Arial"/>
                <a:ea typeface="Arial"/>
                <a:cs typeface="Arial"/>
                <a:sym typeface="Arial"/>
              </a:rPr>
              <a:t>ten o triplete complementario ó codón (anticodón).</a:t>
            </a:r>
            <a:endParaRPr b="0" i="0" sz="13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1" i="0" lang="es" sz="1300" u="none" cap="none" strike="noStrike">
                <a:solidFill>
                  <a:schemeClr val="dk1"/>
                </a:solidFill>
                <a:latin typeface="Arial"/>
                <a:ea typeface="Arial"/>
                <a:cs typeface="Arial"/>
                <a:sym typeface="Arial"/>
              </a:rPr>
              <a:t>Ribosomas</a:t>
            </a:r>
            <a:r>
              <a:rPr b="0" i="0" lang="es" sz="1300" u="none" cap="none" strike="noStrike">
                <a:solidFill>
                  <a:schemeClr val="dk1"/>
                </a:solidFill>
                <a:latin typeface="Arial"/>
                <a:ea typeface="Arial"/>
                <a:cs typeface="Arial"/>
                <a:sym typeface="Arial"/>
              </a:rPr>
              <a:t> (ARNr) nos que se sintetizan os polipéptidos. Teñen un sitio E, un sitio P e un sitio A.</a:t>
            </a:r>
            <a:endParaRPr b="0" i="0" sz="1300" u="none" cap="none" strike="noStrike">
              <a:solidFill>
                <a:schemeClr val="dk1"/>
              </a:solidFill>
              <a:latin typeface="Arial"/>
              <a:ea typeface="Arial"/>
              <a:cs typeface="Arial"/>
              <a:sym typeface="Arial"/>
            </a:endParaRPr>
          </a:p>
        </p:txBody>
      </p:sp>
      <p:pic>
        <p:nvPicPr>
          <p:cNvPr id="347" name="Google Shape;347;p49"/>
          <p:cNvPicPr preferRelativeResize="0"/>
          <p:nvPr/>
        </p:nvPicPr>
        <p:blipFill rotWithShape="1">
          <a:blip r:embed="rId3">
            <a:alphaModFix/>
          </a:blip>
          <a:srcRect b="27947" l="3379" r="55199" t="16601"/>
          <a:stretch/>
        </p:blipFill>
        <p:spPr>
          <a:xfrm>
            <a:off x="5540725" y="143000"/>
            <a:ext cx="3395050" cy="2559051"/>
          </a:xfrm>
          <a:prstGeom prst="rect">
            <a:avLst/>
          </a:prstGeom>
          <a:noFill/>
          <a:ln>
            <a:noFill/>
          </a:ln>
        </p:spPr>
      </p:pic>
      <p:pic>
        <p:nvPicPr>
          <p:cNvPr id="348" name="Google Shape;348;p49"/>
          <p:cNvPicPr preferRelativeResize="0"/>
          <p:nvPr/>
        </p:nvPicPr>
        <p:blipFill rotWithShape="1">
          <a:blip r:embed="rId4">
            <a:alphaModFix/>
          </a:blip>
          <a:srcRect b="0" l="11825" r="4832" t="0"/>
          <a:stretch/>
        </p:blipFill>
        <p:spPr>
          <a:xfrm>
            <a:off x="4892850" y="2872550"/>
            <a:ext cx="4042926" cy="2079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0"/>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TRADUCIÓN, paso a paso</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ial"/>
                <a:ea typeface="Arial"/>
                <a:cs typeface="Arial"/>
                <a:sym typeface="Arial"/>
              </a:rPr>
              <a:t>1. ACTIVACIÓN DOS AMINOÁCIDOS</a:t>
            </a:r>
            <a:r>
              <a:rPr b="0" i="0" lang="es" sz="1300" u="none" cap="none" strike="noStrike">
                <a:solidFill>
                  <a:schemeClr val="dk1"/>
                </a:solidFill>
                <a:latin typeface="Arial"/>
                <a:ea typeface="Arial"/>
                <a:cs typeface="Arial"/>
                <a:sym typeface="Arial"/>
              </a:rPr>
              <a:t>: formación do aminoacil ARNt. Cada ARNt únese ó aminoácido correspondente ó anticodón; a unión é polo extremo 3´do ARNt e é catalizada polo enzima </a:t>
            </a:r>
            <a:r>
              <a:rPr b="1" i="0" lang="es" sz="1300" u="none" cap="none" strike="noStrike">
                <a:solidFill>
                  <a:schemeClr val="dk1"/>
                </a:solidFill>
                <a:latin typeface="Arial"/>
                <a:ea typeface="Arial"/>
                <a:cs typeface="Arial"/>
                <a:sym typeface="Arial"/>
              </a:rPr>
              <a:t>aminoacil ARNt sintetasa,</a:t>
            </a:r>
            <a:r>
              <a:rPr b="0" i="0" lang="es" sz="1300" u="none" cap="none" strike="noStrike">
                <a:solidFill>
                  <a:schemeClr val="dk1"/>
                </a:solidFill>
                <a:latin typeface="Arial"/>
                <a:ea typeface="Arial"/>
                <a:cs typeface="Arial"/>
                <a:sym typeface="Arial"/>
              </a:rPr>
              <a:t> con aporte de enerxía en forma de ATP.</a:t>
            </a:r>
            <a:endParaRPr b="0" i="0" sz="1300" u="none" cap="none" strike="noStrike">
              <a:solidFill>
                <a:schemeClr val="dk1"/>
              </a:solidFill>
              <a:latin typeface="Arial"/>
              <a:ea typeface="Arial"/>
              <a:cs typeface="Arial"/>
              <a:sym typeface="Arial"/>
            </a:endParaRPr>
          </a:p>
        </p:txBody>
      </p:sp>
      <p:pic>
        <p:nvPicPr>
          <p:cNvPr id="354" name="Google Shape;354;p50"/>
          <p:cNvPicPr preferRelativeResize="0"/>
          <p:nvPr/>
        </p:nvPicPr>
        <p:blipFill rotWithShape="1">
          <a:blip r:embed="rId3">
            <a:alphaModFix/>
          </a:blip>
          <a:srcRect b="0" l="0" r="0" t="0"/>
          <a:stretch/>
        </p:blipFill>
        <p:spPr>
          <a:xfrm>
            <a:off x="114025" y="2400200"/>
            <a:ext cx="6013350" cy="1693225"/>
          </a:xfrm>
          <a:prstGeom prst="rect">
            <a:avLst/>
          </a:prstGeom>
          <a:noFill/>
          <a:ln>
            <a:noFill/>
          </a:ln>
        </p:spPr>
      </p:pic>
      <p:pic>
        <p:nvPicPr>
          <p:cNvPr id="355" name="Google Shape;355;p50"/>
          <p:cNvPicPr preferRelativeResize="0"/>
          <p:nvPr/>
        </p:nvPicPr>
        <p:blipFill rotWithShape="1">
          <a:blip r:embed="rId4">
            <a:alphaModFix/>
          </a:blip>
          <a:srcRect b="0" l="0" r="0" t="0"/>
          <a:stretch/>
        </p:blipFill>
        <p:spPr>
          <a:xfrm>
            <a:off x="6005304" y="1537325"/>
            <a:ext cx="2858074" cy="3186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1"/>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TRADUCIÓN, paso a paso</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ial"/>
                <a:ea typeface="Arial"/>
                <a:cs typeface="Arial"/>
                <a:sym typeface="Arial"/>
              </a:rPr>
              <a:t>2. FASE INICIACIÓN</a:t>
            </a:r>
            <a:r>
              <a:rPr b="0" i="0" lang="es"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 tradución empeza n</a:t>
            </a:r>
            <a:r>
              <a:rPr b="1" i="0" lang="es" sz="1300" u="none" cap="none" strike="noStrike">
                <a:solidFill>
                  <a:schemeClr val="dk1"/>
                </a:solidFill>
                <a:latin typeface="Arial"/>
                <a:ea typeface="Arial"/>
                <a:cs typeface="Arial"/>
                <a:sym typeface="Arial"/>
              </a:rPr>
              <a:t>o extremo 5´e vai cara o 3</a:t>
            </a:r>
            <a:r>
              <a:rPr b="0" i="0" lang="es" sz="1300" u="none" cap="none" strike="noStrike">
                <a:solidFill>
                  <a:schemeClr val="dk1"/>
                </a:solidFill>
                <a:latin typeface="Arial"/>
                <a:ea typeface="Arial"/>
                <a:cs typeface="Arial"/>
                <a:sym typeface="Arial"/>
              </a:rPr>
              <a:t>´.</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 subunidade menor do ribosoma únese ó ARNm pola secuencia de inicio (AUG).</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Achégase o ARNt que leva o anticodón correspondente (UAC), que porta á metionina. Ocupa o sitio P.</a:t>
            </a:r>
            <a:endParaRPr b="0" i="0" sz="1300" u="none" cap="none" strike="noStrike">
              <a:solidFill>
                <a:schemeClr val="dk1"/>
              </a:solidFill>
              <a:latin typeface="Arial"/>
              <a:ea typeface="Arial"/>
              <a:cs typeface="Arial"/>
              <a:sym typeface="Arial"/>
            </a:endParaRPr>
          </a:p>
          <a:p>
            <a:pPr indent="-311150" lvl="0" marL="457200" marR="0" rtl="0" algn="just">
              <a:lnSpc>
                <a:spcPct val="100000"/>
              </a:lnSpc>
              <a:spcBef>
                <a:spcPts val="0"/>
              </a:spcBef>
              <a:spcAft>
                <a:spcPts val="0"/>
              </a:spcAft>
              <a:buClr>
                <a:schemeClr val="dk1"/>
              </a:buClr>
              <a:buSzPts val="1300"/>
              <a:buFont typeface="Arial"/>
              <a:buChar char="●"/>
            </a:pPr>
            <a:r>
              <a:rPr b="0" i="0" lang="es" sz="1300" u="none" cap="none" strike="noStrike">
                <a:solidFill>
                  <a:schemeClr val="dk1"/>
                </a:solidFill>
                <a:latin typeface="Arial"/>
                <a:ea typeface="Arial"/>
                <a:cs typeface="Arial"/>
                <a:sym typeface="Arial"/>
              </a:rPr>
              <a:t>Acóplase a subunidade grande do ribosoma, con consumo de enerxía en forma de GTP.</a:t>
            </a:r>
            <a:endParaRPr b="0" i="0" sz="1300" u="none" cap="none" strike="noStrike">
              <a:solidFill>
                <a:schemeClr val="dk1"/>
              </a:solidFill>
              <a:latin typeface="Arial"/>
              <a:ea typeface="Arial"/>
              <a:cs typeface="Arial"/>
              <a:sym typeface="Arial"/>
            </a:endParaRPr>
          </a:p>
        </p:txBody>
      </p:sp>
      <p:pic>
        <p:nvPicPr>
          <p:cNvPr id="361" name="Google Shape;361;p51"/>
          <p:cNvPicPr preferRelativeResize="0"/>
          <p:nvPr/>
        </p:nvPicPr>
        <p:blipFill rotWithShape="1">
          <a:blip r:embed="rId3">
            <a:alphaModFix/>
          </a:blip>
          <a:srcRect b="0" l="0" r="0" t="0"/>
          <a:stretch/>
        </p:blipFill>
        <p:spPr>
          <a:xfrm>
            <a:off x="152400" y="2524525"/>
            <a:ext cx="8839201" cy="2076143"/>
          </a:xfrm>
          <a:prstGeom prst="rect">
            <a:avLst/>
          </a:prstGeom>
          <a:noFill/>
          <a:ln>
            <a:noFill/>
          </a:ln>
        </p:spPr>
      </p:pic>
      <p:sp>
        <p:nvSpPr>
          <p:cNvPr id="362" name="Google Shape;362;p51"/>
          <p:cNvSpPr txBox="1"/>
          <p:nvPr/>
        </p:nvSpPr>
        <p:spPr>
          <a:xfrm>
            <a:off x="2532000" y="4703750"/>
            <a:ext cx="4080000" cy="37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chemeClr val="dk2"/>
                </a:solidFill>
                <a:latin typeface="Arial"/>
                <a:ea typeface="Arial"/>
                <a:cs typeface="Arial"/>
                <a:sym typeface="Arial"/>
              </a:rPr>
              <a:t>FACTORES DE INICIACIÓN + GTP</a:t>
            </a:r>
            <a:endParaRPr b="1" i="0" sz="1600" u="none" cap="none" strike="noStrike">
              <a:solidFill>
                <a:schemeClr val="dk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2"/>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ial"/>
                <a:ea typeface="Arial"/>
                <a:cs typeface="Arial"/>
                <a:sym typeface="Arial"/>
              </a:rPr>
              <a:t>3. FASE ELONGACIÓN</a:t>
            </a:r>
            <a:r>
              <a:rPr b="0" i="0" lang="es"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p:txBody>
      </p:sp>
      <p:pic>
        <p:nvPicPr>
          <p:cNvPr id="368" name="Google Shape;368;p52"/>
          <p:cNvPicPr preferRelativeResize="0"/>
          <p:nvPr/>
        </p:nvPicPr>
        <p:blipFill rotWithShape="1">
          <a:blip r:embed="rId3">
            <a:alphaModFix/>
          </a:blip>
          <a:srcRect b="15087" l="0" r="0" t="0"/>
          <a:stretch/>
        </p:blipFill>
        <p:spPr>
          <a:xfrm>
            <a:off x="541313" y="672050"/>
            <a:ext cx="8061378" cy="4471451"/>
          </a:xfrm>
          <a:prstGeom prst="rect">
            <a:avLst/>
          </a:prstGeom>
          <a:noFill/>
          <a:ln>
            <a:noFill/>
          </a:ln>
        </p:spPr>
      </p:pic>
      <p:sp>
        <p:nvSpPr>
          <p:cNvPr id="369" name="Google Shape;369;p52"/>
          <p:cNvSpPr txBox="1"/>
          <p:nvPr/>
        </p:nvSpPr>
        <p:spPr>
          <a:xfrm>
            <a:off x="4094875" y="234950"/>
            <a:ext cx="3786300" cy="37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chemeClr val="dk2"/>
                </a:solidFill>
                <a:latin typeface="Arial"/>
                <a:ea typeface="Arial"/>
                <a:cs typeface="Arial"/>
                <a:sym typeface="Arial"/>
              </a:rPr>
              <a:t>FACTORES DE ELONGACIÓN + GTP</a:t>
            </a:r>
            <a:endParaRPr b="1" i="0" sz="1600" u="none" cap="none" strike="noStrike">
              <a:solidFill>
                <a:schemeClr val="dk2"/>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3"/>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ial"/>
                <a:ea typeface="Arial"/>
                <a:cs typeface="Arial"/>
                <a:sym typeface="Arial"/>
              </a:rPr>
              <a:t>4. FASE TERMINACIÓN</a:t>
            </a:r>
            <a:r>
              <a:rPr b="0" i="0" lang="es"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p:txBody>
      </p:sp>
      <p:pic>
        <p:nvPicPr>
          <p:cNvPr id="375" name="Google Shape;375;p53"/>
          <p:cNvPicPr preferRelativeResize="0"/>
          <p:nvPr/>
        </p:nvPicPr>
        <p:blipFill rotWithShape="1">
          <a:blip r:embed="rId3">
            <a:alphaModFix/>
          </a:blip>
          <a:srcRect b="0" l="0" r="0" t="0"/>
          <a:stretch/>
        </p:blipFill>
        <p:spPr>
          <a:xfrm>
            <a:off x="152400" y="1736875"/>
            <a:ext cx="8839202" cy="1558170"/>
          </a:xfrm>
          <a:prstGeom prst="rect">
            <a:avLst/>
          </a:prstGeom>
          <a:noFill/>
          <a:ln>
            <a:noFill/>
          </a:ln>
        </p:spPr>
      </p:pic>
      <p:sp>
        <p:nvSpPr>
          <p:cNvPr id="376" name="Google Shape;376;p53"/>
          <p:cNvSpPr txBox="1"/>
          <p:nvPr/>
        </p:nvSpPr>
        <p:spPr>
          <a:xfrm>
            <a:off x="344050" y="3521775"/>
            <a:ext cx="2317800" cy="1330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 movemento do ribosoma continua en sentido 3´ ata que o sitio A é ocupado por un triplete de terminación: UAA, UAG ou UGA. Os factores de terminación (FR) fíxanse ó sitio A.</a:t>
            </a:r>
            <a:endParaRPr b="0" i="0" sz="1300" u="none" cap="none" strike="noStrike">
              <a:solidFill>
                <a:schemeClr val="dk2"/>
              </a:solidFill>
              <a:latin typeface="Arial"/>
              <a:ea typeface="Arial"/>
              <a:cs typeface="Arial"/>
              <a:sym typeface="Arial"/>
            </a:endParaRPr>
          </a:p>
        </p:txBody>
      </p:sp>
      <p:sp>
        <p:nvSpPr>
          <p:cNvPr id="377" name="Google Shape;377;p53"/>
          <p:cNvSpPr txBox="1"/>
          <p:nvPr/>
        </p:nvSpPr>
        <p:spPr>
          <a:xfrm>
            <a:off x="5838000" y="3583625"/>
            <a:ext cx="2317800" cy="1330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cadea peptídica queda libre; desmóntase a ensamblaxe de ARNm, ribosoma, quedando libres as subunidades para iniciar outro ciclo de tradución.</a:t>
            </a:r>
            <a:endParaRPr b="0" i="0" sz="1300" u="none" cap="none" strike="noStrike">
              <a:solidFill>
                <a:schemeClr val="dk2"/>
              </a:solidFill>
              <a:latin typeface="Arial"/>
              <a:ea typeface="Arial"/>
              <a:cs typeface="Arial"/>
              <a:sym typeface="Arial"/>
            </a:endParaRPr>
          </a:p>
        </p:txBody>
      </p:sp>
      <p:sp>
        <p:nvSpPr>
          <p:cNvPr id="378" name="Google Shape;378;p53"/>
          <p:cNvSpPr txBox="1"/>
          <p:nvPr/>
        </p:nvSpPr>
        <p:spPr>
          <a:xfrm>
            <a:off x="3475750" y="258750"/>
            <a:ext cx="4000500" cy="37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chemeClr val="dk2"/>
                </a:solidFill>
                <a:latin typeface="Arial"/>
                <a:ea typeface="Arial"/>
                <a:cs typeface="Arial"/>
                <a:sym typeface="Arial"/>
              </a:rPr>
              <a:t>FACTORES DE TERMINACIÓN + GTP</a:t>
            </a:r>
            <a:endParaRPr b="1" i="0" sz="1600" u="none" cap="none" strike="noStrike">
              <a:solidFill>
                <a:schemeClr val="dk2"/>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4"/>
          <p:cNvPicPr preferRelativeResize="0"/>
          <p:nvPr/>
        </p:nvPicPr>
        <p:blipFill rotWithShape="1">
          <a:blip r:embed="rId3">
            <a:alphaModFix/>
          </a:blip>
          <a:srcRect b="0" l="0" r="0" t="0"/>
          <a:stretch/>
        </p:blipFill>
        <p:spPr>
          <a:xfrm rot="-5400000">
            <a:off x="2818766" y="-2135065"/>
            <a:ext cx="3450274" cy="8810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5"/>
          <p:cNvPicPr preferRelativeResize="0"/>
          <p:nvPr/>
        </p:nvPicPr>
        <p:blipFill rotWithShape="1">
          <a:blip r:embed="rId3">
            <a:alphaModFix/>
          </a:blip>
          <a:srcRect b="0" l="0" r="0" t="0"/>
          <a:stretch/>
        </p:blipFill>
        <p:spPr>
          <a:xfrm rot="-5400000">
            <a:off x="2146314" y="-1276275"/>
            <a:ext cx="4851375" cy="76960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6"/>
          <p:cNvPicPr preferRelativeResize="0"/>
          <p:nvPr/>
        </p:nvPicPr>
        <p:blipFill rotWithShape="1">
          <a:blip r:embed="rId3">
            <a:alphaModFix/>
          </a:blip>
          <a:srcRect b="0" l="0" r="0" t="0"/>
          <a:stretch/>
        </p:blipFill>
        <p:spPr>
          <a:xfrm rot="-5400000">
            <a:off x="2531037" y="-1534262"/>
            <a:ext cx="4190325" cy="84716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7"/>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DIFERENCIAS NA TRADUCIÓN EN PROCARIOTAS E EUCARIOTAS</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En </a:t>
            </a:r>
            <a:r>
              <a:rPr b="1" i="0" lang="es" sz="1300" u="none" cap="none" strike="noStrike">
                <a:solidFill>
                  <a:schemeClr val="dk1"/>
                </a:solidFill>
                <a:latin typeface="Arial"/>
                <a:ea typeface="Arial"/>
                <a:cs typeface="Arial"/>
                <a:sym typeface="Arial"/>
              </a:rPr>
              <a:t>procariotas</a:t>
            </a:r>
            <a:r>
              <a:rPr b="0" i="0" lang="es" sz="1300" u="none" cap="none" strike="noStrike">
                <a:solidFill>
                  <a:schemeClr val="dk1"/>
                </a:solidFill>
                <a:latin typeface="Arial"/>
                <a:ea typeface="Arial"/>
                <a:cs typeface="Arial"/>
                <a:sym typeface="Arial"/>
              </a:rPr>
              <a:t> a transcrición e a tradución ocorren de forma simultánea no citoplasma, polo que é frecuente ver asociacións de ribosomas traducindo un mesmo ARNm mentres se transcribe. Estas estruturas coñécense como </a:t>
            </a:r>
            <a:r>
              <a:rPr b="1" i="0" lang="es" sz="1300" u="none" cap="none" strike="noStrike">
                <a:solidFill>
                  <a:schemeClr val="dk1"/>
                </a:solidFill>
                <a:latin typeface="Arial"/>
                <a:ea typeface="Arial"/>
                <a:cs typeface="Arial"/>
                <a:sym typeface="Arial"/>
              </a:rPr>
              <a:t>polirribosomas </a:t>
            </a:r>
            <a:r>
              <a:rPr b="0" i="0" lang="es" sz="1300" u="none" cap="none" strike="noStrike">
                <a:solidFill>
                  <a:schemeClr val="dk1"/>
                </a:solidFill>
                <a:latin typeface="Arial"/>
                <a:ea typeface="Arial"/>
                <a:cs typeface="Arial"/>
                <a:sym typeface="Arial"/>
              </a:rPr>
              <a:t>ou polisomas. Ademais, os xenes son </a:t>
            </a:r>
            <a:r>
              <a:rPr b="1" i="0" lang="es" sz="1300" u="none" cap="none" strike="noStrike">
                <a:solidFill>
                  <a:schemeClr val="dk1"/>
                </a:solidFill>
                <a:latin typeface="Arial"/>
                <a:ea typeface="Arial"/>
                <a:cs typeface="Arial"/>
                <a:sym typeface="Arial"/>
              </a:rPr>
              <a:t>policistrónicos</a:t>
            </a:r>
            <a:r>
              <a:rPr b="0" i="0" lang="es" sz="1300" u="none" cap="none" strike="noStrike">
                <a:solidFill>
                  <a:schemeClr val="dk1"/>
                </a:solidFill>
                <a:latin typeface="Arial"/>
                <a:ea typeface="Arial"/>
                <a:cs typeface="Arial"/>
                <a:sym typeface="Arial"/>
              </a:rPr>
              <a:t>, o que quere dicir que un único fragmento de ARNm porta a información de varios xenes.</a:t>
            </a:r>
            <a:endParaRPr b="0" i="0" sz="1300" u="none" cap="none" strike="noStrike">
              <a:solidFill>
                <a:schemeClr val="dk1"/>
              </a:solidFill>
              <a:latin typeface="Arial"/>
              <a:ea typeface="Arial"/>
              <a:cs typeface="Arial"/>
              <a:sym typeface="Arial"/>
            </a:endParaRPr>
          </a:p>
        </p:txBody>
      </p:sp>
      <p:pic>
        <p:nvPicPr>
          <p:cNvPr id="399" name="Google Shape;399;p57"/>
          <p:cNvPicPr preferRelativeResize="0"/>
          <p:nvPr/>
        </p:nvPicPr>
        <p:blipFill rotWithShape="1">
          <a:blip r:embed="rId3">
            <a:alphaModFix/>
          </a:blip>
          <a:srcRect b="12846" l="0" r="0" t="0"/>
          <a:stretch/>
        </p:blipFill>
        <p:spPr>
          <a:xfrm>
            <a:off x="735850" y="2844350"/>
            <a:ext cx="4122675" cy="1925275"/>
          </a:xfrm>
          <a:prstGeom prst="rect">
            <a:avLst/>
          </a:prstGeom>
          <a:noFill/>
          <a:ln>
            <a:noFill/>
          </a:ln>
        </p:spPr>
      </p:pic>
      <p:pic>
        <p:nvPicPr>
          <p:cNvPr id="400" name="Google Shape;400;p57"/>
          <p:cNvPicPr preferRelativeResize="0"/>
          <p:nvPr/>
        </p:nvPicPr>
        <p:blipFill rotWithShape="1">
          <a:blip r:embed="rId4">
            <a:alphaModFix/>
          </a:blip>
          <a:srcRect b="0" l="0" r="0" t="0"/>
          <a:stretch/>
        </p:blipFill>
        <p:spPr>
          <a:xfrm>
            <a:off x="5617525" y="2941000"/>
            <a:ext cx="3030050" cy="1925277"/>
          </a:xfrm>
          <a:prstGeom prst="rect">
            <a:avLst/>
          </a:prstGeom>
          <a:noFill/>
          <a:ln>
            <a:noFill/>
          </a:ln>
        </p:spPr>
      </p:pic>
      <p:sp>
        <p:nvSpPr>
          <p:cNvPr id="401" name="Google Shape;401;p57"/>
          <p:cNvSpPr txBox="1"/>
          <p:nvPr/>
        </p:nvSpPr>
        <p:spPr>
          <a:xfrm>
            <a:off x="494275" y="1698700"/>
            <a:ext cx="8369100" cy="124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Arial"/>
                <a:ea typeface="Arial"/>
                <a:cs typeface="Arial"/>
                <a:sym typeface="Arial"/>
              </a:rPr>
              <a:t>En </a:t>
            </a:r>
            <a:r>
              <a:rPr b="1" i="0" lang="es" sz="1300" u="none" cap="none" strike="noStrike">
                <a:solidFill>
                  <a:schemeClr val="dk1"/>
                </a:solidFill>
                <a:latin typeface="Arial"/>
                <a:ea typeface="Arial"/>
                <a:cs typeface="Arial"/>
                <a:sym typeface="Arial"/>
              </a:rPr>
              <a:t>eucariotas </a:t>
            </a:r>
            <a:r>
              <a:rPr b="0" i="0" lang="es" sz="1300" u="none" cap="none" strike="noStrike">
                <a:solidFill>
                  <a:schemeClr val="dk1"/>
                </a:solidFill>
                <a:latin typeface="Arial"/>
                <a:ea typeface="Arial"/>
                <a:cs typeface="Arial"/>
                <a:sym typeface="Arial"/>
              </a:rPr>
              <a:t>o ARNm procede do núcleo e sae ao citoplasma para  a tradución; é un proceso independente da transcrición. O aminoacil ARNt que leva a metionina únese á subunidade inferior e despois recoñece a carapucha do extremo 5 do ARNt (metil GTP), quedando unidos por ese sector. O complexo móvese en sentido 3´ata atopar o sinal de inicio. Despois únese a unidade maior do ribosoma. Ademais, os xenes son </a:t>
            </a:r>
            <a:r>
              <a:rPr b="1" i="0" lang="es" sz="1300" u="none" cap="none" strike="noStrike">
                <a:solidFill>
                  <a:schemeClr val="dk1"/>
                </a:solidFill>
                <a:latin typeface="Arial"/>
                <a:ea typeface="Arial"/>
                <a:cs typeface="Arial"/>
                <a:sym typeface="Arial"/>
              </a:rPr>
              <a:t>monocistrónicos</a:t>
            </a:r>
            <a:r>
              <a:rPr b="0" i="0" lang="es" sz="1300" u="none" cap="none" strike="noStrike">
                <a:solidFill>
                  <a:schemeClr val="dk1"/>
                </a:solidFill>
                <a:latin typeface="Arial"/>
                <a:ea typeface="Arial"/>
                <a:cs typeface="Arial"/>
                <a:sym typeface="Arial"/>
              </a:rPr>
              <a:t>, de forma que cada ARNm porta a información dun único xene.</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6"/>
          <p:cNvPicPr preferRelativeResize="0"/>
          <p:nvPr/>
        </p:nvPicPr>
        <p:blipFill rotWithShape="1">
          <a:blip r:embed="rId3">
            <a:alphaModFix/>
          </a:blip>
          <a:srcRect b="0" l="0" r="0" t="0"/>
          <a:stretch/>
        </p:blipFill>
        <p:spPr>
          <a:xfrm>
            <a:off x="3542825" y="437538"/>
            <a:ext cx="5655950" cy="4493775"/>
          </a:xfrm>
          <a:prstGeom prst="rect">
            <a:avLst/>
          </a:prstGeom>
          <a:noFill/>
          <a:ln>
            <a:noFill/>
          </a:ln>
        </p:spPr>
      </p:pic>
      <p:sp>
        <p:nvSpPr>
          <p:cNvPr id="84" name="Google Shape;84;p6"/>
          <p:cNvSpPr txBox="1"/>
          <p:nvPr/>
        </p:nvSpPr>
        <p:spPr>
          <a:xfrm>
            <a:off x="238950" y="437550"/>
            <a:ext cx="4889700" cy="37176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0" i="0" lang="es" sz="2800" u="none" cap="none" strike="noStrike">
                <a:solidFill>
                  <a:srgbClr val="000000"/>
                </a:solidFill>
                <a:latin typeface="Arial"/>
                <a:ea typeface="Arial"/>
                <a:cs typeface="Arial"/>
                <a:sym typeface="Arial"/>
              </a:rPr>
              <a:t>Estrutura do ADN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 sz="2200" u="none" cap="none" strike="noStrike">
                <a:solidFill>
                  <a:srgbClr val="000000"/>
                </a:solidFill>
                <a:latin typeface="Arial"/>
                <a:ea typeface="Arial"/>
                <a:cs typeface="Arial"/>
                <a:sym typeface="Arial"/>
              </a:rPr>
              <a:t>Estrutura secundaria:</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 sz="2200" u="none" cap="none" strike="noStrike">
                <a:solidFill>
                  <a:srgbClr val="000000"/>
                </a:solidFill>
                <a:latin typeface="Arial"/>
                <a:ea typeface="Arial"/>
                <a:cs typeface="Arial"/>
                <a:sym typeface="Arial"/>
              </a:rPr>
              <a:t>dobre hélice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1.Dúas cadeas antiparalelas</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2. Enrolamento dextróxiro e plectonémico</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en torno a un eixe imaxinario.</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3. Bases nitroxenadas no interior cos </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aneis en planos paralelos e dispostas </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en perpendicular ó eixe.</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4. Cadeas complementarias.</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5. Bases nitroxenadas unidas por pontes</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44"/>
              <a:buFont typeface="Arial"/>
              <a:buNone/>
            </a:pPr>
            <a:r>
              <a:rPr b="0" i="0" lang="es" sz="1244" u="none" cap="none" strike="noStrike">
                <a:solidFill>
                  <a:srgbClr val="000000"/>
                </a:solidFill>
                <a:latin typeface="Arial"/>
                <a:ea typeface="Arial"/>
                <a:cs typeface="Arial"/>
                <a:sym typeface="Arial"/>
              </a:rPr>
              <a:t>de hidróxeno. A-T (2), C-G (3).</a:t>
            </a:r>
            <a:endParaRPr b="0" i="0" sz="124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44"/>
              <a:buFont typeface="Arial"/>
              <a:buNone/>
            </a:pPr>
            <a:r>
              <a:t/>
            </a:r>
            <a:endParaRPr b="0" i="0" sz="1644"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8"/>
          <p:cNvSpPr txBox="1"/>
          <p:nvPr/>
        </p:nvSpPr>
        <p:spPr>
          <a:xfrm>
            <a:off x="494275" y="342175"/>
            <a:ext cx="8369100" cy="124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sng" cap="none" strike="noStrike">
                <a:solidFill>
                  <a:schemeClr val="hlink"/>
                </a:solidFill>
                <a:latin typeface="Arial"/>
                <a:ea typeface="Arial"/>
                <a:cs typeface="Arial"/>
                <a:sym typeface="Arial"/>
                <a:hlinkClick r:id="rId3"/>
              </a:rPr>
              <a:t>Para visualizar o proceso de tradución</a:t>
            </a:r>
            <a:endParaRPr b="0" i="0" sz="1300" u="none" cap="none" strike="noStrike">
              <a:solidFill>
                <a:schemeClr val="dk1"/>
              </a:solidFill>
              <a:latin typeface="Arial"/>
              <a:ea typeface="Arial"/>
              <a:cs typeface="Arial"/>
              <a:sym typeface="Arial"/>
            </a:endParaRPr>
          </a:p>
        </p:txBody>
      </p:sp>
      <p:sp>
        <p:nvSpPr>
          <p:cNvPr id="407" name="Google Shape;407;p58"/>
          <p:cNvSpPr txBox="1"/>
          <p:nvPr/>
        </p:nvSpPr>
        <p:spPr>
          <a:xfrm>
            <a:off x="4110275" y="434550"/>
            <a:ext cx="35490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Hai que darlle ó preview.</a:t>
            </a:r>
            <a:endParaRPr b="0" i="0" sz="1300" u="none" cap="none" strike="noStrike">
              <a:solidFill>
                <a:schemeClr val="dk2"/>
              </a:solidFill>
              <a:latin typeface="Arial"/>
              <a:ea typeface="Arial"/>
              <a:cs typeface="Arial"/>
              <a:sym typeface="Arial"/>
            </a:endParaRPr>
          </a:p>
        </p:txBody>
      </p:sp>
      <p:sp>
        <p:nvSpPr>
          <p:cNvPr id="408" name="Google Shape;408;p58"/>
          <p:cNvSpPr txBox="1"/>
          <p:nvPr/>
        </p:nvSpPr>
        <p:spPr>
          <a:xfrm>
            <a:off x="561325" y="1376125"/>
            <a:ext cx="5015700" cy="77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4"/>
              </a:rPr>
              <a:t>Para ver a tradución en modelo real</a:t>
            </a:r>
            <a:endParaRPr b="0" i="0" sz="1800" u="none" cap="none" strike="noStrike">
              <a:solidFill>
                <a:schemeClr val="dk2"/>
              </a:solidFill>
              <a:latin typeface="Arial"/>
              <a:ea typeface="Arial"/>
              <a:cs typeface="Arial"/>
              <a:sym typeface="Arial"/>
            </a:endParaRPr>
          </a:p>
        </p:txBody>
      </p:sp>
      <p:sp>
        <p:nvSpPr>
          <p:cNvPr id="409" name="Google Shape;409;p58"/>
          <p:cNvSpPr txBox="1"/>
          <p:nvPr/>
        </p:nvSpPr>
        <p:spPr>
          <a:xfrm>
            <a:off x="4516150" y="1501350"/>
            <a:ext cx="35490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Hai que ir ó minuto 1:39</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9"/>
          <p:cNvSpPr txBox="1"/>
          <p:nvPr/>
        </p:nvSpPr>
        <p:spPr>
          <a:xfrm>
            <a:off x="529650" y="298775"/>
            <a:ext cx="7863000" cy="1385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Times New Roman"/>
                <a:ea typeface="Times New Roman"/>
                <a:cs typeface="Times New Roman"/>
                <a:sym typeface="Times New Roman"/>
              </a:rPr>
              <a:t>Empregando o código xenético: a) Determine a secuencia das dúas febras do fragmento de ADN do que provén este ARNm (5’... UUC GCC AAU GUA ACC AAA ACU CCU CGG...3’) e a correspondente secuencia de aminoácidos que se orixina na tradución (indicando as polaridades en ambos os casos). b) O ARNm do apartado anterior codifica un fragmento dun polipéptido. Nunha célula, aparece unha variante deste fragmento polipeptídico que contén Lisina na posición 3ª da secuencia. Escriba as posibles secuencias de bases do ADN que puideron orixinar a nova variante. Que tipo de mutación puido provocar a modificación? </a:t>
            </a:r>
            <a:r>
              <a:rPr b="1" i="0" lang="es" sz="1300" u="none" cap="none" strike="noStrike">
                <a:solidFill>
                  <a:srgbClr val="FF0000"/>
                </a:solidFill>
                <a:latin typeface="Times New Roman"/>
                <a:ea typeface="Times New Roman"/>
                <a:cs typeface="Times New Roman"/>
                <a:sym typeface="Times New Roman"/>
              </a:rPr>
              <a:t>Convocatoria ordinaria 2020</a:t>
            </a:r>
            <a:endParaRPr b="1" i="0" sz="1300" u="none" cap="none" strike="noStrike">
              <a:solidFill>
                <a:srgbClr val="FF0000"/>
              </a:solidFill>
              <a:latin typeface="Times New Roman"/>
              <a:ea typeface="Times New Roman"/>
              <a:cs typeface="Times New Roman"/>
              <a:sym typeface="Times New Roman"/>
            </a:endParaRPr>
          </a:p>
        </p:txBody>
      </p:sp>
      <p:sp>
        <p:nvSpPr>
          <p:cNvPr id="415" name="Google Shape;415;p59"/>
          <p:cNvSpPr txBox="1"/>
          <p:nvPr/>
        </p:nvSpPr>
        <p:spPr>
          <a:xfrm>
            <a:off x="1593425" y="1946500"/>
            <a:ext cx="6237900" cy="534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0" i="0" lang="es" sz="1900" u="none" cap="none" strike="noStrike">
                <a:solidFill>
                  <a:schemeClr val="dk1"/>
                </a:solidFill>
                <a:latin typeface="Times New Roman"/>
                <a:ea typeface="Times New Roman"/>
                <a:cs typeface="Times New Roman"/>
                <a:sym typeface="Times New Roman"/>
              </a:rPr>
              <a:t>5’... UUC GCC AAU GUA ACC AAA ACU CCU CGG...3’</a:t>
            </a:r>
            <a:endParaRPr b="0" i="0" sz="2500" u="none" cap="none" strike="noStrike">
              <a:solidFill>
                <a:schemeClr val="dk2"/>
              </a:solidFill>
              <a:latin typeface="Arial"/>
              <a:ea typeface="Arial"/>
              <a:cs typeface="Arial"/>
              <a:sym typeface="Arial"/>
            </a:endParaRPr>
          </a:p>
        </p:txBody>
      </p:sp>
      <p:pic>
        <p:nvPicPr>
          <p:cNvPr id="416" name="Google Shape;416;p59"/>
          <p:cNvPicPr preferRelativeResize="0"/>
          <p:nvPr/>
        </p:nvPicPr>
        <p:blipFill rotWithShape="1">
          <a:blip r:embed="rId3">
            <a:alphaModFix/>
          </a:blip>
          <a:srcRect b="0" l="0" r="0" t="0"/>
          <a:stretch/>
        </p:blipFill>
        <p:spPr>
          <a:xfrm>
            <a:off x="5787252" y="2480800"/>
            <a:ext cx="3100423" cy="2548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0"/>
          <p:cNvSpPr txBox="1"/>
          <p:nvPr/>
        </p:nvSpPr>
        <p:spPr>
          <a:xfrm>
            <a:off x="1539100" y="362150"/>
            <a:ext cx="6237900" cy="534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900"/>
              <a:buFont typeface="Arial"/>
              <a:buNone/>
            </a:pPr>
            <a:r>
              <a:rPr b="0" i="0" lang="es" sz="1900" u="none" cap="none" strike="noStrike">
                <a:solidFill>
                  <a:schemeClr val="dk1"/>
                </a:solidFill>
                <a:latin typeface="Times New Roman"/>
                <a:ea typeface="Times New Roman"/>
                <a:cs typeface="Times New Roman"/>
                <a:sym typeface="Times New Roman"/>
              </a:rPr>
              <a:t>5’... UUC GCC AAU GUA ACC AAA ACU CCU CGG...3’</a:t>
            </a:r>
            <a:endParaRPr b="0" i="0" sz="2500" u="none" cap="none" strike="noStrike">
              <a:solidFill>
                <a:schemeClr val="dk2"/>
              </a:solidFill>
              <a:latin typeface="Arial"/>
              <a:ea typeface="Arial"/>
              <a:cs typeface="Arial"/>
              <a:sym typeface="Arial"/>
            </a:endParaRPr>
          </a:p>
        </p:txBody>
      </p:sp>
      <p:pic>
        <p:nvPicPr>
          <p:cNvPr id="422" name="Google Shape;422;p60"/>
          <p:cNvPicPr preferRelativeResize="0"/>
          <p:nvPr/>
        </p:nvPicPr>
        <p:blipFill rotWithShape="1">
          <a:blip r:embed="rId3">
            <a:alphaModFix/>
          </a:blip>
          <a:srcRect b="0" l="0" r="0" t="0"/>
          <a:stretch/>
        </p:blipFill>
        <p:spPr>
          <a:xfrm>
            <a:off x="1119188" y="1121275"/>
            <a:ext cx="6905625" cy="3495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1"/>
          <p:cNvSpPr txBox="1"/>
          <p:nvPr/>
        </p:nvSpPr>
        <p:spPr>
          <a:xfrm>
            <a:off x="461700" y="316875"/>
            <a:ext cx="8220600" cy="1385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Times New Roman"/>
                <a:ea typeface="Times New Roman"/>
                <a:cs typeface="Times New Roman"/>
                <a:sym typeface="Times New Roman"/>
              </a:rPr>
              <a:t>a) En relación coa figura 5, como se denominan cada un dos pasos indicados con frechas no esquema? Onde se levan a cabo nunha célula eucariótica? Escriba que codóns corresponden a cada un dos 5 aminoácidos. Se unha mutación puntual provoca que a primeira base da molécula 2 pase a ser un C no canto dun A, que cambio se orixina na secuencia da molécula 3? b) Con respecto á replicación do ADN. Onde se leva a cabo este proceso na célula eucariota? Indiquecal é a función desempeñada por: helicasa, xirasa e topoisomerasa, ARN polimerasa/ primasa, ADN polimerasa, ADN ligasa e proteínas SSB.</a:t>
            </a:r>
            <a:r>
              <a:rPr b="1" i="0" lang="es" sz="1300" u="none" cap="none" strike="noStrike">
                <a:solidFill>
                  <a:srgbClr val="FF0000"/>
                </a:solidFill>
                <a:latin typeface="Times New Roman"/>
                <a:ea typeface="Times New Roman"/>
                <a:cs typeface="Times New Roman"/>
                <a:sym typeface="Times New Roman"/>
              </a:rPr>
              <a:t> Convocatoria extraordinaria 2020</a:t>
            </a:r>
            <a:r>
              <a:rPr b="0" i="0" lang="es" sz="1300" u="none" cap="none" strike="noStrike">
                <a:solidFill>
                  <a:schemeClr val="dk1"/>
                </a:solidFill>
                <a:latin typeface="Times New Roman"/>
                <a:ea typeface="Times New Roman"/>
                <a:cs typeface="Times New Roman"/>
                <a:sym typeface="Times New Roman"/>
              </a:rPr>
              <a:t> </a:t>
            </a:r>
            <a:endParaRPr b="1" i="0" sz="1300" u="none" cap="none" strike="noStrike">
              <a:solidFill>
                <a:srgbClr val="FF0000"/>
              </a:solidFill>
              <a:latin typeface="Times New Roman"/>
              <a:ea typeface="Times New Roman"/>
              <a:cs typeface="Times New Roman"/>
              <a:sym typeface="Times New Roman"/>
            </a:endParaRPr>
          </a:p>
        </p:txBody>
      </p:sp>
      <p:pic>
        <p:nvPicPr>
          <p:cNvPr id="428" name="Google Shape;428;p61"/>
          <p:cNvPicPr preferRelativeResize="0"/>
          <p:nvPr/>
        </p:nvPicPr>
        <p:blipFill rotWithShape="1">
          <a:blip r:embed="rId3">
            <a:alphaModFix/>
          </a:blip>
          <a:srcRect b="0" l="0" r="0" t="0"/>
          <a:stretch/>
        </p:blipFill>
        <p:spPr>
          <a:xfrm>
            <a:off x="3411650" y="1945200"/>
            <a:ext cx="2638425" cy="1724025"/>
          </a:xfrm>
          <a:prstGeom prst="rect">
            <a:avLst/>
          </a:prstGeom>
          <a:noFill/>
          <a:ln>
            <a:noFill/>
          </a:ln>
        </p:spPr>
      </p:pic>
      <p:pic>
        <p:nvPicPr>
          <p:cNvPr id="429" name="Google Shape;429;p61"/>
          <p:cNvPicPr preferRelativeResize="0"/>
          <p:nvPr/>
        </p:nvPicPr>
        <p:blipFill rotWithShape="1">
          <a:blip r:embed="rId4">
            <a:alphaModFix/>
          </a:blip>
          <a:srcRect b="0" l="0" r="0" t="0"/>
          <a:stretch/>
        </p:blipFill>
        <p:spPr>
          <a:xfrm>
            <a:off x="145502" y="2335150"/>
            <a:ext cx="3100423" cy="25484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2"/>
          <p:cNvPicPr preferRelativeResize="0"/>
          <p:nvPr/>
        </p:nvPicPr>
        <p:blipFill rotWithShape="1">
          <a:blip r:embed="rId3">
            <a:alphaModFix/>
          </a:blip>
          <a:srcRect b="0" l="0" r="0" t="0"/>
          <a:stretch/>
        </p:blipFill>
        <p:spPr>
          <a:xfrm>
            <a:off x="3512375" y="297425"/>
            <a:ext cx="2773100" cy="1812025"/>
          </a:xfrm>
          <a:prstGeom prst="rect">
            <a:avLst/>
          </a:prstGeom>
          <a:noFill/>
          <a:ln>
            <a:noFill/>
          </a:ln>
        </p:spPr>
      </p:pic>
      <p:pic>
        <p:nvPicPr>
          <p:cNvPr id="435" name="Google Shape;435;p62"/>
          <p:cNvPicPr preferRelativeResize="0"/>
          <p:nvPr/>
        </p:nvPicPr>
        <p:blipFill rotWithShape="1">
          <a:blip r:embed="rId4">
            <a:alphaModFix/>
          </a:blip>
          <a:srcRect b="0" l="0" r="0" t="0"/>
          <a:stretch/>
        </p:blipFill>
        <p:spPr>
          <a:xfrm>
            <a:off x="768025" y="2726150"/>
            <a:ext cx="8029575" cy="15430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3"/>
          <p:cNvSpPr txBox="1"/>
          <p:nvPr/>
        </p:nvSpPr>
        <p:spPr>
          <a:xfrm>
            <a:off x="461700" y="316875"/>
            <a:ext cx="8220600" cy="1385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Times New Roman"/>
                <a:ea typeface="Times New Roman"/>
                <a:cs typeface="Times New Roman"/>
                <a:sym typeface="Times New Roman"/>
              </a:rPr>
              <a:t>A partir da seguinte secuencia de nucleótidos: </a:t>
            </a:r>
            <a:endParaRPr b="1" i="0" sz="1300" u="none" cap="none" strike="noStrike">
              <a:solidFill>
                <a:srgbClr val="FF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Times New Roman"/>
                <a:ea typeface="Times New Roman"/>
                <a:cs typeface="Times New Roman"/>
                <a:sym typeface="Times New Roman"/>
              </a:rPr>
              <a:t>CGA CCC CTC ATA GGC AAA CAC CGC TAT ATC conteste as seguintes preguntas: a) A que molécula pertencerá, ADN ou ARN? Xustifique a súa resposta. Cal será a secuencia de aminoácidos que se pode obter a partir desta secuencia de nucleótidos? Utilice o código xenético (figura 3) para obter a secuencia de aminoácidos. b) Sinale dúas características do código xenético e explíqueas brevemente. </a:t>
            </a:r>
            <a:r>
              <a:rPr b="1" i="0" lang="es" sz="1300" u="none" cap="none" strike="noStrike">
                <a:solidFill>
                  <a:srgbClr val="FF0000"/>
                </a:solidFill>
                <a:latin typeface="Times New Roman"/>
                <a:ea typeface="Times New Roman"/>
                <a:cs typeface="Times New Roman"/>
                <a:sym typeface="Times New Roman"/>
              </a:rPr>
              <a:t>Convocatoria ordinaria 2021</a:t>
            </a:r>
            <a:endParaRPr b="0" i="0" sz="1500" u="none" cap="none" strike="noStrike">
              <a:solidFill>
                <a:schemeClr val="dk1"/>
              </a:solidFill>
              <a:latin typeface="Times New Roman"/>
              <a:ea typeface="Times New Roman"/>
              <a:cs typeface="Times New Roman"/>
              <a:sym typeface="Times New Roman"/>
            </a:endParaRPr>
          </a:p>
        </p:txBody>
      </p:sp>
      <p:sp>
        <p:nvSpPr>
          <p:cNvPr id="441" name="Google Shape;441;p63"/>
          <p:cNvSpPr txBox="1"/>
          <p:nvPr/>
        </p:nvSpPr>
        <p:spPr>
          <a:xfrm>
            <a:off x="1276550" y="1829075"/>
            <a:ext cx="6274200" cy="53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0" i="0" lang="es" sz="2000" u="none" cap="none" strike="noStrike">
                <a:solidFill>
                  <a:schemeClr val="dk1"/>
                </a:solidFill>
                <a:latin typeface="Times New Roman"/>
                <a:ea typeface="Times New Roman"/>
                <a:cs typeface="Times New Roman"/>
                <a:sym typeface="Times New Roman"/>
              </a:rPr>
              <a:t>CGA CCC CTC ATA GGC AAA CAC CGC TAT ATC</a:t>
            </a:r>
            <a:endParaRPr b="0" i="0" sz="2500" u="none" cap="none" strike="noStrike">
              <a:solidFill>
                <a:schemeClr val="dk2"/>
              </a:solidFill>
              <a:latin typeface="Arial"/>
              <a:ea typeface="Arial"/>
              <a:cs typeface="Arial"/>
              <a:sym typeface="Arial"/>
            </a:endParaRPr>
          </a:p>
        </p:txBody>
      </p:sp>
      <p:pic>
        <p:nvPicPr>
          <p:cNvPr id="442" name="Google Shape;442;p63"/>
          <p:cNvPicPr preferRelativeResize="0"/>
          <p:nvPr/>
        </p:nvPicPr>
        <p:blipFill rotWithShape="1">
          <a:blip r:embed="rId3">
            <a:alphaModFix/>
          </a:blip>
          <a:srcRect b="0" l="0" r="0" t="0"/>
          <a:stretch/>
        </p:blipFill>
        <p:spPr>
          <a:xfrm>
            <a:off x="5995477" y="2489875"/>
            <a:ext cx="3100423" cy="2548425"/>
          </a:xfrm>
          <a:prstGeom prst="rect">
            <a:avLst/>
          </a:prstGeom>
          <a:noFill/>
          <a:ln>
            <a:noFill/>
          </a:ln>
        </p:spPr>
      </p:pic>
      <p:sp>
        <p:nvSpPr>
          <p:cNvPr id="443" name="Google Shape;443;p63"/>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3"/>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4"/>
          <p:cNvSpPr txBox="1"/>
          <p:nvPr/>
        </p:nvSpPr>
        <p:spPr>
          <a:xfrm>
            <a:off x="1434900" y="434850"/>
            <a:ext cx="6274200" cy="53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Times New Roman"/>
                <a:ea typeface="Times New Roman"/>
                <a:cs typeface="Times New Roman"/>
                <a:sym typeface="Times New Roman"/>
              </a:rPr>
              <a:t>CGA CCC CTC ATA GGC AAA CAC CGC TAT ATC</a:t>
            </a:r>
            <a:endParaRPr b="0" i="0" sz="2500" u="none" cap="none" strike="noStrike">
              <a:solidFill>
                <a:schemeClr val="dk2"/>
              </a:solidFill>
              <a:latin typeface="Arial"/>
              <a:ea typeface="Arial"/>
              <a:cs typeface="Arial"/>
              <a:sym typeface="Arial"/>
            </a:endParaRPr>
          </a:p>
        </p:txBody>
      </p:sp>
      <p:pic>
        <p:nvPicPr>
          <p:cNvPr id="450" name="Google Shape;450;p64"/>
          <p:cNvPicPr preferRelativeResize="0"/>
          <p:nvPr/>
        </p:nvPicPr>
        <p:blipFill rotWithShape="1">
          <a:blip r:embed="rId3">
            <a:alphaModFix/>
          </a:blip>
          <a:srcRect b="0" l="0" r="0" t="0"/>
          <a:stretch/>
        </p:blipFill>
        <p:spPr>
          <a:xfrm>
            <a:off x="5941152" y="923625"/>
            <a:ext cx="3100423" cy="2548425"/>
          </a:xfrm>
          <a:prstGeom prst="rect">
            <a:avLst/>
          </a:prstGeom>
          <a:noFill/>
          <a:ln>
            <a:noFill/>
          </a:ln>
        </p:spPr>
      </p:pic>
      <p:pic>
        <p:nvPicPr>
          <p:cNvPr id="451" name="Google Shape;451;p64"/>
          <p:cNvPicPr preferRelativeResize="0"/>
          <p:nvPr/>
        </p:nvPicPr>
        <p:blipFill rotWithShape="1">
          <a:blip r:embed="rId4">
            <a:alphaModFix/>
          </a:blip>
          <a:srcRect b="0" l="0" r="0" t="0"/>
          <a:stretch/>
        </p:blipFill>
        <p:spPr>
          <a:xfrm>
            <a:off x="250475" y="2571750"/>
            <a:ext cx="5690677" cy="2221749"/>
          </a:xfrm>
          <a:prstGeom prst="rect">
            <a:avLst/>
          </a:prstGeom>
          <a:noFill/>
          <a:ln>
            <a:noFill/>
          </a:ln>
        </p:spPr>
      </p:pic>
      <p:sp>
        <p:nvSpPr>
          <p:cNvPr id="452" name="Google Shape;452;p64"/>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65"/>
          <p:cNvPicPr preferRelativeResize="0"/>
          <p:nvPr/>
        </p:nvPicPr>
        <p:blipFill rotWithShape="1">
          <a:blip r:embed="rId3">
            <a:alphaModFix/>
          </a:blip>
          <a:srcRect b="-3489" l="0" r="0" t="3489"/>
          <a:stretch/>
        </p:blipFill>
        <p:spPr>
          <a:xfrm>
            <a:off x="3208478" y="2897025"/>
            <a:ext cx="2836422" cy="2331425"/>
          </a:xfrm>
          <a:prstGeom prst="rect">
            <a:avLst/>
          </a:prstGeom>
          <a:noFill/>
          <a:ln>
            <a:noFill/>
          </a:ln>
        </p:spPr>
      </p:pic>
      <p:sp>
        <p:nvSpPr>
          <p:cNvPr id="458" name="Google Shape;458;p65"/>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5"/>
          <p:cNvSpPr txBox="1"/>
          <p:nvPr/>
        </p:nvSpPr>
        <p:spPr>
          <a:xfrm>
            <a:off x="0" y="0"/>
            <a:ext cx="8292900" cy="3181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Considere o seguinte fragmento de ADN: </a:t>
            </a:r>
            <a:endParaRPr b="0" i="0" sz="1100" u="none" cap="none" strike="noStrike">
              <a:solidFill>
                <a:schemeClr val="dk1"/>
              </a:solidFill>
              <a:latin typeface="Calibri"/>
              <a:ea typeface="Calibri"/>
              <a:cs typeface="Calibri"/>
              <a:sym typeface="Calibri"/>
            </a:endParaRPr>
          </a:p>
          <a:p>
            <a:pPr indent="0" lvl="0" marL="0" marR="0" rtl="0" algn="ctr">
              <a:lnSpc>
                <a:spcPct val="115000"/>
              </a:lnSpc>
              <a:spcBef>
                <a:spcPts val="1000"/>
              </a:spcBef>
              <a:spcAft>
                <a:spcPts val="0"/>
              </a:spcAft>
              <a:buClr>
                <a:srgbClr val="000000"/>
              </a:buClr>
              <a:buSzPts val="1600"/>
              <a:buFont typeface="Arial"/>
              <a:buNone/>
            </a:pPr>
            <a:r>
              <a:rPr b="0" i="0" lang="es" sz="1600" u="none" cap="none" strike="noStrike">
                <a:solidFill>
                  <a:schemeClr val="dk1"/>
                </a:solidFill>
                <a:latin typeface="Calibri"/>
                <a:ea typeface="Calibri"/>
                <a:cs typeface="Calibri"/>
                <a:sym typeface="Calibri"/>
              </a:rPr>
              <a:t>5’ G C T T C C C A A G C T T C C C A A 3’ </a:t>
            </a:r>
            <a:endParaRPr b="0" i="0" sz="1600" u="none" cap="none" strike="noStrike">
              <a:solidFill>
                <a:schemeClr val="dk1"/>
              </a:solidFill>
              <a:latin typeface="Calibri"/>
              <a:ea typeface="Calibri"/>
              <a:cs typeface="Calibri"/>
              <a:sym typeface="Calibri"/>
            </a:endParaRPr>
          </a:p>
          <a:p>
            <a:pPr indent="0" lvl="0" marL="0" marR="0" rtl="0" algn="ctr">
              <a:lnSpc>
                <a:spcPct val="115000"/>
              </a:lnSpc>
              <a:spcBef>
                <a:spcPts val="1000"/>
              </a:spcBef>
              <a:spcAft>
                <a:spcPts val="0"/>
              </a:spcAft>
              <a:buClr>
                <a:srgbClr val="000000"/>
              </a:buClr>
              <a:buSzPts val="1600"/>
              <a:buFont typeface="Arial"/>
              <a:buNone/>
            </a:pPr>
            <a:r>
              <a:rPr b="0" i="0" lang="es" sz="1600" u="none" cap="none" strike="noStrike">
                <a:solidFill>
                  <a:schemeClr val="dk1"/>
                </a:solidFill>
                <a:latin typeface="Calibri"/>
                <a:ea typeface="Calibri"/>
                <a:cs typeface="Calibri"/>
                <a:sym typeface="Calibri"/>
              </a:rPr>
              <a:t>3’ C G A A G G G T T C G A A G G G T T 5’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Supoña que a febra superior do ADN que se mostra é empregada como molde pola ARN polimerasa: </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a) Escriba a molécula de ARN que se transcribiría a partir deste segmento. Marque os extremos 5’ e 3’ do ARN transcrito. </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b) Empregue o código xenético (figura 4) para traducir este ARN e escriba a secuencia de aminoácidos, marcando os extremos carboxilo e amino do péptido obtido. </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c) Repita a operación supoñendo agora que a febra molde do ADN é a inferior. </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1000"/>
              </a:spcAft>
              <a:buClr>
                <a:srgbClr val="000000"/>
              </a:buClr>
              <a:buSzPts val="1100"/>
              <a:buFont typeface="Arial"/>
              <a:buNone/>
            </a:pPr>
            <a:r>
              <a:rPr b="0" i="0" lang="es" sz="1100" u="none" cap="none" strike="noStrike">
                <a:solidFill>
                  <a:schemeClr val="dk1"/>
                </a:solidFill>
                <a:latin typeface="Calibri"/>
                <a:ea typeface="Calibri"/>
                <a:cs typeface="Calibri"/>
                <a:sym typeface="Calibri"/>
              </a:rPr>
              <a:t>d) Con esta información, podería saber con certeza cal das dúas cadeas deste fragmento de ADN se usa realmente como molde na célula? Explique por que. Extraordinaria 2022.</a:t>
            </a:r>
            <a:endParaRPr b="0" i="0" sz="1100" u="none" cap="none" strike="noStrike">
              <a:solidFill>
                <a:schemeClr val="dk1"/>
              </a:solidFill>
              <a:latin typeface="Calibri"/>
              <a:ea typeface="Calibri"/>
              <a:cs typeface="Calibri"/>
              <a:sym typeface="Calibri"/>
            </a:endParaRPr>
          </a:p>
        </p:txBody>
      </p:sp>
      <p:sp>
        <p:nvSpPr>
          <p:cNvPr id="460" name="Google Shape;460;p65"/>
          <p:cNvSpPr/>
          <p:nvPr/>
        </p:nvSpPr>
        <p:spPr>
          <a:xfrm>
            <a:off x="272700" y="40783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6"/>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6" name="Google Shape;466;p66"/>
          <p:cNvPicPr preferRelativeResize="0"/>
          <p:nvPr/>
        </p:nvPicPr>
        <p:blipFill rotWithShape="1">
          <a:blip r:embed="rId3">
            <a:alphaModFix/>
          </a:blip>
          <a:srcRect b="0" l="0" r="0" t="0"/>
          <a:stretch/>
        </p:blipFill>
        <p:spPr>
          <a:xfrm>
            <a:off x="396850" y="324400"/>
            <a:ext cx="8172049" cy="42475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7"/>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2" name="Google Shape;472;p67"/>
          <p:cNvPicPr preferRelativeResize="0"/>
          <p:nvPr/>
        </p:nvPicPr>
        <p:blipFill rotWithShape="1">
          <a:blip r:embed="rId3">
            <a:alphaModFix/>
          </a:blip>
          <a:srcRect b="0" l="0" r="0" t="0"/>
          <a:stretch/>
        </p:blipFill>
        <p:spPr>
          <a:xfrm>
            <a:off x="152400" y="152400"/>
            <a:ext cx="4591050" cy="1771650"/>
          </a:xfrm>
          <a:prstGeom prst="rect">
            <a:avLst/>
          </a:prstGeom>
          <a:noFill/>
          <a:ln>
            <a:noFill/>
          </a:ln>
        </p:spPr>
      </p:pic>
      <p:sp>
        <p:nvSpPr>
          <p:cNvPr id="473" name="Google Shape;473;p67"/>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7"/>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5" name="Google Shape;475;p67"/>
          <p:cNvPicPr preferRelativeResize="0"/>
          <p:nvPr/>
        </p:nvPicPr>
        <p:blipFill rotWithShape="1">
          <a:blip r:embed="rId4">
            <a:alphaModFix/>
          </a:blip>
          <a:srcRect b="0" l="0" r="0" t="0"/>
          <a:stretch/>
        </p:blipFill>
        <p:spPr>
          <a:xfrm>
            <a:off x="5276375" y="268575"/>
            <a:ext cx="3427800" cy="2703625"/>
          </a:xfrm>
          <a:prstGeom prst="rect">
            <a:avLst/>
          </a:prstGeom>
          <a:noFill/>
          <a:ln>
            <a:noFill/>
          </a:ln>
        </p:spPr>
      </p:pic>
      <p:sp>
        <p:nvSpPr>
          <p:cNvPr id="476" name="Google Shape;476;p67"/>
          <p:cNvSpPr txBox="1"/>
          <p:nvPr/>
        </p:nvSpPr>
        <p:spPr>
          <a:xfrm>
            <a:off x="2174325" y="3379700"/>
            <a:ext cx="6121500" cy="111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ARNm   5´ GUU UUC GCA UGG 3´</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ARNt         CAA  AAG CGU ACC</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Molde ADN</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               3´CAA AAG CGT ACC 5´</a:t>
            </a:r>
            <a:endParaRPr b="0" i="0" sz="1800" u="none" cap="none" strike="noStrike">
              <a:solidFill>
                <a:schemeClr val="dk2"/>
              </a:solidFill>
              <a:latin typeface="Arial"/>
              <a:ea typeface="Arial"/>
              <a:cs typeface="Arial"/>
              <a:sym typeface="Arial"/>
            </a:endParaRPr>
          </a:p>
        </p:txBody>
      </p:sp>
      <p:sp>
        <p:nvSpPr>
          <p:cNvPr id="477" name="Google Shape;477;p67"/>
          <p:cNvSpPr/>
          <p:nvPr/>
        </p:nvSpPr>
        <p:spPr>
          <a:xfrm>
            <a:off x="3079850" y="3443075"/>
            <a:ext cx="298800" cy="307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67"/>
          <p:cNvSpPr/>
          <p:nvPr/>
        </p:nvSpPr>
        <p:spPr>
          <a:xfrm>
            <a:off x="5662050" y="3443075"/>
            <a:ext cx="298800" cy="307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7"/>
          <p:cNvPicPr preferRelativeResize="0"/>
          <p:nvPr/>
        </p:nvPicPr>
        <p:blipFill rotWithShape="1">
          <a:blip r:embed="rId3">
            <a:alphaModFix/>
          </a:blip>
          <a:srcRect b="0" l="0" r="0" t="0"/>
          <a:stretch/>
        </p:blipFill>
        <p:spPr>
          <a:xfrm>
            <a:off x="1016575" y="183788"/>
            <a:ext cx="7110828" cy="47759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8"/>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8"/>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8"/>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6" name="Google Shape;486;p68"/>
          <p:cNvPicPr preferRelativeResize="0"/>
          <p:nvPr/>
        </p:nvPicPr>
        <p:blipFill rotWithShape="1">
          <a:blip r:embed="rId3">
            <a:alphaModFix/>
          </a:blip>
          <a:srcRect b="0" l="0" r="0" t="0"/>
          <a:stretch/>
        </p:blipFill>
        <p:spPr>
          <a:xfrm>
            <a:off x="152400" y="152400"/>
            <a:ext cx="7972425" cy="1571625"/>
          </a:xfrm>
          <a:prstGeom prst="rect">
            <a:avLst/>
          </a:prstGeom>
          <a:noFill/>
          <a:ln>
            <a:noFill/>
          </a:ln>
        </p:spPr>
      </p:pic>
      <p:pic>
        <p:nvPicPr>
          <p:cNvPr id="487" name="Google Shape;487;p68"/>
          <p:cNvPicPr preferRelativeResize="0"/>
          <p:nvPr/>
        </p:nvPicPr>
        <p:blipFill rotWithShape="1">
          <a:blip r:embed="rId4">
            <a:alphaModFix/>
          </a:blip>
          <a:srcRect b="0" l="0" r="0" t="0"/>
          <a:stretch/>
        </p:blipFill>
        <p:spPr>
          <a:xfrm>
            <a:off x="2253474" y="2614725"/>
            <a:ext cx="6455303" cy="2044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9"/>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69"/>
          <p:cNvSpPr txBox="1"/>
          <p:nvPr/>
        </p:nvSpPr>
        <p:spPr>
          <a:xfrm>
            <a:off x="525100" y="452675"/>
            <a:ext cx="7686300" cy="1075200"/>
          </a:xfrm>
          <a:prstGeom prst="rect">
            <a:avLst/>
          </a:prstGeom>
          <a:noFill/>
          <a:ln>
            <a:noFill/>
          </a:ln>
        </p:spPr>
        <p:txBody>
          <a:bodyPr anchorCtr="0" anchor="t" bIns="91425" lIns="91425" spcFirstLastPara="1" rIns="91425" wrap="square" tIns="91425">
            <a:spAutoFit/>
          </a:bodyPr>
          <a:lstStyle/>
          <a:p>
            <a:pPr indent="0" lvl="0" marL="179705" marR="0" rtl="0" algn="just">
              <a:lnSpc>
                <a:spcPct val="115000"/>
              </a:lnSpc>
              <a:spcBef>
                <a:spcPts val="0"/>
              </a:spcBef>
              <a:spcAft>
                <a:spcPts val="1000"/>
              </a:spcAft>
              <a:buClr>
                <a:srgbClr val="000000"/>
              </a:buClr>
              <a:buSzPts val="1300"/>
              <a:buFont typeface="Arial"/>
              <a:buNone/>
            </a:pPr>
            <a:r>
              <a:rPr b="0" i="0" lang="es" sz="1300" u="none" cap="none" strike="noStrike">
                <a:solidFill>
                  <a:schemeClr val="dk1"/>
                </a:solidFill>
                <a:latin typeface="Calibri"/>
                <a:ea typeface="Calibri"/>
                <a:cs typeface="Calibri"/>
                <a:sym typeface="Calibri"/>
              </a:rPr>
              <a:t>PREGUNTA 5. XENÉTICA E EVOLUCIÓN A) Que proceso é o representado na figura 4? En que parte da célula ten lugar? B) Nomee cada un dos elementos marcados con números. C) Que fases ten este proceso? Explíqueas brevemente. D) Indique a función dos elementos sinalados cos números 2 e 3. E) Por que o código xenético é dexenerado?</a:t>
            </a:r>
            <a:r>
              <a:rPr b="1" i="0" lang="es" sz="1300" u="none" cap="none" strike="noStrike">
                <a:solidFill>
                  <a:srgbClr val="FF0000"/>
                </a:solidFill>
                <a:latin typeface="Calibri"/>
                <a:ea typeface="Calibri"/>
                <a:cs typeface="Calibri"/>
                <a:sym typeface="Calibri"/>
              </a:rPr>
              <a:t> Convocatoria ordinaria 2023</a:t>
            </a:r>
            <a:endParaRPr b="0" i="0" sz="1300" u="none" cap="none" strike="noStrike">
              <a:solidFill>
                <a:schemeClr val="dk1"/>
              </a:solidFill>
              <a:latin typeface="Calibri"/>
              <a:ea typeface="Calibri"/>
              <a:cs typeface="Calibri"/>
              <a:sym typeface="Calibri"/>
            </a:endParaRPr>
          </a:p>
        </p:txBody>
      </p:sp>
      <p:pic>
        <p:nvPicPr>
          <p:cNvPr id="494" name="Google Shape;494;p69"/>
          <p:cNvPicPr preferRelativeResize="0"/>
          <p:nvPr/>
        </p:nvPicPr>
        <p:blipFill rotWithShape="1">
          <a:blip r:embed="rId3">
            <a:alphaModFix/>
          </a:blip>
          <a:srcRect b="0" l="0" r="0" t="0"/>
          <a:stretch/>
        </p:blipFill>
        <p:spPr>
          <a:xfrm>
            <a:off x="4076075" y="1527875"/>
            <a:ext cx="3850425" cy="3244150"/>
          </a:xfrm>
          <a:prstGeom prst="rect">
            <a:avLst/>
          </a:prstGeom>
          <a:noFill/>
          <a:ln>
            <a:noFill/>
          </a:ln>
        </p:spPr>
      </p:pic>
      <p:sp>
        <p:nvSpPr>
          <p:cNvPr id="495" name="Google Shape;495;p69"/>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9"/>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0"/>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0"/>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0"/>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4" name="Google Shape;504;p70"/>
          <p:cNvPicPr preferRelativeResize="0"/>
          <p:nvPr/>
        </p:nvPicPr>
        <p:blipFill rotWithShape="1">
          <a:blip r:embed="rId3">
            <a:alphaModFix/>
          </a:blip>
          <a:srcRect b="0" l="0" r="0" t="0"/>
          <a:stretch/>
        </p:blipFill>
        <p:spPr>
          <a:xfrm>
            <a:off x="316475" y="-12"/>
            <a:ext cx="8058150" cy="2619375"/>
          </a:xfrm>
          <a:prstGeom prst="rect">
            <a:avLst/>
          </a:prstGeom>
          <a:noFill/>
          <a:ln>
            <a:noFill/>
          </a:ln>
        </p:spPr>
      </p:pic>
      <p:pic>
        <p:nvPicPr>
          <p:cNvPr id="505" name="Google Shape;505;p70"/>
          <p:cNvPicPr preferRelativeResize="0"/>
          <p:nvPr/>
        </p:nvPicPr>
        <p:blipFill rotWithShape="1">
          <a:blip r:embed="rId4">
            <a:alphaModFix/>
          </a:blip>
          <a:srcRect b="0" l="0" r="0" t="0"/>
          <a:stretch/>
        </p:blipFill>
        <p:spPr>
          <a:xfrm>
            <a:off x="6566225" y="3103475"/>
            <a:ext cx="2211525" cy="1863300"/>
          </a:xfrm>
          <a:prstGeom prst="rect">
            <a:avLst/>
          </a:prstGeom>
          <a:noFill/>
          <a:ln>
            <a:noFill/>
          </a:ln>
        </p:spPr>
      </p:pic>
      <p:pic>
        <p:nvPicPr>
          <p:cNvPr id="506" name="Google Shape;506;p70"/>
          <p:cNvPicPr preferRelativeResize="0"/>
          <p:nvPr/>
        </p:nvPicPr>
        <p:blipFill rotWithShape="1">
          <a:blip r:embed="rId5">
            <a:alphaModFix/>
          </a:blip>
          <a:srcRect b="0" l="0" r="0" t="0"/>
          <a:stretch/>
        </p:blipFill>
        <p:spPr>
          <a:xfrm>
            <a:off x="411725" y="2619375"/>
            <a:ext cx="7867650" cy="6667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1"/>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1"/>
          <p:cNvSpPr txBox="1"/>
          <p:nvPr/>
        </p:nvSpPr>
        <p:spPr>
          <a:xfrm>
            <a:off x="525100" y="452675"/>
            <a:ext cx="7686300" cy="1305300"/>
          </a:xfrm>
          <a:prstGeom prst="rect">
            <a:avLst/>
          </a:prstGeom>
          <a:noFill/>
          <a:ln>
            <a:noFill/>
          </a:ln>
        </p:spPr>
        <p:txBody>
          <a:bodyPr anchorCtr="0" anchor="t" bIns="91425" lIns="91425" spcFirstLastPara="1" rIns="91425" wrap="square" tIns="91425">
            <a:spAutoFit/>
          </a:bodyPr>
          <a:lstStyle/>
          <a:p>
            <a:pPr indent="0" lvl="0" marL="179705" marR="0" rtl="0" algn="just">
              <a:lnSpc>
                <a:spcPct val="115000"/>
              </a:lnSpc>
              <a:spcBef>
                <a:spcPts val="0"/>
              </a:spcBef>
              <a:spcAft>
                <a:spcPts val="1000"/>
              </a:spcAft>
              <a:buClr>
                <a:srgbClr val="000000"/>
              </a:buClr>
              <a:buSzPts val="1300"/>
              <a:buFont typeface="Arial"/>
              <a:buNone/>
            </a:pPr>
            <a:r>
              <a:rPr b="0" i="0" lang="es" sz="1300" u="none" cap="none" strike="noStrike">
                <a:solidFill>
                  <a:schemeClr val="dk1"/>
                </a:solidFill>
                <a:latin typeface="Calibri"/>
                <a:ea typeface="Calibri"/>
                <a:cs typeface="Calibri"/>
                <a:sym typeface="Calibri"/>
              </a:rPr>
              <a:t>PREGUNTA 6. XENÉTICA E EVOLUCIÓN A figura 4 refírese a unha célula eucariota. En relación a ela, conteste ás seguintes cuestións: A) Que moléculas son as representadas polos números 1, 2 e 3? B) Que procesos son os representados polas letras A, B e C? En que lugar da célula eucariota ten lugar cada proceso? C) Indique as encimas responsables de levar a cabo os procesos A e B. D) Nos eucariotas, a molécula 2 está lista para realizar o proceso C tal e como sae do proceso B? Desenvolva a resposta. </a:t>
            </a:r>
            <a:r>
              <a:rPr b="1" i="0" lang="es" sz="1300" u="none" cap="none" strike="noStrike">
                <a:solidFill>
                  <a:srgbClr val="FF0000"/>
                </a:solidFill>
                <a:latin typeface="Calibri"/>
                <a:ea typeface="Calibri"/>
                <a:cs typeface="Calibri"/>
                <a:sym typeface="Calibri"/>
              </a:rPr>
              <a:t>Convocatoria extraordinaria 2023.</a:t>
            </a:r>
            <a:endParaRPr b="0" i="0" sz="1500" u="none" cap="none" strike="noStrike">
              <a:solidFill>
                <a:schemeClr val="dk1"/>
              </a:solidFill>
              <a:latin typeface="Calibri"/>
              <a:ea typeface="Calibri"/>
              <a:cs typeface="Calibri"/>
              <a:sym typeface="Calibri"/>
            </a:endParaRPr>
          </a:p>
        </p:txBody>
      </p:sp>
      <p:pic>
        <p:nvPicPr>
          <p:cNvPr id="513" name="Google Shape;513;p71"/>
          <p:cNvPicPr preferRelativeResize="0"/>
          <p:nvPr/>
        </p:nvPicPr>
        <p:blipFill rotWithShape="1">
          <a:blip r:embed="rId3">
            <a:alphaModFix/>
          </a:blip>
          <a:srcRect b="0" l="0" r="0" t="0"/>
          <a:stretch/>
        </p:blipFill>
        <p:spPr>
          <a:xfrm>
            <a:off x="2942375" y="1899725"/>
            <a:ext cx="3019425" cy="3067050"/>
          </a:xfrm>
          <a:prstGeom prst="rect">
            <a:avLst/>
          </a:prstGeom>
          <a:noFill/>
          <a:ln>
            <a:noFill/>
          </a:ln>
        </p:spPr>
      </p:pic>
      <p:sp>
        <p:nvSpPr>
          <p:cNvPr id="514" name="Google Shape;514;p71"/>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1"/>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2"/>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1" name="Google Shape;521;p72"/>
          <p:cNvPicPr preferRelativeResize="0"/>
          <p:nvPr/>
        </p:nvPicPr>
        <p:blipFill rotWithShape="1">
          <a:blip r:embed="rId3">
            <a:alphaModFix/>
          </a:blip>
          <a:srcRect b="0" l="0" r="0" t="0"/>
          <a:stretch/>
        </p:blipFill>
        <p:spPr>
          <a:xfrm>
            <a:off x="2942375" y="1899725"/>
            <a:ext cx="3019425" cy="3067050"/>
          </a:xfrm>
          <a:prstGeom prst="rect">
            <a:avLst/>
          </a:prstGeom>
          <a:noFill/>
          <a:ln>
            <a:noFill/>
          </a:ln>
        </p:spPr>
      </p:pic>
      <p:sp>
        <p:nvSpPr>
          <p:cNvPr id="522" name="Google Shape;522;p72"/>
          <p:cNvSpPr/>
          <p:nvPr/>
        </p:nvSpPr>
        <p:spPr>
          <a:xfrm>
            <a:off x="915625"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2"/>
          <p:cNvSpPr/>
          <p:nvPr/>
        </p:nvSpPr>
        <p:spPr>
          <a:xfrm>
            <a:off x="136850" y="43781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4" name="Google Shape;524;p72"/>
          <p:cNvPicPr preferRelativeResize="0"/>
          <p:nvPr/>
        </p:nvPicPr>
        <p:blipFill rotWithShape="1">
          <a:blip r:embed="rId4">
            <a:alphaModFix/>
          </a:blip>
          <a:srcRect b="0" l="0" r="0" t="0"/>
          <a:stretch/>
        </p:blipFill>
        <p:spPr>
          <a:xfrm>
            <a:off x="669150" y="309038"/>
            <a:ext cx="8077200" cy="15906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3"/>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txBox="1"/>
          <p:nvPr/>
        </p:nvSpPr>
        <p:spPr>
          <a:xfrm>
            <a:off x="525100" y="452675"/>
            <a:ext cx="7686300" cy="845100"/>
          </a:xfrm>
          <a:prstGeom prst="rect">
            <a:avLst/>
          </a:prstGeom>
          <a:noFill/>
          <a:ln>
            <a:noFill/>
          </a:ln>
        </p:spPr>
        <p:txBody>
          <a:bodyPr anchorCtr="0" anchor="t" bIns="91425" lIns="91425" spcFirstLastPara="1" rIns="91425" wrap="square" tIns="91425">
            <a:spAutoFit/>
          </a:bodyPr>
          <a:lstStyle/>
          <a:p>
            <a:pPr indent="0" lvl="0" marL="179705" marR="0" rtl="0" algn="just">
              <a:lnSpc>
                <a:spcPct val="115000"/>
              </a:lnSpc>
              <a:spcBef>
                <a:spcPts val="0"/>
              </a:spcBef>
              <a:spcAft>
                <a:spcPts val="1000"/>
              </a:spcAft>
              <a:buClr>
                <a:srgbClr val="000000"/>
              </a:buClr>
              <a:buSzPts val="1300"/>
              <a:buFont typeface="Arial"/>
              <a:buNone/>
            </a:pPr>
            <a:r>
              <a:rPr b="0" i="0" lang="es" sz="1300" u="none" cap="none" strike="noStrike">
                <a:solidFill>
                  <a:schemeClr val="dk1"/>
                </a:solidFill>
                <a:latin typeface="Calibri"/>
                <a:ea typeface="Calibri"/>
                <a:cs typeface="Calibri"/>
                <a:sym typeface="Calibri"/>
              </a:rPr>
              <a:t>PREGUNTA 4. XENÉTICA MOLECULAR 4.1. A) Que proceso está representado na figura 4? B) Indique a que elementos corresponden os números indicados (1-7). C) Cal é a función dos elementos 2, 3, 5 e 6? 4.2. Utilizando o código da figura 5, escriba a secuencia do péptido resultante. </a:t>
            </a:r>
            <a:endParaRPr b="0" i="0" sz="1500" u="none" cap="none" strike="noStrike">
              <a:solidFill>
                <a:schemeClr val="dk1"/>
              </a:solidFill>
              <a:latin typeface="Calibri"/>
              <a:ea typeface="Calibri"/>
              <a:cs typeface="Calibri"/>
              <a:sym typeface="Calibri"/>
            </a:endParaRPr>
          </a:p>
        </p:txBody>
      </p:sp>
      <p:pic>
        <p:nvPicPr>
          <p:cNvPr id="531" name="Google Shape;531;p73"/>
          <p:cNvPicPr preferRelativeResize="0"/>
          <p:nvPr/>
        </p:nvPicPr>
        <p:blipFill rotWithShape="1">
          <a:blip r:embed="rId3">
            <a:alphaModFix/>
          </a:blip>
          <a:srcRect b="0" l="0" r="0" t="0"/>
          <a:stretch/>
        </p:blipFill>
        <p:spPr>
          <a:xfrm>
            <a:off x="4146080" y="1154893"/>
            <a:ext cx="4754650" cy="2562075"/>
          </a:xfrm>
          <a:prstGeom prst="rect">
            <a:avLst/>
          </a:prstGeom>
          <a:noFill/>
          <a:ln>
            <a:noFill/>
          </a:ln>
        </p:spPr>
      </p:pic>
      <p:pic>
        <p:nvPicPr>
          <p:cNvPr id="532" name="Google Shape;532;p73"/>
          <p:cNvPicPr preferRelativeResize="0"/>
          <p:nvPr/>
        </p:nvPicPr>
        <p:blipFill rotWithShape="1">
          <a:blip r:embed="rId4">
            <a:alphaModFix/>
          </a:blip>
          <a:srcRect b="0" l="0" r="0" t="0"/>
          <a:stretch/>
        </p:blipFill>
        <p:spPr>
          <a:xfrm>
            <a:off x="373975" y="3609213"/>
            <a:ext cx="6400800" cy="1381125"/>
          </a:xfrm>
          <a:prstGeom prst="rect">
            <a:avLst/>
          </a:prstGeom>
          <a:noFill/>
          <a:ln>
            <a:noFill/>
          </a:ln>
        </p:spPr>
      </p:pic>
      <p:sp>
        <p:nvSpPr>
          <p:cNvPr id="533" name="Google Shape;533;p73"/>
          <p:cNvSpPr/>
          <p:nvPr/>
        </p:nvSpPr>
        <p:spPr>
          <a:xfrm>
            <a:off x="136850" y="20255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74"/>
          <p:cNvPicPr preferRelativeResize="0"/>
          <p:nvPr/>
        </p:nvPicPr>
        <p:blipFill rotWithShape="1">
          <a:blip r:embed="rId3">
            <a:alphaModFix/>
          </a:blip>
          <a:srcRect b="0" l="0" r="0" t="0"/>
          <a:stretch/>
        </p:blipFill>
        <p:spPr>
          <a:xfrm>
            <a:off x="897500" y="3500175"/>
            <a:ext cx="7351750" cy="1564025"/>
          </a:xfrm>
          <a:prstGeom prst="rect">
            <a:avLst/>
          </a:prstGeom>
          <a:noFill/>
          <a:ln>
            <a:noFill/>
          </a:ln>
        </p:spPr>
      </p:pic>
      <p:pic>
        <p:nvPicPr>
          <p:cNvPr id="539" name="Google Shape;539;p74"/>
          <p:cNvPicPr preferRelativeResize="0"/>
          <p:nvPr/>
        </p:nvPicPr>
        <p:blipFill rotWithShape="1">
          <a:blip r:embed="rId4">
            <a:alphaModFix/>
          </a:blip>
          <a:srcRect b="6665" l="0" r="0" t="2382"/>
          <a:stretch/>
        </p:blipFill>
        <p:spPr>
          <a:xfrm>
            <a:off x="1003625" y="0"/>
            <a:ext cx="6866601" cy="3232324"/>
          </a:xfrm>
          <a:prstGeom prst="rect">
            <a:avLst/>
          </a:prstGeom>
          <a:noFill/>
          <a:ln>
            <a:noFill/>
          </a:ln>
        </p:spPr>
      </p:pic>
      <p:sp>
        <p:nvSpPr>
          <p:cNvPr id="540" name="Google Shape;540;p74"/>
          <p:cNvSpPr/>
          <p:nvPr/>
        </p:nvSpPr>
        <p:spPr>
          <a:xfrm>
            <a:off x="182000" y="338375"/>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75"/>
          <p:cNvPicPr preferRelativeResize="0"/>
          <p:nvPr/>
        </p:nvPicPr>
        <p:blipFill rotWithShape="1">
          <a:blip r:embed="rId3">
            <a:alphaModFix/>
          </a:blip>
          <a:srcRect b="0" l="0" r="0" t="0"/>
          <a:stretch/>
        </p:blipFill>
        <p:spPr>
          <a:xfrm>
            <a:off x="1235875" y="1568600"/>
            <a:ext cx="6512150" cy="3187525"/>
          </a:xfrm>
          <a:prstGeom prst="rect">
            <a:avLst/>
          </a:prstGeom>
          <a:noFill/>
          <a:ln>
            <a:noFill/>
          </a:ln>
        </p:spPr>
      </p:pic>
      <p:sp>
        <p:nvSpPr>
          <p:cNvPr id="546" name="Google Shape;546;p75"/>
          <p:cNvSpPr txBox="1"/>
          <p:nvPr/>
        </p:nvSpPr>
        <p:spPr>
          <a:xfrm>
            <a:off x="236450" y="183125"/>
            <a:ext cx="8403600" cy="1159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A) Que representa a figura 5? B) Copie o debuxo no exame e compléteo coas novas cadeas formadas, indicando: extremos 5’ e 3’ de cada unha delas, dirección de síntese, orixe, cadeas condutoras, cadeas retardadas, cebadores e fragmentos de Okazaki. 4.2. Explique, brevemente, cal é o papel das mutacións como fonte de variabilidade para a evolución.</a:t>
            </a:r>
            <a:endParaRPr b="0" i="0" sz="1400" u="none" cap="none" strike="noStrike">
              <a:solidFill>
                <a:schemeClr val="dk2"/>
              </a:solidFill>
              <a:latin typeface="Arial"/>
              <a:ea typeface="Arial"/>
              <a:cs typeface="Arial"/>
              <a:sym typeface="Arial"/>
            </a:endParaRPr>
          </a:p>
        </p:txBody>
      </p:sp>
      <p:sp>
        <p:nvSpPr>
          <p:cNvPr id="547" name="Google Shape;547;p75"/>
          <p:cNvSpPr/>
          <p:nvPr/>
        </p:nvSpPr>
        <p:spPr>
          <a:xfrm>
            <a:off x="399450" y="40964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6"/>
          <p:cNvSpPr txBox="1"/>
          <p:nvPr/>
        </p:nvSpPr>
        <p:spPr>
          <a:xfrm>
            <a:off x="236450" y="183125"/>
            <a:ext cx="8403600" cy="1159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A) Que representa a figura 5? B) Copie o debuxo no exame e compléteo coas novas cadeas formadas, indicando: extremos 5’ e 3’ de cada unha delas, dirección de síntese, orixe, cadeas condutoras, cadeas retardadas, cebadores e fragmentos de Okazaki. 4.2. Explique, brevemente, cal é o papel das mutacións como fonte de variabilidade para a evolución.</a:t>
            </a:r>
            <a:endParaRPr b="0" i="0" sz="1400" u="none" cap="none" strike="noStrike">
              <a:solidFill>
                <a:schemeClr val="dk2"/>
              </a:solidFill>
              <a:latin typeface="Arial"/>
              <a:ea typeface="Arial"/>
              <a:cs typeface="Arial"/>
              <a:sym typeface="Arial"/>
            </a:endParaRPr>
          </a:p>
        </p:txBody>
      </p:sp>
      <p:pic>
        <p:nvPicPr>
          <p:cNvPr id="553" name="Google Shape;553;p76"/>
          <p:cNvPicPr preferRelativeResize="0"/>
          <p:nvPr/>
        </p:nvPicPr>
        <p:blipFill rotWithShape="1">
          <a:blip r:embed="rId3">
            <a:alphaModFix/>
          </a:blip>
          <a:srcRect b="0" l="0" r="0" t="0"/>
          <a:stretch/>
        </p:blipFill>
        <p:spPr>
          <a:xfrm>
            <a:off x="152400" y="1494725"/>
            <a:ext cx="8143875" cy="19240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77"/>
          <p:cNvPicPr preferRelativeResize="0"/>
          <p:nvPr/>
        </p:nvPicPr>
        <p:blipFill rotWithShape="1">
          <a:blip r:embed="rId3">
            <a:alphaModFix/>
          </a:blip>
          <a:srcRect b="0" l="0" r="0" t="-2176"/>
          <a:stretch/>
        </p:blipFill>
        <p:spPr>
          <a:xfrm>
            <a:off x="668125" y="152400"/>
            <a:ext cx="8007005" cy="4838701"/>
          </a:xfrm>
          <a:prstGeom prst="rect">
            <a:avLst/>
          </a:prstGeom>
          <a:noFill/>
          <a:ln>
            <a:noFill/>
          </a:ln>
        </p:spPr>
      </p:pic>
      <p:sp>
        <p:nvSpPr>
          <p:cNvPr id="559" name="Google Shape;559;p77"/>
          <p:cNvSpPr/>
          <p:nvPr/>
        </p:nvSpPr>
        <p:spPr>
          <a:xfrm>
            <a:off x="290800" y="44025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7"/>
          <p:cNvSpPr/>
          <p:nvPr/>
        </p:nvSpPr>
        <p:spPr>
          <a:xfrm>
            <a:off x="1068025" y="44025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8"/>
          <p:cNvPicPr preferRelativeResize="0"/>
          <p:nvPr/>
        </p:nvPicPr>
        <p:blipFill rotWithShape="1">
          <a:blip r:embed="rId3">
            <a:alphaModFix/>
          </a:blip>
          <a:srcRect b="0" l="0" r="0" t="0"/>
          <a:stretch/>
        </p:blipFill>
        <p:spPr>
          <a:xfrm>
            <a:off x="2989725" y="677750"/>
            <a:ext cx="2938475" cy="1379650"/>
          </a:xfrm>
          <a:prstGeom prst="rect">
            <a:avLst/>
          </a:prstGeom>
          <a:noFill/>
          <a:ln>
            <a:noFill/>
          </a:ln>
        </p:spPr>
      </p:pic>
      <p:pic>
        <p:nvPicPr>
          <p:cNvPr id="95" name="Google Shape;95;p8"/>
          <p:cNvPicPr preferRelativeResize="0"/>
          <p:nvPr/>
        </p:nvPicPr>
        <p:blipFill rotWithShape="1">
          <a:blip r:embed="rId4">
            <a:alphaModFix/>
          </a:blip>
          <a:srcRect b="0" l="0" r="0" t="0"/>
          <a:stretch/>
        </p:blipFill>
        <p:spPr>
          <a:xfrm>
            <a:off x="4572000" y="2129098"/>
            <a:ext cx="3980476" cy="2602951"/>
          </a:xfrm>
          <a:prstGeom prst="rect">
            <a:avLst/>
          </a:prstGeom>
          <a:noFill/>
          <a:ln>
            <a:noFill/>
          </a:ln>
        </p:spPr>
      </p:pic>
      <p:pic>
        <p:nvPicPr>
          <p:cNvPr id="96" name="Google Shape;96;p8"/>
          <p:cNvPicPr preferRelativeResize="0"/>
          <p:nvPr/>
        </p:nvPicPr>
        <p:blipFill rotWithShape="1">
          <a:blip r:embed="rId5">
            <a:alphaModFix/>
          </a:blip>
          <a:srcRect b="0" l="0" r="0" t="0"/>
          <a:stretch/>
        </p:blipFill>
        <p:spPr>
          <a:xfrm>
            <a:off x="574775" y="2226825"/>
            <a:ext cx="3205949" cy="274259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p:nvPr/>
        </p:nvSpPr>
        <p:spPr>
          <a:xfrm>
            <a:off x="290800" y="44025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8"/>
          <p:cNvSpPr/>
          <p:nvPr/>
        </p:nvSpPr>
        <p:spPr>
          <a:xfrm>
            <a:off x="1068025" y="4402500"/>
            <a:ext cx="715500" cy="588600"/>
          </a:xfrm>
          <a:prstGeom prst="star5">
            <a:avLst>
              <a:gd fmla="val 19098" name="adj"/>
              <a:gd fmla="val 105146" name="hf"/>
              <a:gd fmla="val 110557" name="vf"/>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8"/>
          <p:cNvSpPr txBox="1"/>
          <p:nvPr/>
        </p:nvSpPr>
        <p:spPr>
          <a:xfrm>
            <a:off x="363225" y="201225"/>
            <a:ext cx="8313000" cy="37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2.1. Febra de ADN orixinal A 21%, G 30%, C 26% e T 23%</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       Febra de ADN compl.  T 21%, C 30%, G 26% e A 23%</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       ARNm                          A 21%, G 30%, C 26% e U 23%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2.2.1 Claudio, envelenado con </a:t>
            </a:r>
            <a:r>
              <a:rPr b="0" i="1" lang="es" sz="1400" u="none" cap="none" strike="noStrike">
                <a:solidFill>
                  <a:schemeClr val="dk2"/>
                </a:solidFill>
                <a:latin typeface="Arial"/>
                <a:ea typeface="Arial"/>
                <a:cs typeface="Arial"/>
                <a:sym typeface="Arial"/>
              </a:rPr>
              <a:t>Amanita phalloides</a:t>
            </a:r>
            <a:r>
              <a:rPr b="0" i="0" lang="es" sz="1400" u="none" cap="none" strike="noStrike">
                <a:solidFill>
                  <a:schemeClr val="dk2"/>
                </a:solidFill>
                <a:latin typeface="Arial"/>
                <a:ea typeface="Arial"/>
                <a:cs typeface="Arial"/>
                <a:sym typeface="Arial"/>
              </a:rPr>
              <a:t>, que ten amanitinas, que inhiben ás ARN pol II</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O proceso é a transcrición, e sucede (en eucariotas) no núcleo.</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Fórmanse moléculas de ARNm</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Non, porque as células procariotas non teñen ARN polimerase II, teñen un único enzima ARN polimerase.</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Se son resistentes, resisten á cocción sen desnaturalizarse, así que serían igual de letais se os cogomelos foran cociñados.</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2.2.2. </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aminoácido </a:t>
            </a:r>
            <a:r>
              <a:rPr b="1" i="0" lang="es" sz="1400" u="none" cap="none" strike="noStrike">
                <a:solidFill>
                  <a:schemeClr val="dk2"/>
                </a:solidFill>
                <a:latin typeface="Arial"/>
                <a:ea typeface="Arial"/>
                <a:cs typeface="Arial"/>
                <a:sym typeface="Arial"/>
              </a:rPr>
              <a:t>6</a:t>
            </a:r>
            <a:r>
              <a:rPr b="0" i="0" lang="es" sz="1400" u="none" cap="none" strike="noStrike">
                <a:solidFill>
                  <a:schemeClr val="dk2"/>
                </a:solidFill>
                <a:latin typeface="Arial"/>
                <a:ea typeface="Arial"/>
                <a:cs typeface="Arial"/>
                <a:sym typeface="Arial"/>
              </a:rPr>
              <a:t>, ARNt </a:t>
            </a:r>
            <a:r>
              <a:rPr b="1" i="0" lang="es" sz="1400" u="none" cap="none" strike="noStrike">
                <a:solidFill>
                  <a:schemeClr val="dk2"/>
                </a:solidFill>
                <a:latin typeface="Arial"/>
                <a:ea typeface="Arial"/>
                <a:cs typeface="Arial"/>
                <a:sym typeface="Arial"/>
              </a:rPr>
              <a:t>7</a:t>
            </a:r>
            <a:r>
              <a:rPr b="0" i="0" lang="es" sz="1400" u="none" cap="none" strike="noStrike">
                <a:solidFill>
                  <a:schemeClr val="dk2"/>
                </a:solidFill>
                <a:latin typeface="Arial"/>
                <a:ea typeface="Arial"/>
                <a:cs typeface="Arial"/>
                <a:sym typeface="Arial"/>
              </a:rPr>
              <a:t>, cadea polipeptídica </a:t>
            </a:r>
            <a:r>
              <a:rPr b="1" i="0" lang="es" sz="1400" u="none" cap="none" strike="noStrike">
                <a:solidFill>
                  <a:schemeClr val="dk2"/>
                </a:solidFill>
                <a:latin typeface="Arial"/>
                <a:ea typeface="Arial"/>
                <a:cs typeface="Arial"/>
                <a:sym typeface="Arial"/>
              </a:rPr>
              <a:t>4</a:t>
            </a:r>
            <a:r>
              <a:rPr b="0" i="0" lang="es" sz="1400" u="none" cap="none" strike="noStrike">
                <a:solidFill>
                  <a:schemeClr val="dk2"/>
                </a:solidFill>
                <a:latin typeface="Arial"/>
                <a:ea typeface="Arial"/>
                <a:cs typeface="Arial"/>
                <a:sym typeface="Arial"/>
              </a:rPr>
              <a:t>, centro A </a:t>
            </a:r>
            <a:r>
              <a:rPr b="1" i="0" lang="es" sz="1400" u="none" cap="none" strike="noStrike">
                <a:solidFill>
                  <a:schemeClr val="dk2"/>
                </a:solidFill>
                <a:latin typeface="Arial"/>
                <a:ea typeface="Arial"/>
                <a:cs typeface="Arial"/>
                <a:sym typeface="Arial"/>
              </a:rPr>
              <a:t>5</a:t>
            </a:r>
            <a:r>
              <a:rPr b="0" i="0" lang="es" sz="1400" u="none" cap="none" strike="noStrike">
                <a:solidFill>
                  <a:schemeClr val="dk2"/>
                </a:solidFill>
                <a:latin typeface="Arial"/>
                <a:ea typeface="Arial"/>
                <a:cs typeface="Arial"/>
                <a:sym typeface="Arial"/>
              </a:rPr>
              <a:t>, centro E </a:t>
            </a:r>
            <a:r>
              <a:rPr b="1" i="0" lang="es" sz="1400" u="none" cap="none" strike="noStrike">
                <a:solidFill>
                  <a:schemeClr val="dk2"/>
                </a:solidFill>
                <a:latin typeface="Arial"/>
                <a:ea typeface="Arial"/>
                <a:cs typeface="Arial"/>
                <a:sym typeface="Arial"/>
              </a:rPr>
              <a:t>2</a:t>
            </a:r>
            <a:r>
              <a:rPr b="0" i="0" lang="es" sz="1400" u="none" cap="none" strike="noStrike">
                <a:solidFill>
                  <a:schemeClr val="dk2"/>
                </a:solidFill>
                <a:latin typeface="Arial"/>
                <a:ea typeface="Arial"/>
                <a:cs typeface="Arial"/>
                <a:sym typeface="Arial"/>
              </a:rPr>
              <a:t>, centro P </a:t>
            </a:r>
            <a:r>
              <a:rPr b="1" i="0" lang="es" sz="1400" u="none" cap="none" strike="noStrike">
                <a:solidFill>
                  <a:schemeClr val="dk2"/>
                </a:solidFill>
                <a:latin typeface="Arial"/>
                <a:ea typeface="Arial"/>
                <a:cs typeface="Arial"/>
                <a:sym typeface="Arial"/>
              </a:rPr>
              <a:t>3</a:t>
            </a:r>
            <a:r>
              <a:rPr b="0" i="0" lang="es" sz="1400" u="none" cap="none" strike="noStrike">
                <a:solidFill>
                  <a:schemeClr val="dk2"/>
                </a:solidFill>
                <a:latin typeface="Arial"/>
                <a:ea typeface="Arial"/>
                <a:cs typeface="Arial"/>
                <a:sym typeface="Arial"/>
              </a:rPr>
              <a:t>, codón </a:t>
            </a:r>
            <a:r>
              <a:rPr b="1" i="0" lang="es" sz="1400" u="none" cap="none" strike="noStrike">
                <a:solidFill>
                  <a:schemeClr val="dk2"/>
                </a:solidFill>
                <a:latin typeface="Arial"/>
                <a:ea typeface="Arial"/>
                <a:cs typeface="Arial"/>
                <a:sym typeface="Arial"/>
              </a:rPr>
              <a:t>10</a:t>
            </a:r>
            <a:r>
              <a:rPr b="0" i="0" lang="es" sz="1400" u="none" cap="none" strike="noStrike">
                <a:solidFill>
                  <a:schemeClr val="dk2"/>
                </a:solidFill>
                <a:latin typeface="Arial"/>
                <a:ea typeface="Arial"/>
                <a:cs typeface="Arial"/>
                <a:sym typeface="Arial"/>
              </a:rPr>
              <a:t>, extremo 3´</a:t>
            </a:r>
            <a:r>
              <a:rPr b="1" i="0" lang="es" sz="1400" u="none" cap="none" strike="noStrike">
                <a:solidFill>
                  <a:schemeClr val="dk2"/>
                </a:solidFill>
                <a:latin typeface="Arial"/>
                <a:ea typeface="Arial"/>
                <a:cs typeface="Arial"/>
                <a:sym typeface="Arial"/>
              </a:rPr>
              <a:t>8</a:t>
            </a:r>
            <a:r>
              <a:rPr b="0" i="0" lang="es" sz="1400" u="none" cap="none" strike="noStrike">
                <a:solidFill>
                  <a:schemeClr val="dk2"/>
                </a:solidFill>
                <a:latin typeface="Arial"/>
                <a:ea typeface="Arial"/>
                <a:cs typeface="Arial"/>
                <a:sym typeface="Arial"/>
              </a:rPr>
              <a:t>, extremo 5´</a:t>
            </a:r>
            <a:r>
              <a:rPr b="1" i="0" lang="es" sz="1400" u="none" cap="none" strike="noStrike">
                <a:solidFill>
                  <a:schemeClr val="dk2"/>
                </a:solidFill>
                <a:latin typeface="Arial"/>
                <a:ea typeface="Arial"/>
                <a:cs typeface="Arial"/>
                <a:sym typeface="Arial"/>
              </a:rPr>
              <a:t>11,</a:t>
            </a:r>
            <a:r>
              <a:rPr b="0" i="0" lang="es" sz="1400" u="none" cap="none" strike="noStrike">
                <a:solidFill>
                  <a:schemeClr val="dk2"/>
                </a:solidFill>
                <a:latin typeface="Arial"/>
                <a:ea typeface="Arial"/>
                <a:cs typeface="Arial"/>
                <a:sym typeface="Arial"/>
              </a:rPr>
              <a:t> subunidade grande </a:t>
            </a:r>
            <a:r>
              <a:rPr b="1" i="0" lang="es" sz="1400" u="none" cap="none" strike="noStrike">
                <a:solidFill>
                  <a:schemeClr val="dk2"/>
                </a:solidFill>
                <a:latin typeface="Arial"/>
                <a:ea typeface="Arial"/>
                <a:cs typeface="Arial"/>
                <a:sym typeface="Arial"/>
              </a:rPr>
              <a:t>1</a:t>
            </a:r>
            <a:r>
              <a:rPr b="0" i="0" lang="es" sz="1400" u="none" cap="none" strike="noStrike">
                <a:solidFill>
                  <a:schemeClr val="dk2"/>
                </a:solidFill>
                <a:latin typeface="Arial"/>
                <a:ea typeface="Arial"/>
                <a:cs typeface="Arial"/>
                <a:sym typeface="Arial"/>
              </a:rPr>
              <a:t>, subunidade pequena </a:t>
            </a:r>
            <a:r>
              <a:rPr b="1" i="0" lang="es" sz="1400" u="none" cap="none" strike="noStrike">
                <a:solidFill>
                  <a:schemeClr val="dk2"/>
                </a:solidFill>
                <a:latin typeface="Arial"/>
                <a:ea typeface="Arial"/>
                <a:cs typeface="Arial"/>
                <a:sym typeface="Arial"/>
              </a:rPr>
              <a:t>9</a:t>
            </a:r>
            <a:endParaRPr b="1"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lphaUcParenR"/>
            </a:pPr>
            <a:r>
              <a:rPr b="0" i="0" lang="es" sz="1400" u="none" cap="none" strike="noStrike">
                <a:solidFill>
                  <a:schemeClr val="dk2"/>
                </a:solidFill>
                <a:latin typeface="Arial"/>
                <a:ea typeface="Arial"/>
                <a:cs typeface="Arial"/>
                <a:sym typeface="Arial"/>
              </a:rPr>
              <a:t>Fases: activación dos aminoácidos, iniciación, elongación e terminación.</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9"/>
          <p:cNvSpPr txBox="1"/>
          <p:nvPr/>
        </p:nvSpPr>
        <p:spPr>
          <a:xfrm>
            <a:off x="494275" y="1135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a:t>
            </a:r>
            <a:endParaRPr b="0" i="0" sz="1300" u="none" cap="none" strike="noStrike">
              <a:solidFill>
                <a:schemeClr val="dk1"/>
              </a:solidFill>
              <a:latin typeface="Arial"/>
              <a:ea typeface="Arial"/>
              <a:cs typeface="Arial"/>
              <a:sym typeface="Arial"/>
            </a:endParaRPr>
          </a:p>
        </p:txBody>
      </p:sp>
      <p:sp>
        <p:nvSpPr>
          <p:cNvPr id="573" name="Google Shape;573;p79"/>
          <p:cNvSpPr txBox="1"/>
          <p:nvPr/>
        </p:nvSpPr>
        <p:spPr>
          <a:xfrm>
            <a:off x="626500" y="506425"/>
            <a:ext cx="7668300" cy="3869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As células, sexan eucariotas ou procariotas, teñen a capacidade de regular a expresión do seu ADN, é dicir, de sintetizar unicamente as proteínas que necesitan en cada ocasión, dependendo das condicións do medio e das súas necesidades. Podemos dicir que a regulación xénica é o principal responsable da </a:t>
            </a:r>
            <a:r>
              <a:rPr b="1" i="0" lang="es" sz="1300" u="none" cap="none" strike="noStrike">
                <a:solidFill>
                  <a:schemeClr val="dk2"/>
                </a:solidFill>
                <a:latin typeface="Arial"/>
                <a:ea typeface="Arial"/>
                <a:cs typeface="Arial"/>
                <a:sym typeface="Arial"/>
              </a:rPr>
              <a:t>diferenciación celular</a:t>
            </a:r>
            <a:r>
              <a:rPr b="0" i="0" lang="es" sz="1300" u="none" cap="none" strike="noStrike">
                <a:solidFill>
                  <a:schemeClr val="dk2"/>
                </a:solidFill>
                <a:latin typeface="Arial"/>
                <a:ea typeface="Arial"/>
                <a:cs typeface="Arial"/>
                <a:sym typeface="Arial"/>
              </a:rPr>
              <a:t>, e que se centra no proceso da</a:t>
            </a:r>
            <a:r>
              <a:rPr b="1" i="0" lang="es" sz="1300" u="none" cap="none" strike="noStrike">
                <a:solidFill>
                  <a:schemeClr val="dk2"/>
                </a:solidFill>
                <a:latin typeface="Arial"/>
                <a:ea typeface="Arial"/>
                <a:cs typeface="Arial"/>
                <a:sym typeface="Arial"/>
              </a:rPr>
              <a:t> transcrición</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PROCARIOTAS</a:t>
            </a:r>
            <a:r>
              <a:rPr b="0" i="0" lang="es" sz="1300" u="none" cap="none" strike="noStrike">
                <a:solidFill>
                  <a:schemeClr val="dk2"/>
                </a:solidFill>
                <a:latin typeface="Arial"/>
                <a:ea typeface="Arial"/>
                <a:cs typeface="Arial"/>
                <a:sym typeface="Arial"/>
              </a:rPr>
              <a:t>: as células procariotas (bacterias ou arqueas) viven inmersas nun medio e teñen que responder aos cambios dese ambiente externo (cambios na disposición de nutrientes, na temperatura, pH…). Utilizarán en cada momento a porción do seu contido xenético que precisen. Sistemas de regulación son os </a:t>
            </a:r>
            <a:r>
              <a:rPr b="1" i="0" lang="es" sz="1300" u="none" cap="none" strike="noStrike">
                <a:solidFill>
                  <a:schemeClr val="dk2"/>
                </a:solidFill>
                <a:latin typeface="Arial"/>
                <a:ea typeface="Arial"/>
                <a:cs typeface="Arial"/>
                <a:sym typeface="Arial"/>
              </a:rPr>
              <a:t>OPERÓNS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EUCARIOTAS</a:t>
            </a:r>
            <a:r>
              <a:rPr b="0" i="0" lang="es" sz="1300" u="none" cap="none" strike="noStrike">
                <a:solidFill>
                  <a:schemeClr val="dk2"/>
                </a:solidFill>
                <a:latin typeface="Arial"/>
                <a:ea typeface="Arial"/>
                <a:cs typeface="Arial"/>
                <a:sym typeface="Arial"/>
              </a:rPr>
              <a:t>: como é posible que exista dentro dun mesmo organismo unha variedade tan grande de células se todas elas teñen o mesmo ADN? A regulación xénica en organismos pluricelulares eucariotas é a responsable da </a:t>
            </a:r>
            <a:r>
              <a:rPr b="1" i="0" lang="es" sz="1300" u="none" cap="none" strike="noStrike">
                <a:solidFill>
                  <a:schemeClr val="dk2"/>
                </a:solidFill>
              </a:rPr>
              <a:t>variedade de formas e funcións das células</a:t>
            </a:r>
            <a:r>
              <a:rPr b="0" i="0" lang="es" sz="1300" u="none" cap="none" strike="noStrike">
                <a:solidFill>
                  <a:schemeClr val="dk2"/>
                </a:solidFill>
                <a:latin typeface="Arial"/>
                <a:ea typeface="Arial"/>
                <a:cs typeface="Arial"/>
                <a:sym typeface="Arial"/>
              </a:rPr>
              <a:t>, xa que cada unha vai transcribir e traducir aqueles xenes que lle sexan necesarios para levar a cabo a súa función.</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574" name="Google Shape;574;p79"/>
          <p:cNvPicPr preferRelativeResize="0"/>
          <p:nvPr/>
        </p:nvPicPr>
        <p:blipFill rotWithShape="1">
          <a:blip r:embed="rId3">
            <a:alphaModFix/>
          </a:blip>
          <a:srcRect b="0" l="0" r="0" t="0"/>
          <a:stretch/>
        </p:blipFill>
        <p:spPr>
          <a:xfrm>
            <a:off x="494275" y="3765425"/>
            <a:ext cx="2432424" cy="1307425"/>
          </a:xfrm>
          <a:prstGeom prst="rect">
            <a:avLst/>
          </a:prstGeom>
          <a:noFill/>
          <a:ln>
            <a:noFill/>
          </a:ln>
        </p:spPr>
      </p:pic>
      <p:pic>
        <p:nvPicPr>
          <p:cNvPr id="575" name="Google Shape;575;p79"/>
          <p:cNvPicPr preferRelativeResize="0"/>
          <p:nvPr/>
        </p:nvPicPr>
        <p:blipFill rotWithShape="1">
          <a:blip r:embed="rId4">
            <a:alphaModFix/>
          </a:blip>
          <a:srcRect b="6801" l="0" r="0" t="15628"/>
          <a:stretch/>
        </p:blipFill>
        <p:spPr>
          <a:xfrm>
            <a:off x="2674077" y="3518575"/>
            <a:ext cx="1929075" cy="1496325"/>
          </a:xfrm>
          <a:prstGeom prst="rect">
            <a:avLst/>
          </a:prstGeom>
          <a:noFill/>
          <a:ln>
            <a:noFill/>
          </a:ln>
        </p:spPr>
      </p:pic>
      <p:pic>
        <p:nvPicPr>
          <p:cNvPr id="576" name="Google Shape;576;p79"/>
          <p:cNvPicPr preferRelativeResize="0"/>
          <p:nvPr/>
        </p:nvPicPr>
        <p:blipFill rotWithShape="1">
          <a:blip r:embed="rId5">
            <a:alphaModFix/>
          </a:blip>
          <a:srcRect b="0" l="0" r="0" t="0"/>
          <a:stretch/>
        </p:blipFill>
        <p:spPr>
          <a:xfrm>
            <a:off x="6746462" y="3469326"/>
            <a:ext cx="1727213" cy="1594800"/>
          </a:xfrm>
          <a:prstGeom prst="rect">
            <a:avLst/>
          </a:prstGeom>
          <a:noFill/>
          <a:ln>
            <a:noFill/>
          </a:ln>
        </p:spPr>
      </p:pic>
      <p:pic>
        <p:nvPicPr>
          <p:cNvPr id="577" name="Google Shape;577;p79"/>
          <p:cNvPicPr preferRelativeResize="0"/>
          <p:nvPr/>
        </p:nvPicPr>
        <p:blipFill rotWithShape="1">
          <a:blip r:embed="rId6">
            <a:alphaModFix/>
          </a:blip>
          <a:srcRect b="0" l="0" r="0" t="0"/>
          <a:stretch/>
        </p:blipFill>
        <p:spPr>
          <a:xfrm>
            <a:off x="4495100" y="3820287"/>
            <a:ext cx="2022200" cy="8929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0"/>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80"/>
          <p:cNvSpPr txBox="1"/>
          <p:nvPr/>
        </p:nvSpPr>
        <p:spPr>
          <a:xfrm>
            <a:off x="494275" y="1897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PROCARIOTAS: O OPERÓN </a:t>
            </a:r>
            <a:r>
              <a:rPr b="0" i="0" lang="es" sz="1300" u="none" cap="none" strike="noStrike">
                <a:solidFill>
                  <a:schemeClr val="dk2"/>
                </a:solidFill>
                <a:latin typeface="Arial"/>
                <a:ea typeface="Arial"/>
                <a:cs typeface="Arial"/>
                <a:sym typeface="Arial"/>
              </a:rPr>
              <a:t>(Jacob &amp; Monod)</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pic>
        <p:nvPicPr>
          <p:cNvPr id="584" name="Google Shape;584;p80"/>
          <p:cNvPicPr preferRelativeResize="0"/>
          <p:nvPr/>
        </p:nvPicPr>
        <p:blipFill rotWithShape="1">
          <a:blip r:embed="rId3">
            <a:alphaModFix/>
          </a:blip>
          <a:srcRect b="0" l="0" r="0" t="0"/>
          <a:stretch/>
        </p:blipFill>
        <p:spPr>
          <a:xfrm>
            <a:off x="1416392" y="2408225"/>
            <a:ext cx="6599607" cy="1059300"/>
          </a:xfrm>
          <a:prstGeom prst="rect">
            <a:avLst/>
          </a:prstGeom>
          <a:noFill/>
          <a:ln>
            <a:noFill/>
          </a:ln>
        </p:spPr>
      </p:pic>
      <p:sp>
        <p:nvSpPr>
          <p:cNvPr id="585" name="Google Shape;585;p80"/>
          <p:cNvSpPr txBox="1"/>
          <p:nvPr/>
        </p:nvSpPr>
        <p:spPr>
          <a:xfrm>
            <a:off x="626500" y="582625"/>
            <a:ext cx="7668300" cy="1059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 </a:t>
            </a:r>
            <a:r>
              <a:rPr b="1" i="0" lang="es" sz="1300" u="none" cap="none" strike="noStrike">
                <a:solidFill>
                  <a:schemeClr val="dk2"/>
                </a:solidFill>
                <a:latin typeface="Arial"/>
                <a:ea typeface="Arial"/>
                <a:cs typeface="Arial"/>
                <a:sym typeface="Arial"/>
              </a:rPr>
              <a:t>operón </a:t>
            </a:r>
            <a:r>
              <a:rPr b="0" i="0" lang="es" sz="1300" u="none" cap="none" strike="noStrike">
                <a:solidFill>
                  <a:schemeClr val="dk2"/>
                </a:solidFill>
                <a:latin typeface="Arial"/>
                <a:ea typeface="Arial"/>
                <a:cs typeface="Arial"/>
                <a:sym typeface="Arial"/>
              </a:rPr>
              <a:t>é un conxunto de xenes e secuencias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Xenes que codifican as proteínas que participan nalgún proceso metabólico. Son os </a:t>
            </a:r>
            <a:r>
              <a:rPr b="1" i="0" lang="es" sz="1300" u="none" cap="none" strike="noStrike">
                <a:solidFill>
                  <a:schemeClr val="dk2"/>
                </a:solidFill>
                <a:latin typeface="Arial"/>
                <a:ea typeface="Arial"/>
                <a:cs typeface="Arial"/>
                <a:sym typeface="Arial"/>
              </a:rPr>
              <a:t>xenes estruturais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Xenes que codifican as proteínas que controlan ós xenes anteriores. Son os </a:t>
            </a:r>
            <a:r>
              <a:rPr b="1" i="0" lang="es" sz="1300" u="none" cap="none" strike="noStrike">
                <a:solidFill>
                  <a:schemeClr val="dk2"/>
                </a:solidFill>
                <a:latin typeface="Arial"/>
                <a:ea typeface="Arial"/>
                <a:cs typeface="Arial"/>
                <a:sym typeface="Arial"/>
              </a:rPr>
              <a:t>xenes reguladores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Existen ademais </a:t>
            </a:r>
            <a:r>
              <a:rPr b="1" i="0" lang="es" sz="1300" u="none" cap="none" strike="noStrike">
                <a:solidFill>
                  <a:schemeClr val="dk2"/>
                </a:solidFill>
                <a:latin typeface="Arial"/>
                <a:ea typeface="Arial"/>
                <a:cs typeface="Arial"/>
                <a:sym typeface="Arial"/>
              </a:rPr>
              <a:t>secuencias </a:t>
            </a:r>
            <a:r>
              <a:rPr b="0" i="0" lang="es" sz="1300" u="none" cap="none" strike="noStrike">
                <a:solidFill>
                  <a:schemeClr val="dk2"/>
                </a:solidFill>
                <a:latin typeface="Arial"/>
                <a:ea typeface="Arial"/>
                <a:cs typeface="Arial"/>
                <a:sym typeface="Arial"/>
              </a:rPr>
              <a:t>de nucleótidos que actúan como elementos de control.</a:t>
            </a:r>
            <a:endParaRPr b="0" i="0" sz="1300" u="none" cap="none" strike="noStrike">
              <a:solidFill>
                <a:schemeClr val="dk2"/>
              </a:solidFill>
              <a:latin typeface="Arial"/>
              <a:ea typeface="Arial"/>
              <a:cs typeface="Arial"/>
              <a:sym typeface="Arial"/>
            </a:endParaRPr>
          </a:p>
        </p:txBody>
      </p:sp>
      <p:sp>
        <p:nvSpPr>
          <p:cNvPr id="586" name="Google Shape;586;p80"/>
          <p:cNvSpPr txBox="1"/>
          <p:nvPr/>
        </p:nvSpPr>
        <p:spPr>
          <a:xfrm>
            <a:off x="496350" y="3559900"/>
            <a:ext cx="2577300" cy="1059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Produce unha proteína, o </a:t>
            </a:r>
            <a:r>
              <a:rPr b="1" i="0" lang="es" sz="1200" u="none" cap="none" strike="noStrike">
                <a:solidFill>
                  <a:schemeClr val="dk2"/>
                </a:solidFill>
                <a:latin typeface="Arial"/>
                <a:ea typeface="Arial"/>
                <a:cs typeface="Arial"/>
                <a:sym typeface="Arial"/>
              </a:rPr>
              <a:t>represor</a:t>
            </a:r>
            <a:r>
              <a:rPr b="0" i="0" lang="es" sz="1200" u="none" cap="none" strike="noStrike">
                <a:solidFill>
                  <a:schemeClr val="dk2"/>
                </a:solidFill>
                <a:latin typeface="Arial"/>
                <a:ea typeface="Arial"/>
                <a:cs typeface="Arial"/>
                <a:sym typeface="Arial"/>
              </a:rPr>
              <a:t>, que pode estar activa ou inactiva. Cando está activa únese ao operador e impide o avance da ARN polimerasa e por tanto a transcrición.</a:t>
            </a:r>
            <a:endParaRPr b="0" i="0" sz="1200" u="none" cap="none" strike="noStrike">
              <a:solidFill>
                <a:schemeClr val="dk2"/>
              </a:solidFill>
              <a:latin typeface="Arial"/>
              <a:ea typeface="Arial"/>
              <a:cs typeface="Arial"/>
              <a:sym typeface="Arial"/>
            </a:endParaRPr>
          </a:p>
        </p:txBody>
      </p:sp>
      <p:sp>
        <p:nvSpPr>
          <p:cNvPr id="587" name="Google Shape;587;p80"/>
          <p:cNvSpPr/>
          <p:nvPr/>
        </p:nvSpPr>
        <p:spPr>
          <a:xfrm>
            <a:off x="541725" y="3559825"/>
            <a:ext cx="2604300" cy="12789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8" name="Google Shape;588;p80"/>
          <p:cNvCxnSpPr/>
          <p:nvPr/>
        </p:nvCxnSpPr>
        <p:spPr>
          <a:xfrm flipH="1" rot="10800000">
            <a:off x="1360975" y="3234100"/>
            <a:ext cx="848700" cy="325800"/>
          </a:xfrm>
          <a:prstGeom prst="straightConnector1">
            <a:avLst/>
          </a:prstGeom>
          <a:noFill/>
          <a:ln cap="flat" cmpd="sng" w="28575">
            <a:solidFill>
              <a:srgbClr val="FF00FF"/>
            </a:solidFill>
            <a:prstDash val="solid"/>
            <a:round/>
            <a:headEnd len="sm" w="sm" type="none"/>
            <a:tailEnd len="med" w="med" type="triangle"/>
          </a:ln>
        </p:spPr>
      </p:cxnSp>
      <p:sp>
        <p:nvSpPr>
          <p:cNvPr id="589" name="Google Shape;589;p80"/>
          <p:cNvSpPr/>
          <p:nvPr/>
        </p:nvSpPr>
        <p:spPr>
          <a:xfrm>
            <a:off x="3210250" y="3875575"/>
            <a:ext cx="2011500" cy="8058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80"/>
          <p:cNvSpPr txBox="1"/>
          <p:nvPr/>
        </p:nvSpPr>
        <p:spPr>
          <a:xfrm>
            <a:off x="3270950" y="3910525"/>
            <a:ext cx="1873200" cy="989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Promotor</a:t>
            </a:r>
            <a:r>
              <a:rPr b="0" i="0" lang="es" sz="1200" u="none" cap="none" strike="noStrike">
                <a:solidFill>
                  <a:schemeClr val="dk2"/>
                </a:solidFill>
                <a:latin typeface="Arial"/>
                <a:ea typeface="Arial"/>
                <a:cs typeface="Arial"/>
                <a:sym typeface="Arial"/>
              </a:rPr>
              <a:t>: secuencia á que se une a ARN polimerasa.</a:t>
            </a:r>
            <a:endParaRPr b="0" i="0" sz="1200" u="none" cap="none" strike="noStrike">
              <a:solidFill>
                <a:schemeClr val="dk2"/>
              </a:solidFill>
              <a:latin typeface="Arial"/>
              <a:ea typeface="Arial"/>
              <a:cs typeface="Arial"/>
              <a:sym typeface="Arial"/>
            </a:endParaRPr>
          </a:p>
        </p:txBody>
      </p:sp>
      <p:cxnSp>
        <p:nvCxnSpPr>
          <p:cNvPr id="591" name="Google Shape;591;p80"/>
          <p:cNvCxnSpPr/>
          <p:nvPr/>
        </p:nvCxnSpPr>
        <p:spPr>
          <a:xfrm flipH="1" rot="10800000">
            <a:off x="3938650" y="3092575"/>
            <a:ext cx="206700" cy="783000"/>
          </a:xfrm>
          <a:prstGeom prst="straightConnector1">
            <a:avLst/>
          </a:prstGeom>
          <a:noFill/>
          <a:ln cap="flat" cmpd="sng" w="28575">
            <a:solidFill>
              <a:srgbClr val="00FF00"/>
            </a:solidFill>
            <a:prstDash val="solid"/>
            <a:round/>
            <a:headEnd len="sm" w="sm" type="none"/>
            <a:tailEnd len="med" w="med" type="triangle"/>
          </a:ln>
        </p:spPr>
      </p:cxnSp>
      <p:sp>
        <p:nvSpPr>
          <p:cNvPr id="592" name="Google Shape;592;p80"/>
          <p:cNvSpPr/>
          <p:nvPr/>
        </p:nvSpPr>
        <p:spPr>
          <a:xfrm>
            <a:off x="5341450" y="3910525"/>
            <a:ext cx="2011500" cy="9282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80"/>
          <p:cNvSpPr txBox="1"/>
          <p:nvPr/>
        </p:nvSpPr>
        <p:spPr>
          <a:xfrm>
            <a:off x="5358350" y="3910525"/>
            <a:ext cx="1873200" cy="989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Operador</a:t>
            </a:r>
            <a:r>
              <a:rPr b="0" i="0" lang="es" sz="1200" u="none" cap="none" strike="noStrike">
                <a:solidFill>
                  <a:schemeClr val="dk2"/>
                </a:solidFill>
                <a:latin typeface="Arial"/>
                <a:ea typeface="Arial"/>
                <a:cs typeface="Arial"/>
                <a:sym typeface="Arial"/>
              </a:rPr>
              <a:t>: secuencia á que se fixa o represor, impedindo o avance da ARN polimerasa.</a:t>
            </a:r>
            <a:endParaRPr b="0" i="0" sz="1200" u="none" cap="none" strike="noStrike">
              <a:solidFill>
                <a:schemeClr val="dk2"/>
              </a:solidFill>
              <a:latin typeface="Arial"/>
              <a:ea typeface="Arial"/>
              <a:cs typeface="Arial"/>
              <a:sym typeface="Arial"/>
            </a:endParaRPr>
          </a:p>
        </p:txBody>
      </p:sp>
      <p:cxnSp>
        <p:nvCxnSpPr>
          <p:cNvPr id="594" name="Google Shape;594;p80"/>
          <p:cNvCxnSpPr>
            <a:stCxn id="593" idx="0"/>
          </p:cNvCxnSpPr>
          <p:nvPr/>
        </p:nvCxnSpPr>
        <p:spPr>
          <a:xfrm rot="10800000">
            <a:off x="5091350" y="2961925"/>
            <a:ext cx="1203600" cy="948600"/>
          </a:xfrm>
          <a:prstGeom prst="straightConnector1">
            <a:avLst/>
          </a:prstGeom>
          <a:noFill/>
          <a:ln cap="flat" cmpd="sng" w="28575">
            <a:solidFill>
              <a:schemeClr val="accent4"/>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81"/>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81"/>
          <p:cNvSpPr txBox="1"/>
          <p:nvPr/>
        </p:nvSpPr>
        <p:spPr>
          <a:xfrm>
            <a:off x="494275" y="342175"/>
            <a:ext cx="8055600" cy="79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PROCARIOTAS: o operón da lactosa en </a:t>
            </a:r>
            <a:r>
              <a:rPr b="1" i="1" lang="es" sz="1300" u="none" cap="none" strike="noStrike">
                <a:solidFill>
                  <a:schemeClr val="dk2"/>
                </a:solidFill>
                <a:latin typeface="Arial"/>
                <a:ea typeface="Arial"/>
                <a:cs typeface="Arial"/>
                <a:sym typeface="Arial"/>
              </a:rPr>
              <a:t>E. coli</a:t>
            </a:r>
            <a:r>
              <a:rPr b="1" i="0" lang="es" sz="1300" u="none" cap="none" strike="noStrike">
                <a:solidFill>
                  <a:schemeClr val="dk2"/>
                </a:solidFill>
                <a:latin typeface="Arial"/>
                <a:ea typeface="Arial"/>
                <a:cs typeface="Arial"/>
                <a:sym typeface="Arial"/>
              </a:rPr>
              <a:t>. </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(Jacob e Monod)</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pic>
        <p:nvPicPr>
          <p:cNvPr id="601" name="Google Shape;601;p81"/>
          <p:cNvPicPr preferRelativeResize="0"/>
          <p:nvPr/>
        </p:nvPicPr>
        <p:blipFill rotWithShape="1">
          <a:blip r:embed="rId3">
            <a:alphaModFix/>
          </a:blip>
          <a:srcRect b="0" l="0" r="0" t="0"/>
          <a:stretch/>
        </p:blipFill>
        <p:spPr>
          <a:xfrm>
            <a:off x="2131500" y="1135375"/>
            <a:ext cx="4578300" cy="2680300"/>
          </a:xfrm>
          <a:prstGeom prst="rect">
            <a:avLst/>
          </a:prstGeom>
          <a:noFill/>
          <a:ln>
            <a:noFill/>
          </a:ln>
        </p:spPr>
      </p:pic>
      <p:pic>
        <p:nvPicPr>
          <p:cNvPr id="602" name="Google Shape;602;p81"/>
          <p:cNvPicPr preferRelativeResize="0"/>
          <p:nvPr/>
        </p:nvPicPr>
        <p:blipFill rotWithShape="1">
          <a:blip r:embed="rId4">
            <a:alphaModFix/>
          </a:blip>
          <a:srcRect b="0" l="0" r="0" t="0"/>
          <a:stretch/>
        </p:blipFill>
        <p:spPr>
          <a:xfrm>
            <a:off x="6709800" y="2527425"/>
            <a:ext cx="2129400" cy="221457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82"/>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82"/>
          <p:cNvSpPr txBox="1"/>
          <p:nvPr/>
        </p:nvSpPr>
        <p:spPr>
          <a:xfrm>
            <a:off x="494275" y="342175"/>
            <a:ext cx="8055600" cy="118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PROCARIOTAS: o operón da lactosa. </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lang="es" sz="1300">
                <a:solidFill>
                  <a:schemeClr val="dk2"/>
                </a:solidFill>
              </a:rPr>
              <a:t>O regulador prodúcese activo (MODELO </a:t>
            </a:r>
            <a:r>
              <a:rPr b="1" i="0" lang="es" sz="1300" u="none" cap="none" strike="noStrike">
                <a:solidFill>
                  <a:schemeClr val="dk2"/>
                </a:solidFill>
                <a:latin typeface="Arial"/>
                <a:ea typeface="Arial"/>
                <a:cs typeface="Arial"/>
                <a:sym typeface="Arial"/>
              </a:rPr>
              <a:t>INDUCIBLE)</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Nun medio pobre en</a:t>
            </a:r>
            <a:r>
              <a:rPr b="1" i="0" lang="es" sz="1300" u="none" cap="none" strike="noStrike">
                <a:solidFill>
                  <a:schemeClr val="dk2"/>
                </a:solidFill>
                <a:latin typeface="Arial"/>
                <a:ea typeface="Arial"/>
                <a:cs typeface="Arial"/>
                <a:sym typeface="Arial"/>
              </a:rPr>
              <a:t> lactosa</a:t>
            </a:r>
            <a:r>
              <a:rPr b="0" i="0" lang="es" sz="1300" u="none" cap="none" strike="noStrike">
                <a:solidFill>
                  <a:schemeClr val="dk2"/>
                </a:solidFill>
                <a:latin typeface="Arial"/>
                <a:ea typeface="Arial"/>
                <a:cs typeface="Arial"/>
                <a:sym typeface="Arial"/>
              </a:rPr>
              <a:t>, a célula consome </a:t>
            </a:r>
            <a:r>
              <a:rPr b="1" i="0" lang="es" sz="1300" u="none" cap="none" strike="noStrike">
                <a:solidFill>
                  <a:schemeClr val="dk2"/>
                </a:solidFill>
                <a:latin typeface="Arial"/>
                <a:ea typeface="Arial"/>
                <a:cs typeface="Arial"/>
                <a:sym typeface="Arial"/>
              </a:rPr>
              <a:t>glicosa</a:t>
            </a:r>
            <a:r>
              <a:rPr b="0" i="0" lang="es" sz="1300" u="none" cap="none" strike="noStrike">
                <a:solidFill>
                  <a:schemeClr val="dk2"/>
                </a:solidFill>
                <a:latin typeface="Arial"/>
                <a:ea typeface="Arial"/>
                <a:cs typeface="Arial"/>
                <a:sym typeface="Arial"/>
              </a:rPr>
              <a:t>. Non necesita as proteínas que participan na degradación da lactosa, por iso sintetiza o </a:t>
            </a:r>
            <a:r>
              <a:rPr b="1" i="0" lang="es" sz="1300" u="none" cap="none" strike="noStrike">
                <a:solidFill>
                  <a:schemeClr val="dk2"/>
                </a:solidFill>
                <a:latin typeface="Arial"/>
                <a:ea typeface="Arial"/>
                <a:cs typeface="Arial"/>
                <a:sym typeface="Arial"/>
              </a:rPr>
              <a:t>represor</a:t>
            </a:r>
            <a:r>
              <a:rPr b="0" i="0" lang="es" sz="1300" u="none" cap="none" strike="noStrike">
                <a:solidFill>
                  <a:schemeClr val="dk2"/>
                </a:solidFill>
                <a:latin typeface="Arial"/>
                <a:ea typeface="Arial"/>
                <a:cs typeface="Arial"/>
                <a:sym typeface="Arial"/>
              </a:rPr>
              <a:t>, que se une ó sitio O e bloquea o avance da ARN polimerasa, evitando a transcrición dos xenes que levarán a síntese das enzimas que controlan a ruptura da lactosa.</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pic>
        <p:nvPicPr>
          <p:cNvPr id="609" name="Google Shape;609;p82"/>
          <p:cNvPicPr preferRelativeResize="0"/>
          <p:nvPr/>
        </p:nvPicPr>
        <p:blipFill rotWithShape="1">
          <a:blip r:embed="rId3">
            <a:alphaModFix/>
          </a:blip>
          <a:srcRect b="0" l="0" r="0" t="0"/>
          <a:stretch/>
        </p:blipFill>
        <p:spPr>
          <a:xfrm>
            <a:off x="1443825" y="1886708"/>
            <a:ext cx="6256349" cy="3249375"/>
          </a:xfrm>
          <a:prstGeom prst="rect">
            <a:avLst/>
          </a:prstGeom>
          <a:noFill/>
          <a:ln>
            <a:noFill/>
          </a:ln>
        </p:spPr>
      </p:pic>
      <p:sp>
        <p:nvSpPr>
          <p:cNvPr id="610" name="Google Shape;610;p82"/>
          <p:cNvSpPr txBox="1"/>
          <p:nvPr/>
        </p:nvSpPr>
        <p:spPr>
          <a:xfrm>
            <a:off x="415400" y="2918575"/>
            <a:ext cx="761100" cy="45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dk2"/>
                </a:solidFill>
                <a:latin typeface="Arial"/>
                <a:ea typeface="Arial"/>
                <a:cs typeface="Arial"/>
                <a:sym typeface="Arial"/>
              </a:rPr>
              <a:t>ADN</a:t>
            </a:r>
            <a:endParaRPr b="1" i="0" sz="2000" u="none" cap="none" strike="noStrike">
              <a:solidFill>
                <a:schemeClr val="dk2"/>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3"/>
          <p:cNvSpPr/>
          <p:nvPr/>
        </p:nvSpPr>
        <p:spPr>
          <a:xfrm>
            <a:off x="3530850" y="2408225"/>
            <a:ext cx="2353800" cy="62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6" name="Google Shape;616;p83"/>
          <p:cNvPicPr preferRelativeResize="0"/>
          <p:nvPr/>
        </p:nvPicPr>
        <p:blipFill rotWithShape="1">
          <a:blip r:embed="rId3">
            <a:alphaModFix/>
          </a:blip>
          <a:srcRect b="0" l="0" r="0" t="0"/>
          <a:stretch/>
        </p:blipFill>
        <p:spPr>
          <a:xfrm>
            <a:off x="1730487" y="1689875"/>
            <a:ext cx="5683025" cy="3191175"/>
          </a:xfrm>
          <a:prstGeom prst="rect">
            <a:avLst/>
          </a:prstGeom>
          <a:noFill/>
          <a:ln>
            <a:noFill/>
          </a:ln>
        </p:spPr>
      </p:pic>
      <p:sp>
        <p:nvSpPr>
          <p:cNvPr id="617" name="Google Shape;617;p83"/>
          <p:cNvSpPr txBox="1"/>
          <p:nvPr/>
        </p:nvSpPr>
        <p:spPr>
          <a:xfrm>
            <a:off x="544200" y="320425"/>
            <a:ext cx="8055600" cy="79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o operón da lactosa (</a:t>
            </a:r>
            <a:r>
              <a:rPr b="0" i="1" lang="es" sz="1300" u="none" cap="none" strike="noStrike">
                <a:solidFill>
                  <a:schemeClr val="dk2"/>
                </a:solidFill>
                <a:latin typeface="Arial"/>
                <a:ea typeface="Arial"/>
                <a:cs typeface="Arial"/>
                <a:sym typeface="Arial"/>
              </a:rPr>
              <a:t>E. coli</a:t>
            </a:r>
            <a:r>
              <a:rPr b="1" i="0" lang="es" sz="1300" u="none" cap="none" strike="noStrike">
                <a:solidFill>
                  <a:schemeClr val="dk2"/>
                </a:solidFill>
                <a:latin typeface="Arial"/>
                <a:ea typeface="Arial"/>
                <a:cs typeface="Arial"/>
                <a:sym typeface="Arial"/>
              </a:rPr>
              <a:t>)</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Cando </a:t>
            </a:r>
            <a:r>
              <a:rPr b="1" i="0" lang="es" sz="1300" u="none" cap="none" strike="noStrike">
                <a:solidFill>
                  <a:schemeClr val="dk2"/>
                </a:solidFill>
                <a:latin typeface="Arial"/>
                <a:ea typeface="Arial"/>
                <a:cs typeface="Arial"/>
                <a:sym typeface="Arial"/>
              </a:rPr>
              <a:t>a célula NON ten glicosa</a:t>
            </a:r>
            <a:r>
              <a:rPr b="0" i="0" lang="es" sz="1300" u="none" cap="none" strike="noStrike">
                <a:solidFill>
                  <a:schemeClr val="dk2"/>
                </a:solidFill>
                <a:latin typeface="Arial"/>
                <a:ea typeface="Arial"/>
                <a:cs typeface="Arial"/>
                <a:sym typeface="Arial"/>
              </a:rPr>
              <a:t>, pero </a:t>
            </a:r>
            <a:r>
              <a:rPr b="1" i="0" lang="es" sz="1300" u="none" cap="none" strike="noStrike">
                <a:solidFill>
                  <a:schemeClr val="dk2"/>
                </a:solidFill>
                <a:latin typeface="Arial"/>
                <a:ea typeface="Arial"/>
                <a:cs typeface="Arial"/>
                <a:sym typeface="Arial"/>
              </a:rPr>
              <a:t>si ten lactosa</a:t>
            </a:r>
            <a:r>
              <a:rPr b="0" i="0" lang="es" sz="1300" u="none" cap="none" strike="noStrike">
                <a:solidFill>
                  <a:schemeClr val="dk2"/>
                </a:solidFill>
                <a:latin typeface="Arial"/>
                <a:ea typeface="Arial"/>
                <a:cs typeface="Arial"/>
                <a:sym typeface="Arial"/>
              </a:rPr>
              <a:t>, necesita degradala para conseguir enerxía. A propia lactosa vai actuar sobre a proteína represora, deformándoa e evitando que se una ao centro O. Así, a ARN polimerasa poderá continuar a transcrición e se sintetizarán </a:t>
            </a:r>
            <a:r>
              <a:rPr lang="es" sz="1300">
                <a:solidFill>
                  <a:schemeClr val="dk2"/>
                </a:solidFill>
              </a:rPr>
              <a:t>o</a:t>
            </a:r>
            <a:r>
              <a:rPr b="0" i="0" lang="es" sz="1300" u="none" cap="none" strike="noStrike">
                <a:solidFill>
                  <a:schemeClr val="dk2"/>
                </a:solidFill>
                <a:latin typeface="Arial"/>
                <a:ea typeface="Arial"/>
                <a:cs typeface="Arial"/>
                <a:sym typeface="Arial"/>
              </a:rPr>
              <a:t>s enzimas necesari</a:t>
            </a:r>
            <a:r>
              <a:rPr lang="es" sz="1300">
                <a:solidFill>
                  <a:schemeClr val="dk2"/>
                </a:solidFill>
              </a:rPr>
              <a:t>o</a:t>
            </a:r>
            <a:r>
              <a:rPr b="0" i="0" lang="es" sz="1300" u="none" cap="none" strike="noStrike">
                <a:solidFill>
                  <a:schemeClr val="dk2"/>
                </a:solidFill>
                <a:latin typeface="Arial"/>
                <a:ea typeface="Arial"/>
                <a:cs typeface="Arial"/>
                <a:sym typeface="Arial"/>
              </a:rPr>
              <a:t>s para a ruptura da lactosa.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8" name="Google Shape;618;p83"/>
          <p:cNvSpPr txBox="1"/>
          <p:nvPr/>
        </p:nvSpPr>
        <p:spPr>
          <a:xfrm>
            <a:off x="698150" y="2788100"/>
            <a:ext cx="761100" cy="45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dk2"/>
                </a:solidFill>
                <a:latin typeface="Arial"/>
                <a:ea typeface="Arial"/>
                <a:cs typeface="Arial"/>
                <a:sym typeface="Arial"/>
              </a:rPr>
              <a:t>ADN</a:t>
            </a:r>
            <a:endParaRPr b="1" i="0" sz="2000" u="none" cap="none" strike="noStrike">
              <a:solidFill>
                <a:schemeClr val="dk2"/>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4"/>
          <p:cNvSpPr txBox="1"/>
          <p:nvPr/>
        </p:nvSpPr>
        <p:spPr>
          <a:xfrm>
            <a:off x="544200" y="320425"/>
            <a:ext cx="8055600" cy="79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PROCARIOTAS: o operón triptófano REPRESIBLE</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No caso deste operón, </a:t>
            </a:r>
            <a:r>
              <a:rPr b="1" i="0" lang="es" sz="1300" u="none" cap="none" strike="noStrike">
                <a:solidFill>
                  <a:schemeClr val="dk2"/>
                </a:solidFill>
                <a:latin typeface="Arial"/>
                <a:ea typeface="Arial"/>
                <a:cs typeface="Arial"/>
                <a:sym typeface="Arial"/>
              </a:rPr>
              <a:t>o represor prodúcese pero está inactivo</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pic>
        <p:nvPicPr>
          <p:cNvPr id="624" name="Google Shape;624;p84"/>
          <p:cNvPicPr preferRelativeResize="0"/>
          <p:nvPr/>
        </p:nvPicPr>
        <p:blipFill rotWithShape="1">
          <a:blip r:embed="rId3">
            <a:alphaModFix/>
          </a:blip>
          <a:srcRect b="0" l="0" r="0" t="0"/>
          <a:stretch/>
        </p:blipFill>
        <p:spPr>
          <a:xfrm rot="-5400000">
            <a:off x="2637551" y="-913676"/>
            <a:ext cx="3868900" cy="792350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5"/>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EUCARIOTAS</a:t>
            </a:r>
            <a:endParaRPr b="0" i="0" sz="1300" u="none" cap="none" strike="noStrike">
              <a:solidFill>
                <a:schemeClr val="dk1"/>
              </a:solidFill>
              <a:latin typeface="Arial"/>
              <a:ea typeface="Arial"/>
              <a:cs typeface="Arial"/>
              <a:sym typeface="Arial"/>
            </a:endParaRPr>
          </a:p>
        </p:txBody>
      </p:sp>
      <p:sp>
        <p:nvSpPr>
          <p:cNvPr id="630" name="Google Shape;630;p85"/>
          <p:cNvSpPr txBox="1"/>
          <p:nvPr/>
        </p:nvSpPr>
        <p:spPr>
          <a:xfrm>
            <a:off x="626500" y="735025"/>
            <a:ext cx="7668300" cy="4211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Dentro dun mesmo organismo, tódalas células conteñen o mesmo ADN, pero dependendo da súa función, cada célula expresará unicamente unha parte do total, é dicir, </a:t>
            </a:r>
            <a:r>
              <a:rPr b="1" i="0" lang="es" sz="1300" u="none" cap="none" strike="noStrike">
                <a:solidFill>
                  <a:schemeClr val="dk2"/>
                </a:solidFill>
                <a:latin typeface="Arial"/>
                <a:ea typeface="Arial"/>
                <a:cs typeface="Arial"/>
                <a:sym typeface="Arial"/>
              </a:rPr>
              <a:t>as células regulan tamén a expresión dos seus xenes, o que dá lugar á diferenciación celular</a:t>
            </a:r>
            <a:r>
              <a:rPr b="0" i="0" lang="es" sz="1300" u="none" cap="none" strike="noStrike">
                <a:solidFill>
                  <a:schemeClr val="dk2"/>
                </a:solidFill>
                <a:latin typeface="Arial"/>
                <a:ea typeface="Arial"/>
                <a:cs typeface="Arial"/>
                <a:sym typeface="Arial"/>
              </a:rPr>
              <a:t>. A diferenciación celular é a formación dos diversos tipos celulares, moi diferentes entre si tanto estrutural como funcionalmente. O proceso estrictamente consiste na anulación dunha parte do contido xenéti</a:t>
            </a:r>
            <a:r>
              <a:rPr lang="es" sz="1300">
                <a:solidFill>
                  <a:schemeClr val="dk2"/>
                </a:solidFill>
              </a:rPr>
              <a:t>c</a:t>
            </a:r>
            <a:r>
              <a:rPr b="0" i="0" lang="es" sz="1300" u="none" cap="none" strike="noStrike">
                <a:solidFill>
                  <a:schemeClr val="dk2"/>
                </a:solidFill>
                <a:latin typeface="Arial"/>
                <a:ea typeface="Arial"/>
                <a:cs typeface="Arial"/>
                <a:sym typeface="Arial"/>
              </a:rPr>
              <a:t>o da célula, quedando activos só aqueles xenes que son necesarios.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regulación en eucariotas ten lugar en diferentes puntos do proceso de expresión xénica:</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1" i="0" lang="es" sz="1300" u="none" cap="none" strike="noStrike">
                <a:solidFill>
                  <a:schemeClr val="dk2"/>
                </a:solidFill>
                <a:latin typeface="Arial"/>
                <a:ea typeface="Arial"/>
                <a:cs typeface="Arial"/>
                <a:sym typeface="Arial"/>
              </a:rPr>
              <a:t>Inactivación de parte do ADN por súper empaquetamento da cromatina</a:t>
            </a:r>
            <a:r>
              <a:rPr b="0" i="0" lang="es" sz="1300" u="none" cap="none" strike="noStrike">
                <a:solidFill>
                  <a:schemeClr val="dk2"/>
                </a:solidFill>
                <a:latin typeface="Arial"/>
                <a:ea typeface="Arial"/>
                <a:cs typeface="Arial"/>
                <a:sym typeface="Arial"/>
              </a:rPr>
              <a:t> (heterocromatina e eucromatina).</a:t>
            </a:r>
            <a:endParaRPr b="0" i="0" sz="13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Regulación durante a </a:t>
            </a:r>
            <a:r>
              <a:rPr b="1" i="0" lang="es" sz="1300" u="none" cap="none" strike="noStrike">
                <a:solidFill>
                  <a:schemeClr val="dk2"/>
                </a:solidFill>
                <a:latin typeface="Arial"/>
                <a:ea typeface="Arial"/>
                <a:cs typeface="Arial"/>
                <a:sym typeface="Arial"/>
              </a:rPr>
              <a:t>transcrición</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Regulación </a:t>
            </a:r>
            <a:r>
              <a:rPr b="1" i="0" lang="es" sz="1300" u="none" cap="none" strike="noStrike">
                <a:solidFill>
                  <a:schemeClr val="dk2"/>
                </a:solidFill>
                <a:latin typeface="Arial"/>
                <a:ea typeface="Arial"/>
                <a:cs typeface="Arial"/>
                <a:sym typeface="Arial"/>
              </a:rPr>
              <a:t>durante a maduración do ARN transcrito primario</a:t>
            </a:r>
            <a:r>
              <a:rPr b="0" i="0" lang="es" sz="1300" u="none" cap="none" strike="noStrike">
                <a:solidFill>
                  <a:schemeClr val="dk2"/>
                </a:solidFill>
                <a:latin typeface="Arial"/>
                <a:ea typeface="Arial"/>
                <a:cs typeface="Arial"/>
                <a:sym typeface="Arial"/>
              </a:rPr>
              <a:t>: hai complexos enzimáticos que poden eliminar algún exón, facendo variar a secuencia da proteína final.</a:t>
            </a:r>
            <a:endParaRPr b="0" i="0" sz="13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Mecanismos de control </a:t>
            </a:r>
            <a:r>
              <a:rPr b="1" i="0" lang="es" sz="1300" u="none" cap="none" strike="noStrike">
                <a:solidFill>
                  <a:schemeClr val="dk2"/>
                </a:solidFill>
                <a:latin typeface="Arial"/>
                <a:ea typeface="Arial"/>
                <a:cs typeface="Arial"/>
                <a:sym typeface="Arial"/>
              </a:rPr>
              <a:t>durante a tradución</a:t>
            </a:r>
            <a:r>
              <a:rPr lang="es" sz="1300">
                <a:solidFill>
                  <a:schemeClr val="dk2"/>
                </a:solidFill>
              </a:rPr>
              <a:t>.</a:t>
            </a:r>
            <a:endParaRPr sz="1300">
              <a:solidFill>
                <a:schemeClr val="dk2"/>
              </a:solidFill>
            </a:endParaRPr>
          </a:p>
          <a:p>
            <a:pPr indent="0" lvl="0" marL="457200" marR="0" rtl="0" algn="just">
              <a:lnSpc>
                <a:spcPct val="100000"/>
              </a:lnSpc>
              <a:spcBef>
                <a:spcPts val="0"/>
              </a:spcBef>
              <a:spcAft>
                <a:spcPts val="0"/>
              </a:spcAft>
              <a:buNone/>
            </a:pPr>
            <a:r>
              <a:t/>
            </a:r>
            <a:endParaRPr sz="1300">
              <a:solidFill>
                <a:schemeClr val="dk2"/>
              </a:solidFill>
            </a:endParaRPr>
          </a:p>
          <a:p>
            <a:pPr indent="-311150" lvl="0" marL="457200" marR="0" rtl="0" algn="just">
              <a:lnSpc>
                <a:spcPct val="100000"/>
              </a:lnSpc>
              <a:spcBef>
                <a:spcPts val="0"/>
              </a:spcBef>
              <a:spcAft>
                <a:spcPts val="0"/>
              </a:spcAft>
              <a:buClr>
                <a:schemeClr val="dk2"/>
              </a:buClr>
              <a:buSzPts val="1300"/>
              <a:buAutoNum type="arabicPeriod"/>
            </a:pPr>
            <a:r>
              <a:rPr b="1" lang="es" sz="1300">
                <a:solidFill>
                  <a:schemeClr val="dk2"/>
                </a:solidFill>
              </a:rPr>
              <a:t>Modificación das proteínas</a:t>
            </a:r>
            <a:r>
              <a:rPr lang="es" sz="1300">
                <a:solidFill>
                  <a:schemeClr val="dk2"/>
                </a:solidFill>
              </a:rPr>
              <a:t> traducidas.</a:t>
            </a:r>
            <a:endParaRPr sz="1300">
              <a:solidFill>
                <a:schemeClr val="dk2"/>
              </a:solidFill>
            </a:endParaRPr>
          </a:p>
          <a:p>
            <a:pPr indent="0" lvl="0" marL="457200" marR="0" rtl="0" algn="just">
              <a:lnSpc>
                <a:spcPct val="100000"/>
              </a:lnSpc>
              <a:spcBef>
                <a:spcPts val="0"/>
              </a:spcBef>
              <a:spcAft>
                <a:spcPts val="0"/>
              </a:spcAft>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631" name="Google Shape;631;p85"/>
          <p:cNvSpPr txBox="1"/>
          <p:nvPr/>
        </p:nvSpPr>
        <p:spPr>
          <a:xfrm rot="-1034516">
            <a:off x="3724558" y="2697930"/>
            <a:ext cx="2396704" cy="43098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600">
                <a:solidFill>
                  <a:srgbClr val="FF9900"/>
                </a:solidFill>
              </a:rPr>
              <a:t>PRETRANSCRICIÓN</a:t>
            </a:r>
            <a:endParaRPr b="1" sz="1600">
              <a:solidFill>
                <a:srgbClr val="FF9900"/>
              </a:solidFill>
            </a:endParaRPr>
          </a:p>
        </p:txBody>
      </p:sp>
      <p:sp>
        <p:nvSpPr>
          <p:cNvPr id="632" name="Google Shape;632;p85"/>
          <p:cNvSpPr txBox="1"/>
          <p:nvPr/>
        </p:nvSpPr>
        <p:spPr>
          <a:xfrm rot="-1034516">
            <a:off x="5287433" y="3953280"/>
            <a:ext cx="2396704" cy="43098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600">
                <a:solidFill>
                  <a:srgbClr val="FF9900"/>
                </a:solidFill>
              </a:rPr>
              <a:t>POSTRANSCRICIÓN</a:t>
            </a:r>
            <a:endParaRPr b="1" sz="1600">
              <a:solidFill>
                <a:srgbClr val="FF99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6"/>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EUCARIOTAS</a:t>
            </a:r>
            <a:endParaRPr b="0" i="0" sz="1300" u="none" cap="none" strike="noStrike">
              <a:solidFill>
                <a:schemeClr val="dk1"/>
              </a:solidFill>
              <a:latin typeface="Arial"/>
              <a:ea typeface="Arial"/>
              <a:cs typeface="Arial"/>
              <a:sym typeface="Arial"/>
            </a:endParaRPr>
          </a:p>
        </p:txBody>
      </p:sp>
      <p:pic>
        <p:nvPicPr>
          <p:cNvPr id="638" name="Google Shape;638;p86"/>
          <p:cNvPicPr preferRelativeResize="0"/>
          <p:nvPr/>
        </p:nvPicPr>
        <p:blipFill rotWithShape="1">
          <a:blip r:embed="rId3">
            <a:alphaModFix/>
          </a:blip>
          <a:srcRect b="0" l="0" r="0" t="0"/>
          <a:stretch/>
        </p:blipFill>
        <p:spPr>
          <a:xfrm rot="-5400000">
            <a:off x="2628510" y="-1041823"/>
            <a:ext cx="3886975" cy="75526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7"/>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EUCARIOTAS</a:t>
            </a:r>
            <a:endParaRPr b="0" i="0" sz="1300" u="none" cap="none" strike="noStrike">
              <a:solidFill>
                <a:schemeClr val="dk1"/>
              </a:solidFill>
              <a:latin typeface="Arial"/>
              <a:ea typeface="Arial"/>
              <a:cs typeface="Arial"/>
              <a:sym typeface="Arial"/>
            </a:endParaRPr>
          </a:p>
        </p:txBody>
      </p:sp>
      <p:sp>
        <p:nvSpPr>
          <p:cNvPr id="644" name="Google Shape;644;p87"/>
          <p:cNvSpPr txBox="1"/>
          <p:nvPr/>
        </p:nvSpPr>
        <p:spPr>
          <a:xfrm>
            <a:off x="626500" y="735025"/>
            <a:ext cx="7668300" cy="3869100"/>
          </a:xfrm>
          <a:prstGeom prst="rect">
            <a:avLst/>
          </a:prstGeom>
          <a:noFill/>
          <a:ln>
            <a:noFill/>
          </a:ln>
        </p:spPr>
        <p:txBody>
          <a:bodyPr anchorCtr="0" anchor="t" bIns="91425" lIns="91425" spcFirstLastPara="1" rIns="91425" wrap="square" tIns="91425">
            <a:noAutofit/>
          </a:bodyPr>
          <a:lstStyle/>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FF00FF"/>
                </a:solidFill>
                <a:latin typeface="Arial"/>
                <a:ea typeface="Arial"/>
                <a:cs typeface="Arial"/>
                <a:sym typeface="Arial"/>
              </a:rPr>
              <a:t>Inactivación de parte do ADN por súper empaquetamento da cromatina</a:t>
            </a:r>
            <a:r>
              <a:rPr b="0" i="0" lang="es" sz="1300" u="none" cap="none" strike="noStrike">
                <a:solidFill>
                  <a:schemeClr val="dk2"/>
                </a:solidFill>
                <a:latin typeface="Arial"/>
                <a:ea typeface="Arial"/>
                <a:cs typeface="Arial"/>
                <a:sym typeface="Arial"/>
              </a:rPr>
              <a:t> (heterocromatina e eucromatina).</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es" sz="1300" u="none" cap="none" strike="noStrike">
                <a:solidFill>
                  <a:schemeClr val="dk2"/>
                </a:solidFill>
                <a:latin typeface="Arial"/>
                <a:ea typeface="Arial"/>
                <a:cs typeface="Arial"/>
                <a:sym typeface="Arial"/>
              </a:rPr>
              <a:t>HETEROCROMATINA: cromatina superempaquetada, non transcribible, a ARN polimerasa non pode acceder.</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es" sz="1300" u="none" cap="none" strike="noStrike">
                <a:solidFill>
                  <a:schemeClr val="dk2"/>
                </a:solidFill>
                <a:latin typeface="Arial"/>
                <a:ea typeface="Arial"/>
                <a:cs typeface="Arial"/>
                <a:sym typeface="Arial"/>
              </a:rPr>
              <a:t>EUCROMATINA: cromatina transcribible, menos densa, permite o acceso á ARN polimerasa.</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645" name="Google Shape;645;p87"/>
          <p:cNvPicPr preferRelativeResize="0"/>
          <p:nvPr/>
        </p:nvPicPr>
        <p:blipFill rotWithShape="1">
          <a:blip r:embed="rId3">
            <a:alphaModFix/>
          </a:blip>
          <a:srcRect b="0" l="0" r="0" t="0"/>
          <a:stretch/>
        </p:blipFill>
        <p:spPr>
          <a:xfrm>
            <a:off x="2793471" y="2321650"/>
            <a:ext cx="3557053" cy="2667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9"/>
          <p:cNvPicPr preferRelativeResize="0"/>
          <p:nvPr/>
        </p:nvPicPr>
        <p:blipFill rotWithShape="1">
          <a:blip r:embed="rId3">
            <a:alphaModFix/>
          </a:blip>
          <a:srcRect b="0" l="0" r="0" t="0"/>
          <a:stretch/>
        </p:blipFill>
        <p:spPr>
          <a:xfrm>
            <a:off x="2769825" y="118563"/>
            <a:ext cx="4280376" cy="49063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8"/>
          <p:cNvSpPr txBox="1"/>
          <p:nvPr/>
        </p:nvSpPr>
        <p:spPr>
          <a:xfrm>
            <a:off x="494275" y="1512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EUCARIOTAS</a:t>
            </a:r>
            <a:endParaRPr b="0" i="0" sz="1300" u="none" cap="none" strike="noStrike">
              <a:solidFill>
                <a:schemeClr val="dk1"/>
              </a:solidFill>
              <a:latin typeface="Arial"/>
              <a:ea typeface="Arial"/>
              <a:cs typeface="Arial"/>
              <a:sym typeface="Arial"/>
            </a:endParaRPr>
          </a:p>
        </p:txBody>
      </p:sp>
      <p:sp>
        <p:nvSpPr>
          <p:cNvPr id="651" name="Google Shape;651;p88"/>
          <p:cNvSpPr txBox="1"/>
          <p:nvPr/>
        </p:nvSpPr>
        <p:spPr>
          <a:xfrm>
            <a:off x="384300" y="496850"/>
            <a:ext cx="8375400" cy="785100"/>
          </a:xfrm>
          <a:prstGeom prst="rect">
            <a:avLst/>
          </a:prstGeom>
          <a:noFill/>
          <a:ln>
            <a:noFill/>
          </a:ln>
        </p:spPr>
        <p:txBody>
          <a:bodyPr anchorCtr="0" anchor="t" bIns="91425" lIns="91425" spcFirstLastPara="1" rIns="91425" wrap="square" tIns="91425">
            <a:spAutoFit/>
          </a:bodyPr>
          <a:lstStyle/>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Regulación durante a transcrición: en resposta a </a:t>
            </a:r>
            <a:r>
              <a:rPr b="1" i="0" lang="es" sz="1300" u="none" cap="none" strike="noStrike">
                <a:solidFill>
                  <a:schemeClr val="accent4"/>
                </a:solidFill>
                <a:latin typeface="Arial"/>
                <a:ea typeface="Arial"/>
                <a:cs typeface="Arial"/>
                <a:sym typeface="Arial"/>
              </a:rPr>
              <a:t>sinais hormonais</a:t>
            </a:r>
            <a:r>
              <a:rPr b="0" i="0" lang="es" sz="1300" u="none" cap="none" strike="noStrike">
                <a:solidFill>
                  <a:schemeClr val="dk2"/>
                </a:solidFill>
                <a:latin typeface="Arial"/>
                <a:ea typeface="Arial"/>
                <a:cs typeface="Arial"/>
                <a:sym typeface="Arial"/>
              </a:rPr>
              <a:t>, unha célula transcribe uns xenes ou outros. Está relacionada coa existencia de secuencias de control (</a:t>
            </a:r>
            <a:r>
              <a:rPr b="1" i="0" lang="es" sz="1300" u="none" cap="none" strike="noStrike">
                <a:solidFill>
                  <a:schemeClr val="dk2"/>
                </a:solidFill>
              </a:rPr>
              <a:t>fact</a:t>
            </a:r>
            <a:r>
              <a:rPr b="1" lang="es" sz="1300">
                <a:solidFill>
                  <a:schemeClr val="dk2"/>
                </a:solidFill>
              </a:rPr>
              <a:t>ores de transcrición</a:t>
            </a:r>
            <a:r>
              <a:rPr lang="es" sz="1300">
                <a:solidFill>
                  <a:schemeClr val="dk2"/>
                </a:solidFill>
              </a:rPr>
              <a:t>)</a:t>
            </a:r>
            <a:r>
              <a:rPr b="0" i="0" lang="es" sz="1300" u="none" cap="none" strike="noStrike">
                <a:solidFill>
                  <a:schemeClr val="dk2"/>
                </a:solidFill>
                <a:latin typeface="Arial"/>
                <a:ea typeface="Arial"/>
                <a:cs typeface="Arial"/>
                <a:sym typeface="Arial"/>
              </a:rPr>
              <a:t>, que inhiben ou potencian a expresión xenética, e que están situadas no mesmo ADN.</a:t>
            </a:r>
            <a:endParaRPr b="0" i="0" sz="1300" u="none" cap="none" strike="noStrike">
              <a:solidFill>
                <a:schemeClr val="dk2"/>
              </a:solidFill>
              <a:latin typeface="Arial"/>
              <a:ea typeface="Arial"/>
              <a:cs typeface="Arial"/>
              <a:sym typeface="Arial"/>
            </a:endParaRPr>
          </a:p>
        </p:txBody>
      </p:sp>
      <p:pic>
        <p:nvPicPr>
          <p:cNvPr id="652" name="Google Shape;652;p88"/>
          <p:cNvPicPr preferRelativeResize="0"/>
          <p:nvPr/>
        </p:nvPicPr>
        <p:blipFill rotWithShape="1">
          <a:blip r:embed="rId3">
            <a:alphaModFix/>
          </a:blip>
          <a:srcRect b="0" l="0" r="0" t="0"/>
          <a:stretch/>
        </p:blipFill>
        <p:spPr>
          <a:xfrm>
            <a:off x="2669800" y="1281950"/>
            <a:ext cx="4192998" cy="3263500"/>
          </a:xfrm>
          <a:prstGeom prst="rect">
            <a:avLst/>
          </a:prstGeom>
          <a:noFill/>
          <a:ln>
            <a:noFill/>
          </a:ln>
        </p:spPr>
      </p:pic>
      <p:sp>
        <p:nvSpPr>
          <p:cNvPr id="653" name="Google Shape;653;p88"/>
          <p:cNvSpPr txBox="1"/>
          <p:nvPr/>
        </p:nvSpPr>
        <p:spPr>
          <a:xfrm>
            <a:off x="320275" y="1711675"/>
            <a:ext cx="1983300" cy="16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300">
                <a:solidFill>
                  <a:schemeClr val="dk2"/>
                </a:solidFill>
              </a:rPr>
              <a:t>Nas células do fígado un factor de transcrición (proteína) ten bloqueada a transcrición dos neurotransmisores.</a:t>
            </a:r>
            <a:endParaRPr sz="1300">
              <a:solidFill>
                <a:schemeClr val="dk2"/>
              </a:solidFill>
            </a:endParaRPr>
          </a:p>
          <a:p>
            <a:pPr indent="0" lvl="0" marL="0" rtl="0" algn="ctr">
              <a:spcBef>
                <a:spcPts val="0"/>
              </a:spcBef>
              <a:spcAft>
                <a:spcPts val="0"/>
              </a:spcAft>
              <a:buNone/>
            </a:pPr>
            <a:r>
              <a:rPr lang="es" sz="1300">
                <a:solidFill>
                  <a:schemeClr val="dk2"/>
                </a:solidFill>
              </a:rPr>
              <a:t>Outro factor potencia a transcrición de enzimas necesarios para a degradación do alcohol (dehidroxenase)</a:t>
            </a:r>
            <a:endParaRPr sz="1300">
              <a:solidFill>
                <a:schemeClr val="dk2"/>
              </a:solidFill>
            </a:endParaRPr>
          </a:p>
        </p:txBody>
      </p:sp>
      <p:sp>
        <p:nvSpPr>
          <p:cNvPr id="654" name="Google Shape;654;p88"/>
          <p:cNvSpPr txBox="1"/>
          <p:nvPr/>
        </p:nvSpPr>
        <p:spPr>
          <a:xfrm>
            <a:off x="7037250" y="1711675"/>
            <a:ext cx="1983300" cy="16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300">
                <a:solidFill>
                  <a:schemeClr val="dk2"/>
                </a:solidFill>
              </a:rPr>
              <a:t>Nas neuronas un factor de transcrición (proteína) ten bloqueada a transcrición dos </a:t>
            </a:r>
            <a:r>
              <a:rPr lang="es" sz="1300">
                <a:solidFill>
                  <a:schemeClr val="dk2"/>
                </a:solidFill>
              </a:rPr>
              <a:t>enzimas</a:t>
            </a:r>
            <a:r>
              <a:rPr lang="es" sz="1300">
                <a:solidFill>
                  <a:schemeClr val="dk2"/>
                </a:solidFill>
              </a:rPr>
              <a:t> que degradan alcohol pero hai un factor que potencia a expresión dos neurotransmisores.</a:t>
            </a:r>
            <a:endParaRPr sz="1300">
              <a:solidFill>
                <a:schemeClr val="dk2"/>
              </a:solidFill>
            </a:endParaRPr>
          </a:p>
        </p:txBody>
      </p:sp>
      <p:sp>
        <p:nvSpPr>
          <p:cNvPr id="655" name="Google Shape;655;p88"/>
          <p:cNvSpPr/>
          <p:nvPr/>
        </p:nvSpPr>
        <p:spPr>
          <a:xfrm>
            <a:off x="320275" y="1711675"/>
            <a:ext cx="1983300" cy="21954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6" name="Google Shape;656;p88"/>
          <p:cNvSpPr/>
          <p:nvPr/>
        </p:nvSpPr>
        <p:spPr>
          <a:xfrm>
            <a:off x="7037250" y="1711675"/>
            <a:ext cx="1983300" cy="21954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7" name="Google Shape;657;p88"/>
          <p:cNvSpPr txBox="1"/>
          <p:nvPr/>
        </p:nvSpPr>
        <p:spPr>
          <a:xfrm>
            <a:off x="389625" y="4638700"/>
            <a:ext cx="8668500" cy="9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2"/>
                </a:solidFill>
              </a:rPr>
              <a:t>CADA XENE TEN QUE SER ENTENDIDO COMO UNHA REXIÓN DO ADN FORMADO POLO PROPIO XENE E AS SECUENCIAS DE CONTROL.</a:t>
            </a:r>
            <a:endParaRPr sz="1200">
              <a:solidFill>
                <a:schemeClr val="dk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9"/>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REGULACIÓN DA EXPRESIÓN XÉNICA EN EUCARIOTAS</a:t>
            </a:r>
            <a:endParaRPr b="0" i="0" sz="1300" u="none" cap="none" strike="noStrike">
              <a:solidFill>
                <a:schemeClr val="dk1"/>
              </a:solidFill>
              <a:latin typeface="Arial"/>
              <a:ea typeface="Arial"/>
              <a:cs typeface="Arial"/>
              <a:sym typeface="Arial"/>
            </a:endParaRPr>
          </a:p>
        </p:txBody>
      </p:sp>
      <p:sp>
        <p:nvSpPr>
          <p:cNvPr id="663" name="Google Shape;663;p89"/>
          <p:cNvSpPr txBox="1"/>
          <p:nvPr/>
        </p:nvSpPr>
        <p:spPr>
          <a:xfrm>
            <a:off x="384300" y="793800"/>
            <a:ext cx="8375400" cy="985200"/>
          </a:xfrm>
          <a:prstGeom prst="rect">
            <a:avLst/>
          </a:prstGeom>
          <a:noFill/>
          <a:ln>
            <a:noFill/>
          </a:ln>
        </p:spPr>
        <p:txBody>
          <a:bodyPr anchorCtr="0" anchor="t" bIns="91425" lIns="91425" spcFirstLastPara="1" rIns="91425" wrap="square" tIns="91425">
            <a:spAutoFit/>
          </a:bodyPr>
          <a:lstStyle/>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chemeClr val="dk2"/>
                </a:solidFill>
              </a:rPr>
              <a:t>Regulación durante a maduración do ARN transcrito primario</a:t>
            </a:r>
            <a:r>
              <a:rPr b="0" i="0" lang="es" sz="1300" u="none" cap="none" strike="noStrike">
                <a:solidFill>
                  <a:schemeClr val="dk2"/>
                </a:solidFill>
                <a:latin typeface="Arial"/>
                <a:ea typeface="Arial"/>
                <a:cs typeface="Arial"/>
                <a:sym typeface="Arial"/>
              </a:rPr>
              <a:t>: hai complexos enzimáticos que poden eliminar algún exón, empalmando de forma diferentes os exóns (</a:t>
            </a:r>
            <a:r>
              <a:rPr b="0" i="1" lang="es" sz="1300" u="none" cap="none" strike="noStrike">
                <a:solidFill>
                  <a:schemeClr val="dk2"/>
                </a:solidFill>
                <a:latin typeface="Arial"/>
                <a:ea typeface="Arial"/>
                <a:cs typeface="Arial"/>
                <a:sym typeface="Arial"/>
              </a:rPr>
              <a:t>splicing</a:t>
            </a:r>
            <a:r>
              <a:rPr b="0" i="0" lang="es" sz="1300" u="none" cap="none" strike="noStrike">
                <a:solidFill>
                  <a:schemeClr val="dk2"/>
                </a:solidFill>
                <a:latin typeface="Arial"/>
                <a:ea typeface="Arial"/>
                <a:cs typeface="Arial"/>
                <a:sym typeface="Arial"/>
              </a:rPr>
              <a:t>) e facendo variar a secuencia da proteína final.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664" name="Google Shape;664;p89"/>
          <p:cNvPicPr preferRelativeResize="0"/>
          <p:nvPr/>
        </p:nvPicPr>
        <p:blipFill rotWithShape="1">
          <a:blip r:embed="rId3">
            <a:alphaModFix/>
          </a:blip>
          <a:srcRect b="0" l="0" r="0" t="0"/>
          <a:stretch/>
        </p:blipFill>
        <p:spPr>
          <a:xfrm rot="-5400000">
            <a:off x="3173514" y="-784900"/>
            <a:ext cx="2796974" cy="792282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0"/>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a:t>
            </a:r>
            <a:endParaRPr b="0" i="0" sz="1700" u="none" cap="none" strike="noStrike">
              <a:solidFill>
                <a:schemeClr val="dk1"/>
              </a:solidFill>
              <a:latin typeface="Arial"/>
              <a:ea typeface="Arial"/>
              <a:cs typeface="Arial"/>
              <a:sym typeface="Arial"/>
            </a:endParaRPr>
          </a:p>
        </p:txBody>
      </p:sp>
      <p:sp>
        <p:nvSpPr>
          <p:cNvPr id="670" name="Google Shape;670;p90"/>
          <p:cNvSpPr txBox="1"/>
          <p:nvPr/>
        </p:nvSpPr>
        <p:spPr>
          <a:xfrm>
            <a:off x="3317400" y="1789825"/>
            <a:ext cx="3111300" cy="465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accent4"/>
                </a:solidFill>
                <a:latin typeface="Arial"/>
                <a:ea typeface="Arial"/>
                <a:cs typeface="Arial"/>
                <a:sym typeface="Arial"/>
              </a:rPr>
              <a:t>CLASIFICACIÓN DAS MUTACIÓNS:</a:t>
            </a:r>
            <a:endParaRPr b="1" i="0" sz="1300" u="none" cap="none" strike="noStrike">
              <a:solidFill>
                <a:schemeClr val="accent4"/>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671" name="Google Shape;671;p90"/>
          <p:cNvSpPr txBox="1"/>
          <p:nvPr/>
        </p:nvSpPr>
        <p:spPr>
          <a:xfrm>
            <a:off x="778900" y="887425"/>
            <a:ext cx="7668300" cy="951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As mutacións son cambios bruscos e espontáneos no material xenético de células e virus. Se non son correxidos polos sistemas de reparación, fanse estables. Do ADN pasan ó ARNm e tradúcense a proteínas. Poden supoñer un </a:t>
            </a:r>
            <a:r>
              <a:rPr b="1" i="0" lang="es" sz="1300" u="none" cap="none" strike="noStrike">
                <a:solidFill>
                  <a:srgbClr val="FF0000"/>
                </a:solidFill>
                <a:latin typeface="Arial"/>
                <a:ea typeface="Arial"/>
                <a:cs typeface="Arial"/>
                <a:sym typeface="Arial"/>
              </a:rPr>
              <a:t>problema</a:t>
            </a:r>
            <a:r>
              <a:rPr b="0" i="0" lang="es" sz="1300" u="none" cap="none" strike="noStrike">
                <a:solidFill>
                  <a:schemeClr val="dk2"/>
                </a:solidFill>
                <a:latin typeface="Arial"/>
                <a:ea typeface="Arial"/>
                <a:cs typeface="Arial"/>
                <a:sym typeface="Arial"/>
              </a:rPr>
              <a:t>, pero tamén unha </a:t>
            </a:r>
            <a:r>
              <a:rPr b="1" i="0" lang="es" sz="1300" u="none" cap="none" strike="noStrike">
                <a:solidFill>
                  <a:schemeClr val="accent5"/>
                </a:solidFill>
                <a:latin typeface="Arial"/>
                <a:ea typeface="Arial"/>
                <a:cs typeface="Arial"/>
                <a:sym typeface="Arial"/>
              </a:rPr>
              <a:t>vantaxe</a:t>
            </a:r>
            <a:r>
              <a:rPr b="0" i="0" lang="es" sz="1300" u="none" cap="none" strike="noStrike">
                <a:solidFill>
                  <a:schemeClr val="dk2"/>
                </a:solidFill>
                <a:latin typeface="Arial"/>
                <a:ea typeface="Arial"/>
                <a:cs typeface="Arial"/>
                <a:sym typeface="Arial"/>
              </a:rPr>
              <a:t>. Comunmente suceden </a:t>
            </a:r>
            <a:r>
              <a:rPr b="1" i="0" lang="es" sz="1300" u="none" cap="none" strike="noStrike">
                <a:solidFill>
                  <a:schemeClr val="dk2"/>
                </a:solidFill>
                <a:latin typeface="Arial"/>
                <a:ea typeface="Arial"/>
                <a:cs typeface="Arial"/>
                <a:sym typeface="Arial"/>
              </a:rPr>
              <a:t>durante a duplicación do ADN</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672" name="Google Shape;672;p90"/>
          <p:cNvSpPr txBox="1"/>
          <p:nvPr/>
        </p:nvSpPr>
        <p:spPr>
          <a:xfrm>
            <a:off x="535000" y="2276900"/>
            <a:ext cx="3849600" cy="113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Segundo as células afectadas: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9900FF"/>
                </a:solidFill>
                <a:latin typeface="Arial"/>
                <a:ea typeface="Arial"/>
                <a:cs typeface="Arial"/>
                <a:sym typeface="Arial"/>
              </a:rPr>
              <a:t>Mutacións somáticas</a:t>
            </a:r>
            <a:r>
              <a:rPr b="0" i="0" lang="es" sz="1300" u="none" cap="none" strike="noStrike">
                <a:solidFill>
                  <a:schemeClr val="dk2"/>
                </a:solidFill>
                <a:latin typeface="Arial"/>
                <a:ea typeface="Arial"/>
                <a:cs typeface="Arial"/>
                <a:sym typeface="Arial"/>
              </a:rPr>
              <a:t>: afectan a células somáticas, de forma que a mutación pasa a células fillas (mitose) pero non ás seguintes xeracións.</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9900FF"/>
                </a:solidFill>
                <a:latin typeface="Arial"/>
                <a:ea typeface="Arial"/>
                <a:cs typeface="Arial"/>
                <a:sym typeface="Arial"/>
              </a:rPr>
              <a:t>Mutacións xerminais</a:t>
            </a:r>
            <a:r>
              <a:rPr b="0" i="0" lang="es" sz="1300" u="none" cap="none" strike="noStrike">
                <a:solidFill>
                  <a:schemeClr val="dk2"/>
                </a:solidFill>
                <a:latin typeface="Arial"/>
                <a:ea typeface="Arial"/>
                <a:cs typeface="Arial"/>
                <a:sym typeface="Arial"/>
              </a:rPr>
              <a:t>: a mutación afecta a óvulos e espermatozoides, ou as súas células nai, e por tanto é herdable e se transmite ás xeracións posteriores.</a:t>
            </a:r>
            <a:endParaRPr b="0" i="0" sz="1300" u="none" cap="none" strike="noStrike">
              <a:solidFill>
                <a:schemeClr val="dk2"/>
              </a:solidFill>
              <a:latin typeface="Arial"/>
              <a:ea typeface="Arial"/>
              <a:cs typeface="Arial"/>
              <a:sym typeface="Arial"/>
            </a:endParaRPr>
          </a:p>
        </p:txBody>
      </p:sp>
      <p:sp>
        <p:nvSpPr>
          <p:cNvPr id="673" name="Google Shape;673;p90"/>
          <p:cNvSpPr txBox="1"/>
          <p:nvPr/>
        </p:nvSpPr>
        <p:spPr>
          <a:xfrm>
            <a:off x="4700275" y="2276900"/>
            <a:ext cx="4142700" cy="113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Segundo a extensión do material xenético afectado:</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Mutacións </a:t>
            </a:r>
            <a:r>
              <a:rPr b="1" i="0" lang="es" sz="1300" u="none" cap="none" strike="noStrike">
                <a:solidFill>
                  <a:srgbClr val="B45F06"/>
                </a:solidFill>
                <a:latin typeface="Arial"/>
                <a:ea typeface="Arial"/>
                <a:cs typeface="Arial"/>
                <a:sym typeface="Arial"/>
              </a:rPr>
              <a:t>xénicas</a:t>
            </a:r>
            <a:r>
              <a:rPr b="0" i="0" lang="es" sz="1300" u="none" cap="none" strike="noStrike">
                <a:solidFill>
                  <a:schemeClr val="dk2"/>
                </a:solidFill>
                <a:latin typeface="Arial"/>
                <a:ea typeface="Arial"/>
                <a:cs typeface="Arial"/>
                <a:sym typeface="Arial"/>
              </a:rPr>
              <a:t> ou </a:t>
            </a:r>
            <a:r>
              <a:rPr b="1" i="0" lang="es" sz="1300" u="none" cap="none" strike="noStrike">
                <a:solidFill>
                  <a:srgbClr val="B45F06"/>
                </a:solidFill>
                <a:latin typeface="Arial"/>
                <a:ea typeface="Arial"/>
                <a:cs typeface="Arial"/>
                <a:sym typeface="Arial"/>
              </a:rPr>
              <a:t>puntuais</a:t>
            </a:r>
            <a:r>
              <a:rPr b="0" i="0" lang="es" sz="1300" u="none" cap="none" strike="noStrike">
                <a:solidFill>
                  <a:schemeClr val="dk2"/>
                </a:solidFill>
                <a:latin typeface="Arial"/>
                <a:ea typeface="Arial"/>
                <a:cs typeface="Arial"/>
                <a:sym typeface="Arial"/>
              </a:rPr>
              <a:t>: altérase a secuencia dun único xene.</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Mutacións </a:t>
            </a:r>
            <a:r>
              <a:rPr b="1" i="0" lang="es" sz="1300" u="none" cap="none" strike="noStrike">
                <a:solidFill>
                  <a:srgbClr val="B45F06"/>
                </a:solidFill>
                <a:latin typeface="Arial"/>
                <a:ea typeface="Arial"/>
                <a:cs typeface="Arial"/>
                <a:sym typeface="Arial"/>
              </a:rPr>
              <a:t>cromosómicas</a:t>
            </a:r>
            <a:r>
              <a:rPr b="0" i="0" lang="es" sz="1300" u="none" cap="none" strike="noStrike">
                <a:solidFill>
                  <a:schemeClr val="dk2"/>
                </a:solidFill>
                <a:latin typeface="Arial"/>
                <a:ea typeface="Arial"/>
                <a:cs typeface="Arial"/>
                <a:sym typeface="Arial"/>
              </a:rPr>
              <a:t>: altérase a estrutura dun cromosoma.</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Mutacións </a:t>
            </a:r>
            <a:r>
              <a:rPr b="1" i="0" lang="es" sz="1300" u="none" cap="none" strike="noStrike">
                <a:solidFill>
                  <a:srgbClr val="B45F06"/>
                </a:solidFill>
                <a:latin typeface="Arial"/>
                <a:ea typeface="Arial"/>
                <a:cs typeface="Arial"/>
                <a:sym typeface="Arial"/>
              </a:rPr>
              <a:t>xenómicas</a:t>
            </a:r>
            <a:r>
              <a:rPr b="0" i="0" lang="es" sz="1300" u="none" cap="none" strike="noStrike">
                <a:solidFill>
                  <a:schemeClr val="dk2"/>
                </a:solidFill>
                <a:latin typeface="Arial"/>
                <a:ea typeface="Arial"/>
                <a:cs typeface="Arial"/>
                <a:sym typeface="Arial"/>
              </a:rPr>
              <a:t>: afectan ó número de cromosomas.</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91"/>
          <p:cNvSpPr txBox="1"/>
          <p:nvPr/>
        </p:nvSpPr>
        <p:spPr>
          <a:xfrm>
            <a:off x="373300" y="229875"/>
            <a:ext cx="8505300" cy="90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s" sz="1300">
                <a:solidFill>
                  <a:srgbClr val="FF9900"/>
                </a:solidFill>
              </a:rPr>
              <a:t>ORIXE DAS MUTACIÓNS</a:t>
            </a:r>
            <a:endParaRPr b="1" i="0" sz="1300" u="none" cap="none" strike="noStrike">
              <a:solidFill>
                <a:srgbClr val="FF9900"/>
              </a:solidFil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Erros non correxidos durante a replicación do ADN: as ADN polimerases raramente se equivocan, pero pode suceder que seleccionen mal o nucleótido que hai que colocar. </a:t>
            </a:r>
            <a:r>
              <a:rPr b="1" i="0" lang="es" sz="1300" u="none" cap="none" strike="noStrike">
                <a:solidFill>
                  <a:schemeClr val="dk2"/>
                </a:solidFill>
                <a:latin typeface="Arial"/>
                <a:ea typeface="Arial"/>
                <a:cs typeface="Arial"/>
                <a:sym typeface="Arial"/>
              </a:rPr>
              <a:t>MUTACIÓNS ESPONTÁNEAS</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Acción de </a:t>
            </a:r>
            <a:r>
              <a:rPr b="1" i="0" lang="es" sz="1300" u="none" cap="none" strike="noStrike">
                <a:solidFill>
                  <a:schemeClr val="dk2"/>
                </a:solidFill>
              </a:rPr>
              <a:t>axentes mutáxenos</a:t>
            </a:r>
            <a:r>
              <a:rPr b="0" i="0" lang="es" sz="1300" u="none" cap="none" strike="noStrike">
                <a:solidFill>
                  <a:schemeClr val="dk2"/>
                </a:solidFill>
                <a:latin typeface="Arial"/>
                <a:ea typeface="Arial"/>
                <a:cs typeface="Arial"/>
                <a:sym typeface="Arial"/>
              </a:rPr>
              <a:t> físicos (radiacións), químicos ou biolóxicos (algúns virus). </a:t>
            </a:r>
            <a:r>
              <a:rPr b="1" i="0" lang="es" sz="1300" u="none" cap="none" strike="noStrike">
                <a:solidFill>
                  <a:schemeClr val="dk2"/>
                </a:solidFill>
                <a:latin typeface="Arial"/>
                <a:ea typeface="Arial"/>
                <a:cs typeface="Arial"/>
                <a:sym typeface="Arial"/>
              </a:rPr>
              <a:t>MUTACIÓNS INDUCIDAS</a:t>
            </a:r>
            <a:r>
              <a:rPr b="0" i="0" lang="e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679" name="Google Shape;679;p91" title="1771955426284 (1).jpg"/>
          <p:cNvPicPr preferRelativeResize="0"/>
          <p:nvPr/>
        </p:nvPicPr>
        <p:blipFill rotWithShape="1">
          <a:blip r:embed="rId3">
            <a:alphaModFix/>
          </a:blip>
          <a:srcRect b="0" l="0" r="6820" t="4625"/>
          <a:stretch/>
        </p:blipFill>
        <p:spPr>
          <a:xfrm rot="10800000">
            <a:off x="1324052" y="1645274"/>
            <a:ext cx="6495898" cy="33731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92"/>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PUNTUAIS OU XÉNICAS</a:t>
            </a:r>
            <a:endParaRPr b="0" i="0" sz="1700" u="none" cap="none" strike="noStrike">
              <a:solidFill>
                <a:schemeClr val="dk1"/>
              </a:solidFill>
              <a:latin typeface="Arial"/>
              <a:ea typeface="Arial"/>
              <a:cs typeface="Arial"/>
              <a:sym typeface="Arial"/>
            </a:endParaRPr>
          </a:p>
        </p:txBody>
      </p:sp>
      <p:sp>
        <p:nvSpPr>
          <p:cNvPr id="685" name="Google Shape;685;p92"/>
          <p:cNvSpPr txBox="1"/>
          <p:nvPr/>
        </p:nvSpPr>
        <p:spPr>
          <a:xfrm>
            <a:off x="778900" y="811225"/>
            <a:ext cx="7668300" cy="3608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As mutacións puntuais son consecuencia do cambio nunha base nitroxenada (e a súa complementaria) nun xene. Poden clasificarse en función do tipo de alteración sufrida polo ADN:</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9900FF"/>
                </a:solidFill>
                <a:latin typeface="Arial"/>
                <a:ea typeface="Arial"/>
                <a:cs typeface="Arial"/>
                <a:sym typeface="Arial"/>
              </a:rPr>
              <a:t>Substitución </a:t>
            </a:r>
            <a:r>
              <a:rPr b="0" i="0" lang="es" sz="1300" u="none" cap="none" strike="noStrike">
                <a:solidFill>
                  <a:schemeClr val="dk2"/>
                </a:solidFill>
                <a:latin typeface="Arial"/>
                <a:ea typeface="Arial"/>
                <a:cs typeface="Arial"/>
                <a:sym typeface="Arial"/>
              </a:rPr>
              <a:t>dunha base nitroxenada por outra. Será unha </a:t>
            </a:r>
            <a:r>
              <a:rPr b="1" i="0" lang="es" sz="1300" u="none" cap="none" strike="noStrike">
                <a:solidFill>
                  <a:schemeClr val="dk2"/>
                </a:solidFill>
                <a:latin typeface="Arial"/>
                <a:ea typeface="Arial"/>
                <a:cs typeface="Arial"/>
                <a:sym typeface="Arial"/>
              </a:rPr>
              <a:t>transición</a:t>
            </a:r>
            <a:r>
              <a:rPr b="0" i="0" lang="es" sz="1300" u="none" cap="none" strike="noStrike">
                <a:solidFill>
                  <a:schemeClr val="dk2"/>
                </a:solidFill>
                <a:latin typeface="Arial"/>
                <a:ea typeface="Arial"/>
                <a:cs typeface="Arial"/>
                <a:sym typeface="Arial"/>
              </a:rPr>
              <a:t> se o cambio é por unha base do mesmo tipo (púrica por púrica, pirimidínica por pirimidínica) ou </a:t>
            </a:r>
            <a:r>
              <a:rPr b="1" i="0" lang="es" sz="1300" u="none" cap="none" strike="noStrike">
                <a:solidFill>
                  <a:schemeClr val="dk2"/>
                </a:solidFill>
                <a:latin typeface="Arial"/>
                <a:ea typeface="Arial"/>
                <a:cs typeface="Arial"/>
                <a:sym typeface="Arial"/>
              </a:rPr>
              <a:t>transversión </a:t>
            </a:r>
            <a:r>
              <a:rPr b="0" i="0" lang="es" sz="1300" u="none" cap="none" strike="noStrike">
                <a:solidFill>
                  <a:schemeClr val="dk2"/>
                </a:solidFill>
                <a:latin typeface="Arial"/>
                <a:ea typeface="Arial"/>
                <a:cs typeface="Arial"/>
                <a:sym typeface="Arial"/>
              </a:rPr>
              <a:t>se as bases son de diferente tipo).</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	Se o novo codón codifica para o mesmo aminoácido, a proteína non sufrirá cambios. A </a:t>
            </a:r>
            <a:r>
              <a:rPr b="1" i="0" lang="es" sz="1300" u="none" cap="none" strike="noStrike">
                <a:solidFill>
                  <a:schemeClr val="dk2"/>
                </a:solidFill>
                <a:latin typeface="Arial"/>
                <a:ea typeface="Arial"/>
                <a:cs typeface="Arial"/>
                <a:sym typeface="Arial"/>
              </a:rPr>
              <a:t>mutación será silenciosa</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	Se o novo codón codifica para un aminoácido distinto, a funcionalidade da proteína pode verse afectada ou non; pode suceder incluso que a nova proteína mellore. </a:t>
            </a:r>
            <a:r>
              <a:rPr b="1" i="0" lang="es" sz="1300" u="none" cap="none" strike="noStrike">
                <a:solidFill>
                  <a:schemeClr val="dk2"/>
                </a:solidFill>
                <a:latin typeface="Arial"/>
                <a:ea typeface="Arial"/>
                <a:cs typeface="Arial"/>
                <a:sym typeface="Arial"/>
              </a:rPr>
              <a:t>Mutación puntual de cambio de sentido</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	Se o novo codón sinala STOP a mutación recibe o nome de </a:t>
            </a:r>
            <a:r>
              <a:rPr b="1" i="0" lang="es" sz="1300" u="none" cap="none" strike="noStrike">
                <a:solidFill>
                  <a:schemeClr val="dk2"/>
                </a:solidFill>
                <a:latin typeface="Arial"/>
                <a:ea typeface="Arial"/>
                <a:cs typeface="Arial"/>
                <a:sym typeface="Arial"/>
              </a:rPr>
              <a:t>mutación sen sentido</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9900FF"/>
                </a:solidFill>
                <a:latin typeface="Arial"/>
                <a:ea typeface="Arial"/>
                <a:cs typeface="Arial"/>
                <a:sym typeface="Arial"/>
              </a:rPr>
              <a:t>Deleción</a:t>
            </a:r>
            <a:r>
              <a:rPr b="0" i="0" lang="es" sz="1300" u="none" cap="none" strike="noStrike">
                <a:solidFill>
                  <a:schemeClr val="dk2"/>
                </a:solidFill>
                <a:latin typeface="Arial"/>
                <a:ea typeface="Arial"/>
                <a:cs typeface="Arial"/>
                <a:sym typeface="Arial"/>
              </a:rPr>
              <a:t>: perda de un ou máis nucleótidos. </a:t>
            </a:r>
            <a:endParaRPr b="0" i="0" sz="13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Char char="●"/>
            </a:pPr>
            <a:r>
              <a:rPr b="1" i="0" lang="es" sz="1300" u="none" cap="none" strike="noStrike">
                <a:solidFill>
                  <a:srgbClr val="9900FF"/>
                </a:solidFill>
                <a:latin typeface="Arial"/>
                <a:ea typeface="Arial"/>
                <a:cs typeface="Arial"/>
                <a:sym typeface="Arial"/>
              </a:rPr>
              <a:t>Insercións</a:t>
            </a:r>
            <a:r>
              <a:rPr b="0" i="0" lang="es" sz="1300" u="none" cap="none" strike="noStrike">
                <a:solidFill>
                  <a:schemeClr val="dk2"/>
                </a:solidFill>
                <a:latin typeface="Arial"/>
                <a:ea typeface="Arial"/>
                <a:cs typeface="Arial"/>
                <a:sym typeface="Arial"/>
              </a:rPr>
              <a:t>: ganancia de un ou máis nucleótidos.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1300" u="none" cap="none" strike="noStrike">
              <a:solidFill>
                <a:srgbClr val="9900FF"/>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3"/>
          <p:cNvSpPr txBox="1"/>
          <p:nvPr/>
        </p:nvSpPr>
        <p:spPr>
          <a:xfrm>
            <a:off x="211525" y="342175"/>
            <a:ext cx="280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PUNTUAIS</a:t>
            </a:r>
            <a:endParaRPr b="1" i="0" sz="17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rgbClr val="FF0000"/>
                </a:solidFill>
                <a:latin typeface="Arial"/>
                <a:ea typeface="Arial"/>
                <a:cs typeface="Arial"/>
                <a:sym typeface="Arial"/>
              </a:rPr>
              <a:t>SUBSTITUCIÓNS</a:t>
            </a:r>
            <a:endParaRPr b="1" i="0" sz="1700" u="none" cap="none" strike="noStrike">
              <a:solidFill>
                <a:srgbClr val="FF0000"/>
              </a:solidFill>
              <a:latin typeface="Arial"/>
              <a:ea typeface="Arial"/>
              <a:cs typeface="Arial"/>
              <a:sym typeface="Arial"/>
            </a:endParaRPr>
          </a:p>
        </p:txBody>
      </p:sp>
      <p:pic>
        <p:nvPicPr>
          <p:cNvPr id="691" name="Google Shape;691;p93"/>
          <p:cNvPicPr preferRelativeResize="0"/>
          <p:nvPr/>
        </p:nvPicPr>
        <p:blipFill rotWithShape="1">
          <a:blip r:embed="rId3">
            <a:alphaModFix/>
          </a:blip>
          <a:srcRect b="0" l="0" r="0" t="0"/>
          <a:stretch/>
        </p:blipFill>
        <p:spPr>
          <a:xfrm rot="-5400000">
            <a:off x="4264176" y="3270711"/>
            <a:ext cx="1369525" cy="2302802"/>
          </a:xfrm>
          <a:prstGeom prst="rect">
            <a:avLst/>
          </a:prstGeom>
          <a:noFill/>
          <a:ln>
            <a:noFill/>
          </a:ln>
        </p:spPr>
      </p:pic>
      <p:pic>
        <p:nvPicPr>
          <p:cNvPr id="692" name="Google Shape;692;p93"/>
          <p:cNvPicPr preferRelativeResize="0"/>
          <p:nvPr/>
        </p:nvPicPr>
        <p:blipFill rotWithShape="1">
          <a:blip r:embed="rId4">
            <a:alphaModFix/>
          </a:blip>
          <a:srcRect b="0" l="0" r="0" t="0"/>
          <a:stretch/>
        </p:blipFill>
        <p:spPr>
          <a:xfrm rot="-5400000">
            <a:off x="4196939" y="1484962"/>
            <a:ext cx="1504024" cy="2468127"/>
          </a:xfrm>
          <a:prstGeom prst="rect">
            <a:avLst/>
          </a:prstGeom>
          <a:noFill/>
          <a:ln>
            <a:noFill/>
          </a:ln>
        </p:spPr>
      </p:pic>
      <p:pic>
        <p:nvPicPr>
          <p:cNvPr id="693" name="Google Shape;693;p93"/>
          <p:cNvPicPr preferRelativeResize="0"/>
          <p:nvPr/>
        </p:nvPicPr>
        <p:blipFill rotWithShape="1">
          <a:blip r:embed="rId5">
            <a:alphaModFix/>
          </a:blip>
          <a:srcRect b="0" l="0" r="0" t="0"/>
          <a:stretch/>
        </p:blipFill>
        <p:spPr>
          <a:xfrm rot="-5400000">
            <a:off x="486322" y="1701220"/>
            <a:ext cx="2182301" cy="2731878"/>
          </a:xfrm>
          <a:prstGeom prst="rect">
            <a:avLst/>
          </a:prstGeom>
          <a:noFill/>
          <a:ln>
            <a:noFill/>
          </a:ln>
        </p:spPr>
      </p:pic>
      <p:pic>
        <p:nvPicPr>
          <p:cNvPr id="694" name="Google Shape;694;p93"/>
          <p:cNvPicPr preferRelativeResize="0"/>
          <p:nvPr/>
        </p:nvPicPr>
        <p:blipFill rotWithShape="1">
          <a:blip r:embed="rId6">
            <a:alphaModFix/>
          </a:blip>
          <a:srcRect b="0" l="0" r="0" t="0"/>
          <a:stretch/>
        </p:blipFill>
        <p:spPr>
          <a:xfrm rot="-5400000">
            <a:off x="4163138" y="-188864"/>
            <a:ext cx="1488001" cy="2384527"/>
          </a:xfrm>
          <a:prstGeom prst="rect">
            <a:avLst/>
          </a:prstGeom>
          <a:noFill/>
          <a:ln>
            <a:noFill/>
          </a:ln>
        </p:spPr>
      </p:pic>
      <p:sp>
        <p:nvSpPr>
          <p:cNvPr id="695" name="Google Shape;695;p93"/>
          <p:cNvSpPr txBox="1"/>
          <p:nvPr/>
        </p:nvSpPr>
        <p:spPr>
          <a:xfrm>
            <a:off x="6254825" y="645925"/>
            <a:ext cx="2731800" cy="511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SILENCIOSA: </a:t>
            </a:r>
            <a:r>
              <a:rPr b="0" i="0" lang="es" sz="1200" u="none" cap="none" strike="noStrike">
                <a:solidFill>
                  <a:schemeClr val="dk2"/>
                </a:solidFill>
                <a:latin typeface="Arial"/>
                <a:ea typeface="Arial"/>
                <a:cs typeface="Arial"/>
                <a:sym typeface="Arial"/>
              </a:rPr>
              <a:t>o cambio de nucleótido non implica cambio de aminoácido.</a:t>
            </a:r>
            <a:endParaRPr b="0" i="0" sz="1200" u="none" cap="none" strike="noStrike">
              <a:solidFill>
                <a:schemeClr val="dk2"/>
              </a:solidFill>
              <a:latin typeface="Arial"/>
              <a:ea typeface="Arial"/>
              <a:cs typeface="Arial"/>
              <a:sym typeface="Arial"/>
            </a:endParaRPr>
          </a:p>
        </p:txBody>
      </p:sp>
      <p:sp>
        <p:nvSpPr>
          <p:cNvPr id="696" name="Google Shape;696;p93"/>
          <p:cNvSpPr txBox="1"/>
          <p:nvPr/>
        </p:nvSpPr>
        <p:spPr>
          <a:xfrm>
            <a:off x="6341975" y="2316150"/>
            <a:ext cx="2731800" cy="511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CAMBIO DE SENTIDO: </a:t>
            </a:r>
            <a:r>
              <a:rPr b="0" i="0" lang="es" sz="1200" u="none" cap="none" strike="noStrike">
                <a:solidFill>
                  <a:schemeClr val="dk2"/>
                </a:solidFill>
                <a:latin typeface="Arial"/>
                <a:ea typeface="Arial"/>
                <a:cs typeface="Arial"/>
                <a:sym typeface="Arial"/>
              </a:rPr>
              <a:t>o cambio de nucleótido implica cambio de aminoácido. Pode ter diferentes consecuencias.</a:t>
            </a:r>
            <a:endParaRPr b="0" i="0" sz="1200" u="none" cap="none" strike="noStrike">
              <a:solidFill>
                <a:schemeClr val="dk2"/>
              </a:solidFill>
              <a:latin typeface="Arial"/>
              <a:ea typeface="Arial"/>
              <a:cs typeface="Arial"/>
              <a:sym typeface="Arial"/>
            </a:endParaRPr>
          </a:p>
        </p:txBody>
      </p:sp>
      <p:sp>
        <p:nvSpPr>
          <p:cNvPr id="697" name="Google Shape;697;p93"/>
          <p:cNvSpPr txBox="1"/>
          <p:nvPr/>
        </p:nvSpPr>
        <p:spPr>
          <a:xfrm>
            <a:off x="6341975" y="4166513"/>
            <a:ext cx="2731800" cy="511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SEN SENTIDO: </a:t>
            </a:r>
            <a:r>
              <a:rPr b="0" i="0" lang="es" sz="1200" u="none" cap="none" strike="noStrike">
                <a:solidFill>
                  <a:schemeClr val="dk2"/>
                </a:solidFill>
                <a:latin typeface="Arial"/>
                <a:ea typeface="Arial"/>
                <a:cs typeface="Arial"/>
                <a:sym typeface="Arial"/>
              </a:rPr>
              <a:t>o cambio de nucleótido implica a introdución dun sinal de STOP.</a:t>
            </a:r>
            <a:endParaRPr b="0" i="0" sz="1200" u="none" cap="none" strike="noStrike">
              <a:solidFill>
                <a:schemeClr val="dk2"/>
              </a:solidFill>
              <a:latin typeface="Arial"/>
              <a:ea typeface="Arial"/>
              <a:cs typeface="Arial"/>
              <a:sym typeface="Arial"/>
            </a:endParaRPr>
          </a:p>
        </p:txBody>
      </p:sp>
      <p:sp>
        <p:nvSpPr>
          <p:cNvPr id="698" name="Google Shape;698;p93"/>
          <p:cNvSpPr/>
          <p:nvPr/>
        </p:nvSpPr>
        <p:spPr>
          <a:xfrm>
            <a:off x="5080425" y="330575"/>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93"/>
          <p:cNvSpPr/>
          <p:nvPr/>
        </p:nvSpPr>
        <p:spPr>
          <a:xfrm>
            <a:off x="5080425" y="765625"/>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93"/>
          <p:cNvSpPr/>
          <p:nvPr/>
        </p:nvSpPr>
        <p:spPr>
          <a:xfrm>
            <a:off x="5156625" y="1265750"/>
            <a:ext cx="348000" cy="345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93"/>
          <p:cNvSpPr/>
          <p:nvPr/>
        </p:nvSpPr>
        <p:spPr>
          <a:xfrm>
            <a:off x="4733138" y="2033963"/>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93"/>
          <p:cNvSpPr/>
          <p:nvPr/>
        </p:nvSpPr>
        <p:spPr>
          <a:xfrm>
            <a:off x="4733138" y="2469013"/>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93"/>
          <p:cNvSpPr/>
          <p:nvPr/>
        </p:nvSpPr>
        <p:spPr>
          <a:xfrm>
            <a:off x="4733138" y="3018350"/>
            <a:ext cx="348000" cy="345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93"/>
          <p:cNvSpPr/>
          <p:nvPr/>
        </p:nvSpPr>
        <p:spPr>
          <a:xfrm>
            <a:off x="4430588" y="3863025"/>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93"/>
          <p:cNvSpPr/>
          <p:nvPr/>
        </p:nvSpPr>
        <p:spPr>
          <a:xfrm>
            <a:off x="4430588" y="4298075"/>
            <a:ext cx="3480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93"/>
          <p:cNvSpPr/>
          <p:nvPr/>
        </p:nvSpPr>
        <p:spPr>
          <a:xfrm>
            <a:off x="4322029" y="4733125"/>
            <a:ext cx="456600" cy="27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4"/>
          <p:cNvSpPr txBox="1"/>
          <p:nvPr/>
        </p:nvSpPr>
        <p:spPr>
          <a:xfrm>
            <a:off x="211525" y="342175"/>
            <a:ext cx="37164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PUNTUAIS</a:t>
            </a:r>
            <a:endParaRPr b="1" i="0" sz="17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rgbClr val="FF0000"/>
                </a:solidFill>
                <a:latin typeface="Arial"/>
                <a:ea typeface="Arial"/>
                <a:cs typeface="Arial"/>
                <a:sym typeface="Arial"/>
              </a:rPr>
              <a:t>DELECIÓNS E INSERCIÓNS</a:t>
            </a:r>
            <a:endParaRPr b="1" i="0" sz="1700" u="none" cap="none" strike="noStrike">
              <a:solidFill>
                <a:srgbClr val="FF0000"/>
              </a:solidFill>
              <a:latin typeface="Arial"/>
              <a:ea typeface="Arial"/>
              <a:cs typeface="Arial"/>
              <a:sym typeface="Arial"/>
            </a:endParaRPr>
          </a:p>
        </p:txBody>
      </p:sp>
      <p:pic>
        <p:nvPicPr>
          <p:cNvPr id="712" name="Google Shape;712;p94"/>
          <p:cNvPicPr preferRelativeResize="0"/>
          <p:nvPr/>
        </p:nvPicPr>
        <p:blipFill rotWithShape="1">
          <a:blip r:embed="rId3">
            <a:alphaModFix/>
          </a:blip>
          <a:srcRect b="0" l="0" r="0" t="0"/>
          <a:stretch/>
        </p:blipFill>
        <p:spPr>
          <a:xfrm rot="-5400000">
            <a:off x="805909" y="1519662"/>
            <a:ext cx="2734100" cy="3422623"/>
          </a:xfrm>
          <a:prstGeom prst="rect">
            <a:avLst/>
          </a:prstGeom>
          <a:noFill/>
          <a:ln>
            <a:noFill/>
          </a:ln>
        </p:spPr>
      </p:pic>
      <p:sp>
        <p:nvSpPr>
          <p:cNvPr id="713" name="Google Shape;713;p94"/>
          <p:cNvSpPr txBox="1"/>
          <p:nvPr/>
        </p:nvSpPr>
        <p:spPr>
          <a:xfrm>
            <a:off x="4572000" y="966775"/>
            <a:ext cx="3890400" cy="1218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DELECIÓNS OU INSERCIÓNS: </a:t>
            </a:r>
            <a:r>
              <a:rPr b="0" i="0" lang="es" sz="1200" u="none" cap="none" strike="noStrike">
                <a:solidFill>
                  <a:schemeClr val="dk2"/>
                </a:solidFill>
                <a:latin typeface="Arial"/>
                <a:ea typeface="Arial"/>
                <a:cs typeface="Arial"/>
                <a:sym typeface="Arial"/>
              </a:rPr>
              <a:t>mutacións moi problemáticas porque alteran a secuencia de tripletes de forma total. Corremento da pauta de lectura.</a:t>
            </a:r>
            <a:endParaRPr b="0" i="0" sz="1200" u="none" cap="none" strike="noStrike">
              <a:solidFill>
                <a:schemeClr val="dk2"/>
              </a:solidFill>
              <a:latin typeface="Arial"/>
              <a:ea typeface="Arial"/>
              <a:cs typeface="Arial"/>
              <a:sym typeface="Arial"/>
            </a:endParaRPr>
          </a:p>
        </p:txBody>
      </p:sp>
      <p:pic>
        <p:nvPicPr>
          <p:cNvPr id="714" name="Google Shape;714;p94"/>
          <p:cNvPicPr preferRelativeResize="0"/>
          <p:nvPr/>
        </p:nvPicPr>
        <p:blipFill rotWithShape="1">
          <a:blip r:embed="rId4">
            <a:alphaModFix/>
          </a:blip>
          <a:srcRect b="0" l="0" r="0" t="0"/>
          <a:stretch/>
        </p:blipFill>
        <p:spPr>
          <a:xfrm rot="-5400000">
            <a:off x="5265097" y="1127326"/>
            <a:ext cx="2615025" cy="4088223"/>
          </a:xfrm>
          <a:prstGeom prst="rect">
            <a:avLst/>
          </a:prstGeom>
          <a:noFill/>
          <a:ln>
            <a:noFill/>
          </a:ln>
        </p:spPr>
      </p:pic>
      <p:sp>
        <p:nvSpPr>
          <p:cNvPr id="715" name="Google Shape;715;p94"/>
          <p:cNvSpPr/>
          <p:nvPr/>
        </p:nvSpPr>
        <p:spPr>
          <a:xfrm>
            <a:off x="5928625" y="2331425"/>
            <a:ext cx="239100" cy="31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5"/>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PUNTUAIS</a:t>
            </a:r>
            <a:endParaRPr b="0" i="0" sz="1700" u="none" cap="none" strike="noStrike">
              <a:solidFill>
                <a:schemeClr val="dk1"/>
              </a:solidFill>
              <a:latin typeface="Arial"/>
              <a:ea typeface="Arial"/>
              <a:cs typeface="Arial"/>
              <a:sym typeface="Arial"/>
            </a:endParaRPr>
          </a:p>
        </p:txBody>
      </p:sp>
      <p:sp>
        <p:nvSpPr>
          <p:cNvPr id="721" name="Google Shape;721;p95"/>
          <p:cNvSpPr txBox="1"/>
          <p:nvPr/>
        </p:nvSpPr>
        <p:spPr>
          <a:xfrm>
            <a:off x="778900" y="811225"/>
            <a:ext cx="5660700" cy="2488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Exemplos de enfermidades ligadas a cambios a nivel nucleótido:</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ANEMIA FALCIFORME: </a:t>
            </a:r>
            <a:r>
              <a:rPr b="0" i="0" lang="es" sz="1300" u="none" cap="none" strike="noStrike">
                <a:solidFill>
                  <a:schemeClr val="dk2"/>
                </a:solidFill>
                <a:latin typeface="Arial"/>
                <a:ea typeface="Arial"/>
                <a:cs typeface="Arial"/>
                <a:sym typeface="Arial"/>
              </a:rPr>
              <a:t>a mutación nun único nucleótido provoca un cambio dunha das cadeas da hemoglobina (no canto de ácido glutámico, aparece valina) que fai que os glóbulos vermellos se deformen, adoptando forma de fouce e complicando a circulación sanguínea.</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CANCRO</a:t>
            </a:r>
            <a:r>
              <a:rPr b="0" i="0" lang="es" sz="1300" u="none" cap="none" strike="noStrike">
                <a:solidFill>
                  <a:schemeClr val="dk2"/>
                </a:solidFill>
                <a:latin typeface="Arial"/>
                <a:ea typeface="Arial"/>
                <a:cs typeface="Arial"/>
                <a:sym typeface="Arial"/>
              </a:rPr>
              <a:t>: provocado pola mutación en proteínas que controlan a reprodución celular.</a:t>
            </a:r>
            <a:endParaRPr b="0" i="0" sz="1300" u="none" cap="none" strike="noStrike">
              <a:solidFill>
                <a:schemeClr val="dk2"/>
              </a:solidFill>
              <a:latin typeface="Arial"/>
              <a:ea typeface="Arial"/>
              <a:cs typeface="Arial"/>
              <a:sym typeface="Arial"/>
            </a:endParaRPr>
          </a:p>
        </p:txBody>
      </p:sp>
      <p:pic>
        <p:nvPicPr>
          <p:cNvPr id="722" name="Google Shape;722;p95"/>
          <p:cNvPicPr preferRelativeResize="0"/>
          <p:nvPr/>
        </p:nvPicPr>
        <p:blipFill rotWithShape="1">
          <a:blip r:embed="rId3">
            <a:alphaModFix/>
          </a:blip>
          <a:srcRect b="0" l="0" r="0" t="0"/>
          <a:stretch/>
        </p:blipFill>
        <p:spPr>
          <a:xfrm>
            <a:off x="6787698" y="722400"/>
            <a:ext cx="1953125" cy="22786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6"/>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Arial"/>
                <a:ea typeface="Arial"/>
                <a:cs typeface="Arial"/>
                <a:sym typeface="Arial"/>
              </a:rPr>
              <a:t>MUTACIÓNS CROMOSÓMICAS</a:t>
            </a:r>
            <a:endParaRPr b="0" i="0" sz="1700" u="none" cap="none" strike="noStrike">
              <a:solidFill>
                <a:schemeClr val="dk1"/>
              </a:solidFill>
              <a:latin typeface="Arial"/>
              <a:ea typeface="Arial"/>
              <a:cs typeface="Arial"/>
              <a:sym typeface="Arial"/>
            </a:endParaRPr>
          </a:p>
        </p:txBody>
      </p:sp>
      <p:sp>
        <p:nvSpPr>
          <p:cNvPr id="728" name="Google Shape;728;p96"/>
          <p:cNvSpPr txBox="1"/>
          <p:nvPr/>
        </p:nvSpPr>
        <p:spPr>
          <a:xfrm>
            <a:off x="778900" y="811225"/>
            <a:ext cx="7668300" cy="2488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Son cambios no número de xenes ou da súa disposición dentro do cromosoma. Poden clasifcarse en función do tipo de alteración sufrida polo ADN: CAMBIO NO NÚMERO DE XENES ou CAMBIO NA ORDE DOS XENES.</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CAMBIO NO NÚMERO DE XENES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p:txBody>
      </p:sp>
      <p:pic>
        <p:nvPicPr>
          <p:cNvPr id="729" name="Google Shape;729;p96"/>
          <p:cNvPicPr preferRelativeResize="0"/>
          <p:nvPr/>
        </p:nvPicPr>
        <p:blipFill rotWithShape="1">
          <a:blip r:embed="rId3">
            <a:alphaModFix/>
          </a:blip>
          <a:srcRect b="0" l="0" r="0" t="0"/>
          <a:stretch/>
        </p:blipFill>
        <p:spPr>
          <a:xfrm>
            <a:off x="1541275" y="2157425"/>
            <a:ext cx="6459551" cy="25620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7"/>
          <p:cNvSpPr txBox="1"/>
          <p:nvPr/>
        </p:nvSpPr>
        <p:spPr>
          <a:xfrm>
            <a:off x="494275" y="342175"/>
            <a:ext cx="8055600" cy="62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s" sz="1700">
                <a:solidFill>
                  <a:schemeClr val="dk2"/>
                </a:solidFill>
              </a:rPr>
              <a:t>REGULACIÓN DA EXPRESIÓN XÉNICA: EPIXENÉTICA</a:t>
            </a:r>
            <a:endParaRPr b="0" i="0" sz="1700" u="none" cap="none" strike="noStrike">
              <a:solidFill>
                <a:schemeClr val="dk1"/>
              </a:solidFill>
              <a:latin typeface="Arial"/>
              <a:ea typeface="Arial"/>
              <a:cs typeface="Arial"/>
              <a:sym typeface="Arial"/>
            </a:endParaRPr>
          </a:p>
        </p:txBody>
      </p:sp>
      <p:sp>
        <p:nvSpPr>
          <p:cNvPr id="735" name="Google Shape;735;p97"/>
          <p:cNvSpPr txBox="1"/>
          <p:nvPr/>
        </p:nvSpPr>
        <p:spPr>
          <a:xfrm>
            <a:off x="778900" y="811225"/>
            <a:ext cx="7668300" cy="2488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 sz="1300">
                <a:solidFill>
                  <a:schemeClr val="dk1"/>
                </a:solidFill>
              </a:rPr>
              <a:t>A </a:t>
            </a:r>
            <a:r>
              <a:rPr b="1" lang="es" sz="1300">
                <a:solidFill>
                  <a:schemeClr val="dk1"/>
                </a:solidFill>
              </a:rPr>
              <a:t>epigenética </a:t>
            </a:r>
            <a:r>
              <a:rPr lang="es" sz="1300">
                <a:solidFill>
                  <a:schemeClr val="dk1"/>
                </a:solidFill>
              </a:rPr>
              <a:t>(do grego epi, 'en' ou 'sobre', -xenética) é o estudo dos mecanismos que regulan a expresión dos xenes sen unha modificación na secuencia do ADN que os compón. É dicir, céntrase nos procesos que inciden na trascripción sen alterar a orde ou estrutura dos nucleótidos, activando ou inactivando os xenes, e que poden estar causados pola idade e a exposición a factores ambientais (alimentación, exercicio, medicamentos e substancias químicas). Estes cambios poden manterse no tempo e transmitirse de pais a fillos por herdanza.​ Establece a relación entre as influencias xenéticas e ambientais que determinan un fenotipo.</a:t>
            </a:r>
            <a:endParaRPr sz="1300">
              <a:solidFill>
                <a:schemeClr val="dk1"/>
              </a:solidFill>
            </a:endParaRPr>
          </a:p>
          <a:p>
            <a:pPr indent="0" lvl="0" marL="0" marR="0" rtl="0" algn="just">
              <a:lnSpc>
                <a:spcPct val="100000"/>
              </a:lnSpc>
              <a:spcBef>
                <a:spcPts val="0"/>
              </a:spcBef>
              <a:spcAft>
                <a:spcPts val="0"/>
              </a:spcAft>
              <a:buClr>
                <a:srgbClr val="000000"/>
              </a:buClr>
              <a:buSzPts val="1300"/>
              <a:buFont typeface="Arial"/>
              <a:buNone/>
            </a:pPr>
            <a:r>
              <a:t/>
            </a:r>
            <a:endParaRPr b="1" sz="13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