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82" roundtripDataSignature="AMtx7mjmSJblTd/D8AApHLJLpjow+ok+G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2" Type="http://customschemas.google.com/relationships/presentationmetadata" Target="metadata"/><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cc2042008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g3cc2042008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cdf75137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g3cdf75137b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cdf75137b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g3cdf75137b2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 name="Google Shape;445;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3" name="Google Shape;463;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Google Shape;480;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7" name="Google Shape;487;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5" name="Google Shape;515;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2" name="Google Shape;522;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4" name="Google Shape;534;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1" name="Google Shape;551;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7" name="Google Shape;557;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5" name="Google Shape;565;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3" name="Google Shape;573;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7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7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8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8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7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7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7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7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7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7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8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8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8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8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8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8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8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7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7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8.png"/><Relationship Id="rId5"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56.png"/><Relationship Id="rId5"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55.png"/><Relationship Id="rId6"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2.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3.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7.png"/><Relationship Id="rId4" Type="http://schemas.openxmlformats.org/officeDocument/2006/relationships/image" Target="../media/image59.png"/><Relationship Id="rId5" Type="http://schemas.openxmlformats.org/officeDocument/2006/relationships/image" Target="../media/image38.png"/><Relationship Id="rId6" Type="http://schemas.openxmlformats.org/officeDocument/2006/relationships/hyperlink" Target="https://elpais.com/ciencia/2023-05-10/el-primer-pangenoma-humano-revela-120-millones-de-letras-mas-en-el-adn.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0.jp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9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9.gif"/><Relationship Id="rId4" Type="http://schemas.openxmlformats.org/officeDocument/2006/relationships/image" Target="../media/image96.png"/><Relationship Id="rId5" Type="http://schemas.openxmlformats.org/officeDocument/2006/relationships/hyperlink" Target="https://es.wikipedia.org/wiki/Ser_vivo" TargetMode="External"/><Relationship Id="rId6" Type="http://schemas.openxmlformats.org/officeDocument/2006/relationships/hyperlink" Target="https://es.wikipedia.org/wiki/Genoma" TargetMode="External"/><Relationship Id="rId7" Type="http://schemas.openxmlformats.org/officeDocument/2006/relationships/hyperlink" Target="https://es.wikipedia.org/wiki/Bases_nitrogenadas" TargetMode="External"/><Relationship Id="rId8" Type="http://schemas.openxmlformats.org/officeDocument/2006/relationships/hyperlink" Target="https://es.wikipedia.org/wiki/Gen"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7.png"/><Relationship Id="rId4" Type="http://schemas.openxmlformats.org/officeDocument/2006/relationships/image" Target="../media/image59.png"/><Relationship Id="rId5" Type="http://schemas.openxmlformats.org/officeDocument/2006/relationships/image" Target="../media/image38.png"/><Relationship Id="rId6" Type="http://schemas.openxmlformats.org/officeDocument/2006/relationships/hyperlink" Target="https://elpais.com/ciencia/2023-05-10/el-primer-pangenoma-humano-revela-120-millones-de-letras-mas-en-el-adn.htm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6.png"/><Relationship Id="rId4" Type="http://schemas.openxmlformats.org/officeDocument/2006/relationships/image" Target="../media/image84.png"/><Relationship Id="rId5"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1.png"/><Relationship Id="rId6" Type="http://schemas.openxmlformats.org/officeDocument/2006/relationships/hyperlink" Target="https://elpais.com/ciencia/2024-01-16/nace-retro-un-mono-clonado-que-acerca-la-posibilidad-de-hacer-copias-de-los-seres-humanos.html"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4.png"/><Relationship Id="rId4" Type="http://schemas.openxmlformats.org/officeDocument/2006/relationships/image" Target="../media/image62.png"/><Relationship Id="rId5" Type="http://schemas.openxmlformats.org/officeDocument/2006/relationships/image" Target="../media/image58.png"/><Relationship Id="rId6" Type="http://schemas.openxmlformats.org/officeDocument/2006/relationships/hyperlink" Target="https://elpais.com/ciencia/2025-12-14/quiero-a-mi-perro-de-vuelta-el-auge-de-la-clonacion-de-mascotas-un-negocio-entre-el-amor-eterno-y-la-explotacion-inaceptable.html"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hyperlink" Target="https://elpais.com/ciencia/2025-04-08/ni-han-resucitado-a-los-lobos-gigantes-ni-son-la-primera-especie-desextinguida-pero-es-asi-como-volveremos-a-ver-dodos-y-tilacinos.html" TargetMode="External"/><Relationship Id="rId4" Type="http://schemas.openxmlformats.org/officeDocument/2006/relationships/image" Target="../media/image61.png"/><Relationship Id="rId5" Type="http://schemas.openxmlformats.org/officeDocument/2006/relationships/image" Target="../media/image68.png"/><Relationship Id="rId6"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6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8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9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8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7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7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hyperlink" Target="https://www.youtube.com/watch?v=ZoE-G7YPvZQ" TargetMode="External"/><Relationship Id="rId4" Type="http://schemas.openxmlformats.org/officeDocument/2006/relationships/hyperlink" Target="https://elpais.com/ciencia/2025-03-04/creado-un-raton-lanudo-que-resucita-genes-del-mamut.html"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90.png"/><Relationship Id="rId4" Type="http://schemas.openxmlformats.org/officeDocument/2006/relationships/image" Target="../media/image97.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hyperlink" Target="https://elpais.com/ciencia/2023-12-08/estados-unidos-aprueba-el-primer-tratamiento-con-edicion-genetica-crispr.html"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74.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94.png"/><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7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91.png"/><Relationship Id="rId4" Type="http://schemas.openxmlformats.org/officeDocument/2006/relationships/image" Target="../media/image8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85.png"/><Relationship Id="rId4" Type="http://schemas.openxmlformats.org/officeDocument/2006/relationships/image" Target="../media/image8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86.png"/><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s"/>
              <a:t>Tema 13. Biotecnoloxía</a:t>
            </a:r>
            <a:endParaRPr/>
          </a:p>
        </p:txBody>
      </p:sp>
      <p:sp>
        <p:nvSpPr>
          <p:cNvPr id="55" name="Google Shape;55;p1"/>
          <p:cNvSpPr txBox="1"/>
          <p:nvPr>
            <p:ph idx="1" type="subTitle"/>
          </p:nvPr>
        </p:nvSpPr>
        <p:spPr>
          <a:xfrm>
            <a:off x="311700" y="2834125"/>
            <a:ext cx="8520600" cy="12480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s"/>
              <a:t>Bloque 5</a:t>
            </a:r>
            <a:endParaRPr/>
          </a:p>
          <a:p>
            <a:pPr indent="0" lvl="0" marL="0" rtl="0" algn="ctr">
              <a:lnSpc>
                <a:spcPct val="100000"/>
              </a:lnSpc>
              <a:spcBef>
                <a:spcPts val="0"/>
              </a:spcBef>
              <a:spcAft>
                <a:spcPts val="0"/>
              </a:spcAft>
              <a:buSzPts val="28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0"/>
          <p:cNvSpPr txBox="1"/>
          <p:nvPr/>
        </p:nvSpPr>
        <p:spPr>
          <a:xfrm>
            <a:off x="545875" y="374075"/>
            <a:ext cx="7785900" cy="38061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Como se nomean os enzimas de restrición?</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16" name="Google Shape;116;p10"/>
          <p:cNvSpPr txBox="1"/>
          <p:nvPr/>
        </p:nvSpPr>
        <p:spPr>
          <a:xfrm>
            <a:off x="426275" y="906900"/>
            <a:ext cx="8177400" cy="304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NOME DA BACTERIA DA QUE PROCEDEN + NATUREZA (R) + NÚMERO (orde de descubremento)</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pic>
        <p:nvPicPr>
          <p:cNvPr id="117" name="Google Shape;117;p10"/>
          <p:cNvPicPr preferRelativeResize="0"/>
          <p:nvPr/>
        </p:nvPicPr>
        <p:blipFill rotWithShape="1">
          <a:blip r:embed="rId3">
            <a:alphaModFix/>
          </a:blip>
          <a:srcRect b="0" l="0" r="0" t="0"/>
          <a:stretch/>
        </p:blipFill>
        <p:spPr>
          <a:xfrm>
            <a:off x="643750" y="1402950"/>
            <a:ext cx="3566351" cy="1748351"/>
          </a:xfrm>
          <a:prstGeom prst="rect">
            <a:avLst/>
          </a:prstGeom>
          <a:noFill/>
          <a:ln>
            <a:noFill/>
          </a:ln>
        </p:spPr>
      </p:pic>
      <p:pic>
        <p:nvPicPr>
          <p:cNvPr id="118" name="Google Shape;118;p10"/>
          <p:cNvPicPr preferRelativeResize="0"/>
          <p:nvPr/>
        </p:nvPicPr>
        <p:blipFill rotWithShape="1">
          <a:blip r:embed="rId4">
            <a:alphaModFix/>
          </a:blip>
          <a:srcRect b="0" l="26730" r="25654" t="0"/>
          <a:stretch/>
        </p:blipFill>
        <p:spPr>
          <a:xfrm>
            <a:off x="4993475" y="2265475"/>
            <a:ext cx="3610200" cy="885825"/>
          </a:xfrm>
          <a:prstGeom prst="rect">
            <a:avLst/>
          </a:prstGeom>
          <a:noFill/>
          <a:ln>
            <a:noFill/>
          </a:ln>
        </p:spPr>
      </p:pic>
      <p:pic>
        <p:nvPicPr>
          <p:cNvPr id="119" name="Google Shape;119;p10"/>
          <p:cNvPicPr preferRelativeResize="0"/>
          <p:nvPr/>
        </p:nvPicPr>
        <p:blipFill rotWithShape="1">
          <a:blip r:embed="rId5">
            <a:alphaModFix/>
          </a:blip>
          <a:srcRect b="0" l="0" r="0" t="0"/>
          <a:stretch/>
        </p:blipFill>
        <p:spPr>
          <a:xfrm>
            <a:off x="1350575" y="3694974"/>
            <a:ext cx="7012376" cy="1295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1"/>
          <p:cNvSpPr txBox="1"/>
          <p:nvPr/>
        </p:nvSpPr>
        <p:spPr>
          <a:xfrm>
            <a:off x="545875" y="374075"/>
            <a:ext cx="7785900" cy="38061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Como actúan os enzimas de restrición?</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25" name="Google Shape;125;p11"/>
          <p:cNvPicPr preferRelativeResize="0"/>
          <p:nvPr/>
        </p:nvPicPr>
        <p:blipFill rotWithShape="1">
          <a:blip r:embed="rId3">
            <a:alphaModFix/>
          </a:blip>
          <a:srcRect b="0" l="0" r="0" t="0"/>
          <a:stretch/>
        </p:blipFill>
        <p:spPr>
          <a:xfrm>
            <a:off x="741625" y="760525"/>
            <a:ext cx="7644575" cy="4266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2"/>
          <p:cNvSpPr txBox="1"/>
          <p:nvPr/>
        </p:nvSpPr>
        <p:spPr>
          <a:xfrm>
            <a:off x="545875" y="374075"/>
            <a:ext cx="7785900" cy="16095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500"/>
              <a:buFont typeface="Arial"/>
              <a:buNone/>
            </a:pPr>
            <a:r>
              <a:rPr b="0" i="0" lang="es" sz="1500" u="none" cap="none" strike="noStrike">
                <a:solidFill>
                  <a:schemeClr val="dk2"/>
                </a:solidFill>
                <a:latin typeface="Arial"/>
                <a:ea typeface="Arial"/>
                <a:cs typeface="Arial"/>
                <a:sym typeface="Arial"/>
              </a:rPr>
              <a:t>ENXEÑARÍA XENÉTICA: ENZIMAS DE RESTRICIÓN E ADN RECOMBINANTE</a:t>
            </a:r>
            <a:endParaRPr b="0" i="0" sz="15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En bioloxía molecular, un </a:t>
            </a:r>
            <a:r>
              <a:rPr b="1" i="0" lang="es" sz="1300" u="none" cap="none" strike="noStrike">
                <a:solidFill>
                  <a:schemeClr val="dk2"/>
                </a:solidFill>
                <a:latin typeface="Arial"/>
                <a:ea typeface="Arial"/>
                <a:cs typeface="Arial"/>
                <a:sym typeface="Arial"/>
              </a:rPr>
              <a:t>clon </a:t>
            </a:r>
            <a:r>
              <a:rPr b="0" i="0" lang="es" sz="1300" u="none" cap="none" strike="noStrike">
                <a:solidFill>
                  <a:schemeClr val="dk2"/>
                </a:solidFill>
                <a:latin typeface="Arial"/>
                <a:ea typeface="Arial"/>
                <a:cs typeface="Arial"/>
                <a:sym typeface="Arial"/>
              </a:rPr>
              <a:t>é unha molécula idéntica a outra da que procede. </a:t>
            </a:r>
            <a:r>
              <a:rPr b="1" i="0" lang="es" sz="1300" u="none" cap="none" strike="noStrike">
                <a:solidFill>
                  <a:schemeClr val="dk2"/>
                </a:solidFill>
              </a:rPr>
              <a:t>A tecnoloxía do ADN recombinante permite clonar fragmentos de ADN</a:t>
            </a:r>
            <a:r>
              <a:rPr b="0" i="0" lang="es" sz="1300" u="none" cap="none" strike="noStrike">
                <a:solidFill>
                  <a:schemeClr val="dk2"/>
                </a:solidFill>
                <a:latin typeface="Arial"/>
                <a:ea typeface="Arial"/>
                <a:cs typeface="Arial"/>
                <a:sym typeface="Arial"/>
              </a:rPr>
              <a:t> para conseguir un xene ou un xenoma. As aplicacións son moi amplas.</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31" name="Google Shape;131;p12"/>
          <p:cNvSpPr txBox="1"/>
          <p:nvPr/>
        </p:nvSpPr>
        <p:spPr>
          <a:xfrm>
            <a:off x="2228700" y="1919250"/>
            <a:ext cx="4686600" cy="65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s" sz="1500" u="none" cap="none" strike="noStrike">
                <a:solidFill>
                  <a:schemeClr val="dk2"/>
                </a:solidFill>
                <a:latin typeface="Arial"/>
                <a:ea typeface="Arial"/>
                <a:cs typeface="Arial"/>
                <a:sym typeface="Arial"/>
              </a:rPr>
              <a:t>QUE SE PRECISA PARA CLONAR ADN</a:t>
            </a:r>
            <a:r>
              <a:rPr b="1" i="0" lang="es" sz="2500" u="none" cap="none" strike="noStrike">
                <a:solidFill>
                  <a:srgbClr val="9900FF"/>
                </a:solidFill>
                <a:latin typeface="Arial"/>
                <a:ea typeface="Arial"/>
                <a:cs typeface="Arial"/>
                <a:sym typeface="Arial"/>
              </a:rPr>
              <a:t>?</a:t>
            </a:r>
            <a:endParaRPr b="1" i="0" sz="2500" u="none" cap="none" strike="noStrike">
              <a:solidFill>
                <a:srgbClr val="9900FF"/>
              </a:solidFill>
              <a:latin typeface="Arial"/>
              <a:ea typeface="Arial"/>
              <a:cs typeface="Arial"/>
              <a:sym typeface="Arial"/>
            </a:endParaRPr>
          </a:p>
        </p:txBody>
      </p:sp>
      <p:grpSp>
        <p:nvGrpSpPr>
          <p:cNvPr id="132" name="Google Shape;132;p12"/>
          <p:cNvGrpSpPr/>
          <p:nvPr/>
        </p:nvGrpSpPr>
        <p:grpSpPr>
          <a:xfrm>
            <a:off x="709000" y="2739413"/>
            <a:ext cx="2272800" cy="652500"/>
            <a:chOff x="1317950" y="3342725"/>
            <a:chExt cx="2272800" cy="652500"/>
          </a:xfrm>
        </p:grpSpPr>
        <p:sp>
          <p:nvSpPr>
            <p:cNvPr id="133" name="Google Shape;133;p12"/>
            <p:cNvSpPr txBox="1"/>
            <p:nvPr/>
          </p:nvSpPr>
          <p:spPr>
            <a:xfrm>
              <a:off x="1317950" y="3342725"/>
              <a:ext cx="2272800" cy="65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s" sz="1500" u="none" cap="none" strike="noStrike">
                  <a:solidFill>
                    <a:schemeClr val="dk2"/>
                  </a:solidFill>
                  <a:latin typeface="Arial"/>
                  <a:ea typeface="Arial"/>
                  <a:cs typeface="Arial"/>
                  <a:sym typeface="Arial"/>
                </a:rPr>
                <a:t>ADN a clonar</a:t>
              </a:r>
              <a:endParaRPr b="0" i="0" sz="1500" u="none" cap="none" strike="noStrike">
                <a:solidFill>
                  <a:schemeClr val="dk2"/>
                </a:solidFill>
                <a:latin typeface="Arial"/>
                <a:ea typeface="Arial"/>
                <a:cs typeface="Arial"/>
                <a:sym typeface="Arial"/>
              </a:endParaRPr>
            </a:p>
          </p:txBody>
        </p:sp>
        <p:sp>
          <p:nvSpPr>
            <p:cNvPr id="134" name="Google Shape;134;p12"/>
            <p:cNvSpPr/>
            <p:nvPr/>
          </p:nvSpPr>
          <p:spPr>
            <a:xfrm>
              <a:off x="1339700" y="3353600"/>
              <a:ext cx="1348500" cy="456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5" name="Google Shape;135;p12"/>
          <p:cNvGrpSpPr/>
          <p:nvPr/>
        </p:nvGrpSpPr>
        <p:grpSpPr>
          <a:xfrm>
            <a:off x="2481575" y="2729000"/>
            <a:ext cx="2272875" cy="1261500"/>
            <a:chOff x="3221025" y="3255650"/>
            <a:chExt cx="2272875" cy="1261500"/>
          </a:xfrm>
        </p:grpSpPr>
        <p:sp>
          <p:nvSpPr>
            <p:cNvPr id="136" name="Google Shape;136;p12"/>
            <p:cNvSpPr txBox="1"/>
            <p:nvPr/>
          </p:nvSpPr>
          <p:spPr>
            <a:xfrm>
              <a:off x="3221100" y="3255650"/>
              <a:ext cx="2272800" cy="652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s" sz="1500" u="none" cap="none" strike="noStrike">
                  <a:solidFill>
                    <a:schemeClr val="dk2"/>
                  </a:solidFill>
                  <a:latin typeface="Arial"/>
                  <a:ea typeface="Arial"/>
                  <a:cs typeface="Arial"/>
                  <a:sym typeface="Arial"/>
                </a:rPr>
                <a:t>VECTOR</a:t>
              </a:r>
              <a:endParaRPr b="0" i="0" sz="15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Axente biolóxico empregado para introducir o ADN a copiar nunha célula</a:t>
              </a:r>
              <a:endParaRPr b="0" i="0" sz="1400" u="none" cap="none" strike="noStrike">
                <a:solidFill>
                  <a:schemeClr val="dk2"/>
                </a:solidFill>
                <a:latin typeface="Arial"/>
                <a:ea typeface="Arial"/>
                <a:cs typeface="Arial"/>
                <a:sym typeface="Arial"/>
              </a:endParaRPr>
            </a:p>
          </p:txBody>
        </p:sp>
        <p:sp>
          <p:nvSpPr>
            <p:cNvPr id="137" name="Google Shape;137;p12"/>
            <p:cNvSpPr/>
            <p:nvPr/>
          </p:nvSpPr>
          <p:spPr>
            <a:xfrm>
              <a:off x="3221025" y="3255650"/>
              <a:ext cx="2272800" cy="1261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8" name="Google Shape;138;p12"/>
          <p:cNvGrpSpPr/>
          <p:nvPr/>
        </p:nvGrpSpPr>
        <p:grpSpPr>
          <a:xfrm>
            <a:off x="4971575" y="2739425"/>
            <a:ext cx="1729100" cy="750300"/>
            <a:chOff x="6754925" y="3571100"/>
            <a:chExt cx="1729100" cy="750300"/>
          </a:xfrm>
        </p:grpSpPr>
        <p:sp>
          <p:nvSpPr>
            <p:cNvPr id="139" name="Google Shape;139;p12"/>
            <p:cNvSpPr/>
            <p:nvPr/>
          </p:nvSpPr>
          <p:spPr>
            <a:xfrm>
              <a:off x="6754925" y="3614600"/>
              <a:ext cx="1674600" cy="706800"/>
            </a:xfrm>
            <a:prstGeom prst="rect">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2"/>
            <p:cNvSpPr txBox="1"/>
            <p:nvPr/>
          </p:nvSpPr>
          <p:spPr>
            <a:xfrm>
              <a:off x="6809425" y="3571100"/>
              <a:ext cx="1674600" cy="65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ENZIMAS DE RESTRICIÓN</a:t>
              </a:r>
              <a:endParaRPr b="0" i="0" sz="1800" u="none" cap="none" strike="noStrike">
                <a:solidFill>
                  <a:schemeClr val="dk2"/>
                </a:solidFill>
                <a:latin typeface="Arial"/>
                <a:ea typeface="Arial"/>
                <a:cs typeface="Arial"/>
                <a:sym typeface="Arial"/>
              </a:endParaRPr>
            </a:p>
          </p:txBody>
        </p:sp>
      </p:grpSp>
      <p:grpSp>
        <p:nvGrpSpPr>
          <p:cNvPr id="141" name="Google Shape;141;p12"/>
          <p:cNvGrpSpPr/>
          <p:nvPr/>
        </p:nvGrpSpPr>
        <p:grpSpPr>
          <a:xfrm>
            <a:off x="6809775" y="2739425"/>
            <a:ext cx="1761600" cy="934800"/>
            <a:chOff x="6809775" y="2739425"/>
            <a:chExt cx="1761600" cy="934800"/>
          </a:xfrm>
        </p:grpSpPr>
        <p:sp>
          <p:nvSpPr>
            <p:cNvPr id="142" name="Google Shape;142;p12"/>
            <p:cNvSpPr/>
            <p:nvPr/>
          </p:nvSpPr>
          <p:spPr>
            <a:xfrm>
              <a:off x="6809775" y="2739425"/>
              <a:ext cx="1674600" cy="934800"/>
            </a:xfrm>
            <a:prstGeom prst="rect">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12"/>
            <p:cNvSpPr txBox="1"/>
            <p:nvPr/>
          </p:nvSpPr>
          <p:spPr>
            <a:xfrm>
              <a:off x="6809775" y="2777375"/>
              <a:ext cx="1761600" cy="85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ORGANISMO RECEPTOR</a:t>
              </a:r>
              <a:endParaRPr b="0" i="0" sz="1800" u="none" cap="none" strike="noStrike">
                <a:solidFill>
                  <a:schemeClr val="dk2"/>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3"/>
          <p:cNvSpPr txBox="1"/>
          <p:nvPr/>
        </p:nvSpPr>
        <p:spPr>
          <a:xfrm>
            <a:off x="545875" y="374075"/>
            <a:ext cx="7785900" cy="16095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500"/>
              <a:buFont typeface="Arial"/>
              <a:buNone/>
            </a:pPr>
            <a:r>
              <a:rPr b="0" i="0" lang="es" sz="1500" u="none" cap="none" strike="noStrike">
                <a:solidFill>
                  <a:schemeClr val="dk2"/>
                </a:solidFill>
                <a:latin typeface="Arial"/>
                <a:ea typeface="Arial"/>
                <a:cs typeface="Arial"/>
                <a:sym typeface="Arial"/>
              </a:rPr>
              <a:t>Tipos de vectores</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Plásmidos</a:t>
            </a:r>
            <a:r>
              <a:rPr b="0" i="0" lang="es" sz="1300" u="none" cap="none" strike="noStrike">
                <a:solidFill>
                  <a:schemeClr val="dk2"/>
                </a:solidFill>
                <a:latin typeface="Arial"/>
                <a:ea typeface="Arial"/>
                <a:cs typeface="Arial"/>
                <a:sym typeface="Arial"/>
              </a:rPr>
              <a:t>: poden transportar ata 10 kpb.</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49" name="Google Shape;149;p13"/>
          <p:cNvPicPr preferRelativeResize="0"/>
          <p:nvPr/>
        </p:nvPicPr>
        <p:blipFill rotWithShape="1">
          <a:blip r:embed="rId3">
            <a:alphaModFix/>
          </a:blip>
          <a:srcRect b="0" l="0" r="0" t="0"/>
          <a:stretch/>
        </p:blipFill>
        <p:spPr>
          <a:xfrm>
            <a:off x="974450" y="1465425"/>
            <a:ext cx="2545775" cy="1193325"/>
          </a:xfrm>
          <a:prstGeom prst="rect">
            <a:avLst/>
          </a:prstGeom>
          <a:noFill/>
          <a:ln>
            <a:noFill/>
          </a:ln>
        </p:spPr>
      </p:pic>
      <p:sp>
        <p:nvSpPr>
          <p:cNvPr id="150" name="Google Shape;150;p13"/>
          <p:cNvSpPr txBox="1"/>
          <p:nvPr/>
        </p:nvSpPr>
        <p:spPr>
          <a:xfrm>
            <a:off x="5058675" y="298600"/>
            <a:ext cx="3468900" cy="16095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Virus bacteriófagos (profagos)</a:t>
            </a:r>
            <a:r>
              <a:rPr b="0" i="0" lang="es" sz="1300" u="none" cap="none" strike="noStrike">
                <a:solidFill>
                  <a:schemeClr val="dk2"/>
                </a:solidFill>
                <a:latin typeface="Arial"/>
                <a:ea typeface="Arial"/>
                <a:cs typeface="Arial"/>
                <a:sym typeface="Arial"/>
              </a:rPr>
              <a:t>: infectan bacterias con moita rapidez. Poden transportar ata 15 kpb. Destaca fago </a:t>
            </a:r>
            <a:r>
              <a:rPr b="0" i="0" lang="es" sz="1300" u="none" cap="none" strike="noStrike">
                <a:solidFill>
                  <a:schemeClr val="dk1"/>
                </a:solidFill>
                <a:latin typeface="Arial"/>
                <a:ea typeface="Arial"/>
                <a:cs typeface="Arial"/>
                <a:sym typeface="Arial"/>
              </a:rPr>
              <a:t>λ</a:t>
            </a:r>
            <a:r>
              <a:rPr b="0" i="0" lang="es" sz="1100" u="none" cap="none" strike="noStrike">
                <a:solidFill>
                  <a:schemeClr val="dk1"/>
                </a:solidFill>
                <a:latin typeface="Arial"/>
                <a:ea typeface="Arial"/>
                <a:cs typeface="Arial"/>
                <a:sym typeface="Arial"/>
              </a:rPr>
              <a:t>.</a:t>
            </a:r>
            <a:r>
              <a:rPr b="0" i="0" lang="es" sz="1300" u="none" cap="none" strike="noStrike">
                <a:solidFill>
                  <a:schemeClr val="dk2"/>
                </a:solidFill>
                <a:latin typeface="Arial"/>
                <a:ea typeface="Arial"/>
                <a:cs typeface="Arial"/>
                <a:sym typeface="Arial"/>
              </a:rPr>
              <a:t> </a:t>
            </a:r>
            <a:endParaRPr b="0" i="0" sz="1300" u="none" cap="none" strike="noStrike">
              <a:solidFill>
                <a:schemeClr val="dk2"/>
              </a:solidFill>
              <a:latin typeface="Arial"/>
              <a:ea typeface="Arial"/>
              <a:cs typeface="Arial"/>
              <a:sym typeface="Arial"/>
            </a:endParaRPr>
          </a:p>
        </p:txBody>
      </p:sp>
      <p:pic>
        <p:nvPicPr>
          <p:cNvPr id="151" name="Google Shape;151;p13"/>
          <p:cNvPicPr preferRelativeResize="0"/>
          <p:nvPr/>
        </p:nvPicPr>
        <p:blipFill rotWithShape="1">
          <a:blip r:embed="rId4">
            <a:alphaModFix/>
          </a:blip>
          <a:srcRect b="0" l="0" r="0" t="0"/>
          <a:stretch/>
        </p:blipFill>
        <p:spPr>
          <a:xfrm>
            <a:off x="6103975" y="1156800"/>
            <a:ext cx="1994214" cy="2093925"/>
          </a:xfrm>
          <a:prstGeom prst="rect">
            <a:avLst/>
          </a:prstGeom>
          <a:noFill/>
          <a:ln>
            <a:noFill/>
          </a:ln>
        </p:spPr>
      </p:pic>
      <p:pic>
        <p:nvPicPr>
          <p:cNvPr id="152" name="Google Shape;152;p13"/>
          <p:cNvPicPr preferRelativeResize="0"/>
          <p:nvPr/>
        </p:nvPicPr>
        <p:blipFill rotWithShape="1">
          <a:blip r:embed="rId5">
            <a:alphaModFix/>
          </a:blip>
          <a:srcRect b="0" l="0" r="0" t="0"/>
          <a:stretch/>
        </p:blipFill>
        <p:spPr>
          <a:xfrm>
            <a:off x="1348094" y="3472918"/>
            <a:ext cx="1994225" cy="1594450"/>
          </a:xfrm>
          <a:prstGeom prst="rect">
            <a:avLst/>
          </a:prstGeom>
          <a:noFill/>
          <a:ln>
            <a:noFill/>
          </a:ln>
        </p:spPr>
      </p:pic>
      <p:sp>
        <p:nvSpPr>
          <p:cNvPr id="153" name="Google Shape;153;p13"/>
          <p:cNvSpPr txBox="1"/>
          <p:nvPr/>
        </p:nvSpPr>
        <p:spPr>
          <a:xfrm>
            <a:off x="674375" y="2854550"/>
            <a:ext cx="3468900" cy="16095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Cósmidos</a:t>
            </a:r>
            <a:r>
              <a:rPr b="0" i="0" lang="es" sz="1300" u="none" cap="none" strike="noStrike">
                <a:solidFill>
                  <a:schemeClr val="dk2"/>
                </a:solidFill>
                <a:latin typeface="Arial"/>
                <a:ea typeface="Arial"/>
                <a:cs typeface="Arial"/>
                <a:sym typeface="Arial"/>
              </a:rPr>
              <a:t>: moléculas circulares de ADN híbridas de fagos </a:t>
            </a:r>
            <a:r>
              <a:rPr b="0" i="0" lang="es" sz="1300" u="none" cap="none" strike="noStrike">
                <a:solidFill>
                  <a:schemeClr val="dk1"/>
                </a:solidFill>
                <a:latin typeface="Arial"/>
                <a:ea typeface="Arial"/>
                <a:cs typeface="Arial"/>
                <a:sym typeface="Arial"/>
              </a:rPr>
              <a:t>λ e plásmidos. Transportan ata 45 kpb.</a:t>
            </a:r>
            <a:endParaRPr b="0" i="0" sz="1300" u="none" cap="none" strike="noStrike">
              <a:solidFill>
                <a:schemeClr val="dk2"/>
              </a:solidFill>
              <a:latin typeface="Arial"/>
              <a:ea typeface="Arial"/>
              <a:cs typeface="Arial"/>
              <a:sym typeface="Arial"/>
            </a:endParaRPr>
          </a:p>
        </p:txBody>
      </p:sp>
      <p:sp>
        <p:nvSpPr>
          <p:cNvPr id="154" name="Google Shape;154;p13"/>
          <p:cNvSpPr txBox="1"/>
          <p:nvPr/>
        </p:nvSpPr>
        <p:spPr>
          <a:xfrm>
            <a:off x="5102325" y="3310925"/>
            <a:ext cx="3468900" cy="16095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Cromosomas bacterianos artificiais (BAC)</a:t>
            </a:r>
            <a:r>
              <a:rPr b="0" i="0" lang="es" sz="1300" u="none" cap="none" strike="noStrike">
                <a:solidFill>
                  <a:schemeClr val="dk2"/>
                </a:solidFill>
                <a:latin typeface="Arial"/>
                <a:ea typeface="Arial"/>
                <a:cs typeface="Arial"/>
                <a:sym typeface="Arial"/>
              </a:rPr>
              <a:t>: ata 500 kpb.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Cromosomas artificiais de lévedos (YAC)</a:t>
            </a:r>
            <a:r>
              <a:rPr b="0" i="0" lang="es" sz="1300" u="none" cap="none" strike="noStrike">
                <a:solidFill>
                  <a:schemeClr val="dk2"/>
                </a:solidFill>
                <a:latin typeface="Arial"/>
                <a:ea typeface="Arial"/>
                <a:cs typeface="Arial"/>
                <a:sym typeface="Arial"/>
              </a:rPr>
              <a:t>: empregados en células eucariotas. Transportan ata 1000 kpb.</a:t>
            </a:r>
            <a:endParaRPr b="0" i="0" sz="1300" u="none" cap="none" strike="noStrike">
              <a:solidFill>
                <a:schemeClr val="dk2"/>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4"/>
          <p:cNvSpPr txBox="1"/>
          <p:nvPr/>
        </p:nvSpPr>
        <p:spPr>
          <a:xfrm>
            <a:off x="545875" y="374075"/>
            <a:ext cx="7785900" cy="16095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500"/>
              <a:buFont typeface="Arial"/>
              <a:buNone/>
            </a:pPr>
            <a:r>
              <a:rPr b="0" i="0" lang="es" sz="1500" u="none" cap="none" strike="noStrike">
                <a:solidFill>
                  <a:schemeClr val="dk2"/>
                </a:solidFill>
                <a:latin typeface="Arial"/>
                <a:ea typeface="Arial"/>
                <a:cs typeface="Arial"/>
                <a:sym typeface="Arial"/>
              </a:rPr>
              <a:t>Como se crean esas moléculas de ADN recombinante? Un exemplo cun plásmido.</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60" name="Google Shape;160;p14"/>
          <p:cNvPicPr preferRelativeResize="0"/>
          <p:nvPr/>
        </p:nvPicPr>
        <p:blipFill rotWithShape="1">
          <a:blip r:embed="rId3">
            <a:alphaModFix/>
          </a:blip>
          <a:srcRect b="0" l="0" r="0" t="0"/>
          <a:stretch/>
        </p:blipFill>
        <p:spPr>
          <a:xfrm>
            <a:off x="1213625" y="815725"/>
            <a:ext cx="6450400" cy="4146675"/>
          </a:xfrm>
          <a:prstGeom prst="rect">
            <a:avLst/>
          </a:prstGeom>
          <a:noFill/>
          <a:ln>
            <a:noFill/>
          </a:ln>
        </p:spPr>
      </p:pic>
      <p:sp>
        <p:nvSpPr>
          <p:cNvPr id="161" name="Google Shape;161;p14"/>
          <p:cNvSpPr txBox="1"/>
          <p:nvPr/>
        </p:nvSpPr>
        <p:spPr>
          <a:xfrm>
            <a:off x="6298350" y="2625025"/>
            <a:ext cx="1522500" cy="36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s" sz="1800" u="none" cap="none" strike="noStrike">
                <a:solidFill>
                  <a:srgbClr val="0000FF"/>
                </a:solidFill>
                <a:latin typeface="Arial"/>
                <a:ea typeface="Arial"/>
                <a:cs typeface="Arial"/>
                <a:sym typeface="Arial"/>
              </a:rPr>
              <a:t>XENOTECA</a:t>
            </a:r>
            <a:endParaRPr b="1" i="0" sz="1800" u="none" cap="none" strike="noStrike">
              <a:solidFill>
                <a:srgbClr val="0000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15"/>
          <p:cNvPicPr preferRelativeResize="0"/>
          <p:nvPr/>
        </p:nvPicPr>
        <p:blipFill rotWithShape="1">
          <a:blip r:embed="rId3">
            <a:alphaModFix/>
          </a:blip>
          <a:srcRect b="0" l="0" r="0" t="0"/>
          <a:stretch/>
        </p:blipFill>
        <p:spPr>
          <a:xfrm>
            <a:off x="316275" y="1063475"/>
            <a:ext cx="4110542" cy="1630838"/>
          </a:xfrm>
          <a:prstGeom prst="rect">
            <a:avLst/>
          </a:prstGeom>
          <a:noFill/>
          <a:ln>
            <a:noFill/>
          </a:ln>
        </p:spPr>
      </p:pic>
      <p:sp>
        <p:nvSpPr>
          <p:cNvPr id="167" name="Google Shape;167;p15"/>
          <p:cNvSpPr txBox="1"/>
          <p:nvPr/>
        </p:nvSpPr>
        <p:spPr>
          <a:xfrm>
            <a:off x="110775" y="308825"/>
            <a:ext cx="4534500" cy="284100"/>
          </a:xfrm>
          <a:prstGeom prst="rect">
            <a:avLst/>
          </a:prstGeom>
          <a:noFill/>
          <a:ln>
            <a:noFill/>
          </a:ln>
        </p:spPr>
        <p:txBody>
          <a:bodyPr anchorCtr="0" anchor="t" bIns="91425" lIns="91425" spcFirstLastPara="1" rIns="91425" wrap="square" tIns="91425">
            <a:noAutofit/>
          </a:bodyPr>
          <a:lstStyle/>
          <a:p>
            <a:pPr indent="-298450" lvl="0" marL="457200" marR="0" rtl="0" algn="just">
              <a:lnSpc>
                <a:spcPct val="100000"/>
              </a:lnSpc>
              <a:spcBef>
                <a:spcPts val="0"/>
              </a:spcBef>
              <a:spcAft>
                <a:spcPts val="0"/>
              </a:spcAft>
              <a:buClr>
                <a:schemeClr val="dk2"/>
              </a:buClr>
              <a:buSzPts val="1100"/>
              <a:buFont typeface="Arial"/>
              <a:buAutoNum type="arabicPeriod"/>
            </a:pPr>
            <a:r>
              <a:rPr b="0" i="0" lang="es" sz="1100" u="none" cap="none" strike="noStrike">
                <a:solidFill>
                  <a:schemeClr val="dk2"/>
                </a:solidFill>
                <a:latin typeface="Arial"/>
                <a:ea typeface="Arial"/>
                <a:cs typeface="Arial"/>
                <a:sym typeface="Arial"/>
              </a:rPr>
              <a:t>O xene “blanco” é o que se quere incorporar (para ser clonado). O plásmido é o vector. O enzima de restrición é EcoRI.</a:t>
            </a:r>
            <a:endParaRPr b="0" i="0" sz="1100" u="none" cap="none" strike="noStrike">
              <a:solidFill>
                <a:schemeClr val="dk2"/>
              </a:solidFill>
              <a:latin typeface="Arial"/>
              <a:ea typeface="Arial"/>
              <a:cs typeface="Arial"/>
              <a:sym typeface="Arial"/>
            </a:endParaRPr>
          </a:p>
        </p:txBody>
      </p:sp>
      <p:pic>
        <p:nvPicPr>
          <p:cNvPr id="168" name="Google Shape;168;p15"/>
          <p:cNvPicPr preferRelativeResize="0"/>
          <p:nvPr/>
        </p:nvPicPr>
        <p:blipFill rotWithShape="1">
          <a:blip r:embed="rId4">
            <a:alphaModFix/>
          </a:blip>
          <a:srcRect b="0" l="0" r="0" t="0"/>
          <a:stretch/>
        </p:blipFill>
        <p:spPr>
          <a:xfrm>
            <a:off x="5051636" y="1099089"/>
            <a:ext cx="3599089" cy="1559612"/>
          </a:xfrm>
          <a:prstGeom prst="rect">
            <a:avLst/>
          </a:prstGeom>
          <a:noFill/>
          <a:ln>
            <a:noFill/>
          </a:ln>
        </p:spPr>
      </p:pic>
      <p:sp>
        <p:nvSpPr>
          <p:cNvPr id="169" name="Google Shape;169;p15"/>
          <p:cNvSpPr txBox="1"/>
          <p:nvPr/>
        </p:nvSpPr>
        <p:spPr>
          <a:xfrm>
            <a:off x="4797675" y="308825"/>
            <a:ext cx="4107000" cy="284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0" i="0" lang="es" sz="1100" u="none" cap="none" strike="noStrike">
                <a:solidFill>
                  <a:schemeClr val="dk2"/>
                </a:solidFill>
                <a:latin typeface="Arial"/>
                <a:ea typeface="Arial"/>
                <a:cs typeface="Arial"/>
                <a:sym typeface="Arial"/>
              </a:rPr>
              <a:t>2. O xene e o plásmido son cortados (dixeridos) por EcoRI. Creánse extremos cohesivos.</a:t>
            </a:r>
            <a:endParaRPr b="0" i="0" sz="1100" u="none" cap="none" strike="noStrike">
              <a:solidFill>
                <a:schemeClr val="dk2"/>
              </a:solidFill>
              <a:latin typeface="Arial"/>
              <a:ea typeface="Arial"/>
              <a:cs typeface="Arial"/>
              <a:sym typeface="Arial"/>
            </a:endParaRPr>
          </a:p>
        </p:txBody>
      </p:sp>
      <p:sp>
        <p:nvSpPr>
          <p:cNvPr id="170" name="Google Shape;170;p15"/>
          <p:cNvSpPr txBox="1"/>
          <p:nvPr/>
        </p:nvSpPr>
        <p:spPr>
          <a:xfrm>
            <a:off x="352200" y="3061838"/>
            <a:ext cx="8439600" cy="284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0" i="0" lang="es" sz="1100" u="none" cap="none" strike="noStrike">
                <a:solidFill>
                  <a:schemeClr val="dk2"/>
                </a:solidFill>
                <a:latin typeface="Arial"/>
                <a:ea typeface="Arial"/>
                <a:cs typeface="Arial"/>
                <a:sym typeface="Arial"/>
              </a:rPr>
              <a:t>3. As moléculas de ADN dixeridas xúntanse no mesmo medio</a:t>
            </a:r>
            <a:r>
              <a:rPr lang="es" sz="1100">
                <a:solidFill>
                  <a:schemeClr val="dk2"/>
                </a:solidFill>
              </a:rPr>
              <a:t>.</a:t>
            </a:r>
            <a:r>
              <a:rPr b="0" i="0" lang="es" sz="1100" u="none" cap="none" strike="noStrike">
                <a:solidFill>
                  <a:schemeClr val="dk2"/>
                </a:solidFill>
                <a:latin typeface="Arial"/>
                <a:ea typeface="Arial"/>
                <a:cs typeface="Arial"/>
                <a:sym typeface="Arial"/>
              </a:rPr>
              <a:t> As ADN ligas</a:t>
            </a:r>
            <a:r>
              <a:rPr lang="es" sz="1100">
                <a:solidFill>
                  <a:schemeClr val="dk2"/>
                </a:solidFill>
              </a:rPr>
              <a:t>e</a:t>
            </a:r>
            <a:r>
              <a:rPr b="0" i="0" lang="es" sz="1100" u="none" cap="none" strike="noStrike">
                <a:solidFill>
                  <a:schemeClr val="dk2"/>
                </a:solidFill>
                <a:latin typeface="Arial"/>
                <a:ea typeface="Arial"/>
                <a:cs typeface="Arial"/>
                <a:sym typeface="Arial"/>
              </a:rPr>
              <a:t>s actúan unindo os bordes cohesivos por complementariedade de bases. O xene inicial queda incluido dentro do plásmido.</a:t>
            </a:r>
            <a:endParaRPr b="0" i="0" sz="1100" u="none" cap="none" strike="noStrike">
              <a:solidFill>
                <a:schemeClr val="dk2"/>
              </a:solidFill>
              <a:latin typeface="Arial"/>
              <a:ea typeface="Arial"/>
              <a:cs typeface="Arial"/>
              <a:sym typeface="Arial"/>
            </a:endParaRPr>
          </a:p>
        </p:txBody>
      </p:sp>
      <p:pic>
        <p:nvPicPr>
          <p:cNvPr id="171" name="Google Shape;171;p15"/>
          <p:cNvPicPr preferRelativeResize="0"/>
          <p:nvPr/>
        </p:nvPicPr>
        <p:blipFill rotWithShape="1">
          <a:blip r:embed="rId5">
            <a:alphaModFix/>
          </a:blip>
          <a:srcRect b="0" l="0" r="0" t="0"/>
          <a:stretch/>
        </p:blipFill>
        <p:spPr>
          <a:xfrm>
            <a:off x="743761" y="3602275"/>
            <a:ext cx="3268540" cy="1541225"/>
          </a:xfrm>
          <a:prstGeom prst="rect">
            <a:avLst/>
          </a:prstGeom>
          <a:noFill/>
          <a:ln>
            <a:noFill/>
          </a:ln>
        </p:spPr>
      </p:pic>
      <p:pic>
        <p:nvPicPr>
          <p:cNvPr id="172" name="Google Shape;172;p15"/>
          <p:cNvPicPr preferRelativeResize="0"/>
          <p:nvPr/>
        </p:nvPicPr>
        <p:blipFill rotWithShape="1">
          <a:blip r:embed="rId6">
            <a:alphaModFix/>
          </a:blip>
          <a:srcRect b="0" l="0" r="0" t="0"/>
          <a:stretch/>
        </p:blipFill>
        <p:spPr>
          <a:xfrm>
            <a:off x="5316625" y="3602286"/>
            <a:ext cx="3268550" cy="142796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6"/>
          <p:cNvSpPr txBox="1"/>
          <p:nvPr/>
        </p:nvSpPr>
        <p:spPr>
          <a:xfrm>
            <a:off x="545875" y="374075"/>
            <a:ext cx="7785900" cy="16095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500"/>
              <a:buFont typeface="Arial"/>
              <a:buNone/>
            </a:pPr>
            <a:r>
              <a:rPr b="0" i="0" lang="es" sz="1500" u="none" cap="none" strike="noStrike">
                <a:solidFill>
                  <a:schemeClr val="dk2"/>
                </a:solidFill>
                <a:latin typeface="Arial"/>
                <a:ea typeface="Arial"/>
                <a:cs typeface="Arial"/>
                <a:sym typeface="Arial"/>
              </a:rPr>
              <a:t>Despois da multiplicación (clonación) do xene no interior de bacterias, as moléculas clonadas teñen que ser recuperadas: selección dos xenes clonados dentro da xenoteca.</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78" name="Google Shape;178;p16"/>
          <p:cNvPicPr preferRelativeResize="0"/>
          <p:nvPr/>
        </p:nvPicPr>
        <p:blipFill rotWithShape="1">
          <a:blip r:embed="rId3">
            <a:alphaModFix/>
          </a:blip>
          <a:srcRect b="0" l="0" r="0" t="0"/>
          <a:stretch/>
        </p:blipFill>
        <p:spPr>
          <a:xfrm>
            <a:off x="880975" y="1287800"/>
            <a:ext cx="7502583" cy="2855125"/>
          </a:xfrm>
          <a:prstGeom prst="rect">
            <a:avLst/>
          </a:prstGeom>
          <a:noFill/>
          <a:ln>
            <a:noFill/>
          </a:ln>
        </p:spPr>
      </p:pic>
      <p:sp>
        <p:nvSpPr>
          <p:cNvPr id="179" name="Google Shape;179;p16"/>
          <p:cNvSpPr txBox="1"/>
          <p:nvPr/>
        </p:nvSpPr>
        <p:spPr>
          <a:xfrm>
            <a:off x="679050" y="4375950"/>
            <a:ext cx="7785900" cy="5826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500"/>
              <a:buFont typeface="Arial"/>
              <a:buNone/>
            </a:pPr>
            <a:r>
              <a:rPr b="1" i="0" lang="es" sz="1500" u="none" cap="none" strike="noStrike">
                <a:solidFill>
                  <a:schemeClr val="dk2"/>
                </a:solidFill>
                <a:latin typeface="Arial"/>
                <a:ea typeface="Arial"/>
                <a:cs typeface="Arial"/>
                <a:sym typeface="Arial"/>
              </a:rPr>
              <a:t>Como se seleccionan as que interesan?</a:t>
            </a:r>
            <a:endParaRPr b="1"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17"/>
          <p:cNvPicPr preferRelativeResize="0"/>
          <p:nvPr/>
        </p:nvPicPr>
        <p:blipFill rotWithShape="1">
          <a:blip r:embed="rId3">
            <a:alphaModFix/>
          </a:blip>
          <a:srcRect b="0" l="0" r="0" t="0"/>
          <a:stretch/>
        </p:blipFill>
        <p:spPr>
          <a:xfrm>
            <a:off x="348300" y="663925"/>
            <a:ext cx="8308750" cy="4016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18"/>
          <p:cNvPicPr preferRelativeResize="0"/>
          <p:nvPr/>
        </p:nvPicPr>
        <p:blipFill rotWithShape="1">
          <a:blip r:embed="rId3">
            <a:alphaModFix/>
          </a:blip>
          <a:srcRect b="0" l="0" r="0" t="0"/>
          <a:stretch/>
        </p:blipFill>
        <p:spPr>
          <a:xfrm>
            <a:off x="1848775" y="184925"/>
            <a:ext cx="6004552" cy="4773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9"/>
          <p:cNvSpPr txBox="1"/>
          <p:nvPr/>
        </p:nvSpPr>
        <p:spPr>
          <a:xfrm>
            <a:off x="502375" y="678550"/>
            <a:ext cx="4219200" cy="42411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500"/>
              <a:buFont typeface="Arial"/>
              <a:buNone/>
            </a:pPr>
            <a:r>
              <a:rPr b="1" i="0" lang="es" sz="1500" u="none" cap="none" strike="noStrike">
                <a:solidFill>
                  <a:schemeClr val="dk2"/>
                </a:solidFill>
                <a:latin typeface="Arial"/>
                <a:ea typeface="Arial"/>
                <a:cs typeface="Arial"/>
                <a:sym typeface="Arial"/>
              </a:rPr>
              <a:t>Poñamos un exemplo</a:t>
            </a:r>
            <a:r>
              <a:rPr b="0" i="0" lang="es" sz="1500" u="none" cap="none" strike="noStrike">
                <a:solidFill>
                  <a:schemeClr val="dk2"/>
                </a:solidFill>
                <a:latin typeface="Arial"/>
                <a:ea typeface="Arial"/>
                <a:cs typeface="Arial"/>
                <a:sym typeface="Arial"/>
              </a:rPr>
              <a:t> da clonación de ADN empregando enzimas de restrición e ADN recombinante: a síntese de insulina.</a:t>
            </a:r>
            <a:endParaRPr b="0" i="0" sz="15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500"/>
              <a:buFont typeface="Arial"/>
              <a:buNone/>
            </a:pPr>
            <a:r>
              <a:t/>
            </a:r>
            <a:endParaRPr b="0" i="0" sz="15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 insulina é unha proteína que metaboliza a glicosa. A falta dela ou o seu mal funcionamento provoca a diabete. Os enfermos de diabete necesitan inxectarse insulina, xa que a propia ou ben non funciona ou ben non é sintetizada.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Emprégase </a:t>
            </a:r>
            <a:r>
              <a:rPr b="0" i="1" lang="es" sz="1300" u="none" cap="none" strike="noStrike">
                <a:solidFill>
                  <a:schemeClr val="dk2"/>
                </a:solidFill>
                <a:latin typeface="Arial"/>
                <a:ea typeface="Arial"/>
                <a:cs typeface="Arial"/>
                <a:sym typeface="Arial"/>
              </a:rPr>
              <a:t>E. coli</a:t>
            </a:r>
            <a:r>
              <a:rPr b="0" i="0" lang="es" sz="1300" u="none" cap="none" strike="noStrike">
                <a:solidFill>
                  <a:schemeClr val="dk2"/>
                </a:solidFill>
                <a:latin typeface="Arial"/>
                <a:ea typeface="Arial"/>
                <a:cs typeface="Arial"/>
                <a:sym typeface="Arial"/>
              </a:rPr>
              <a:t> ou </a:t>
            </a:r>
            <a:r>
              <a:rPr b="0" i="1" lang="es" sz="1300" u="none" cap="none" strike="noStrike">
                <a:solidFill>
                  <a:schemeClr val="dk2"/>
                </a:solidFill>
                <a:latin typeface="Arial"/>
                <a:ea typeface="Arial"/>
                <a:cs typeface="Arial"/>
                <a:sym typeface="Arial"/>
              </a:rPr>
              <a:t>Saccaromyces cerevisidae</a:t>
            </a:r>
            <a:r>
              <a:rPr b="0" i="0" lang="es" sz="1300" u="none" cap="none" strike="noStrike">
                <a:solidFill>
                  <a:schemeClr val="dk2"/>
                </a:solidFill>
                <a:latin typeface="Arial"/>
                <a:ea typeface="Arial"/>
                <a:cs typeface="Arial"/>
                <a:sym typeface="Arial"/>
              </a:rPr>
              <a:t>.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Antes a insulina que se empregaba era extraída do páncreas de gando bovino e porcino, o cal </a:t>
            </a:r>
            <a:r>
              <a:rPr lang="es" sz="1300">
                <a:solidFill>
                  <a:schemeClr val="dk2"/>
                </a:solidFill>
              </a:rPr>
              <a:t>podía</a:t>
            </a:r>
            <a:r>
              <a:rPr b="0" i="0" lang="es" sz="1300" u="none" cap="none" strike="noStrike">
                <a:solidFill>
                  <a:schemeClr val="dk2"/>
                </a:solidFill>
                <a:latin typeface="Arial"/>
                <a:ea typeface="Arial"/>
                <a:cs typeface="Arial"/>
                <a:sym typeface="Arial"/>
              </a:rPr>
              <a:t> provocar unha resposta inmune.</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95" name="Google Shape;195;p19"/>
          <p:cNvPicPr preferRelativeResize="0"/>
          <p:nvPr/>
        </p:nvPicPr>
        <p:blipFill rotWithShape="1">
          <a:blip r:embed="rId3">
            <a:alphaModFix/>
          </a:blip>
          <a:srcRect b="0" l="0" r="0" t="0"/>
          <a:stretch/>
        </p:blipFill>
        <p:spPr>
          <a:xfrm>
            <a:off x="5254425" y="297950"/>
            <a:ext cx="3461426" cy="4696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2"/>
          <p:cNvSpPr txBox="1"/>
          <p:nvPr/>
        </p:nvSpPr>
        <p:spPr>
          <a:xfrm>
            <a:off x="545875" y="374075"/>
            <a:ext cx="7785900" cy="380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Índice</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317500" lvl="0" marL="457200" marR="0" rtl="0" algn="just">
              <a:lnSpc>
                <a:spcPct val="150000"/>
              </a:lnSpc>
              <a:spcBef>
                <a:spcPts val="0"/>
              </a:spcBef>
              <a:spcAft>
                <a:spcPts val="0"/>
              </a:spcAft>
              <a:buClr>
                <a:schemeClr val="dk1"/>
              </a:buClr>
              <a:buSzPts val="1400"/>
              <a:buFont typeface="Arial"/>
              <a:buAutoNum type="arabicPeriod"/>
            </a:pPr>
            <a:r>
              <a:rPr b="0" i="0" lang="es" sz="1400" u="none" cap="none" strike="noStrike">
                <a:solidFill>
                  <a:schemeClr val="dk1"/>
                </a:solidFill>
                <a:latin typeface="Arial"/>
                <a:ea typeface="Arial"/>
                <a:cs typeface="Arial"/>
                <a:sym typeface="Arial"/>
              </a:rPr>
              <a:t>A TECNOLOXÍA DO ADN RECOMBINANTE</a:t>
            </a:r>
            <a:endParaRPr b="0" i="0" sz="1400" u="none" cap="none" strike="noStrike">
              <a:solidFill>
                <a:schemeClr val="dk1"/>
              </a:solidFill>
              <a:latin typeface="Arial"/>
              <a:ea typeface="Arial"/>
              <a:cs typeface="Arial"/>
              <a:sym typeface="Arial"/>
            </a:endParaRPr>
          </a:p>
          <a:p>
            <a:pPr indent="-317500" lvl="0" marL="457200" marR="0" rtl="0" algn="just">
              <a:lnSpc>
                <a:spcPct val="150000"/>
              </a:lnSpc>
              <a:spcBef>
                <a:spcPts val="0"/>
              </a:spcBef>
              <a:spcAft>
                <a:spcPts val="0"/>
              </a:spcAft>
              <a:buClr>
                <a:schemeClr val="dk1"/>
              </a:buClr>
              <a:buSzPts val="1400"/>
              <a:buFont typeface="Arial"/>
              <a:buAutoNum type="arabicPeriod"/>
            </a:pPr>
            <a:r>
              <a:rPr b="0" i="0" lang="es" sz="1400" u="none" cap="none" strike="noStrike">
                <a:solidFill>
                  <a:schemeClr val="dk1"/>
                </a:solidFill>
                <a:latin typeface="Arial"/>
                <a:ea typeface="Arial"/>
                <a:cs typeface="Arial"/>
                <a:sym typeface="Arial"/>
              </a:rPr>
              <a:t>CLONACIÓN DO ADN</a:t>
            </a:r>
            <a:endParaRPr b="0" i="0" sz="1400" u="none" cap="none" strike="noStrike">
              <a:solidFill>
                <a:schemeClr val="dk1"/>
              </a:solidFill>
              <a:latin typeface="Arial"/>
              <a:ea typeface="Arial"/>
              <a:cs typeface="Arial"/>
              <a:sym typeface="Arial"/>
            </a:endParaRPr>
          </a:p>
          <a:p>
            <a:pPr indent="-317500" lvl="0" marL="457200" marR="0" rtl="0" algn="just">
              <a:lnSpc>
                <a:spcPct val="150000"/>
              </a:lnSpc>
              <a:spcBef>
                <a:spcPts val="0"/>
              </a:spcBef>
              <a:spcAft>
                <a:spcPts val="0"/>
              </a:spcAft>
              <a:buClr>
                <a:schemeClr val="dk1"/>
              </a:buClr>
              <a:buSzPts val="1400"/>
              <a:buFont typeface="Arial"/>
              <a:buAutoNum type="arabicPeriod"/>
            </a:pPr>
            <a:r>
              <a:rPr b="0" i="0" lang="es" sz="1400" u="none" cap="none" strike="noStrike">
                <a:solidFill>
                  <a:schemeClr val="dk1"/>
                </a:solidFill>
                <a:latin typeface="Arial"/>
                <a:ea typeface="Arial"/>
                <a:cs typeface="Arial"/>
                <a:sym typeface="Arial"/>
              </a:rPr>
              <a:t>AMPLIFICACIÓN DE ADN MEDIANTE A PCR</a:t>
            </a:r>
            <a:endParaRPr b="0" i="0" sz="1400" u="none" cap="none" strike="noStrike">
              <a:solidFill>
                <a:schemeClr val="dk1"/>
              </a:solidFill>
              <a:latin typeface="Arial"/>
              <a:ea typeface="Arial"/>
              <a:cs typeface="Arial"/>
              <a:sym typeface="Arial"/>
            </a:endParaRPr>
          </a:p>
          <a:p>
            <a:pPr indent="-317500" lvl="0" marL="457200" marR="0" rtl="0" algn="just">
              <a:lnSpc>
                <a:spcPct val="150000"/>
              </a:lnSpc>
              <a:spcBef>
                <a:spcPts val="0"/>
              </a:spcBef>
              <a:spcAft>
                <a:spcPts val="0"/>
              </a:spcAft>
              <a:buClr>
                <a:schemeClr val="dk1"/>
              </a:buClr>
              <a:buSzPts val="1400"/>
              <a:buFont typeface="Arial"/>
              <a:buAutoNum type="arabicPeriod"/>
            </a:pPr>
            <a:r>
              <a:rPr b="0" i="0" lang="es" sz="1400" u="none" cap="none" strike="noStrike">
                <a:solidFill>
                  <a:schemeClr val="dk1"/>
                </a:solidFill>
                <a:latin typeface="Arial"/>
                <a:ea typeface="Arial"/>
                <a:cs typeface="Arial"/>
                <a:sym typeface="Arial"/>
              </a:rPr>
              <a:t>A SECUENCIACIÓN DO ADN</a:t>
            </a:r>
            <a:endParaRPr b="0" i="0" sz="1400" u="none" cap="none" strike="noStrike">
              <a:solidFill>
                <a:schemeClr val="dk1"/>
              </a:solidFill>
              <a:latin typeface="Arial"/>
              <a:ea typeface="Arial"/>
              <a:cs typeface="Arial"/>
              <a:sym typeface="Arial"/>
            </a:endParaRPr>
          </a:p>
          <a:p>
            <a:pPr indent="-317500" lvl="0" marL="457200" marR="0" rtl="0" algn="just">
              <a:lnSpc>
                <a:spcPct val="150000"/>
              </a:lnSpc>
              <a:spcBef>
                <a:spcPts val="0"/>
              </a:spcBef>
              <a:spcAft>
                <a:spcPts val="0"/>
              </a:spcAft>
              <a:buClr>
                <a:schemeClr val="dk1"/>
              </a:buClr>
              <a:buSzPts val="1400"/>
              <a:buFont typeface="Arial"/>
              <a:buAutoNum type="arabicPeriod"/>
            </a:pPr>
            <a:r>
              <a:rPr b="0" i="0" lang="es" sz="1400" u="none" cap="none" strike="noStrike">
                <a:solidFill>
                  <a:schemeClr val="dk1"/>
                </a:solidFill>
                <a:latin typeface="Arial"/>
                <a:ea typeface="Arial"/>
                <a:cs typeface="Arial"/>
                <a:sym typeface="Arial"/>
              </a:rPr>
              <a:t>CLONACIÓN EN ORGANISMOS PLURICELULARES. REPROGRAMACIÓN</a:t>
            </a:r>
            <a:endParaRPr b="0" i="0" sz="1400" u="none" cap="none" strike="noStrike">
              <a:solidFill>
                <a:schemeClr val="dk1"/>
              </a:solidFill>
              <a:latin typeface="Arial"/>
              <a:ea typeface="Arial"/>
              <a:cs typeface="Arial"/>
              <a:sym typeface="Arial"/>
            </a:endParaRPr>
          </a:p>
          <a:p>
            <a:pPr indent="-317500" lvl="0" marL="457200" marR="0" rtl="0" algn="just">
              <a:lnSpc>
                <a:spcPct val="150000"/>
              </a:lnSpc>
              <a:spcBef>
                <a:spcPts val="0"/>
              </a:spcBef>
              <a:spcAft>
                <a:spcPts val="0"/>
              </a:spcAft>
              <a:buClr>
                <a:schemeClr val="dk1"/>
              </a:buClr>
              <a:buSzPts val="1400"/>
              <a:buFont typeface="Arial"/>
              <a:buAutoNum type="arabicPeriod"/>
            </a:pPr>
            <a:r>
              <a:rPr b="0" i="0" lang="es" sz="1400" u="none" cap="none" strike="noStrike">
                <a:solidFill>
                  <a:schemeClr val="dk1"/>
                </a:solidFill>
                <a:latin typeface="Arial"/>
                <a:ea typeface="Arial"/>
                <a:cs typeface="Arial"/>
                <a:sym typeface="Arial"/>
              </a:rPr>
              <a:t>A EDICIÓN XENÉTICA: O SISTEMA CRISPR-Cas</a:t>
            </a:r>
            <a:endParaRPr b="0" i="0" sz="1400" u="none" cap="none" strike="noStrike">
              <a:solidFill>
                <a:schemeClr val="dk1"/>
              </a:solidFill>
              <a:latin typeface="Arial"/>
              <a:ea typeface="Arial"/>
              <a:cs typeface="Arial"/>
              <a:sym typeface="Arial"/>
            </a:endParaRPr>
          </a:p>
          <a:p>
            <a:pPr indent="-317500" lvl="0" marL="457200" marR="0" rtl="0" algn="just">
              <a:lnSpc>
                <a:spcPct val="150000"/>
              </a:lnSpc>
              <a:spcBef>
                <a:spcPts val="0"/>
              </a:spcBef>
              <a:spcAft>
                <a:spcPts val="0"/>
              </a:spcAft>
              <a:buClr>
                <a:schemeClr val="dk1"/>
              </a:buClr>
              <a:buSzPts val="1400"/>
              <a:buFont typeface="Arial"/>
              <a:buAutoNum type="arabicPeriod"/>
            </a:pPr>
            <a:r>
              <a:rPr b="0" i="0" lang="es" sz="1400" u="none" cap="none" strike="noStrike">
                <a:solidFill>
                  <a:schemeClr val="dk1"/>
                </a:solidFill>
                <a:latin typeface="Arial"/>
                <a:ea typeface="Arial"/>
                <a:cs typeface="Arial"/>
                <a:sym typeface="Arial"/>
              </a:rPr>
              <a:t>APLICACIÓNS DA BIOTECNOLOXÍA</a:t>
            </a:r>
            <a:endParaRPr b="0" i="0" sz="1400" u="none" cap="none" strike="noStrike">
              <a:solidFill>
                <a:schemeClr val="dk1"/>
              </a:solidFill>
              <a:latin typeface="Arial"/>
              <a:ea typeface="Arial"/>
              <a:cs typeface="Arial"/>
              <a:sym typeface="Arial"/>
            </a:endParaRPr>
          </a:p>
          <a:p>
            <a:pPr indent="-317500" lvl="0" marL="457200" marR="0" rtl="0" algn="just">
              <a:lnSpc>
                <a:spcPct val="150000"/>
              </a:lnSpc>
              <a:spcBef>
                <a:spcPts val="0"/>
              </a:spcBef>
              <a:spcAft>
                <a:spcPts val="0"/>
              </a:spcAft>
              <a:buClr>
                <a:schemeClr val="dk1"/>
              </a:buClr>
              <a:buSzPts val="1400"/>
              <a:buFont typeface="Arial"/>
              <a:buAutoNum type="arabicPeriod"/>
            </a:pPr>
            <a:r>
              <a:rPr b="0" i="0" lang="es" sz="1400" u="none" cap="none" strike="noStrike">
                <a:solidFill>
                  <a:schemeClr val="dk1"/>
                </a:solidFill>
                <a:latin typeface="Arial"/>
                <a:ea typeface="Arial"/>
                <a:cs typeface="Arial"/>
                <a:sym typeface="Arial"/>
              </a:rPr>
              <a:t>IMPLICACIÓNS ÉTICAS DA BIOTECNOLOXÍA</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0"/>
          <p:cNvSpPr txBox="1"/>
          <p:nvPr/>
        </p:nvSpPr>
        <p:spPr>
          <a:xfrm>
            <a:off x="502375" y="678550"/>
            <a:ext cx="7840200" cy="42411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500"/>
              <a:buFont typeface="Arial"/>
              <a:buNone/>
            </a:pPr>
            <a:r>
              <a:rPr b="1" i="0" lang="es" sz="1500" u="none" cap="none" strike="noStrike">
                <a:solidFill>
                  <a:schemeClr val="dk2"/>
                </a:solidFill>
                <a:latin typeface="Arial"/>
                <a:ea typeface="Arial"/>
                <a:cs typeface="Arial"/>
                <a:sym typeface="Arial"/>
              </a:rPr>
              <a:t>Outros exemplos:</a:t>
            </a:r>
            <a:endParaRPr b="0" i="0" sz="15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500"/>
              <a:buFont typeface="Arial"/>
              <a:buNone/>
            </a:pPr>
            <a:r>
              <a:t/>
            </a:r>
            <a:endParaRPr b="0" i="0" sz="15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rPr b="1" i="0" lang="es" sz="1300" u="none" cap="none" strike="noStrike">
                <a:solidFill>
                  <a:srgbClr val="4A86E8"/>
                </a:solidFill>
              </a:rPr>
              <a:t>Hormona do crecemento:</a:t>
            </a:r>
            <a:r>
              <a:rPr b="0" i="0" lang="es" sz="1300" u="none" cap="none" strike="noStrike">
                <a:solidFill>
                  <a:schemeClr val="dk2"/>
                </a:solidFill>
                <a:latin typeface="Arial"/>
                <a:ea typeface="Arial"/>
                <a:cs typeface="Arial"/>
                <a:sym typeface="Arial"/>
              </a:rPr>
              <a:t> antes obtíñase da glándula pituitaria de cadáveres. Había casos de enfermidade de Creutzfeldt-Jacob.  Dende 1985 emprégase </a:t>
            </a:r>
            <a:r>
              <a:rPr b="0" i="1" lang="es" sz="1300" u="none" cap="none" strike="noStrike">
                <a:solidFill>
                  <a:schemeClr val="dk2"/>
                </a:solidFill>
                <a:latin typeface="Arial"/>
                <a:ea typeface="Arial"/>
                <a:cs typeface="Arial"/>
                <a:sym typeface="Arial"/>
              </a:rPr>
              <a:t>E. coli </a:t>
            </a:r>
            <a:r>
              <a:rPr b="0" i="0" lang="es" sz="1300" u="none" cap="none" strike="noStrike">
                <a:solidFill>
                  <a:schemeClr val="dk2"/>
                </a:solidFill>
                <a:latin typeface="Arial"/>
                <a:ea typeface="Arial"/>
                <a:cs typeface="Arial"/>
                <a:sym typeface="Arial"/>
              </a:rPr>
              <a:t>ou células de mamíferos. Substancia de dopaxe en atletas.</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rPr b="1" i="0" lang="es" sz="1300" u="none" cap="none" strike="noStrike">
                <a:solidFill>
                  <a:srgbClr val="6AA84F"/>
                </a:solidFill>
              </a:rPr>
              <a:t>Factor coagulación VIII:</a:t>
            </a:r>
            <a:r>
              <a:rPr b="0" i="0" lang="es" sz="1300" u="none" cap="none" strike="noStrike">
                <a:solidFill>
                  <a:schemeClr val="dk2"/>
                </a:solidFill>
                <a:latin typeface="Arial"/>
                <a:ea typeface="Arial"/>
                <a:cs typeface="Arial"/>
                <a:sym typeface="Arial"/>
              </a:rPr>
              <a:t> proteína que permite a coagulación do sangue, non presente ou de mal funcionamento en enfermos de hemofilia. Antes da existencia da técnica do ADN recombinante obtíñase de sangue de doantes; era precisa moita e había risco de transmitir enfermidades.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Vacinas da hepatite B….</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21"/>
          <p:cNvPicPr preferRelativeResize="0"/>
          <p:nvPr/>
        </p:nvPicPr>
        <p:blipFill rotWithShape="1">
          <a:blip r:embed="rId3">
            <a:alphaModFix/>
          </a:blip>
          <a:srcRect b="0" l="0" r="81784" t="14864"/>
          <a:stretch/>
        </p:blipFill>
        <p:spPr>
          <a:xfrm rot="-5400000">
            <a:off x="7256337" y="1962951"/>
            <a:ext cx="815126" cy="4119598"/>
          </a:xfrm>
          <a:prstGeom prst="rect">
            <a:avLst/>
          </a:prstGeom>
          <a:noFill/>
          <a:ln>
            <a:noFill/>
          </a:ln>
        </p:spPr>
      </p:pic>
      <p:pic>
        <p:nvPicPr>
          <p:cNvPr id="206" name="Google Shape;206;p21"/>
          <p:cNvPicPr preferRelativeResize="0"/>
          <p:nvPr/>
        </p:nvPicPr>
        <p:blipFill rotWithShape="1">
          <a:blip r:embed="rId3">
            <a:alphaModFix/>
          </a:blip>
          <a:srcRect b="0" l="0" r="0" t="0"/>
          <a:stretch/>
        </p:blipFill>
        <p:spPr>
          <a:xfrm rot="-5400000">
            <a:off x="677500" y="98100"/>
            <a:ext cx="4474854" cy="4838702"/>
          </a:xfrm>
          <a:prstGeom prst="rect">
            <a:avLst/>
          </a:prstGeom>
          <a:noFill/>
          <a:ln>
            <a:noFill/>
          </a:ln>
        </p:spPr>
      </p:pic>
      <p:sp>
        <p:nvSpPr>
          <p:cNvPr id="207" name="Google Shape;207;p21"/>
          <p:cNvSpPr/>
          <p:nvPr/>
        </p:nvSpPr>
        <p:spPr>
          <a:xfrm>
            <a:off x="1837850" y="3023850"/>
            <a:ext cx="90600" cy="353100"/>
          </a:xfrm>
          <a:prstGeom prst="down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21"/>
          <p:cNvSpPr/>
          <p:nvPr/>
        </p:nvSpPr>
        <p:spPr>
          <a:xfrm>
            <a:off x="6489800" y="3376950"/>
            <a:ext cx="90600" cy="353100"/>
          </a:xfrm>
          <a:prstGeom prst="down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21"/>
          <p:cNvSpPr/>
          <p:nvPr/>
        </p:nvSpPr>
        <p:spPr>
          <a:xfrm rot="10800000">
            <a:off x="6432525" y="4199300"/>
            <a:ext cx="90600" cy="353100"/>
          </a:xfrm>
          <a:prstGeom prst="down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21"/>
          <p:cNvSpPr/>
          <p:nvPr/>
        </p:nvSpPr>
        <p:spPr>
          <a:xfrm rot="10800000">
            <a:off x="2312975" y="3846200"/>
            <a:ext cx="90600" cy="353100"/>
          </a:xfrm>
          <a:prstGeom prst="downArrow">
            <a:avLst>
              <a:gd fmla="val 50000" name="adj1"/>
              <a:gd fmla="val 50000" name="adj2"/>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g3cc20420083_0_0" title="1772440374802.jpg"/>
          <p:cNvPicPr preferRelativeResize="0"/>
          <p:nvPr/>
        </p:nvPicPr>
        <p:blipFill>
          <a:blip r:embed="rId3">
            <a:alphaModFix/>
          </a:blip>
          <a:stretch>
            <a:fillRect/>
          </a:stretch>
        </p:blipFill>
        <p:spPr>
          <a:xfrm>
            <a:off x="2236525" y="152400"/>
            <a:ext cx="4670954" cy="48387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3"/>
          <p:cNvSpPr txBox="1"/>
          <p:nvPr/>
        </p:nvSpPr>
        <p:spPr>
          <a:xfrm>
            <a:off x="545875" y="374075"/>
            <a:ext cx="7785900" cy="37842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500"/>
              <a:buFont typeface="Arial"/>
              <a:buNone/>
            </a:pPr>
            <a:r>
              <a:rPr b="1" i="0" lang="es" sz="1500" u="none" cap="none" strike="noStrike">
                <a:solidFill>
                  <a:schemeClr val="dk2"/>
                </a:solidFill>
                <a:latin typeface="Arial"/>
                <a:ea typeface="Arial"/>
                <a:cs typeface="Arial"/>
                <a:sym typeface="Arial"/>
              </a:rPr>
              <a:t>ENXEÑARÍA XENÉTICA: XENOTECAS DE ADN COMPLEMENTARIO (ADN</a:t>
            </a:r>
            <a:r>
              <a:rPr b="1" baseline="-25000" i="0" lang="es" sz="1500" u="none" cap="none" strike="noStrike">
                <a:solidFill>
                  <a:schemeClr val="dk2"/>
                </a:solidFill>
                <a:latin typeface="Arial"/>
                <a:ea typeface="Arial"/>
                <a:cs typeface="Arial"/>
                <a:sym typeface="Arial"/>
              </a:rPr>
              <a:t>C</a:t>
            </a:r>
            <a:r>
              <a:rPr b="1" i="0" lang="es" sz="1500" u="none" cap="none" strike="noStrike">
                <a:solidFill>
                  <a:schemeClr val="dk2"/>
                </a:solidFill>
                <a:latin typeface="Arial"/>
                <a:ea typeface="Arial"/>
                <a:cs typeface="Arial"/>
                <a:sym typeface="Arial"/>
              </a:rPr>
              <a:t>)</a:t>
            </a:r>
            <a:endParaRPr b="1" i="0" sz="15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Outra técnica empregada en enxeñaría xenética para obter fragmentos de ADN de interese é a </a:t>
            </a:r>
            <a:r>
              <a:rPr b="1" i="0" lang="es" sz="1300" u="none" cap="none" strike="noStrike">
                <a:solidFill>
                  <a:schemeClr val="dk2"/>
                </a:solidFill>
                <a:latin typeface="Arial"/>
                <a:ea typeface="Arial"/>
                <a:cs typeface="Arial"/>
                <a:sym typeface="Arial"/>
              </a:rPr>
              <a:t>síntese de ADN complementario</a:t>
            </a:r>
            <a:r>
              <a:rPr b="0" i="0" lang="es" sz="1300" u="none" cap="none" strike="noStrike">
                <a:solidFill>
                  <a:schemeClr val="dk2"/>
                </a:solidFill>
                <a:latin typeface="Arial"/>
                <a:ea typeface="Arial"/>
                <a:cs typeface="Arial"/>
                <a:sym typeface="Arial"/>
              </a:rPr>
              <a:t>.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Os enzimas de restrición, cando se traballa con eucariotas, permiten obter múltiples copias dun xene, pero ese xene vai levar intróns e exóns, e por tanto é necesario que o ARN transcrito primario madure.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 síntese de ADNc permite facer o camiño “inverso”: obter un ADN de cadea sinxela a partir dun ARNm maduro, coa axuda da enzima </a:t>
            </a:r>
            <a:r>
              <a:rPr b="1" i="0" lang="es" sz="1300" u="none" cap="none" strike="noStrike">
                <a:solidFill>
                  <a:schemeClr val="dk2"/>
                </a:solidFill>
                <a:latin typeface="Arial"/>
                <a:ea typeface="Arial"/>
                <a:cs typeface="Arial"/>
                <a:sym typeface="Arial"/>
              </a:rPr>
              <a:t>ADN transcriptas</a:t>
            </a:r>
            <a:r>
              <a:rPr b="1" lang="es" sz="1300">
                <a:solidFill>
                  <a:schemeClr val="dk2"/>
                </a:solidFill>
              </a:rPr>
              <a:t>e</a:t>
            </a:r>
            <a:r>
              <a:rPr b="1" i="0" lang="es" sz="1300" u="none" cap="none" strike="noStrike">
                <a:solidFill>
                  <a:schemeClr val="dk2"/>
                </a:solidFill>
                <a:latin typeface="Arial"/>
                <a:ea typeface="Arial"/>
                <a:cs typeface="Arial"/>
                <a:sym typeface="Arial"/>
              </a:rPr>
              <a:t> inversa ou retrotranscriptas</a:t>
            </a:r>
            <a:r>
              <a:rPr b="1" lang="es" sz="1300">
                <a:solidFill>
                  <a:schemeClr val="dk2"/>
                </a:solidFill>
              </a:rPr>
              <a:t>e</a:t>
            </a:r>
            <a:r>
              <a:rPr b="0" i="0" lang="es" sz="1300" u="none" cap="none" strike="noStrike">
                <a:solidFill>
                  <a:schemeClr val="dk2"/>
                </a:solidFill>
                <a:latin typeface="Arial"/>
                <a:ea typeface="Arial"/>
                <a:cs typeface="Arial"/>
                <a:sym typeface="Arial"/>
              </a:rPr>
              <a:t>. Co ADNc obtido poderá sintetizarse outro de cadea dobre que non ten intróns e que </a:t>
            </a:r>
            <a:r>
              <a:rPr b="1" i="0" lang="es" sz="1300" u="none" cap="none" strike="noStrike">
                <a:solidFill>
                  <a:schemeClr val="dk2"/>
                </a:solidFill>
                <a:latin typeface="Arial"/>
                <a:ea typeface="Arial"/>
                <a:cs typeface="Arial"/>
                <a:sym typeface="Arial"/>
              </a:rPr>
              <a:t>pode ser traducido por bacterias</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XENOTECAS</a:t>
            </a:r>
            <a:r>
              <a:rPr b="0" i="0" lang="es" sz="1300" u="none" cap="none" strike="noStrike">
                <a:solidFill>
                  <a:schemeClr val="dk2"/>
                </a:solidFill>
                <a:latin typeface="Arial"/>
                <a:ea typeface="Arial"/>
                <a:cs typeface="Arial"/>
                <a:sym typeface="Arial"/>
              </a:rPr>
              <a:t> son bibliotecas de ADN, que poden estar formadas por moléculas completas (exóns e intróns; xenotecas xenómicas) ou por ADNc.</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24"/>
          <p:cNvPicPr preferRelativeResize="0"/>
          <p:nvPr/>
        </p:nvPicPr>
        <p:blipFill rotWithShape="1">
          <a:blip r:embed="rId3">
            <a:alphaModFix/>
          </a:blip>
          <a:srcRect b="0" l="0" r="0" t="0"/>
          <a:stretch/>
        </p:blipFill>
        <p:spPr>
          <a:xfrm>
            <a:off x="911000" y="152400"/>
            <a:ext cx="7322000" cy="46583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25"/>
          <p:cNvPicPr preferRelativeResize="0"/>
          <p:nvPr/>
        </p:nvPicPr>
        <p:blipFill rotWithShape="1">
          <a:blip r:embed="rId3">
            <a:alphaModFix/>
          </a:blip>
          <a:srcRect b="0" l="0" r="0" t="0"/>
          <a:stretch/>
        </p:blipFill>
        <p:spPr>
          <a:xfrm rot="10800000">
            <a:off x="1250675" y="195900"/>
            <a:ext cx="6910500" cy="483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6"/>
          <p:cNvSpPr txBox="1"/>
          <p:nvPr/>
        </p:nvSpPr>
        <p:spPr>
          <a:xfrm>
            <a:off x="545875" y="374075"/>
            <a:ext cx="7785900" cy="37842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500"/>
              <a:buFont typeface="Arial"/>
              <a:buNone/>
            </a:pPr>
            <a:r>
              <a:rPr b="1" i="0" lang="es" sz="1500" u="none" cap="none" strike="noStrike">
                <a:solidFill>
                  <a:schemeClr val="dk2"/>
                </a:solidFill>
                <a:latin typeface="Arial"/>
                <a:ea typeface="Arial"/>
                <a:cs typeface="Arial"/>
                <a:sym typeface="Arial"/>
              </a:rPr>
              <a:t>ENXEÑARÍA XENÉTICA: AMPLIFICACIÓN DE ADN MEDIANTE A PCR</a:t>
            </a:r>
            <a:endParaRPr b="1"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A </a:t>
            </a:r>
            <a:r>
              <a:rPr b="1" i="0" lang="es" sz="1200" u="none" cap="none" strike="noStrike">
                <a:solidFill>
                  <a:schemeClr val="dk2"/>
                </a:solidFill>
                <a:latin typeface="Arial"/>
                <a:ea typeface="Arial"/>
                <a:cs typeface="Arial"/>
                <a:sym typeface="Arial"/>
              </a:rPr>
              <a:t>reacción en cadea da polimerasa (</a:t>
            </a:r>
            <a:r>
              <a:rPr b="0" i="1" lang="es" sz="1200" u="none" cap="none" strike="noStrike">
                <a:solidFill>
                  <a:schemeClr val="dk2"/>
                </a:solidFill>
                <a:latin typeface="Arial"/>
                <a:ea typeface="Arial"/>
                <a:cs typeface="Arial"/>
                <a:sym typeface="Arial"/>
              </a:rPr>
              <a:t>Polymerase Chain Reaction, </a:t>
            </a:r>
            <a:r>
              <a:rPr b="1" i="0" lang="es" sz="1200" u="none" cap="none" strike="noStrike">
                <a:solidFill>
                  <a:schemeClr val="dk2"/>
                </a:solidFill>
                <a:latin typeface="Arial"/>
                <a:ea typeface="Arial"/>
                <a:cs typeface="Arial"/>
                <a:sym typeface="Arial"/>
              </a:rPr>
              <a:t>PCR)</a:t>
            </a:r>
            <a:r>
              <a:rPr b="0" i="0" lang="es" sz="1200" u="none" cap="none" strike="noStrike">
                <a:solidFill>
                  <a:schemeClr val="dk2"/>
                </a:solidFill>
                <a:latin typeface="Arial"/>
                <a:ea typeface="Arial"/>
                <a:cs typeface="Arial"/>
                <a:sym typeface="Arial"/>
              </a:rPr>
              <a:t> é outra das ferramentas imprescindibles en bioloxía molecular e  enxeñaría xenética. Foi desenvolvida polo bioquímico estadounidense Kary Mullis en 1985.</a:t>
            </a:r>
            <a:endParaRPr b="0" i="0" sz="12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Unha das claves do método está nas augas termais do Parque Yellowstone (USA), onde foi descuberta a bacteria termófila </a:t>
            </a:r>
            <a:r>
              <a:rPr b="0" i="1" lang="es" sz="1200" u="none" cap="none" strike="noStrike">
                <a:solidFill>
                  <a:schemeClr val="dk2"/>
                </a:solidFill>
                <a:latin typeface="Arial"/>
                <a:ea typeface="Arial"/>
                <a:cs typeface="Arial"/>
                <a:sym typeface="Arial"/>
              </a:rPr>
              <a:t>Thermus aquaticus</a:t>
            </a:r>
            <a:r>
              <a:rPr b="0" i="0" lang="es" sz="1200" u="none" cap="none" strike="noStrike">
                <a:solidFill>
                  <a:schemeClr val="dk2"/>
                </a:solidFill>
                <a:latin typeface="Arial"/>
                <a:ea typeface="Arial"/>
                <a:cs typeface="Arial"/>
                <a:sym typeface="Arial"/>
              </a:rPr>
              <a:t>, que pode vivir en augas a temperaturas de 80ºC. A ADN polimerasa (Taq) que traballa na  replicación do seu ADN non se desnaturaliza a esa temperatura.</a:t>
            </a:r>
            <a:endParaRPr b="0" i="0" sz="12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6" name="Google Shape;236;p26"/>
          <p:cNvPicPr preferRelativeResize="0"/>
          <p:nvPr/>
        </p:nvPicPr>
        <p:blipFill rotWithShape="1">
          <a:blip r:embed="rId3">
            <a:alphaModFix/>
          </a:blip>
          <a:srcRect b="0" l="0" r="0" t="0"/>
          <a:stretch/>
        </p:blipFill>
        <p:spPr>
          <a:xfrm>
            <a:off x="1206450" y="2387025"/>
            <a:ext cx="6731101" cy="2408250"/>
          </a:xfrm>
          <a:prstGeom prst="rect">
            <a:avLst/>
          </a:prstGeom>
          <a:noFill/>
          <a:ln>
            <a:noFill/>
          </a:ln>
        </p:spPr>
      </p:pic>
      <p:sp>
        <p:nvSpPr>
          <p:cNvPr id="237" name="Google Shape;237;p26"/>
          <p:cNvSpPr txBox="1"/>
          <p:nvPr/>
        </p:nvSpPr>
        <p:spPr>
          <a:xfrm>
            <a:off x="2910925" y="4789000"/>
            <a:ext cx="3055800" cy="25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s" sz="1000" u="none" cap="none" strike="noStrike">
                <a:solidFill>
                  <a:schemeClr val="dk2"/>
                </a:solidFill>
                <a:latin typeface="Arial"/>
                <a:ea typeface="Arial"/>
                <a:cs typeface="Arial"/>
                <a:sym typeface="Arial"/>
              </a:rPr>
              <a:t>Lower Geyser Basin, no Parque de Yellowstone.</a:t>
            </a:r>
            <a:endParaRPr b="0" i="0" sz="1000" u="none" cap="none" strike="noStrike">
              <a:solidFill>
                <a:schemeClr val="dk2"/>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7"/>
          <p:cNvSpPr txBox="1"/>
          <p:nvPr/>
        </p:nvSpPr>
        <p:spPr>
          <a:xfrm>
            <a:off x="545875" y="374075"/>
            <a:ext cx="7785900" cy="37842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500"/>
              <a:buFont typeface="Arial"/>
              <a:buNone/>
            </a:pPr>
            <a:r>
              <a:rPr b="0" i="0" lang="es" sz="1500" u="none" cap="none" strike="noStrike">
                <a:solidFill>
                  <a:schemeClr val="dk2"/>
                </a:solidFill>
                <a:latin typeface="Arial"/>
                <a:ea typeface="Arial"/>
                <a:cs typeface="Arial"/>
                <a:sym typeface="Arial"/>
              </a:rPr>
              <a:t>ENXEÑARÍA XENÉTICA: AMPLIFICACIÓN DE ADN MEDIANTE A PCR</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A </a:t>
            </a:r>
            <a:r>
              <a:rPr b="1" i="0" lang="es" sz="1200" u="none" cap="none" strike="noStrike">
                <a:solidFill>
                  <a:schemeClr val="dk2"/>
                </a:solidFill>
                <a:latin typeface="Arial"/>
                <a:ea typeface="Arial"/>
                <a:cs typeface="Arial"/>
                <a:sym typeface="Arial"/>
              </a:rPr>
              <a:t>reacción en cadea da polimeras</a:t>
            </a:r>
            <a:r>
              <a:rPr b="1" lang="es" sz="1200">
                <a:solidFill>
                  <a:schemeClr val="dk2"/>
                </a:solidFill>
              </a:rPr>
              <a:t>e</a:t>
            </a:r>
            <a:r>
              <a:rPr b="1" i="0" lang="es" sz="1200" u="none" cap="none" strike="noStrike">
                <a:solidFill>
                  <a:schemeClr val="dk2"/>
                </a:solidFill>
                <a:latin typeface="Arial"/>
                <a:ea typeface="Arial"/>
                <a:cs typeface="Arial"/>
                <a:sym typeface="Arial"/>
              </a:rPr>
              <a:t> (PCR </a:t>
            </a:r>
            <a:r>
              <a:rPr b="0" i="1" lang="es" sz="1200" u="none" cap="none" strike="noStrike">
                <a:solidFill>
                  <a:schemeClr val="dk2"/>
                </a:solidFill>
                <a:latin typeface="Arial"/>
                <a:ea typeface="Arial"/>
                <a:cs typeface="Arial"/>
                <a:sym typeface="Arial"/>
              </a:rPr>
              <a:t>Polymerase Chain Reaction</a:t>
            </a:r>
            <a:r>
              <a:rPr b="1" i="0" lang="es" sz="1200" u="none" cap="none" strike="noStrike">
                <a:solidFill>
                  <a:schemeClr val="dk2"/>
                </a:solidFill>
                <a:latin typeface="Arial"/>
                <a:ea typeface="Arial"/>
                <a:cs typeface="Arial"/>
                <a:sym typeface="Arial"/>
              </a:rPr>
              <a:t>)</a:t>
            </a:r>
            <a:r>
              <a:rPr b="0" i="0" lang="es" sz="1200" u="none" cap="none" strike="noStrike">
                <a:solidFill>
                  <a:schemeClr val="dk2"/>
                </a:solidFill>
                <a:latin typeface="Arial"/>
                <a:ea typeface="Arial"/>
                <a:cs typeface="Arial"/>
                <a:sym typeface="Arial"/>
              </a:rPr>
              <a:t> é unha técnica de </a:t>
            </a:r>
            <a:r>
              <a:rPr b="1" i="0" lang="es" sz="1200" u="none" cap="none" strike="noStrike">
                <a:solidFill>
                  <a:schemeClr val="dk2"/>
                </a:solidFill>
                <a:latin typeface="Arial"/>
                <a:ea typeface="Arial"/>
                <a:cs typeface="Arial"/>
                <a:sym typeface="Arial"/>
              </a:rPr>
              <a:t>clonación acelula</a:t>
            </a:r>
            <a:r>
              <a:rPr b="0" i="0" lang="es" sz="1200" u="none" cap="none" strike="noStrike">
                <a:solidFill>
                  <a:schemeClr val="dk2"/>
                </a:solidFill>
                <a:latin typeface="Arial"/>
                <a:ea typeface="Arial"/>
                <a:cs typeface="Arial"/>
                <a:sym typeface="Arial"/>
              </a:rPr>
              <a:t>r que permite </a:t>
            </a:r>
            <a:r>
              <a:rPr b="1" i="0" lang="es" sz="1200" u="none" cap="none" strike="noStrike">
                <a:solidFill>
                  <a:schemeClr val="dk2"/>
                </a:solidFill>
                <a:latin typeface="Arial"/>
                <a:ea typeface="Arial"/>
                <a:cs typeface="Arial"/>
                <a:sym typeface="Arial"/>
              </a:rPr>
              <a:t>amplificar </a:t>
            </a:r>
            <a:r>
              <a:rPr b="0" i="0" lang="es" sz="1200" u="none" cap="none" strike="noStrike">
                <a:solidFill>
                  <a:schemeClr val="dk2"/>
                </a:solidFill>
                <a:latin typeface="Arial"/>
                <a:ea typeface="Arial"/>
                <a:cs typeface="Arial"/>
                <a:sym typeface="Arial"/>
              </a:rPr>
              <a:t>(obter millóns de copias) dun fragmento de ADN cando a </a:t>
            </a:r>
            <a:r>
              <a:rPr b="1" i="0" lang="es" sz="1200" u="none" cap="none" strike="noStrike">
                <a:solidFill>
                  <a:schemeClr val="dk2"/>
                </a:solidFill>
                <a:latin typeface="Arial"/>
                <a:ea typeface="Arial"/>
                <a:cs typeface="Arial"/>
                <a:sym typeface="Arial"/>
              </a:rPr>
              <a:t>mostra de partida é moi pequena.</a:t>
            </a:r>
            <a:endParaRPr b="1" i="0" sz="12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QUE SE PRECISA PARA AMPLIFICAR O ADN MEDIANTE UNHA PCR?</a:t>
            </a:r>
            <a:endParaRPr b="1"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43" name="Google Shape;243;p27"/>
          <p:cNvPicPr preferRelativeResize="0"/>
          <p:nvPr/>
        </p:nvPicPr>
        <p:blipFill rotWithShape="1">
          <a:blip r:embed="rId3">
            <a:alphaModFix/>
          </a:blip>
          <a:srcRect b="0" l="0" r="0" t="0"/>
          <a:stretch/>
        </p:blipFill>
        <p:spPr>
          <a:xfrm>
            <a:off x="658213" y="2044650"/>
            <a:ext cx="7561225" cy="271299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8"/>
          <p:cNvSpPr txBox="1"/>
          <p:nvPr/>
        </p:nvSpPr>
        <p:spPr>
          <a:xfrm>
            <a:off x="545875" y="374075"/>
            <a:ext cx="7785900" cy="37842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500"/>
              <a:buFont typeface="Arial"/>
              <a:buNone/>
            </a:pPr>
            <a:r>
              <a:rPr b="0" i="0" lang="es" sz="1500" u="none" cap="none" strike="noStrike">
                <a:solidFill>
                  <a:schemeClr val="dk2"/>
                </a:solidFill>
                <a:latin typeface="Arial"/>
                <a:ea typeface="Arial"/>
                <a:cs typeface="Arial"/>
                <a:sym typeface="Arial"/>
              </a:rPr>
              <a:t>ENXEÑARÍA XENÉTICA: </a:t>
            </a:r>
            <a:endParaRPr b="0" i="0" sz="15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500"/>
              <a:buFont typeface="Arial"/>
              <a:buNone/>
            </a:pPr>
            <a:r>
              <a:rPr b="0" i="0" lang="es" sz="1500" u="none" cap="none" strike="noStrike">
                <a:solidFill>
                  <a:schemeClr val="dk2"/>
                </a:solidFill>
                <a:latin typeface="Arial"/>
                <a:ea typeface="Arial"/>
                <a:cs typeface="Arial"/>
                <a:sym typeface="Arial"/>
              </a:rPr>
              <a:t>AMPLIFICACIÓN DE ADN </a:t>
            </a:r>
            <a:endParaRPr b="0" i="0" sz="15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500"/>
              <a:buFont typeface="Arial"/>
              <a:buNone/>
            </a:pPr>
            <a:r>
              <a:rPr b="0" i="0" lang="es" sz="1500" u="none" cap="none" strike="noStrike">
                <a:solidFill>
                  <a:schemeClr val="dk2"/>
                </a:solidFill>
                <a:latin typeface="Arial"/>
                <a:ea typeface="Arial"/>
                <a:cs typeface="Arial"/>
                <a:sym typeface="Arial"/>
              </a:rPr>
              <a:t>MEDIANTE A PCR</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49" name="Google Shape;249;p28"/>
          <p:cNvPicPr preferRelativeResize="0"/>
          <p:nvPr/>
        </p:nvPicPr>
        <p:blipFill rotWithShape="1">
          <a:blip r:embed="rId3">
            <a:alphaModFix/>
          </a:blip>
          <a:srcRect b="0" l="0" r="0" t="0"/>
          <a:stretch/>
        </p:blipFill>
        <p:spPr>
          <a:xfrm>
            <a:off x="4309450" y="102250"/>
            <a:ext cx="4338326" cy="4918975"/>
          </a:xfrm>
          <a:prstGeom prst="rect">
            <a:avLst/>
          </a:prstGeom>
          <a:noFill/>
          <a:ln>
            <a:noFill/>
          </a:ln>
        </p:spPr>
      </p:pic>
      <p:sp>
        <p:nvSpPr>
          <p:cNvPr id="250" name="Google Shape;250;p28"/>
          <p:cNvSpPr txBox="1"/>
          <p:nvPr/>
        </p:nvSpPr>
        <p:spPr>
          <a:xfrm>
            <a:off x="776300" y="1860150"/>
            <a:ext cx="2736000" cy="1877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s" sz="1500">
                <a:solidFill>
                  <a:schemeClr val="dk2"/>
                </a:solidFill>
              </a:rPr>
              <a:t>Desnaturalización</a:t>
            </a:r>
            <a:endParaRPr sz="1500">
              <a:solidFill>
                <a:schemeClr val="dk2"/>
              </a:solidFill>
            </a:endParaRPr>
          </a:p>
          <a:p>
            <a:pPr indent="0" lvl="0" marL="457200" rtl="0" algn="l">
              <a:spcBef>
                <a:spcPts val="0"/>
              </a:spcBef>
              <a:spcAft>
                <a:spcPts val="0"/>
              </a:spcAft>
              <a:buNone/>
            </a:pPr>
            <a:r>
              <a:t/>
            </a:r>
            <a:endParaRPr sz="1500">
              <a:solidFill>
                <a:schemeClr val="dk2"/>
              </a:solidFill>
            </a:endParaRPr>
          </a:p>
          <a:p>
            <a:pPr indent="-342900" lvl="0" marL="457200" rtl="0" algn="l">
              <a:spcBef>
                <a:spcPts val="0"/>
              </a:spcBef>
              <a:spcAft>
                <a:spcPts val="0"/>
              </a:spcAft>
              <a:buClr>
                <a:schemeClr val="dk2"/>
              </a:buClr>
              <a:buSzPts val="1800"/>
              <a:buChar char="●"/>
            </a:pPr>
            <a:r>
              <a:rPr lang="es" sz="1500">
                <a:solidFill>
                  <a:schemeClr val="dk2"/>
                </a:solidFill>
              </a:rPr>
              <a:t>Hibridación</a:t>
            </a:r>
            <a:endParaRPr sz="1500">
              <a:solidFill>
                <a:schemeClr val="dk2"/>
              </a:solidFill>
            </a:endParaRPr>
          </a:p>
          <a:p>
            <a:pPr indent="0" lvl="0" marL="457200" rtl="0" algn="l">
              <a:spcBef>
                <a:spcPts val="0"/>
              </a:spcBef>
              <a:spcAft>
                <a:spcPts val="0"/>
              </a:spcAft>
              <a:buNone/>
            </a:pPr>
            <a:r>
              <a:t/>
            </a:r>
            <a:endParaRPr sz="1500">
              <a:solidFill>
                <a:schemeClr val="dk2"/>
              </a:solidFill>
            </a:endParaRPr>
          </a:p>
          <a:p>
            <a:pPr indent="-342900" lvl="0" marL="457200" rtl="0" algn="l">
              <a:spcBef>
                <a:spcPts val="0"/>
              </a:spcBef>
              <a:spcAft>
                <a:spcPts val="0"/>
              </a:spcAft>
              <a:buClr>
                <a:schemeClr val="dk2"/>
              </a:buClr>
              <a:buSzPts val="1800"/>
              <a:buChar char="●"/>
            </a:pPr>
            <a:r>
              <a:rPr lang="es" sz="1500">
                <a:solidFill>
                  <a:schemeClr val="dk2"/>
                </a:solidFill>
              </a:rPr>
              <a:t>Elongación</a:t>
            </a:r>
            <a:endParaRPr b="1" sz="18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29"/>
          <p:cNvPicPr preferRelativeResize="0"/>
          <p:nvPr/>
        </p:nvPicPr>
        <p:blipFill rotWithShape="1">
          <a:blip r:embed="rId3">
            <a:alphaModFix/>
          </a:blip>
          <a:srcRect b="22420" l="5477" r="1525" t="0"/>
          <a:stretch/>
        </p:blipFill>
        <p:spPr>
          <a:xfrm rot="10800000">
            <a:off x="674487" y="123739"/>
            <a:ext cx="7795026" cy="48960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3"/>
          <p:cNvPicPr preferRelativeResize="0"/>
          <p:nvPr/>
        </p:nvPicPr>
        <p:blipFill rotWithShape="1">
          <a:blip r:embed="rId3">
            <a:alphaModFix/>
          </a:blip>
          <a:srcRect b="0" l="3001" r="1705" t="0"/>
          <a:stretch/>
        </p:blipFill>
        <p:spPr>
          <a:xfrm>
            <a:off x="80763" y="587050"/>
            <a:ext cx="8982474" cy="26933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30"/>
          <p:cNvPicPr preferRelativeResize="0"/>
          <p:nvPr/>
        </p:nvPicPr>
        <p:blipFill rotWithShape="1">
          <a:blip r:embed="rId3">
            <a:alphaModFix/>
          </a:blip>
          <a:srcRect b="0" l="0" r="0" t="0"/>
          <a:stretch/>
        </p:blipFill>
        <p:spPr>
          <a:xfrm>
            <a:off x="152400" y="1238650"/>
            <a:ext cx="8839201" cy="225296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31"/>
          <p:cNvPicPr preferRelativeResize="0"/>
          <p:nvPr/>
        </p:nvPicPr>
        <p:blipFill rotWithShape="1">
          <a:blip r:embed="rId3">
            <a:alphaModFix/>
          </a:blip>
          <a:srcRect b="0" l="0" r="0" t="0"/>
          <a:stretch/>
        </p:blipFill>
        <p:spPr>
          <a:xfrm>
            <a:off x="1322225" y="152400"/>
            <a:ext cx="6580119" cy="48387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2"/>
          <p:cNvSpPr txBox="1"/>
          <p:nvPr/>
        </p:nvSpPr>
        <p:spPr>
          <a:xfrm>
            <a:off x="334975" y="262550"/>
            <a:ext cx="8483100" cy="67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PCR E CORONAVIRUS: TEMOS CURIOSIDADE SOBRE A APLICACIÓN DA PCR NA DETECCIÓN DO CORONAVIRUS?</a:t>
            </a:r>
            <a:endParaRPr b="0" i="0" sz="1400" u="none" cap="none" strike="noStrike">
              <a:solidFill>
                <a:schemeClr val="dk2"/>
              </a:solidFill>
              <a:latin typeface="Arial"/>
              <a:ea typeface="Arial"/>
              <a:cs typeface="Arial"/>
              <a:sym typeface="Arial"/>
            </a:endParaRPr>
          </a:p>
        </p:txBody>
      </p:sp>
      <p:pic>
        <p:nvPicPr>
          <p:cNvPr id="271" name="Google Shape;271;p32"/>
          <p:cNvPicPr preferRelativeResize="0"/>
          <p:nvPr/>
        </p:nvPicPr>
        <p:blipFill rotWithShape="1">
          <a:blip r:embed="rId3">
            <a:alphaModFix/>
          </a:blip>
          <a:srcRect b="0" l="18090" r="15714" t="0"/>
          <a:stretch/>
        </p:blipFill>
        <p:spPr>
          <a:xfrm>
            <a:off x="334975" y="1086875"/>
            <a:ext cx="2942374" cy="2698750"/>
          </a:xfrm>
          <a:prstGeom prst="rect">
            <a:avLst/>
          </a:prstGeom>
          <a:noFill/>
          <a:ln>
            <a:noFill/>
          </a:ln>
        </p:spPr>
      </p:pic>
      <p:sp>
        <p:nvSpPr>
          <p:cNvPr id="272" name="Google Shape;272;p32"/>
          <p:cNvSpPr txBox="1"/>
          <p:nvPr/>
        </p:nvSpPr>
        <p:spPr>
          <a:xfrm>
            <a:off x="3431275" y="933050"/>
            <a:ext cx="5314500" cy="346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s" sz="1200" u="none" cap="none" strike="noStrike">
                <a:solidFill>
                  <a:schemeClr val="dk2"/>
                </a:solidFill>
                <a:latin typeface="Arial"/>
                <a:ea typeface="Arial"/>
                <a:cs typeface="Arial"/>
                <a:sym typeface="Arial"/>
              </a:rPr>
              <a:t>Unhas notas sobre os virus:</a:t>
            </a:r>
            <a:endParaRPr b="1"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Os virus son partículas que están formadas unicamente por proteínas e material xenético, que pode ser ADN ou ARN. O seu obxectivo é infectar outras células para, empregando (“usurpando”) a súa maquinaria celular, facer réplicas de si mesmo.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Como? Introduce o seu ADN no ADN da célula infectada e deixa que esta se replique, copiando unha e outra vez o material xenético do virus. Deste xeito a célula infectada acabará sintetizando as proteínas que compoñen o virus. Tendo proteínas e copias do material xenético, múltiples copias do virus pódense ensamblar, continuando co proceso de infección.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rPr b="1" i="0" lang="es" sz="1200" u="none" cap="none" strike="noStrike">
                <a:solidFill>
                  <a:schemeClr val="dk2"/>
                </a:solidFill>
                <a:latin typeface="Arial"/>
                <a:ea typeface="Arial"/>
                <a:cs typeface="Arial"/>
                <a:sym typeface="Arial"/>
              </a:rPr>
              <a:t>SARS-CoV-2</a:t>
            </a:r>
            <a:r>
              <a:rPr b="0" i="0" lang="es" sz="1200" u="none" cap="none" strike="noStrike">
                <a:solidFill>
                  <a:schemeClr val="dk2"/>
                </a:solidFill>
                <a:latin typeface="Arial"/>
                <a:ea typeface="Arial"/>
                <a:cs typeface="Arial"/>
                <a:sym typeface="Arial"/>
              </a:rPr>
              <a:t> é o virus que provoca a enfermidade </a:t>
            </a:r>
            <a:r>
              <a:rPr b="1" i="0" lang="es" sz="1200" u="none" cap="none" strike="noStrike">
                <a:solidFill>
                  <a:schemeClr val="dk2"/>
                </a:solidFill>
                <a:latin typeface="Arial"/>
                <a:ea typeface="Arial"/>
                <a:cs typeface="Arial"/>
                <a:sym typeface="Arial"/>
              </a:rPr>
              <a:t>COVID-19</a:t>
            </a:r>
            <a:r>
              <a:rPr b="0" i="0" lang="es" sz="1200" u="none" cap="none" strike="noStrike">
                <a:solidFill>
                  <a:schemeClr val="dk2"/>
                </a:solidFill>
                <a:latin typeface="Arial"/>
                <a:ea typeface="Arial"/>
                <a:cs typeface="Arial"/>
                <a:sym typeface="Arial"/>
              </a:rPr>
              <a:t>. É un virus da familia dos coronavirus que ten como material xenético </a:t>
            </a:r>
            <a:r>
              <a:rPr b="1" i="0" lang="es" sz="1200" u="none" cap="none" strike="noStrike">
                <a:solidFill>
                  <a:schemeClr val="dk2"/>
                </a:solidFill>
                <a:latin typeface="Arial"/>
                <a:ea typeface="Arial"/>
                <a:cs typeface="Arial"/>
                <a:sym typeface="Arial"/>
              </a:rPr>
              <a:t>ARN</a:t>
            </a:r>
            <a:r>
              <a:rPr b="0" i="0" lang="es" sz="1200" u="none" cap="none" strike="noStrike">
                <a:solidFill>
                  <a:schemeClr val="dk2"/>
                </a:solidFill>
                <a:latin typeface="Arial"/>
                <a:ea typeface="Arial"/>
                <a:cs typeface="Arial"/>
                <a:sym typeface="Arial"/>
              </a:rPr>
              <a:t>.</a:t>
            </a:r>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3"/>
          <p:cNvSpPr txBox="1"/>
          <p:nvPr/>
        </p:nvSpPr>
        <p:spPr>
          <a:xfrm>
            <a:off x="334975" y="262550"/>
            <a:ext cx="8483100" cy="67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PCR E CORONAVIRUS: RT-PCR EN TEMPO REAL.</a:t>
            </a:r>
            <a:endParaRPr b="0" i="0" sz="1400" u="none" cap="none" strike="noStrike">
              <a:solidFill>
                <a:schemeClr val="dk2"/>
              </a:solidFill>
              <a:latin typeface="Arial"/>
              <a:ea typeface="Arial"/>
              <a:cs typeface="Arial"/>
              <a:sym typeface="Arial"/>
            </a:endParaRPr>
          </a:p>
        </p:txBody>
      </p:sp>
      <p:sp>
        <p:nvSpPr>
          <p:cNvPr id="278" name="Google Shape;278;p33"/>
          <p:cNvSpPr txBox="1"/>
          <p:nvPr/>
        </p:nvSpPr>
        <p:spPr>
          <a:xfrm>
            <a:off x="2969525" y="693875"/>
            <a:ext cx="5776200" cy="3467400"/>
          </a:xfrm>
          <a:prstGeom prst="rect">
            <a:avLst/>
          </a:prstGeom>
          <a:noFill/>
          <a:ln>
            <a:noFill/>
          </a:ln>
        </p:spPr>
        <p:txBody>
          <a:bodyPr anchorCtr="0" anchor="t" bIns="91425" lIns="91425" spcFirstLastPara="1" rIns="91425" wrap="square" tIns="91425">
            <a:noAutofit/>
          </a:bodyPr>
          <a:lstStyle/>
          <a:p>
            <a:pPr indent="-298450" lvl="0" marL="457200" marR="0" rtl="0" algn="just">
              <a:lnSpc>
                <a:spcPct val="100000"/>
              </a:lnSpc>
              <a:spcBef>
                <a:spcPts val="0"/>
              </a:spcBef>
              <a:spcAft>
                <a:spcPts val="0"/>
              </a:spcAft>
              <a:buClr>
                <a:schemeClr val="dk2"/>
              </a:buClr>
              <a:buSzPts val="1100"/>
              <a:buFont typeface="Arial"/>
              <a:buChar char="●"/>
            </a:pPr>
            <a:r>
              <a:rPr b="0" i="0" lang="es" sz="1100" u="none" cap="none" strike="noStrike">
                <a:solidFill>
                  <a:schemeClr val="dk2"/>
                </a:solidFill>
                <a:latin typeface="Arial"/>
                <a:ea typeface="Arial"/>
                <a:cs typeface="Arial"/>
                <a:sym typeface="Arial"/>
              </a:rPr>
              <a:t>Extráese unha mostra dunha parte do corpo onde se acumule o virus: nariz ou gorxa.</a:t>
            </a:r>
            <a:endParaRPr b="0" i="0" sz="11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298450" lvl="0" marL="457200" marR="0" rtl="0" algn="just">
              <a:lnSpc>
                <a:spcPct val="100000"/>
              </a:lnSpc>
              <a:spcBef>
                <a:spcPts val="0"/>
              </a:spcBef>
              <a:spcAft>
                <a:spcPts val="0"/>
              </a:spcAft>
              <a:buClr>
                <a:schemeClr val="dk2"/>
              </a:buClr>
              <a:buSzPts val="1100"/>
              <a:buFont typeface="Arial"/>
              <a:buChar char="●"/>
            </a:pPr>
            <a:r>
              <a:rPr b="0" i="0" lang="es" sz="1100" u="none" cap="none" strike="noStrike">
                <a:solidFill>
                  <a:schemeClr val="dk2"/>
                </a:solidFill>
                <a:latin typeface="Arial"/>
                <a:ea typeface="Arial"/>
                <a:cs typeface="Arial"/>
                <a:sym typeface="Arial"/>
              </a:rPr>
              <a:t>Recupérase cun tratamento o </a:t>
            </a:r>
            <a:r>
              <a:rPr b="1" i="0" lang="es" sz="1100" u="none" cap="none" strike="noStrike">
                <a:solidFill>
                  <a:schemeClr val="dk2"/>
                </a:solidFill>
                <a:latin typeface="Arial"/>
                <a:ea typeface="Arial"/>
                <a:cs typeface="Arial"/>
                <a:sym typeface="Arial"/>
              </a:rPr>
              <a:t>ARN</a:t>
            </a:r>
            <a:r>
              <a:rPr b="0" i="0" lang="es" sz="1100" u="none" cap="none" strike="noStrike">
                <a:solidFill>
                  <a:schemeClr val="dk2"/>
                </a:solidFill>
                <a:latin typeface="Arial"/>
                <a:ea typeface="Arial"/>
                <a:cs typeface="Arial"/>
                <a:sym typeface="Arial"/>
              </a:rPr>
              <a:t> desa mostra, que será tanto ARN da persoa como do posible virus.</a:t>
            </a:r>
            <a:endParaRPr b="0" i="0" sz="11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298450" lvl="0" marL="457200" marR="0" rtl="0" algn="just">
              <a:lnSpc>
                <a:spcPct val="100000"/>
              </a:lnSpc>
              <a:spcBef>
                <a:spcPts val="0"/>
              </a:spcBef>
              <a:spcAft>
                <a:spcPts val="0"/>
              </a:spcAft>
              <a:buClr>
                <a:schemeClr val="dk2"/>
              </a:buClr>
              <a:buSzPts val="1100"/>
              <a:buFont typeface="Arial"/>
              <a:buChar char="●"/>
            </a:pPr>
            <a:r>
              <a:rPr b="0" i="0" lang="es" sz="1100" u="none" cap="none" strike="noStrike">
                <a:solidFill>
                  <a:schemeClr val="dk2"/>
                </a:solidFill>
                <a:latin typeface="Arial"/>
                <a:ea typeface="Arial"/>
                <a:cs typeface="Arial"/>
                <a:sym typeface="Arial"/>
              </a:rPr>
              <a:t>Lévase a cabo a </a:t>
            </a:r>
            <a:r>
              <a:rPr b="1" i="0" lang="es" sz="1100" u="none" cap="none" strike="noStrike">
                <a:solidFill>
                  <a:schemeClr val="dk2"/>
                </a:solidFill>
                <a:latin typeface="Arial"/>
                <a:ea typeface="Arial"/>
                <a:cs typeface="Arial"/>
                <a:sym typeface="Arial"/>
              </a:rPr>
              <a:t>transcripción inversa do ARN co enzima transcriptasa inversa</a:t>
            </a:r>
            <a:r>
              <a:rPr b="0" i="0" lang="es" sz="1100" u="none" cap="none" strike="noStrike">
                <a:solidFill>
                  <a:schemeClr val="dk2"/>
                </a:solidFill>
                <a:latin typeface="Arial"/>
                <a:ea typeface="Arial"/>
                <a:cs typeface="Arial"/>
                <a:sym typeface="Arial"/>
              </a:rPr>
              <a:t>. Obtense </a:t>
            </a:r>
            <a:r>
              <a:rPr b="1" i="0" lang="es" sz="1100" u="none" cap="none" strike="noStrike">
                <a:solidFill>
                  <a:schemeClr val="dk2"/>
                </a:solidFill>
                <a:latin typeface="Arial"/>
                <a:ea typeface="Arial"/>
                <a:cs typeface="Arial"/>
                <a:sym typeface="Arial"/>
              </a:rPr>
              <a:t>ADN </a:t>
            </a:r>
            <a:r>
              <a:rPr b="0" i="0" lang="es" sz="1100" u="none" cap="none" strike="noStrike">
                <a:solidFill>
                  <a:schemeClr val="dk2"/>
                </a:solidFill>
                <a:latin typeface="Arial"/>
                <a:ea typeface="Arial"/>
                <a:cs typeface="Arial"/>
                <a:sym typeface="Arial"/>
              </a:rPr>
              <a:t>da persoa e posiblemente do virus.</a:t>
            </a:r>
            <a:endParaRPr b="0" i="0" sz="11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298450" lvl="0" marL="457200" marR="0" rtl="0" algn="just">
              <a:lnSpc>
                <a:spcPct val="100000"/>
              </a:lnSpc>
              <a:spcBef>
                <a:spcPts val="0"/>
              </a:spcBef>
              <a:spcAft>
                <a:spcPts val="0"/>
              </a:spcAft>
              <a:buClr>
                <a:schemeClr val="dk2"/>
              </a:buClr>
              <a:buSzPts val="1100"/>
              <a:buFont typeface="Arial"/>
              <a:buChar char="●"/>
            </a:pPr>
            <a:r>
              <a:rPr b="0" i="0" lang="es" sz="1100" u="none" cap="none" strike="noStrike">
                <a:solidFill>
                  <a:schemeClr val="dk2"/>
                </a:solidFill>
                <a:latin typeface="Arial"/>
                <a:ea typeface="Arial"/>
                <a:cs typeface="Arial"/>
                <a:sym typeface="Arial"/>
              </a:rPr>
              <a:t>O ADN obtido vai ser sometido a un proceso de </a:t>
            </a:r>
            <a:r>
              <a:rPr b="1" i="0" lang="es" sz="1100" u="none" cap="none" strike="noStrike">
                <a:solidFill>
                  <a:schemeClr val="dk2"/>
                </a:solidFill>
                <a:latin typeface="Arial"/>
                <a:ea typeface="Arial"/>
                <a:cs typeface="Arial"/>
                <a:sym typeface="Arial"/>
              </a:rPr>
              <a:t>amplificación (PCR)</a:t>
            </a:r>
            <a:r>
              <a:rPr b="0" i="0" lang="es" sz="1100" u="none" cap="none" strike="noStrike">
                <a:solidFill>
                  <a:schemeClr val="dk2"/>
                </a:solidFill>
                <a:latin typeface="Arial"/>
                <a:ea typeface="Arial"/>
                <a:cs typeface="Arial"/>
                <a:sym typeface="Arial"/>
              </a:rPr>
              <a:t> que consiste na sucesión de </a:t>
            </a:r>
            <a:r>
              <a:rPr b="1" i="0" lang="es" sz="1100" u="none" cap="none" strike="noStrike">
                <a:solidFill>
                  <a:schemeClr val="dk2"/>
                </a:solidFill>
              </a:rPr>
              <a:t>ciclos de calor e arrefriamento</a:t>
            </a:r>
            <a:r>
              <a:rPr b="0" i="0" lang="es" sz="1100" u="none" cap="none" strike="noStrike">
                <a:solidFill>
                  <a:schemeClr val="dk2"/>
                </a:solidFill>
                <a:latin typeface="Arial"/>
                <a:ea typeface="Arial"/>
                <a:cs typeface="Arial"/>
                <a:sym typeface="Arial"/>
              </a:rPr>
              <a:t> para facer copias coa axuda da </a:t>
            </a:r>
            <a:r>
              <a:rPr b="1" i="0" lang="es" sz="1100" u="none" cap="none" strike="noStrike">
                <a:solidFill>
                  <a:schemeClr val="dk2"/>
                </a:solidFill>
                <a:latin typeface="Arial"/>
                <a:ea typeface="Arial"/>
                <a:cs typeface="Arial"/>
                <a:sym typeface="Arial"/>
              </a:rPr>
              <a:t>polimeras</a:t>
            </a:r>
            <a:r>
              <a:rPr b="1" lang="es" sz="1100">
                <a:solidFill>
                  <a:schemeClr val="dk2"/>
                </a:solidFill>
              </a:rPr>
              <a:t>e</a:t>
            </a:r>
            <a:r>
              <a:rPr b="0" i="0" lang="es" sz="1100" u="none" cap="none" strike="noStrike">
                <a:solidFill>
                  <a:schemeClr val="dk2"/>
                </a:solidFill>
                <a:latin typeface="Arial"/>
                <a:ea typeface="Arial"/>
                <a:cs typeface="Arial"/>
                <a:sym typeface="Arial"/>
              </a:rPr>
              <a:t>. </a:t>
            </a:r>
            <a:endParaRPr b="0" i="0" sz="11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298450" lvl="0" marL="457200" marR="0" rtl="0" algn="just">
              <a:lnSpc>
                <a:spcPct val="100000"/>
              </a:lnSpc>
              <a:spcBef>
                <a:spcPts val="0"/>
              </a:spcBef>
              <a:spcAft>
                <a:spcPts val="0"/>
              </a:spcAft>
              <a:buClr>
                <a:schemeClr val="dk2"/>
              </a:buClr>
              <a:buSzPts val="1100"/>
              <a:buFont typeface="Arial"/>
              <a:buChar char="●"/>
            </a:pPr>
            <a:r>
              <a:rPr b="0" i="0" lang="es" sz="1100" u="none" cap="none" strike="noStrike">
                <a:solidFill>
                  <a:schemeClr val="dk2"/>
                </a:solidFill>
                <a:latin typeface="Arial"/>
                <a:ea typeface="Arial"/>
                <a:cs typeface="Arial"/>
                <a:sym typeface="Arial"/>
              </a:rPr>
              <a:t>No proceso de amplificación introdúcense ademais </a:t>
            </a:r>
            <a:r>
              <a:rPr b="1" i="0" lang="es" sz="1100" u="none" cap="none" strike="noStrike">
                <a:solidFill>
                  <a:schemeClr val="dk2"/>
                </a:solidFill>
                <a:latin typeface="Arial"/>
                <a:ea typeface="Arial"/>
                <a:cs typeface="Arial"/>
                <a:sym typeface="Arial"/>
              </a:rPr>
              <a:t>fragmentos de ADN que son complementarios a partes do ADN do virus</a:t>
            </a:r>
            <a:r>
              <a:rPr b="0" i="0" lang="es" sz="1100" u="none" cap="none" strike="noStrike">
                <a:solidFill>
                  <a:schemeClr val="dk2"/>
                </a:solidFill>
                <a:latin typeface="Arial"/>
                <a:ea typeface="Arial"/>
                <a:cs typeface="Arial"/>
                <a:sym typeface="Arial"/>
              </a:rPr>
              <a:t>. Algúns destes fragmentos actuarán como cebadores e outros actuarán como marcadores fluorescentes. </a:t>
            </a:r>
            <a:endParaRPr b="0" i="0" sz="11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298450" lvl="0" marL="457200" marR="0" rtl="0" algn="just">
              <a:lnSpc>
                <a:spcPct val="100000"/>
              </a:lnSpc>
              <a:spcBef>
                <a:spcPts val="0"/>
              </a:spcBef>
              <a:spcAft>
                <a:spcPts val="0"/>
              </a:spcAft>
              <a:buClr>
                <a:schemeClr val="dk2"/>
              </a:buClr>
              <a:buSzPts val="1100"/>
              <a:buFont typeface="Arial"/>
              <a:buChar char="●"/>
            </a:pPr>
            <a:r>
              <a:rPr b="0" i="0" lang="es" sz="1100" u="none" cap="none" strike="noStrike">
                <a:solidFill>
                  <a:schemeClr val="dk2"/>
                </a:solidFill>
                <a:latin typeface="Arial"/>
                <a:ea typeface="Arial"/>
                <a:cs typeface="Arial"/>
                <a:sym typeface="Arial"/>
              </a:rPr>
              <a:t>A PCR completa consta de 35 ciclos calor-frío, ó longo dos cales crearanse 35 millóns de copias do ADN. A medida que se van creando copias, os marcadores vanse unindo ao ADN vírico (se é que existe), emitindo fluorescencia. O proceso toma 3 horas.</a:t>
            </a:r>
            <a:endParaRPr b="0" i="0" sz="11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298450" lvl="0" marL="457200" marR="0" rtl="0" algn="just">
              <a:lnSpc>
                <a:spcPct val="100000"/>
              </a:lnSpc>
              <a:spcBef>
                <a:spcPts val="0"/>
              </a:spcBef>
              <a:spcAft>
                <a:spcPts val="0"/>
              </a:spcAft>
              <a:buClr>
                <a:schemeClr val="dk2"/>
              </a:buClr>
              <a:buSzPts val="1100"/>
              <a:buFont typeface="Arial"/>
              <a:buChar char="●"/>
            </a:pPr>
            <a:r>
              <a:rPr b="0" i="0" lang="es" sz="1100" u="none" cap="none" strike="noStrike">
                <a:solidFill>
                  <a:schemeClr val="dk2"/>
                </a:solidFill>
                <a:latin typeface="Arial"/>
                <a:ea typeface="Arial"/>
                <a:cs typeface="Arial"/>
                <a:sym typeface="Arial"/>
              </a:rPr>
              <a:t>A proba é </a:t>
            </a:r>
            <a:r>
              <a:rPr b="1" i="0" lang="es" sz="1100" u="none" cap="none" strike="noStrike">
                <a:solidFill>
                  <a:schemeClr val="dk2"/>
                </a:solidFill>
                <a:latin typeface="Arial"/>
                <a:ea typeface="Arial"/>
                <a:cs typeface="Arial"/>
                <a:sym typeface="Arial"/>
              </a:rPr>
              <a:t>en tempo real.</a:t>
            </a:r>
            <a:r>
              <a:rPr b="0" i="0" lang="es" sz="1100" u="none" cap="none" strike="noStrike">
                <a:solidFill>
                  <a:schemeClr val="dk2"/>
                </a:solidFill>
                <a:latin typeface="Arial"/>
                <a:ea typeface="Arial"/>
                <a:cs typeface="Arial"/>
                <a:sym typeface="Arial"/>
              </a:rPr>
              <a:t> Despois de cada ciclo mídese a intensidade da fluorescencia. Se existe infección e está avanzada, serán necesarios poucos ciclos para detectala. </a:t>
            </a:r>
            <a:endParaRPr b="0" i="0" sz="1100" u="none" cap="none" strike="noStrike">
              <a:solidFill>
                <a:schemeClr val="dk2"/>
              </a:solidFill>
              <a:latin typeface="Arial"/>
              <a:ea typeface="Arial"/>
              <a:cs typeface="Arial"/>
              <a:sym typeface="Arial"/>
            </a:endParaRPr>
          </a:p>
        </p:txBody>
      </p:sp>
      <p:pic>
        <p:nvPicPr>
          <p:cNvPr id="279" name="Google Shape;279;p33"/>
          <p:cNvPicPr preferRelativeResize="0"/>
          <p:nvPr/>
        </p:nvPicPr>
        <p:blipFill rotWithShape="1">
          <a:blip r:embed="rId3">
            <a:alphaModFix/>
          </a:blip>
          <a:srcRect b="0" l="26400" r="0" t="0"/>
          <a:stretch/>
        </p:blipFill>
        <p:spPr>
          <a:xfrm>
            <a:off x="380250" y="1076400"/>
            <a:ext cx="2301100" cy="1759050"/>
          </a:xfrm>
          <a:prstGeom prst="rect">
            <a:avLst/>
          </a:prstGeom>
          <a:noFill/>
          <a:ln>
            <a:noFill/>
          </a:ln>
        </p:spPr>
      </p:pic>
      <p:pic>
        <p:nvPicPr>
          <p:cNvPr id="280" name="Google Shape;280;p33"/>
          <p:cNvPicPr preferRelativeResize="0"/>
          <p:nvPr/>
        </p:nvPicPr>
        <p:blipFill rotWithShape="1">
          <a:blip r:embed="rId4">
            <a:alphaModFix/>
          </a:blip>
          <a:srcRect b="0" l="0" r="0" t="0"/>
          <a:stretch/>
        </p:blipFill>
        <p:spPr>
          <a:xfrm>
            <a:off x="380251" y="2978800"/>
            <a:ext cx="2392899" cy="1596051"/>
          </a:xfrm>
          <a:prstGeom prst="rect">
            <a:avLst/>
          </a:prstGeom>
          <a:noFill/>
          <a:ln>
            <a:noFill/>
          </a:ln>
        </p:spPr>
      </p:pic>
      <p:sp>
        <p:nvSpPr>
          <p:cNvPr id="281" name="Google Shape;281;p33"/>
          <p:cNvSpPr txBox="1"/>
          <p:nvPr/>
        </p:nvSpPr>
        <p:spPr>
          <a:xfrm>
            <a:off x="45275" y="4671575"/>
            <a:ext cx="3250200" cy="28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s" sz="700" u="none" cap="none" strike="noStrike">
                <a:solidFill>
                  <a:schemeClr val="dk2"/>
                </a:solidFill>
                <a:latin typeface="Arial"/>
                <a:ea typeface="Arial"/>
                <a:cs typeface="Arial"/>
                <a:sym typeface="Arial"/>
              </a:rPr>
              <a:t>Fonte: https://www.iaea.org/es/newscenter/news/pcr-en-tiempo-real-covid-19</a:t>
            </a:r>
            <a:endParaRPr b="0" i="0" sz="700" u="none" cap="none" strike="noStrike">
              <a:solidFill>
                <a:schemeClr val="dk2"/>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34"/>
          <p:cNvPicPr preferRelativeResize="0"/>
          <p:nvPr/>
        </p:nvPicPr>
        <p:blipFill rotWithShape="1">
          <a:blip r:embed="rId3">
            <a:alphaModFix/>
          </a:blip>
          <a:srcRect b="0" l="0" r="0" t="0"/>
          <a:stretch/>
        </p:blipFill>
        <p:spPr>
          <a:xfrm>
            <a:off x="990626" y="79988"/>
            <a:ext cx="7162756" cy="50635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5"/>
          <p:cNvSpPr txBox="1"/>
          <p:nvPr/>
        </p:nvSpPr>
        <p:spPr>
          <a:xfrm>
            <a:off x="334975" y="262550"/>
            <a:ext cx="8483100" cy="670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OUTRAS APLICACIÓNS DA PCR:</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SAÚDE</a:t>
            </a:r>
            <a:r>
              <a:rPr b="0" i="0" lang="es" sz="1400" u="none" cap="none" strike="noStrike">
                <a:solidFill>
                  <a:schemeClr val="dk2"/>
                </a:solidFill>
                <a:latin typeface="Arial"/>
                <a:ea typeface="Arial"/>
                <a:cs typeface="Arial"/>
                <a:sym typeface="Arial"/>
              </a:rPr>
              <a:t>: O uso da PCR permitiu amplificar unha grande cantidade de xenes asociados a enfermidades xenéticas e dexenerativas, coma a hemofilia e a fibrose quística. Esta técnica combínase coa secuenciación, que permite ler a secuencia de nucleótidos dun xene.</a:t>
            </a:r>
            <a:endParaRPr b="0" i="0" sz="14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es" sz="1400" u="none" cap="none" strike="noStrike">
                <a:solidFill>
                  <a:schemeClr val="dk2"/>
                </a:solidFill>
                <a:latin typeface="Arial"/>
                <a:ea typeface="Arial"/>
                <a:cs typeface="Arial"/>
                <a:sym typeface="Arial"/>
              </a:rPr>
              <a:t>CIENCIA FORENSE</a:t>
            </a:r>
            <a:r>
              <a:rPr b="0" i="0" lang="es" sz="1400" u="none" cap="none" strike="noStrike">
                <a:solidFill>
                  <a:schemeClr val="dk2"/>
                </a:solidFill>
                <a:latin typeface="Arial"/>
                <a:ea typeface="Arial"/>
                <a:cs typeface="Arial"/>
                <a:sym typeface="Arial"/>
              </a:rPr>
              <a:t>: a PCR permite amplificar pequenas mostras de ADN que poden estar presentes en esceas de crimes, en lugares onde houbo accidentes graves que deixaron restos humáns, en recoñecemento de restos hum</a:t>
            </a:r>
            <a:r>
              <a:rPr lang="es">
                <a:solidFill>
                  <a:schemeClr val="dk2"/>
                </a:solidFill>
              </a:rPr>
              <a:t>án</a:t>
            </a:r>
            <a:r>
              <a:rPr b="0" i="0" lang="es" sz="1400" u="none" cap="none" strike="noStrike">
                <a:solidFill>
                  <a:schemeClr val="dk2"/>
                </a:solidFill>
                <a:latin typeface="Arial"/>
                <a:ea typeface="Arial"/>
                <a:cs typeface="Arial"/>
                <a:sym typeface="Arial"/>
              </a:rPr>
              <a:t>s de fosas comúns en guerras, estudo de restos históricos (momias, neanderta</a:t>
            </a:r>
            <a:r>
              <a:rPr lang="es">
                <a:solidFill>
                  <a:schemeClr val="dk2"/>
                </a:solidFill>
              </a:rPr>
              <a:t>i</a:t>
            </a:r>
            <a:r>
              <a:rPr b="0" i="0" lang="es" sz="1400" u="none" cap="none" strike="noStrike">
                <a:solidFill>
                  <a:schemeClr val="dk2"/>
                </a:solidFill>
                <a:latin typeface="Arial"/>
                <a:ea typeface="Arial"/>
                <a:cs typeface="Arial"/>
                <a:sym typeface="Arial"/>
              </a:rPr>
              <a:t>s, …) ou en probas de paternidade.</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292" name="Google Shape;292;p35"/>
          <p:cNvPicPr preferRelativeResize="0"/>
          <p:nvPr/>
        </p:nvPicPr>
        <p:blipFill rotWithShape="1">
          <a:blip r:embed="rId3">
            <a:alphaModFix/>
          </a:blip>
          <a:srcRect b="0" l="0" r="0" t="0"/>
          <a:stretch/>
        </p:blipFill>
        <p:spPr>
          <a:xfrm>
            <a:off x="334975" y="2896550"/>
            <a:ext cx="2857500" cy="1905000"/>
          </a:xfrm>
          <a:prstGeom prst="rect">
            <a:avLst/>
          </a:prstGeom>
          <a:noFill/>
          <a:ln>
            <a:noFill/>
          </a:ln>
        </p:spPr>
      </p:pic>
      <p:pic>
        <p:nvPicPr>
          <p:cNvPr id="293" name="Google Shape;293;p35"/>
          <p:cNvPicPr preferRelativeResize="0"/>
          <p:nvPr/>
        </p:nvPicPr>
        <p:blipFill rotWithShape="1">
          <a:blip r:embed="rId4">
            <a:alphaModFix/>
          </a:blip>
          <a:srcRect b="0" l="0" r="0" t="0"/>
          <a:stretch/>
        </p:blipFill>
        <p:spPr>
          <a:xfrm>
            <a:off x="3345025" y="2896550"/>
            <a:ext cx="2857500" cy="1905000"/>
          </a:xfrm>
          <a:prstGeom prst="rect">
            <a:avLst/>
          </a:prstGeom>
          <a:noFill/>
          <a:ln>
            <a:noFill/>
          </a:ln>
        </p:spPr>
      </p:pic>
      <p:pic>
        <p:nvPicPr>
          <p:cNvPr id="294" name="Google Shape;294;p35"/>
          <p:cNvPicPr preferRelativeResize="0"/>
          <p:nvPr/>
        </p:nvPicPr>
        <p:blipFill rotWithShape="1">
          <a:blip r:embed="rId5">
            <a:alphaModFix/>
          </a:blip>
          <a:srcRect b="0" l="0" r="0" t="0"/>
          <a:stretch/>
        </p:blipFill>
        <p:spPr>
          <a:xfrm>
            <a:off x="6291675" y="2896550"/>
            <a:ext cx="2719975" cy="1787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36"/>
          <p:cNvPicPr preferRelativeResize="0"/>
          <p:nvPr/>
        </p:nvPicPr>
        <p:blipFill rotWithShape="1">
          <a:blip r:embed="rId3">
            <a:alphaModFix/>
          </a:blip>
          <a:srcRect b="0" l="0" r="0" t="0"/>
          <a:stretch/>
        </p:blipFill>
        <p:spPr>
          <a:xfrm>
            <a:off x="1516900" y="153925"/>
            <a:ext cx="5528200" cy="2526899"/>
          </a:xfrm>
          <a:prstGeom prst="rect">
            <a:avLst/>
          </a:prstGeom>
          <a:noFill/>
          <a:ln>
            <a:noFill/>
          </a:ln>
        </p:spPr>
      </p:pic>
      <p:pic>
        <p:nvPicPr>
          <p:cNvPr id="300" name="Google Shape;300;p36"/>
          <p:cNvPicPr preferRelativeResize="0"/>
          <p:nvPr/>
        </p:nvPicPr>
        <p:blipFill rotWithShape="1">
          <a:blip r:embed="rId4">
            <a:alphaModFix/>
          </a:blip>
          <a:srcRect b="0" l="0" r="0" t="0"/>
          <a:stretch/>
        </p:blipFill>
        <p:spPr>
          <a:xfrm>
            <a:off x="1889200" y="2526500"/>
            <a:ext cx="4418241" cy="2526900"/>
          </a:xfrm>
          <a:prstGeom prst="rect">
            <a:avLst/>
          </a:prstGeom>
          <a:noFill/>
          <a:ln>
            <a:noFill/>
          </a:ln>
        </p:spPr>
      </p:pic>
      <p:sp>
        <p:nvSpPr>
          <p:cNvPr id="301" name="Google Shape;301;p36"/>
          <p:cNvSpPr/>
          <p:nvPr/>
        </p:nvSpPr>
        <p:spPr>
          <a:xfrm>
            <a:off x="3938250" y="3567075"/>
            <a:ext cx="2335800" cy="126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36"/>
          <p:cNvSpPr/>
          <p:nvPr/>
        </p:nvSpPr>
        <p:spPr>
          <a:xfrm>
            <a:off x="1516900" y="2061175"/>
            <a:ext cx="990900" cy="1269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37"/>
          <p:cNvPicPr preferRelativeResize="0"/>
          <p:nvPr/>
        </p:nvPicPr>
        <p:blipFill rotWithShape="1">
          <a:blip r:embed="rId3">
            <a:alphaModFix/>
          </a:blip>
          <a:srcRect b="0" l="0" r="0" t="7825"/>
          <a:stretch/>
        </p:blipFill>
        <p:spPr>
          <a:xfrm>
            <a:off x="733325" y="108650"/>
            <a:ext cx="7515874" cy="2794475"/>
          </a:xfrm>
          <a:prstGeom prst="rect">
            <a:avLst/>
          </a:prstGeom>
          <a:noFill/>
          <a:ln>
            <a:noFill/>
          </a:ln>
        </p:spPr>
      </p:pic>
      <p:pic>
        <p:nvPicPr>
          <p:cNvPr id="308" name="Google Shape;308;p37"/>
          <p:cNvPicPr preferRelativeResize="0"/>
          <p:nvPr/>
        </p:nvPicPr>
        <p:blipFill rotWithShape="1">
          <a:blip r:embed="rId4">
            <a:alphaModFix/>
          </a:blip>
          <a:srcRect b="0" l="0" r="0" t="0"/>
          <a:stretch/>
        </p:blipFill>
        <p:spPr>
          <a:xfrm>
            <a:off x="1311025" y="2955925"/>
            <a:ext cx="3179488" cy="1935574"/>
          </a:xfrm>
          <a:prstGeom prst="rect">
            <a:avLst/>
          </a:prstGeom>
          <a:noFill/>
          <a:ln>
            <a:noFill/>
          </a:ln>
        </p:spPr>
      </p:pic>
      <p:pic>
        <p:nvPicPr>
          <p:cNvPr id="309" name="Google Shape;309;p37"/>
          <p:cNvPicPr preferRelativeResize="0"/>
          <p:nvPr/>
        </p:nvPicPr>
        <p:blipFill rotWithShape="1">
          <a:blip r:embed="rId5">
            <a:alphaModFix/>
          </a:blip>
          <a:srcRect b="0" l="0" r="0" t="0"/>
          <a:stretch/>
        </p:blipFill>
        <p:spPr>
          <a:xfrm>
            <a:off x="4571988" y="2903125"/>
            <a:ext cx="2163930" cy="1935576"/>
          </a:xfrm>
          <a:prstGeom prst="rect">
            <a:avLst/>
          </a:prstGeom>
          <a:noFill/>
          <a:ln>
            <a:noFill/>
          </a:ln>
        </p:spPr>
      </p:pic>
      <p:sp>
        <p:nvSpPr>
          <p:cNvPr id="310" name="Google Shape;310;p37"/>
          <p:cNvSpPr txBox="1"/>
          <p:nvPr/>
        </p:nvSpPr>
        <p:spPr>
          <a:xfrm>
            <a:off x="7188450" y="3286400"/>
            <a:ext cx="1856100" cy="97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s" sz="1000" u="sng" cap="none" strike="noStrike">
                <a:solidFill>
                  <a:schemeClr val="hlink"/>
                </a:solidFill>
                <a:latin typeface="Arial"/>
                <a:ea typeface="Arial"/>
                <a:cs typeface="Arial"/>
                <a:sym typeface="Arial"/>
                <a:hlinkClick r:id="rId6"/>
              </a:rPr>
              <a:t>https://elpais.com/ciencia/2023-05-10/el-primer-pangenoma-humano-revela-120-millones-de-letras-mas-en-el-adn.html</a:t>
            </a:r>
            <a:endParaRPr b="0" i="0" sz="1000" u="none" cap="none" strike="noStrike">
              <a:solidFill>
                <a:schemeClr val="dk2"/>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8"/>
          <p:cNvSpPr txBox="1"/>
          <p:nvPr/>
        </p:nvSpPr>
        <p:spPr>
          <a:xfrm>
            <a:off x="250450" y="191475"/>
            <a:ext cx="8631000" cy="6609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SECUENCIACIÓN ADN</a:t>
            </a:r>
            <a:r>
              <a:rPr b="0" i="0" lang="es" sz="1300" u="none" cap="none" strike="noStrike">
                <a:solidFill>
                  <a:schemeClr val="dk2"/>
                </a:solidFill>
                <a:latin typeface="Arial"/>
                <a:ea typeface="Arial"/>
                <a:cs typeface="Arial"/>
                <a:sym typeface="Arial"/>
              </a:rPr>
              <a:t> (Sanger, 1974). </a:t>
            </a:r>
            <a:r>
              <a:rPr b="0" i="0" lang="es" sz="1100" u="none" cap="none" strike="noStrike">
                <a:solidFill>
                  <a:schemeClr val="dk2"/>
                </a:solidFill>
                <a:latin typeface="Arial"/>
                <a:ea typeface="Arial"/>
                <a:cs typeface="Arial"/>
                <a:sym typeface="Arial"/>
              </a:rPr>
              <a:t>Lectura ordeada da secuencia de nucleótidos que compoñen un ADN.</a:t>
            </a:r>
            <a:endParaRPr b="0" i="0" sz="11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16" name="Google Shape;316;p38"/>
          <p:cNvPicPr preferRelativeResize="0"/>
          <p:nvPr/>
        </p:nvPicPr>
        <p:blipFill rotWithShape="1">
          <a:blip r:embed="rId3">
            <a:alphaModFix/>
          </a:blip>
          <a:srcRect b="58375" l="0" r="50032" t="13735"/>
          <a:stretch/>
        </p:blipFill>
        <p:spPr>
          <a:xfrm>
            <a:off x="304825" y="602450"/>
            <a:ext cx="4071525" cy="2750375"/>
          </a:xfrm>
          <a:prstGeom prst="rect">
            <a:avLst/>
          </a:prstGeom>
          <a:noFill/>
          <a:ln>
            <a:noFill/>
          </a:ln>
        </p:spPr>
      </p:pic>
      <p:sp>
        <p:nvSpPr>
          <p:cNvPr id="317" name="Google Shape;317;p38"/>
          <p:cNvSpPr txBox="1"/>
          <p:nvPr/>
        </p:nvSpPr>
        <p:spPr>
          <a:xfrm>
            <a:off x="4463350" y="700150"/>
            <a:ext cx="4418100" cy="174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QUE SE PRECISA?</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Múltiples copias do ADN que se quere secuenciar (PCR).</a:t>
            </a:r>
            <a:endParaRPr b="0" i="0" sz="12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Fragmentos de ADN cebador.</a:t>
            </a:r>
            <a:endParaRPr b="0" i="0" sz="12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Enzimas que se encarguen de ir engadindo os nucleótidos complementarios: ADN polimerasa.</a:t>
            </a:r>
            <a:endParaRPr b="0" i="0" sz="12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Nucleótidos (desoxirribonucleótidos): dNTP (dATP, dTTP, dCTP e dGTP), para ir creando unha cadea complementaria.</a:t>
            </a:r>
            <a:endParaRPr b="0" i="0" sz="1200" u="none" cap="none" strike="noStrike">
              <a:solidFill>
                <a:schemeClr val="dk2"/>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Didesoxirribonucleótidos (ddNTP): son nucleótidos que frenarán o crecemento da cadea complementaria. Están marcados con fluorescencia, cada un dunha cor diferente:</a:t>
            </a:r>
            <a:endParaRPr b="0" i="0" sz="12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457200" marR="0" rtl="0" algn="ctr">
              <a:lnSpc>
                <a:spcPct val="100000"/>
              </a:lnSpc>
              <a:spcBef>
                <a:spcPts val="0"/>
              </a:spcBef>
              <a:spcAft>
                <a:spcPts val="0"/>
              </a:spcAft>
              <a:buClr>
                <a:srgbClr val="000000"/>
              </a:buClr>
              <a:buSzPts val="1200"/>
              <a:buFont typeface="Arial"/>
              <a:buNone/>
            </a:pPr>
            <a:r>
              <a:rPr b="1" i="0" lang="es" sz="1200" u="none" cap="none" strike="noStrike">
                <a:solidFill>
                  <a:srgbClr val="FF0000"/>
                </a:solidFill>
                <a:latin typeface="Arial"/>
                <a:ea typeface="Arial"/>
                <a:cs typeface="Arial"/>
                <a:sym typeface="Arial"/>
              </a:rPr>
              <a:t>ddATP</a:t>
            </a:r>
            <a:r>
              <a:rPr b="0" i="0" lang="es" sz="1200" u="none" cap="none" strike="noStrike">
                <a:solidFill>
                  <a:schemeClr val="dk2"/>
                </a:solidFill>
                <a:latin typeface="Arial"/>
                <a:ea typeface="Arial"/>
                <a:cs typeface="Arial"/>
                <a:sym typeface="Arial"/>
              </a:rPr>
              <a:t>, </a:t>
            </a:r>
            <a:r>
              <a:rPr b="1" i="0" lang="es" sz="1200" u="none" cap="none" strike="noStrike">
                <a:solidFill>
                  <a:srgbClr val="4A86E8"/>
                </a:solidFill>
                <a:latin typeface="Arial"/>
                <a:ea typeface="Arial"/>
                <a:cs typeface="Arial"/>
                <a:sym typeface="Arial"/>
              </a:rPr>
              <a:t>ddTTP</a:t>
            </a:r>
            <a:r>
              <a:rPr b="0" i="0" lang="es" sz="1200" u="none" cap="none" strike="noStrike">
                <a:solidFill>
                  <a:schemeClr val="dk2"/>
                </a:solidFill>
                <a:latin typeface="Arial"/>
                <a:ea typeface="Arial"/>
                <a:cs typeface="Arial"/>
                <a:sym typeface="Arial"/>
              </a:rPr>
              <a:t>, </a:t>
            </a:r>
            <a:r>
              <a:rPr b="1" i="0" lang="es" sz="1200" u="none" cap="none" strike="noStrike">
                <a:solidFill>
                  <a:srgbClr val="FF00FF"/>
                </a:solidFill>
                <a:latin typeface="Arial"/>
                <a:ea typeface="Arial"/>
                <a:cs typeface="Arial"/>
                <a:sym typeface="Arial"/>
              </a:rPr>
              <a:t>ddCTP</a:t>
            </a:r>
            <a:r>
              <a:rPr b="0" i="0" lang="es" sz="1200" u="none" cap="none" strike="noStrike">
                <a:solidFill>
                  <a:schemeClr val="dk2"/>
                </a:solidFill>
                <a:latin typeface="Arial"/>
                <a:ea typeface="Arial"/>
                <a:cs typeface="Arial"/>
                <a:sym typeface="Arial"/>
              </a:rPr>
              <a:t> e </a:t>
            </a:r>
            <a:r>
              <a:rPr b="1" i="0" lang="es" sz="1200" u="none" cap="none" strike="noStrike">
                <a:solidFill>
                  <a:srgbClr val="00FF00"/>
                </a:solidFill>
                <a:latin typeface="Arial"/>
                <a:ea typeface="Arial"/>
                <a:cs typeface="Arial"/>
                <a:sym typeface="Arial"/>
              </a:rPr>
              <a:t>ddGTP</a:t>
            </a:r>
            <a:endParaRPr b="1" i="0" sz="1200" u="none" cap="none" strike="noStrike">
              <a:solidFill>
                <a:srgbClr val="00FF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p:txBody>
      </p:sp>
      <p:pic>
        <p:nvPicPr>
          <p:cNvPr id="318" name="Google Shape;318;p38"/>
          <p:cNvPicPr preferRelativeResize="0"/>
          <p:nvPr/>
        </p:nvPicPr>
        <p:blipFill rotWithShape="1">
          <a:blip r:embed="rId4">
            <a:alphaModFix/>
          </a:blip>
          <a:srcRect b="50184" l="0" r="0" t="0"/>
          <a:stretch/>
        </p:blipFill>
        <p:spPr>
          <a:xfrm>
            <a:off x="185225" y="3667615"/>
            <a:ext cx="2231227" cy="950466"/>
          </a:xfrm>
          <a:prstGeom prst="rect">
            <a:avLst/>
          </a:prstGeom>
          <a:noFill/>
          <a:ln>
            <a:noFill/>
          </a:ln>
        </p:spPr>
      </p:pic>
      <p:pic>
        <p:nvPicPr>
          <p:cNvPr id="319" name="Google Shape;319;p38"/>
          <p:cNvPicPr preferRelativeResize="0"/>
          <p:nvPr/>
        </p:nvPicPr>
        <p:blipFill rotWithShape="1">
          <a:blip r:embed="rId4">
            <a:alphaModFix/>
          </a:blip>
          <a:srcRect b="0" l="14126" r="0" t="43668"/>
          <a:stretch/>
        </p:blipFill>
        <p:spPr>
          <a:xfrm>
            <a:off x="2460275" y="3467075"/>
            <a:ext cx="1916075" cy="1074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39"/>
          <p:cNvPicPr preferRelativeResize="0"/>
          <p:nvPr/>
        </p:nvPicPr>
        <p:blipFill rotWithShape="1">
          <a:blip r:embed="rId3">
            <a:alphaModFix/>
          </a:blip>
          <a:srcRect b="33962" l="0" r="50032" t="39162"/>
          <a:stretch/>
        </p:blipFill>
        <p:spPr>
          <a:xfrm>
            <a:off x="142500" y="579975"/>
            <a:ext cx="4366125" cy="2842224"/>
          </a:xfrm>
          <a:prstGeom prst="rect">
            <a:avLst/>
          </a:prstGeom>
          <a:noFill/>
          <a:ln>
            <a:noFill/>
          </a:ln>
        </p:spPr>
      </p:pic>
      <p:sp>
        <p:nvSpPr>
          <p:cNvPr id="325" name="Google Shape;325;p39"/>
          <p:cNvSpPr txBox="1"/>
          <p:nvPr/>
        </p:nvSpPr>
        <p:spPr>
          <a:xfrm>
            <a:off x="4572000" y="642800"/>
            <a:ext cx="4418100" cy="174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COMO FUNCIONA?</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O ADN  a secuenciar é desnaturalizado (miles de copias).</a:t>
            </a:r>
            <a:endParaRPr b="0" i="0" sz="1200" u="none" cap="none" strike="noStrike">
              <a:solidFill>
                <a:schemeClr val="dk2"/>
              </a:solidFill>
              <a:latin typeface="Arial"/>
              <a:ea typeface="Arial"/>
              <a:cs typeface="Arial"/>
              <a:sym typeface="Arial"/>
            </a:endParaRPr>
          </a:p>
          <a:p>
            <a:pPr indent="0" lvl="0" marL="9144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As copias son introducidas nun tubo de ensaio con tódalas moléculas necesarias.</a:t>
            </a:r>
            <a:endParaRPr b="0" i="0" sz="1200" u="none" cap="none" strike="noStrike">
              <a:solidFill>
                <a:schemeClr val="dk2"/>
              </a:solidFill>
              <a:latin typeface="Arial"/>
              <a:ea typeface="Arial"/>
              <a:cs typeface="Arial"/>
              <a:sym typeface="Arial"/>
            </a:endParaRPr>
          </a:p>
          <a:p>
            <a:pPr indent="0" lvl="0" marL="9144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Os cebadores únense ós diferentes fragmentos e comeza a síntese de cadeas complementarias mediante a unión de dNTP, en cada momento o que corresponda (A, T, C ou G).</a:t>
            </a:r>
            <a:endParaRPr b="0" i="0" sz="1200" u="none" cap="none" strike="noStrike">
              <a:solidFill>
                <a:schemeClr val="dk2"/>
              </a:solidFill>
              <a:latin typeface="Arial"/>
              <a:ea typeface="Arial"/>
              <a:cs typeface="Arial"/>
              <a:sym typeface="Arial"/>
            </a:endParaRPr>
          </a:p>
          <a:p>
            <a:pPr indent="0" lvl="0" marL="9144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Cando de forma casual se produce a unión dun ddNTP, a síntese da cadea complementaria para. No extremo desas moléculas vai quedar un nucleótido identificable pola súa cor.</a:t>
            </a:r>
            <a:endParaRPr b="0" i="0" sz="1200" u="none" cap="none" strike="noStrike">
              <a:solidFill>
                <a:schemeClr val="dk2"/>
              </a:solidFill>
              <a:latin typeface="Arial"/>
              <a:ea typeface="Arial"/>
              <a:cs typeface="Arial"/>
              <a:sym typeface="Arial"/>
            </a:endParaRPr>
          </a:p>
          <a:p>
            <a:pPr indent="0" lvl="0" marL="9144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Obtéñense así múltiples fragmentos de ADN de diferentes lonxitudes, sendo as diferencias entre unhas e outras dun único nucleótido.</a:t>
            </a:r>
            <a:endParaRPr b="0" i="0" sz="1200" u="none" cap="none" strike="noStrike">
              <a:solidFill>
                <a:schemeClr val="dk2"/>
              </a:solidFill>
              <a:latin typeface="Arial"/>
              <a:ea typeface="Arial"/>
              <a:cs typeface="Arial"/>
              <a:sym typeface="Arial"/>
            </a:endParaRPr>
          </a:p>
          <a:p>
            <a:pPr indent="0" lvl="0" marL="45720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4"/>
          <p:cNvSpPr txBox="1"/>
          <p:nvPr/>
        </p:nvSpPr>
        <p:spPr>
          <a:xfrm>
            <a:off x="545875" y="374075"/>
            <a:ext cx="7785900" cy="38061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BIOTECNOLOXÍA</a:t>
            </a:r>
            <a:endParaRPr b="0" i="0" sz="18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Conxunto de técnicas mediante as cales os seres humanos obteñen ou melloran produtos empregando para elo outros seres vivos. Exemplos tradicionais son a fabricación de queixos e iogures a partir da actividade de bacterias do xénero </a:t>
            </a:r>
            <a:r>
              <a:rPr b="0" i="1" lang="es" sz="1300" u="none" cap="none" strike="noStrike">
                <a:solidFill>
                  <a:schemeClr val="dk2"/>
                </a:solidFill>
                <a:latin typeface="Arial"/>
                <a:ea typeface="Arial"/>
                <a:cs typeface="Arial"/>
                <a:sym typeface="Arial"/>
              </a:rPr>
              <a:t>Lactobacillus</a:t>
            </a:r>
            <a:r>
              <a:rPr b="0" i="0" lang="es" sz="1300" u="none" cap="none" strike="noStrike">
                <a:solidFill>
                  <a:schemeClr val="dk2"/>
                </a:solidFill>
                <a:latin typeface="Arial"/>
                <a:ea typeface="Arial"/>
                <a:cs typeface="Arial"/>
                <a:sym typeface="Arial"/>
              </a:rPr>
              <a:t>, e de bebidas alcohólicas ou pan co uso do lévedo </a:t>
            </a:r>
            <a:r>
              <a:rPr b="0" i="1" lang="es" sz="1300" u="none" cap="none" strike="noStrike">
                <a:solidFill>
                  <a:schemeClr val="dk2"/>
                </a:solidFill>
                <a:latin typeface="Arial"/>
                <a:ea typeface="Arial"/>
                <a:cs typeface="Arial"/>
                <a:sym typeface="Arial"/>
              </a:rPr>
              <a:t>Sacharomyces cerevisidae</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1" name="Google Shape;71;p4"/>
          <p:cNvPicPr preferRelativeResize="0"/>
          <p:nvPr/>
        </p:nvPicPr>
        <p:blipFill rotWithShape="1">
          <a:blip r:embed="rId3">
            <a:alphaModFix/>
          </a:blip>
          <a:srcRect b="0" l="0" r="0" t="0"/>
          <a:stretch/>
        </p:blipFill>
        <p:spPr>
          <a:xfrm>
            <a:off x="1585600" y="2093513"/>
            <a:ext cx="2802151" cy="1887750"/>
          </a:xfrm>
          <a:prstGeom prst="rect">
            <a:avLst/>
          </a:prstGeom>
          <a:noFill/>
          <a:ln>
            <a:noFill/>
          </a:ln>
        </p:spPr>
      </p:pic>
      <p:sp>
        <p:nvSpPr>
          <p:cNvPr id="72" name="Google Shape;72;p4"/>
          <p:cNvSpPr txBox="1"/>
          <p:nvPr/>
        </p:nvSpPr>
        <p:spPr>
          <a:xfrm>
            <a:off x="2807725" y="4110800"/>
            <a:ext cx="2598900" cy="2610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chemeClr val="dk1"/>
              </a:buClr>
              <a:buSzPts val="1100"/>
              <a:buFont typeface="Arial"/>
              <a:buNone/>
            </a:pPr>
            <a:r>
              <a:rPr b="0" i="1" lang="es" sz="1300" u="none" cap="none" strike="noStrike">
                <a:solidFill>
                  <a:schemeClr val="dk2"/>
                </a:solidFill>
                <a:latin typeface="Arial"/>
                <a:ea typeface="Arial"/>
                <a:cs typeface="Arial"/>
                <a:sym typeface="Arial"/>
              </a:rPr>
              <a:t>Lactobacillus bulgaricus</a:t>
            </a:r>
            <a:endParaRPr b="0" i="0" sz="1800" u="none" cap="none" strike="noStrike">
              <a:solidFill>
                <a:schemeClr val="dk2"/>
              </a:solidFill>
              <a:latin typeface="Arial"/>
              <a:ea typeface="Arial"/>
              <a:cs typeface="Arial"/>
              <a:sym typeface="Arial"/>
            </a:endParaRPr>
          </a:p>
        </p:txBody>
      </p:sp>
      <p:pic>
        <p:nvPicPr>
          <p:cNvPr id="73" name="Google Shape;73;p4"/>
          <p:cNvPicPr preferRelativeResize="0"/>
          <p:nvPr/>
        </p:nvPicPr>
        <p:blipFill rotWithShape="1">
          <a:blip r:embed="rId4">
            <a:alphaModFix/>
          </a:blip>
          <a:srcRect b="0" l="0" r="0" t="0"/>
          <a:stretch/>
        </p:blipFill>
        <p:spPr>
          <a:xfrm>
            <a:off x="5788821" y="2093534"/>
            <a:ext cx="2472275" cy="2472275"/>
          </a:xfrm>
          <a:prstGeom prst="rect">
            <a:avLst/>
          </a:prstGeom>
          <a:noFill/>
          <a:ln>
            <a:noFill/>
          </a:ln>
        </p:spPr>
      </p:pic>
      <p:sp>
        <p:nvSpPr>
          <p:cNvPr id="74" name="Google Shape;74;p4"/>
          <p:cNvSpPr txBox="1"/>
          <p:nvPr/>
        </p:nvSpPr>
        <p:spPr>
          <a:xfrm>
            <a:off x="5788825" y="4647775"/>
            <a:ext cx="2598900" cy="2610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0" i="1" lang="es" sz="1300" u="none" cap="none" strike="noStrike">
                <a:solidFill>
                  <a:schemeClr val="dk2"/>
                </a:solidFill>
                <a:latin typeface="Arial"/>
                <a:ea typeface="Arial"/>
                <a:cs typeface="Arial"/>
                <a:sym typeface="Arial"/>
              </a:rPr>
              <a:t>Sacharomyces cerevisidae</a:t>
            </a:r>
            <a:endParaRPr b="0" i="0" sz="1800" u="none" cap="none" strike="noStrike">
              <a:solidFill>
                <a:schemeClr val="dk2"/>
              </a:solidFill>
              <a:latin typeface="Arial"/>
              <a:ea typeface="Arial"/>
              <a:cs typeface="Arial"/>
              <a:sym typeface="Arial"/>
            </a:endParaRPr>
          </a:p>
        </p:txBody>
      </p:sp>
      <p:pic>
        <p:nvPicPr>
          <p:cNvPr id="75" name="Google Shape;75;p4"/>
          <p:cNvPicPr preferRelativeResize="0"/>
          <p:nvPr/>
        </p:nvPicPr>
        <p:blipFill rotWithShape="1">
          <a:blip r:embed="rId5">
            <a:alphaModFix/>
          </a:blip>
          <a:srcRect b="0" l="0" r="0" t="0"/>
          <a:stretch/>
        </p:blipFill>
        <p:spPr>
          <a:xfrm>
            <a:off x="208774" y="3527572"/>
            <a:ext cx="2552226" cy="14274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40"/>
          <p:cNvPicPr preferRelativeResize="0"/>
          <p:nvPr/>
        </p:nvPicPr>
        <p:blipFill rotWithShape="1">
          <a:blip r:embed="rId3">
            <a:alphaModFix/>
          </a:blip>
          <a:srcRect b="0" l="0" r="50032" t="64684"/>
          <a:stretch/>
        </p:blipFill>
        <p:spPr>
          <a:xfrm>
            <a:off x="335150" y="2237600"/>
            <a:ext cx="3340550" cy="2857467"/>
          </a:xfrm>
          <a:prstGeom prst="rect">
            <a:avLst/>
          </a:prstGeom>
          <a:noFill/>
          <a:ln>
            <a:noFill/>
          </a:ln>
        </p:spPr>
      </p:pic>
      <p:sp>
        <p:nvSpPr>
          <p:cNvPr id="331" name="Google Shape;331;p40"/>
          <p:cNvSpPr txBox="1"/>
          <p:nvPr/>
        </p:nvSpPr>
        <p:spPr>
          <a:xfrm>
            <a:off x="4191750" y="642800"/>
            <a:ext cx="4798500" cy="174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chemeClr val="dk2"/>
                </a:solidFill>
                <a:latin typeface="Arial"/>
                <a:ea typeface="Arial"/>
                <a:cs typeface="Arial"/>
                <a:sym typeface="Arial"/>
              </a:rPr>
              <a:t>COMO FUNCIONA?</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O conxunto de moléculas obtidas son sometidas a un </a:t>
            </a:r>
            <a:r>
              <a:rPr b="1" i="0" lang="es" sz="1200" u="none" cap="none" strike="noStrike">
                <a:solidFill>
                  <a:schemeClr val="dk2"/>
                </a:solidFill>
                <a:latin typeface="Arial"/>
                <a:ea typeface="Arial"/>
                <a:cs typeface="Arial"/>
                <a:sym typeface="Arial"/>
              </a:rPr>
              <a:t>electroforese en xel de poliacrilamida</a:t>
            </a:r>
            <a:r>
              <a:rPr b="0" i="0" lang="es" sz="1200" u="none" cap="none" strike="noStrike">
                <a:solidFill>
                  <a:schemeClr val="dk2"/>
                </a:solidFill>
                <a:latin typeface="Arial"/>
                <a:ea typeface="Arial"/>
                <a:cs typeface="Arial"/>
                <a:sym typeface="Arial"/>
              </a:rPr>
              <a:t> nun tubo capilar. A electroforese é un método que permite separar moléculas polo seu tamaño usando un campo eléctrico.</a:t>
            </a:r>
            <a:endParaRPr b="0" i="0" sz="1200" u="none" cap="none" strike="noStrike">
              <a:solidFill>
                <a:schemeClr val="dk2"/>
              </a:solidFill>
              <a:latin typeface="Arial"/>
              <a:ea typeface="Arial"/>
              <a:cs typeface="Arial"/>
              <a:sym typeface="Arial"/>
            </a:endParaRPr>
          </a:p>
          <a:p>
            <a:pPr indent="0" lvl="0" marL="9144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As moléculas van quedar logo ordenadas polo seu tamaño, cunha diferencia dun nucleótido entre cada unha delas xa que as curtas corren máis que as longas.</a:t>
            </a:r>
            <a:endParaRPr b="0" i="0" sz="1200" u="none" cap="none" strike="noStrike">
              <a:solidFill>
                <a:schemeClr val="dk2"/>
              </a:solidFill>
              <a:latin typeface="Arial"/>
              <a:ea typeface="Arial"/>
              <a:cs typeface="Arial"/>
              <a:sym typeface="Arial"/>
            </a:endParaRPr>
          </a:p>
          <a:p>
            <a:pPr indent="0" lvl="0" marL="91440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Un detector vai rexistrar as cores dos nucleótidos que pechan cada fragmento de ADN complementario, completando así a lectura da secuencia.</a:t>
            </a:r>
            <a:endParaRPr b="0" i="0" sz="1200" u="none" cap="none" strike="noStrike">
              <a:solidFill>
                <a:schemeClr val="dk2"/>
              </a:solidFill>
              <a:latin typeface="Arial"/>
              <a:ea typeface="Arial"/>
              <a:cs typeface="Arial"/>
              <a:sym typeface="Arial"/>
            </a:endParaRPr>
          </a:p>
          <a:p>
            <a:pPr indent="0" lvl="0" marL="45720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45720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p:txBody>
      </p:sp>
      <p:pic>
        <p:nvPicPr>
          <p:cNvPr id="332" name="Google Shape;332;p40"/>
          <p:cNvPicPr preferRelativeResize="0"/>
          <p:nvPr/>
        </p:nvPicPr>
        <p:blipFill rotWithShape="1">
          <a:blip r:embed="rId3">
            <a:alphaModFix/>
          </a:blip>
          <a:srcRect b="33962" l="0" r="50032" t="39162"/>
          <a:stretch/>
        </p:blipFill>
        <p:spPr>
          <a:xfrm>
            <a:off x="335150" y="215400"/>
            <a:ext cx="3340550" cy="21746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41"/>
          <p:cNvPicPr preferRelativeResize="0"/>
          <p:nvPr/>
        </p:nvPicPr>
        <p:blipFill rotWithShape="1">
          <a:blip r:embed="rId3">
            <a:alphaModFix/>
          </a:blip>
          <a:srcRect b="0" l="0" r="0" t="0"/>
          <a:stretch/>
        </p:blipFill>
        <p:spPr>
          <a:xfrm rot="-5400000">
            <a:off x="2062062" y="16901"/>
            <a:ext cx="5019875" cy="51096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2"/>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ENXEÑARÍA XENÉTICA: SECUENCIACIÓN ADN</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rPr b="0" i="0" lang="es" sz="1200" u="none" cap="none" strike="noStrike">
                <a:solidFill>
                  <a:schemeClr val="dk2"/>
                </a:solidFill>
                <a:latin typeface="Arial"/>
                <a:ea typeface="Arial"/>
                <a:cs typeface="Arial"/>
                <a:sym typeface="Arial"/>
              </a:rPr>
              <a:t>Secuenciadores de terceira xeración: secuenciación dunha única molécula de ADN en tempo real, baseada na fragmentación do ADN e o traballo en paralelo con diferentes fragmentos. Non é necesaria a etapa da PCR, que pode levar á acumulación de erros. Son técnicas moi modernas, en tempo real e moito máis baratas. Entre elas está a tecnoloxía de secuenciación mediante nanoporos</a:t>
            </a:r>
            <a:endParaRPr b="0" i="0" sz="1800" u="none" cap="none" strike="noStrike">
              <a:solidFill>
                <a:schemeClr val="dk2"/>
              </a:solidFill>
              <a:latin typeface="Arial"/>
              <a:ea typeface="Arial"/>
              <a:cs typeface="Arial"/>
              <a:sym typeface="Arial"/>
            </a:endParaRPr>
          </a:p>
        </p:txBody>
      </p:sp>
      <p:pic>
        <p:nvPicPr>
          <p:cNvPr id="343" name="Google Shape;343;p42"/>
          <p:cNvPicPr preferRelativeResize="0"/>
          <p:nvPr/>
        </p:nvPicPr>
        <p:blipFill rotWithShape="1">
          <a:blip r:embed="rId3">
            <a:alphaModFix/>
          </a:blip>
          <a:srcRect b="0" l="0" r="0" t="0"/>
          <a:stretch/>
        </p:blipFill>
        <p:spPr>
          <a:xfrm>
            <a:off x="890175" y="1785975"/>
            <a:ext cx="7152250" cy="31402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3"/>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ENXEÑARÍA XENÉTICA: SECUENCIACIÓN ADN</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rPr b="0" i="0" lang="es" sz="1300" u="none" cap="none" strike="noStrike">
                <a:solidFill>
                  <a:schemeClr val="dk2"/>
                </a:solidFill>
                <a:latin typeface="Arial"/>
                <a:ea typeface="Arial"/>
                <a:cs typeface="Arial"/>
                <a:sym typeface="Arial"/>
              </a:rPr>
              <a:t>Sanger, 1974</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rPr b="0" i="1" lang="es" sz="1200" u="none" cap="none" strike="noStrike">
                <a:solidFill>
                  <a:schemeClr val="dk2"/>
                </a:solidFill>
                <a:latin typeface="Arial"/>
                <a:ea typeface="Arial"/>
                <a:cs typeface="Arial"/>
                <a:sym typeface="Arial"/>
              </a:rPr>
              <a:t>Haemophilus influenzae</a:t>
            </a:r>
            <a:r>
              <a:rPr b="0" i="0" lang="es" sz="1200" u="none" cap="none" strike="noStrike">
                <a:solidFill>
                  <a:schemeClr val="dk2"/>
                </a:solidFill>
                <a:latin typeface="Arial"/>
                <a:ea typeface="Arial"/>
                <a:cs typeface="Arial"/>
                <a:sym typeface="Arial"/>
              </a:rPr>
              <a:t>: cocobacilos (bacteria) que provocan diferentes enfermidades, entre elas meninxite, sinusite, etc. Foi o primeiro organismo vivo en ser secuenciado (1995); conta con </a:t>
            </a:r>
            <a:r>
              <a:rPr b="1" i="0" lang="es" sz="1200" u="none" cap="none" strike="noStrike">
                <a:solidFill>
                  <a:schemeClr val="dk2"/>
                </a:solidFill>
                <a:latin typeface="Arial"/>
                <a:ea typeface="Arial"/>
                <a:cs typeface="Arial"/>
                <a:sym typeface="Arial"/>
              </a:rPr>
              <a:t>1.830.121 pares de bases</a:t>
            </a:r>
            <a:r>
              <a:rPr b="0" i="0" lang="es" sz="1200" u="none" cap="none" strike="noStrike">
                <a:solidFill>
                  <a:schemeClr val="dk2"/>
                </a:solidFill>
                <a:latin typeface="Arial"/>
                <a:ea typeface="Arial"/>
                <a:cs typeface="Arial"/>
                <a:sym typeface="Arial"/>
              </a:rPr>
              <a:t>.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rPr b="0" i="1" lang="es" sz="1200" u="none" cap="none" strike="noStrike">
                <a:solidFill>
                  <a:schemeClr val="dk2"/>
                </a:solidFill>
                <a:latin typeface="Arial"/>
                <a:ea typeface="Arial"/>
                <a:cs typeface="Arial"/>
                <a:sym typeface="Arial"/>
              </a:rPr>
              <a:t>Caenorhabditis elegans</a:t>
            </a:r>
            <a:r>
              <a:rPr b="0" i="0" lang="es" sz="1200" u="none" cap="none" strike="noStrike">
                <a:solidFill>
                  <a:schemeClr val="dk2"/>
                </a:solidFill>
                <a:latin typeface="Arial"/>
                <a:ea typeface="Arial"/>
                <a:cs typeface="Arial"/>
                <a:sym typeface="Arial"/>
              </a:rPr>
              <a:t>: nemátodo (animal) de 1 mm de lonxitude.</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49" name="Google Shape;349;p43"/>
          <p:cNvPicPr preferRelativeResize="0"/>
          <p:nvPr/>
        </p:nvPicPr>
        <p:blipFill rotWithShape="1">
          <a:blip r:embed="rId3">
            <a:alphaModFix/>
          </a:blip>
          <a:srcRect b="0" l="0" r="0" t="0"/>
          <a:stretch/>
        </p:blipFill>
        <p:spPr>
          <a:xfrm>
            <a:off x="315350" y="2432425"/>
            <a:ext cx="2085975" cy="1095375"/>
          </a:xfrm>
          <a:prstGeom prst="rect">
            <a:avLst/>
          </a:prstGeom>
          <a:noFill/>
          <a:ln>
            <a:noFill/>
          </a:ln>
        </p:spPr>
      </p:pic>
      <p:pic>
        <p:nvPicPr>
          <p:cNvPr id="350" name="Google Shape;350;p43"/>
          <p:cNvPicPr preferRelativeResize="0"/>
          <p:nvPr/>
        </p:nvPicPr>
        <p:blipFill rotWithShape="1">
          <a:blip r:embed="rId4">
            <a:alphaModFix/>
          </a:blip>
          <a:srcRect b="0" l="0" r="0" t="0"/>
          <a:stretch/>
        </p:blipFill>
        <p:spPr>
          <a:xfrm>
            <a:off x="2517600" y="2432425"/>
            <a:ext cx="3532573" cy="2548249"/>
          </a:xfrm>
          <a:prstGeom prst="rect">
            <a:avLst/>
          </a:prstGeom>
          <a:noFill/>
          <a:ln>
            <a:noFill/>
          </a:ln>
        </p:spPr>
      </p:pic>
      <p:sp>
        <p:nvSpPr>
          <p:cNvPr id="351" name="Google Shape;351;p43"/>
          <p:cNvSpPr txBox="1"/>
          <p:nvPr/>
        </p:nvSpPr>
        <p:spPr>
          <a:xfrm>
            <a:off x="6050175" y="2432425"/>
            <a:ext cx="30000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50"/>
              <a:buFont typeface="Arial"/>
              <a:buNone/>
            </a:pPr>
            <a:r>
              <a:rPr b="0" i="1" lang="es" sz="1050" u="none" cap="none" strike="noStrike">
                <a:solidFill>
                  <a:srgbClr val="202122"/>
                </a:solidFill>
                <a:highlight>
                  <a:srgbClr val="FFFFFF"/>
                </a:highlight>
                <a:latin typeface="Arial"/>
                <a:ea typeface="Arial"/>
                <a:cs typeface="Arial"/>
                <a:sym typeface="Arial"/>
              </a:rPr>
              <a:t>C. elegans</a:t>
            </a:r>
            <a:r>
              <a:rPr b="0" i="0" lang="es" sz="1050" u="none" cap="none" strike="noStrike">
                <a:solidFill>
                  <a:srgbClr val="202122"/>
                </a:solidFill>
                <a:highlight>
                  <a:srgbClr val="FFFFFF"/>
                </a:highlight>
                <a:latin typeface="Arial"/>
                <a:ea typeface="Arial"/>
                <a:cs typeface="Arial"/>
                <a:sym typeface="Arial"/>
              </a:rPr>
              <a:t> fue el primer </a:t>
            </a:r>
            <a:r>
              <a:rPr b="0" i="0" lang="es" sz="1050" u="none" cap="none" strike="noStrike">
                <a:solidFill>
                  <a:srgbClr val="3366CC"/>
                </a:solidFill>
                <a:highlight>
                  <a:srgbClr val="FFFFFF"/>
                </a:highlight>
                <a:uFill>
                  <a:noFill/>
                </a:uFill>
                <a:latin typeface="Arial"/>
                <a:ea typeface="Arial"/>
                <a:cs typeface="Arial"/>
                <a:sym typeface="Arial"/>
                <a:hlinkClick r:id="rId5">
                  <a:extLst>
                    <a:ext uri="{A12FA001-AC4F-418D-AE19-62706E023703}">
                      <ahyp:hlinkClr val="tx"/>
                    </a:ext>
                  </a:extLst>
                </a:hlinkClick>
              </a:rPr>
              <a:t>organismo</a:t>
            </a:r>
            <a:r>
              <a:rPr b="0" i="0" lang="es" sz="1050" u="none" cap="none" strike="noStrike">
                <a:solidFill>
                  <a:srgbClr val="202122"/>
                </a:solidFill>
                <a:highlight>
                  <a:srgbClr val="FFFFFF"/>
                </a:highlight>
                <a:latin typeface="Arial"/>
                <a:ea typeface="Arial"/>
                <a:cs typeface="Arial"/>
                <a:sym typeface="Arial"/>
              </a:rPr>
              <a:t> multicelular cuyo </a:t>
            </a:r>
            <a:r>
              <a:rPr b="0" i="0" lang="es" sz="1050" u="none" cap="none" strike="noStrike">
                <a:solidFill>
                  <a:srgbClr val="3366CC"/>
                </a:solidFill>
                <a:highlight>
                  <a:srgbClr val="FFFFFF"/>
                </a:highlight>
                <a:uFill>
                  <a:noFill/>
                </a:uFill>
                <a:latin typeface="Arial"/>
                <a:ea typeface="Arial"/>
                <a:cs typeface="Arial"/>
                <a:sym typeface="Arial"/>
                <a:hlinkClick r:id="rId6">
                  <a:extLst>
                    <a:ext uri="{A12FA001-AC4F-418D-AE19-62706E023703}">
                      <ahyp:hlinkClr val="tx"/>
                    </a:ext>
                  </a:extLst>
                </a:hlinkClick>
              </a:rPr>
              <a:t>genoma</a:t>
            </a:r>
            <a:r>
              <a:rPr b="0" i="0" lang="es" sz="1050" u="none" cap="none" strike="noStrike">
                <a:solidFill>
                  <a:srgbClr val="202122"/>
                </a:solidFill>
                <a:highlight>
                  <a:srgbClr val="FFFFFF"/>
                </a:highlight>
                <a:latin typeface="Arial"/>
                <a:ea typeface="Arial"/>
                <a:cs typeface="Arial"/>
                <a:sym typeface="Arial"/>
              </a:rPr>
              <a:t> pudo secuenciarse completo. Un primer esbozo avanzado de su secuencia se publicó en 1998, con ciertos vacíos por corregir (fue totalmente corregida en octubre de 2002). Se descubrió que el genoma del </a:t>
            </a:r>
            <a:r>
              <a:rPr b="0" i="1" lang="es" sz="1050" u="none" cap="none" strike="noStrike">
                <a:solidFill>
                  <a:srgbClr val="202122"/>
                </a:solidFill>
                <a:highlight>
                  <a:srgbClr val="FFFFFF"/>
                </a:highlight>
                <a:latin typeface="Arial"/>
                <a:ea typeface="Arial"/>
                <a:cs typeface="Arial"/>
                <a:sym typeface="Arial"/>
              </a:rPr>
              <a:t>C. elegans</a:t>
            </a:r>
            <a:r>
              <a:rPr b="0" i="0" lang="es" sz="1050" u="none" cap="none" strike="noStrike">
                <a:solidFill>
                  <a:srgbClr val="202122"/>
                </a:solidFill>
                <a:highlight>
                  <a:srgbClr val="FFFFFF"/>
                </a:highlight>
                <a:latin typeface="Arial"/>
                <a:ea typeface="Arial"/>
                <a:cs typeface="Arial"/>
                <a:sym typeface="Arial"/>
              </a:rPr>
              <a:t> posee </a:t>
            </a:r>
            <a:r>
              <a:rPr b="1" i="0" lang="es" sz="1050" u="none" cap="none" strike="noStrike">
                <a:solidFill>
                  <a:srgbClr val="202122"/>
                </a:solidFill>
                <a:highlight>
                  <a:srgbClr val="FFFFFF"/>
                </a:highlight>
                <a:latin typeface="Arial"/>
                <a:ea typeface="Arial"/>
                <a:cs typeface="Arial"/>
                <a:sym typeface="Arial"/>
              </a:rPr>
              <a:t>cerca de 97 millones de pares de </a:t>
            </a:r>
            <a:r>
              <a:rPr b="1" i="0" lang="es" sz="1050" u="none" cap="none" strike="noStrike">
                <a:solidFill>
                  <a:srgbClr val="3366CC"/>
                </a:solidFill>
                <a:highlight>
                  <a:srgbClr val="FFFFFF"/>
                </a:highlight>
                <a:uFill>
                  <a:noFill/>
                </a:uFill>
                <a:latin typeface="Arial"/>
                <a:ea typeface="Arial"/>
                <a:cs typeface="Arial"/>
                <a:sym typeface="Arial"/>
                <a:hlinkClick r:id="rId7">
                  <a:extLst>
                    <a:ext uri="{A12FA001-AC4F-418D-AE19-62706E023703}">
                      <ahyp:hlinkClr val="tx"/>
                    </a:ext>
                  </a:extLst>
                </a:hlinkClick>
              </a:rPr>
              <a:t>bases nitrogenadas</a:t>
            </a:r>
            <a:r>
              <a:rPr b="0" i="0" lang="es" sz="1050" u="none" cap="none" strike="noStrike">
                <a:solidFill>
                  <a:srgbClr val="202122"/>
                </a:solidFill>
                <a:highlight>
                  <a:srgbClr val="FFFFFF"/>
                </a:highlight>
                <a:latin typeface="Arial"/>
                <a:ea typeface="Arial"/>
                <a:cs typeface="Arial"/>
                <a:sym typeface="Arial"/>
              </a:rPr>
              <a:t>, y alrededor de 20 000 </a:t>
            </a:r>
            <a:r>
              <a:rPr b="0" i="0" lang="es" sz="1050" u="none" cap="none" strike="noStrike">
                <a:solidFill>
                  <a:srgbClr val="3366CC"/>
                </a:solidFill>
                <a:highlight>
                  <a:srgbClr val="FFFFFF"/>
                </a:highlight>
                <a:uFill>
                  <a:noFill/>
                </a:uFill>
                <a:latin typeface="Arial"/>
                <a:ea typeface="Arial"/>
                <a:cs typeface="Arial"/>
                <a:sym typeface="Arial"/>
                <a:hlinkClick r:id="rId8">
                  <a:extLst>
                    <a:ext uri="{A12FA001-AC4F-418D-AE19-62706E023703}">
                      <ahyp:hlinkClr val="tx"/>
                    </a:ext>
                  </a:extLst>
                </a:hlinkClick>
              </a:rPr>
              <a:t>genes</a:t>
            </a:r>
            <a:r>
              <a:rPr b="0" i="0" lang="es" sz="1050" u="none" cap="none" strike="noStrike">
                <a:solidFill>
                  <a:srgbClr val="202122"/>
                </a:solidFill>
                <a:highlight>
                  <a:srgbClr val="FFFFFF"/>
                </a:highlight>
                <a:latin typeface="Arial"/>
                <a:ea typeface="Arial"/>
                <a:cs typeface="Arial"/>
                <a:sym typeface="Arial"/>
              </a:rPr>
              <a:t>; de los cuales aproximadamente el 40% coinciden con los de humanos (y entre el 60-80% de los genes humanos coinciden con los de </a:t>
            </a:r>
            <a:r>
              <a:rPr b="0" i="1" lang="es" sz="1050" u="none" cap="none" strike="noStrike">
                <a:solidFill>
                  <a:srgbClr val="202122"/>
                </a:solidFill>
                <a:highlight>
                  <a:srgbClr val="FFFFFF"/>
                </a:highlight>
                <a:latin typeface="Arial"/>
                <a:ea typeface="Arial"/>
                <a:cs typeface="Arial"/>
                <a:sym typeface="Arial"/>
              </a:rPr>
              <a:t>C. elegans</a:t>
            </a:r>
            <a:r>
              <a:rPr b="0" i="0" lang="es" sz="1050" u="none" cap="none" strike="noStrike">
                <a:solidFill>
                  <a:srgbClr val="202122"/>
                </a:solidFill>
                <a:highlight>
                  <a:srgbClr val="FFFFFF"/>
                </a:highlight>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52" name="Google Shape;352;p43"/>
          <p:cNvSpPr txBox="1"/>
          <p:nvPr/>
        </p:nvSpPr>
        <p:spPr>
          <a:xfrm>
            <a:off x="6129200" y="2009875"/>
            <a:ext cx="2788500" cy="24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2"/>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44"/>
          <p:cNvPicPr preferRelativeResize="0"/>
          <p:nvPr/>
        </p:nvPicPr>
        <p:blipFill rotWithShape="1">
          <a:blip r:embed="rId3">
            <a:alphaModFix/>
          </a:blip>
          <a:srcRect b="0" l="0" r="0" t="7825"/>
          <a:stretch/>
        </p:blipFill>
        <p:spPr>
          <a:xfrm>
            <a:off x="733325" y="108650"/>
            <a:ext cx="7515874" cy="2794475"/>
          </a:xfrm>
          <a:prstGeom prst="rect">
            <a:avLst/>
          </a:prstGeom>
          <a:noFill/>
          <a:ln>
            <a:noFill/>
          </a:ln>
        </p:spPr>
      </p:pic>
      <p:pic>
        <p:nvPicPr>
          <p:cNvPr id="358" name="Google Shape;358;p44"/>
          <p:cNvPicPr preferRelativeResize="0"/>
          <p:nvPr/>
        </p:nvPicPr>
        <p:blipFill rotWithShape="1">
          <a:blip r:embed="rId4">
            <a:alphaModFix/>
          </a:blip>
          <a:srcRect b="0" l="0" r="0" t="0"/>
          <a:stretch/>
        </p:blipFill>
        <p:spPr>
          <a:xfrm>
            <a:off x="1311025" y="2955925"/>
            <a:ext cx="3179488" cy="1935574"/>
          </a:xfrm>
          <a:prstGeom prst="rect">
            <a:avLst/>
          </a:prstGeom>
          <a:noFill/>
          <a:ln>
            <a:noFill/>
          </a:ln>
        </p:spPr>
      </p:pic>
      <p:pic>
        <p:nvPicPr>
          <p:cNvPr id="359" name="Google Shape;359;p44"/>
          <p:cNvPicPr preferRelativeResize="0"/>
          <p:nvPr/>
        </p:nvPicPr>
        <p:blipFill rotWithShape="1">
          <a:blip r:embed="rId5">
            <a:alphaModFix/>
          </a:blip>
          <a:srcRect b="0" l="0" r="0" t="0"/>
          <a:stretch/>
        </p:blipFill>
        <p:spPr>
          <a:xfrm>
            <a:off x="4571988" y="2903125"/>
            <a:ext cx="2163930" cy="1935576"/>
          </a:xfrm>
          <a:prstGeom prst="rect">
            <a:avLst/>
          </a:prstGeom>
          <a:noFill/>
          <a:ln>
            <a:noFill/>
          </a:ln>
        </p:spPr>
      </p:pic>
      <p:sp>
        <p:nvSpPr>
          <p:cNvPr id="360" name="Google Shape;360;p44"/>
          <p:cNvSpPr txBox="1"/>
          <p:nvPr/>
        </p:nvSpPr>
        <p:spPr>
          <a:xfrm>
            <a:off x="7188450" y="3286400"/>
            <a:ext cx="1856100" cy="97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s" sz="1000" u="sng" cap="none" strike="noStrike">
                <a:solidFill>
                  <a:schemeClr val="hlink"/>
                </a:solidFill>
                <a:latin typeface="Arial"/>
                <a:ea typeface="Arial"/>
                <a:cs typeface="Arial"/>
                <a:sym typeface="Arial"/>
                <a:hlinkClick r:id="rId6"/>
              </a:rPr>
              <a:t>https://elpais.com/ciencia/2023-05-10/el-primer-pangenoma-humano-revela-120-millones-de-letras-mas-en-el-adn.html</a:t>
            </a:r>
            <a:endParaRPr b="0" i="0" sz="1000" u="none" cap="none" strike="noStrike">
              <a:solidFill>
                <a:schemeClr val="dk2"/>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5"/>
          <p:cNvSpPr txBox="1"/>
          <p:nvPr/>
        </p:nvSpPr>
        <p:spPr>
          <a:xfrm>
            <a:off x="241400" y="232700"/>
            <a:ext cx="8449800" cy="47454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ENXEÑARÍA XENÉTICA: IDENTIFICACIÓN DOS XENES QUE SE EXPRESAN</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O ADN é moi longo e está formado por unha grande cantidade de xenes pero non todos se expresan. Cales deles si o fan? Que función cumpre a proteína correspondente a cada xene que se expresa? Estas preguntas e outras moitas son respondidas pola </a:t>
            </a:r>
            <a:r>
              <a:rPr b="1" i="0" lang="es" sz="1300" u="none" cap="none" strike="noStrike">
                <a:solidFill>
                  <a:schemeClr val="dk2"/>
                </a:solidFill>
                <a:latin typeface="Arial"/>
                <a:ea typeface="Arial"/>
                <a:cs typeface="Arial"/>
                <a:sym typeface="Arial"/>
              </a:rPr>
              <a:t>xenómica</a:t>
            </a:r>
            <a:r>
              <a:rPr b="0" i="0" lang="es" sz="1300" u="none" cap="none" strike="noStrike">
                <a:solidFill>
                  <a:schemeClr val="dk2"/>
                </a:solidFill>
                <a:latin typeface="Arial"/>
                <a:ea typeface="Arial"/>
                <a:cs typeface="Arial"/>
                <a:sym typeface="Arial"/>
              </a:rPr>
              <a:t>, que </a:t>
            </a:r>
            <a:r>
              <a:rPr b="1" i="0" lang="es" sz="1300" u="none" cap="none" strike="noStrike">
                <a:solidFill>
                  <a:schemeClr val="dk2"/>
                </a:solidFill>
              </a:rPr>
              <a:t>é o estudo do xenoma dun organismo no seu conxunto</a:t>
            </a:r>
            <a:r>
              <a:rPr b="0" i="0" lang="es" sz="1300" u="none" cap="none" strike="noStrike">
                <a:solidFill>
                  <a:schemeClr val="dk2"/>
                </a:solidFill>
                <a:latin typeface="Arial"/>
                <a:ea typeface="Arial"/>
                <a:cs typeface="Arial"/>
                <a:sym typeface="Arial"/>
              </a:rPr>
              <a:t>. Ten varias ramas:</a:t>
            </a:r>
            <a:endParaRPr b="0" i="0" sz="1300" u="none" cap="none" strike="noStrike">
              <a:solidFill>
                <a:schemeClr val="dk2"/>
              </a:solidFill>
              <a:latin typeface="Arial"/>
              <a:ea typeface="Arial"/>
              <a:cs typeface="Arial"/>
              <a:sym typeface="Arial"/>
            </a:endParaRPr>
          </a:p>
          <a:p>
            <a:pPr indent="-311150" lvl="0" marL="457200" marR="0" rtl="0" algn="just">
              <a:lnSpc>
                <a:spcPct val="150000"/>
              </a:lnSpc>
              <a:spcBef>
                <a:spcPts val="0"/>
              </a:spcBef>
              <a:spcAft>
                <a:spcPts val="0"/>
              </a:spcAft>
              <a:buClr>
                <a:schemeClr val="dk2"/>
              </a:buClr>
              <a:buSzPts val="1300"/>
              <a:buFont typeface="Arial"/>
              <a:buChar char="●"/>
            </a:pPr>
            <a:r>
              <a:rPr b="0" i="0" lang="es" sz="1300" u="none" cap="none" strike="noStrike">
                <a:solidFill>
                  <a:schemeClr val="dk2"/>
                </a:solidFill>
                <a:latin typeface="Arial"/>
                <a:ea typeface="Arial"/>
                <a:cs typeface="Arial"/>
                <a:sym typeface="Arial"/>
              </a:rPr>
              <a:t>Xenómica estrutural: busca coñecer a secuencia dun ADN.</a:t>
            </a:r>
            <a:endParaRPr b="0" i="0" sz="1300" u="none" cap="none" strike="noStrike">
              <a:solidFill>
                <a:schemeClr val="dk2"/>
              </a:solidFill>
              <a:latin typeface="Arial"/>
              <a:ea typeface="Arial"/>
              <a:cs typeface="Arial"/>
              <a:sym typeface="Arial"/>
            </a:endParaRPr>
          </a:p>
          <a:p>
            <a:pPr indent="-311150" lvl="0" marL="457200" marR="0" rtl="0" algn="just">
              <a:lnSpc>
                <a:spcPct val="150000"/>
              </a:lnSpc>
              <a:spcBef>
                <a:spcPts val="0"/>
              </a:spcBef>
              <a:spcAft>
                <a:spcPts val="0"/>
              </a:spcAft>
              <a:buClr>
                <a:schemeClr val="dk2"/>
              </a:buClr>
              <a:buSzPts val="1300"/>
              <a:buFont typeface="Arial"/>
              <a:buChar char="●"/>
            </a:pPr>
            <a:r>
              <a:rPr b="0" i="0" lang="es" sz="1300" u="none" cap="none" strike="noStrike">
                <a:solidFill>
                  <a:schemeClr val="dk2"/>
                </a:solidFill>
                <a:latin typeface="Arial"/>
                <a:ea typeface="Arial"/>
                <a:cs typeface="Arial"/>
                <a:sym typeface="Arial"/>
              </a:rPr>
              <a:t>Xenómica funcional: estuda a función biolóxica dos xenes, a súa regulación e os seus produtos.</a:t>
            </a:r>
            <a:endParaRPr b="0" i="0" sz="1300" u="none" cap="none" strike="noStrike">
              <a:solidFill>
                <a:schemeClr val="dk2"/>
              </a:solidFill>
              <a:latin typeface="Arial"/>
              <a:ea typeface="Arial"/>
              <a:cs typeface="Arial"/>
              <a:sym typeface="Arial"/>
            </a:endParaRPr>
          </a:p>
          <a:p>
            <a:pPr indent="-311150" lvl="0" marL="457200" marR="0" rtl="0" algn="just">
              <a:lnSpc>
                <a:spcPct val="150000"/>
              </a:lnSpc>
              <a:spcBef>
                <a:spcPts val="0"/>
              </a:spcBef>
              <a:spcAft>
                <a:spcPts val="0"/>
              </a:spcAft>
              <a:buClr>
                <a:schemeClr val="dk2"/>
              </a:buClr>
              <a:buSzPts val="1300"/>
              <a:buFont typeface="Arial"/>
              <a:buChar char="●"/>
            </a:pPr>
            <a:r>
              <a:rPr b="0" i="0" lang="es" sz="1300" u="none" cap="none" strike="noStrike">
                <a:solidFill>
                  <a:schemeClr val="dk2"/>
                </a:solidFill>
                <a:latin typeface="Arial"/>
                <a:ea typeface="Arial"/>
                <a:cs typeface="Arial"/>
                <a:sym typeface="Arial"/>
              </a:rPr>
              <a:t>Xenómica comparativa: compara secuencias de xenes e proteínas en diferentes especies para determinar similitudes e diferencias.</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Hai xenes que teñen funcións descoñecidas e para averigualas o que se fai é desactivalos, empregando </a:t>
            </a:r>
            <a:r>
              <a:rPr b="1" i="0" lang="es" sz="1300" u="none" cap="none" strike="noStrike">
                <a:solidFill>
                  <a:schemeClr val="dk2"/>
                </a:solidFill>
                <a:latin typeface="Arial"/>
                <a:ea typeface="Arial"/>
                <a:cs typeface="Arial"/>
                <a:sym typeface="Arial"/>
              </a:rPr>
              <a:t>ratóns ko</a:t>
            </a:r>
            <a:r>
              <a:rPr b="0" i="0" lang="es" sz="1300" u="none" cap="none" strike="noStrike">
                <a:solidFill>
                  <a:schemeClr val="dk2"/>
                </a:solidFill>
                <a:latin typeface="Arial"/>
                <a:ea typeface="Arial"/>
                <a:cs typeface="Arial"/>
                <a:sym typeface="Arial"/>
              </a:rPr>
              <a:t> (</a:t>
            </a:r>
            <a:r>
              <a:rPr b="0" i="1" lang="es" sz="1300" u="none" cap="none" strike="noStrike">
                <a:solidFill>
                  <a:schemeClr val="dk2"/>
                </a:solidFill>
                <a:latin typeface="Arial"/>
                <a:ea typeface="Arial"/>
                <a:cs typeface="Arial"/>
                <a:sym typeface="Arial"/>
              </a:rPr>
              <a:t>knock-out</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Tamén é necesario comprender en que circunstancias un xene se expresa, xa que a frecuencia de expresión pode variar segundo o medio ambiente e segundo o tipo de tecido. Para elo se emprega a seguinte técnic</a:t>
            </a:r>
            <a:r>
              <a:rPr lang="es" sz="1300">
                <a:solidFill>
                  <a:schemeClr val="dk2"/>
                </a:solidFill>
              </a:rPr>
              <a:t>a:</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46"/>
          <p:cNvPicPr preferRelativeResize="0"/>
          <p:nvPr/>
        </p:nvPicPr>
        <p:blipFill rotWithShape="1">
          <a:blip r:embed="rId3">
            <a:alphaModFix/>
          </a:blip>
          <a:srcRect b="0" l="0" r="0" t="0"/>
          <a:stretch/>
        </p:blipFill>
        <p:spPr>
          <a:xfrm rot="-5400000">
            <a:off x="2503925" y="-921138"/>
            <a:ext cx="4136150" cy="65201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7"/>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ENXEÑARÍA XENÉTICA: </a:t>
            </a:r>
            <a:r>
              <a:rPr b="1" i="0" lang="es" sz="1300" u="none" cap="none" strike="noStrike">
                <a:solidFill>
                  <a:schemeClr val="dk2"/>
                </a:solidFill>
                <a:latin typeface="Arial"/>
                <a:ea typeface="Arial"/>
                <a:cs typeface="Arial"/>
                <a:sym typeface="Arial"/>
              </a:rPr>
              <a:t>CLONACIÓN EN ORGANISMOS PLURICELULARES</a:t>
            </a:r>
            <a:endParaRPr b="1"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Un </a:t>
            </a:r>
            <a:r>
              <a:rPr b="1" i="0" lang="es" sz="1300" u="none" cap="none" strike="noStrike">
                <a:solidFill>
                  <a:schemeClr val="dk2"/>
                </a:solidFill>
              </a:rPr>
              <a:t>clon </a:t>
            </a:r>
            <a:r>
              <a:rPr b="0" i="0" lang="es" sz="1300" u="none" cap="none" strike="noStrike">
                <a:solidFill>
                  <a:schemeClr val="dk2"/>
                </a:solidFill>
                <a:latin typeface="Arial"/>
                <a:ea typeface="Arial"/>
                <a:cs typeface="Arial"/>
                <a:sym typeface="Arial"/>
              </a:rPr>
              <a:t>é un organismo xeneticamente idéntico a outro do cal procede. Organismo </a:t>
            </a:r>
            <a:r>
              <a:rPr b="1" i="0" lang="es" sz="1300" u="none" cap="none" strike="noStrike">
                <a:solidFill>
                  <a:schemeClr val="dk2"/>
                </a:solidFill>
              </a:rPr>
              <a:t>unicelulares </a:t>
            </a:r>
            <a:r>
              <a:rPr b="0" i="0" lang="es" sz="1300" u="none" cap="none" strike="noStrike">
                <a:solidFill>
                  <a:schemeClr val="dk2"/>
                </a:solidFill>
                <a:latin typeface="Arial"/>
                <a:ea typeface="Arial"/>
                <a:cs typeface="Arial"/>
                <a:sym typeface="Arial"/>
              </a:rPr>
              <a:t>e </a:t>
            </a:r>
            <a:r>
              <a:rPr b="1" i="0" lang="es" sz="1300" u="none" cap="none" strike="noStrike">
                <a:solidFill>
                  <a:schemeClr val="dk2"/>
                </a:solidFill>
              </a:rPr>
              <a:t>plantas </a:t>
            </a:r>
            <a:r>
              <a:rPr b="0" i="0" lang="es" sz="1300" u="none" cap="none" strike="noStrike">
                <a:solidFill>
                  <a:schemeClr val="dk2"/>
                </a:solidFill>
                <a:latin typeface="Arial"/>
                <a:ea typeface="Arial"/>
                <a:cs typeface="Arial"/>
                <a:sym typeface="Arial"/>
              </a:rPr>
              <a:t>clónanse de forma natural, xa que se poden reproducir asexualmente. E os mamíferos? Podemos clonar mamíferos? Si.</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800" u="none" cap="none" strike="noStrike">
              <a:solidFill>
                <a:schemeClr val="dk2"/>
              </a:solidFill>
              <a:latin typeface="Arial"/>
              <a:ea typeface="Arial"/>
              <a:cs typeface="Arial"/>
              <a:sym typeface="Arial"/>
            </a:endParaRPr>
          </a:p>
        </p:txBody>
      </p:sp>
      <p:pic>
        <p:nvPicPr>
          <p:cNvPr id="376" name="Google Shape;376;p47"/>
          <p:cNvPicPr preferRelativeResize="0"/>
          <p:nvPr/>
        </p:nvPicPr>
        <p:blipFill rotWithShape="1">
          <a:blip r:embed="rId3">
            <a:alphaModFix/>
          </a:blip>
          <a:srcRect b="0" l="0" r="0" t="0"/>
          <a:stretch/>
        </p:blipFill>
        <p:spPr>
          <a:xfrm>
            <a:off x="302600" y="2055400"/>
            <a:ext cx="8538800" cy="257276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8"/>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CLONACIÓN EN ORGANISMOS PLURICELULARES: MAMÍFEROS. CLONACIÓN REPRODUTIVA.</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 primeira foi a ovella Dolly (1997).</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800" u="none" cap="none" strike="noStrike">
              <a:solidFill>
                <a:schemeClr val="dk2"/>
              </a:solidFill>
              <a:latin typeface="Arial"/>
              <a:ea typeface="Arial"/>
              <a:cs typeface="Arial"/>
              <a:sym typeface="Arial"/>
            </a:endParaRPr>
          </a:p>
        </p:txBody>
      </p:sp>
      <p:pic>
        <p:nvPicPr>
          <p:cNvPr id="382" name="Google Shape;382;p48"/>
          <p:cNvPicPr preferRelativeResize="0"/>
          <p:nvPr/>
        </p:nvPicPr>
        <p:blipFill rotWithShape="1">
          <a:blip r:embed="rId3">
            <a:alphaModFix/>
          </a:blip>
          <a:srcRect b="0" l="0" r="0" t="0"/>
          <a:stretch/>
        </p:blipFill>
        <p:spPr>
          <a:xfrm>
            <a:off x="599288" y="1144188"/>
            <a:ext cx="7734025" cy="34277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9"/>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QUE ANIMAIS SE CLONARON ATA AGORA?</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800" u="none" cap="none" strike="noStrike">
              <a:solidFill>
                <a:schemeClr val="dk2"/>
              </a:solidFill>
              <a:latin typeface="Arial"/>
              <a:ea typeface="Arial"/>
              <a:cs typeface="Arial"/>
              <a:sym typeface="Arial"/>
            </a:endParaRPr>
          </a:p>
        </p:txBody>
      </p:sp>
      <p:pic>
        <p:nvPicPr>
          <p:cNvPr id="388" name="Google Shape;388;p49"/>
          <p:cNvPicPr preferRelativeResize="0"/>
          <p:nvPr/>
        </p:nvPicPr>
        <p:blipFill rotWithShape="1">
          <a:blip r:embed="rId3">
            <a:alphaModFix/>
          </a:blip>
          <a:srcRect b="0" l="0" r="0" t="0"/>
          <a:stretch/>
        </p:blipFill>
        <p:spPr>
          <a:xfrm>
            <a:off x="172150" y="630813"/>
            <a:ext cx="5720299" cy="3881875"/>
          </a:xfrm>
          <a:prstGeom prst="rect">
            <a:avLst/>
          </a:prstGeom>
          <a:noFill/>
          <a:ln>
            <a:noFill/>
          </a:ln>
        </p:spPr>
      </p:pic>
      <p:pic>
        <p:nvPicPr>
          <p:cNvPr id="389" name="Google Shape;389;p49"/>
          <p:cNvPicPr preferRelativeResize="0"/>
          <p:nvPr/>
        </p:nvPicPr>
        <p:blipFill rotWithShape="1">
          <a:blip r:embed="rId4">
            <a:alphaModFix/>
          </a:blip>
          <a:srcRect b="0" l="0" r="0" t="0"/>
          <a:stretch/>
        </p:blipFill>
        <p:spPr>
          <a:xfrm>
            <a:off x="1365350" y="630825"/>
            <a:ext cx="4816724" cy="4303225"/>
          </a:xfrm>
          <a:prstGeom prst="rect">
            <a:avLst/>
          </a:prstGeom>
          <a:noFill/>
          <a:ln>
            <a:noFill/>
          </a:ln>
        </p:spPr>
      </p:pic>
      <p:pic>
        <p:nvPicPr>
          <p:cNvPr id="390" name="Google Shape;390;p49"/>
          <p:cNvPicPr preferRelativeResize="0"/>
          <p:nvPr/>
        </p:nvPicPr>
        <p:blipFill rotWithShape="1">
          <a:blip r:embed="rId5">
            <a:alphaModFix/>
          </a:blip>
          <a:srcRect b="0" l="0" r="0" t="0"/>
          <a:stretch/>
        </p:blipFill>
        <p:spPr>
          <a:xfrm>
            <a:off x="2934075" y="3151400"/>
            <a:ext cx="6007276" cy="1637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5"/>
          <p:cNvSpPr txBox="1"/>
          <p:nvPr/>
        </p:nvSpPr>
        <p:spPr>
          <a:xfrm>
            <a:off x="545875" y="374075"/>
            <a:ext cx="7785900" cy="38061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800"/>
              <a:buFont typeface="Arial"/>
              <a:buNone/>
            </a:pPr>
            <a:r>
              <a:rPr b="0" i="0" lang="es" sz="1800" u="none" cap="none" strike="noStrike">
                <a:solidFill>
                  <a:schemeClr val="dk2"/>
                </a:solidFill>
                <a:latin typeface="Arial"/>
                <a:ea typeface="Arial"/>
                <a:cs typeface="Arial"/>
                <a:sym typeface="Arial"/>
              </a:rPr>
              <a:t>BIOTECNOLOXÍA: ENXEÑARÍA XENÉTICA</a:t>
            </a:r>
            <a:endParaRPr b="0" i="0" sz="18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 </a:t>
            </a:r>
            <a:r>
              <a:rPr b="1" i="0" lang="es" sz="1300" u="none" cap="none" strike="noStrike">
                <a:solidFill>
                  <a:schemeClr val="dk2"/>
                </a:solidFill>
              </a:rPr>
              <a:t>enxeñaría xenética</a:t>
            </a:r>
            <a:r>
              <a:rPr b="0" i="0" lang="es" sz="1300" u="none" cap="none" strike="noStrike">
                <a:solidFill>
                  <a:schemeClr val="dk2"/>
                </a:solidFill>
                <a:latin typeface="Arial"/>
                <a:ea typeface="Arial"/>
                <a:cs typeface="Arial"/>
                <a:sym typeface="Arial"/>
              </a:rPr>
              <a:t> é unha rama da biotecnoloxía, que consiste na manipulación dos xenes para controlar a súa expresión. Permite actuar a nivel celular, eliminando ou modificando xenes que poden resultar nocivos, multiplicando fragmentos de ADN de interese ou a creación de moléculas de interese. Neste tema veremos as </a:t>
            </a:r>
            <a:r>
              <a:rPr b="1" i="0" lang="es" sz="1300" u="none" cap="none" strike="noStrike">
                <a:solidFill>
                  <a:schemeClr val="dk2"/>
                </a:solidFill>
                <a:latin typeface="Arial"/>
                <a:ea typeface="Arial"/>
                <a:cs typeface="Arial"/>
                <a:sym typeface="Arial"/>
              </a:rPr>
              <a:t>diferentes técnicas </a:t>
            </a:r>
            <a:r>
              <a:rPr b="0" i="0" lang="es" sz="1300" u="none" cap="none" strike="noStrike">
                <a:solidFill>
                  <a:schemeClr val="dk2"/>
                </a:solidFill>
                <a:latin typeface="Arial"/>
                <a:ea typeface="Arial"/>
                <a:cs typeface="Arial"/>
                <a:sym typeface="Arial"/>
              </a:rPr>
              <a:t>que na actualidade son empregadas en enxeñaría xenética.</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TÉCNICA DO ADN RECOMBINANTE</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CLONACIÓN DE ADN</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SECUENCIACIÓN</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CLONACIÓN DE PLANTAS E ANIMAIS</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EDICIÓN CRISPR-Cas</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Ademais das súas </a:t>
            </a:r>
            <a:r>
              <a:rPr b="1" i="0" lang="es" sz="1300" u="none" cap="none" strike="noStrike">
                <a:solidFill>
                  <a:schemeClr val="dk2"/>
                </a:solidFill>
                <a:latin typeface="Arial"/>
                <a:ea typeface="Arial"/>
                <a:cs typeface="Arial"/>
                <a:sym typeface="Arial"/>
              </a:rPr>
              <a:t>aplicacións </a:t>
            </a:r>
            <a:r>
              <a:rPr b="0" i="0" lang="es" sz="1300" u="none" cap="none" strike="noStrike">
                <a:solidFill>
                  <a:schemeClr val="dk2"/>
                </a:solidFill>
                <a:latin typeface="Arial"/>
                <a:ea typeface="Arial"/>
                <a:cs typeface="Arial"/>
                <a:sym typeface="Arial"/>
              </a:rPr>
              <a:t>en campos como saúde, medio ambiente, antropoloxía, medicina forense, etc…</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50"/>
          <p:cNvPicPr preferRelativeResize="0"/>
          <p:nvPr/>
        </p:nvPicPr>
        <p:blipFill rotWithShape="1">
          <a:blip r:embed="rId3">
            <a:alphaModFix/>
          </a:blip>
          <a:srcRect b="0" l="0" r="0" t="0"/>
          <a:stretch/>
        </p:blipFill>
        <p:spPr>
          <a:xfrm>
            <a:off x="152400" y="152400"/>
            <a:ext cx="8839200" cy="2749141"/>
          </a:xfrm>
          <a:prstGeom prst="rect">
            <a:avLst/>
          </a:prstGeom>
          <a:noFill/>
          <a:ln>
            <a:noFill/>
          </a:ln>
        </p:spPr>
      </p:pic>
      <p:pic>
        <p:nvPicPr>
          <p:cNvPr id="396" name="Google Shape;396;p50"/>
          <p:cNvPicPr preferRelativeResize="0"/>
          <p:nvPr/>
        </p:nvPicPr>
        <p:blipFill rotWithShape="1">
          <a:blip r:embed="rId4">
            <a:alphaModFix/>
          </a:blip>
          <a:srcRect b="0" l="0" r="0" t="0"/>
          <a:stretch/>
        </p:blipFill>
        <p:spPr>
          <a:xfrm>
            <a:off x="904275" y="2901541"/>
            <a:ext cx="2789405" cy="1937159"/>
          </a:xfrm>
          <a:prstGeom prst="rect">
            <a:avLst/>
          </a:prstGeom>
          <a:noFill/>
          <a:ln>
            <a:noFill/>
          </a:ln>
        </p:spPr>
      </p:pic>
      <p:pic>
        <p:nvPicPr>
          <p:cNvPr id="397" name="Google Shape;397;p50"/>
          <p:cNvPicPr preferRelativeResize="0"/>
          <p:nvPr/>
        </p:nvPicPr>
        <p:blipFill rotWithShape="1">
          <a:blip r:embed="rId5">
            <a:alphaModFix/>
          </a:blip>
          <a:srcRect b="0" l="0" r="0" t="0"/>
          <a:stretch/>
        </p:blipFill>
        <p:spPr>
          <a:xfrm>
            <a:off x="3957124" y="2652377"/>
            <a:ext cx="2477475" cy="2346875"/>
          </a:xfrm>
          <a:prstGeom prst="rect">
            <a:avLst/>
          </a:prstGeom>
          <a:noFill/>
          <a:ln>
            <a:noFill/>
          </a:ln>
        </p:spPr>
      </p:pic>
      <p:sp>
        <p:nvSpPr>
          <p:cNvPr id="398" name="Google Shape;398;p50"/>
          <p:cNvSpPr txBox="1"/>
          <p:nvPr/>
        </p:nvSpPr>
        <p:spPr>
          <a:xfrm>
            <a:off x="6784900" y="3872350"/>
            <a:ext cx="2170200" cy="92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s" sz="1100" u="sng" cap="none" strike="noStrike">
                <a:solidFill>
                  <a:schemeClr val="hlink"/>
                </a:solidFill>
                <a:latin typeface="Arial"/>
                <a:ea typeface="Arial"/>
                <a:cs typeface="Arial"/>
                <a:sym typeface="Arial"/>
                <a:hlinkClick r:id="rId6"/>
              </a:rPr>
              <a:t>El País: mono clonado.</a:t>
            </a:r>
            <a:endParaRPr b="0" i="0" sz="1100" u="none" cap="none" strike="noStrike">
              <a:solidFill>
                <a:schemeClr val="dk2"/>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g3cdf75137b2_0_0"/>
          <p:cNvPicPr preferRelativeResize="0"/>
          <p:nvPr/>
        </p:nvPicPr>
        <p:blipFill rotWithShape="1">
          <a:blip r:embed="rId3">
            <a:alphaModFix/>
          </a:blip>
          <a:srcRect b="0" l="0" r="0" t="7244"/>
          <a:stretch/>
        </p:blipFill>
        <p:spPr>
          <a:xfrm>
            <a:off x="1445488" y="57250"/>
            <a:ext cx="6253026" cy="2672499"/>
          </a:xfrm>
          <a:prstGeom prst="rect">
            <a:avLst/>
          </a:prstGeom>
          <a:noFill/>
          <a:ln>
            <a:noFill/>
          </a:ln>
        </p:spPr>
      </p:pic>
      <p:pic>
        <p:nvPicPr>
          <p:cNvPr id="404" name="Google Shape;404;g3cdf75137b2_0_0"/>
          <p:cNvPicPr preferRelativeResize="0"/>
          <p:nvPr/>
        </p:nvPicPr>
        <p:blipFill>
          <a:blip r:embed="rId4">
            <a:alphaModFix/>
          </a:blip>
          <a:stretch>
            <a:fillRect/>
          </a:stretch>
        </p:blipFill>
        <p:spPr>
          <a:xfrm>
            <a:off x="362700" y="2930250"/>
            <a:ext cx="3029375" cy="2146325"/>
          </a:xfrm>
          <a:prstGeom prst="rect">
            <a:avLst/>
          </a:prstGeom>
          <a:noFill/>
          <a:ln>
            <a:noFill/>
          </a:ln>
        </p:spPr>
      </p:pic>
      <p:pic>
        <p:nvPicPr>
          <p:cNvPr id="405" name="Google Shape;405;g3cdf75137b2_0_0"/>
          <p:cNvPicPr preferRelativeResize="0"/>
          <p:nvPr/>
        </p:nvPicPr>
        <p:blipFill>
          <a:blip r:embed="rId5">
            <a:alphaModFix/>
          </a:blip>
          <a:stretch>
            <a:fillRect/>
          </a:stretch>
        </p:blipFill>
        <p:spPr>
          <a:xfrm>
            <a:off x="3544475" y="2882149"/>
            <a:ext cx="3053725" cy="2108951"/>
          </a:xfrm>
          <a:prstGeom prst="rect">
            <a:avLst/>
          </a:prstGeom>
          <a:noFill/>
          <a:ln>
            <a:noFill/>
          </a:ln>
        </p:spPr>
      </p:pic>
      <p:sp>
        <p:nvSpPr>
          <p:cNvPr id="406" name="Google Shape;406;g3cdf75137b2_0_0"/>
          <p:cNvSpPr txBox="1"/>
          <p:nvPr/>
        </p:nvSpPr>
        <p:spPr>
          <a:xfrm>
            <a:off x="6927275" y="3122150"/>
            <a:ext cx="18984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100" u="sng">
                <a:solidFill>
                  <a:schemeClr val="hlink"/>
                </a:solidFill>
                <a:hlinkClick r:id="rId6"/>
              </a:rPr>
              <a:t>Quero ó meu can de volta</a:t>
            </a:r>
            <a:endParaRPr sz="1100">
              <a:solidFill>
                <a:schemeClr val="dk2"/>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3cdf75137b2_0_11"/>
          <p:cNvSpPr txBox="1"/>
          <p:nvPr/>
        </p:nvSpPr>
        <p:spPr>
          <a:xfrm>
            <a:off x="6895475" y="2655525"/>
            <a:ext cx="18984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100" u="sng">
                <a:solidFill>
                  <a:schemeClr val="hlink"/>
                </a:solidFill>
                <a:hlinkClick r:id="rId3"/>
              </a:rPr>
              <a:t>Resucitar lobos xigantes</a:t>
            </a:r>
            <a:endParaRPr sz="1100">
              <a:solidFill>
                <a:schemeClr val="dk2"/>
              </a:solidFill>
            </a:endParaRPr>
          </a:p>
        </p:txBody>
      </p:sp>
      <p:pic>
        <p:nvPicPr>
          <p:cNvPr id="412" name="Google Shape;412;g3cdf75137b2_0_11"/>
          <p:cNvPicPr preferRelativeResize="0"/>
          <p:nvPr/>
        </p:nvPicPr>
        <p:blipFill>
          <a:blip r:embed="rId4">
            <a:alphaModFix/>
          </a:blip>
          <a:stretch>
            <a:fillRect/>
          </a:stretch>
        </p:blipFill>
        <p:spPr>
          <a:xfrm>
            <a:off x="152400" y="152400"/>
            <a:ext cx="7869768" cy="2577349"/>
          </a:xfrm>
          <a:prstGeom prst="rect">
            <a:avLst/>
          </a:prstGeom>
          <a:noFill/>
          <a:ln>
            <a:noFill/>
          </a:ln>
        </p:spPr>
      </p:pic>
      <p:pic>
        <p:nvPicPr>
          <p:cNvPr id="413" name="Google Shape;413;g3cdf75137b2_0_11"/>
          <p:cNvPicPr preferRelativeResize="0"/>
          <p:nvPr/>
        </p:nvPicPr>
        <p:blipFill>
          <a:blip r:embed="rId5">
            <a:alphaModFix/>
          </a:blip>
          <a:stretch>
            <a:fillRect/>
          </a:stretch>
        </p:blipFill>
        <p:spPr>
          <a:xfrm>
            <a:off x="279650" y="2729750"/>
            <a:ext cx="4091301" cy="2322551"/>
          </a:xfrm>
          <a:prstGeom prst="rect">
            <a:avLst/>
          </a:prstGeom>
          <a:noFill/>
          <a:ln>
            <a:noFill/>
          </a:ln>
        </p:spPr>
      </p:pic>
      <p:pic>
        <p:nvPicPr>
          <p:cNvPr id="414" name="Google Shape;414;g3cdf75137b2_0_11"/>
          <p:cNvPicPr preferRelativeResize="0"/>
          <p:nvPr/>
        </p:nvPicPr>
        <p:blipFill>
          <a:blip r:embed="rId6">
            <a:alphaModFix/>
          </a:blip>
          <a:stretch>
            <a:fillRect/>
          </a:stretch>
        </p:blipFill>
        <p:spPr>
          <a:xfrm>
            <a:off x="4944100" y="3344750"/>
            <a:ext cx="3522149" cy="14011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1"/>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ENXEÑARÍA XENÉTICA: </a:t>
            </a:r>
            <a:r>
              <a:rPr b="1" i="0" lang="es" sz="1300" u="none" cap="none" strike="noStrike">
                <a:solidFill>
                  <a:schemeClr val="dk2"/>
                </a:solidFill>
                <a:latin typeface="Arial"/>
                <a:ea typeface="Arial"/>
                <a:cs typeface="Arial"/>
                <a:sym typeface="Arial"/>
              </a:rPr>
              <a:t>CLONACIÓN DE CÉLULAS NAI</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Células nai: son aquelas células que teñen a capacidade ilimitada de multiplicarse e diferenciarse en calquera dos 200 tipos celulares que compoñen os diferentes tecidos nos animais. Existen diferentes tipos de células nai:</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800" u="none" cap="none" strike="noStrike">
              <a:solidFill>
                <a:schemeClr val="dk2"/>
              </a:solidFill>
              <a:latin typeface="Arial"/>
              <a:ea typeface="Arial"/>
              <a:cs typeface="Arial"/>
              <a:sym typeface="Arial"/>
            </a:endParaRPr>
          </a:p>
        </p:txBody>
      </p:sp>
      <p:sp>
        <p:nvSpPr>
          <p:cNvPr id="420" name="Google Shape;420;p51"/>
          <p:cNvSpPr txBox="1"/>
          <p:nvPr/>
        </p:nvSpPr>
        <p:spPr>
          <a:xfrm>
            <a:off x="202150" y="1239675"/>
            <a:ext cx="2358000" cy="52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s" sz="1200" u="none" cap="none" strike="noStrike">
                <a:solidFill>
                  <a:srgbClr val="FF0000"/>
                </a:solidFill>
                <a:latin typeface="Arial"/>
                <a:ea typeface="Arial"/>
                <a:cs typeface="Arial"/>
                <a:sym typeface="Arial"/>
              </a:rPr>
              <a:t>CÉLULAS TOTIPOTENTES</a:t>
            </a:r>
            <a:endParaRPr b="1" i="0" sz="1200" u="none" cap="none" strike="noStrike">
              <a:solidFill>
                <a:srgbClr val="FF0000"/>
              </a:solidFill>
              <a:latin typeface="Arial"/>
              <a:ea typeface="Arial"/>
              <a:cs typeface="Arial"/>
              <a:sym typeface="Arial"/>
            </a:endParaRPr>
          </a:p>
        </p:txBody>
      </p:sp>
      <p:sp>
        <p:nvSpPr>
          <p:cNvPr id="421" name="Google Shape;421;p51"/>
          <p:cNvSpPr txBox="1"/>
          <p:nvPr/>
        </p:nvSpPr>
        <p:spPr>
          <a:xfrm>
            <a:off x="3302150" y="1239675"/>
            <a:ext cx="2358000" cy="52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s" sz="1200" u="none" cap="none" strike="noStrike">
                <a:solidFill>
                  <a:srgbClr val="4A86E8"/>
                </a:solidFill>
                <a:latin typeface="Arial"/>
                <a:ea typeface="Arial"/>
                <a:cs typeface="Arial"/>
                <a:sym typeface="Arial"/>
              </a:rPr>
              <a:t>CÉLULAS  PLURIPOTENTES</a:t>
            </a:r>
            <a:endParaRPr b="1" i="0" sz="1200" u="none" cap="none" strike="noStrike">
              <a:solidFill>
                <a:srgbClr val="4A86E8"/>
              </a:solidFill>
              <a:latin typeface="Arial"/>
              <a:ea typeface="Arial"/>
              <a:cs typeface="Arial"/>
              <a:sym typeface="Arial"/>
            </a:endParaRPr>
          </a:p>
        </p:txBody>
      </p:sp>
      <p:sp>
        <p:nvSpPr>
          <p:cNvPr id="422" name="Google Shape;422;p51"/>
          <p:cNvSpPr txBox="1"/>
          <p:nvPr/>
        </p:nvSpPr>
        <p:spPr>
          <a:xfrm>
            <a:off x="6296475" y="1239675"/>
            <a:ext cx="2613000" cy="52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rgbClr val="00FF00"/>
                </a:solidFill>
                <a:latin typeface="Arial"/>
                <a:ea typeface="Arial"/>
                <a:cs typeface="Arial"/>
                <a:sym typeface="Arial"/>
              </a:rPr>
              <a:t>CÉLULAS MULTIPOTENTES</a:t>
            </a:r>
            <a:endParaRPr b="0" i="0" sz="1200" u="none" cap="none" strike="noStrike">
              <a:solidFill>
                <a:srgbClr val="00FF00"/>
              </a:solidFill>
              <a:latin typeface="Arial"/>
              <a:ea typeface="Arial"/>
              <a:cs typeface="Arial"/>
              <a:sym typeface="Arial"/>
            </a:endParaRPr>
          </a:p>
        </p:txBody>
      </p:sp>
      <p:sp>
        <p:nvSpPr>
          <p:cNvPr id="423" name="Google Shape;423;p51"/>
          <p:cNvSpPr txBox="1"/>
          <p:nvPr/>
        </p:nvSpPr>
        <p:spPr>
          <a:xfrm>
            <a:off x="239575" y="1501200"/>
            <a:ext cx="2740200" cy="1602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Poden producir tódolos tipos de tecidos que compoñen un indviduo e máis a placenta. Pode crear un ser vivo. CIGOTO</a:t>
            </a:r>
            <a:endParaRPr b="0" i="0" sz="1200" u="none" cap="none" strike="noStrike">
              <a:solidFill>
                <a:schemeClr val="dk2"/>
              </a:solidFill>
              <a:latin typeface="Arial"/>
              <a:ea typeface="Arial"/>
              <a:cs typeface="Arial"/>
              <a:sym typeface="Arial"/>
            </a:endParaRPr>
          </a:p>
        </p:txBody>
      </p:sp>
      <p:sp>
        <p:nvSpPr>
          <p:cNvPr id="424" name="Google Shape;424;p51"/>
          <p:cNvSpPr txBox="1"/>
          <p:nvPr/>
        </p:nvSpPr>
        <p:spPr>
          <a:xfrm>
            <a:off x="3122025" y="1501200"/>
            <a:ext cx="2740200" cy="1602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Poden producir células especializadas de tódolos tipos, pero non un organismo. P.ex.: células do blastocito (embrión de 5-6 días)</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p:txBody>
      </p:sp>
      <p:sp>
        <p:nvSpPr>
          <p:cNvPr id="425" name="Google Shape;425;p51"/>
          <p:cNvSpPr txBox="1"/>
          <p:nvPr/>
        </p:nvSpPr>
        <p:spPr>
          <a:xfrm>
            <a:off x="6214125" y="1501200"/>
            <a:ext cx="2613000" cy="1602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Unicamente poden producir células especializadas da súa propia linaxe. P.ex.: células da médula ósea poden producir células sanguíneas.</a:t>
            </a:r>
            <a:endParaRPr b="0" i="0" sz="1200" u="none" cap="none" strike="noStrike">
              <a:solidFill>
                <a:schemeClr val="dk2"/>
              </a:solidFill>
              <a:latin typeface="Arial"/>
              <a:ea typeface="Arial"/>
              <a:cs typeface="Arial"/>
              <a:sym typeface="Arial"/>
            </a:endParaRPr>
          </a:p>
        </p:txBody>
      </p:sp>
      <p:pic>
        <p:nvPicPr>
          <p:cNvPr id="426" name="Google Shape;426;p51"/>
          <p:cNvPicPr preferRelativeResize="0"/>
          <p:nvPr/>
        </p:nvPicPr>
        <p:blipFill rotWithShape="1">
          <a:blip r:embed="rId3">
            <a:alphaModFix/>
          </a:blip>
          <a:srcRect b="0" l="0" r="0" t="0"/>
          <a:stretch/>
        </p:blipFill>
        <p:spPr>
          <a:xfrm>
            <a:off x="2797001" y="2529323"/>
            <a:ext cx="3550000" cy="250720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2"/>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ENXEÑARÍA XENÉTICA: </a:t>
            </a:r>
            <a:r>
              <a:rPr b="1" i="0" lang="es" sz="1300" u="none" cap="none" strike="noStrike">
                <a:solidFill>
                  <a:schemeClr val="dk2"/>
                </a:solidFill>
                <a:latin typeface="Arial"/>
                <a:ea typeface="Arial"/>
                <a:cs typeface="Arial"/>
                <a:sym typeface="Arial"/>
              </a:rPr>
              <a:t>CLONACIÓN DE CÉLULAS NAI</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800" u="none" cap="none" strike="noStrike">
              <a:solidFill>
                <a:schemeClr val="dk2"/>
              </a:solidFill>
              <a:latin typeface="Arial"/>
              <a:ea typeface="Arial"/>
              <a:cs typeface="Arial"/>
              <a:sym typeface="Arial"/>
            </a:endParaRPr>
          </a:p>
        </p:txBody>
      </p:sp>
      <p:pic>
        <p:nvPicPr>
          <p:cNvPr id="432" name="Google Shape;432;p52"/>
          <p:cNvPicPr preferRelativeResize="0"/>
          <p:nvPr/>
        </p:nvPicPr>
        <p:blipFill rotWithShape="1">
          <a:blip r:embed="rId3">
            <a:alphaModFix/>
          </a:blip>
          <a:srcRect b="0" l="0" r="0" t="0"/>
          <a:stretch/>
        </p:blipFill>
        <p:spPr>
          <a:xfrm>
            <a:off x="2795275" y="698125"/>
            <a:ext cx="5732300" cy="4299225"/>
          </a:xfrm>
          <a:prstGeom prst="rect">
            <a:avLst/>
          </a:prstGeom>
          <a:noFill/>
          <a:ln>
            <a:noFill/>
          </a:ln>
        </p:spPr>
      </p:pic>
      <p:sp>
        <p:nvSpPr>
          <p:cNvPr id="433" name="Google Shape;433;p52"/>
          <p:cNvSpPr txBox="1"/>
          <p:nvPr/>
        </p:nvSpPr>
        <p:spPr>
          <a:xfrm>
            <a:off x="277025" y="875975"/>
            <a:ext cx="2306100" cy="145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s" sz="1100" u="none" cap="none" strike="noStrike">
                <a:solidFill>
                  <a:schemeClr val="dk2"/>
                </a:solidFill>
                <a:latin typeface="Arial"/>
                <a:ea typeface="Arial"/>
                <a:cs typeface="Arial"/>
                <a:sym typeface="Arial"/>
              </a:rPr>
              <a:t>Fecundación: </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s" sz="1100" u="none" cap="none" strike="noStrike">
                <a:solidFill>
                  <a:schemeClr val="dk2"/>
                </a:solidFill>
                <a:latin typeface="Arial"/>
                <a:ea typeface="Arial"/>
                <a:cs typeface="Arial"/>
                <a:sym typeface="Arial"/>
              </a:rPr>
              <a:t>óvulo + espermatozoide= cigoto</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s" sz="1100" u="none" cap="none" strike="noStrike">
                <a:solidFill>
                  <a:schemeClr val="dk2"/>
                </a:solidFill>
                <a:latin typeface="Arial"/>
                <a:ea typeface="Arial"/>
                <a:cs typeface="Arial"/>
                <a:sym typeface="Arial"/>
              </a:rPr>
              <a:t>Cigoto </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s" sz="1100" u="none" cap="none" strike="noStrike">
                <a:solidFill>
                  <a:schemeClr val="dk2"/>
                </a:solidFill>
                <a:latin typeface="Arial"/>
                <a:ea typeface="Arial"/>
                <a:cs typeface="Arial"/>
                <a:sym typeface="Arial"/>
              </a:rPr>
              <a:t>(célula totipotente)</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s" sz="1100" u="none" cap="none" strike="noStrike">
                <a:solidFill>
                  <a:schemeClr val="dk2"/>
                </a:solidFill>
                <a:latin typeface="Arial"/>
                <a:ea typeface="Arial"/>
                <a:cs typeface="Arial"/>
                <a:sym typeface="Arial"/>
              </a:rPr>
              <a:t>División</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s" sz="1100" u="none" cap="none" strike="noStrike">
                <a:solidFill>
                  <a:schemeClr val="dk2"/>
                </a:solidFill>
                <a:latin typeface="Arial"/>
                <a:ea typeface="Arial"/>
                <a:cs typeface="Arial"/>
                <a:sym typeface="Arial"/>
              </a:rPr>
              <a:t>4 ou 5 días estará formado por 150 células </a:t>
            </a:r>
            <a:r>
              <a:rPr b="1" i="0" lang="es" sz="1100" u="none" cap="none" strike="noStrike">
                <a:solidFill>
                  <a:schemeClr val="dk2"/>
                </a:solidFill>
                <a:latin typeface="Arial"/>
                <a:ea typeface="Arial"/>
                <a:cs typeface="Arial"/>
                <a:sym typeface="Arial"/>
              </a:rPr>
              <a:t>pluripotentes</a:t>
            </a:r>
            <a:endParaRPr b="1"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s" sz="1100" u="none" cap="none" strike="noStrike">
                <a:solidFill>
                  <a:schemeClr val="dk2"/>
                </a:solidFill>
                <a:latin typeface="Arial"/>
                <a:ea typeface="Arial"/>
                <a:cs typeface="Arial"/>
                <a:sym typeface="Arial"/>
              </a:rPr>
              <a:t>Diferenciación celular: organismo complexo con células diferenciadas, algunhas delas </a:t>
            </a:r>
            <a:r>
              <a:rPr b="1" i="0" lang="es" sz="1100" u="none" cap="none" strike="noStrike">
                <a:solidFill>
                  <a:schemeClr val="dk2"/>
                </a:solidFill>
                <a:latin typeface="Arial"/>
                <a:ea typeface="Arial"/>
                <a:cs typeface="Arial"/>
                <a:sym typeface="Arial"/>
              </a:rPr>
              <a:t>multipotentes</a:t>
            </a:r>
            <a:r>
              <a:rPr b="0" i="0" lang="es" sz="1100" u="none" cap="none" strike="noStrike">
                <a:solidFill>
                  <a:schemeClr val="dk2"/>
                </a:solidFill>
                <a:latin typeface="Arial"/>
                <a:ea typeface="Arial"/>
                <a:cs typeface="Arial"/>
                <a:sym typeface="Arial"/>
              </a:rPr>
              <a:t>.</a:t>
            </a:r>
            <a:endParaRPr b="0" i="0" sz="11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2"/>
              </a:solidFill>
              <a:latin typeface="Arial"/>
              <a:ea typeface="Arial"/>
              <a:cs typeface="Arial"/>
              <a:sym typeface="Arial"/>
            </a:endParaRPr>
          </a:p>
        </p:txBody>
      </p:sp>
      <p:sp>
        <p:nvSpPr>
          <p:cNvPr id="434" name="Google Shape;434;p52"/>
          <p:cNvSpPr/>
          <p:nvPr/>
        </p:nvSpPr>
        <p:spPr>
          <a:xfrm>
            <a:off x="1295225" y="1325175"/>
            <a:ext cx="187200" cy="284400"/>
          </a:xfrm>
          <a:prstGeom prst="down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52"/>
          <p:cNvSpPr/>
          <p:nvPr/>
        </p:nvSpPr>
        <p:spPr>
          <a:xfrm>
            <a:off x="1295225" y="1986675"/>
            <a:ext cx="187200" cy="284400"/>
          </a:xfrm>
          <a:prstGeom prst="down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52"/>
          <p:cNvSpPr/>
          <p:nvPr/>
        </p:nvSpPr>
        <p:spPr>
          <a:xfrm>
            <a:off x="1252975" y="2520900"/>
            <a:ext cx="187200" cy="284400"/>
          </a:xfrm>
          <a:prstGeom prst="down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52"/>
          <p:cNvSpPr/>
          <p:nvPr/>
        </p:nvSpPr>
        <p:spPr>
          <a:xfrm>
            <a:off x="1252975" y="3204875"/>
            <a:ext cx="187200" cy="284400"/>
          </a:xfrm>
          <a:prstGeom prst="down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53"/>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ENXEÑARÍA XENÉTICA: </a:t>
            </a:r>
            <a:r>
              <a:rPr b="1" i="0" lang="es" sz="1300" u="none" cap="none" strike="noStrike">
                <a:solidFill>
                  <a:schemeClr val="dk2"/>
                </a:solidFill>
                <a:latin typeface="Arial"/>
                <a:ea typeface="Arial"/>
                <a:cs typeface="Arial"/>
                <a:sym typeface="Arial"/>
              </a:rPr>
              <a:t>CLONACIÓN DE CÉLULAS NAI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rPr b="0" i="0" lang="es" sz="1200" u="none" cap="none" strike="noStrike">
                <a:solidFill>
                  <a:schemeClr val="dk2"/>
                </a:solidFill>
                <a:latin typeface="Arial"/>
                <a:ea typeface="Arial"/>
                <a:cs typeface="Arial"/>
                <a:sym typeface="Arial"/>
              </a:rPr>
              <a:t>A enxeñaría xenética permite clonar células nai (pluripotentes e multipotentes) dun organismo, para sintetizar tecidos con obxectivos terapéuticos.</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rPr b="1" i="0" lang="es" sz="1400" u="none" cap="none" strike="noStrike">
                <a:solidFill>
                  <a:schemeClr val="dk2"/>
                </a:solidFill>
                <a:latin typeface="Arial"/>
                <a:ea typeface="Arial"/>
                <a:cs typeface="Arial"/>
                <a:sym typeface="Arial"/>
              </a:rPr>
              <a:t>COMO?</a:t>
            </a:r>
            <a:endParaRPr b="1" i="0" sz="14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rPr b="0" i="0" lang="es" sz="1200" u="none" cap="none" strike="noStrike">
                <a:solidFill>
                  <a:schemeClr val="dk2"/>
                </a:solidFill>
                <a:latin typeface="Arial"/>
                <a:ea typeface="Arial"/>
                <a:cs typeface="Arial"/>
                <a:sym typeface="Arial"/>
              </a:rPr>
              <a:t>Traballos con embrións humanos de 5-6 días fecundados en laboratorio (blastocitos). As células nai pluripotentes dese embrión son enucleadas e nelas é introducido o núcleo dunha célua somática. Creánse células </a:t>
            </a:r>
            <a:r>
              <a:rPr b="1" i="0" lang="es" sz="1200" u="none" cap="none" strike="noStrike">
                <a:solidFill>
                  <a:schemeClr val="dk2"/>
                </a:solidFill>
                <a:latin typeface="Arial"/>
                <a:ea typeface="Arial"/>
                <a:cs typeface="Arial"/>
                <a:sym typeface="Arial"/>
              </a:rPr>
              <a:t>pluripotentes</a:t>
            </a:r>
            <a:r>
              <a:rPr b="0" i="0" lang="es" sz="1200" u="none" cap="none" strike="noStrike">
                <a:solidFill>
                  <a:schemeClr val="dk2"/>
                </a:solidFill>
                <a:latin typeface="Arial"/>
                <a:ea typeface="Arial"/>
                <a:cs typeface="Arial"/>
                <a:sym typeface="Arial"/>
              </a:rPr>
              <a:t>, capaces de crear tecidos que poden ser empregados para substituir os tecidos danados sen ocasionar rexeitamento. </a:t>
            </a:r>
            <a:r>
              <a:rPr b="1" i="0" lang="es" sz="1200" u="none" cap="none" strike="noStrike">
                <a:solidFill>
                  <a:schemeClr val="dk2"/>
                </a:solidFill>
                <a:latin typeface="Arial"/>
                <a:ea typeface="Arial"/>
                <a:cs typeface="Arial"/>
                <a:sym typeface="Arial"/>
              </a:rPr>
              <a:t>Clonación terapéutica</a:t>
            </a:r>
            <a:r>
              <a:rPr b="0" i="0" lang="es" sz="1200" u="none" cap="none" strike="noStrike">
                <a:solidFill>
                  <a:schemeClr val="dk2"/>
                </a:solidFill>
                <a:latin typeface="Arial"/>
                <a:ea typeface="Arial"/>
                <a:cs typeface="Arial"/>
                <a:sym typeface="Arial"/>
              </a:rPr>
              <a:t>.</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rPr b="0" i="0" lang="es" sz="1200" u="none" cap="none" strike="noStrike">
                <a:solidFill>
                  <a:schemeClr val="dk2"/>
                </a:solidFill>
                <a:latin typeface="Arial"/>
                <a:ea typeface="Arial"/>
                <a:cs typeface="Arial"/>
                <a:sym typeface="Arial"/>
              </a:rPr>
              <a:t>Traballos con células nai </a:t>
            </a:r>
            <a:r>
              <a:rPr b="1" i="0" lang="es" sz="1200" u="none" cap="none" strike="noStrike">
                <a:solidFill>
                  <a:schemeClr val="dk2"/>
                </a:solidFill>
                <a:latin typeface="Arial"/>
                <a:ea typeface="Arial"/>
                <a:cs typeface="Arial"/>
                <a:sym typeface="Arial"/>
              </a:rPr>
              <a:t>multipotentes </a:t>
            </a:r>
            <a:r>
              <a:rPr b="0" i="0" lang="es" sz="1200" u="none" cap="none" strike="noStrike">
                <a:solidFill>
                  <a:schemeClr val="dk2"/>
                </a:solidFill>
                <a:latin typeface="Arial"/>
                <a:ea typeface="Arial"/>
                <a:cs typeface="Arial"/>
                <a:sym typeface="Arial"/>
              </a:rPr>
              <a:t>adultas permiten obter determinados tipos de células. Por exemplo as células nai da médula ósea son empregadas para crear en laboratorio células sanguíneas que tampouco serán rexeitadas polo doente (leucemia).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rPr b="1" i="0" lang="es" sz="1200" u="none" cap="none" strike="noStrike">
                <a:solidFill>
                  <a:schemeClr val="dk2"/>
                </a:solidFill>
                <a:latin typeface="Arial"/>
                <a:ea typeface="Arial"/>
                <a:cs typeface="Arial"/>
                <a:sym typeface="Arial"/>
              </a:rPr>
              <a:t>PROBLEMAS?</a:t>
            </a:r>
            <a:r>
              <a:rPr b="0" i="0" lang="es" sz="1200" u="none" cap="none" strike="noStrike">
                <a:solidFill>
                  <a:schemeClr val="dk2"/>
                </a:solidFill>
                <a:latin typeface="Arial"/>
                <a:ea typeface="Arial"/>
                <a:cs typeface="Arial"/>
                <a:sym typeface="Arial"/>
              </a:rPr>
              <a:t> Éticos no caso dos embrións humanos.</a:t>
            </a:r>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4"/>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ENXEÑARÍA XENÉTICA: </a:t>
            </a:r>
            <a:r>
              <a:rPr b="1" i="0" lang="es" sz="1300" u="none" cap="none" strike="noStrike">
                <a:solidFill>
                  <a:schemeClr val="dk2"/>
                </a:solidFill>
                <a:latin typeface="Arial"/>
                <a:ea typeface="Arial"/>
                <a:cs typeface="Arial"/>
                <a:sym typeface="Arial"/>
              </a:rPr>
              <a:t>CLONACIÓN DE CÉLULAS NAI. </a:t>
            </a:r>
            <a:r>
              <a:rPr b="1" i="0" lang="es" sz="1300" u="none" cap="none" strike="noStrike">
                <a:solidFill>
                  <a:srgbClr val="FF0000"/>
                </a:solidFill>
                <a:latin typeface="Arial"/>
                <a:ea typeface="Arial"/>
                <a:cs typeface="Arial"/>
                <a:sym typeface="Arial"/>
              </a:rPr>
              <a:t>Reprogramación</a:t>
            </a:r>
            <a:r>
              <a:rPr b="1"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rPr b="0" i="0" lang="es" sz="1200" u="none" cap="none" strike="noStrike">
                <a:solidFill>
                  <a:schemeClr val="dk2"/>
                </a:solidFill>
                <a:latin typeface="Arial"/>
                <a:ea typeface="Arial"/>
                <a:cs typeface="Arial"/>
                <a:sym typeface="Arial"/>
              </a:rPr>
              <a:t>Os traballos de Yamanaka e o seu equipo viñeron a revolucionar o mundo da clonación de células nai en 2006. Desenvolveron unha técnica que permite obter células nai a partir da </a:t>
            </a:r>
            <a:r>
              <a:rPr b="1" i="0" lang="es" sz="1200" u="none" cap="none" strike="noStrike">
                <a:solidFill>
                  <a:srgbClr val="FF0000"/>
                </a:solidFill>
                <a:latin typeface="Arial"/>
                <a:ea typeface="Arial"/>
                <a:cs typeface="Arial"/>
                <a:sym typeface="Arial"/>
              </a:rPr>
              <a:t>reprogramación</a:t>
            </a:r>
            <a:r>
              <a:rPr b="0" i="0" lang="es" sz="1200" u="none" cap="none" strike="noStrike">
                <a:solidFill>
                  <a:schemeClr val="dk2"/>
                </a:solidFill>
                <a:latin typeface="Arial"/>
                <a:ea typeface="Arial"/>
                <a:cs typeface="Arial"/>
                <a:sym typeface="Arial"/>
              </a:rPr>
              <a:t> de células adultas especializadas. Creáronse así as </a:t>
            </a:r>
            <a:r>
              <a:rPr b="1" i="0" lang="es" sz="1200" u="none" cap="none" strike="noStrike">
                <a:solidFill>
                  <a:srgbClr val="FF0000"/>
                </a:solidFill>
                <a:latin typeface="Arial"/>
                <a:ea typeface="Arial"/>
                <a:cs typeface="Arial"/>
                <a:sym typeface="Arial"/>
              </a:rPr>
              <a:t>células pluripotentes inducidas IPS</a:t>
            </a:r>
            <a:r>
              <a:rPr b="0" i="0" lang="es" sz="1200" u="none" cap="none" strike="noStrike">
                <a:solidFill>
                  <a:schemeClr val="dk2"/>
                </a:solidFill>
                <a:latin typeface="Arial"/>
                <a:ea typeface="Arial"/>
                <a:cs typeface="Arial"/>
                <a:sym typeface="Arial"/>
              </a:rPr>
              <a:t>.</a:t>
            </a:r>
            <a:endParaRPr b="0" i="0" sz="1200" u="none" cap="none" strike="noStrike">
              <a:solidFill>
                <a:schemeClr val="dk2"/>
              </a:solidFill>
              <a:latin typeface="Arial"/>
              <a:ea typeface="Arial"/>
              <a:cs typeface="Arial"/>
              <a:sym typeface="Arial"/>
            </a:endParaRPr>
          </a:p>
        </p:txBody>
      </p:sp>
      <p:sp>
        <p:nvSpPr>
          <p:cNvPr id="448" name="Google Shape;448;p54"/>
          <p:cNvSpPr txBox="1"/>
          <p:nvPr/>
        </p:nvSpPr>
        <p:spPr>
          <a:xfrm>
            <a:off x="241400" y="1964825"/>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chemeClr val="dk1"/>
              </a:buClr>
              <a:buSzPts val="1100"/>
              <a:buFont typeface="Arial"/>
              <a:buNone/>
            </a:pPr>
            <a:r>
              <a:rPr b="0" i="0" lang="es" sz="1200" u="none" cap="none" strike="noStrike">
                <a:solidFill>
                  <a:schemeClr val="dk2"/>
                </a:solidFill>
                <a:latin typeface="Arial"/>
                <a:ea typeface="Arial"/>
                <a:cs typeface="Arial"/>
                <a:sym typeface="Arial"/>
              </a:rPr>
              <a:t>2006: obtención das primeiras IPS a partir de fibroblastos da pel de rato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rPr b="0" i="0" lang="es" sz="1200" u="none" cap="none" strike="noStrike">
                <a:solidFill>
                  <a:schemeClr val="dk2"/>
                </a:solidFill>
                <a:latin typeface="Arial"/>
                <a:ea typeface="Arial"/>
                <a:cs typeface="Arial"/>
                <a:sym typeface="Arial"/>
              </a:rPr>
              <a:t>(células do tecido conectivo).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rPr b="0" i="0" lang="es" sz="1200" u="none" cap="none" strike="noStrike">
                <a:solidFill>
                  <a:schemeClr val="dk2"/>
                </a:solidFill>
                <a:latin typeface="Arial"/>
                <a:ea typeface="Arial"/>
                <a:cs typeface="Arial"/>
                <a:sym typeface="Arial"/>
              </a:rPr>
              <a:t>2008: mesmo logro pero con células humanas.</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rPr b="0" i="0" lang="es" sz="1200" u="none" cap="none" strike="noStrike">
                <a:solidFill>
                  <a:schemeClr val="dk2"/>
                </a:solidFill>
                <a:latin typeface="Arial"/>
                <a:ea typeface="Arial"/>
                <a:cs typeface="Arial"/>
                <a:sym typeface="Arial"/>
              </a:rPr>
              <a:t>2012: Nobel de Medicina para Yamanaka.</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rPr b="0" i="0" lang="es" sz="1200" u="none" cap="none" strike="noStrike">
                <a:solidFill>
                  <a:schemeClr val="dk2"/>
                </a:solidFill>
                <a:latin typeface="Arial"/>
                <a:ea typeface="Arial"/>
                <a:cs typeface="Arial"/>
                <a:sym typeface="Arial"/>
              </a:rPr>
              <a:t>O método consiste en introducir xenes de células nai pluripotentes en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rPr b="0" i="0" lang="es" sz="1200" u="none" cap="none" strike="noStrike">
                <a:solidFill>
                  <a:schemeClr val="dk2"/>
                </a:solidFill>
                <a:latin typeface="Arial"/>
                <a:ea typeface="Arial"/>
                <a:cs typeface="Arial"/>
                <a:sym typeface="Arial"/>
              </a:rPr>
              <a:t>células somáticas especializadas, empregando para elo retrovirus como vectores.</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p:txBody>
      </p:sp>
      <p:pic>
        <p:nvPicPr>
          <p:cNvPr id="449" name="Google Shape;449;p54"/>
          <p:cNvPicPr preferRelativeResize="0"/>
          <p:nvPr/>
        </p:nvPicPr>
        <p:blipFill rotWithShape="1">
          <a:blip r:embed="rId3">
            <a:alphaModFix/>
          </a:blip>
          <a:srcRect b="0" l="0" r="0" t="0"/>
          <a:stretch/>
        </p:blipFill>
        <p:spPr>
          <a:xfrm>
            <a:off x="6057650" y="1561488"/>
            <a:ext cx="2694025" cy="20205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5"/>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ENXEÑARÍA XENÉTICA: </a:t>
            </a:r>
            <a:r>
              <a:rPr b="1" i="0" lang="es" sz="1300" u="none" cap="none" strike="noStrike">
                <a:solidFill>
                  <a:schemeClr val="dk2"/>
                </a:solidFill>
                <a:latin typeface="Arial"/>
                <a:ea typeface="Arial"/>
                <a:cs typeface="Arial"/>
                <a:sym typeface="Arial"/>
              </a:rPr>
              <a:t>EDICIÓN XENÉTICA</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rPr b="0" i="0" lang="es" sz="1200" u="none" cap="none" strike="noStrike">
                <a:solidFill>
                  <a:schemeClr val="dk2"/>
                </a:solidFill>
                <a:latin typeface="Arial"/>
                <a:ea typeface="Arial"/>
                <a:cs typeface="Arial"/>
                <a:sym typeface="Arial"/>
              </a:rPr>
              <a:t>A edición xenética comprende tódolos procedementos precisos para a </a:t>
            </a:r>
            <a:r>
              <a:rPr b="1" i="0" lang="es" sz="1200" u="none" cap="none" strike="noStrike">
                <a:solidFill>
                  <a:schemeClr val="dk2"/>
                </a:solidFill>
              </a:rPr>
              <a:t>inactivación ou modificación dun xene</a:t>
            </a:r>
            <a:r>
              <a:rPr b="0" i="0" lang="es" sz="1200" u="none" cap="none" strike="noStrike">
                <a:solidFill>
                  <a:schemeClr val="dk2"/>
                </a:solidFill>
                <a:latin typeface="Arial"/>
                <a:ea typeface="Arial"/>
                <a:cs typeface="Arial"/>
                <a:sym typeface="Arial"/>
              </a:rPr>
              <a:t>. Actualmente o sistema máis preciso é o sistema </a:t>
            </a:r>
            <a:r>
              <a:rPr b="1" i="0" lang="es" sz="1200" u="none" cap="none" strike="noStrike">
                <a:solidFill>
                  <a:schemeClr val="dk2"/>
                </a:solidFill>
                <a:latin typeface="Arial"/>
                <a:ea typeface="Arial"/>
                <a:cs typeface="Arial"/>
                <a:sym typeface="Arial"/>
              </a:rPr>
              <a:t>CRISPR-Cas</a:t>
            </a:r>
            <a:r>
              <a:rPr b="0" i="0" lang="es" sz="1200" u="none" cap="none" strike="noStrike">
                <a:solidFill>
                  <a:schemeClr val="dk2"/>
                </a:solidFill>
                <a:latin typeface="Arial"/>
                <a:ea typeface="Arial"/>
                <a:cs typeface="Arial"/>
                <a:sym typeface="Arial"/>
              </a:rPr>
              <a:t>, descuberto polo microbiólogo español Francisco Juan Martínez Mojica, da Universidade de Alicante.</a:t>
            </a:r>
            <a:endParaRPr b="0" i="0" sz="1200" u="none" cap="none" strike="noStrike">
              <a:solidFill>
                <a:schemeClr val="dk2"/>
              </a:solidFill>
              <a:latin typeface="Arial"/>
              <a:ea typeface="Arial"/>
              <a:cs typeface="Arial"/>
              <a:sym typeface="Arial"/>
            </a:endParaRPr>
          </a:p>
        </p:txBody>
      </p:sp>
      <p:pic>
        <p:nvPicPr>
          <p:cNvPr id="455" name="Google Shape;455;p55"/>
          <p:cNvPicPr preferRelativeResize="0"/>
          <p:nvPr/>
        </p:nvPicPr>
        <p:blipFill rotWithShape="1">
          <a:blip r:embed="rId3">
            <a:alphaModFix/>
          </a:blip>
          <a:srcRect b="0" l="0" r="0" t="0"/>
          <a:stretch/>
        </p:blipFill>
        <p:spPr>
          <a:xfrm>
            <a:off x="3708275" y="1687300"/>
            <a:ext cx="4789770" cy="31924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56"/>
          <p:cNvPicPr preferRelativeResize="0"/>
          <p:nvPr/>
        </p:nvPicPr>
        <p:blipFill rotWithShape="1">
          <a:blip r:embed="rId3">
            <a:alphaModFix/>
          </a:blip>
          <a:srcRect b="0" l="0" r="0" t="0"/>
          <a:stretch/>
        </p:blipFill>
        <p:spPr>
          <a:xfrm>
            <a:off x="1219613" y="152400"/>
            <a:ext cx="6704773" cy="483869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57"/>
          <p:cNvPicPr preferRelativeResize="0"/>
          <p:nvPr/>
        </p:nvPicPr>
        <p:blipFill rotWithShape="1">
          <a:blip r:embed="rId3">
            <a:alphaModFix/>
          </a:blip>
          <a:srcRect b="0" l="0" r="0" t="0"/>
          <a:stretch/>
        </p:blipFill>
        <p:spPr>
          <a:xfrm>
            <a:off x="1665725" y="152400"/>
            <a:ext cx="4838700"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6"/>
          <p:cNvSpPr txBox="1"/>
          <p:nvPr/>
        </p:nvSpPr>
        <p:spPr>
          <a:xfrm>
            <a:off x="545875" y="374075"/>
            <a:ext cx="7785900" cy="38061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500"/>
              <a:buFont typeface="Arial"/>
              <a:buNone/>
            </a:pPr>
            <a:r>
              <a:rPr b="1" i="0" lang="es" sz="1500" u="none" cap="none" strike="noStrike">
                <a:solidFill>
                  <a:schemeClr val="dk2"/>
                </a:solidFill>
                <a:latin typeface="Arial"/>
                <a:ea typeface="Arial"/>
                <a:cs typeface="Arial"/>
                <a:sym typeface="Arial"/>
              </a:rPr>
              <a:t>ENXEÑARÍA XENÉTICA: ENZIMAS DE RESTRICIÓN E ADN RECOMBINANTE</a:t>
            </a:r>
            <a:endParaRPr b="1" i="0" sz="15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ADN recombinante</a:t>
            </a:r>
            <a:r>
              <a:rPr b="0" i="0" lang="es" sz="1300" u="none" cap="none" strike="noStrike">
                <a:solidFill>
                  <a:schemeClr val="dk2"/>
                </a:solidFill>
                <a:latin typeface="Arial"/>
                <a:ea typeface="Arial"/>
                <a:cs typeface="Arial"/>
                <a:sym typeface="Arial"/>
              </a:rPr>
              <a:t> é un ADN sintetizado de forma artificial que está formado pola unión de ADN de diferentes procedencias (diferentes especies). Como é posible a síntese deste ADN? Coa acción dos enzimas de restrición.</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Enzimas de restrición</a:t>
            </a:r>
            <a:r>
              <a:rPr b="0" i="0" lang="es" sz="1300" u="none" cap="none" strike="noStrike">
                <a:solidFill>
                  <a:schemeClr val="dk2"/>
                </a:solidFill>
                <a:latin typeface="Arial"/>
                <a:ea typeface="Arial"/>
                <a:cs typeface="Arial"/>
                <a:sym typeface="Arial"/>
              </a:rPr>
              <a:t> son </a:t>
            </a:r>
            <a:r>
              <a:rPr b="1" i="0" lang="es" sz="1300" u="none" cap="none" strike="noStrike">
                <a:solidFill>
                  <a:schemeClr val="dk2"/>
                </a:solidFill>
              </a:rPr>
              <a:t>enzimas endonucleas</a:t>
            </a:r>
            <a:r>
              <a:rPr b="1" lang="es" sz="1300">
                <a:solidFill>
                  <a:schemeClr val="dk2"/>
                </a:solidFill>
              </a:rPr>
              <a:t>e</a:t>
            </a:r>
            <a:r>
              <a:rPr b="1" i="0" lang="es" sz="1300" u="none" cap="none" strike="noStrike">
                <a:solidFill>
                  <a:schemeClr val="dk2"/>
                </a:solidFill>
              </a:rPr>
              <a:t>s</a:t>
            </a:r>
            <a:r>
              <a:rPr b="0" i="0" lang="es" sz="1300" u="none" cap="none" strike="noStrike">
                <a:solidFill>
                  <a:schemeClr val="dk2"/>
                </a:solidFill>
                <a:latin typeface="Arial"/>
                <a:ea typeface="Arial"/>
                <a:cs typeface="Arial"/>
                <a:sym typeface="Arial"/>
              </a:rPr>
              <a:t>, especializadas en cortar fragmentos de ADN (ruptura dos enlaces fosfodiéster) por localizacións concretas. Son coñecidas por elo como </a:t>
            </a:r>
            <a:r>
              <a:rPr b="1" i="0" lang="es" sz="1300" u="none" cap="none" strike="noStrike">
                <a:solidFill>
                  <a:schemeClr val="dk2"/>
                </a:solidFill>
                <a:latin typeface="Arial"/>
                <a:ea typeface="Arial"/>
                <a:cs typeface="Arial"/>
                <a:sym typeface="Arial"/>
              </a:rPr>
              <a:t>tesoiras moleculares</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86" name="Google Shape;86;p6"/>
          <p:cNvPicPr preferRelativeResize="0"/>
          <p:nvPr/>
        </p:nvPicPr>
        <p:blipFill rotWithShape="1">
          <a:blip r:embed="rId3">
            <a:alphaModFix/>
          </a:blip>
          <a:srcRect b="0" l="0" r="0" t="0"/>
          <a:stretch/>
        </p:blipFill>
        <p:spPr>
          <a:xfrm>
            <a:off x="4858029" y="2846075"/>
            <a:ext cx="2984073" cy="1945750"/>
          </a:xfrm>
          <a:prstGeom prst="rect">
            <a:avLst/>
          </a:prstGeom>
          <a:noFill/>
          <a:ln>
            <a:noFill/>
          </a:ln>
        </p:spPr>
      </p:pic>
      <p:pic>
        <p:nvPicPr>
          <p:cNvPr id="87" name="Google Shape;87;p6"/>
          <p:cNvPicPr preferRelativeResize="0"/>
          <p:nvPr/>
        </p:nvPicPr>
        <p:blipFill rotWithShape="1">
          <a:blip r:embed="rId4">
            <a:alphaModFix/>
          </a:blip>
          <a:srcRect b="0" l="0" r="0" t="0"/>
          <a:stretch/>
        </p:blipFill>
        <p:spPr>
          <a:xfrm>
            <a:off x="959100" y="2936201"/>
            <a:ext cx="3711249" cy="18556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58"/>
          <p:cNvPicPr preferRelativeResize="0"/>
          <p:nvPr/>
        </p:nvPicPr>
        <p:blipFill rotWithShape="1">
          <a:blip r:embed="rId3">
            <a:alphaModFix/>
          </a:blip>
          <a:srcRect b="0" l="0" r="0" t="0"/>
          <a:stretch/>
        </p:blipFill>
        <p:spPr>
          <a:xfrm>
            <a:off x="811000" y="191350"/>
            <a:ext cx="7522013" cy="49985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9"/>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COMO SE APLICA O SISTEMA CRISPR-Cas Á EDICIÓN XENÉTICA</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p:txBody>
      </p:sp>
      <p:sp>
        <p:nvSpPr>
          <p:cNvPr id="476" name="Google Shape;476;p59"/>
          <p:cNvSpPr txBox="1"/>
          <p:nvPr/>
        </p:nvSpPr>
        <p:spPr>
          <a:xfrm>
            <a:off x="288875" y="538625"/>
            <a:ext cx="8170200" cy="2358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Unha vez coñecida a capacidade das proteínas Cas para unirse a xenes por puntos moi concretos e cortalas, as Cas empezaron a usarse como ferramentas de edición. Esta proposta serviu ás bioquímicas Charpentier (Francia)  e Doudna (USA) para gañar o premio Nobel de Química no 2020.</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Para editar un xene, é dicir, para inactivar ou cambiar algunha das súas letras:</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Introdúcese na célula na que está o xene que se quere editar un </a:t>
            </a:r>
            <a:r>
              <a:rPr b="1" i="0" lang="es" sz="1200" u="none" cap="none" strike="noStrike">
                <a:solidFill>
                  <a:schemeClr val="dk2"/>
                </a:solidFill>
              </a:rPr>
              <a:t>ARN</a:t>
            </a:r>
            <a:r>
              <a:rPr b="0" i="0" lang="es" sz="1200" u="none" cap="none" strike="noStrike">
                <a:solidFill>
                  <a:schemeClr val="dk2"/>
                </a:solidFill>
                <a:latin typeface="Arial"/>
                <a:ea typeface="Arial"/>
                <a:cs typeface="Arial"/>
                <a:sym typeface="Arial"/>
              </a:rPr>
              <a:t> que porta a información para sintetizar unha </a:t>
            </a:r>
            <a:r>
              <a:rPr b="1" i="0" lang="es" sz="1200" u="none" cap="none" strike="noStrike">
                <a:solidFill>
                  <a:schemeClr val="dk2"/>
                </a:solidFill>
              </a:rPr>
              <a:t>Cas </a:t>
            </a:r>
            <a:r>
              <a:rPr b="0" i="0" lang="es" sz="1200" u="none" cap="none" strike="noStrike">
                <a:solidFill>
                  <a:schemeClr val="dk2"/>
                </a:solidFill>
                <a:latin typeface="Arial"/>
                <a:ea typeface="Arial"/>
                <a:cs typeface="Arial"/>
                <a:sym typeface="Arial"/>
              </a:rPr>
              <a:t>concreta.</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Tamén se introduce o </a:t>
            </a:r>
            <a:r>
              <a:rPr b="1" i="0" lang="es" sz="1200" u="none" cap="none" strike="noStrike">
                <a:solidFill>
                  <a:schemeClr val="dk2"/>
                </a:solidFill>
              </a:rPr>
              <a:t>ARN complementario</a:t>
            </a:r>
            <a:r>
              <a:rPr b="0" i="0" lang="es" sz="1200" u="none" cap="none" strike="noStrike">
                <a:solidFill>
                  <a:schemeClr val="dk2"/>
                </a:solidFill>
                <a:latin typeface="Arial"/>
                <a:ea typeface="Arial"/>
                <a:cs typeface="Arial"/>
                <a:sym typeface="Arial"/>
              </a:rPr>
              <a:t> ó xenes que se quere editar.</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O ARN vaise traducir, sintetizando a Cas.</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Cas e ARN complementario vanse unir. Entran no núcleo.</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Únense ao ADN pola parte de interese (xene a editar).</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A proteína Cas vai cortar o ADN polo punto exacto que se pretendía.</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AutoNum type="arabicPeriod"/>
            </a:pPr>
            <a:r>
              <a:rPr b="0" i="0" lang="es" sz="1200" u="none" cap="none" strike="noStrike">
                <a:solidFill>
                  <a:schemeClr val="dk2"/>
                </a:solidFill>
                <a:latin typeface="Arial"/>
                <a:ea typeface="Arial"/>
                <a:cs typeface="Arial"/>
                <a:sym typeface="Arial"/>
              </a:rPr>
              <a:t>A célula vai tratar de arreglar a falla, engadindo nucleótidos </a:t>
            </a:r>
            <a:endParaRPr b="0" i="0" sz="1200" u="none" cap="none" strike="noStrike">
              <a:solidFill>
                <a:schemeClr val="dk2"/>
              </a:solidFill>
              <a:latin typeface="Arial"/>
              <a:ea typeface="Arial"/>
              <a:cs typeface="Arial"/>
              <a:sym typeface="Arial"/>
            </a:endParaRPr>
          </a:p>
        </p:txBody>
      </p:sp>
      <p:pic>
        <p:nvPicPr>
          <p:cNvPr id="477" name="Google Shape;477;p59"/>
          <p:cNvPicPr preferRelativeResize="0"/>
          <p:nvPr/>
        </p:nvPicPr>
        <p:blipFill rotWithShape="1">
          <a:blip r:embed="rId3">
            <a:alphaModFix/>
          </a:blip>
          <a:srcRect b="0" l="0" r="0" t="8684"/>
          <a:stretch/>
        </p:blipFill>
        <p:spPr>
          <a:xfrm rot="10800000">
            <a:off x="1704975" y="3283325"/>
            <a:ext cx="5734050" cy="17811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60"/>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COMO SE APLICA O SISTEMA CRISPR-Cas Á EDICIÓN XENÉTICA</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p:txBody>
      </p:sp>
      <p:sp>
        <p:nvSpPr>
          <p:cNvPr id="483" name="Google Shape;483;p60"/>
          <p:cNvSpPr txBox="1"/>
          <p:nvPr/>
        </p:nvSpPr>
        <p:spPr>
          <a:xfrm>
            <a:off x="288875" y="538625"/>
            <a:ext cx="8170200" cy="2358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Cando se pon en marcha o sistema de reparacion poden suceder dúas situacións:</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AutoNum type="arabicPeriod"/>
            </a:pPr>
            <a:r>
              <a:rPr b="1" i="0" lang="es" sz="1200" u="none" cap="none" strike="noStrike">
                <a:solidFill>
                  <a:schemeClr val="dk2"/>
                </a:solidFill>
              </a:rPr>
              <a:t>Reparación ao azar</a:t>
            </a:r>
            <a:r>
              <a:rPr b="0" i="0" lang="es" sz="1200" u="none" cap="none" strike="noStrike">
                <a:solidFill>
                  <a:schemeClr val="dk2"/>
                </a:solidFill>
                <a:latin typeface="Arial"/>
                <a:ea typeface="Arial"/>
                <a:cs typeface="Arial"/>
                <a:sym typeface="Arial"/>
              </a:rPr>
              <a:t>: os enzimas engaden novos nucleótidos ao azar. O cromosoma recupera a estabilidade pero perde a información do xene. Ese </a:t>
            </a:r>
            <a:r>
              <a:rPr b="1" i="0" lang="es" sz="1200" u="none" cap="none" strike="noStrike">
                <a:solidFill>
                  <a:schemeClr val="dk2"/>
                </a:solidFill>
              </a:rPr>
              <a:t>xene queda anulado</a:t>
            </a:r>
            <a:r>
              <a:rPr b="0" i="0" lang="es" sz="1200" u="none" cap="none" strike="noStrike">
                <a:solidFill>
                  <a:schemeClr val="dk2"/>
                </a:solidFill>
                <a:latin typeface="Arial"/>
                <a:ea typeface="Arial"/>
                <a:cs typeface="Arial"/>
                <a:sym typeface="Arial"/>
              </a:rPr>
              <a:t>.</a:t>
            </a:r>
            <a:endParaRPr b="0" i="0" sz="1200" u="none" cap="none" strike="noStrike">
              <a:solidFill>
                <a:schemeClr val="dk2"/>
              </a:solidFill>
              <a:latin typeface="Arial"/>
              <a:ea typeface="Arial"/>
              <a:cs typeface="Arial"/>
              <a:sym typeface="Arial"/>
            </a:endParaRPr>
          </a:p>
          <a:p>
            <a:pPr indent="0" lvl="0" marL="914400" marR="0" rtl="0" algn="just">
              <a:lnSpc>
                <a:spcPct val="100000"/>
              </a:lnSpc>
              <a:spcBef>
                <a:spcPts val="0"/>
              </a:spcBef>
              <a:spcAft>
                <a:spcPts val="0"/>
              </a:spcAft>
              <a:buNone/>
            </a:pPr>
            <a:r>
              <a:t/>
            </a:r>
            <a:endParaRPr sz="1200">
              <a:solidFill>
                <a:schemeClr val="dk2"/>
              </a:solidFill>
            </a:endParaRPr>
          </a:p>
          <a:p>
            <a:pPr indent="-304800" lvl="0" marL="457200" marR="0" rtl="0" algn="just">
              <a:lnSpc>
                <a:spcPct val="100000"/>
              </a:lnSpc>
              <a:spcBef>
                <a:spcPts val="0"/>
              </a:spcBef>
              <a:spcAft>
                <a:spcPts val="0"/>
              </a:spcAft>
              <a:buClr>
                <a:schemeClr val="dk2"/>
              </a:buClr>
              <a:buSzPts val="1200"/>
              <a:buAutoNum type="arabicPeriod"/>
            </a:pPr>
            <a:r>
              <a:rPr b="1" i="0" lang="es" sz="1200" u="none" cap="none" strike="noStrike">
                <a:solidFill>
                  <a:schemeClr val="dk2"/>
                </a:solidFill>
              </a:rPr>
              <a:t>Reparación dirixida</a:t>
            </a:r>
            <a:r>
              <a:rPr b="0" i="0" lang="es" sz="1200" u="none" cap="none" strike="noStrike">
                <a:solidFill>
                  <a:schemeClr val="dk2"/>
                </a:solidFill>
                <a:latin typeface="Arial"/>
                <a:ea typeface="Arial"/>
                <a:cs typeface="Arial"/>
                <a:sym typeface="Arial"/>
              </a:rPr>
              <a:t>: engádese un fragmento de ADN moi similar ó orixinal, que varíe unicamente naqueles nucleótidos que interesa cambiar. Ese fragmento vai ser empregado como molde na reparación, de forma que os cambios van quedar integrados no ADN.</a:t>
            </a:r>
            <a:endParaRPr b="0" i="0" sz="1200" u="none" cap="none" strike="noStrike">
              <a:solidFill>
                <a:schemeClr val="dk2"/>
              </a:solidFill>
              <a:latin typeface="Arial"/>
              <a:ea typeface="Arial"/>
              <a:cs typeface="Arial"/>
              <a:sym typeface="Arial"/>
            </a:endParaRPr>
          </a:p>
        </p:txBody>
      </p:sp>
      <p:pic>
        <p:nvPicPr>
          <p:cNvPr id="484" name="Google Shape;484;p60"/>
          <p:cNvPicPr preferRelativeResize="0"/>
          <p:nvPr/>
        </p:nvPicPr>
        <p:blipFill rotWithShape="1">
          <a:blip r:embed="rId3">
            <a:alphaModFix/>
          </a:blip>
          <a:srcRect b="39668" l="0" r="0" t="0"/>
          <a:stretch/>
        </p:blipFill>
        <p:spPr>
          <a:xfrm>
            <a:off x="672350" y="2299900"/>
            <a:ext cx="7042474" cy="24278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61"/>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COMO SE APLICA O SISTEMA CRISPR-Cas Á EDICIÓN XENÉTICA</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p:txBody>
      </p:sp>
      <p:pic>
        <p:nvPicPr>
          <p:cNvPr id="490" name="Google Shape;490;p61"/>
          <p:cNvPicPr preferRelativeResize="0"/>
          <p:nvPr/>
        </p:nvPicPr>
        <p:blipFill rotWithShape="1">
          <a:blip r:embed="rId3">
            <a:alphaModFix/>
          </a:blip>
          <a:srcRect b="0" l="0" r="0" t="0"/>
          <a:stretch/>
        </p:blipFill>
        <p:spPr>
          <a:xfrm>
            <a:off x="1117975" y="601150"/>
            <a:ext cx="5874150" cy="44085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62"/>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COMO SE APLICA O SISTEMA CRISPR-Cas Á EDICIÓN XENÉTICA</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p:txBody>
      </p:sp>
      <p:sp>
        <p:nvSpPr>
          <p:cNvPr id="496" name="Google Shape;496;p62"/>
          <p:cNvSpPr txBox="1"/>
          <p:nvPr/>
        </p:nvSpPr>
        <p:spPr>
          <a:xfrm>
            <a:off x="585950" y="967625"/>
            <a:ext cx="7018800" cy="52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sng" cap="none" strike="noStrike">
                <a:solidFill>
                  <a:schemeClr val="hlink"/>
                </a:solidFill>
                <a:latin typeface="Arial"/>
                <a:ea typeface="Arial"/>
                <a:cs typeface="Arial"/>
                <a:sym typeface="Arial"/>
                <a:hlinkClick r:id="rId3"/>
              </a:rPr>
              <a:t>cOMO SE EDITAN XENES. EL PAIS.</a:t>
            </a:r>
            <a:endParaRPr b="0" i="0" sz="1800" u="none" cap="none" strike="noStrike">
              <a:solidFill>
                <a:schemeClr val="dk2"/>
              </a:solidFill>
              <a:latin typeface="Arial"/>
              <a:ea typeface="Arial"/>
              <a:cs typeface="Arial"/>
              <a:sym typeface="Arial"/>
            </a:endParaRPr>
          </a:p>
        </p:txBody>
      </p:sp>
      <p:sp>
        <p:nvSpPr>
          <p:cNvPr id="497" name="Google Shape;497;p62"/>
          <p:cNvSpPr txBox="1"/>
          <p:nvPr/>
        </p:nvSpPr>
        <p:spPr>
          <a:xfrm>
            <a:off x="526225" y="1894600"/>
            <a:ext cx="6800700" cy="67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s" sz="1800" u="sng" cap="none" strike="noStrike">
                <a:solidFill>
                  <a:schemeClr val="hlink"/>
                </a:solidFill>
                <a:latin typeface="Arial"/>
                <a:ea typeface="Arial"/>
                <a:cs typeface="Arial"/>
                <a:sym typeface="Arial"/>
                <a:hlinkClick r:id="rId4"/>
              </a:rPr>
              <a:t>Creados ratones lanudos El País</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63"/>
          <p:cNvSpPr txBox="1"/>
          <p:nvPr/>
        </p:nvSpPr>
        <p:spPr>
          <a:xfrm>
            <a:off x="2776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APLICACIÓNS DA BIOTECNOLOXÍA: SAÚDE</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p:txBody>
      </p:sp>
      <p:sp>
        <p:nvSpPr>
          <p:cNvPr id="503" name="Google Shape;503;p63"/>
          <p:cNvSpPr txBox="1"/>
          <p:nvPr/>
        </p:nvSpPr>
        <p:spPr>
          <a:xfrm>
            <a:off x="394825" y="767250"/>
            <a:ext cx="4034700" cy="32457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1" i="0" lang="es" sz="1200" u="none" cap="none" strike="noStrike">
                <a:solidFill>
                  <a:schemeClr val="dk2"/>
                </a:solidFill>
                <a:latin typeface="Arial"/>
                <a:ea typeface="Arial"/>
                <a:cs typeface="Arial"/>
                <a:sym typeface="Arial"/>
              </a:rPr>
              <a:t>Terapia xénica</a:t>
            </a:r>
            <a:r>
              <a:rPr b="0" i="0" lang="es" sz="1200" u="none" cap="none" strike="noStrike">
                <a:solidFill>
                  <a:schemeClr val="dk2"/>
                </a:solidFill>
                <a:latin typeface="Arial"/>
                <a:ea typeface="Arial"/>
                <a:cs typeface="Arial"/>
                <a:sym typeface="Arial"/>
              </a:rPr>
              <a:t>: introdución en células nai adultas de xenes sans para contrarrestar a acción dalgún que non estea a funcionar correctamente. Tratamentos persoalizados. Emprégase no tratamento de enfermidades hereditarias que non se solucionan mediante a introdución de novas proteínas; tamén está empezando a ensaiarse na loita contra o cancro (p.ex. inserción de xenes suicidas en células tumorais).</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 sz="1200" u="none" cap="none" strike="noStrike">
                <a:solidFill>
                  <a:schemeClr val="dk2"/>
                </a:solidFill>
                <a:latin typeface="Arial"/>
                <a:ea typeface="Arial"/>
                <a:cs typeface="Arial"/>
                <a:sym typeface="Arial"/>
              </a:rPr>
              <a:t>Estudo dos SNP</a:t>
            </a:r>
            <a:r>
              <a:rPr b="0" i="0" lang="es" sz="1200" u="none" cap="none" strike="noStrike">
                <a:solidFill>
                  <a:schemeClr val="dk2"/>
                </a:solidFill>
                <a:latin typeface="Arial"/>
                <a:ea typeface="Arial"/>
                <a:cs typeface="Arial"/>
                <a:sym typeface="Arial"/>
              </a:rPr>
              <a:t>: os SNP son secuencias comúns en diferentes persoas que difiren nun único nucleótido. A súa localización e análise permite comparar estes SNP e relacionalos coa presenza dalgunha enfermidade. Permite facer diagnósticos precoces.</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04" name="Google Shape;504;p63"/>
          <p:cNvPicPr preferRelativeResize="0"/>
          <p:nvPr/>
        </p:nvPicPr>
        <p:blipFill rotWithShape="1">
          <a:blip r:embed="rId3">
            <a:alphaModFix/>
          </a:blip>
          <a:srcRect b="0" l="0" r="0" t="0"/>
          <a:stretch/>
        </p:blipFill>
        <p:spPr>
          <a:xfrm>
            <a:off x="1584369" y="3671025"/>
            <a:ext cx="2058179" cy="1318525"/>
          </a:xfrm>
          <a:prstGeom prst="rect">
            <a:avLst/>
          </a:prstGeom>
          <a:noFill/>
          <a:ln>
            <a:noFill/>
          </a:ln>
        </p:spPr>
      </p:pic>
      <p:pic>
        <p:nvPicPr>
          <p:cNvPr id="505" name="Google Shape;505;p63"/>
          <p:cNvPicPr preferRelativeResize="0"/>
          <p:nvPr/>
        </p:nvPicPr>
        <p:blipFill rotWithShape="1">
          <a:blip r:embed="rId4">
            <a:alphaModFix/>
          </a:blip>
          <a:srcRect b="6432" l="6129" r="0" t="6292"/>
          <a:stretch/>
        </p:blipFill>
        <p:spPr>
          <a:xfrm rot="-131429">
            <a:off x="4800196" y="212004"/>
            <a:ext cx="3857355" cy="372858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64"/>
          <p:cNvSpPr txBox="1"/>
          <p:nvPr/>
        </p:nvSpPr>
        <p:spPr>
          <a:xfrm>
            <a:off x="441250" y="757950"/>
            <a:ext cx="7999200" cy="22614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1" i="0" lang="es" sz="1200" u="none" cap="none" strike="noStrike">
                <a:solidFill>
                  <a:schemeClr val="dk2"/>
                </a:solidFill>
                <a:latin typeface="Arial"/>
                <a:ea typeface="Arial"/>
                <a:cs typeface="Arial"/>
                <a:sym typeface="Arial"/>
              </a:rPr>
              <a:t>Edición xenética mediante CRISPR-Cas</a:t>
            </a:r>
            <a:r>
              <a:rPr b="0" i="0" lang="es" sz="1200" u="none" cap="none" strike="noStrike">
                <a:solidFill>
                  <a:schemeClr val="dk2"/>
                </a:solidFill>
                <a:latin typeface="Arial"/>
                <a:ea typeface="Arial"/>
                <a:cs typeface="Arial"/>
                <a:sym typeface="Arial"/>
              </a:rPr>
              <a:t>: permite correxir erros no ADN a nivel nucleótido, sendo empregado para reparar xenes que non están funcionando e que producen enfermidades. Xa se está a empregar no tratamento de enfermidades raras. Exemplos: anemia falciforme (tratamento aprobado en USA), beta talasemia e anxioedema hereditario.</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1" i="0" lang="es" sz="1200" u="none" cap="none" strike="noStrike">
                <a:solidFill>
                  <a:schemeClr val="dk2"/>
                </a:solidFill>
                <a:latin typeface="Arial"/>
                <a:ea typeface="Arial"/>
                <a:cs typeface="Arial"/>
                <a:sym typeface="Arial"/>
              </a:rPr>
              <a:t>Aplicacións da PCR</a:t>
            </a:r>
            <a:r>
              <a:rPr b="0" i="0" lang="es" sz="1200" u="none" cap="none" strike="noStrike">
                <a:solidFill>
                  <a:schemeClr val="dk2"/>
                </a:solidFill>
                <a:latin typeface="Arial"/>
                <a:ea typeface="Arial"/>
                <a:cs typeface="Arial"/>
                <a:sym typeface="Arial"/>
              </a:rPr>
              <a:t>: o grande aporte da PCR é que permite facer millóns de copias de xenes relacionados con enfermidades, grazas ao cal puideron ser secuenciados, facilitando a diagnose e os tratamentos. Tamén é útil na localización de virus, coma o SARS-Cov.</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1" i="0" lang="es" sz="1200" u="none" cap="none" strike="noStrike">
                <a:solidFill>
                  <a:schemeClr val="dk2"/>
                </a:solidFill>
                <a:latin typeface="Arial"/>
                <a:ea typeface="Arial"/>
                <a:cs typeface="Arial"/>
                <a:sym typeface="Arial"/>
              </a:rPr>
              <a:t>Produción de fármacos</a:t>
            </a:r>
            <a:r>
              <a:rPr b="0" i="0" lang="es" sz="1200" u="none" cap="none" strike="noStrike">
                <a:solidFill>
                  <a:schemeClr val="dk2"/>
                </a:solidFill>
                <a:latin typeface="Arial"/>
                <a:ea typeface="Arial"/>
                <a:cs typeface="Arial"/>
                <a:sym typeface="Arial"/>
              </a:rPr>
              <a:t>: a clonación de xenes humanos en bacterias permitiu obter importantes fármacos, coma a insulina, a hormona do crecemento. Tamén se introducen xenes humanos de interese en animais de granxa para que sinteticen as proteínas correspondentes no seu leite (animais </a:t>
            </a:r>
            <a:r>
              <a:rPr lang="es" sz="1200">
                <a:solidFill>
                  <a:schemeClr val="dk2"/>
                </a:solidFill>
              </a:rPr>
              <a:t>transxénicos</a:t>
            </a:r>
            <a:r>
              <a:rPr b="0" i="0" lang="es" sz="1200" u="none" cap="none" strike="noStrike">
                <a:solidFill>
                  <a:schemeClr val="dk2"/>
                </a:solidFill>
                <a:latin typeface="Arial"/>
                <a:ea typeface="Arial"/>
                <a:cs typeface="Arial"/>
                <a:sym typeface="Arial"/>
              </a:rPr>
              <a:t>). Tamén na síntese de vacinas.</a:t>
            </a:r>
            <a:endParaRPr b="0" i="0" sz="1800" u="none" cap="none" strike="noStrike">
              <a:solidFill>
                <a:schemeClr val="dk2"/>
              </a:solidFill>
              <a:latin typeface="Arial"/>
              <a:ea typeface="Arial"/>
              <a:cs typeface="Arial"/>
              <a:sym typeface="Arial"/>
            </a:endParaRPr>
          </a:p>
        </p:txBody>
      </p:sp>
      <p:sp>
        <p:nvSpPr>
          <p:cNvPr id="511" name="Google Shape;511;p64"/>
          <p:cNvSpPr txBox="1"/>
          <p:nvPr/>
        </p:nvSpPr>
        <p:spPr>
          <a:xfrm>
            <a:off x="241400" y="232700"/>
            <a:ext cx="8449800" cy="4008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APLICACIÓNS DA BIOTECNOLOXÍA: SAÚDE</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p:txBody>
      </p:sp>
      <p:sp>
        <p:nvSpPr>
          <p:cNvPr id="512" name="Google Shape;512;p64"/>
          <p:cNvSpPr txBox="1"/>
          <p:nvPr/>
        </p:nvSpPr>
        <p:spPr>
          <a:xfrm>
            <a:off x="5775850" y="1487550"/>
            <a:ext cx="2664600" cy="40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s" sz="1200" u="sng" cap="none" strike="noStrike">
                <a:solidFill>
                  <a:schemeClr val="hlink"/>
                </a:solidFill>
                <a:latin typeface="Arial"/>
                <a:ea typeface="Arial"/>
                <a:cs typeface="Arial"/>
                <a:sym typeface="Arial"/>
                <a:hlinkClick r:id="rId3"/>
              </a:rPr>
              <a:t>CRISPR Cas e anemia falciforme</a:t>
            </a:r>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65"/>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APLICACIÓNS DA BIOTECNOLOXÍA. CIENCIA FORENSE</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p:txBody>
      </p:sp>
      <p:sp>
        <p:nvSpPr>
          <p:cNvPr id="518" name="Google Shape;518;p65"/>
          <p:cNvSpPr txBox="1"/>
          <p:nvPr/>
        </p:nvSpPr>
        <p:spPr>
          <a:xfrm>
            <a:off x="357700" y="646525"/>
            <a:ext cx="3923400" cy="18438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Amplificación de pequenas mostras de ADN (</a:t>
            </a:r>
            <a:r>
              <a:rPr b="1" i="0" lang="es" sz="1300" u="none" cap="none" strike="noStrike">
                <a:solidFill>
                  <a:schemeClr val="dk2"/>
                </a:solidFill>
                <a:latin typeface="Arial"/>
                <a:ea typeface="Arial"/>
                <a:cs typeface="Arial"/>
                <a:sym typeface="Arial"/>
              </a:rPr>
              <a:t>PCR</a:t>
            </a:r>
            <a:r>
              <a:rPr b="0" i="0" lang="es" sz="1300" u="none" cap="none" strike="noStrike">
                <a:solidFill>
                  <a:schemeClr val="dk2"/>
                </a:solidFill>
                <a:latin typeface="Arial"/>
                <a:ea typeface="Arial"/>
                <a:cs typeface="Arial"/>
                <a:sym typeface="Arial"/>
              </a:rPr>
              <a:t>) e comparación co ADN doutras persoas para resolver crimes, violacións, probas de paternidade, recoñecemento de restos humanos despois de accidentes ou guerras, identificación de familiares nas fosas da guerra civil...</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 técnica concreta é a da </a:t>
            </a:r>
            <a:r>
              <a:rPr b="1" i="0" lang="es" sz="1300" u="none" cap="none" strike="noStrike">
                <a:solidFill>
                  <a:schemeClr val="dk2"/>
                </a:solidFill>
                <a:latin typeface="Arial"/>
                <a:ea typeface="Arial"/>
                <a:cs typeface="Arial"/>
                <a:sym typeface="Arial"/>
              </a:rPr>
              <a:t>pegada xenética individual</a:t>
            </a:r>
            <a:r>
              <a:rPr b="0" i="0" lang="es" sz="1300" u="none" cap="none" strike="noStrike">
                <a:solidFill>
                  <a:schemeClr val="dk2"/>
                </a:solidFill>
                <a:latin typeface="Arial"/>
                <a:ea typeface="Arial"/>
                <a:cs typeface="Arial"/>
                <a:sym typeface="Arial"/>
              </a:rPr>
              <a:t>. Os seres humáns compartimos un 99.9% do material xenético e diferimos no 0.1% restante, localizado en rexións concretas e coñecidas do ADN. Eses son os fragmentos que se aillan e se comparan.</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19" name="Google Shape;519;p65"/>
          <p:cNvPicPr preferRelativeResize="0"/>
          <p:nvPr/>
        </p:nvPicPr>
        <p:blipFill rotWithShape="1">
          <a:blip r:embed="rId3">
            <a:alphaModFix/>
          </a:blip>
          <a:srcRect b="14863" l="24763" r="23442" t="10330"/>
          <a:stretch/>
        </p:blipFill>
        <p:spPr>
          <a:xfrm>
            <a:off x="4572000" y="752400"/>
            <a:ext cx="4215125" cy="342595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66"/>
          <p:cNvPicPr preferRelativeResize="0"/>
          <p:nvPr/>
        </p:nvPicPr>
        <p:blipFill rotWithShape="1">
          <a:blip r:embed="rId3">
            <a:alphaModFix/>
          </a:blip>
          <a:srcRect b="0" l="0" r="3586" t="0"/>
          <a:stretch/>
        </p:blipFill>
        <p:spPr>
          <a:xfrm rot="-5400000">
            <a:off x="1737249" y="88650"/>
            <a:ext cx="4892851" cy="488674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67"/>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APLICACIÓNS DA BIOTECNOLOXÍA. MEDIO AMBIENTE</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p:txBody>
      </p:sp>
      <p:sp>
        <p:nvSpPr>
          <p:cNvPr id="530" name="Google Shape;530;p67"/>
          <p:cNvSpPr txBox="1"/>
          <p:nvPr/>
        </p:nvSpPr>
        <p:spPr>
          <a:xfrm>
            <a:off x="311275" y="650375"/>
            <a:ext cx="7999200" cy="672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1" i="0" lang="es" sz="1200" u="none" cap="none" strike="noStrike">
                <a:solidFill>
                  <a:schemeClr val="dk2"/>
                </a:solidFill>
                <a:latin typeface="Arial"/>
                <a:ea typeface="Arial"/>
                <a:cs typeface="Arial"/>
                <a:sym typeface="Arial"/>
              </a:rPr>
              <a:t>Biorremediación:</a:t>
            </a:r>
            <a:r>
              <a:rPr b="0" i="0" lang="es" sz="1200" u="none" cap="none" strike="noStrike">
                <a:solidFill>
                  <a:schemeClr val="dk2"/>
                </a:solidFill>
                <a:latin typeface="Arial"/>
                <a:ea typeface="Arial"/>
                <a:cs typeface="Arial"/>
                <a:sym typeface="Arial"/>
              </a:rPr>
              <a:t> absorción de contaminantes (metais pesados, hidrocarburos, etc) por parte de seres vivos, comunmente microorganismos e plantas. </a:t>
            </a:r>
            <a:r>
              <a:rPr b="1" i="0" lang="es" sz="1200" u="none" cap="none" strike="noStrike">
                <a:solidFill>
                  <a:schemeClr val="dk2"/>
                </a:solidFill>
                <a:latin typeface="Arial"/>
                <a:ea typeface="Arial"/>
                <a:cs typeface="Arial"/>
                <a:sym typeface="Arial"/>
              </a:rPr>
              <a:t>Pódese acelerar o crecemento de bacterias </a:t>
            </a:r>
            <a:r>
              <a:rPr b="0" i="0" lang="es" sz="1200" u="none" cap="none" strike="noStrike">
                <a:solidFill>
                  <a:schemeClr val="dk2"/>
                </a:solidFill>
                <a:latin typeface="Arial"/>
                <a:ea typeface="Arial"/>
                <a:cs typeface="Arial"/>
                <a:sym typeface="Arial"/>
              </a:rPr>
              <a:t>mediante a manipulación dos seus xenes.</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Descontaminación de solos.</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Descontaminación de augas residuais.</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Descontaminación de </a:t>
            </a:r>
            <a:r>
              <a:rPr lang="es" sz="1200">
                <a:solidFill>
                  <a:schemeClr val="dk2"/>
                </a:solidFill>
              </a:rPr>
              <a:t>vertidos</a:t>
            </a:r>
            <a:r>
              <a:rPr b="0" i="0" lang="es" sz="1200" u="none" cap="none" strike="noStrike">
                <a:solidFill>
                  <a:schemeClr val="dk2"/>
                </a:solidFill>
                <a:latin typeface="Arial"/>
                <a:ea typeface="Arial"/>
                <a:cs typeface="Arial"/>
                <a:sym typeface="Arial"/>
              </a:rPr>
              <a:t> de hidrocarburos.</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Descontaminación de metais pesados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1" name="Google Shape;531;p67"/>
          <p:cNvPicPr preferRelativeResize="0"/>
          <p:nvPr/>
        </p:nvPicPr>
        <p:blipFill rotWithShape="1">
          <a:blip r:embed="rId3">
            <a:alphaModFix/>
          </a:blip>
          <a:srcRect b="0" l="0" r="0" t="7415"/>
          <a:stretch/>
        </p:blipFill>
        <p:spPr>
          <a:xfrm>
            <a:off x="473525" y="2274650"/>
            <a:ext cx="7749128" cy="2868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7"/>
          <p:cNvSpPr txBox="1"/>
          <p:nvPr/>
        </p:nvSpPr>
        <p:spPr>
          <a:xfrm>
            <a:off x="545875" y="374075"/>
            <a:ext cx="7785900" cy="38061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Como actúan os enzimas de restrición?</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3" name="Google Shape;93;p7"/>
          <p:cNvSpPr txBox="1"/>
          <p:nvPr/>
        </p:nvSpPr>
        <p:spPr>
          <a:xfrm>
            <a:off x="698125" y="906900"/>
            <a:ext cx="7709700" cy="3044700"/>
          </a:xfrm>
          <a:prstGeom prst="rect">
            <a:avLst/>
          </a:prstGeom>
          <a:noFill/>
          <a:ln>
            <a:noFill/>
          </a:ln>
        </p:spPr>
        <p:txBody>
          <a:bodyPr anchorCtr="0" anchor="t" bIns="91425" lIns="91425" spcFirstLastPara="1" rIns="91425" wrap="square" tIns="91425">
            <a:noAutofit/>
          </a:bodyPr>
          <a:lstStyle/>
          <a:p>
            <a:pPr indent="-311150" lvl="0" marL="457200" marR="0" rtl="0" algn="just">
              <a:lnSpc>
                <a:spcPct val="100000"/>
              </a:lnSpc>
              <a:spcBef>
                <a:spcPts val="0"/>
              </a:spcBef>
              <a:spcAft>
                <a:spcPts val="0"/>
              </a:spcAft>
              <a:buClr>
                <a:schemeClr val="dk2"/>
              </a:buClr>
              <a:buSzPts val="1300"/>
              <a:buFont typeface="Arial"/>
              <a:buAutoNum type="arabicPeriod"/>
            </a:pPr>
            <a:r>
              <a:rPr b="0" i="0" lang="es" sz="1300" u="none" cap="none" strike="noStrike">
                <a:solidFill>
                  <a:schemeClr val="dk2"/>
                </a:solidFill>
                <a:latin typeface="Arial"/>
                <a:ea typeface="Arial"/>
                <a:cs typeface="Arial"/>
                <a:sym typeface="Arial"/>
              </a:rPr>
              <a:t>Recoñecen secuencias de nucleótidos concretas, todas elas de carácter </a:t>
            </a:r>
            <a:r>
              <a:rPr b="1" i="0" lang="es" sz="1300" u="none" cap="none" strike="noStrike">
                <a:solidFill>
                  <a:schemeClr val="dk2"/>
                </a:solidFill>
                <a:latin typeface="Arial"/>
                <a:ea typeface="Arial"/>
                <a:cs typeface="Arial"/>
                <a:sym typeface="Arial"/>
              </a:rPr>
              <a:t>palindrómico</a:t>
            </a:r>
            <a:r>
              <a:rPr b="0" i="0" lang="es" sz="1300" u="none" cap="none" strike="noStrike">
                <a:solidFill>
                  <a:schemeClr val="dk2"/>
                </a:solidFill>
                <a:latin typeface="Arial"/>
                <a:ea typeface="Arial"/>
                <a:cs typeface="Arial"/>
                <a:sym typeface="Arial"/>
              </a:rPr>
              <a:t>. Cada enzima recoñece unha secuencia concreta.</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AutoNum type="arabicPeriod"/>
            </a:pPr>
            <a:r>
              <a:rPr b="0" i="0" lang="es" sz="1300" u="none" cap="none" strike="noStrike">
                <a:solidFill>
                  <a:schemeClr val="dk2"/>
                </a:solidFill>
                <a:latin typeface="Arial"/>
                <a:ea typeface="Arial"/>
                <a:cs typeface="Arial"/>
                <a:sym typeface="Arial"/>
              </a:rPr>
              <a:t>Cortan o ADN no sector onde está esa secuencia. Pode deixar un corte limpo ou un corte de </a:t>
            </a:r>
            <a:r>
              <a:rPr b="1" i="0" lang="es" sz="1300" u="none" cap="none" strike="noStrike">
                <a:solidFill>
                  <a:schemeClr val="dk2"/>
                </a:solidFill>
              </a:rPr>
              <a:t>extremos cohesivos</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311150" lvl="0" marL="457200" marR="0" rtl="0" algn="just">
              <a:lnSpc>
                <a:spcPct val="100000"/>
              </a:lnSpc>
              <a:spcBef>
                <a:spcPts val="0"/>
              </a:spcBef>
              <a:spcAft>
                <a:spcPts val="0"/>
              </a:spcAft>
              <a:buClr>
                <a:schemeClr val="dk2"/>
              </a:buClr>
              <a:buSzPts val="1300"/>
              <a:buFont typeface="Arial"/>
              <a:buAutoNum type="arabicPeriod"/>
            </a:pPr>
            <a:r>
              <a:rPr b="0" i="0" lang="es" sz="1300" u="none" cap="none" strike="noStrike">
                <a:solidFill>
                  <a:schemeClr val="dk2"/>
                </a:solidFill>
                <a:latin typeface="Arial"/>
                <a:ea typeface="Arial"/>
                <a:cs typeface="Arial"/>
                <a:sym typeface="Arial"/>
              </a:rPr>
              <a:t>Se os extremos son limpos, o enzima engadirá nucleótidos para facelos cohesivos (no debuxo sinalados como </a:t>
            </a:r>
            <a:r>
              <a:rPr b="0" i="1" lang="es" sz="1300" u="none" cap="none" strike="noStrike">
                <a:solidFill>
                  <a:schemeClr val="dk2"/>
                </a:solidFill>
                <a:latin typeface="Arial"/>
                <a:ea typeface="Arial"/>
                <a:cs typeface="Arial"/>
                <a:sym typeface="Arial"/>
              </a:rPr>
              <a:t>pegajosos</a:t>
            </a:r>
            <a:r>
              <a:rPr b="0" i="0" lang="es" sz="1300" u="none" cap="none" strike="noStrike">
                <a:solidFill>
                  <a:schemeClr val="dk2"/>
                </a:solidFill>
                <a:latin typeface="Arial"/>
                <a:ea typeface="Arial"/>
                <a:cs typeface="Arial"/>
                <a:sym typeface="Arial"/>
              </a:rPr>
              <a:t>, en inglés nomeados como </a:t>
            </a:r>
            <a:r>
              <a:rPr b="0" i="1" lang="es" sz="1300" u="none" cap="none" strike="noStrike">
                <a:solidFill>
                  <a:schemeClr val="dk2"/>
                </a:solidFill>
                <a:latin typeface="Arial"/>
                <a:ea typeface="Arial"/>
                <a:cs typeface="Arial"/>
                <a:sym typeface="Arial"/>
              </a:rPr>
              <a:t>sticky</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pic>
        <p:nvPicPr>
          <p:cNvPr id="94" name="Google Shape;94;p7"/>
          <p:cNvPicPr preferRelativeResize="0"/>
          <p:nvPr/>
        </p:nvPicPr>
        <p:blipFill rotWithShape="1">
          <a:blip r:embed="rId3">
            <a:alphaModFix/>
          </a:blip>
          <a:srcRect b="0" l="0" r="0" t="0"/>
          <a:stretch/>
        </p:blipFill>
        <p:spPr>
          <a:xfrm>
            <a:off x="1905150" y="2244100"/>
            <a:ext cx="5536900" cy="26471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8"/>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APLICACIÓNS DA BIOTECNOLOXÍA. ANTROPOLOXÍA.</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p:txBody>
      </p:sp>
      <p:sp>
        <p:nvSpPr>
          <p:cNvPr id="537" name="Google Shape;537;p68"/>
          <p:cNvSpPr txBox="1"/>
          <p:nvPr/>
        </p:nvSpPr>
        <p:spPr>
          <a:xfrm>
            <a:off x="357700" y="646525"/>
            <a:ext cx="3923400" cy="18438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 comparación do ADN permite establecer relacións de parentesco entre diferentes especies do xénero </a:t>
            </a:r>
            <a:r>
              <a:rPr b="0" i="1" lang="es" sz="1300" u="none" cap="none" strike="noStrike">
                <a:solidFill>
                  <a:schemeClr val="dk2"/>
                </a:solidFill>
                <a:latin typeface="Arial"/>
                <a:ea typeface="Arial"/>
                <a:cs typeface="Arial"/>
                <a:sym typeface="Arial"/>
              </a:rPr>
              <a:t>Homo,</a:t>
            </a:r>
            <a:r>
              <a:rPr b="0" i="0" lang="es" sz="1300" u="none" cap="none" strike="noStrike">
                <a:solidFill>
                  <a:schemeClr val="dk2"/>
                </a:solidFill>
                <a:latin typeface="Arial"/>
                <a:ea typeface="Arial"/>
                <a:cs typeface="Arial"/>
                <a:sym typeface="Arial"/>
              </a:rPr>
              <a:t> por exemplo</a:t>
            </a:r>
            <a:r>
              <a:rPr b="0" i="1" lang="es" sz="1300" u="none" cap="none" strike="noStrike">
                <a:solidFill>
                  <a:schemeClr val="dk2"/>
                </a:solidFill>
                <a:latin typeface="Arial"/>
                <a:ea typeface="Arial"/>
                <a:cs typeface="Arial"/>
                <a:sym typeface="Arial"/>
              </a:rPr>
              <a:t> H. neanderthalensis </a:t>
            </a:r>
            <a:r>
              <a:rPr b="0" i="0" lang="es" sz="1300" u="none" cap="none" strike="noStrike">
                <a:solidFill>
                  <a:schemeClr val="dk2"/>
                </a:solidFill>
                <a:latin typeface="Arial"/>
                <a:ea typeface="Arial"/>
                <a:cs typeface="Arial"/>
                <a:sym typeface="Arial"/>
              </a:rPr>
              <a:t>e</a:t>
            </a:r>
            <a:r>
              <a:rPr b="0" i="1" lang="es" sz="1300" u="none" cap="none" strike="noStrike">
                <a:solidFill>
                  <a:schemeClr val="dk2"/>
                </a:solidFill>
                <a:latin typeface="Arial"/>
                <a:ea typeface="Arial"/>
                <a:cs typeface="Arial"/>
                <a:sym typeface="Arial"/>
              </a:rPr>
              <a:t> H. sapiens</a:t>
            </a:r>
            <a:r>
              <a:rPr b="0" i="0" lang="es" sz="1300" u="none" cap="none" strike="noStrike">
                <a:solidFill>
                  <a:schemeClr val="dk2"/>
                </a:solidFill>
                <a:latin typeface="Arial"/>
                <a:ea typeface="Arial"/>
                <a:cs typeface="Arial"/>
                <a:sym typeface="Arial"/>
              </a:rPr>
              <a:t> e tamén se houbo mestura entre elas.</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8" name="Google Shape;538;p68"/>
          <p:cNvPicPr preferRelativeResize="0"/>
          <p:nvPr/>
        </p:nvPicPr>
        <p:blipFill rotWithShape="1">
          <a:blip r:embed="rId3">
            <a:alphaModFix/>
          </a:blip>
          <a:srcRect b="0" l="0" r="0" t="0"/>
          <a:stretch/>
        </p:blipFill>
        <p:spPr>
          <a:xfrm>
            <a:off x="723113" y="2800350"/>
            <a:ext cx="7697777" cy="2348376"/>
          </a:xfrm>
          <a:prstGeom prst="rect">
            <a:avLst/>
          </a:prstGeom>
          <a:noFill/>
          <a:ln>
            <a:noFill/>
          </a:ln>
        </p:spPr>
      </p:pic>
      <p:pic>
        <p:nvPicPr>
          <p:cNvPr id="539" name="Google Shape;539;p68"/>
          <p:cNvPicPr preferRelativeResize="0"/>
          <p:nvPr/>
        </p:nvPicPr>
        <p:blipFill rotWithShape="1">
          <a:blip r:embed="rId4">
            <a:alphaModFix/>
          </a:blip>
          <a:srcRect b="0" l="0" r="0" t="0"/>
          <a:stretch/>
        </p:blipFill>
        <p:spPr>
          <a:xfrm>
            <a:off x="5435080" y="293600"/>
            <a:ext cx="2985825" cy="2196725"/>
          </a:xfrm>
          <a:prstGeom prst="rect">
            <a:avLst/>
          </a:prstGeom>
          <a:noFill/>
          <a:ln>
            <a:noFill/>
          </a:ln>
        </p:spPr>
      </p:pic>
      <p:sp>
        <p:nvSpPr>
          <p:cNvPr id="540" name="Google Shape;540;p68"/>
          <p:cNvSpPr txBox="1"/>
          <p:nvPr/>
        </p:nvSpPr>
        <p:spPr>
          <a:xfrm>
            <a:off x="5427988" y="2571750"/>
            <a:ext cx="30000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s" sz="800" u="none" cap="none" strike="noStrike">
                <a:solidFill>
                  <a:srgbClr val="111111"/>
                </a:solidFill>
                <a:highlight>
                  <a:srgbClr val="FFFFFF"/>
                </a:highlight>
                <a:latin typeface="Times New Roman"/>
                <a:ea typeface="Times New Roman"/>
                <a:cs typeface="Times New Roman"/>
                <a:sym typeface="Times New Roman"/>
              </a:rPr>
              <a:t>Reconstrucción de un esqueleto de neandertal (derecha) y otro de un hombre moderno, de una exhibición sobre Atapuerca en el Museo de Historia Natural de Nueva York.</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9"/>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APLICACIÓNS DA BIOTECNOLOXÍA. AGRICULTURA E GANDARÍA</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p:txBody>
      </p:sp>
      <p:sp>
        <p:nvSpPr>
          <p:cNvPr id="546" name="Google Shape;546;p69"/>
          <p:cNvSpPr txBox="1"/>
          <p:nvPr/>
        </p:nvSpPr>
        <p:spPr>
          <a:xfrm>
            <a:off x="357700" y="646525"/>
            <a:ext cx="4944600" cy="4248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1" i="0" lang="es" sz="1200" u="none" cap="none" strike="noStrike">
                <a:solidFill>
                  <a:schemeClr val="dk2"/>
                </a:solidFill>
                <a:latin typeface="Arial"/>
                <a:ea typeface="Arial"/>
                <a:cs typeface="Arial"/>
                <a:sym typeface="Arial"/>
              </a:rPr>
              <a:t>OMX</a:t>
            </a:r>
            <a:r>
              <a:rPr b="0" i="0" lang="es" sz="1200" u="none" cap="none" strike="noStrike">
                <a:solidFill>
                  <a:schemeClr val="dk2"/>
                </a:solidFill>
                <a:latin typeface="Arial"/>
                <a:ea typeface="Arial"/>
                <a:cs typeface="Arial"/>
                <a:sym typeface="Arial"/>
              </a:rPr>
              <a:t> </a:t>
            </a:r>
            <a:r>
              <a:rPr b="1" i="0" lang="es" sz="1200" u="none" cap="none" strike="noStrike">
                <a:solidFill>
                  <a:schemeClr val="dk2"/>
                </a:solidFill>
                <a:latin typeface="Arial"/>
                <a:ea typeface="Arial"/>
                <a:cs typeface="Arial"/>
                <a:sym typeface="Arial"/>
              </a:rPr>
              <a:t>(organismos modificados xeneticamente)</a:t>
            </a:r>
            <a:r>
              <a:rPr b="0" i="0" lang="es" sz="1200" u="none" cap="none" strike="noStrike">
                <a:solidFill>
                  <a:schemeClr val="dk2"/>
                </a:solidFill>
                <a:latin typeface="Arial"/>
                <a:ea typeface="Arial"/>
                <a:cs typeface="Arial"/>
                <a:sym typeface="Arial"/>
              </a:rPr>
              <a:t> son organismos cuxo ADN foi modificado mediante técnicas de biotecnoloxía.</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1" i="0" lang="es" sz="1200" u="none" cap="none" strike="noStrike">
                <a:solidFill>
                  <a:schemeClr val="dk2"/>
                </a:solidFill>
                <a:latin typeface="Arial"/>
                <a:ea typeface="Arial"/>
                <a:cs typeface="Arial"/>
                <a:sym typeface="Arial"/>
              </a:rPr>
              <a:t>Organismos transxénicos</a:t>
            </a:r>
            <a:r>
              <a:rPr b="0" i="0" lang="es" sz="1200" u="none" cap="none" strike="noStrike">
                <a:solidFill>
                  <a:schemeClr val="dk2"/>
                </a:solidFill>
                <a:latin typeface="Arial"/>
                <a:ea typeface="Arial"/>
                <a:cs typeface="Arial"/>
                <a:sym typeface="Arial"/>
              </a:rPr>
              <a:t> son organismos que teñen incorporados fragmentos de ADN doutro ser vivo.</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Que exemplos temos na </a:t>
            </a:r>
            <a:r>
              <a:rPr b="1" i="0" lang="es" sz="1200" u="none" cap="none" strike="noStrike">
                <a:solidFill>
                  <a:srgbClr val="38761D"/>
                </a:solidFill>
                <a:latin typeface="Arial"/>
                <a:ea typeface="Arial"/>
                <a:cs typeface="Arial"/>
                <a:sym typeface="Arial"/>
              </a:rPr>
              <a:t>agricultura</a:t>
            </a:r>
            <a:r>
              <a:rPr b="0" i="0" lang="es" sz="1200" u="none" cap="none" strike="noStrike">
                <a:solidFill>
                  <a:schemeClr val="dk2"/>
                </a:solidFill>
                <a:latin typeface="Arial"/>
                <a:ea typeface="Arial"/>
                <a:cs typeface="Arial"/>
                <a:sym typeface="Arial"/>
              </a:rPr>
              <a:t>?</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Plantas transxénicas resistentes a pragas.</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Plantas resistentes ás secas.</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Plantas transxénicas de crecemento rápido e froito máis abundante.</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Un vector amplamente empregado é a bacteria </a:t>
            </a:r>
            <a:r>
              <a:rPr b="0" i="1" lang="es" sz="1200" u="none" cap="none" strike="noStrike">
                <a:solidFill>
                  <a:schemeClr val="dk2"/>
                </a:solidFill>
                <a:latin typeface="Arial"/>
                <a:ea typeface="Arial"/>
                <a:cs typeface="Arial"/>
                <a:sym typeface="Arial"/>
              </a:rPr>
              <a:t>Agrobacterium tumefaciens</a:t>
            </a:r>
            <a:r>
              <a:rPr b="0" i="0" lang="es" sz="1200" u="none" cap="none" strike="noStrike">
                <a:solidFill>
                  <a:schemeClr val="dk2"/>
                </a:solidFill>
                <a:latin typeface="Arial"/>
                <a:ea typeface="Arial"/>
                <a:cs typeface="Arial"/>
                <a:sym typeface="Arial"/>
              </a:rPr>
              <a:t>, que ten gran facilidade para infectar células vexetais, transferíndolle o seu ADN e causando enfermidades en plantas (crecemento de agallas). É empregada en enxeñaría xenética para transferir xenes alleos en plantas. PLANTAS TRANSXÉNICAS.</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47" name="Google Shape;547;p69"/>
          <p:cNvPicPr preferRelativeResize="0"/>
          <p:nvPr/>
        </p:nvPicPr>
        <p:blipFill rotWithShape="1">
          <a:blip r:embed="rId3">
            <a:alphaModFix/>
          </a:blip>
          <a:srcRect b="0" l="0" r="0" t="0"/>
          <a:stretch/>
        </p:blipFill>
        <p:spPr>
          <a:xfrm>
            <a:off x="5803725" y="646525"/>
            <a:ext cx="2887475" cy="3659525"/>
          </a:xfrm>
          <a:prstGeom prst="rect">
            <a:avLst/>
          </a:prstGeom>
          <a:noFill/>
          <a:ln>
            <a:noFill/>
          </a:ln>
        </p:spPr>
      </p:pic>
      <p:sp>
        <p:nvSpPr>
          <p:cNvPr id="548" name="Google Shape;548;p69"/>
          <p:cNvSpPr txBox="1"/>
          <p:nvPr/>
        </p:nvSpPr>
        <p:spPr>
          <a:xfrm>
            <a:off x="5747463" y="4428600"/>
            <a:ext cx="30000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1" lang="es" sz="900" u="none" cap="none" strike="noStrike">
                <a:solidFill>
                  <a:schemeClr val="dk1"/>
                </a:solidFill>
                <a:highlight>
                  <a:srgbClr val="F9F9F9"/>
                </a:highlight>
                <a:latin typeface="Arial"/>
                <a:ea typeface="Arial"/>
                <a:cs typeface="Arial"/>
                <a:sym typeface="Arial"/>
              </a:rPr>
              <a:t>A. tumefaciens</a:t>
            </a:r>
            <a:r>
              <a:rPr b="0" i="0" lang="es" sz="900" u="none" cap="none" strike="noStrike">
                <a:solidFill>
                  <a:schemeClr val="dk1"/>
                </a:solidFill>
                <a:highlight>
                  <a:srgbClr val="F9F9F9"/>
                </a:highlight>
                <a:latin typeface="Arial"/>
                <a:ea typeface="Arial"/>
                <a:cs typeface="Arial"/>
                <a:sym typeface="Arial"/>
              </a:rPr>
              <a:t> adheríndose a células de cenoura.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70"/>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APLICACIÓNS DA BIOTECNOLOXÍA. AGRICULTURA E GANDARÍA</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p:txBody>
      </p:sp>
      <p:pic>
        <p:nvPicPr>
          <p:cNvPr id="554" name="Google Shape;554;p70"/>
          <p:cNvPicPr preferRelativeResize="0"/>
          <p:nvPr/>
        </p:nvPicPr>
        <p:blipFill rotWithShape="1">
          <a:blip r:embed="rId3">
            <a:alphaModFix/>
          </a:blip>
          <a:srcRect b="0" l="0" r="0" t="0"/>
          <a:stretch/>
        </p:blipFill>
        <p:spPr>
          <a:xfrm rot="10800000">
            <a:off x="344950" y="1498825"/>
            <a:ext cx="8584100" cy="26626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71"/>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APLICACIÓNS DA BIOTECNOLOXÍA. GANDARÍA E ACUICULTURA</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p:txBody>
      </p:sp>
      <p:sp>
        <p:nvSpPr>
          <p:cNvPr id="560" name="Google Shape;560;p71"/>
          <p:cNvSpPr txBox="1"/>
          <p:nvPr/>
        </p:nvSpPr>
        <p:spPr>
          <a:xfrm>
            <a:off x="357700" y="646525"/>
            <a:ext cx="4944600" cy="4248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Obxectivos:</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Mellora do valor nutricional do leite e da carne.</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Mellora na cantidade de leite e carne.</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Resistencia a enfermidades.</a:t>
            </a:r>
            <a:endParaRPr b="0" i="0" sz="1200" u="none" cap="none" strike="noStrike">
              <a:solidFill>
                <a:schemeClr val="dk2"/>
              </a:solidFill>
              <a:latin typeface="Arial"/>
              <a:ea typeface="Arial"/>
              <a:cs typeface="Arial"/>
              <a:sym typeface="Arial"/>
            </a:endParaRPr>
          </a:p>
          <a:p>
            <a:pPr indent="-304800" lvl="0" marL="457200" marR="0" rtl="0" algn="just">
              <a:lnSpc>
                <a:spcPct val="100000"/>
              </a:lnSpc>
              <a:spcBef>
                <a:spcPts val="0"/>
              </a:spcBef>
              <a:spcAft>
                <a:spcPts val="0"/>
              </a:spcAft>
              <a:buClr>
                <a:schemeClr val="dk2"/>
              </a:buClr>
              <a:buSzPts val="1200"/>
              <a:buFont typeface="Arial"/>
              <a:buChar char="●"/>
            </a:pPr>
            <a:r>
              <a:rPr b="0" i="0" lang="es" sz="1200" u="none" cap="none" strike="noStrike">
                <a:solidFill>
                  <a:schemeClr val="dk2"/>
                </a:solidFill>
                <a:latin typeface="Arial"/>
                <a:ea typeface="Arial"/>
                <a:cs typeface="Arial"/>
                <a:sym typeface="Arial"/>
              </a:rPr>
              <a:t>Velocidade de crecemento.</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Técnicas empregadas:</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Inseminación artificial, ovulación múltiple e transplante de embrións, aceleran a velocidade do melloramento xenético e aumentan o número de animais.</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Manipulación de xogos de cromosomas e reversión sexual en peixes: é posible tratar os ovos para seleccionar o sexo dos peixes que van resultar deles. Pode interesar un ou outro sexo pola maior talla, mellor sabor, rapidez no crecemento…</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Enxeñaría xenética en gando e peixes: introdución de xenes alleos ou variación dos existentes. É posible que derive cara a creación de animais transxénicos en gando. En peixes trabállase sobre todo coa introdución da hormona do crecemento e coa introdución de xenes que aumentan a tolerancia ó frío.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61" name="Google Shape;561;p71"/>
          <p:cNvPicPr preferRelativeResize="0"/>
          <p:nvPr/>
        </p:nvPicPr>
        <p:blipFill rotWithShape="1">
          <a:blip r:embed="rId3">
            <a:alphaModFix/>
          </a:blip>
          <a:srcRect b="0" l="0" r="0" t="0"/>
          <a:stretch/>
        </p:blipFill>
        <p:spPr>
          <a:xfrm>
            <a:off x="5398975" y="2578550"/>
            <a:ext cx="3536901" cy="2355631"/>
          </a:xfrm>
          <a:prstGeom prst="rect">
            <a:avLst/>
          </a:prstGeom>
          <a:noFill/>
          <a:ln>
            <a:noFill/>
          </a:ln>
        </p:spPr>
      </p:pic>
      <p:pic>
        <p:nvPicPr>
          <p:cNvPr id="562" name="Google Shape;562;p71"/>
          <p:cNvPicPr preferRelativeResize="0"/>
          <p:nvPr/>
        </p:nvPicPr>
        <p:blipFill rotWithShape="1">
          <a:blip r:embed="rId4">
            <a:alphaModFix/>
          </a:blip>
          <a:srcRect b="0" l="0" r="0" t="25827"/>
          <a:stretch/>
        </p:blipFill>
        <p:spPr>
          <a:xfrm>
            <a:off x="5399825" y="733075"/>
            <a:ext cx="3535200" cy="17472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72"/>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APLICACIÓNS DA BIOTECNOLOXÍA. ALIMENTACIÓN E PROCESOS INDUSTRIAIS</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p:txBody>
      </p:sp>
      <p:sp>
        <p:nvSpPr>
          <p:cNvPr id="568" name="Google Shape;568;p72"/>
          <p:cNvSpPr txBox="1"/>
          <p:nvPr/>
        </p:nvSpPr>
        <p:spPr>
          <a:xfrm>
            <a:off x="357700" y="646525"/>
            <a:ext cx="4944600" cy="4248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Non podemos esquecer que hai técnicas en biotecnoloxía que se levan empregando milleiros de anos e que actualmente se desenvolven a nivel industrial, aparte das pequenas manufacturas que seguen existindo:</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FABRICACIÓN DE LÁCTEOS; iogures, queixos, requeixón, etc. Baseado na </a:t>
            </a:r>
            <a:r>
              <a:rPr b="1" i="0" lang="es" sz="1200" u="none" cap="none" strike="noStrike">
                <a:solidFill>
                  <a:schemeClr val="dk2"/>
                </a:solidFill>
                <a:latin typeface="Arial"/>
                <a:ea typeface="Arial"/>
                <a:cs typeface="Arial"/>
                <a:sym typeface="Arial"/>
              </a:rPr>
              <a:t>fermentación láctica </a:t>
            </a:r>
            <a:r>
              <a:rPr b="0" i="0" lang="es" sz="1200" u="none" cap="none" strike="noStrike">
                <a:solidFill>
                  <a:schemeClr val="dk2"/>
                </a:solidFill>
                <a:latin typeface="Arial"/>
                <a:ea typeface="Arial"/>
                <a:cs typeface="Arial"/>
                <a:sym typeface="Arial"/>
              </a:rPr>
              <a:t>do leite levada a cabo por bacterias do xénero </a:t>
            </a:r>
            <a:r>
              <a:rPr b="0" i="1" lang="es" sz="1200" u="none" cap="none" strike="noStrike">
                <a:solidFill>
                  <a:schemeClr val="dk2"/>
                </a:solidFill>
                <a:latin typeface="Arial"/>
                <a:ea typeface="Arial"/>
                <a:cs typeface="Arial"/>
                <a:sym typeface="Arial"/>
              </a:rPr>
              <a:t>Lactobacillus</a:t>
            </a:r>
            <a:r>
              <a:rPr b="0" i="0" lang="es" sz="1200" u="none" cap="none" strike="noStrike">
                <a:solidFill>
                  <a:schemeClr val="dk2"/>
                </a:solidFill>
                <a:latin typeface="Arial"/>
                <a:ea typeface="Arial"/>
                <a:cs typeface="Arial"/>
                <a:sym typeface="Arial"/>
              </a:rPr>
              <a:t>.</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FABRICACIÓN DE CERVEXA e outras bebidas alcohólicas, baseada na fermentación alcohólica da cebada levada a cabo por lévedos da especie </a:t>
            </a:r>
            <a:r>
              <a:rPr b="0" i="1" lang="es" sz="1200" u="none" cap="none" strike="noStrike">
                <a:solidFill>
                  <a:schemeClr val="dk2"/>
                </a:solidFill>
                <a:latin typeface="Arial"/>
                <a:ea typeface="Arial"/>
                <a:cs typeface="Arial"/>
                <a:sym typeface="Arial"/>
              </a:rPr>
              <a:t>Saccharomyces cerevisidae</a:t>
            </a:r>
            <a:r>
              <a:rPr b="0" i="0" lang="es" sz="1200" u="none" cap="none" strike="noStrike">
                <a:solidFill>
                  <a:schemeClr val="dk2"/>
                </a:solidFill>
                <a:latin typeface="Arial"/>
                <a:ea typeface="Arial"/>
                <a:cs typeface="Arial"/>
                <a:sym typeface="Arial"/>
              </a:rPr>
              <a:t>.</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ELABORACIÓN INDUSTRIAL DE PAN: tamén a partir da fermentación alcohólica, neste caso de fariñas de cereal, polo mesmo lévedo.</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69" name="Google Shape;569;p72"/>
          <p:cNvPicPr preferRelativeResize="0"/>
          <p:nvPr/>
        </p:nvPicPr>
        <p:blipFill rotWithShape="1">
          <a:blip r:embed="rId3">
            <a:alphaModFix/>
          </a:blip>
          <a:srcRect b="0" l="0" r="0" t="0"/>
          <a:stretch/>
        </p:blipFill>
        <p:spPr>
          <a:xfrm>
            <a:off x="5556825" y="2757450"/>
            <a:ext cx="3236499" cy="2090241"/>
          </a:xfrm>
          <a:prstGeom prst="rect">
            <a:avLst/>
          </a:prstGeom>
          <a:noFill/>
          <a:ln>
            <a:noFill/>
          </a:ln>
        </p:spPr>
      </p:pic>
      <p:pic>
        <p:nvPicPr>
          <p:cNvPr id="570" name="Google Shape;570;p72"/>
          <p:cNvPicPr preferRelativeResize="0"/>
          <p:nvPr/>
        </p:nvPicPr>
        <p:blipFill rotWithShape="1">
          <a:blip r:embed="rId4">
            <a:alphaModFix/>
          </a:blip>
          <a:srcRect b="0" l="0" r="0" t="0"/>
          <a:stretch/>
        </p:blipFill>
        <p:spPr>
          <a:xfrm>
            <a:off x="5556825" y="716950"/>
            <a:ext cx="3236501" cy="1810157"/>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73"/>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ÉTICA E  BIOTECNOLOXÍA.</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p:txBody>
      </p:sp>
      <p:sp>
        <p:nvSpPr>
          <p:cNvPr id="576" name="Google Shape;576;p73"/>
          <p:cNvSpPr txBox="1"/>
          <p:nvPr/>
        </p:nvSpPr>
        <p:spPr>
          <a:xfrm>
            <a:off x="241400" y="517650"/>
            <a:ext cx="8064900" cy="20541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Cultivo dos OMX e ecoloxismo.</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304800" lvl="0" marL="457200" marR="0" rtl="0" algn="just">
              <a:lnSpc>
                <a:spcPct val="115000"/>
              </a:lnSpc>
              <a:spcBef>
                <a:spcPts val="0"/>
              </a:spcBef>
              <a:spcAft>
                <a:spcPts val="0"/>
              </a:spcAft>
              <a:buClr>
                <a:schemeClr val="dk1"/>
              </a:buClr>
              <a:buSzPts val="1200"/>
              <a:buFont typeface="Arial"/>
              <a:buChar char="●"/>
            </a:pPr>
            <a:r>
              <a:rPr b="0" i="0" lang="es" sz="1200" u="none" cap="none" strike="noStrike">
                <a:solidFill>
                  <a:schemeClr val="dk1"/>
                </a:solidFill>
                <a:latin typeface="Arial"/>
                <a:ea typeface="Arial"/>
                <a:cs typeface="Arial"/>
                <a:sym typeface="Arial"/>
              </a:rPr>
              <a:t>Poden as plantas transxénicas hibridarse con outras cultivadas ou silvestres, transferíndolles á súa vez xenes exóxenos que afecten aos cultivos e ecosistemas?</a:t>
            </a:r>
            <a:endParaRPr b="0" i="0" sz="1200" u="none" cap="none" strike="noStrike">
              <a:solidFill>
                <a:schemeClr val="dk1"/>
              </a:solidFill>
              <a:latin typeface="Arial"/>
              <a:ea typeface="Arial"/>
              <a:cs typeface="Arial"/>
              <a:sym typeface="Arial"/>
            </a:endParaRPr>
          </a:p>
          <a:p>
            <a:pPr indent="-304800" lvl="0" marL="457200" marR="0" rtl="0" algn="just">
              <a:lnSpc>
                <a:spcPct val="115000"/>
              </a:lnSpc>
              <a:spcBef>
                <a:spcPts val="0"/>
              </a:spcBef>
              <a:spcAft>
                <a:spcPts val="0"/>
              </a:spcAft>
              <a:buClr>
                <a:schemeClr val="dk1"/>
              </a:buClr>
              <a:buSzPts val="1200"/>
              <a:buFont typeface="Arial"/>
              <a:buChar char="●"/>
            </a:pPr>
            <a:r>
              <a:rPr b="0" i="0" lang="es" sz="1200" u="none" cap="none" strike="noStrike">
                <a:solidFill>
                  <a:schemeClr val="dk1"/>
                </a:solidFill>
                <a:latin typeface="Arial"/>
                <a:ea typeface="Arial"/>
                <a:cs typeface="Arial"/>
                <a:sym typeface="Arial"/>
              </a:rPr>
              <a:t>Como poderán competir os pequenos agricultores cos propietarios de plantas OMX protexidas por patentes legais?</a:t>
            </a:r>
            <a:endParaRPr b="0" i="0" sz="1200" u="none" cap="none" strike="noStrike">
              <a:solidFill>
                <a:schemeClr val="dk1"/>
              </a:solidFill>
              <a:latin typeface="Arial"/>
              <a:ea typeface="Arial"/>
              <a:cs typeface="Arial"/>
              <a:sym typeface="Arial"/>
            </a:endParaRPr>
          </a:p>
          <a:p>
            <a:pPr indent="-304800" lvl="0" marL="457200" marR="0" rtl="0" algn="just">
              <a:lnSpc>
                <a:spcPct val="115000"/>
              </a:lnSpc>
              <a:spcBef>
                <a:spcPts val="0"/>
              </a:spcBef>
              <a:spcAft>
                <a:spcPts val="0"/>
              </a:spcAft>
              <a:buClr>
                <a:schemeClr val="dk1"/>
              </a:buClr>
              <a:buSzPts val="1200"/>
              <a:buFont typeface="Arial"/>
              <a:buChar char="●"/>
            </a:pPr>
            <a:r>
              <a:rPr b="0" i="0" lang="es" sz="1200" u="none" cap="none" strike="noStrike">
                <a:solidFill>
                  <a:schemeClr val="dk1"/>
                </a:solidFill>
                <a:latin typeface="Arial"/>
                <a:ea typeface="Arial"/>
                <a:cs typeface="Arial"/>
                <a:sym typeface="Arial"/>
              </a:rPr>
              <a:t>Poden estas plantas afectar á saúde humana?</a:t>
            </a:r>
            <a:endParaRPr b="0" i="0" sz="12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77" name="Google Shape;577;p73"/>
          <p:cNvPicPr preferRelativeResize="0"/>
          <p:nvPr/>
        </p:nvPicPr>
        <p:blipFill rotWithShape="1">
          <a:blip r:embed="rId3">
            <a:alphaModFix/>
          </a:blip>
          <a:srcRect b="0" l="0" r="0" t="0"/>
          <a:stretch/>
        </p:blipFill>
        <p:spPr>
          <a:xfrm>
            <a:off x="3810975" y="1938425"/>
            <a:ext cx="5244777" cy="3071250"/>
          </a:xfrm>
          <a:prstGeom prst="rect">
            <a:avLst/>
          </a:prstGeom>
          <a:noFill/>
          <a:ln>
            <a:noFill/>
          </a:ln>
        </p:spPr>
      </p:pic>
      <p:pic>
        <p:nvPicPr>
          <p:cNvPr id="578" name="Google Shape;578;p73"/>
          <p:cNvPicPr preferRelativeResize="0"/>
          <p:nvPr/>
        </p:nvPicPr>
        <p:blipFill rotWithShape="1">
          <a:blip r:embed="rId4">
            <a:alphaModFix/>
          </a:blip>
          <a:srcRect b="0" l="0" r="0" t="0"/>
          <a:stretch/>
        </p:blipFill>
        <p:spPr>
          <a:xfrm>
            <a:off x="288250" y="2010850"/>
            <a:ext cx="3152286" cy="307125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4"/>
          <p:cNvSpPr txBox="1"/>
          <p:nvPr/>
        </p:nvSpPr>
        <p:spPr>
          <a:xfrm>
            <a:off x="241400" y="232700"/>
            <a:ext cx="8449800" cy="14136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ÉTICA E  BIOTECNOLOXÍA.</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chemeClr val="dk1"/>
              </a:buClr>
              <a:buSzPts val="1100"/>
              <a:buFont typeface="Arial"/>
              <a:buNone/>
            </a:pPr>
            <a:r>
              <a:t/>
            </a:r>
            <a:endParaRPr b="0" i="0" sz="1200" u="none" cap="none" strike="noStrike">
              <a:solidFill>
                <a:schemeClr val="dk2"/>
              </a:solidFill>
              <a:latin typeface="Arial"/>
              <a:ea typeface="Arial"/>
              <a:cs typeface="Arial"/>
              <a:sym typeface="Arial"/>
            </a:endParaRPr>
          </a:p>
        </p:txBody>
      </p:sp>
      <p:sp>
        <p:nvSpPr>
          <p:cNvPr id="584" name="Google Shape;584;p74"/>
          <p:cNvSpPr txBox="1"/>
          <p:nvPr/>
        </p:nvSpPr>
        <p:spPr>
          <a:xfrm>
            <a:off x="357700" y="646525"/>
            <a:ext cx="8064900" cy="42483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0" i="0" lang="es" sz="1200" u="none" cap="none" strike="noStrike">
                <a:solidFill>
                  <a:schemeClr val="dk2"/>
                </a:solidFill>
                <a:latin typeface="Arial"/>
                <a:ea typeface="Arial"/>
                <a:cs typeface="Arial"/>
                <a:sym typeface="Arial"/>
              </a:rPr>
              <a:t>Aplicacións en humanos:</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298450" lvl="0" marL="457200" marR="0" rtl="0" algn="just">
              <a:lnSpc>
                <a:spcPct val="115000"/>
              </a:lnSpc>
              <a:spcBef>
                <a:spcPts val="0"/>
              </a:spcBef>
              <a:spcAft>
                <a:spcPts val="0"/>
              </a:spcAft>
              <a:buClr>
                <a:schemeClr val="dk1"/>
              </a:buClr>
              <a:buSzPts val="1100"/>
              <a:buFont typeface="Arial"/>
              <a:buChar char="●"/>
            </a:pPr>
            <a:r>
              <a:rPr b="0" i="0" lang="es" sz="1100" u="none" cap="none" strike="noStrike">
                <a:solidFill>
                  <a:schemeClr val="dk1"/>
                </a:solidFill>
                <a:latin typeface="Arial"/>
                <a:ea typeface="Arial"/>
                <a:cs typeface="Arial"/>
                <a:sym typeface="Arial"/>
              </a:rPr>
              <a:t>Quen ten dereito a coñecer o xenoma dunha persoa?</a:t>
            </a:r>
            <a:endParaRPr b="0" i="0" sz="1100" u="none" cap="none" strike="noStrike">
              <a:solidFill>
                <a:schemeClr val="dk1"/>
              </a:solidFill>
              <a:latin typeface="Arial"/>
              <a:ea typeface="Arial"/>
              <a:cs typeface="Arial"/>
              <a:sym typeface="Arial"/>
            </a:endParaRPr>
          </a:p>
          <a:p>
            <a:pPr indent="-298450" lvl="0" marL="457200" marR="0" rtl="0" algn="just">
              <a:lnSpc>
                <a:spcPct val="115000"/>
              </a:lnSpc>
              <a:spcBef>
                <a:spcPts val="0"/>
              </a:spcBef>
              <a:spcAft>
                <a:spcPts val="0"/>
              </a:spcAft>
              <a:buClr>
                <a:schemeClr val="dk1"/>
              </a:buClr>
              <a:buSzPts val="1100"/>
              <a:buFont typeface="Arial"/>
              <a:buChar char="●"/>
            </a:pPr>
            <a:r>
              <a:rPr b="0" i="0" lang="es" sz="1100" u="none" cap="none" strike="noStrike">
                <a:solidFill>
                  <a:schemeClr val="dk1"/>
                </a:solidFill>
                <a:latin typeface="Arial"/>
                <a:ea typeface="Arial"/>
                <a:cs typeface="Arial"/>
                <a:sym typeface="Arial"/>
              </a:rPr>
              <a:t>Como exercer o dereito á intimidade xenómica?</a:t>
            </a:r>
            <a:endParaRPr b="0" i="0" sz="1100" u="none" cap="none" strike="noStrike">
              <a:solidFill>
                <a:schemeClr val="dk1"/>
              </a:solidFill>
              <a:latin typeface="Arial"/>
              <a:ea typeface="Arial"/>
              <a:cs typeface="Arial"/>
              <a:sym typeface="Arial"/>
            </a:endParaRPr>
          </a:p>
          <a:p>
            <a:pPr indent="-298450" lvl="0" marL="457200" marR="0" rtl="0" algn="just">
              <a:lnSpc>
                <a:spcPct val="115000"/>
              </a:lnSpc>
              <a:spcBef>
                <a:spcPts val="0"/>
              </a:spcBef>
              <a:spcAft>
                <a:spcPts val="0"/>
              </a:spcAft>
              <a:buClr>
                <a:schemeClr val="dk1"/>
              </a:buClr>
              <a:buSzPts val="1100"/>
              <a:buFont typeface="Arial"/>
              <a:buChar char="●"/>
            </a:pPr>
            <a:r>
              <a:rPr b="0" i="0" lang="es" sz="1100" u="none" cap="none" strike="noStrike">
                <a:solidFill>
                  <a:schemeClr val="dk1"/>
                </a:solidFill>
                <a:latin typeface="Arial"/>
                <a:ea typeface="Arial"/>
                <a:cs typeface="Arial"/>
                <a:sym typeface="Arial"/>
              </a:rPr>
              <a:t>Pode usarse ese xenoma en programas de saúde pública?</a:t>
            </a:r>
            <a:endParaRPr b="0" i="0" sz="1100" u="none" cap="none" strike="noStrike">
              <a:solidFill>
                <a:schemeClr val="dk1"/>
              </a:solidFill>
              <a:latin typeface="Arial"/>
              <a:ea typeface="Arial"/>
              <a:cs typeface="Arial"/>
              <a:sym typeface="Arial"/>
            </a:endParaRPr>
          </a:p>
          <a:p>
            <a:pPr indent="-298450" lvl="0" marL="457200" marR="0" rtl="0" algn="just">
              <a:lnSpc>
                <a:spcPct val="115000"/>
              </a:lnSpc>
              <a:spcBef>
                <a:spcPts val="0"/>
              </a:spcBef>
              <a:spcAft>
                <a:spcPts val="0"/>
              </a:spcAft>
              <a:buClr>
                <a:schemeClr val="dk1"/>
              </a:buClr>
              <a:buSzPts val="1100"/>
              <a:buFont typeface="Arial"/>
              <a:buChar char="●"/>
            </a:pPr>
            <a:r>
              <a:rPr b="0" i="0" lang="es" sz="1100" u="none" cap="none" strike="noStrike">
                <a:solidFill>
                  <a:schemeClr val="dk1"/>
                </a:solidFill>
                <a:latin typeface="Arial"/>
                <a:ea typeface="Arial"/>
                <a:cs typeface="Arial"/>
                <a:sym typeface="Arial"/>
              </a:rPr>
              <a:t>Hai risco de que o coñecemento de xenomas transcenda ao campo das relacións laborais?</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0" i="0" lang="es" sz="1100" u="none" cap="none" strike="noStrike">
                <a:solidFill>
                  <a:schemeClr val="dk1"/>
                </a:solidFill>
                <a:latin typeface="Arial"/>
                <a:ea typeface="Arial"/>
                <a:cs typeface="Arial"/>
                <a:sym typeface="Arial"/>
              </a:rPr>
              <a:t>COMITÉS ETICOS EN INVESTIGACIÓN</a:t>
            </a:r>
            <a:endParaRPr b="0" i="0" sz="11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8"/>
          <p:cNvPicPr preferRelativeResize="0"/>
          <p:nvPr/>
        </p:nvPicPr>
        <p:blipFill rotWithShape="1">
          <a:blip r:embed="rId3">
            <a:alphaModFix/>
          </a:blip>
          <a:srcRect b="0" l="0" r="0" t="0"/>
          <a:stretch/>
        </p:blipFill>
        <p:spPr>
          <a:xfrm>
            <a:off x="1152800" y="1704999"/>
            <a:ext cx="7012376" cy="1295000"/>
          </a:xfrm>
          <a:prstGeom prst="rect">
            <a:avLst/>
          </a:prstGeom>
          <a:noFill/>
          <a:ln>
            <a:noFill/>
          </a:ln>
        </p:spPr>
      </p:pic>
      <p:pic>
        <p:nvPicPr>
          <p:cNvPr id="100" name="Google Shape;100;p8"/>
          <p:cNvPicPr preferRelativeResize="0"/>
          <p:nvPr/>
        </p:nvPicPr>
        <p:blipFill rotWithShape="1">
          <a:blip r:embed="rId4">
            <a:alphaModFix/>
          </a:blip>
          <a:srcRect b="0" l="0" r="0" t="0"/>
          <a:stretch/>
        </p:blipFill>
        <p:spPr>
          <a:xfrm>
            <a:off x="1350698" y="3772400"/>
            <a:ext cx="6442615" cy="1295000"/>
          </a:xfrm>
          <a:prstGeom prst="rect">
            <a:avLst/>
          </a:prstGeom>
          <a:noFill/>
          <a:ln>
            <a:noFill/>
          </a:ln>
        </p:spPr>
      </p:pic>
      <p:pic>
        <p:nvPicPr>
          <p:cNvPr id="101" name="Google Shape;101;p8"/>
          <p:cNvPicPr preferRelativeResize="0"/>
          <p:nvPr/>
        </p:nvPicPr>
        <p:blipFill rotWithShape="1">
          <a:blip r:embed="rId5">
            <a:alphaModFix/>
          </a:blip>
          <a:srcRect b="0" l="26730" r="25654" t="0"/>
          <a:stretch/>
        </p:blipFill>
        <p:spPr>
          <a:xfrm>
            <a:off x="2908275" y="543300"/>
            <a:ext cx="3610200" cy="885825"/>
          </a:xfrm>
          <a:prstGeom prst="rect">
            <a:avLst/>
          </a:prstGeom>
          <a:noFill/>
          <a:ln>
            <a:noFill/>
          </a:ln>
        </p:spPr>
      </p:pic>
      <p:sp>
        <p:nvSpPr>
          <p:cNvPr id="102" name="Google Shape;102;p8"/>
          <p:cNvSpPr txBox="1"/>
          <p:nvPr/>
        </p:nvSpPr>
        <p:spPr>
          <a:xfrm>
            <a:off x="339275" y="276200"/>
            <a:ext cx="2175000" cy="102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s" sz="1500" u="none" cap="none" strike="noStrike">
                <a:solidFill>
                  <a:schemeClr val="dk2"/>
                </a:solidFill>
                <a:latin typeface="Arial"/>
                <a:ea typeface="Arial"/>
                <a:cs typeface="Arial"/>
                <a:sym typeface="Arial"/>
              </a:rPr>
              <a:t>CORTE CON EXTREMOS COHESIVOS</a:t>
            </a:r>
            <a:endParaRPr b="1" i="0" sz="1500" u="none" cap="none" strike="noStrike">
              <a:solidFill>
                <a:schemeClr val="dk2"/>
              </a:solidFill>
              <a:latin typeface="Arial"/>
              <a:ea typeface="Arial"/>
              <a:cs typeface="Arial"/>
              <a:sym typeface="Arial"/>
            </a:endParaRPr>
          </a:p>
        </p:txBody>
      </p:sp>
      <p:sp>
        <p:nvSpPr>
          <p:cNvPr id="103" name="Google Shape;103;p8"/>
          <p:cNvSpPr txBox="1"/>
          <p:nvPr/>
        </p:nvSpPr>
        <p:spPr>
          <a:xfrm>
            <a:off x="448175" y="2918800"/>
            <a:ext cx="2175000" cy="102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s" sz="1500" u="none" cap="none" strike="noStrike">
                <a:solidFill>
                  <a:schemeClr val="dk2"/>
                </a:solidFill>
                <a:latin typeface="Arial"/>
                <a:ea typeface="Arial"/>
                <a:cs typeface="Arial"/>
                <a:sym typeface="Arial"/>
              </a:rPr>
              <a:t>CORTE CON EXTREMOS ROMOS</a:t>
            </a:r>
            <a:endParaRPr b="1" i="0" sz="15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1" i="0" lang="es" sz="1500" u="none" cap="none" strike="noStrike">
                <a:solidFill>
                  <a:schemeClr val="dk2"/>
                </a:solidFill>
                <a:latin typeface="Arial"/>
                <a:ea typeface="Arial"/>
                <a:cs typeface="Arial"/>
                <a:sym typeface="Arial"/>
              </a:rPr>
              <a:t>(CORTE LIMPO)</a:t>
            </a:r>
            <a:endParaRPr b="1" i="0" sz="1500" u="none" cap="none" strike="noStrike">
              <a:solidFill>
                <a:schemeClr val="dk2"/>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9"/>
          <p:cNvSpPr txBox="1"/>
          <p:nvPr/>
        </p:nvSpPr>
        <p:spPr>
          <a:xfrm>
            <a:off x="545875" y="374075"/>
            <a:ext cx="7785900" cy="3806100"/>
          </a:xfrm>
          <a:prstGeom prst="rect">
            <a:avLst/>
          </a:prstGeom>
          <a:noFill/>
          <a:ln>
            <a:noFill/>
          </a:ln>
        </p:spPr>
        <p:txBody>
          <a:bodyPr anchorCtr="0" anchor="t" bIns="91425" lIns="91425" spcFirstLastPara="1" rIns="91425" wrap="square" tIns="91425">
            <a:noAutofit/>
          </a:bodyPr>
          <a:lstStyle/>
          <a:p>
            <a:pPr indent="0" lvl="0" marL="0" marR="0" rtl="0" algn="just">
              <a:lnSpc>
                <a:spcPct val="150000"/>
              </a:lnSpc>
              <a:spcBef>
                <a:spcPts val="0"/>
              </a:spcBef>
              <a:spcAft>
                <a:spcPts val="0"/>
              </a:spcAft>
              <a:buClr>
                <a:srgbClr val="000000"/>
              </a:buClr>
              <a:buSzPts val="1300"/>
              <a:buFont typeface="Arial"/>
              <a:buNone/>
            </a:pPr>
            <a:r>
              <a:rPr b="1" i="0" lang="es" sz="1300" u="none" cap="none" strike="noStrike">
                <a:solidFill>
                  <a:schemeClr val="dk2"/>
                </a:solidFill>
                <a:latin typeface="Arial"/>
                <a:ea typeface="Arial"/>
                <a:cs typeface="Arial"/>
                <a:sym typeface="Arial"/>
              </a:rPr>
              <a:t>Como actúan os enzimas de restrición?</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9" name="Google Shape;109;p9"/>
          <p:cNvSpPr txBox="1"/>
          <p:nvPr/>
        </p:nvSpPr>
        <p:spPr>
          <a:xfrm>
            <a:off x="698125" y="906900"/>
            <a:ext cx="7709700" cy="304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s" sz="1300" u="none" cap="none" strike="noStrike">
                <a:solidFill>
                  <a:schemeClr val="dk2"/>
                </a:solidFill>
                <a:latin typeface="Arial"/>
                <a:ea typeface="Arial"/>
                <a:cs typeface="Arial"/>
                <a:sym typeface="Arial"/>
              </a:rPr>
              <a:t>A grande importancia do uso destes enzimas é que moléculas de ADN de procedencia diversa, que foron cortados pol</a:t>
            </a:r>
            <a:r>
              <a:rPr lang="es" sz="1300">
                <a:solidFill>
                  <a:schemeClr val="dk2"/>
                </a:solidFill>
              </a:rPr>
              <a:t>o</a:t>
            </a:r>
            <a:r>
              <a:rPr b="0" i="0" lang="es" sz="1300" u="none" cap="none" strike="noStrike">
                <a:solidFill>
                  <a:schemeClr val="dk2"/>
                </a:solidFill>
                <a:latin typeface="Arial"/>
                <a:ea typeface="Arial"/>
                <a:cs typeface="Arial"/>
                <a:sym typeface="Arial"/>
              </a:rPr>
              <a:t> mesma enzima de restrición (pola mesma tesoira) teñen a capacidade de unirse. Esa unión é levada a cabo por </a:t>
            </a:r>
            <a:r>
              <a:rPr b="1" i="0" lang="es" sz="1300" u="none" cap="none" strike="noStrike">
                <a:solidFill>
                  <a:schemeClr val="dk2"/>
                </a:solidFill>
                <a:latin typeface="Arial"/>
                <a:ea typeface="Arial"/>
                <a:cs typeface="Arial"/>
                <a:sym typeface="Arial"/>
              </a:rPr>
              <a:t>ADN ligases</a:t>
            </a:r>
            <a:r>
              <a:rPr b="0" i="0" lang="es" sz="1300" u="none" cap="none" strike="noStrike">
                <a:solidFill>
                  <a:schemeClr val="dk2"/>
                </a:solidFill>
                <a:latin typeface="Arial"/>
                <a:ea typeface="Arial"/>
                <a:cs typeface="Arial"/>
                <a:sym typeface="Arial"/>
              </a:rPr>
              <a:t>. O ADN que resulta da unión é coñecido como </a:t>
            </a:r>
            <a:r>
              <a:rPr b="1" i="0" lang="es" sz="1300" u="none" cap="none" strike="noStrike">
                <a:solidFill>
                  <a:schemeClr val="dk2"/>
                </a:solidFill>
                <a:latin typeface="Arial"/>
                <a:ea typeface="Arial"/>
                <a:cs typeface="Arial"/>
                <a:sym typeface="Arial"/>
              </a:rPr>
              <a:t>ADN recombinante</a:t>
            </a:r>
            <a:r>
              <a:rPr b="0" i="0" lang="es" sz="1300" u="none" cap="none" strike="noStrike">
                <a:solidFill>
                  <a:schemeClr val="dk2"/>
                </a:solidFill>
                <a:latin typeface="Arial"/>
                <a:ea typeface="Arial"/>
                <a:cs typeface="Arial"/>
                <a:sym typeface="Arial"/>
              </a:rPr>
              <a:t>.</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2"/>
              </a:solidFill>
              <a:latin typeface="Arial"/>
              <a:ea typeface="Arial"/>
              <a:cs typeface="Arial"/>
              <a:sym typeface="Arial"/>
            </a:endParaRPr>
          </a:p>
        </p:txBody>
      </p:sp>
      <p:pic>
        <p:nvPicPr>
          <p:cNvPr id="110" name="Google Shape;110;p9"/>
          <p:cNvPicPr preferRelativeResize="0"/>
          <p:nvPr/>
        </p:nvPicPr>
        <p:blipFill rotWithShape="1">
          <a:blip r:embed="rId3">
            <a:alphaModFix/>
          </a:blip>
          <a:srcRect b="0" l="0" r="0" t="0"/>
          <a:stretch/>
        </p:blipFill>
        <p:spPr>
          <a:xfrm>
            <a:off x="826188" y="2105600"/>
            <a:ext cx="7225274" cy="25368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