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zJHZHTH3ahQYr3CrSO5Odfvlc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5E8032-6550-44CA-8F88-A27797662EF2}">
  <a:tblStyle styleId="{B65E8032-6550-44CA-8F88-A27797662EF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d5043671aa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d5043671aa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d5043671aa_0_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d5043671aa_0_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d5043671aa_0_1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d5043671aa_0_1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1" type="ftr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6" name="Google Shape;16;p14"/>
          <p:cNvSpPr txBox="1"/>
          <p:nvPr>
            <p:ph idx="10" type="dt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74" name="Google Shape;74;p23"/>
          <p:cNvSpPr txBox="1"/>
          <p:nvPr>
            <p:ph idx="10" type="dt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1" type="ftr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2"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3" name="Google Shape;83;p24"/>
          <p:cNvSpPr txBox="1"/>
          <p:nvPr>
            <p:ph idx="10" type="dt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1" type="ftr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2"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94" name="Google Shape;94;p25"/>
          <p:cNvSpPr txBox="1"/>
          <p:nvPr>
            <p:ph idx="10" type="dt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idx="11" type="ftr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1" type="ftr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1" type="ftr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/>
          <p:nvPr>
            <p:ph idx="1"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1" type="ftr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2"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3" name="Google Shape;43;p19"/>
          <p:cNvSpPr txBox="1"/>
          <p:nvPr>
            <p:ph idx="10" type="dt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1" type="ftr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1" type="ftr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2"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9" name="Google Shape;59;p21"/>
          <p:cNvSpPr txBox="1"/>
          <p:nvPr>
            <p:ph idx="10" type="dt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1" type="ftr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2"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67" name="Google Shape;67;p22"/>
          <p:cNvSpPr txBox="1"/>
          <p:nvPr>
            <p:ph idx="10" type="dt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3"/>
          <p:cNvSpPr txBox="1"/>
          <p:nvPr>
            <p:ph idx="11" type="ftr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p13"/>
          <p:cNvSpPr txBox="1"/>
          <p:nvPr>
            <p:ph idx="10" type="dt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3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lang="es-ES" sz="4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Nutrición celular</a:t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>
            <p:ph idx="4294967295" type="subTitle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/>
          <p:nvPr>
            <p:ph type="title"/>
          </p:nvPr>
        </p:nvSpPr>
        <p:spPr>
          <a:xfrm>
            <a:off x="631440" y="116640"/>
            <a:ext cx="7771680" cy="2375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None/>
            </a:pPr>
            <a:r>
              <a:rPr b="1" lang="es-ES" sz="2000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FERMENTACIÓN CELULAR</a:t>
            </a:r>
            <a:r>
              <a:rPr b="0" lang="es-E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proceso catabólico no que unha unha célula obtén enerxía a partir da degradación parcial da glicosa, que se transforma en moléculas orgánicas máis sinxelas. Sucede en ausencia de osíxeno, no citoplasma e produce enerxía (moito menos que a respiración).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/>
          <p:nvPr/>
        </p:nvSpPr>
        <p:spPr>
          <a:xfrm>
            <a:off x="2018520" y="2134800"/>
            <a:ext cx="14958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GLICOSA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4442040" y="2134800"/>
            <a:ext cx="253224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ÁCIDO PIRÚVICO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3550680" y="2257560"/>
            <a:ext cx="876600" cy="21528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cap="flat" cmpd="sng" w="2540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000" lIns="90000" spcFirstLastPara="1" rIns="90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755640" y="2709000"/>
            <a:ext cx="7704000" cy="638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Fermentación láctica: </a:t>
            </a:r>
            <a:r>
              <a:rPr b="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ácido pirúvico pasa a ácido láctico.  Bacterias: </a:t>
            </a:r>
            <a:r>
              <a:rPr b="0" i="1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Lactobacillus bulgaricus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>
            <a:off x="765000" y="4869000"/>
            <a:ext cx="7704000" cy="67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Fermentación alcohólica: </a:t>
            </a:r>
            <a:r>
              <a:rPr b="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ácido pirúvico pasa a etanol, liberando CO</a:t>
            </a:r>
            <a:r>
              <a:rPr b="0" baseline="-2500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Lévedos (fungos): </a:t>
            </a:r>
            <a:r>
              <a:rPr b="0" i="1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Sacharomyces cerevisidae </a:t>
            </a:r>
            <a:r>
              <a:rPr b="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outros.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0"/>
          <p:cNvPicPr preferRelativeResize="0"/>
          <p:nvPr/>
        </p:nvPicPr>
        <p:blipFill rotWithShape="1">
          <a:blip r:embed="rId3">
            <a:alphaModFix/>
          </a:blip>
          <a:srcRect b="41361" l="0" r="0" t="15436"/>
          <a:stretch/>
        </p:blipFill>
        <p:spPr>
          <a:xfrm>
            <a:off x="1626840" y="3595680"/>
            <a:ext cx="6449760" cy="104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0"/>
          <p:cNvPicPr preferRelativeResize="0"/>
          <p:nvPr/>
        </p:nvPicPr>
        <p:blipFill rotWithShape="1">
          <a:blip r:embed="rId4">
            <a:alphaModFix/>
          </a:blip>
          <a:srcRect b="42730" l="2090" r="1344" t="18393"/>
          <a:stretch/>
        </p:blipFill>
        <p:spPr>
          <a:xfrm>
            <a:off x="1646640" y="5515560"/>
            <a:ext cx="6561360" cy="107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>
            <p:ph type="title"/>
          </p:nvPr>
        </p:nvSpPr>
        <p:spPr>
          <a:xfrm>
            <a:off x="631440" y="116640"/>
            <a:ext cx="7771680" cy="1079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None/>
            </a:pPr>
            <a:r>
              <a:rPr b="1" lang="es-ES" sz="2000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AS FERMENTACIÓNS TEÑEN IMPORTANTES APLICACIÓNS EN BIOTECNOLOXÍA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755640" y="1196640"/>
            <a:ext cx="7704000" cy="36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Fermentación láctica: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ermentación láctica – Tueste Café - Café de Especialidad" id="169" name="Google Shape;16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00" y="1161000"/>
            <a:ext cx="3811320" cy="1994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ductos lácteos: ¿cuáles son las diferencias entre ellos?" id="170" name="Google Shape;17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080" y="3285000"/>
            <a:ext cx="5418000" cy="338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/>
          <p:nvPr>
            <p:ph type="title"/>
          </p:nvPr>
        </p:nvSpPr>
        <p:spPr>
          <a:xfrm>
            <a:off x="631440" y="116640"/>
            <a:ext cx="7771680" cy="1079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None/>
            </a:pPr>
            <a:r>
              <a:rPr b="1" lang="es-ES" sz="2000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AS FERMENTACIÓNS TEÑEN IMPORTANTES APLICACIÓNS EN BIOTECNOLOXÍA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2"/>
          <p:cNvSpPr/>
          <p:nvPr/>
        </p:nvSpPr>
        <p:spPr>
          <a:xfrm>
            <a:off x="765000" y="1340640"/>
            <a:ext cx="7704000" cy="36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Fermentación alcohólica: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SvZ3caAEiAcdPEhaNbtMoDsZXEmHQEvfv1R2vigivfe5H5fy7OU_KKwRpePhWkeAOqJZHBkWTg2TdpS9_RcT1Xji4Eiq-LT-zyZFZgwuMre8LS-OhJQygwA7OscSVI219Fsxgn4W-ZGb7cuLCwtR2UoU2g=s2048" id="177" name="Google Shape;1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280" y="1887840"/>
            <a:ext cx="4171680" cy="278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rmentación alcohólica" id="178" name="Google Shape;17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2240" y="1997280"/>
            <a:ext cx="3985560" cy="265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7KyFozLMvQjig79FY7_O3tXABxzqlsGDb004Fvu0wkcIqBd7tkQZ2GZI_bjde3gmKsXm_jcUfaibxaKAk639g4xPJFshjo9VXQ7sl3cN_DHUHFZvCMMfm63T-Bb7NtQpwIWXkRqZTXCcMXvJcyswCnw3bA=s2048" id="179" name="Google Shape;17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0880" y="4509000"/>
            <a:ext cx="3768480" cy="22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5043671aa_0_0"/>
          <p:cNvSpPr/>
          <p:nvPr/>
        </p:nvSpPr>
        <p:spPr>
          <a:xfrm>
            <a:off x="720000" y="152865"/>
            <a:ext cx="77040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Fermentación alcohólica: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5.googleusercontent.com/7KyFozLMvQjig79FY7_O3tXABxzqlsGDb004Fvu0wkcIqBd7tkQZ2GZI_bjde3gmKsXm_jcUfaibxaKAk639g4xPJFshjo9VXQ7sl3cN_DHUHFZvCMMfm63T-Bb7NtQpwIWXkRqZTXCcMXvJcyswCnw3bA=s2048" id="185" name="Google Shape;185;g3d5043671a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275" y="1445688"/>
            <a:ext cx="6757150" cy="396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d5043671aa_0_9"/>
          <p:cNvSpPr/>
          <p:nvPr/>
        </p:nvSpPr>
        <p:spPr>
          <a:xfrm>
            <a:off x="720000" y="152865"/>
            <a:ext cx="77040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Fermentación alcohólica: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d5043671aa_0_9"/>
          <p:cNvSpPr txBox="1"/>
          <p:nvPr/>
        </p:nvSpPr>
        <p:spPr>
          <a:xfrm>
            <a:off x="181350" y="854075"/>
            <a:ext cx="29271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700"/>
              <a:t>1</a:t>
            </a:r>
            <a:endParaRPr b="1"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20 g fariña (amidón)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100 ml auga a 37ºC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10 g lévedo</a:t>
            </a:r>
            <a:endParaRPr sz="1800"/>
          </a:p>
        </p:txBody>
      </p:sp>
      <p:sp>
        <p:nvSpPr>
          <p:cNvPr id="192" name="Google Shape;192;g3d5043671aa_0_9"/>
          <p:cNvSpPr txBox="1"/>
          <p:nvPr/>
        </p:nvSpPr>
        <p:spPr>
          <a:xfrm>
            <a:off x="3108450" y="854075"/>
            <a:ext cx="29271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700"/>
              <a:t>2</a:t>
            </a:r>
            <a:endParaRPr b="1"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5</a:t>
            </a:r>
            <a:r>
              <a:rPr lang="es-ES" sz="1800"/>
              <a:t> g glicosa (ou sacarosa)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100 ml auga a 37ºC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10 g lévedo</a:t>
            </a:r>
            <a:endParaRPr sz="1800"/>
          </a:p>
        </p:txBody>
      </p:sp>
      <p:sp>
        <p:nvSpPr>
          <p:cNvPr id="193" name="Google Shape;193;g3d5043671aa_0_9"/>
          <p:cNvSpPr txBox="1"/>
          <p:nvPr/>
        </p:nvSpPr>
        <p:spPr>
          <a:xfrm>
            <a:off x="6035550" y="854075"/>
            <a:ext cx="29271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700"/>
              <a:t>3</a:t>
            </a:r>
            <a:endParaRPr b="1"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CONTROL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100 ml auga a 37ºC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10 g lévedo</a:t>
            </a:r>
            <a:endParaRPr sz="1800"/>
          </a:p>
        </p:txBody>
      </p:sp>
      <p:pic>
        <p:nvPicPr>
          <p:cNvPr id="194" name="Google Shape;194;g3d5043671aa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500" y="2763025"/>
            <a:ext cx="3205076" cy="339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d5043671aa_0_9"/>
          <p:cNvSpPr txBox="1"/>
          <p:nvPr/>
        </p:nvSpPr>
        <p:spPr>
          <a:xfrm>
            <a:off x="4075200" y="2763025"/>
            <a:ext cx="4652100" cy="3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Para a dixestión do amidón un lévedo necesita determinados enzimas: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/>
              <a:t>∝- amilase: hidroliza os enlaces </a:t>
            </a:r>
            <a:r>
              <a:rPr lang="es-ES" sz="1800">
                <a:solidFill>
                  <a:schemeClr val="dk1"/>
                </a:solidFill>
              </a:rPr>
              <a:t>∝(1→4)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>
                <a:solidFill>
                  <a:schemeClr val="dk1"/>
                </a:solidFill>
              </a:rPr>
              <a:t>dextrinase: hidroliza os enlaces </a:t>
            </a:r>
            <a:r>
              <a:rPr lang="es-ES" sz="1800">
                <a:solidFill>
                  <a:schemeClr val="dk1"/>
                </a:solidFill>
              </a:rPr>
              <a:t>∝(1→4) e ∝(1→6)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>
                <a:solidFill>
                  <a:schemeClr val="dk1"/>
                </a:solidFill>
              </a:rPr>
              <a:t>Maltase: hidroliza o enlace que mantén unida a maltosa (2 moléculas de glicosa)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</a:rPr>
              <a:t>TEMPERATURA AMBIENTE ÓPTIMA 20-25ºC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d5043671aa_0_19"/>
          <p:cNvSpPr/>
          <p:nvPr/>
        </p:nvSpPr>
        <p:spPr>
          <a:xfrm>
            <a:off x="720000" y="152865"/>
            <a:ext cx="77040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Fermentación alcohólica: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3d5043671aa_0_19"/>
          <p:cNvSpPr txBox="1"/>
          <p:nvPr/>
        </p:nvSpPr>
        <p:spPr>
          <a:xfrm>
            <a:off x="181350" y="854075"/>
            <a:ext cx="29271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700"/>
              <a:t>1</a:t>
            </a:r>
            <a:endParaRPr b="1"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20 g fariña (amidón)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100 ml auga a 37ºC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10 g lévedo</a:t>
            </a:r>
            <a:endParaRPr sz="1800"/>
          </a:p>
        </p:txBody>
      </p:sp>
      <p:sp>
        <p:nvSpPr>
          <p:cNvPr id="202" name="Google Shape;202;g3d5043671aa_0_19"/>
          <p:cNvSpPr txBox="1"/>
          <p:nvPr/>
        </p:nvSpPr>
        <p:spPr>
          <a:xfrm>
            <a:off x="3108450" y="854075"/>
            <a:ext cx="29271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700"/>
              <a:t>2</a:t>
            </a:r>
            <a:endParaRPr b="1"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5 g glicosa (ou sacarosa)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100 ml auga a 37ºC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10 g lévedo</a:t>
            </a:r>
            <a:endParaRPr sz="1800"/>
          </a:p>
        </p:txBody>
      </p:sp>
      <p:sp>
        <p:nvSpPr>
          <p:cNvPr id="203" name="Google Shape;203;g3d5043671aa_0_19"/>
          <p:cNvSpPr txBox="1"/>
          <p:nvPr/>
        </p:nvSpPr>
        <p:spPr>
          <a:xfrm>
            <a:off x="6035550" y="854075"/>
            <a:ext cx="29271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700"/>
              <a:t>3</a:t>
            </a:r>
            <a:endParaRPr b="1"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CONTROL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100 ml auga a 37ºC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10 g lévedo</a:t>
            </a:r>
            <a:endParaRPr sz="1800"/>
          </a:p>
        </p:txBody>
      </p:sp>
      <p:sp>
        <p:nvSpPr>
          <p:cNvPr id="204" name="Google Shape;204;g3d5043671aa_0_19"/>
          <p:cNvSpPr txBox="1"/>
          <p:nvPr/>
        </p:nvSpPr>
        <p:spPr>
          <a:xfrm>
            <a:off x="709850" y="3003375"/>
            <a:ext cx="7704000" cy="17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CALES SON OS FACTORES QUE INFLÚEN NESTE PROCESO???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/>
              <a:t>Fonte de glicosa</a:t>
            </a:r>
            <a:r>
              <a:rPr lang="es-ES" sz="1800"/>
              <a:t>: 1. amidón, 2. glicosa ou sacarosa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/>
              <a:t>Que máis??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PODEMOS “XOGAR” CON ELES PARA SABER COMO ACTÚAN??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DESEÑEMOS O EXPERIMENTO.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685800" y="69264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Nutrición celular: conxunto de procesos mediante os cales unha célula toma do medio materia e enerxía, para transformalas en materia propia e en enerxía que poderá empregar en tódolos procesos celulares.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85800" y="278100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nutrición ten tres etapas: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AutoNum type="arabicPeriod"/>
            </a:pPr>
            <a:r>
              <a:rPr b="0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 de nutrientes na célula.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AutoNum type="arabicPeriod"/>
            </a:pPr>
            <a:r>
              <a:rPr b="0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Metabolismo.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AutoNum type="arabicPeriod"/>
            </a:pPr>
            <a:r>
              <a:rPr b="0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Produción de refugallos e de produtos.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685800" y="692640"/>
            <a:ext cx="7771680" cy="1943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lang="es-ES" sz="2400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CAL É A FONTE DE MATERIA E DE ENERXÍA?</a:t>
            </a:r>
            <a:br>
              <a:rPr lang="es-ES" sz="2400"/>
            </a:br>
            <a:br>
              <a:rPr lang="es-ES" sz="2400"/>
            </a:br>
            <a:r>
              <a:rPr b="0" lang="es-E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Existen dúas modalidades de nutrición, que dependen das fontes de materia e de enerxía:</a:t>
            </a:r>
            <a:br>
              <a:rPr lang="es-ES" sz="2000"/>
            </a:b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2" name="Google Shape;112;p3"/>
          <p:cNvGraphicFramePr/>
          <p:nvPr/>
        </p:nvGraphicFramePr>
        <p:xfrm>
          <a:off x="1043640" y="234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{B65E8032-6550-44CA-8F88-A27797662EF2}</a:tableStyleId>
              </a:tblPr>
              <a:tblGrid>
                <a:gridCol w="2232000"/>
                <a:gridCol w="2232000"/>
                <a:gridCol w="2232000"/>
              </a:tblGrid>
              <a:tr h="39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Fonte de materia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Fonte de enerxía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800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AUTÓTROFA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600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Biomoléculas inorgánicas: H</a:t>
                      </a:r>
                      <a:r>
                        <a:rPr b="0" baseline="-25000" lang="es-ES" sz="1600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b="0" lang="es-ES" sz="1600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O, CO</a:t>
                      </a:r>
                      <a:r>
                        <a:rPr b="0" baseline="-25000" lang="es-ES" sz="1600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b="0" lang="es-ES" sz="1600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sales minerais</a:t>
                      </a:r>
                      <a:endParaRPr b="0" sz="16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600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Luz solar: fotosíntese</a:t>
                      </a:r>
                      <a:endParaRPr b="0" sz="16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600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Enerxía acumulada en moléculas inorgánicas: quimiosíntese.</a:t>
                      </a:r>
                      <a:endParaRPr b="0" sz="16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800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HETERÓTROFA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600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Biomoléculas orgánicas.</a:t>
                      </a:r>
                      <a:endParaRPr b="0" sz="16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600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Degradación de biomoléculas orgánicas</a:t>
                      </a:r>
                      <a:endParaRPr b="0" sz="16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540000" y="2130480"/>
            <a:ext cx="8277480" cy="182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52999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b="1" lang="es-ES" sz="2400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COMO CONSEGUE UNHA CÉLULA A SÚA PROPIA MATERIA E A SÚA PROPIA ENERXÍA?</a:t>
            </a:r>
            <a:br>
              <a:rPr lang="es-ES" sz="2400"/>
            </a:br>
            <a:br>
              <a:rPr lang="es-ES" sz="2400"/>
            </a:br>
            <a:r>
              <a:rPr b="1"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Metabolismo</a:t>
            </a:r>
            <a:r>
              <a:rPr b="0"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conxunto de reaccións químicas que ocorren no interior das células e que lles permiten conseguir, a partir dos nutrientes, materia e enerxía propias, para construir as súas moléculas e para empregar en tódolos procesos celulares.</a:t>
            </a:r>
            <a:br>
              <a:rPr lang="es-ES" sz="2400"/>
            </a:br>
            <a:br>
              <a:rPr lang="es-ES" sz="2400"/>
            </a:br>
            <a:r>
              <a:rPr b="0"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Dentro do metabolismo hai dous tipos de reaccións:</a:t>
            </a:r>
            <a:br>
              <a:rPr lang="es-ES" sz="2400"/>
            </a:br>
            <a:r>
              <a:rPr b="1"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Catabolismo</a:t>
            </a:r>
            <a:r>
              <a:rPr b="0"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son reaccións nas que se degrada materia orgánica, conseguindo enerxía en forma de ATP e liberándose calor.</a:t>
            </a:r>
            <a:br>
              <a:rPr lang="es-ES" sz="2400"/>
            </a:br>
            <a:r>
              <a:rPr b="1"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Anabolismo</a:t>
            </a:r>
            <a:r>
              <a:rPr b="0"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son reaccións nas que se constrúen moléculas orgánicas, require consumo de enerxía.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640" y="1124640"/>
            <a:ext cx="8739000" cy="450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0000" y="2340000"/>
            <a:ext cx="5860800" cy="39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/>
          <p:nvPr/>
        </p:nvSpPr>
        <p:spPr>
          <a:xfrm>
            <a:off x="686160" y="76464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ATP (adenosín trifosfato)</a:t>
            </a:r>
            <a:r>
              <a:rPr b="0" i="0" lang="es-E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nucleótido que ten como función transportar enerxía dunhas partes a outras da célula. A enerxía é acumulada nos enlaces que existen entre os seus grupos fosfato.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title"/>
          </p:nvPr>
        </p:nvSpPr>
        <p:spPr>
          <a:xfrm>
            <a:off x="685800" y="76464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Calibri"/>
              <a:buNone/>
            </a:pPr>
            <a:r>
              <a:rPr b="1" lang="es-ES" sz="2200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Catabolismo</a:t>
            </a:r>
            <a:r>
              <a:rPr b="0" lang="es-E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conxunto de reaccións químicas organizadas en rutas que degradan moléculas orgánicas para conseguir enerxía en forma de ATP. Moléculas degradadas: glícidos e lípidos (graxas).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838080" y="2387160"/>
            <a:ext cx="7771680" cy="3129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1ª ETAPA: glicólise, é a ruptura de 1 molécula de glicosa, que se transforma en 2 de ácido pirúvico, liberando 2ATP. Sudece no citoplasma.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2ª ETAPA:  dependendo da presenza ou non de osíxeno: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RESPIRACIÓN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FERMENTACIÓN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>
            <p:ph type="title"/>
          </p:nvPr>
        </p:nvSpPr>
        <p:spPr>
          <a:xfrm>
            <a:off x="685800" y="76464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Calibri"/>
              <a:buNone/>
            </a:pPr>
            <a:r>
              <a:rPr b="1" lang="es-ES" sz="2200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RESPIRACIÓN CELULAR</a:t>
            </a:r>
            <a:r>
              <a:rPr b="0" lang="es-E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 molécula de glicosa é degradada de forma completa, transformándose en moléculas de CO</a:t>
            </a:r>
            <a:r>
              <a:rPr b="0" baseline="-25000" lang="es-E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lang="es-E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a molécula que recibe en último lugar os hidróxenos da glicosa é o osíxeno, que por tanto se transforma en H</a:t>
            </a:r>
            <a:r>
              <a:rPr b="0" baseline="-25000" lang="es-E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lang="es-E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O.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5560" y="2637000"/>
            <a:ext cx="7257240" cy="345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760" y="1268640"/>
            <a:ext cx="7625880" cy="4463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/>
          <p:nvPr/>
        </p:nvSpPr>
        <p:spPr>
          <a:xfrm>
            <a:off x="6885000" y="1276200"/>
            <a:ext cx="2292840" cy="8625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 txBox="1"/>
          <p:nvPr>
            <p:ph type="title"/>
          </p:nvPr>
        </p:nvSpPr>
        <p:spPr>
          <a:xfrm>
            <a:off x="631440" y="11664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Calibri"/>
              <a:buNone/>
            </a:pPr>
            <a:r>
              <a:rPr b="1" lang="es-ES" sz="2200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RESPIRACIÓN CELULAR</a:t>
            </a:r>
            <a:r>
              <a:rPr b="0" lang="es-E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ten lugar nas </a:t>
            </a:r>
            <a:r>
              <a:rPr b="1" lang="es-E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mitocondrias</a:t>
            </a:r>
            <a:r>
              <a:rPr b="0" lang="es-E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6857280" y="1338480"/>
            <a:ext cx="22716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CADEA RESPIRATORIA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 CADEA DE TRASNPORTE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ELECTRÓNICO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9"/>
          <p:cNvCxnSpPr/>
          <p:nvPr/>
        </p:nvCxnSpPr>
        <p:spPr>
          <a:xfrm flipH="1">
            <a:off x="6660000" y="2276640"/>
            <a:ext cx="1334160" cy="43272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2023-04-10T15:14:25Z</dcterms:created>
  <dc:creator>Saleta de los Arcos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Presentación en pantalla (4:3)</vt:lpwstr>
  </property>
  <property fmtid="{D5CDD505-2E9C-101B-9397-08002B2CF9AE}" pid="3" name="Slides">
    <vt:i4>11</vt:i4>
  </property>
</Properties>
</file>