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6" roundtripDataSignature="AMtx7miB9uOf4hcE3i1L7s6MsYwDVkAN+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customschemas.google.com/relationships/presentationmetadata" Target="metadata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b734ad08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g3b734ad084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95f73543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7" name="Google Shape;157;g295f73543b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2" name="Google Shape;16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b7dbf123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8" name="Google Shape;168;g3b7dbf123e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3" name="Google Shape;17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0" name="Google Shape;18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2" name="Google Shape;19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8" name="Google Shape;19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8" name="Google Shape;20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95f73543b6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2" name="Google Shape;212;g295f73543b6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b81d5b0c3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4" name="Google Shape;224;g3b81d5b0c39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95f73543b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3" name="Google Shape;233;g295f73543b6_0_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95f73543b6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0" name="Google Shape;240;g295f73543b6_0_1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95f73543b6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7" name="Google Shape;247;g295f73543b6_0_1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4" name="Google Shape;25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b7dbf123e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3" name="Google Shape;263;g3b7dbf123e5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b7dbf123e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0" name="Google Shape;270;g3b7dbf123e5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95f73543b6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9" name="Google Shape;279;g295f73543b6_0_2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6" name="Google Shape;28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95f73543b6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4" name="Google Shape;294;g295f73543b6_0_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b52d2947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" name="Google Shape;93;g3b52d29470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95f73543b6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0" name="Google Shape;300;g295f73543b6_0_2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238c9647c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5" name="Google Shape;305;g3238c9647cc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95f73543b6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g295f73543b6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b81d5b0c3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g3b81d5b0c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95f73543b6_0_2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g295f73543b6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95f73543b6_0_2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g295f73543b6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95f73543b6_0_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g295f73543b6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238c9647cc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g3238c9647c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b7dbf123e5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g3b7dbf123e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b7dbf123e5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g3b7dbf123e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b7dbf123e5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g3b7dbf123e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" name="Google Shape;11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95f73543b6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8" name="Google Shape;118;g295f73543b6_0_1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4" name="Google Shape;12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" name="Google Shape;13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" name="Google Shape;13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2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2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Relationship Id="rId4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611560" y="141277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Tema 10. Enzimas e vitaminas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(bloque 4)</a:t>
            </a:r>
            <a:endParaRPr/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1341" y="3429000"/>
            <a:ext cx="6572838" cy="1903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b734ad0844_0_0"/>
          <p:cNvSpPr txBox="1"/>
          <p:nvPr>
            <p:ph idx="1" type="subTitle"/>
          </p:nvPr>
        </p:nvSpPr>
        <p:spPr>
          <a:xfrm>
            <a:off x="323528" y="620688"/>
            <a:ext cx="84249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s-ES" sz="1800">
                <a:solidFill>
                  <a:schemeClr val="dk2"/>
                </a:solidFill>
              </a:rPr>
              <a:t>4. A REACCIÓN ENZIMÁTICA: como actúan os enzimas?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51" name="Google Shape;151;g3b734ad0844_0_0"/>
          <p:cNvSpPr txBox="1"/>
          <p:nvPr/>
        </p:nvSpPr>
        <p:spPr>
          <a:xfrm>
            <a:off x="467544" y="1052736"/>
            <a:ext cx="799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reacción químicas necesitan enerxía de activación E</a:t>
            </a:r>
            <a:r>
              <a:rPr b="0" baseline="-2500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g3b734ad084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4623" y="1578742"/>
            <a:ext cx="3124303" cy="166370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b734ad0844_0_0"/>
          <p:cNvSpPr txBox="1"/>
          <p:nvPr/>
        </p:nvSpPr>
        <p:spPr>
          <a:xfrm>
            <a:off x="610334" y="3336437"/>
            <a:ext cx="799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enzimas aceleran as reacción químicas porque reducen esa  enerxía de activación: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3b734ad084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038" y="3850187"/>
            <a:ext cx="7821887" cy="2878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295f73543b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646425"/>
            <a:ext cx="8839200" cy="3565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 txBox="1"/>
          <p:nvPr>
            <p:ph idx="1" type="subTitle"/>
          </p:nvPr>
        </p:nvSpPr>
        <p:spPr>
          <a:xfrm>
            <a:off x="323525" y="620704"/>
            <a:ext cx="8424900" cy="11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81783"/>
              <a:buNone/>
            </a:pPr>
            <a:r>
              <a:rPr lang="es-ES" sz="2200">
                <a:solidFill>
                  <a:schemeClr val="dk2"/>
                </a:solidFill>
              </a:rPr>
              <a:t>A reducción da enerxía de activación prodúcese ao formarse o complexo </a:t>
            </a:r>
            <a:r>
              <a:rPr b="1" lang="es-ES" sz="2200">
                <a:solidFill>
                  <a:schemeClr val="dk2"/>
                </a:solidFill>
              </a:rPr>
              <a:t>ENZIMA-SUBSTRATO</a:t>
            </a:r>
            <a:r>
              <a:rPr lang="es-ES" sz="2200">
                <a:solidFill>
                  <a:schemeClr val="dk2"/>
                </a:solidFill>
              </a:rPr>
              <a:t>. </a:t>
            </a:r>
            <a:endParaRPr sz="2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81783"/>
              <a:buNone/>
            </a:pPr>
            <a:r>
              <a:rPr lang="es-ES" sz="2200">
                <a:solidFill>
                  <a:schemeClr val="dk2"/>
                </a:solidFill>
              </a:rPr>
              <a:t>A unión ten lugar no </a:t>
            </a:r>
            <a:r>
              <a:rPr b="1" lang="es-ES" sz="2200">
                <a:solidFill>
                  <a:schemeClr val="dk2"/>
                </a:solidFill>
              </a:rPr>
              <a:t>centro activo</a:t>
            </a:r>
            <a:r>
              <a:rPr lang="es-ES" sz="2200">
                <a:solidFill>
                  <a:schemeClr val="dk2"/>
                </a:solidFill>
              </a:rPr>
              <a:t> mediante </a:t>
            </a:r>
            <a:r>
              <a:rPr b="1" lang="es-ES" sz="2200">
                <a:solidFill>
                  <a:schemeClr val="dk2"/>
                </a:solidFill>
              </a:rPr>
              <a:t>enlaces febles</a:t>
            </a:r>
            <a:r>
              <a:rPr lang="es-ES" sz="2200">
                <a:solidFill>
                  <a:schemeClr val="dk2"/>
                </a:solidFill>
              </a:rPr>
              <a:t> que debilitan os enlaces propios do substrato.</a:t>
            </a:r>
            <a:endParaRPr sz="22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Metabolismo celular Enzimas y vitaminas IES Bañaderos. - ppt descargar" id="165" name="Google Shape;165;p9"/>
          <p:cNvPicPr preferRelativeResize="0"/>
          <p:nvPr/>
        </p:nvPicPr>
        <p:blipFill rotWithShape="1">
          <a:blip r:embed="rId3">
            <a:alphaModFix/>
          </a:blip>
          <a:srcRect b="0" l="0" r="0" t="23909"/>
          <a:stretch/>
        </p:blipFill>
        <p:spPr>
          <a:xfrm>
            <a:off x="981996" y="1800601"/>
            <a:ext cx="7320842" cy="4176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3b7dbf123e5_0_0" title="176841537287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487174" y="-918987"/>
            <a:ext cx="4169651" cy="8695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/>
          <p:nvPr>
            <p:ph idx="1" type="subTitle"/>
          </p:nvPr>
        </p:nvSpPr>
        <p:spPr>
          <a:xfrm>
            <a:off x="323528" y="620688"/>
            <a:ext cx="8424936" cy="864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s-ES" sz="1800">
                <a:solidFill>
                  <a:schemeClr val="dk2"/>
                </a:solidFill>
              </a:rPr>
              <a:t>4. A REACCIÓN ENZIMÁTICA: modelos que explican a especificidade dos enzimas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76" name="Google Shape;176;p10"/>
          <p:cNvPicPr preferRelativeResize="0"/>
          <p:nvPr/>
        </p:nvPicPr>
        <p:blipFill rotWithShape="1">
          <a:blip r:embed="rId3">
            <a:alphaModFix/>
          </a:blip>
          <a:srcRect b="0" l="0" r="0" t="17490"/>
          <a:stretch/>
        </p:blipFill>
        <p:spPr>
          <a:xfrm>
            <a:off x="651675" y="1101075"/>
            <a:ext cx="7753800" cy="470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0"/>
          <p:cNvSpPr txBox="1"/>
          <p:nvPr/>
        </p:nvSpPr>
        <p:spPr>
          <a:xfrm>
            <a:off x="1763703" y="5949275"/>
            <a:ext cx="685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dous modelos explican a ESPECIFICIDADE DOS ENZIMAS.</a:t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 txBox="1"/>
          <p:nvPr>
            <p:ph idx="1" type="subTitle"/>
          </p:nvPr>
        </p:nvSpPr>
        <p:spPr>
          <a:xfrm>
            <a:off x="323526" y="620700"/>
            <a:ext cx="49758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b="1" lang="es-ES" sz="1800">
                <a:solidFill>
                  <a:schemeClr val="dk2"/>
                </a:solidFill>
              </a:rPr>
              <a:t>5. FACTORES QUE INFLÚEN NA ACCIÓN ENZIMÁTICA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83" name="Google Shape;183;p11"/>
          <p:cNvSpPr txBox="1"/>
          <p:nvPr/>
        </p:nvSpPr>
        <p:spPr>
          <a:xfrm>
            <a:off x="323525" y="1115400"/>
            <a:ext cx="7224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CONCENTRACIÓN DO SUBSTRATO.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s-E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CINÉTICA ENZIMÁTICA</a:t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3496233"/>
            <a:ext cx="8839202" cy="3274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6688" y="302050"/>
            <a:ext cx="1778375" cy="27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99300" y="302050"/>
            <a:ext cx="1679578" cy="27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1"/>
          <p:cNvSpPr txBox="1"/>
          <p:nvPr/>
        </p:nvSpPr>
        <p:spPr>
          <a:xfrm>
            <a:off x="5352275" y="3126925"/>
            <a:ext cx="122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Maud Menten.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1"/>
          <p:cNvSpPr txBox="1"/>
          <p:nvPr/>
        </p:nvSpPr>
        <p:spPr>
          <a:xfrm>
            <a:off x="7126700" y="3126925"/>
            <a:ext cx="146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Leonor Michaelis.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46996" y="2087150"/>
            <a:ext cx="2692554" cy="63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/>
          <p:nvPr/>
        </p:nvSpPr>
        <p:spPr>
          <a:xfrm>
            <a:off x="549851" y="774250"/>
            <a:ext cx="82641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unha </a:t>
            </a: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concentración determinada de enzima</a:t>
            </a: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hai unha velocidade da reacción máxima que é propia de cada enzima e independente da concentración de substrato.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velocidade máxima corresponde ó estado de </a:t>
            </a: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saturación do enzima.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afinidade do enzima polo substrato</a:t>
            </a: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vén definida pola </a:t>
            </a:r>
            <a:r>
              <a:rPr b="0" i="0" lang="es-ES" sz="1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constante de Michaelis-Menten K</a:t>
            </a:r>
            <a:r>
              <a:rPr b="0" baseline="-25000" i="0" lang="es-ES" sz="1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que é </a:t>
            </a:r>
            <a:r>
              <a:rPr b="0" i="0" lang="es-ES" sz="1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 [S] que corresponde á metade da velocidade máxima (½ v</a:t>
            </a:r>
            <a:r>
              <a:rPr b="0" baseline="-25000" i="0" lang="es-ES" sz="1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max</a:t>
            </a:r>
            <a:r>
              <a:rPr b="0" i="0" lang="es-ES" sz="1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★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Valores de Km elevado corresponden a afinidades baixas. Ex. curva B.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★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Valores de Km baixos corresponden a afinidades altas. Ex. curva A.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1625" y="3803550"/>
            <a:ext cx="3492244" cy="286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"/>
          <p:cNvSpPr txBox="1"/>
          <p:nvPr>
            <p:ph idx="1" type="subTitle"/>
          </p:nvPr>
        </p:nvSpPr>
        <p:spPr>
          <a:xfrm>
            <a:off x="323528" y="620688"/>
            <a:ext cx="8424936" cy="864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s-ES" sz="1800">
                <a:solidFill>
                  <a:schemeClr val="dk2"/>
                </a:solidFill>
              </a:rPr>
              <a:t>5. FACTORES QUE INFLÚEN NA ACCIÓN ENZIMÁTICA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201" name="Google Shape;201;p13"/>
          <p:cNvSpPr txBox="1"/>
          <p:nvPr/>
        </p:nvSpPr>
        <p:spPr>
          <a:xfrm>
            <a:off x="755576" y="1412776"/>
            <a:ext cx="532859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TEMPERATURA DO MEDIO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3"/>
          <p:cNvSpPr txBox="1"/>
          <p:nvPr/>
        </p:nvSpPr>
        <p:spPr>
          <a:xfrm>
            <a:off x="1479448" y="5193427"/>
            <a:ext cx="345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 unha temperatura óptima.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3"/>
          <p:cNvSpPr txBox="1"/>
          <p:nvPr/>
        </p:nvSpPr>
        <p:spPr>
          <a:xfrm>
            <a:off x="4935750" y="1412788"/>
            <a:ext cx="304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pH DO MEDIO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3"/>
          <p:cNvSpPr txBox="1"/>
          <p:nvPr/>
        </p:nvSpPr>
        <p:spPr>
          <a:xfrm>
            <a:off x="5861786" y="5193427"/>
            <a:ext cx="237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 un pH óptimo.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800" y="2082661"/>
            <a:ext cx="8758400" cy="269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95f73543b6_0_51"/>
          <p:cNvSpPr txBox="1"/>
          <p:nvPr/>
        </p:nvSpPr>
        <p:spPr>
          <a:xfrm>
            <a:off x="576525" y="1537875"/>
            <a:ext cx="47067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s-E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INHIBICIÓN IRREVERSIBLE: </a:t>
            </a:r>
            <a:endParaRPr b="1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E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VELENOS </a:t>
            </a:r>
            <a:r>
              <a:rPr i="0" lang="es-E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(toxinas coma algúns insecticidas fluorados  que bloquean o sistema nervioso; fármacos que bloquean os enzimas que sintetizan a parede bacteriana</a:t>
            </a:r>
            <a:r>
              <a:rPr b="1" i="0" lang="es-E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295f73543b6_0_51"/>
          <p:cNvSpPr txBox="1"/>
          <p:nvPr/>
        </p:nvSpPr>
        <p:spPr>
          <a:xfrm>
            <a:off x="661048" y="3189488"/>
            <a:ext cx="6650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s-E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INHIBIDORES REVERSIBLES: </a:t>
            </a:r>
            <a:r>
              <a:rPr b="1" i="0" lang="es-E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competitivos ou non competitivos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295f73543b6_0_51"/>
          <p:cNvSpPr txBox="1"/>
          <p:nvPr/>
        </p:nvSpPr>
        <p:spPr>
          <a:xfrm>
            <a:off x="4914100" y="5788200"/>
            <a:ext cx="38397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COMPETITIVA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inhibidor únese temporalmente ó enzima polo centro activo, impedindo o acceso do substrato.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295f73543b6_0_51"/>
          <p:cNvSpPr txBox="1"/>
          <p:nvPr/>
        </p:nvSpPr>
        <p:spPr>
          <a:xfrm>
            <a:off x="943600" y="5788200"/>
            <a:ext cx="38397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NON COMPETITIVA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inhibidor únese ó enzima nun sitio diferente ó centro activo, alterando a estrutura do enzima, impedindo a unión do substrato.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g295f73543b6_0_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2700" y="1438817"/>
            <a:ext cx="3081701" cy="1745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295f73543b6_0_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3600" y="3699288"/>
            <a:ext cx="7256812" cy="206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295f73543b6_0_51"/>
          <p:cNvSpPr txBox="1"/>
          <p:nvPr>
            <p:ph idx="1" type="subTitle"/>
          </p:nvPr>
        </p:nvSpPr>
        <p:spPr>
          <a:xfrm>
            <a:off x="323526" y="321775"/>
            <a:ext cx="54588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s-ES" sz="2016">
                <a:solidFill>
                  <a:schemeClr val="dk2"/>
                </a:solidFill>
              </a:rPr>
              <a:t>6. REGULACIÓN DA ACTIVIDADE ENZIMÁTICA</a:t>
            </a:r>
            <a:endParaRPr sz="3416"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221" name="Google Shape;221;g295f73543b6_0_51"/>
          <p:cNvSpPr txBox="1"/>
          <p:nvPr/>
        </p:nvSpPr>
        <p:spPr>
          <a:xfrm>
            <a:off x="589775" y="584125"/>
            <a:ext cx="77895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Segundo as necesidades do organismo, os enzimas están activados ou desactivados. A súa actividade entón está </a:t>
            </a: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regulada</a:t>
            </a: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Existen dous modelos de regulación: </a:t>
            </a: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inhibición e alosterismo</a:t>
            </a: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75550"/>
            <a:ext cx="8839199" cy="1926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b81d5b0c39_0_8"/>
          <p:cNvSpPr txBox="1"/>
          <p:nvPr/>
        </p:nvSpPr>
        <p:spPr>
          <a:xfrm>
            <a:off x="983648" y="756013"/>
            <a:ext cx="6650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s-E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INHIBIDORES REVERSIBLES: </a:t>
            </a:r>
            <a:r>
              <a:rPr b="1" i="0" lang="es-E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competitivos ou non competitivos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3b81d5b0c39_0_8"/>
          <p:cNvSpPr txBox="1"/>
          <p:nvPr/>
        </p:nvSpPr>
        <p:spPr>
          <a:xfrm>
            <a:off x="4914100" y="5788200"/>
            <a:ext cx="38397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COMPETITIVA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inhibidor únese temporalmente ó enzima polo centro activo, impedindo o acceso do substrato.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3b81d5b0c39_0_8"/>
          <p:cNvSpPr txBox="1"/>
          <p:nvPr/>
        </p:nvSpPr>
        <p:spPr>
          <a:xfrm>
            <a:off x="943600" y="5788200"/>
            <a:ext cx="38397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NON COMPETITIVA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inhibidor únese ó enzima nun sitio diferente ó centro activo, alterando a estrutura do enzima, impedindo a unión do substrato.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3b81d5b0c39_0_8"/>
          <p:cNvSpPr txBox="1"/>
          <p:nvPr>
            <p:ph idx="1" type="subTitle"/>
          </p:nvPr>
        </p:nvSpPr>
        <p:spPr>
          <a:xfrm>
            <a:off x="323526" y="321775"/>
            <a:ext cx="54588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s-ES" sz="2016">
                <a:solidFill>
                  <a:schemeClr val="dk2"/>
                </a:solidFill>
              </a:rPr>
              <a:t>6. REGULACIÓN DA ACTIVIDADE ENZIMÁTICA</a:t>
            </a:r>
            <a:endParaRPr sz="3416"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230" name="Google Shape;230;g3b81d5b0c39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250" y="1185775"/>
            <a:ext cx="7848297" cy="429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95f73543b6_0_60"/>
          <p:cNvSpPr txBox="1"/>
          <p:nvPr/>
        </p:nvSpPr>
        <p:spPr>
          <a:xfrm>
            <a:off x="453427" y="283125"/>
            <a:ext cx="703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s-E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Variación da cinética enzimática en presenza de inhibidores </a:t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g295f73543b6_0_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8076" y="2844875"/>
            <a:ext cx="5367849" cy="396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295f73543b6_0_60"/>
          <p:cNvSpPr txBox="1"/>
          <p:nvPr/>
        </p:nvSpPr>
        <p:spPr>
          <a:xfrm>
            <a:off x="439951" y="698625"/>
            <a:ext cx="82641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presenza dun </a:t>
            </a:r>
            <a:r>
              <a:rPr b="1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inhibidor competitivo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 velocidade máxima da reacción non vai variar, posto que cando [S] é moi elevado, o inhibidor terá baixas probabilidades de unirse ó enzima. Porén, a V</a:t>
            </a:r>
            <a:r>
              <a:rPr b="0" baseline="-2500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acádase </a:t>
            </a:r>
            <a:r>
              <a:rPr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valores máis altos de </a:t>
            </a:r>
            <a:r>
              <a:rPr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[S]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Po</a:t>
            </a:r>
            <a:r>
              <a:rPr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tanto Km será maior (a afinidade do enzima diminúe).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Pola contra, no caso dun </a:t>
            </a:r>
            <a:r>
              <a:rPr b="1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inhibidor non competitivo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por moito que aumente [S], ó estar invalidados os centros activos a V</a:t>
            </a:r>
            <a:r>
              <a:rPr b="0" baseline="-2500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será menor (diminúe a cantidade de enzimas activos). Nesa situación, a afinidade non variará, sendo o mesmo o valor da K</a:t>
            </a:r>
            <a:r>
              <a:rPr b="0" baseline="-2500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b="0" baseline="-2500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95f73543b6_0_185"/>
          <p:cNvSpPr txBox="1"/>
          <p:nvPr/>
        </p:nvSpPr>
        <p:spPr>
          <a:xfrm>
            <a:off x="453427" y="283125"/>
            <a:ext cx="703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s-E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Variación da cinética enzimática en presenza de inhibidores </a:t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295f73543b6_0_185"/>
          <p:cNvSpPr txBox="1"/>
          <p:nvPr/>
        </p:nvSpPr>
        <p:spPr>
          <a:xfrm>
            <a:off x="439951" y="818200"/>
            <a:ext cx="8264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presenza dun inhibidor NON competitivo, a velocidade máxima da reacción diminuirá, porque non pode ser compensada por un incremento na [S].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valor de Km mantense porén constante, conservándose por tanto o grao de afinidade entre o enzima e o substrato.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g295f73543b6_0_1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8076" y="2185450"/>
            <a:ext cx="5367849" cy="396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g295f73543b6_0_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500" y="3429000"/>
            <a:ext cx="3265792" cy="32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295f73543b6_0_1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5488" y="257525"/>
            <a:ext cx="8453025" cy="29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295f73543b6_0_174"/>
          <p:cNvSpPr txBox="1"/>
          <p:nvPr/>
        </p:nvSpPr>
        <p:spPr>
          <a:xfrm>
            <a:off x="5807325" y="3635625"/>
            <a:ext cx="2896800" cy="12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ABAU ORDINARIA 2023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0874" y="2581825"/>
            <a:ext cx="6100300" cy="41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6"/>
          <p:cNvSpPr txBox="1"/>
          <p:nvPr/>
        </p:nvSpPr>
        <p:spPr>
          <a:xfrm>
            <a:off x="415050" y="756075"/>
            <a:ext cx="8313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alosterismo é outro </a:t>
            </a: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regulación</a:t>
            </a: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que funciona en enzimas que teñen ademais do</a:t>
            </a: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s-ES" sz="1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sitio activo</a:t>
            </a: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un </a:t>
            </a:r>
            <a:r>
              <a:rPr b="1" i="0" lang="es-E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sitio regulador ou alostérico </a:t>
            </a: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vai regular a actividade do enzima, activándoo ou desactivándoo coa unión ou separación dun </a:t>
            </a:r>
            <a:r>
              <a:rPr b="1" i="0" lang="es-ES" sz="18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ligando ou efector</a:t>
            </a: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6"/>
          <p:cNvSpPr txBox="1"/>
          <p:nvPr/>
        </p:nvSpPr>
        <p:spPr>
          <a:xfrm>
            <a:off x="756881" y="261235"/>
            <a:ext cx="532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ALOSTERISMO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6"/>
          <p:cNvSpPr txBox="1"/>
          <p:nvPr/>
        </p:nvSpPr>
        <p:spPr>
          <a:xfrm>
            <a:off x="4838700" y="1874900"/>
            <a:ext cx="35385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REGULACIÓN POSITIVA: paso de forma inactiva (T) a activa (R)</a:t>
            </a:r>
            <a:endParaRPr b="1" i="0" sz="1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6"/>
          <p:cNvSpPr txBox="1"/>
          <p:nvPr/>
        </p:nvSpPr>
        <p:spPr>
          <a:xfrm>
            <a:off x="1147900" y="1874900"/>
            <a:ext cx="353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REGULACIÓN NEGATIVA: paso de forma activa (R) a inactiva (T).</a:t>
            </a:r>
            <a:endParaRPr b="1" i="0" sz="1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b7dbf123e5_0_23"/>
          <p:cNvSpPr txBox="1"/>
          <p:nvPr/>
        </p:nvSpPr>
        <p:spPr>
          <a:xfrm>
            <a:off x="756881" y="437085"/>
            <a:ext cx="532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ALOSTERISMO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g3b7dbf123e5_0_23" title="176841738167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695273" y="-626038"/>
            <a:ext cx="3656849" cy="833990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3b7dbf123e5_0_23"/>
          <p:cNvSpPr txBox="1"/>
          <p:nvPr/>
        </p:nvSpPr>
        <p:spPr>
          <a:xfrm>
            <a:off x="528279" y="1139700"/>
            <a:ext cx="1946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INHIBIDORES</a:t>
            </a:r>
            <a:endParaRPr b="1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b7dbf123e5_0_13"/>
          <p:cNvSpPr txBox="1"/>
          <p:nvPr/>
        </p:nvSpPr>
        <p:spPr>
          <a:xfrm>
            <a:off x="756881" y="437085"/>
            <a:ext cx="532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ALOSTERISMO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g3b7dbf123e5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624" y="1203258"/>
            <a:ext cx="5328600" cy="4240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3b7dbf123e5_0_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7223" y="1698960"/>
            <a:ext cx="3081978" cy="339479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3b7dbf123e5_0_13"/>
          <p:cNvSpPr txBox="1"/>
          <p:nvPr/>
        </p:nvSpPr>
        <p:spPr>
          <a:xfrm>
            <a:off x="528279" y="1139700"/>
            <a:ext cx="1946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ACTIVADORES</a:t>
            </a:r>
            <a:endParaRPr b="1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3b7dbf123e5_0_13"/>
          <p:cNvSpPr txBox="1"/>
          <p:nvPr/>
        </p:nvSpPr>
        <p:spPr>
          <a:xfrm>
            <a:off x="353755" y="5699075"/>
            <a:ext cx="8280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propios substratos poden actuar como activadores, igual que os coenzimas e ións; os produtos poden actuar como inhibidores. </a:t>
            </a:r>
            <a:endParaRPr b="1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95f73543b6_0_200"/>
          <p:cNvSpPr txBox="1"/>
          <p:nvPr/>
        </p:nvSpPr>
        <p:spPr>
          <a:xfrm>
            <a:off x="658800" y="837275"/>
            <a:ext cx="8071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casos de alosterismo a gráfica de cinética enzimática cambia e a curva adopta un trazo sigmoidal.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295f73543b6_0_200"/>
          <p:cNvSpPr txBox="1"/>
          <p:nvPr/>
        </p:nvSpPr>
        <p:spPr>
          <a:xfrm>
            <a:off x="756881" y="437085"/>
            <a:ext cx="532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ALOSTERISMO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g295f73543b6_0_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4300" y="2382725"/>
            <a:ext cx="5863650" cy="357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 txBox="1"/>
          <p:nvPr/>
        </p:nvSpPr>
        <p:spPr>
          <a:xfrm>
            <a:off x="756881" y="367560"/>
            <a:ext cx="532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ALOSTERISMO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gulación enzimática (artículo) | Khan Academy" id="289" name="Google Shape;28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608" y="3136692"/>
            <a:ext cx="7163992" cy="241583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7"/>
          <p:cNvSpPr txBox="1"/>
          <p:nvPr/>
        </p:nvSpPr>
        <p:spPr>
          <a:xfrm>
            <a:off x="569250" y="771825"/>
            <a:ext cx="8005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exemplo de regulación alostérica é a chamada </a:t>
            </a:r>
            <a:r>
              <a:rPr b="1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retroinhibición ou inhibición feed-back</a:t>
            </a:r>
            <a:r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na que o produto final dunha ruta metabólica actúa como inhibidor do primeiro enzima ou enzima regulador de dita secuencia metabólica, axustando así a produción do produto final ás necesidades da célula.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2800350" y="2341875"/>
            <a:ext cx="35433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AUTORREGULACIÓN DE RUTAS METABÓLICAS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95f73543b6_0_69"/>
          <p:cNvSpPr txBox="1"/>
          <p:nvPr>
            <p:ph idx="1" type="subTitle"/>
          </p:nvPr>
        </p:nvSpPr>
        <p:spPr>
          <a:xfrm>
            <a:off x="323528" y="620688"/>
            <a:ext cx="84249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5368"/>
              <a:buNone/>
            </a:pPr>
            <a:r>
              <a:rPr b="1" lang="es-ES" sz="2388">
                <a:solidFill>
                  <a:schemeClr val="dk2"/>
                </a:solidFill>
              </a:rPr>
              <a:t>7. NOMENCLATURA E CLASIFICACIÓN DOS ENZIMAS</a:t>
            </a:r>
            <a:endParaRPr sz="3788"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97" name="Google Shape;297;g295f73543b6_0_69"/>
          <p:cNvSpPr txBox="1"/>
          <p:nvPr/>
        </p:nvSpPr>
        <p:spPr>
          <a:xfrm>
            <a:off x="439951" y="1110300"/>
            <a:ext cx="82641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Moitos enzimas identifícanse co nome do substrato ó que se unen (criterio de especificidade), engadindo despois o sufixo -ase. Por exemplo </a:t>
            </a: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lactase</a:t>
            </a: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Algúns outros noméanse tendo en conta o substrato sobre o que actúan, seguido do nome do coenzima (de existir) e máis a reacción que cataliza. Por exemplo: malonato coenzima A-transferasa.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Existen excepcións herdadas das nomenclaturas antigas: pepsinas, tripsinas.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unificar criterios, a unión Internacional de Bioquímica (IUB) ideou un sistema de clasificación baseado no </a:t>
            </a:r>
            <a:r>
              <a:rPr b="1" i="0" lang="es-E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tipo de reacción que catalizan</a:t>
            </a: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b52d294702_0_0"/>
          <p:cNvSpPr txBox="1"/>
          <p:nvPr>
            <p:ph idx="1" type="subTitle"/>
          </p:nvPr>
        </p:nvSpPr>
        <p:spPr>
          <a:xfrm>
            <a:off x="1371600" y="836712"/>
            <a:ext cx="7016700" cy="48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AutoNum type="arabicPeriod"/>
            </a:pPr>
            <a:r>
              <a:rPr lang="es-ES" sz="2100"/>
              <a:t>INTRODUCIÓN: REACCIÓNS QUÍMICAS, METABOLISMO E BIOCATALIZADORES.</a:t>
            </a:r>
            <a:endParaRPr/>
          </a:p>
          <a:p>
            <a:pPr indent="-514350" lvl="0" marL="51435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AutoNum type="arabicPeriod"/>
            </a:pPr>
            <a:r>
              <a:rPr lang="es-ES" sz="2100"/>
              <a:t>ESTRUTURA DOS  ENZIMAS</a:t>
            </a:r>
            <a:endParaRPr/>
          </a:p>
          <a:p>
            <a:pPr indent="-514350" lvl="0" marL="51435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AutoNum type="arabicPeriod"/>
            </a:pPr>
            <a:r>
              <a:rPr lang="es-ES" sz="2100"/>
              <a:t>PROPIEDADES DOS  ENZIMAS</a:t>
            </a:r>
            <a:endParaRPr/>
          </a:p>
          <a:p>
            <a:pPr indent="-514350" lvl="0" marL="51435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AutoNum type="arabicPeriod"/>
            </a:pPr>
            <a:r>
              <a:rPr lang="es-ES" sz="2100"/>
              <a:t>CARACTERÍSTICAS DA ACCIÓN ENZIMÁTICA. </a:t>
            </a:r>
            <a:endParaRPr/>
          </a:p>
          <a:p>
            <a:pPr indent="-514350" lvl="0" marL="51435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AutoNum type="arabicPeriod"/>
            </a:pPr>
            <a:r>
              <a:rPr lang="es-ES" sz="2100"/>
              <a:t>FACTORES QUE AFECTAN Á VELOCIDADE ENZIMÁTICA.</a:t>
            </a:r>
            <a:endParaRPr/>
          </a:p>
          <a:p>
            <a:pPr indent="-514350" lvl="0" marL="51435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AutoNum type="arabicPeriod"/>
            </a:pPr>
            <a:r>
              <a:rPr lang="es-ES" sz="2100"/>
              <a:t>REGULACIÓN DA ACTIVIDADE ENZIMÁTICA: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3200"/>
              <a:buNone/>
            </a:pPr>
            <a:r>
              <a:rPr lang="es-ES" sz="2100"/>
              <a:t>INHIBICIÓN DA ACTIVIDADE ENZIMÁTICA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3200"/>
              <a:buNone/>
            </a:pPr>
            <a:r>
              <a:rPr lang="es-ES" sz="2100"/>
              <a:t>ENZIMAS ALOSTÉRICOS OU REGULADORES</a:t>
            </a:r>
            <a:endParaRPr/>
          </a:p>
          <a:p>
            <a:pPr indent="-514350" lvl="0" marL="51435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AutoNum type="arabicPeriod"/>
            </a:pPr>
            <a:r>
              <a:rPr lang="es-ES" sz="2100"/>
              <a:t>NOMENCLATURA E CLASIFICACIÓN DOS ENZIMAS.</a:t>
            </a:r>
            <a:endParaRPr/>
          </a:p>
          <a:p>
            <a:pPr indent="-514350" lvl="0" marL="51435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Calibri"/>
              <a:buAutoNum type="arabicPeriod"/>
            </a:pPr>
            <a:r>
              <a:rPr lang="es-ES" sz="2100"/>
              <a:t>COENZIMAS E VITAMINAS.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g295f73543b6_0_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374" y="297175"/>
            <a:ext cx="7547251" cy="646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g3238c9647cc_0_1"/>
          <p:cNvPicPr preferRelativeResize="0"/>
          <p:nvPr/>
        </p:nvPicPr>
        <p:blipFill rotWithShape="1">
          <a:blip r:embed="rId3">
            <a:alphaModFix/>
          </a:blip>
          <a:srcRect b="0" l="0" r="1959" t="0"/>
          <a:stretch/>
        </p:blipFill>
        <p:spPr>
          <a:xfrm rot="-5400000">
            <a:off x="1491961" y="-140313"/>
            <a:ext cx="6552752" cy="723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95f73543b6_0_80"/>
          <p:cNvSpPr txBox="1"/>
          <p:nvPr>
            <p:ph idx="1" type="subTitle"/>
          </p:nvPr>
        </p:nvSpPr>
        <p:spPr>
          <a:xfrm>
            <a:off x="323528" y="620688"/>
            <a:ext cx="84249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s-ES" sz="2388">
                <a:solidFill>
                  <a:schemeClr val="dk2"/>
                </a:solidFill>
              </a:rPr>
              <a:t>8. COENZIMAS E VITAMINAS</a:t>
            </a:r>
            <a:endParaRPr sz="3788"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313" name="Google Shape;313;g295f73543b6_0_80"/>
          <p:cNvSpPr txBox="1"/>
          <p:nvPr/>
        </p:nvSpPr>
        <p:spPr>
          <a:xfrm>
            <a:off x="439951" y="1110300"/>
            <a:ext cx="82641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coenzimas son </a:t>
            </a:r>
            <a:r>
              <a:rPr b="1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cofactores </a:t>
            </a: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tipo orgánico, por tanto moléculas orgánicas que se unen á parte proteica (apoenzima) mediante enlaces febles, permitindo o funcionamento enzimático. Algúns deles derivan de </a:t>
            </a:r>
            <a:r>
              <a:rPr b="1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vitaminas</a:t>
            </a: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295f73543b6_0_80"/>
          <p:cNvSpPr txBox="1"/>
          <p:nvPr/>
        </p:nvSpPr>
        <p:spPr>
          <a:xfrm>
            <a:off x="541550" y="2188650"/>
            <a:ext cx="82641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coenzimas están especializados en aceptar e transportar un tipo de átomos ou grupos químicos determinados, por exemplo: hidróxenos ou grupos acetilo.</a:t>
            </a: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 moléculas que </a:t>
            </a:r>
            <a:r>
              <a:rPr b="1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 se modifican</a:t>
            </a: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g295f73543b6_0_80" title="176841559108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718500" y="851087"/>
            <a:ext cx="3634950" cy="802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b81d5b0c39_0_0"/>
          <p:cNvSpPr txBox="1"/>
          <p:nvPr>
            <p:ph idx="1" type="subTitle"/>
          </p:nvPr>
        </p:nvSpPr>
        <p:spPr>
          <a:xfrm>
            <a:off x="323528" y="620688"/>
            <a:ext cx="84249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s-ES" sz="2388">
                <a:solidFill>
                  <a:schemeClr val="dk2"/>
                </a:solidFill>
              </a:rPr>
              <a:t>8. COENZIMAS E VITAMINAS</a:t>
            </a:r>
            <a:endParaRPr sz="3788"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321" name="Google Shape;321;g3b81d5b0c39_0_0"/>
          <p:cNvSpPr txBox="1"/>
          <p:nvPr/>
        </p:nvSpPr>
        <p:spPr>
          <a:xfrm>
            <a:off x="523125" y="1128600"/>
            <a:ext cx="8264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coenzimas están especializados en aceptar e transportar un tipo de átomos ou grupos químicos determinados, por exemplo: hidróxenos ou grupos acetilo. Velaquí un exemplo: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g3b81d5b0c39_0_0" title="176849247237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904549" y="-399437"/>
            <a:ext cx="3262850" cy="8644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95f73543b6_0_229"/>
          <p:cNvSpPr txBox="1"/>
          <p:nvPr/>
        </p:nvSpPr>
        <p:spPr>
          <a:xfrm>
            <a:off x="439951" y="424500"/>
            <a:ext cx="82641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vitaminas son substancias orgánicas de natureza e composición variada que son indispensables para o correcto funcionamento do organismo. </a:t>
            </a: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Moitas vitaminas son coenzimas ou precursoras dos coenzimas</a:t>
            </a: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Características: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 necesarias en pequenas cantidades.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 nutrientes esenciais pero non aportan enerxía.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animais non as podemos sintetizar, así que temos que inxerilas cos alimentos. Plantas e bacterias si as sintetizan.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Altéranse con facilidade coa calor, a luz, as variacións de pH ou almacenamento prolongado. Hai que consumir alimentos frescos!!!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g295f73543b6_0_2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1800" y="4332100"/>
            <a:ext cx="5917987" cy="215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95f73543b6_0_237"/>
          <p:cNvSpPr txBox="1"/>
          <p:nvPr/>
        </p:nvSpPr>
        <p:spPr>
          <a:xfrm>
            <a:off x="439951" y="424500"/>
            <a:ext cx="8264100" cy="50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vitaminas clasifícanse en función da súa solubilidade: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VITAMINAS HIDROSOLUBLES.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 as vitaminas do grupo B e C.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seu exceso elíminase cos ouriños.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0" baseline="-2500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B</a:t>
            </a:r>
            <a:r>
              <a:rPr b="0" baseline="-2500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están unicamente en alimentos de orixe animal (ollo vexetarianos/as!!!)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VITAMINAS LIPOSOLUBLES.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 as vitaminas A, D, E, K.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Son de natureza lipídica, por tanto insolubles en auga, solubles en graxas e aceites.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 terpenos e esteroides.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Algunhas son hormonas.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seu exceso non se elimina con facilidade, polo que son tóxicas se se inxiren en exceso.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g295f73543b6_0_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2763" y="152400"/>
            <a:ext cx="5778467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g3238c9647cc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04862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3238c9647cc_0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825" y="3067050"/>
            <a:ext cx="64008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g3b7dbf123e5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04862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3b7dbf123e5_0_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825" y="3067050"/>
            <a:ext cx="64008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b7dbf123e5_0_45"/>
          <p:cNvSpPr txBox="1"/>
          <p:nvPr/>
        </p:nvSpPr>
        <p:spPr>
          <a:xfrm>
            <a:off x="749925" y="316600"/>
            <a:ext cx="7280700" cy="7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PREGUNTAS PAU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g3b7dbf123e5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250" y="1579800"/>
            <a:ext cx="8108934" cy="20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3b7dbf123e5_0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4938" y="5163100"/>
            <a:ext cx="7067550" cy="82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/>
          <p:nvPr>
            <p:ph idx="1" type="subTitle"/>
          </p:nvPr>
        </p:nvSpPr>
        <p:spPr>
          <a:xfrm>
            <a:off x="323528" y="620688"/>
            <a:ext cx="8424936" cy="864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s-ES" sz="1800">
                <a:solidFill>
                  <a:schemeClr val="dk2"/>
                </a:solidFill>
              </a:rPr>
              <a:t>1. INTRODUCIÓN: REACCIÓNS QUÍMICAS, METABOLISMO E BIOCATALIZADORES.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01" name="Google Shape;101;p3"/>
          <p:cNvSpPr txBox="1"/>
          <p:nvPr/>
        </p:nvSpPr>
        <p:spPr>
          <a:xfrm>
            <a:off x="467544" y="1107406"/>
            <a:ext cx="784887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Todo ser vivo é capaz de vivir grazas á súa capacidade de obter ou transformar materia e enerxía que toma do medio. Os procesos mediante os cales o consigue son </a:t>
            </a:r>
            <a:r>
              <a:rPr b="1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reaccións químicas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se levan a cabo nas células e en conxunto son coñecidos coma </a:t>
            </a:r>
            <a:r>
              <a:rPr b="1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METABOLISMO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737852" y="2046050"/>
            <a:ext cx="649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REACTIVOS (substratos)                   PRODUTOS</a:t>
            </a:r>
            <a:endParaRPr b="1" i="0" sz="2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3" name="Google Shape;103;p3"/>
          <p:cNvCxnSpPr/>
          <p:nvPr/>
        </p:nvCxnSpPr>
        <p:spPr>
          <a:xfrm>
            <a:off x="3923928" y="2276872"/>
            <a:ext cx="108012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4" name="Google Shape;104;p3"/>
          <p:cNvSpPr txBox="1"/>
          <p:nvPr/>
        </p:nvSpPr>
        <p:spPr>
          <a:xfrm>
            <a:off x="935558" y="2735511"/>
            <a:ext cx="72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reaccións no metabolismo son rápidas, pero… 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que???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2123728" y="4046287"/>
            <a:ext cx="496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BIOCATALIZADORES= ENZIMAS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nzimas: unas moléculas esenciales para la vida" id="106" name="Google Shape;10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7025" y="4577043"/>
            <a:ext cx="5101950" cy="199615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/>
          <p:nvPr/>
        </p:nvSpPr>
        <p:spPr>
          <a:xfrm>
            <a:off x="795625" y="3398525"/>
            <a:ext cx="389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CONCENTRACIÓN DE SUBSTRATO</a:t>
            </a:r>
            <a:endParaRPr b="1" i="0" sz="19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5341747" y="3390888"/>
            <a:ext cx="249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TEMPERATURA</a:t>
            </a:r>
            <a:endParaRPr b="1" i="0" sz="20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b7dbf123e5_0_53"/>
          <p:cNvSpPr txBox="1"/>
          <p:nvPr/>
        </p:nvSpPr>
        <p:spPr>
          <a:xfrm>
            <a:off x="749925" y="316600"/>
            <a:ext cx="7280700" cy="7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PREGUNTAS PAU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g3b7dbf123e5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13" y="964025"/>
            <a:ext cx="8105775" cy="53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/>
          <p:nvPr>
            <p:ph idx="1" type="subTitle"/>
          </p:nvPr>
        </p:nvSpPr>
        <p:spPr>
          <a:xfrm>
            <a:off x="323528" y="620688"/>
            <a:ext cx="8424936" cy="864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s-ES" sz="1800">
                <a:solidFill>
                  <a:schemeClr val="dk2"/>
                </a:solidFill>
              </a:rPr>
              <a:t>2. ESTRUTURA DOS  ENZIMAS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14" name="Google Shape;114;p4"/>
          <p:cNvSpPr txBox="1"/>
          <p:nvPr/>
        </p:nvSpPr>
        <p:spPr>
          <a:xfrm>
            <a:off x="467544" y="1340768"/>
            <a:ext cx="799288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enzimas son fundamentalmente proteínas globulares. Segundo a súa estrutura e composición  existen dous tipos: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Enzimas estrictamente proteicos: holoproteínas.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Enzimas cunha parte non proteica (heteroproteínas): son </a:t>
            </a:r>
            <a:r>
              <a:rPr b="1" i="0" lang="es-ES" sz="1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HOLOENZIMAS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nas que a parte proteica é a </a:t>
            </a:r>
            <a:r>
              <a:rPr b="1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APOENZIMA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a  non proteica o </a:t>
            </a:r>
            <a:r>
              <a:rPr b="1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COFACTOR</a:t>
            </a:r>
            <a:endParaRPr b="1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1852" y="3206350"/>
            <a:ext cx="6313800" cy="262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95f73543b6_0_148"/>
          <p:cNvSpPr txBox="1"/>
          <p:nvPr>
            <p:ph idx="1" type="subTitle"/>
          </p:nvPr>
        </p:nvSpPr>
        <p:spPr>
          <a:xfrm>
            <a:off x="323528" y="620688"/>
            <a:ext cx="84249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s-ES" sz="1800">
                <a:solidFill>
                  <a:schemeClr val="dk2"/>
                </a:solidFill>
              </a:rPr>
              <a:t>2. ESTRUTURA DOS  ENZIMAS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Holoenzima: características, funciones y ejemplos" id="121" name="Google Shape;121;g295f73543b6_0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371" y="1787313"/>
            <a:ext cx="7803676" cy="3283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 txBox="1"/>
          <p:nvPr>
            <p:ph idx="1" type="subTitle"/>
          </p:nvPr>
        </p:nvSpPr>
        <p:spPr>
          <a:xfrm>
            <a:off x="323528" y="620688"/>
            <a:ext cx="8424936" cy="864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s-ES" sz="1800">
                <a:solidFill>
                  <a:schemeClr val="dk2"/>
                </a:solidFill>
              </a:rPr>
              <a:t>2. ESTRUTURA DOS  ENZIMAS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27" name="Google Shape;127;p6"/>
          <p:cNvSpPr txBox="1"/>
          <p:nvPr/>
        </p:nvSpPr>
        <p:spPr>
          <a:xfrm>
            <a:off x="467544" y="1052736"/>
            <a:ext cx="79929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 ser proteínas, están formados por cadeas peptídicas (unha ou varias) e por tanto por aminoácidos. Dentro da súa estrutura atopamos: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Aminoácidos estruturais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manteñen a conformación tridimensional do enzima.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Aminoácidos de fixación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encargados de establecer enlaces febles co substrato para mantelo fixo. Forman o </a:t>
            </a:r>
            <a:r>
              <a:rPr b="1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centro de fixación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Aminoácidos catalizadores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encargados de levar a cabo a transformación do substrato (</a:t>
            </a:r>
            <a:r>
              <a:rPr b="1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catálise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Establecen enlaces co substrato, que por tanto debilita os seus propios enlaces, e facilitando a súa ruptura. Conforman o </a:t>
            </a:r>
            <a:r>
              <a:rPr b="1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centro catalítico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7446" id="128" name="Google Shape;12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7769" y="3933056"/>
            <a:ext cx="6322808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 txBox="1"/>
          <p:nvPr/>
        </p:nvSpPr>
        <p:spPr>
          <a:xfrm>
            <a:off x="1517769" y="6251245"/>
            <a:ext cx="64087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CENTRO DE FIXACIÓN + CENTRO CATALÍTICO= </a:t>
            </a:r>
            <a:r>
              <a:rPr b="1" i="0" lang="es-E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CENTRO ACTIVO</a:t>
            </a:r>
            <a:endParaRPr b="1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/>
          <p:nvPr>
            <p:ph idx="1" type="subTitle"/>
          </p:nvPr>
        </p:nvSpPr>
        <p:spPr>
          <a:xfrm>
            <a:off x="323528" y="620688"/>
            <a:ext cx="8424936" cy="864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b="1" lang="es-ES" sz="1800">
                <a:solidFill>
                  <a:schemeClr val="dk2"/>
                </a:solidFill>
              </a:rPr>
              <a:t>3. PROPIEDADES DOS  ENZIMAS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35" name="Google Shape;135;p7"/>
          <p:cNvSpPr txBox="1"/>
          <p:nvPr/>
        </p:nvSpPr>
        <p:spPr>
          <a:xfrm>
            <a:off x="467544" y="1378936"/>
            <a:ext cx="7992900" cy="34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 </a:t>
            </a:r>
            <a:r>
              <a:rPr b="0" i="0" lang="es-ES" sz="17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biocatalizadores</a:t>
            </a: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aceleran as reaccións químicas.</a:t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 </a:t>
            </a:r>
            <a:r>
              <a:rPr b="0" i="0" lang="es-ES" sz="17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proteínas</a:t>
            </a: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 se modifican no transcurso da reacción.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 son nin produtos nin reactivos, así que non se consumen nin se producen nas reaccións.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 altamente </a:t>
            </a:r>
            <a:r>
              <a:rPr b="0" i="0" lang="es-ES" sz="17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específicos</a:t>
            </a: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Especificidade de substrato (recoñecen unha única molécula) ou de grupo (recoñecen un único grupo, por exemplo éster ou amida).</a:t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Especificidade de reacción: catalizan unha única reacción.</a:t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seu maior rendemento sucede á temperatura interior corporal (</a:t>
            </a:r>
            <a:r>
              <a:rPr b="0" i="0" lang="es-ES" sz="17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temperatura ambiente</a:t>
            </a: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 precisos en moi </a:t>
            </a:r>
            <a:r>
              <a:rPr b="0" i="0" lang="es-ES" sz="17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poucas cantidades</a:t>
            </a: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súa actividade está </a:t>
            </a:r>
            <a:r>
              <a:rPr b="0" i="0" lang="es-ES" sz="17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regulada</a:t>
            </a:r>
            <a:r>
              <a:rPr b="0" i="0" lang="es-E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/>
          <p:nvPr>
            <p:ph idx="1" type="subTitle"/>
          </p:nvPr>
        </p:nvSpPr>
        <p:spPr>
          <a:xfrm>
            <a:off x="323528" y="620688"/>
            <a:ext cx="8424936" cy="864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b="1" lang="es-ES" sz="1800">
                <a:solidFill>
                  <a:schemeClr val="dk2"/>
                </a:solidFill>
              </a:rPr>
              <a:t>4. A REACCIÓN ENZIMÁTICA: como actúan os enzimas?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41" name="Google Shape;141;p8"/>
          <p:cNvSpPr txBox="1"/>
          <p:nvPr/>
        </p:nvSpPr>
        <p:spPr>
          <a:xfrm>
            <a:off x="467544" y="1052736"/>
            <a:ext cx="799288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reacción químicas necesitan enerxía de activación E</a:t>
            </a:r>
            <a:r>
              <a:rPr b="0" baseline="-2500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9987" y="4013312"/>
            <a:ext cx="4587429" cy="263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4623" y="1578742"/>
            <a:ext cx="3124303" cy="166370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8"/>
          <p:cNvSpPr txBox="1"/>
          <p:nvPr/>
        </p:nvSpPr>
        <p:spPr>
          <a:xfrm>
            <a:off x="610334" y="3336437"/>
            <a:ext cx="799288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enzimas aceleran as reacción químicas porque reducen esa  enerxía de activación: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3062" y="4013312"/>
            <a:ext cx="4587428" cy="2637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2023-10-30T17:12:45Z</dcterms:created>
  <dc:creator>Saleta de los Arcos</dc:creator>
</cp:coreProperties>
</file>