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81385-7920-1B0B-2674-41218F8DC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80F56E-ED7A-30DD-90F5-E7571D5F0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CB956-3D85-C305-1C3F-A7700978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1C3C-A451-4D5F-B653-E49477DE36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C249F-1DED-7362-D6FE-3C1AF5D6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BD3D27-5E18-1EAB-AEC4-264DE9B3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FA41-35F4-47E3-8279-55572F18E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3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6F2E0-65E3-52B3-12D6-CA47E2DD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8EBD86-6D4E-D419-63AC-9C18C2C5D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8A21E2-34B6-F4C9-253E-3F90F10A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1C3C-A451-4D5F-B653-E49477DE36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412917-70FE-B5E1-BA10-520728FB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BAB75-7CD3-ABF6-E564-5020E78C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FA41-35F4-47E3-8279-55572F18E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68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8BFC2E-0896-8BC4-17C2-75574F374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1FF372-9DF6-D7DC-292D-482D13CEA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9485C2-31E4-9B16-5A4C-FBBE0420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1C3C-A451-4D5F-B653-E49477DE36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933E0-9C1F-9596-0666-163F3170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8A07AA-479A-BA50-75E7-B4BE144D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FA41-35F4-47E3-8279-55572F18E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75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DF1CC-B37B-DB05-EDEF-64E3C35E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7FB53-5C7C-5E64-A12A-E007B31FC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FE1C83-DAAD-D2FB-6FED-91476A72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1C3C-A451-4D5F-B653-E49477DE36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652DCC-695E-6048-0FC4-43C3A4C6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EE1FA0-BD7E-7DEE-3DE0-3EDF0C3F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FA41-35F4-47E3-8279-55572F18E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37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0FAD8-AE2F-96A8-2831-EA78682D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00C28D-75F5-32C5-438F-21895BAEC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A73053-6F39-AA03-9FB0-3B825C4D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1C3C-A451-4D5F-B653-E49477DE36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F60462-A174-DD12-D5AB-50C3E261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D5478-60CE-77FE-DD13-02505C88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FA41-35F4-47E3-8279-55572F18E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86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6A1D1-6629-99D5-53E0-CE7203C1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C5B34F-6DF0-33FF-A0D5-339A67CC3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951EDD-2809-38CC-BD52-39C6DD92F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A4FD7C-5DE0-0A68-C7F9-E959C482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1C3C-A451-4D5F-B653-E49477DE36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7B4BC-4D92-3482-0190-DCBD9B26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46C8D-1633-A9F5-FFC3-6AF3B756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FA41-35F4-47E3-8279-55572F18E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73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ABE32-B535-56B2-90F5-8C86FD79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A9E55D-10CC-F3BC-13F9-F8413337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8DDE3E-3B1E-37FD-357C-D13886511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B2CA18-E1E3-7A01-15BB-54C664299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814A70-B92A-492E-6322-05CAE48D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88D1043-B2AB-F8FA-9A46-C21398D5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1C3C-A451-4D5F-B653-E49477DE36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7A6D53-B072-7CA0-8336-CC69F28E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43A860-1DD6-5CE1-5D56-6A66B7B3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FA41-35F4-47E3-8279-55572F18E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1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5DDAB-F8E3-B49A-28A8-64B79C4C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F203FE-8DE8-8030-5D99-A85B86D4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1C3C-A451-4D5F-B653-E49477DE36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DBADE3-9AC4-2043-538F-F2548EBB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40A5A9-D13B-CB03-7ABE-F1C45334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FA41-35F4-47E3-8279-55572F18E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90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265D78-F849-9674-8A6B-73F1D814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1C3C-A451-4D5F-B653-E49477DE36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75FA55-19BC-7109-68B3-2FA0AC0C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999E55-5FA0-44E3-C977-643F4555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FA41-35F4-47E3-8279-55572F18E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27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FC13A-2935-CA6C-5AFB-DC01985D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68A59-1DE5-7872-63BE-AEC57B01B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334084-FAF2-FAAD-D49B-F420E7140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7E9CD8-ABB5-E55D-B588-0A59BBC4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1C3C-A451-4D5F-B653-E49477DE36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721A9-294F-F446-253C-A71306FF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222FA7-DB5E-8703-81BE-F80F0714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FA41-35F4-47E3-8279-55572F18E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09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138FB-7560-8D6C-B07C-1DB8780A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D1A2CB-141D-F9EC-6A4D-017D4C653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069743-0DFD-F5B6-70C3-82CB00080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2C7986-C055-D2F5-1D2F-3D5AA02C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1C3C-A451-4D5F-B653-E49477DE36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893812-3AD5-4DC3-F74F-729BDACB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72B530-57FD-AC2E-0362-0354367B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FA41-35F4-47E3-8279-55572F18E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58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7585F8-98F0-B48F-2EE5-6CDBEF15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9C2A97-994B-980D-E27C-197EB14DA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03091A-302C-01C1-0FA3-6ACAC7648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B1C3C-A451-4D5F-B653-E49477DE36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983001-BFE1-B908-8D86-B9A2D9532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182F71-29B1-D8BF-6598-F46138C3C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FA41-35F4-47E3-8279-55572F18E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10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EC41BF4-5A25-C870-288C-8BCB1D5EA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973138"/>
            <a:ext cx="9144000" cy="1655762"/>
          </a:xfrm>
        </p:spPr>
        <p:txBody>
          <a:bodyPr/>
          <a:lstStyle/>
          <a:p>
            <a:r>
              <a:rPr lang="es-ES" dirty="0"/>
              <a:t>U.D. 8: A GUERRA FRÍA. A DESCOLONIZACIÓN. CAPITALISMO E COMUNISMO </a:t>
            </a:r>
          </a:p>
        </p:txBody>
      </p:sp>
      <p:pic>
        <p:nvPicPr>
          <p:cNvPr id="1026" name="Picture 2" descr="Estados Unidos y la URSS: La informática durante la Guerra Fría">
            <a:extLst>
              <a:ext uri="{FF2B5EF4-FFF2-40B4-BE49-F238E27FC236}">
                <a16:creationId xmlns:a16="http://schemas.microsoft.com/office/drawing/2014/main" id="{F76D0094-1DE3-C978-5287-34DC7D6B9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39924"/>
            <a:ext cx="70866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6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13D565-2959-A422-84C5-8A5733E45E1E}"/>
              </a:ext>
            </a:extLst>
          </p:cNvPr>
          <p:cNvSpPr txBox="1"/>
          <p:nvPr/>
        </p:nvSpPr>
        <p:spPr>
          <a:xfrm>
            <a:off x="4457700" y="304800"/>
            <a:ext cx="34766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CRISE DO MISÍS DE CUBA (1961)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B442FA-0556-1E05-9E50-E312E15BC929}"/>
              </a:ext>
            </a:extLst>
          </p:cNvPr>
          <p:cNvSpPr txBox="1"/>
          <p:nvPr/>
        </p:nvSpPr>
        <p:spPr>
          <a:xfrm>
            <a:off x="333375" y="1099661"/>
            <a:ext cx="35909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 1961, EEUU tentar derrocar a Fidel Castro por </a:t>
            </a:r>
            <a:r>
              <a:rPr lang="es-ES" dirty="0" err="1"/>
              <a:t>prexudicar</a:t>
            </a:r>
            <a:r>
              <a:rPr lang="es-ES" dirty="0"/>
              <a:t> os intereses das </a:t>
            </a:r>
            <a:r>
              <a:rPr lang="es-ES" dirty="0" err="1"/>
              <a:t>súas</a:t>
            </a:r>
            <a:r>
              <a:rPr lang="es-ES" dirty="0"/>
              <a:t> </a:t>
            </a:r>
            <a:r>
              <a:rPr lang="es-ES" dirty="0" err="1"/>
              <a:t>multinacionais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illa. </a:t>
            </a:r>
            <a:r>
              <a:rPr lang="es-ES" dirty="0" err="1"/>
              <a:t>Realízase</a:t>
            </a:r>
            <a:r>
              <a:rPr lang="es-ES" dirty="0"/>
              <a:t> a invasión de </a:t>
            </a:r>
            <a:r>
              <a:rPr lang="es-ES" dirty="0" err="1"/>
              <a:t>Baía</a:t>
            </a:r>
            <a:r>
              <a:rPr lang="es-ES" dirty="0"/>
              <a:t> de Cochos. Era </a:t>
            </a:r>
            <a:r>
              <a:rPr lang="es-ES" dirty="0" err="1"/>
              <a:t>unha</a:t>
            </a:r>
            <a:r>
              <a:rPr lang="es-ES" dirty="0"/>
              <a:t> operación organizada pola CIA (igual como se </a:t>
            </a:r>
            <a:r>
              <a:rPr lang="es-ES" dirty="0" err="1"/>
              <a:t>fixo</a:t>
            </a:r>
            <a:r>
              <a:rPr lang="es-ES" dirty="0"/>
              <a:t> con éxito en Guatemala no 54), pero fracasa. Castro busca protección </a:t>
            </a:r>
            <a:r>
              <a:rPr lang="es-ES" dirty="0" err="1"/>
              <a:t>na</a:t>
            </a:r>
            <a:r>
              <a:rPr lang="es-ES" dirty="0"/>
              <a:t> URSS.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5A4689-1065-E9C2-3777-92B17F3CCE32}"/>
              </a:ext>
            </a:extLst>
          </p:cNvPr>
          <p:cNvSpPr txBox="1"/>
          <p:nvPr/>
        </p:nvSpPr>
        <p:spPr>
          <a:xfrm>
            <a:off x="4876799" y="1099661"/>
            <a:ext cx="37147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Os </a:t>
            </a:r>
            <a:r>
              <a:rPr lang="es-ES" dirty="0" err="1"/>
              <a:t>avións</a:t>
            </a:r>
            <a:r>
              <a:rPr lang="es-ES" dirty="0"/>
              <a:t> espía de EE.UU. (U2) </a:t>
            </a:r>
            <a:r>
              <a:rPr lang="es-ES" dirty="0" err="1"/>
              <a:t>descobren</a:t>
            </a:r>
            <a:r>
              <a:rPr lang="es-ES" dirty="0"/>
              <a:t> que se están instalando mísiles soviéticos en Cuba (</a:t>
            </a:r>
            <a:r>
              <a:rPr lang="es-ES" dirty="0" err="1"/>
              <a:t>moi</a:t>
            </a:r>
            <a:r>
              <a:rPr lang="es-ES" dirty="0"/>
              <a:t> </a:t>
            </a:r>
            <a:r>
              <a:rPr lang="es-ES" dirty="0" err="1"/>
              <a:t>preto</a:t>
            </a:r>
            <a:r>
              <a:rPr lang="es-ES" dirty="0"/>
              <a:t> do </a:t>
            </a:r>
            <a:r>
              <a:rPr lang="es-ES" dirty="0" err="1"/>
              <a:t>seu</a:t>
            </a:r>
            <a:r>
              <a:rPr lang="es-ES" dirty="0"/>
              <a:t> territorio). EEUU bloquea a illa e </a:t>
            </a:r>
            <a:r>
              <a:rPr lang="es-ES" dirty="0" err="1"/>
              <a:t>ameaza</a:t>
            </a:r>
            <a:r>
              <a:rPr lang="es-ES" dirty="0"/>
              <a:t> con atacar </a:t>
            </a:r>
            <a:r>
              <a:rPr lang="es-ES" dirty="0" err="1"/>
              <a:t>aos</a:t>
            </a:r>
            <a:r>
              <a:rPr lang="es-ES" dirty="0"/>
              <a:t> buques soviéticos que se </a:t>
            </a:r>
            <a:r>
              <a:rPr lang="es-ES" dirty="0" err="1"/>
              <a:t>acheguen</a:t>
            </a:r>
            <a:r>
              <a:rPr lang="es-ES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351F7E-64A3-420C-BCAF-2CF7D3DAB7BA}"/>
              </a:ext>
            </a:extLst>
          </p:cNvPr>
          <p:cNvSpPr txBox="1"/>
          <p:nvPr/>
        </p:nvSpPr>
        <p:spPr>
          <a:xfrm>
            <a:off x="9410699" y="1115348"/>
            <a:ext cx="2543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Tras negociación entre EEUU (Kennedy) e a URSS (Kruschev) se retiran os </a:t>
            </a:r>
            <a:r>
              <a:rPr lang="es-ES" dirty="0" err="1"/>
              <a:t>misís</a:t>
            </a:r>
            <a:r>
              <a:rPr lang="es-ES" dirty="0"/>
              <a:t> e a illa queda </a:t>
            </a:r>
            <a:r>
              <a:rPr lang="es-ES" dirty="0" err="1"/>
              <a:t>baixo</a:t>
            </a:r>
            <a:r>
              <a:rPr lang="es-ES" dirty="0"/>
              <a:t> bloqueo económico. 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79F8120-78B1-684D-32B1-E356264EBF48}"/>
              </a:ext>
            </a:extLst>
          </p:cNvPr>
          <p:cNvCxnSpPr/>
          <p:nvPr/>
        </p:nvCxnSpPr>
        <p:spPr>
          <a:xfrm>
            <a:off x="4267200" y="2115323"/>
            <a:ext cx="495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DE69772B-6504-B8BB-4ABF-1457608FF882}"/>
              </a:ext>
            </a:extLst>
          </p:cNvPr>
          <p:cNvCxnSpPr/>
          <p:nvPr/>
        </p:nvCxnSpPr>
        <p:spPr>
          <a:xfrm>
            <a:off x="8801100" y="2115323"/>
            <a:ext cx="495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risis de los misiles en Cuba: cómo fue el evento que casi lleva a una  guerra nuclear entre Estados Unidos y la Unión Soviética - BBC News Mundo">
            <a:extLst>
              <a:ext uri="{FF2B5EF4-FFF2-40B4-BE49-F238E27FC236}">
                <a16:creationId xmlns:a16="http://schemas.microsoft.com/office/drawing/2014/main" id="{5FADADE1-EA82-4836-1E4F-B2FCC098D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3070028"/>
            <a:ext cx="6734173" cy="37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9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F9CDB6-C0F1-B534-D1B6-2030DB75DDEF}"/>
              </a:ext>
            </a:extLst>
          </p:cNvPr>
          <p:cNvSpPr txBox="1"/>
          <p:nvPr/>
        </p:nvSpPr>
        <p:spPr>
          <a:xfrm>
            <a:off x="5091112" y="323850"/>
            <a:ext cx="200977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GUERRA DE COREA </a:t>
            </a:r>
          </a:p>
          <a:p>
            <a:pPr algn="ctr"/>
            <a:r>
              <a:rPr lang="es-ES" dirty="0"/>
              <a:t>(1950-53)</a:t>
            </a:r>
          </a:p>
        </p:txBody>
      </p:sp>
      <p:pic>
        <p:nvPicPr>
          <p:cNvPr id="3074" name="Picture 2" descr="LA GUERRA de COREA | El Historionauta">
            <a:extLst>
              <a:ext uri="{FF2B5EF4-FFF2-40B4-BE49-F238E27FC236}">
                <a16:creationId xmlns:a16="http://schemas.microsoft.com/office/drawing/2014/main" id="{09E9FF10-DED1-5265-93CA-836A7DE05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37449"/>
            <a:ext cx="7686675" cy="36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7FD1216-8F37-6721-AB54-F3327731C687}"/>
              </a:ext>
            </a:extLst>
          </p:cNvPr>
          <p:cNvSpPr txBox="1"/>
          <p:nvPr/>
        </p:nvSpPr>
        <p:spPr>
          <a:xfrm>
            <a:off x="4352925" y="257175"/>
            <a:ext cx="31718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GUERRA DE VIETNAM (1965-73)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CC240E-3C8C-14F7-F100-D7228EE67A9A}"/>
              </a:ext>
            </a:extLst>
          </p:cNvPr>
          <p:cNvSpPr txBox="1"/>
          <p:nvPr/>
        </p:nvSpPr>
        <p:spPr>
          <a:xfrm>
            <a:off x="723901" y="1076325"/>
            <a:ext cx="196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División </a:t>
            </a:r>
            <a:r>
              <a:rPr lang="es-ES" dirty="0" err="1"/>
              <a:t>ideolóxica</a:t>
            </a:r>
            <a:r>
              <a:rPr lang="es-ES" dirty="0"/>
              <a:t> tras a presencia colonial francesa (1957).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EC0053-367C-1304-42D2-4AC2BDB7CFD8}"/>
              </a:ext>
            </a:extLst>
          </p:cNvPr>
          <p:cNvSpPr txBox="1"/>
          <p:nvPr/>
        </p:nvSpPr>
        <p:spPr>
          <a:xfrm>
            <a:off x="3626644" y="1042004"/>
            <a:ext cx="2371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EEUU teme que todo o territorio se volva comunista e dende </a:t>
            </a:r>
            <a:r>
              <a:rPr lang="es-ES" dirty="0" err="1"/>
              <a:t>alí</a:t>
            </a:r>
            <a:r>
              <a:rPr lang="es-ES" dirty="0"/>
              <a:t> se expanda o </a:t>
            </a:r>
            <a:r>
              <a:rPr lang="es-ES" dirty="0" err="1"/>
              <a:t>comnunismo</a:t>
            </a:r>
            <a:r>
              <a:rPr lang="es-ES" dirty="0"/>
              <a:t> polo mundo (“teoría do dominó”.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B89F7B-4E07-F24E-D9F4-8D94F9C77C7A}"/>
              </a:ext>
            </a:extLst>
          </p:cNvPr>
          <p:cNvSpPr txBox="1"/>
          <p:nvPr/>
        </p:nvSpPr>
        <p:spPr>
          <a:xfrm>
            <a:off x="6986588" y="1076325"/>
            <a:ext cx="1714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</a:t>
            </a:r>
            <a:r>
              <a:rPr lang="es-ES" dirty="0" err="1"/>
              <a:t>xustificar</a:t>
            </a:r>
            <a:r>
              <a:rPr lang="es-ES" dirty="0"/>
              <a:t> a intervención de EEUU </a:t>
            </a:r>
            <a:r>
              <a:rPr lang="es-ES" dirty="0" err="1"/>
              <a:t>inventouse</a:t>
            </a:r>
            <a:r>
              <a:rPr lang="es-ES" dirty="0"/>
              <a:t> o ataque de </a:t>
            </a:r>
            <a:r>
              <a:rPr lang="es-ES" dirty="0" err="1"/>
              <a:t>Tonkin</a:t>
            </a:r>
            <a:r>
              <a:rPr lang="es-ES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82D2CD-1762-DCFF-C0F1-F10C794DA6E5}"/>
              </a:ext>
            </a:extLst>
          </p:cNvPr>
          <p:cNvSpPr txBox="1"/>
          <p:nvPr/>
        </p:nvSpPr>
        <p:spPr>
          <a:xfrm>
            <a:off x="9906000" y="1190624"/>
            <a:ext cx="190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Fin da guerra pola propia oposición de EEUU á mesma. </a:t>
            </a:r>
          </a:p>
        </p:txBody>
      </p:sp>
      <p:pic>
        <p:nvPicPr>
          <p:cNvPr id="5122" name="Picture 2" descr="50 años de la salida de EE. UU. de Vietnam, su mayor fracaso en la Guerra  Fría - Historia">
            <a:extLst>
              <a:ext uri="{FF2B5EF4-FFF2-40B4-BE49-F238E27FC236}">
                <a16:creationId xmlns:a16="http://schemas.microsoft.com/office/drawing/2014/main" id="{6B555E5C-56F9-6DBC-2635-5C1B4243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07650"/>
            <a:ext cx="5124450" cy="3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9AB1C3A-60AD-0762-D9F7-A9F4533C0F70}"/>
              </a:ext>
            </a:extLst>
          </p:cNvPr>
          <p:cNvCxnSpPr/>
          <p:nvPr/>
        </p:nvCxnSpPr>
        <p:spPr>
          <a:xfrm>
            <a:off x="3028950" y="1676489"/>
            <a:ext cx="314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DF27531-D10A-4534-9EF8-2490B94EDFB9}"/>
              </a:ext>
            </a:extLst>
          </p:cNvPr>
          <p:cNvCxnSpPr/>
          <p:nvPr/>
        </p:nvCxnSpPr>
        <p:spPr>
          <a:xfrm>
            <a:off x="8896350" y="1790789"/>
            <a:ext cx="314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267864B-F2EF-60D7-F4BA-E42E9B593113}"/>
              </a:ext>
            </a:extLst>
          </p:cNvPr>
          <p:cNvCxnSpPr/>
          <p:nvPr/>
        </p:nvCxnSpPr>
        <p:spPr>
          <a:xfrm>
            <a:off x="6096000" y="1676489"/>
            <a:ext cx="314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71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34B4ADD-42CE-C7EE-F862-4E3D29DC3864}"/>
              </a:ext>
            </a:extLst>
          </p:cNvPr>
          <p:cNvSpPr txBox="1"/>
          <p:nvPr/>
        </p:nvSpPr>
        <p:spPr>
          <a:xfrm>
            <a:off x="2752725" y="2786182"/>
            <a:ext cx="60960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Elabora un informe sintético sobre as consecuencias da guerra de Vietnam. Non </a:t>
            </a:r>
            <a:r>
              <a:rPr lang="es-ES" dirty="0" err="1"/>
              <a:t>esquezas</a:t>
            </a:r>
            <a:r>
              <a:rPr lang="es-ES" dirty="0"/>
              <a:t> anotar as </a:t>
            </a:r>
            <a:r>
              <a:rPr lang="es-ES" dirty="0" err="1"/>
              <a:t>fontes</a:t>
            </a:r>
            <a:r>
              <a:rPr lang="es-ES" dirty="0"/>
              <a:t> de información consultadas.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99E01B-8159-D2DD-D833-8DDEFA9CDAAB}"/>
              </a:ext>
            </a:extLst>
          </p:cNvPr>
          <p:cNvSpPr txBox="1"/>
          <p:nvPr/>
        </p:nvSpPr>
        <p:spPr>
          <a:xfrm>
            <a:off x="5591175" y="561975"/>
            <a:ext cx="10096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TAREFAS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4A8B12-6B4F-6DD8-78C4-9B496CF6962C}"/>
              </a:ext>
            </a:extLst>
          </p:cNvPr>
          <p:cNvSpPr txBox="1"/>
          <p:nvPr/>
        </p:nvSpPr>
        <p:spPr>
          <a:xfrm>
            <a:off x="2752725" y="1758434"/>
            <a:ext cx="6096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/>
              <a:t>Elabora un esquema coas fases da Guerra Fría. </a:t>
            </a:r>
          </a:p>
        </p:txBody>
      </p:sp>
    </p:spTree>
    <p:extLst>
      <p:ext uri="{BB962C8B-B14F-4D97-AF65-F5344CB8AC3E}">
        <p14:creationId xmlns:p14="http://schemas.microsoft.com/office/powerpoint/2010/main" val="236286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EA29374-4F04-2062-2AEA-2CF3E52AE6EC}"/>
              </a:ext>
            </a:extLst>
          </p:cNvPr>
          <p:cNvSpPr txBox="1"/>
          <p:nvPr/>
        </p:nvSpPr>
        <p:spPr>
          <a:xfrm>
            <a:off x="1666875" y="1298913"/>
            <a:ext cx="330517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Guerra </a:t>
            </a:r>
            <a:r>
              <a:rPr lang="pt-BR" dirty="0" err="1"/>
              <a:t>fría</a:t>
            </a:r>
            <a:r>
              <a:rPr lang="pt-BR" dirty="0"/>
              <a:t> foi </a:t>
            </a:r>
            <a:r>
              <a:rPr lang="pt-BR" dirty="0" err="1"/>
              <a:t>un</a:t>
            </a:r>
            <a:r>
              <a:rPr lang="pt-BR" dirty="0"/>
              <a:t> longo período de rivalidade que </a:t>
            </a:r>
            <a:r>
              <a:rPr lang="pt-BR" dirty="0" err="1"/>
              <a:t>enfrontou</a:t>
            </a:r>
            <a:r>
              <a:rPr lang="pt-BR" dirty="0"/>
              <a:t> a </a:t>
            </a:r>
            <a:r>
              <a:rPr lang="pt-BR" dirty="0" err="1"/>
              <a:t>dous</a:t>
            </a:r>
            <a:r>
              <a:rPr lang="pt-BR" dirty="0"/>
              <a:t> sistemas, o capitalismo e o comunismo, </a:t>
            </a:r>
            <a:r>
              <a:rPr lang="pt-BR" dirty="0" err="1"/>
              <a:t>encabezados</a:t>
            </a:r>
            <a:r>
              <a:rPr lang="pt-BR" dirty="0"/>
              <a:t> respectivamente polos Estados Unidos e </a:t>
            </a:r>
            <a:r>
              <a:rPr lang="pt-BR" dirty="0" err="1"/>
              <a:t>pola</a:t>
            </a:r>
            <a:r>
              <a:rPr lang="pt-BR" dirty="0"/>
              <a:t> Unión Soviética. 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41F579-AF78-0432-EE6D-E5FF9B1252FA}"/>
              </a:ext>
            </a:extLst>
          </p:cNvPr>
          <p:cNvSpPr txBox="1"/>
          <p:nvPr/>
        </p:nvSpPr>
        <p:spPr>
          <a:xfrm>
            <a:off x="2505075" y="819150"/>
            <a:ext cx="14573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GUERRA FRÍA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B0D4B3-C61A-E43E-DDE9-50FA1AAC90D5}"/>
              </a:ext>
            </a:extLst>
          </p:cNvPr>
          <p:cNvSpPr txBox="1"/>
          <p:nvPr/>
        </p:nvSpPr>
        <p:spPr>
          <a:xfrm>
            <a:off x="8105777" y="819150"/>
            <a:ext cx="200024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DESCOLONIZACIÓN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3368FC-E80B-20D3-4BA0-57CA30BC24B9}"/>
              </a:ext>
            </a:extLst>
          </p:cNvPr>
          <p:cNvSpPr txBox="1"/>
          <p:nvPr/>
        </p:nvSpPr>
        <p:spPr>
          <a:xfrm>
            <a:off x="7410450" y="1298913"/>
            <a:ext cx="3400425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 err="1"/>
              <a:t>Dende</a:t>
            </a:r>
            <a:r>
              <a:rPr lang="pt-BR" dirty="0"/>
              <a:t> a Segunda Guerra Mundial </a:t>
            </a:r>
            <a:r>
              <a:rPr lang="pt-BR" dirty="0" err="1"/>
              <a:t>levarase</a:t>
            </a:r>
            <a:r>
              <a:rPr lang="pt-BR" dirty="0"/>
              <a:t> a cabo a </a:t>
            </a:r>
            <a:r>
              <a:rPr lang="pt-BR" dirty="0" err="1"/>
              <a:t>descolonización</a:t>
            </a:r>
            <a:r>
              <a:rPr lang="pt-BR" dirty="0"/>
              <a:t>, a </a:t>
            </a:r>
            <a:r>
              <a:rPr lang="pt-BR" dirty="0" err="1"/>
              <a:t>raíz</a:t>
            </a:r>
            <a:r>
              <a:rPr lang="pt-BR" dirty="0"/>
              <a:t> da cal aparecerá o denominado Terceiro Mundo como </a:t>
            </a:r>
            <a:r>
              <a:rPr lang="pt-BR" dirty="0" err="1"/>
              <a:t>un</a:t>
            </a:r>
            <a:r>
              <a:rPr lang="pt-BR" dirty="0"/>
              <a:t> dos </a:t>
            </a:r>
            <a:r>
              <a:rPr lang="pt-BR" dirty="0" err="1"/>
              <a:t>escenarios</a:t>
            </a:r>
            <a:r>
              <a:rPr lang="pt-BR" dirty="0"/>
              <a:t> clave da Guerra </a:t>
            </a:r>
            <a:r>
              <a:rPr lang="pt-BR" dirty="0" err="1"/>
              <a:t>fría</a:t>
            </a:r>
            <a:r>
              <a:rPr lang="pt-BR" dirty="0"/>
              <a:t>. </a:t>
            </a:r>
            <a:endParaRPr lang="es-ES" dirty="0"/>
          </a:p>
        </p:txBody>
      </p:sp>
      <p:pic>
        <p:nvPicPr>
          <p:cNvPr id="2050" name="Picture 2" descr="Una guerra fría podría ser la mejor noticia (1) | El Viejo Topo">
            <a:extLst>
              <a:ext uri="{FF2B5EF4-FFF2-40B4-BE49-F238E27FC236}">
                <a16:creationId xmlns:a16="http://schemas.microsoft.com/office/drawing/2014/main" id="{51AB34E0-C309-A263-3186-C36228CE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3527763"/>
            <a:ext cx="40481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DESCOLONIZACIÓN EN EL CINE PELÍCULAS PARA ENSEÑAR">
            <a:extLst>
              <a:ext uri="{FF2B5EF4-FFF2-40B4-BE49-F238E27FC236}">
                <a16:creationId xmlns:a16="http://schemas.microsoft.com/office/drawing/2014/main" id="{754B3A36-6F8C-2AE9-38D3-AFA60DC54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3"/>
          <a:stretch/>
        </p:blipFill>
        <p:spPr bwMode="auto">
          <a:xfrm>
            <a:off x="7077076" y="3690253"/>
            <a:ext cx="4257675" cy="26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20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C867C4-F868-19D6-62F4-F08DB2B07BE9}"/>
              </a:ext>
            </a:extLst>
          </p:cNvPr>
          <p:cNvSpPr txBox="1"/>
          <p:nvPr/>
        </p:nvSpPr>
        <p:spPr>
          <a:xfrm>
            <a:off x="1924050" y="942975"/>
            <a:ext cx="28575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A GUERRA FRÍA (1945-1991)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C2167E-5FD0-CC14-4204-80BDCA127266}"/>
              </a:ext>
            </a:extLst>
          </p:cNvPr>
          <p:cNvSpPr txBox="1"/>
          <p:nvPr/>
        </p:nvSpPr>
        <p:spPr>
          <a:xfrm>
            <a:off x="638175" y="1701284"/>
            <a:ext cx="6096000" cy="482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s-ES" dirty="0" err="1"/>
              <a:t>Intensidade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política, economía e propaganda.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s-ES" dirty="0"/>
              <a:t>Non </a:t>
            </a:r>
            <a:r>
              <a:rPr lang="es-ES" dirty="0" err="1"/>
              <a:t>haberá</a:t>
            </a:r>
            <a:r>
              <a:rPr lang="es-ES" dirty="0"/>
              <a:t> un </a:t>
            </a:r>
            <a:r>
              <a:rPr lang="es-ES" dirty="0" err="1"/>
              <a:t>enfrontamento</a:t>
            </a:r>
            <a:r>
              <a:rPr lang="es-ES" dirty="0"/>
              <a:t> militar directo.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s-ES" dirty="0"/>
              <a:t>Tensión mundial constante (economía, influencia social, avances </a:t>
            </a:r>
            <a:r>
              <a:rPr lang="es-ES" dirty="0" err="1"/>
              <a:t>tecnolóxicos</a:t>
            </a:r>
            <a:r>
              <a:rPr lang="es-ES" dirty="0"/>
              <a:t>…).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pt-BR" dirty="0"/>
              <a:t>Rematará a partir de 1989 coa </a:t>
            </a:r>
            <a:r>
              <a:rPr lang="pt-BR" u="sng" dirty="0"/>
              <a:t>caída do Muro de </a:t>
            </a:r>
            <a:r>
              <a:rPr lang="pt-BR" u="sng" dirty="0" err="1"/>
              <a:t>Berlín</a:t>
            </a:r>
            <a:r>
              <a:rPr lang="pt-BR" u="sng" dirty="0"/>
              <a:t> </a:t>
            </a:r>
            <a:r>
              <a:rPr lang="pt-BR" dirty="0"/>
              <a:t>e de </a:t>
            </a:r>
            <a:r>
              <a:rPr lang="pt-BR" u="sng" dirty="0"/>
              <a:t>1991 </a:t>
            </a:r>
            <a:r>
              <a:rPr lang="pt-BR" u="sng" dirty="0" err="1"/>
              <a:t>co</a:t>
            </a:r>
            <a:r>
              <a:rPr lang="pt-BR" u="sng" dirty="0"/>
              <a:t> colapso da URSS </a:t>
            </a:r>
            <a:r>
              <a:rPr lang="pt-BR" dirty="0" err="1"/>
              <a:t>tras</a:t>
            </a:r>
            <a:r>
              <a:rPr lang="pt-BR" dirty="0"/>
              <a:t> unha longa e complexa crise interna.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F4D485-BE7B-7B56-D71C-9A94BCEAAC12}"/>
              </a:ext>
            </a:extLst>
          </p:cNvPr>
          <p:cNvSpPr txBox="1"/>
          <p:nvPr/>
        </p:nvSpPr>
        <p:spPr>
          <a:xfrm>
            <a:off x="9629774" y="2949059"/>
            <a:ext cx="2028825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Liberalismo</a:t>
            </a:r>
          </a:p>
          <a:p>
            <a:pPr algn="ctr"/>
            <a:r>
              <a:rPr lang="es-ES" dirty="0"/>
              <a:t> </a:t>
            </a:r>
          </a:p>
          <a:p>
            <a:pPr algn="ctr"/>
            <a:r>
              <a:rPr lang="es-ES" dirty="0"/>
              <a:t>Vs 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Comunismo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64B220-D29E-331C-52F4-E995BB981E6A}"/>
              </a:ext>
            </a:extLst>
          </p:cNvPr>
          <p:cNvSpPr txBox="1"/>
          <p:nvPr/>
        </p:nvSpPr>
        <p:spPr>
          <a:xfrm>
            <a:off x="7453312" y="3429000"/>
            <a:ext cx="1457325" cy="375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/>
              <a:t>BIPOLARIDAD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E6FB8FB1-1D47-B4FC-CCE0-439657AF6F54}"/>
              </a:ext>
            </a:extLst>
          </p:cNvPr>
          <p:cNvSpPr/>
          <p:nvPr/>
        </p:nvSpPr>
        <p:spPr>
          <a:xfrm>
            <a:off x="9065418" y="3526482"/>
            <a:ext cx="409575" cy="187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02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5C6491F-4F4E-AA4A-1327-5777D7886284}"/>
              </a:ext>
            </a:extLst>
          </p:cNvPr>
          <p:cNvSpPr txBox="1"/>
          <p:nvPr/>
        </p:nvSpPr>
        <p:spPr>
          <a:xfrm>
            <a:off x="1700212" y="2505670"/>
            <a:ext cx="8620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err="1"/>
              <a:t>Algúns</a:t>
            </a:r>
            <a:r>
              <a:rPr lang="pt-BR" dirty="0"/>
              <a:t> historiadores </a:t>
            </a:r>
            <a:r>
              <a:rPr lang="pt-BR" dirty="0" err="1"/>
              <a:t>falan</a:t>
            </a:r>
            <a:r>
              <a:rPr lang="pt-BR" dirty="0"/>
              <a:t> de "século curto" para definir o século XX. Investiga cal é a </a:t>
            </a:r>
            <a:r>
              <a:rPr lang="pt-BR" dirty="0" err="1"/>
              <a:t>relación</a:t>
            </a:r>
            <a:r>
              <a:rPr lang="pt-BR" dirty="0"/>
              <a:t> deste concepto coa Guerra </a:t>
            </a:r>
            <a:r>
              <a:rPr lang="pt-BR" dirty="0" err="1"/>
              <a:t>Fría</a:t>
            </a:r>
            <a:r>
              <a:rPr lang="pt-BR" dirty="0"/>
              <a:t>. Non </a:t>
            </a:r>
            <a:r>
              <a:rPr lang="pt-BR" dirty="0" err="1"/>
              <a:t>esquezas</a:t>
            </a:r>
            <a:r>
              <a:rPr lang="pt-BR" dirty="0"/>
              <a:t> anotar as fontes de </a:t>
            </a:r>
            <a:r>
              <a:rPr lang="pt-BR" dirty="0" err="1"/>
              <a:t>información</a:t>
            </a:r>
            <a:r>
              <a:rPr lang="pt-BR" dirty="0"/>
              <a:t> consultadas. 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CC756B-6F19-6EC1-2A69-1B298D657ED4}"/>
              </a:ext>
            </a:extLst>
          </p:cNvPr>
          <p:cNvSpPr txBox="1"/>
          <p:nvPr/>
        </p:nvSpPr>
        <p:spPr>
          <a:xfrm>
            <a:off x="1700212" y="4249519"/>
            <a:ext cx="8124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Explica o sentido da frase "en 1917 triunfa en Rusia un programa revolucionario enfrontado </a:t>
            </a:r>
            <a:r>
              <a:rPr lang="es-ES" dirty="0" err="1"/>
              <a:t>ao</a:t>
            </a:r>
            <a:r>
              <a:rPr lang="es-ES" dirty="0"/>
              <a:t> liberalismo político e económico".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B498A2-4432-3F66-5196-0A45EACEDEE7}"/>
              </a:ext>
            </a:extLst>
          </p:cNvPr>
          <p:cNvSpPr txBox="1"/>
          <p:nvPr/>
        </p:nvSpPr>
        <p:spPr>
          <a:xfrm>
            <a:off x="5191125" y="790575"/>
            <a:ext cx="1809750" cy="666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dirty="0"/>
              <a:t>TAREFAS</a:t>
            </a:r>
          </a:p>
        </p:txBody>
      </p:sp>
    </p:spTree>
    <p:extLst>
      <p:ext uri="{BB962C8B-B14F-4D97-AF65-F5344CB8AC3E}">
        <p14:creationId xmlns:p14="http://schemas.microsoft.com/office/powerpoint/2010/main" val="126140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E360EE-6E76-2313-B17E-42D010583C53}"/>
              </a:ext>
            </a:extLst>
          </p:cNvPr>
          <p:cNvSpPr txBox="1"/>
          <p:nvPr/>
        </p:nvSpPr>
        <p:spPr>
          <a:xfrm>
            <a:off x="633411" y="247650"/>
            <a:ext cx="481012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PACTOS MILITARES, ECONÓMICOS E ÁREAS DE INFLUENCIA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9B9A3B-7D5B-A978-2268-D385F8D937F1}"/>
              </a:ext>
            </a:extLst>
          </p:cNvPr>
          <p:cNvSpPr txBox="1"/>
          <p:nvPr/>
        </p:nvSpPr>
        <p:spPr>
          <a:xfrm>
            <a:off x="561974" y="1018132"/>
            <a:ext cx="4953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 tensión era tal que a nivel mundial </a:t>
            </a:r>
            <a:r>
              <a:rPr lang="es-ES" dirty="0" err="1"/>
              <a:t>dábase</a:t>
            </a:r>
            <a:r>
              <a:rPr lang="es-ES" dirty="0"/>
              <a:t> </a:t>
            </a:r>
            <a:r>
              <a:rPr lang="es-ES" dirty="0" err="1"/>
              <a:t>unha</a:t>
            </a:r>
            <a:r>
              <a:rPr lang="es-ES" dirty="0"/>
              <a:t> visión apocalíptica. Se </a:t>
            </a:r>
            <a:r>
              <a:rPr lang="es-ES" dirty="0" err="1"/>
              <a:t>se</a:t>
            </a:r>
            <a:r>
              <a:rPr lang="es-ES" dirty="0"/>
              <a:t> enfrentaban EEUU e a URSS e usaban arsenal nuclear o resultado sería apocalíptico.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BED231-4858-86D0-DBF9-B344941F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47650"/>
            <a:ext cx="5257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FEDAD97-2F8A-EF25-B76A-A165576D362C}"/>
              </a:ext>
            </a:extLst>
          </p:cNvPr>
          <p:cNvSpPr txBox="1"/>
          <p:nvPr/>
        </p:nvSpPr>
        <p:spPr>
          <a:xfrm>
            <a:off x="285750" y="3762375"/>
            <a:ext cx="5743575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OTAN</a:t>
            </a:r>
            <a:r>
              <a:rPr lang="es-ES" dirty="0"/>
              <a:t> (Organización do Tratado Atlántico del Norte. 1949). Europa Occidental, EEUU , Canadá.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CEE</a:t>
            </a:r>
            <a:r>
              <a:rPr lang="es-ES" dirty="0"/>
              <a:t> (</a:t>
            </a:r>
            <a:r>
              <a:rPr lang="es-ES" dirty="0" err="1"/>
              <a:t>Comunidade</a:t>
            </a:r>
            <a:r>
              <a:rPr lang="es-ES" dirty="0"/>
              <a:t> Económica Europea. 1957)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EFTA</a:t>
            </a:r>
            <a:r>
              <a:rPr lang="es-ES" dirty="0"/>
              <a:t> (</a:t>
            </a:r>
            <a:r>
              <a:rPr lang="es-ES" dirty="0" err="1"/>
              <a:t>European</a:t>
            </a:r>
            <a:r>
              <a:rPr lang="es-ES" dirty="0"/>
              <a:t> Free </a:t>
            </a:r>
            <a:r>
              <a:rPr lang="es-ES" dirty="0" err="1"/>
              <a:t>Trade</a:t>
            </a:r>
            <a:r>
              <a:rPr lang="es-ES" dirty="0"/>
              <a:t> </a:t>
            </a:r>
            <a:r>
              <a:rPr lang="es-ES" dirty="0" err="1"/>
              <a:t>Area</a:t>
            </a:r>
            <a:r>
              <a:rPr lang="es-ES" dirty="0"/>
              <a:t>/ Asociación Europea do Libre Comercio.1960)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EBBBAB-4770-2985-F32F-D696AE433BF9}"/>
              </a:ext>
            </a:extLst>
          </p:cNvPr>
          <p:cNvSpPr txBox="1"/>
          <p:nvPr/>
        </p:nvSpPr>
        <p:spPr>
          <a:xfrm>
            <a:off x="285749" y="5506045"/>
            <a:ext cx="574357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PACTO DE VARSOVIA </a:t>
            </a:r>
            <a:r>
              <a:rPr lang="es-ES" dirty="0"/>
              <a:t>(1955)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COMECON</a:t>
            </a:r>
            <a:r>
              <a:rPr lang="es-ES" dirty="0"/>
              <a:t>  (</a:t>
            </a:r>
            <a:r>
              <a:rPr lang="es-ES" dirty="0" err="1"/>
              <a:t>Consello</a:t>
            </a:r>
            <a:r>
              <a:rPr lang="es-ES" dirty="0"/>
              <a:t> de </a:t>
            </a:r>
            <a:r>
              <a:rPr lang="es-ES" dirty="0" err="1"/>
              <a:t>Axuda</a:t>
            </a:r>
            <a:r>
              <a:rPr lang="es-ES" dirty="0"/>
              <a:t> Mutua Económica. 1949)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EF419868-72AE-52A0-E406-20BD7C344343}"/>
              </a:ext>
            </a:extLst>
          </p:cNvPr>
          <p:cNvSpPr/>
          <p:nvPr/>
        </p:nvSpPr>
        <p:spPr>
          <a:xfrm>
            <a:off x="3028948" y="2705964"/>
            <a:ext cx="257175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59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5017EA-4367-EBD5-2AAB-4281646B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48" y="327764"/>
            <a:ext cx="9146502" cy="62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8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B95DFD-F0D4-C1BC-4641-C95FABC6B2CD}"/>
              </a:ext>
            </a:extLst>
          </p:cNvPr>
          <p:cNvSpPr txBox="1"/>
          <p:nvPr/>
        </p:nvSpPr>
        <p:spPr>
          <a:xfrm>
            <a:off x="3557587" y="161925"/>
            <a:ext cx="543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/>
              <a:t>Nas</a:t>
            </a:r>
            <a:r>
              <a:rPr lang="es-ES" dirty="0"/>
              <a:t> </a:t>
            </a:r>
            <a:r>
              <a:rPr lang="es-ES" dirty="0" err="1"/>
              <a:t>súas</a:t>
            </a:r>
            <a:r>
              <a:rPr lang="es-ES" dirty="0"/>
              <a:t> áreas de influencia, os bloques non permitían que os países cambiaran de bando. Cando </a:t>
            </a:r>
            <a:r>
              <a:rPr lang="es-ES" dirty="0" err="1"/>
              <a:t>vían</a:t>
            </a:r>
            <a:r>
              <a:rPr lang="es-ES" dirty="0"/>
              <a:t> </a:t>
            </a:r>
            <a:r>
              <a:rPr lang="es-ES" dirty="0" err="1"/>
              <a:t>perigar</a:t>
            </a:r>
            <a:r>
              <a:rPr lang="es-ES" dirty="0"/>
              <a:t> a influencia provocaban golpes de Estado </a:t>
            </a:r>
            <a:r>
              <a:rPr lang="es-ES" dirty="0" err="1"/>
              <a:t>ou</a:t>
            </a:r>
            <a:r>
              <a:rPr lang="es-ES" dirty="0"/>
              <a:t> invadían militarmente.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8B644E-151B-F006-4157-FEA9FF358986}"/>
              </a:ext>
            </a:extLst>
          </p:cNvPr>
          <p:cNvSpPr txBox="1"/>
          <p:nvPr/>
        </p:nvSpPr>
        <p:spPr>
          <a:xfrm>
            <a:off x="847725" y="1927205"/>
            <a:ext cx="3295650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EE.UU </a:t>
            </a:r>
            <a:r>
              <a:rPr lang="es-ES" dirty="0" err="1"/>
              <a:t>mantivo</a:t>
            </a:r>
            <a:r>
              <a:rPr lang="es-ES" dirty="0"/>
              <a:t> a </a:t>
            </a:r>
            <a:r>
              <a:rPr lang="es-ES" dirty="0" err="1"/>
              <a:t>hexemonía</a:t>
            </a:r>
            <a:r>
              <a:rPr lang="es-ES" dirty="0"/>
              <a:t> en Europa Occidental (</a:t>
            </a:r>
            <a:r>
              <a:rPr lang="es-ES" dirty="0" err="1"/>
              <a:t>axudándoa</a:t>
            </a:r>
            <a:r>
              <a:rPr lang="es-ES" dirty="0"/>
              <a:t> </a:t>
            </a:r>
            <a:r>
              <a:rPr lang="es-ES" dirty="0" err="1"/>
              <a:t>co</a:t>
            </a:r>
            <a:r>
              <a:rPr lang="es-ES" dirty="0"/>
              <a:t> Plan Marshall), </a:t>
            </a:r>
            <a:r>
              <a:rPr lang="es-ES" dirty="0" err="1"/>
              <a:t>Xapón</a:t>
            </a:r>
            <a:r>
              <a:rPr lang="es-ES" dirty="0"/>
              <a:t>, Israel, América Latina (menos Nicaragua e Cuba), </a:t>
            </a:r>
            <a:r>
              <a:rPr lang="es-ES" dirty="0" err="1"/>
              <a:t>Algúns</a:t>
            </a:r>
            <a:r>
              <a:rPr lang="es-ES" dirty="0"/>
              <a:t> países africanos (Sudáfrica, Zaire, Senegal, </a:t>
            </a:r>
            <a:r>
              <a:rPr lang="es-ES" dirty="0" err="1"/>
              <a:t>Quenia</a:t>
            </a:r>
            <a:r>
              <a:rPr lang="es-ES" dirty="0"/>
              <a:t>), Oceanía e parte do mundo musulmán (Turquía, Marrocos, Arabia Saudita, estados do Golfo Pérsico…)</a:t>
            </a:r>
          </a:p>
          <a:p>
            <a:pPr algn="just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163349-C6CB-A5E1-07C4-0EEB0F9D69EB}"/>
              </a:ext>
            </a:extLst>
          </p:cNvPr>
          <p:cNvSpPr txBox="1"/>
          <p:nvPr/>
        </p:nvSpPr>
        <p:spPr>
          <a:xfrm>
            <a:off x="8296275" y="1742212"/>
            <a:ext cx="3048000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/>
              <a:t>A </a:t>
            </a:r>
            <a:r>
              <a:rPr lang="es-ES" b="1" dirty="0"/>
              <a:t>URSS</a:t>
            </a:r>
            <a:r>
              <a:rPr lang="es-ES" dirty="0"/>
              <a:t> </a:t>
            </a:r>
            <a:r>
              <a:rPr lang="es-ES" dirty="0" err="1"/>
              <a:t>mantivo</a:t>
            </a:r>
            <a:r>
              <a:rPr lang="es-ES" dirty="0"/>
              <a:t> a </a:t>
            </a:r>
            <a:r>
              <a:rPr lang="es-ES" dirty="0" err="1"/>
              <a:t>súa</a:t>
            </a:r>
            <a:r>
              <a:rPr lang="es-ES" dirty="0"/>
              <a:t> </a:t>
            </a:r>
            <a:r>
              <a:rPr lang="es-ES" dirty="0" err="1"/>
              <a:t>hexemonía</a:t>
            </a:r>
            <a:r>
              <a:rPr lang="es-ES" dirty="0"/>
              <a:t> en Europa Oriental (cos que </a:t>
            </a:r>
            <a:r>
              <a:rPr lang="es-ES" dirty="0" err="1"/>
              <a:t>formou</a:t>
            </a:r>
            <a:r>
              <a:rPr lang="es-ES" dirty="0"/>
              <a:t> a asociación económica COMECON), China (ata os anos 60), Cuba, Nicaragua, países de África (</a:t>
            </a:r>
            <a:r>
              <a:rPr lang="es-ES" dirty="0" err="1"/>
              <a:t>Alxeria</a:t>
            </a:r>
            <a:r>
              <a:rPr lang="es-ES" dirty="0"/>
              <a:t>, Libia, Etiopía, Angola, Mozambique, Madagascar, Malí, Guinea), Asia (Vietnam, </a:t>
            </a:r>
            <a:r>
              <a:rPr lang="es-ES" dirty="0" err="1"/>
              <a:t>Cambodia</a:t>
            </a:r>
            <a:r>
              <a:rPr lang="es-ES" dirty="0"/>
              <a:t>, Lagos, Afganistán, Mongolia) e o mundo musulmán (Siria, Iraq, </a:t>
            </a:r>
            <a:r>
              <a:rPr lang="es-ES" dirty="0" err="1"/>
              <a:t>Iemen</a:t>
            </a:r>
            <a:r>
              <a:rPr lang="es-ES" dirty="0"/>
              <a:t> do sur).</a:t>
            </a:r>
          </a:p>
        </p:txBody>
      </p:sp>
    </p:spTree>
    <p:extLst>
      <p:ext uri="{BB962C8B-B14F-4D97-AF65-F5344CB8AC3E}">
        <p14:creationId xmlns:p14="http://schemas.microsoft.com/office/powerpoint/2010/main" val="228425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C053CD-958B-93F9-D7E7-4048A3A9AB0D}"/>
              </a:ext>
            </a:extLst>
          </p:cNvPr>
          <p:cNvSpPr txBox="1"/>
          <p:nvPr/>
        </p:nvSpPr>
        <p:spPr>
          <a:xfrm>
            <a:off x="4195762" y="342899"/>
            <a:ext cx="38004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CONSTRUCCIÓN DO MURO DE BERLÍN</a:t>
            </a:r>
          </a:p>
        </p:txBody>
      </p:sp>
      <p:pic>
        <p:nvPicPr>
          <p:cNvPr id="7172" name="Picture 4" descr="División de ALEMANIA y BERLÍN - [con RESUMEN y MAPA!!]">
            <a:extLst>
              <a:ext uri="{FF2B5EF4-FFF2-40B4-BE49-F238E27FC236}">
                <a16:creationId xmlns:a16="http://schemas.microsoft.com/office/drawing/2014/main" id="{5DA569A5-8577-6B9E-B0D7-9D33ECD2F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9773" r="3244" b="6026"/>
          <a:stretch/>
        </p:blipFill>
        <p:spPr bwMode="auto">
          <a:xfrm>
            <a:off x="381000" y="1400174"/>
            <a:ext cx="6543675" cy="47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94ACBA2-0256-7C7A-E910-38D3BA91454C}"/>
              </a:ext>
            </a:extLst>
          </p:cNvPr>
          <p:cNvSpPr txBox="1"/>
          <p:nvPr/>
        </p:nvSpPr>
        <p:spPr>
          <a:xfrm>
            <a:off x="7696200" y="1400174"/>
            <a:ext cx="352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/>
              <a:t>Na</a:t>
            </a:r>
            <a:r>
              <a:rPr lang="es-ES" dirty="0"/>
              <a:t> Conferencia de </a:t>
            </a:r>
            <a:r>
              <a:rPr lang="es-ES" dirty="0" err="1"/>
              <a:t>Pesdam</a:t>
            </a:r>
            <a:r>
              <a:rPr lang="es-ES" dirty="0"/>
              <a:t> os Aliados </a:t>
            </a:r>
            <a:r>
              <a:rPr lang="es-ES" dirty="0" err="1"/>
              <a:t>chegaron</a:t>
            </a:r>
            <a:r>
              <a:rPr lang="es-ES" dirty="0"/>
              <a:t> a </a:t>
            </a:r>
            <a:r>
              <a:rPr lang="es-ES" dirty="0" err="1"/>
              <a:t>acordos</a:t>
            </a:r>
            <a:r>
              <a:rPr lang="es-ES" dirty="0"/>
              <a:t> sobre a organización de </a:t>
            </a:r>
            <a:r>
              <a:rPr lang="es-ES" dirty="0" err="1"/>
              <a:t>Alemaña</a:t>
            </a:r>
            <a:r>
              <a:rPr lang="es-ES" dirty="0"/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93DDCC-C475-CD95-CE81-1FED9392895E}"/>
              </a:ext>
            </a:extLst>
          </p:cNvPr>
          <p:cNvSpPr txBox="1"/>
          <p:nvPr/>
        </p:nvSpPr>
        <p:spPr>
          <a:xfrm>
            <a:off x="7810500" y="2876550"/>
            <a:ext cx="306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URSS decide </a:t>
            </a:r>
            <a:r>
              <a:rPr lang="es-ES" dirty="0" err="1"/>
              <a:t>construír</a:t>
            </a:r>
            <a:r>
              <a:rPr lang="es-ES" dirty="0"/>
              <a:t> un muro para rematar cos pasos entre a zona capitalista e a comunista.</a:t>
            </a:r>
          </a:p>
          <a:p>
            <a:endParaRPr lang="es-ES" dirty="0"/>
          </a:p>
          <a:p>
            <a:r>
              <a:rPr lang="es-ES" dirty="0" err="1"/>
              <a:t>Comezou</a:t>
            </a:r>
            <a:r>
              <a:rPr lang="es-ES" dirty="0"/>
              <a:t> </a:t>
            </a:r>
            <a:r>
              <a:rPr lang="es-ES" dirty="0" err="1"/>
              <a:t>cunha</a:t>
            </a:r>
            <a:r>
              <a:rPr lang="es-ES" dirty="0"/>
              <a:t> alambrada de 155 Km posta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 err="1"/>
              <a:t>noite</a:t>
            </a:r>
            <a:r>
              <a:rPr lang="es-ES" dirty="0"/>
              <a:t> do 12 de agosto de 1961.</a:t>
            </a:r>
          </a:p>
        </p:txBody>
      </p:sp>
    </p:spTree>
    <p:extLst>
      <p:ext uri="{BB962C8B-B14F-4D97-AF65-F5344CB8AC3E}">
        <p14:creationId xmlns:p14="http://schemas.microsoft.com/office/powerpoint/2010/main" val="19448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19799D-E3B9-52CC-BD53-FCC5C9A3ACA5}"/>
              </a:ext>
            </a:extLst>
          </p:cNvPr>
          <p:cNvSpPr txBox="1"/>
          <p:nvPr/>
        </p:nvSpPr>
        <p:spPr>
          <a:xfrm>
            <a:off x="1254919" y="1183594"/>
            <a:ext cx="30670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URSS decide </a:t>
            </a:r>
            <a:r>
              <a:rPr lang="es-ES" dirty="0" err="1"/>
              <a:t>construír</a:t>
            </a:r>
            <a:r>
              <a:rPr lang="es-ES" dirty="0"/>
              <a:t> un muro para rematar cos pasos entre a zona capitalista e a comunista.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Comezou</a:t>
            </a:r>
            <a:r>
              <a:rPr lang="es-ES" dirty="0"/>
              <a:t> </a:t>
            </a:r>
            <a:r>
              <a:rPr lang="es-ES" dirty="0" err="1"/>
              <a:t>cunha</a:t>
            </a:r>
            <a:r>
              <a:rPr lang="es-ES" dirty="0"/>
              <a:t> alambrada de 155 Km posta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 err="1"/>
              <a:t>noite</a:t>
            </a:r>
            <a:r>
              <a:rPr lang="es-ES" dirty="0"/>
              <a:t> do 12 de agosto de 1961.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A construcción </a:t>
            </a:r>
            <a:r>
              <a:rPr lang="es-ES" dirty="0" err="1"/>
              <a:t>fíxose</a:t>
            </a:r>
            <a:r>
              <a:rPr lang="es-ES" dirty="0"/>
              <a:t> </a:t>
            </a:r>
            <a:r>
              <a:rPr lang="es-ES" dirty="0" err="1"/>
              <a:t>baixo</a:t>
            </a:r>
            <a:r>
              <a:rPr lang="es-ES" dirty="0"/>
              <a:t> a </a:t>
            </a:r>
            <a:r>
              <a:rPr lang="es-ES" dirty="0" err="1"/>
              <a:t>vixianza</a:t>
            </a:r>
            <a:r>
              <a:rPr lang="es-ES" dirty="0"/>
              <a:t> militar de 14500 efectivos.</a:t>
            </a:r>
          </a:p>
          <a:p>
            <a:endParaRPr lang="es-ES" dirty="0"/>
          </a:p>
          <a:p>
            <a:r>
              <a:rPr lang="es-ES" dirty="0" err="1"/>
              <a:t>Comeza</a:t>
            </a:r>
            <a:r>
              <a:rPr lang="es-ES" dirty="0"/>
              <a:t> a tirarse en 1989.</a:t>
            </a:r>
          </a:p>
        </p:txBody>
      </p:sp>
      <p:pic>
        <p:nvPicPr>
          <p:cNvPr id="8194" name="Picture 2" descr="Muro de Berlín - Wikipedia, la enciclopedia libre">
            <a:extLst>
              <a:ext uri="{FF2B5EF4-FFF2-40B4-BE49-F238E27FC236}">
                <a16:creationId xmlns:a16="http://schemas.microsoft.com/office/drawing/2014/main" id="{93EC1542-4108-5857-A3B1-88426A2E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6" y="3268803"/>
            <a:ext cx="4714873" cy="3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 mentira oculta del «lacayo de Stalin» que precipitó la construcción del  Muro de Berlín">
            <a:extLst>
              <a:ext uri="{FF2B5EF4-FFF2-40B4-BE49-F238E27FC236}">
                <a16:creationId xmlns:a16="http://schemas.microsoft.com/office/drawing/2014/main" id="{4B96A877-A310-B83B-90C2-A629B374B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14" b="10881"/>
          <a:stretch/>
        </p:blipFill>
        <p:spPr bwMode="auto">
          <a:xfrm>
            <a:off x="5667375" y="107270"/>
            <a:ext cx="4169568" cy="31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4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789</Words>
  <Application>Microsoft Office PowerPoint</Application>
  <PresentationFormat>Panorámica</PresentationFormat>
  <Paragraphs>60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17</cp:revision>
  <dcterms:created xsi:type="dcterms:W3CDTF">2023-06-04T18:10:42Z</dcterms:created>
  <dcterms:modified xsi:type="dcterms:W3CDTF">2023-06-05T20:31:21Z</dcterms:modified>
</cp:coreProperties>
</file>