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3" r:id="rId5"/>
    <p:sldId id="289" r:id="rId6"/>
    <p:sldId id="259" r:id="rId7"/>
    <p:sldId id="292" r:id="rId8"/>
    <p:sldId id="267" r:id="rId9"/>
    <p:sldId id="290" r:id="rId10"/>
    <p:sldId id="260" r:id="rId11"/>
    <p:sldId id="261" r:id="rId12"/>
    <p:sldId id="291" r:id="rId13"/>
    <p:sldId id="262" r:id="rId14"/>
    <p:sldId id="263" r:id="rId15"/>
    <p:sldId id="285" r:id="rId16"/>
    <p:sldId id="284" r:id="rId17"/>
    <p:sldId id="265" r:id="rId18"/>
    <p:sldId id="264" r:id="rId19"/>
    <p:sldId id="288" r:id="rId20"/>
    <p:sldId id="286" r:id="rId21"/>
    <p:sldId id="287" r:id="rId22"/>
    <p:sldId id="266" r:id="rId23"/>
    <p:sldId id="269" r:id="rId24"/>
    <p:sldId id="268" r:id="rId25"/>
    <p:sldId id="270" r:id="rId26"/>
    <p:sldId id="271" r:id="rId27"/>
    <p:sldId id="272" r:id="rId28"/>
    <p:sldId id="273" r:id="rId29"/>
    <p:sldId id="276" r:id="rId30"/>
    <p:sldId id="278" r:id="rId31"/>
    <p:sldId id="279" r:id="rId32"/>
    <p:sldId id="274" r:id="rId33"/>
    <p:sldId id="280" r:id="rId34"/>
    <p:sldId id="281" r:id="rId35"/>
    <p:sldId id="282" r:id="rId36"/>
    <p:sldId id="277" r:id="rId37"/>
    <p:sldId id="293" r:id="rId38"/>
    <p:sldId id="275" r:id="rId39"/>
    <p:sldId id="294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>
      <p:cViewPr varScale="1">
        <p:scale>
          <a:sx n="40" d="100"/>
          <a:sy n="4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A22A-527E-42DB-BC35-9B730F4A89BE}" type="datetimeFigureOut">
              <a:rPr lang="es-ES" smtClean="0"/>
              <a:pPr/>
              <a:t>03/10/2020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31EE-7DA6-454C-B2AE-FA398AD903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A22A-527E-42DB-BC35-9B730F4A89BE}" type="datetimeFigureOut">
              <a:rPr lang="es-ES" smtClean="0"/>
              <a:pPr/>
              <a:t>03/10/2020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31EE-7DA6-454C-B2AE-FA398AD903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A22A-527E-42DB-BC35-9B730F4A89BE}" type="datetimeFigureOut">
              <a:rPr lang="es-ES" smtClean="0"/>
              <a:pPr/>
              <a:t>03/10/2020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31EE-7DA6-454C-B2AE-FA398AD903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A22A-527E-42DB-BC35-9B730F4A89BE}" type="datetimeFigureOut">
              <a:rPr lang="es-ES" smtClean="0"/>
              <a:pPr/>
              <a:t>03/10/2020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31EE-7DA6-454C-B2AE-FA398AD903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A22A-527E-42DB-BC35-9B730F4A89BE}" type="datetimeFigureOut">
              <a:rPr lang="es-ES" smtClean="0"/>
              <a:pPr/>
              <a:t>03/10/2020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31EE-7DA6-454C-B2AE-FA398AD903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A22A-527E-42DB-BC35-9B730F4A89BE}" type="datetimeFigureOut">
              <a:rPr lang="es-ES" smtClean="0"/>
              <a:pPr/>
              <a:t>03/10/2020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31EE-7DA6-454C-B2AE-FA398AD903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A22A-527E-42DB-BC35-9B730F4A89BE}" type="datetimeFigureOut">
              <a:rPr lang="es-ES" smtClean="0"/>
              <a:pPr/>
              <a:t>03/10/2020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31EE-7DA6-454C-B2AE-FA398AD903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A22A-527E-42DB-BC35-9B730F4A89BE}" type="datetimeFigureOut">
              <a:rPr lang="es-ES" smtClean="0"/>
              <a:pPr/>
              <a:t>03/10/2020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31EE-7DA6-454C-B2AE-FA398AD903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A22A-527E-42DB-BC35-9B730F4A89BE}" type="datetimeFigureOut">
              <a:rPr lang="es-ES" smtClean="0"/>
              <a:pPr/>
              <a:t>03/10/2020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31EE-7DA6-454C-B2AE-FA398AD903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A22A-527E-42DB-BC35-9B730F4A89BE}" type="datetimeFigureOut">
              <a:rPr lang="es-ES" smtClean="0"/>
              <a:pPr/>
              <a:t>03/10/2020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31EE-7DA6-454C-B2AE-FA398AD903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A22A-527E-42DB-BC35-9B730F4A89BE}" type="datetimeFigureOut">
              <a:rPr lang="es-ES" smtClean="0"/>
              <a:pPr/>
              <a:t>03/10/2020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6831EE-7DA6-454C-B2AE-FA398AD903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A3A22A-527E-42DB-BC35-9B730F4A89BE}" type="datetimeFigureOut">
              <a:rPr lang="es-ES" smtClean="0"/>
              <a:pPr/>
              <a:t>03/10/2020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6831EE-7DA6-454C-B2AE-FA398AD903D5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851648" cy="4714908"/>
          </a:xfrm>
        </p:spPr>
        <p:txBody>
          <a:bodyPr>
            <a:noAutofit/>
          </a:bodyPr>
          <a:lstStyle/>
          <a:p>
            <a:r>
              <a:rPr lang="es-ES" sz="6000" dirty="0">
                <a:latin typeface="Arial" pitchFamily="34" charset="0"/>
                <a:cs typeface="Arial" pitchFamily="34" charset="0"/>
              </a:rPr>
              <a:t>HIXIENE POSTURAL</a:t>
            </a:r>
            <a:br>
              <a:rPr lang="es-ES" sz="6700" dirty="0">
                <a:latin typeface="Arial" pitchFamily="34" charset="0"/>
                <a:cs typeface="Arial" pitchFamily="34" charset="0"/>
              </a:rPr>
            </a:br>
            <a:br>
              <a:rPr lang="es-ES" sz="6000" dirty="0">
                <a:latin typeface="Arial" pitchFamily="34" charset="0"/>
                <a:cs typeface="Arial" pitchFamily="34" charset="0"/>
              </a:rPr>
            </a:br>
            <a:r>
              <a:rPr lang="es-ES" sz="6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flipH="1">
            <a:off x="0" y="5429264"/>
            <a:ext cx="8929718" cy="928694"/>
          </a:xfrm>
        </p:spPr>
        <p:txBody>
          <a:bodyPr>
            <a:normAutofit/>
          </a:bodyPr>
          <a:lstStyle/>
          <a:p>
            <a:r>
              <a:rPr lang="es-ES" sz="4800" dirty="0">
                <a:latin typeface="Arial" pitchFamily="34" charset="0"/>
                <a:cs typeface="Arial" pitchFamily="34" charset="0"/>
              </a:rPr>
              <a:t>RECOMENDACIÓNS</a:t>
            </a:r>
          </a:p>
        </p:txBody>
      </p:sp>
    </p:spTree>
  </p:cSld>
  <p:clrMapOvr>
    <a:masterClrMapping/>
  </p:clrMapOvr>
  <p:transition spd="slow" advTm="6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642918"/>
            <a:ext cx="8305800" cy="5939622"/>
          </a:xfrm>
        </p:spPr>
        <p:txBody>
          <a:bodyPr>
            <a:normAutofit fontScale="90000"/>
          </a:bodyPr>
          <a:lstStyle/>
          <a:p>
            <a:r>
              <a:rPr lang="es-ES" sz="5300" b="1" dirty="0">
                <a:latin typeface="Arial" pitchFamily="34" charset="0"/>
                <a:cs typeface="Arial" pitchFamily="34" charset="0"/>
              </a:rPr>
              <a:t>3-</a:t>
            </a:r>
            <a:r>
              <a:rPr lang="es-ES" sz="5300" b="1" u="sng" dirty="0">
                <a:latin typeface="Arial" pitchFamily="34" charset="0"/>
                <a:cs typeface="Arial" pitchFamily="34" charset="0"/>
              </a:rPr>
              <a:t>Pes e pernas</a:t>
            </a:r>
            <a:r>
              <a:rPr lang="es-ES" sz="4900" b="1" u="sng" dirty="0">
                <a:latin typeface="Arial" pitchFamily="34" charset="0"/>
                <a:cs typeface="Arial" pitchFamily="34" charset="0"/>
              </a:rPr>
              <a:t>:</a:t>
            </a:r>
            <a:r>
              <a:rPr lang="es-ES" sz="31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hinchazón, risco de padecer problemas circulatorios. Ademáis, debido a que o pe está sometido a presión, poden  crearse callos, durezas e irritación da pel.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Estes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problemas poden agravarse debido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aos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seguintes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elementos:</a:t>
            </a:r>
            <a:br>
              <a:rPr lang="es-ES" dirty="0"/>
            </a:br>
            <a:r>
              <a:rPr lang="es-ES" b="1" dirty="0"/>
              <a:t> -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A superficie é dura.</a:t>
            </a:r>
            <a:br>
              <a:rPr lang="es-ES" sz="3100" dirty="0">
                <a:latin typeface="Arial" pitchFamily="34" charset="0"/>
                <a:cs typeface="Arial" pitchFamily="34" charset="0"/>
              </a:rPr>
            </a:br>
            <a:r>
              <a:rPr lang="es-ES" sz="3100" b="1" dirty="0">
                <a:latin typeface="Arial" pitchFamily="34" charset="0"/>
                <a:cs typeface="Arial" pitchFamily="34" charset="0"/>
              </a:rPr>
              <a:t> - 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O uso de calzado inadecuado con puntas puntiagudas que aumentan a presión sobre os dedos e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apértanos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na parte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dianteira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do zapato; ou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cun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apoio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deficiente para os arcos o solas duras.</a:t>
            </a:r>
            <a:br>
              <a:rPr lang="es-ES" sz="3100" dirty="0">
                <a:latin typeface="Arial" pitchFamily="34" charset="0"/>
                <a:cs typeface="Arial" pitchFamily="34" charset="0"/>
              </a:rPr>
            </a:br>
            <a:r>
              <a:rPr lang="es-ES" sz="3100" b="1" dirty="0">
                <a:latin typeface="Arial" pitchFamily="34" charset="0"/>
                <a:cs typeface="Arial" pitchFamily="34" charset="0"/>
              </a:rPr>
              <a:t>-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Calzado que non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suxeite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o pe.</a:t>
            </a:r>
            <a:br>
              <a:rPr lang="es-ES" sz="3100" dirty="0">
                <a:latin typeface="Arial" pitchFamily="34" charset="0"/>
                <a:cs typeface="Arial" pitchFamily="34" charset="0"/>
              </a:rPr>
            </a:br>
            <a:r>
              <a:rPr lang="es-ES" sz="3100" b="1" dirty="0">
                <a:latin typeface="Arial" pitchFamily="34" charset="0"/>
                <a:cs typeface="Arial" pitchFamily="34" charset="0"/>
              </a:rPr>
              <a:t>-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Calzado completamente plano ou con tacón.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>
            <a:normAutofit/>
          </a:bodyPr>
          <a:lstStyle/>
          <a:p>
            <a:r>
              <a:rPr lang="es-ES" sz="4800" b="1" u="sng" dirty="0">
                <a:latin typeface="Arial" pitchFamily="34" charset="0"/>
                <a:cs typeface="Arial" pitchFamily="34" charset="0"/>
              </a:rPr>
              <a:t>4-Mans e  </a:t>
            </a:r>
            <a:r>
              <a:rPr lang="es-ES" sz="4800" b="1" u="sng" dirty="0" err="1">
                <a:latin typeface="Arial" pitchFamily="34" charset="0"/>
                <a:cs typeface="Arial" pitchFamily="34" charset="0"/>
              </a:rPr>
              <a:t>bonecas</a:t>
            </a:r>
            <a:r>
              <a:rPr lang="es-ES" sz="4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s-ES" sz="4000" dirty="0">
                <a:latin typeface="Arial" pitchFamily="34" charset="0"/>
                <a:cs typeface="Arial" pitchFamily="34" charset="0"/>
              </a:rPr>
              <a:t>estas partes do </a:t>
            </a:r>
            <a:r>
              <a:rPr lang="es-ES" sz="4000" dirty="0" err="1">
                <a:latin typeface="Arial" pitchFamily="34" charset="0"/>
                <a:cs typeface="Arial" pitchFamily="34" charset="0"/>
              </a:rPr>
              <a:t>corpo</a:t>
            </a:r>
            <a:r>
              <a:rPr lang="es-ES" sz="4000" dirty="0">
                <a:latin typeface="Arial" pitchFamily="34" charset="0"/>
                <a:cs typeface="Arial" pitchFamily="34" charset="0"/>
              </a:rPr>
              <a:t> son as </a:t>
            </a:r>
            <a:r>
              <a:rPr lang="es-ES" sz="4000" dirty="0" err="1">
                <a:latin typeface="Arial" pitchFamily="34" charset="0"/>
                <a:cs typeface="Arial" pitchFamily="34" charset="0"/>
              </a:rPr>
              <a:t>máis</a:t>
            </a:r>
            <a:r>
              <a:rPr lang="es-ES" sz="4000" dirty="0">
                <a:latin typeface="Arial" pitchFamily="34" charset="0"/>
                <a:cs typeface="Arial" pitchFamily="34" charset="0"/>
              </a:rPr>
              <a:t> tendentes a sufrir </a:t>
            </a:r>
            <a:r>
              <a:rPr lang="es-ES" sz="4000" dirty="0" err="1">
                <a:latin typeface="Arial" pitchFamily="34" charset="0"/>
                <a:cs typeface="Arial" pitchFamily="34" charset="0"/>
              </a:rPr>
              <a:t>lesións</a:t>
            </a:r>
            <a:r>
              <a:rPr lang="es-ES" sz="4000" dirty="0">
                <a:latin typeface="Arial" pitchFamily="34" charset="0"/>
                <a:cs typeface="Arial" pitchFamily="34" charset="0"/>
              </a:rPr>
              <a:t>, debido ao seu uso continuado. As </a:t>
            </a:r>
            <a:r>
              <a:rPr lang="es-ES" sz="4000" dirty="0" err="1">
                <a:latin typeface="Arial" pitchFamily="34" charset="0"/>
                <a:cs typeface="Arial" pitchFamily="34" charset="0"/>
              </a:rPr>
              <a:t>principais</a:t>
            </a:r>
            <a:r>
              <a:rPr lang="es-ES" sz="4000" dirty="0">
                <a:latin typeface="Arial" pitchFamily="34" charset="0"/>
                <a:cs typeface="Arial" pitchFamily="34" charset="0"/>
              </a:rPr>
              <a:t> son </a:t>
            </a:r>
            <a:r>
              <a:rPr lang="es-ES" sz="4000" b="1" dirty="0">
                <a:latin typeface="Arial" pitchFamily="34" charset="0"/>
                <a:cs typeface="Arial" pitchFamily="34" charset="0"/>
              </a:rPr>
              <a:t>a </a:t>
            </a:r>
            <a:r>
              <a:rPr lang="es-ES" sz="4000" b="1" dirty="0" err="1">
                <a:latin typeface="Arial" pitchFamily="34" charset="0"/>
                <a:cs typeface="Arial" pitchFamily="34" charset="0"/>
              </a:rPr>
              <a:t>epicondilite</a:t>
            </a:r>
            <a:r>
              <a:rPr lang="es-ES" sz="4000" dirty="0">
                <a:latin typeface="Arial" pitchFamily="34" charset="0"/>
                <a:cs typeface="Arial" pitchFamily="34" charset="0"/>
              </a:rPr>
              <a:t> (o </a:t>
            </a:r>
            <a:r>
              <a:rPr lang="es-ES" sz="4000" dirty="0" err="1">
                <a:latin typeface="Arial" pitchFamily="34" charset="0"/>
                <a:cs typeface="Arial" pitchFamily="34" charset="0"/>
              </a:rPr>
              <a:t>cóbado</a:t>
            </a:r>
            <a:r>
              <a:rPr lang="es-ES" sz="4000" dirty="0">
                <a:latin typeface="Arial" pitchFamily="34" charset="0"/>
                <a:cs typeface="Arial" pitchFamily="34" charset="0"/>
              </a:rPr>
              <a:t> de tenista) e o </a:t>
            </a:r>
            <a:r>
              <a:rPr lang="es-ES" sz="4000" b="1" dirty="0">
                <a:latin typeface="Arial" pitchFamily="34" charset="0"/>
                <a:cs typeface="Arial" pitchFamily="34" charset="0"/>
              </a:rPr>
              <a:t>síndrome do túnel carpiano.</a:t>
            </a:r>
            <a:br>
              <a:rPr lang="es-ES" sz="4000" dirty="0">
                <a:latin typeface="Arial" pitchFamily="34" charset="0"/>
                <a:cs typeface="Arial" pitchFamily="34" charset="0"/>
              </a:rPr>
            </a:b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Resultado de imagen de CO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387783"/>
            <a:ext cx="8424874" cy="6017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85794"/>
            <a:ext cx="8305800" cy="5715040"/>
          </a:xfrm>
        </p:spPr>
        <p:txBody>
          <a:bodyPr>
            <a:normAutofit/>
          </a:bodyPr>
          <a:lstStyle/>
          <a:p>
            <a:r>
              <a:rPr lang="es-ES" sz="4800" b="1" u="sng" dirty="0">
                <a:latin typeface="Arial" pitchFamily="34" charset="0"/>
                <a:cs typeface="Arial" pitchFamily="34" charset="0"/>
              </a:rPr>
              <a:t>4- A </a:t>
            </a:r>
            <a:r>
              <a:rPr lang="es-ES" sz="4800" b="1" u="sng" dirty="0" err="1">
                <a:latin typeface="Arial" pitchFamily="34" charset="0"/>
                <a:cs typeface="Arial" pitchFamily="34" charset="0"/>
              </a:rPr>
              <a:t>epicondilite</a:t>
            </a:r>
            <a:r>
              <a:rPr lang="es-ES" sz="48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é a inflamación dos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tendóns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dos epicondíleos, que unen a musculatura do antebrazo e a da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man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co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epicóndilo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, na cara lateral externa do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cóbado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, sendo a encargada de controlar os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movementos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da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man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. Cando se usan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estes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músculos una y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outra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vez ,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prodúcense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pequenas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microlesións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do tendón. Co  tempo esto leva a que se presente irritación e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dor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na zona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sinalada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anteriormente.</a:t>
            </a:r>
            <a:br>
              <a:rPr lang="es-ES" sz="2800" dirty="0"/>
            </a:b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/>
          <a:lstStyle/>
          <a:p>
            <a:r>
              <a:rPr lang="es-ES" dirty="0"/>
              <a:t>EPICONDILITE</a:t>
            </a:r>
          </a:p>
        </p:txBody>
      </p:sp>
      <p:pic>
        <p:nvPicPr>
          <p:cNvPr id="1026" name="Picture 2" descr="C:\Users\jose\Desktop\codo-de-tenista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7143800" cy="4857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96746"/>
          </a:xfrm>
        </p:spPr>
        <p:txBody>
          <a:bodyPr>
            <a:noAutofit/>
          </a:bodyPr>
          <a:lstStyle/>
          <a:p>
            <a:r>
              <a:rPr lang="es-ES" sz="6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SÍNTOMAS :</a:t>
            </a:r>
            <a:br>
              <a:rPr lang="es-ES" sz="4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es-ES" sz="4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4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1- DOR NO CÓBADO.</a:t>
            </a:r>
            <a:br>
              <a:rPr lang="es-ES" sz="4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es-ES" sz="4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4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2- PÉRDIDA DE FORZA.</a:t>
            </a:r>
            <a:br>
              <a:rPr lang="es-ES" sz="4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es-ES" sz="4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4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3- EXTENSIÓN DA DOR AO OMBREIRO E BONECAS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r>
              <a:rPr lang="es-ES" sz="6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TRATAMENTO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214842"/>
          </a:xfrm>
        </p:spPr>
        <p:txBody>
          <a:bodyPr>
            <a:normAutofit lnSpcReduction="10000"/>
          </a:bodyPr>
          <a:lstStyle/>
          <a:p>
            <a:r>
              <a:rPr lang="es-ES" sz="4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ESTIRAMENTOS</a:t>
            </a:r>
          </a:p>
          <a:p>
            <a:r>
              <a:rPr lang="es-ES" sz="4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ANTIINFLAMATORIOS</a:t>
            </a:r>
          </a:p>
          <a:p>
            <a:r>
              <a:rPr lang="es-ES" sz="4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CODEIRAS</a:t>
            </a:r>
          </a:p>
          <a:p>
            <a:r>
              <a:rPr lang="es-ES" sz="4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INFILTRACIÓNS</a:t>
            </a:r>
          </a:p>
          <a:p>
            <a:r>
              <a:rPr lang="es-ES" sz="4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REHABILITACIÓN</a:t>
            </a:r>
          </a:p>
          <a:p>
            <a:r>
              <a:rPr lang="es-ES" sz="4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CIRUXÍA</a:t>
            </a:r>
          </a:p>
          <a:p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1" dirty="0">
                <a:latin typeface="Arial" pitchFamily="34" charset="0"/>
                <a:cs typeface="Arial" pitchFamily="34" charset="0"/>
              </a:rPr>
              <a:t>SÍNDROME DO TÚNEL CARPIANO</a:t>
            </a:r>
          </a:p>
        </p:txBody>
      </p:sp>
      <p:pic>
        <p:nvPicPr>
          <p:cNvPr id="5" name="4 Marcador de contenido" descr="https://78.media.tumblr.com/915c9ea34e55bfadfc0b1b35b549ff1a/tumblr_inline_o6crfo9gSC1u2nvrm_54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9"/>
            <a:ext cx="821537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53870"/>
          </a:xfrm>
        </p:spPr>
        <p:txBody>
          <a:bodyPr>
            <a:normAutofit fontScale="90000"/>
          </a:bodyPr>
          <a:lstStyle/>
          <a:p>
            <a:r>
              <a:rPr lang="es-ES" sz="5300" b="1" u="sng" dirty="0">
                <a:latin typeface="Arial" pitchFamily="34" charset="0"/>
                <a:cs typeface="Arial" pitchFamily="34" charset="0"/>
              </a:rPr>
              <a:t>5-O síndrome do túnel carpiano</a:t>
            </a:r>
            <a:r>
              <a:rPr lang="es-ES" sz="53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4400" dirty="0">
                <a:latin typeface="Arial" pitchFamily="34" charset="0"/>
                <a:cs typeface="Arial" pitchFamily="34" charset="0"/>
              </a:rPr>
              <a:t>é </a:t>
            </a:r>
            <a:r>
              <a:rPr lang="es-ES" sz="4400" dirty="0" err="1">
                <a:latin typeface="Arial" pitchFamily="34" charset="0"/>
                <a:cs typeface="Arial" pitchFamily="34" charset="0"/>
              </a:rPr>
              <a:t>unha</a:t>
            </a:r>
            <a:r>
              <a:rPr lang="es-ES" sz="4400" dirty="0">
                <a:latin typeface="Arial" pitchFamily="34" charset="0"/>
                <a:cs typeface="Arial" pitchFamily="34" charset="0"/>
              </a:rPr>
              <a:t> afección na que existe </a:t>
            </a:r>
            <a:r>
              <a:rPr lang="es-ES" sz="4400" dirty="0" err="1">
                <a:latin typeface="Arial" pitchFamily="34" charset="0"/>
                <a:cs typeface="Arial" pitchFamily="34" charset="0"/>
              </a:rPr>
              <a:t>unha</a:t>
            </a:r>
            <a:r>
              <a:rPr lang="es-ES" sz="4400" dirty="0">
                <a:latin typeface="Arial" pitchFamily="34" charset="0"/>
                <a:cs typeface="Arial" pitchFamily="34" charset="0"/>
              </a:rPr>
              <a:t> presión excesiva do nervio mediano. Este é o nervio que da </a:t>
            </a:r>
            <a:r>
              <a:rPr lang="es-ES" sz="4400" dirty="0" err="1">
                <a:latin typeface="Arial" pitchFamily="34" charset="0"/>
                <a:cs typeface="Arial" pitchFamily="34" charset="0"/>
              </a:rPr>
              <a:t>sensibilidade</a:t>
            </a:r>
            <a:r>
              <a:rPr lang="es-ES" sz="4400" dirty="0">
                <a:latin typeface="Arial" pitchFamily="34" charset="0"/>
                <a:cs typeface="Arial" pitchFamily="34" charset="0"/>
              </a:rPr>
              <a:t> e </a:t>
            </a:r>
            <a:r>
              <a:rPr lang="es-ES" sz="4400" dirty="0" err="1">
                <a:latin typeface="Arial" pitchFamily="34" charset="0"/>
                <a:cs typeface="Arial" pitchFamily="34" charset="0"/>
              </a:rPr>
              <a:t>movemento</a:t>
            </a:r>
            <a:r>
              <a:rPr lang="es-ES" sz="4400" dirty="0">
                <a:latin typeface="Arial" pitchFamily="34" charset="0"/>
                <a:cs typeface="Arial" pitchFamily="34" charset="0"/>
              </a:rPr>
              <a:t> a partes da </a:t>
            </a:r>
            <a:r>
              <a:rPr lang="es-ES" sz="4400" dirty="0" err="1">
                <a:latin typeface="Arial" pitchFamily="34" charset="0"/>
                <a:cs typeface="Arial" pitchFamily="34" charset="0"/>
              </a:rPr>
              <a:t>man</a:t>
            </a:r>
            <a:r>
              <a:rPr lang="es-ES" sz="4400" dirty="0">
                <a:latin typeface="Arial" pitchFamily="34" charset="0"/>
                <a:cs typeface="Arial" pitchFamily="34" charset="0"/>
              </a:rPr>
              <a:t>. </a:t>
            </a:r>
            <a:r>
              <a:rPr lang="es-ES" sz="4400" dirty="0" err="1">
                <a:latin typeface="Arial" pitchFamily="34" charset="0"/>
                <a:cs typeface="Arial" pitchFamily="34" charset="0"/>
              </a:rPr>
              <a:t>Ocorre</a:t>
            </a:r>
            <a:r>
              <a:rPr lang="es-ES" sz="4400" dirty="0">
                <a:latin typeface="Arial" pitchFamily="34" charset="0"/>
                <a:cs typeface="Arial" pitchFamily="34" charset="0"/>
              </a:rPr>
              <a:t> en personas de entre 30 e 60 años, </a:t>
            </a:r>
            <a:r>
              <a:rPr lang="es-ES" sz="4400" dirty="0" err="1">
                <a:latin typeface="Arial" pitchFamily="34" charset="0"/>
                <a:cs typeface="Arial" pitchFamily="34" charset="0"/>
              </a:rPr>
              <a:t>máis</a:t>
            </a:r>
            <a:r>
              <a:rPr lang="es-ES" sz="4400" dirty="0">
                <a:latin typeface="Arial" pitchFamily="34" charset="0"/>
                <a:cs typeface="Arial" pitchFamily="34" charset="0"/>
              </a:rPr>
              <a:t> común en mulleres que en </a:t>
            </a:r>
            <a:r>
              <a:rPr lang="es-ES" sz="4400" dirty="0" err="1">
                <a:latin typeface="Arial" pitchFamily="34" charset="0"/>
                <a:cs typeface="Arial" pitchFamily="34" charset="0"/>
              </a:rPr>
              <a:t>homes</a:t>
            </a:r>
            <a:r>
              <a:rPr lang="es-ES" sz="4000" dirty="0">
                <a:latin typeface="Arial" pitchFamily="34" charset="0"/>
                <a:cs typeface="Arial" pitchFamily="34" charset="0"/>
              </a:rPr>
              <a:t>.</a:t>
            </a:r>
            <a:br>
              <a:rPr lang="es-ES" sz="2800" dirty="0"/>
            </a:b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642942"/>
          </a:xfrm>
        </p:spPr>
        <p:txBody>
          <a:bodyPr>
            <a:noAutofit/>
          </a:bodyPr>
          <a:lstStyle/>
          <a:p>
            <a:r>
              <a:rPr lang="es-ES" sz="6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TUNEL CARPIANO</a:t>
            </a:r>
          </a:p>
        </p:txBody>
      </p:sp>
      <p:pic>
        <p:nvPicPr>
          <p:cNvPr id="1026" name="Picture 2" descr="C:\Users\jose\Desktop\192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215238" cy="5772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A IMPORTANCIA DA POSTURA</a:t>
            </a:r>
          </a:p>
        </p:txBody>
      </p:sp>
      <p:pic>
        <p:nvPicPr>
          <p:cNvPr id="4" name="3 Marcador de contenido" descr="https://78.media.tumblr.com/34b24877f269fe179b9afd6802cf9dfd/tumblr_inline_o6crkuVvqu1u2nvrm_54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6411" y="1935163"/>
            <a:ext cx="389117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6643710"/>
          </a:xfrm>
        </p:spPr>
        <p:txBody>
          <a:bodyPr>
            <a:normAutofit/>
          </a:bodyPr>
          <a:lstStyle/>
          <a:p>
            <a:r>
              <a:rPr lang="es-ES" sz="73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SÍNTOMAS:</a:t>
            </a:r>
            <a:br>
              <a:rPr lang="es-ES" sz="6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6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ENTUMECEMENTO.</a:t>
            </a:r>
            <a:br>
              <a:rPr lang="es-ES" sz="6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6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FORMIGUEO.</a:t>
            </a:r>
            <a:br>
              <a:rPr lang="es-ES" sz="6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6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DEBILIDADE.</a:t>
            </a:r>
            <a:br>
              <a:rPr lang="es-ES" sz="6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6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DOR</a:t>
            </a:r>
            <a:br>
              <a:rPr lang="es-ES" dirty="0"/>
            </a:b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928670"/>
            <a:ext cx="8305800" cy="5643602"/>
          </a:xfrm>
        </p:spPr>
        <p:txBody>
          <a:bodyPr>
            <a:normAutofit/>
          </a:bodyPr>
          <a:lstStyle/>
          <a:p>
            <a:r>
              <a:rPr lang="es-ES" sz="6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TRATAMENTO</a:t>
            </a:r>
            <a:br>
              <a:rPr lang="es-ES" sz="6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6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s-ES" sz="4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ESTIRAMENTOS</a:t>
            </a:r>
            <a:br>
              <a:rPr lang="es-ES" sz="4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4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-XERCICIOS E MASAXE</a:t>
            </a:r>
            <a:br>
              <a:rPr lang="es-ES" sz="4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4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-FÉRULA PARA DURMIR</a:t>
            </a:r>
            <a:br>
              <a:rPr lang="es-ES" sz="4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4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-ANTIINFLAMATORIOS</a:t>
            </a:r>
            <a:br>
              <a:rPr lang="es-ES" sz="4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4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-CIRUXÍA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05800" cy="47863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" sz="3200" dirty="0">
                <a:latin typeface="Arial" pitchFamily="34" charset="0"/>
                <a:cs typeface="Arial" pitchFamily="34" charset="0"/>
              </a:rPr>
              <a:t>Ditas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afeccións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son causadas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ao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dobrar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moito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a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boneca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, apretar ou agarrar demasiado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forte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e durante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movementos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repetitivos. Esto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ocorre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cando:</a:t>
            </a:r>
            <a:br>
              <a:rPr lang="es-ES" sz="3200" dirty="0">
                <a:latin typeface="Arial" pitchFamily="34" charset="0"/>
                <a:cs typeface="Arial" pitchFamily="34" charset="0"/>
              </a:rPr>
            </a:br>
            <a:r>
              <a:rPr lang="es-ES" sz="3200" b="1" dirty="0">
                <a:latin typeface="Arial" pitchFamily="34" charset="0"/>
                <a:cs typeface="Arial" pitchFamily="34" charset="0"/>
              </a:rPr>
              <a:t> </a:t>
            </a:r>
            <a:br>
              <a:rPr lang="es-ES" sz="3200" dirty="0">
                <a:latin typeface="Arial" pitchFamily="34" charset="0"/>
                <a:cs typeface="Arial" pitchFamily="34" charset="0"/>
              </a:rPr>
            </a:br>
            <a:r>
              <a:rPr lang="es-ES" sz="3200" dirty="0">
                <a:latin typeface="Arial" pitchFamily="34" charset="0"/>
                <a:cs typeface="Arial" pitchFamily="34" charset="0"/>
              </a:rPr>
              <a:t>-Cortamos o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cabelo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sostemos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o secador ou  usamos o cepillo redondo, rulos ou plancha.</a:t>
            </a:r>
            <a:br>
              <a:rPr lang="es-ES" sz="3200" dirty="0">
                <a:latin typeface="Arial" pitchFamily="34" charset="0"/>
                <a:cs typeface="Arial" pitchFamily="34" charset="0"/>
              </a:rPr>
            </a:br>
            <a:r>
              <a:rPr lang="es-ES" sz="3200" dirty="0">
                <a:latin typeface="Arial" pitchFamily="34" charset="0"/>
                <a:cs typeface="Arial" pitchFamily="34" charset="0"/>
              </a:rPr>
              <a:t>-Uso de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tixeiras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que non se adaptan á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man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.</a:t>
            </a:r>
            <a:br>
              <a:rPr lang="es-ES" sz="3200" dirty="0">
                <a:latin typeface="Arial" pitchFamily="34" charset="0"/>
                <a:cs typeface="Arial" pitchFamily="34" charset="0"/>
              </a:rPr>
            </a:br>
            <a:r>
              <a:rPr lang="es-ES" sz="3200" dirty="0">
                <a:latin typeface="Arial" pitchFamily="34" charset="0"/>
                <a:cs typeface="Arial" pitchFamily="34" charset="0"/>
              </a:rPr>
              <a:t>-Uso dun peine que non se desliza fácilment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05800" cy="4500594"/>
          </a:xfrm>
        </p:spPr>
        <p:txBody>
          <a:bodyPr>
            <a:normAutofit/>
          </a:bodyPr>
          <a:lstStyle/>
          <a:p>
            <a:r>
              <a:rPr lang="es-ES" sz="4400" b="1" dirty="0">
                <a:latin typeface="Arial" pitchFamily="34" charset="0"/>
                <a:cs typeface="Arial" pitchFamily="34" charset="0"/>
              </a:rPr>
              <a:t>INDICACIÓNS E RECOMENDACIÓNS PARA O ÓPTIMO DESENVOLVEMENTO DO TRABALLO</a:t>
            </a:r>
            <a:endParaRPr lang="es-ES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305800" cy="5572140"/>
          </a:xfrm>
        </p:spPr>
        <p:txBody>
          <a:bodyPr>
            <a:normAutofit fontScale="90000"/>
          </a:bodyPr>
          <a:lstStyle/>
          <a:p>
            <a:br>
              <a:rPr lang="es-ES" sz="2800" dirty="0">
                <a:latin typeface="Arial" pitchFamily="34" charset="0"/>
                <a:cs typeface="Arial" pitchFamily="34" charset="0"/>
              </a:rPr>
            </a:br>
            <a:r>
              <a:rPr lang="es-ES" sz="3100" dirty="0">
                <a:latin typeface="Arial" pitchFamily="34" charset="0"/>
                <a:cs typeface="Arial" pitchFamily="34" charset="0"/>
              </a:rPr>
              <a:t>1-Manter a espalda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dereita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mentras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traballas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, flexionando os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xeonllos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en vez da cintura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ao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agocharse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.</a:t>
            </a:r>
            <a:br>
              <a:rPr lang="es-ES" sz="3100" dirty="0">
                <a:latin typeface="Arial" pitchFamily="34" charset="0"/>
                <a:cs typeface="Arial" pitchFamily="34" charset="0"/>
              </a:rPr>
            </a:br>
            <a:br>
              <a:rPr lang="es-ES" sz="3100" dirty="0">
                <a:latin typeface="Arial" pitchFamily="34" charset="0"/>
                <a:cs typeface="Arial" pitchFamily="34" charset="0"/>
              </a:rPr>
            </a:br>
            <a:r>
              <a:rPr lang="es-ES" sz="3100" dirty="0">
                <a:latin typeface="Arial" pitchFamily="34" charset="0"/>
                <a:cs typeface="Arial" pitchFamily="34" charset="0"/>
              </a:rPr>
              <a:t>2-Usar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lavacabezas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que permita ubicarse detrás do cliente, evitando o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xiro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.</a:t>
            </a:r>
            <a:br>
              <a:rPr lang="es-ES" sz="3100" dirty="0">
                <a:latin typeface="Arial" pitchFamily="34" charset="0"/>
                <a:cs typeface="Arial" pitchFamily="34" charset="0"/>
              </a:rPr>
            </a:br>
            <a:br>
              <a:rPr lang="es-ES" sz="3100" dirty="0">
                <a:latin typeface="Arial" pitchFamily="34" charset="0"/>
                <a:cs typeface="Arial" pitchFamily="34" charset="0"/>
              </a:rPr>
            </a:br>
            <a:r>
              <a:rPr lang="es-ES" sz="3100" dirty="0">
                <a:latin typeface="Arial" pitchFamily="34" charset="0"/>
                <a:cs typeface="Arial" pitchFamily="34" charset="0"/>
              </a:rPr>
              <a:t>3-Axustar a altura da silla do  usuario.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Baixala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para trabajar a coronilla e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elevala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para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traballar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debaixo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do nivel da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orella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, evitando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dobrar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as 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bonecas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.</a:t>
            </a:r>
            <a:br>
              <a:rPr lang="es-ES" sz="3100" dirty="0">
                <a:latin typeface="Arial" pitchFamily="34" charset="0"/>
                <a:cs typeface="Arial" pitchFamily="34" charset="0"/>
              </a:rPr>
            </a:br>
            <a:br>
              <a:rPr lang="es-ES" sz="3100" dirty="0">
                <a:latin typeface="Arial" pitchFamily="34" charset="0"/>
                <a:cs typeface="Arial" pitchFamily="34" charset="0"/>
              </a:rPr>
            </a:br>
            <a:r>
              <a:rPr lang="es-ES" sz="3100" dirty="0">
                <a:latin typeface="Arial" pitchFamily="34" charset="0"/>
                <a:cs typeface="Arial" pitchFamily="34" charset="0"/>
              </a:rPr>
              <a:t>4-Inclinar a cabeza do cliente hasta adquirir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unha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postura que resulte cómoda e así non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dobrar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moito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o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membro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superior.</a:t>
            </a:r>
            <a:br>
              <a:rPr lang="es-ES" sz="2800" dirty="0">
                <a:latin typeface="Arial" pitchFamily="34" charset="0"/>
                <a:cs typeface="Arial" pitchFamily="34" charset="0"/>
              </a:rPr>
            </a:br>
            <a:br>
              <a:rPr lang="es-ES" sz="2800" dirty="0">
                <a:latin typeface="Arial" pitchFamily="34" charset="0"/>
                <a:cs typeface="Arial" pitchFamily="34" charset="0"/>
              </a:rPr>
            </a:b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439556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5-Tixeiras adaptadas á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man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.</a:t>
            </a:r>
            <a:br>
              <a:rPr lang="es-ES" sz="2800" dirty="0">
                <a:latin typeface="Arial" pitchFamily="34" charset="0"/>
                <a:cs typeface="Arial" pitchFamily="34" charset="0"/>
              </a:rPr>
            </a:br>
            <a:br>
              <a:rPr lang="es-ES" sz="2800" dirty="0"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latin typeface="Arial" pitchFamily="34" charset="0"/>
                <a:cs typeface="Arial" pitchFamily="34" charset="0"/>
              </a:rPr>
              <a:t>6-Xirar o mango do cepillo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cos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dedos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polgar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e índice, en lugar de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dobrar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continuamente a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boneca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.</a:t>
            </a:r>
            <a:br>
              <a:rPr lang="es-ES" sz="2800" dirty="0">
                <a:latin typeface="Arial" pitchFamily="34" charset="0"/>
                <a:cs typeface="Arial" pitchFamily="34" charset="0"/>
              </a:rPr>
            </a:br>
            <a:br>
              <a:rPr lang="es-ES" sz="2800" dirty="0"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latin typeface="Arial" pitchFamily="34" charset="0"/>
                <a:cs typeface="Arial" pitchFamily="34" charset="0"/>
              </a:rPr>
              <a:t>7-Técnicas de corte que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manteñan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as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bonecas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rectas.</a:t>
            </a:r>
            <a:br>
              <a:rPr lang="es-ES" sz="2800" dirty="0">
                <a:latin typeface="Arial" pitchFamily="34" charset="0"/>
                <a:cs typeface="Arial" pitchFamily="34" charset="0"/>
              </a:rPr>
            </a:br>
            <a:br>
              <a:rPr lang="es-ES" sz="2800" dirty="0"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latin typeface="Arial" pitchFamily="34" charset="0"/>
                <a:cs typeface="Arial" pitchFamily="34" charset="0"/>
              </a:rPr>
              <a:t>8-Traballar de pe ou sentado nun taburete,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dependendo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do longo do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cabelo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305800" cy="5500726"/>
          </a:xfrm>
        </p:spPr>
        <p:txBody>
          <a:bodyPr>
            <a:normAutofit fontScale="90000"/>
          </a:bodyPr>
          <a:lstStyle/>
          <a:p>
            <a:pPr lvl="0"/>
            <a:br>
              <a:rPr lang="es-ES" sz="3100" dirty="0">
                <a:latin typeface="Arial" pitchFamily="34" charset="0"/>
                <a:cs typeface="Arial" pitchFamily="34" charset="0"/>
              </a:rPr>
            </a:br>
            <a:br>
              <a:rPr lang="es-ES" sz="3100" dirty="0">
                <a:latin typeface="Arial" pitchFamily="34" charset="0"/>
                <a:cs typeface="Arial" pitchFamily="34" charset="0"/>
              </a:rPr>
            </a:br>
            <a:r>
              <a:rPr lang="es-ES" sz="3100" dirty="0">
                <a:latin typeface="Arial" pitchFamily="34" charset="0"/>
                <a:cs typeface="Arial" pitchFamily="34" charset="0"/>
              </a:rPr>
              <a:t>9-Colocar o pe de vez en cuando sobre o  taburete ou barra do asiento do cliente para cambio postural.</a:t>
            </a:r>
            <a:br>
              <a:rPr lang="es-ES" sz="3100" dirty="0">
                <a:latin typeface="Arial" pitchFamily="34" charset="0"/>
                <a:cs typeface="Arial" pitchFamily="34" charset="0"/>
              </a:rPr>
            </a:br>
            <a:br>
              <a:rPr lang="es-ES" sz="3100" dirty="0">
                <a:latin typeface="Arial" pitchFamily="34" charset="0"/>
                <a:cs typeface="Arial" pitchFamily="34" charset="0"/>
              </a:rPr>
            </a:br>
            <a:r>
              <a:rPr lang="es-ES" sz="3100" dirty="0">
                <a:latin typeface="Arial" pitchFamily="34" charset="0"/>
                <a:cs typeface="Arial" pitchFamily="34" charset="0"/>
              </a:rPr>
              <a:t>10-Evitar calzado inadecuado (calzado cómodo de sola de goma e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bo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apoio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en arcos e que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suxeite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ben o pe)</a:t>
            </a:r>
            <a:br>
              <a:rPr lang="es-ES" sz="3100" dirty="0">
                <a:latin typeface="Arial" pitchFamily="34" charset="0"/>
                <a:cs typeface="Arial" pitchFamily="34" charset="0"/>
              </a:rPr>
            </a:br>
            <a:br>
              <a:rPr lang="es-ES" sz="3100" dirty="0">
                <a:latin typeface="Arial" pitchFamily="34" charset="0"/>
                <a:cs typeface="Arial" pitchFamily="34" charset="0"/>
              </a:rPr>
            </a:br>
            <a:r>
              <a:rPr lang="es-ES" sz="3100" dirty="0">
                <a:latin typeface="Arial" pitchFamily="34" charset="0"/>
                <a:cs typeface="Arial" pitchFamily="34" charset="0"/>
              </a:rPr>
              <a:t>11-Subirse a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escada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para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coller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ou colocar productos en estanterías altas.</a:t>
            </a:r>
            <a:br>
              <a:rPr lang="es-ES" sz="2800" dirty="0"/>
            </a:b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305800" cy="7000900"/>
          </a:xfrm>
        </p:spPr>
        <p:txBody>
          <a:bodyPr>
            <a:normAutofit fontScale="90000"/>
          </a:bodyPr>
          <a:lstStyle/>
          <a:p>
            <a:pPr lvl="0"/>
            <a:r>
              <a:rPr lang="es-ES" sz="3100" dirty="0">
                <a:latin typeface="Arial" pitchFamily="34" charset="0"/>
                <a:cs typeface="Arial" pitchFamily="34" charset="0"/>
              </a:rPr>
              <a:t>12-Usar plantillas  mullidas para reducir a fatiga que se produce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ao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estar de pe sobre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unha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superficie dura todo o día.</a:t>
            </a:r>
            <a:br>
              <a:rPr lang="es-ES" sz="3100" dirty="0">
                <a:latin typeface="Arial" pitchFamily="34" charset="0"/>
                <a:cs typeface="Arial" pitchFamily="34" charset="0"/>
              </a:rPr>
            </a:br>
            <a:br>
              <a:rPr lang="es-ES" sz="3100" dirty="0">
                <a:latin typeface="Arial" pitchFamily="34" charset="0"/>
                <a:cs typeface="Arial" pitchFamily="34" charset="0"/>
              </a:rPr>
            </a:br>
            <a:r>
              <a:rPr lang="es-ES" sz="3100" dirty="0">
                <a:latin typeface="Arial" pitchFamily="34" charset="0"/>
                <a:cs typeface="Arial" pitchFamily="34" charset="0"/>
              </a:rPr>
              <a:t>13-Medidas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especiais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para evitar inflamación de pernas (cremas frías,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masaxes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, baños de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auga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fría, medias de compresión).</a:t>
            </a:r>
            <a:br>
              <a:rPr lang="es-ES" sz="3100" dirty="0">
                <a:latin typeface="Arial" pitchFamily="34" charset="0"/>
                <a:cs typeface="Arial" pitchFamily="34" charset="0"/>
              </a:rPr>
            </a:br>
            <a:br>
              <a:rPr lang="es-ES" sz="3100" dirty="0">
                <a:latin typeface="Arial" pitchFamily="34" charset="0"/>
                <a:cs typeface="Arial" pitchFamily="34" charset="0"/>
              </a:rPr>
            </a:br>
            <a:r>
              <a:rPr lang="es-ES" sz="3100" dirty="0">
                <a:latin typeface="Arial" pitchFamily="34" charset="0"/>
                <a:cs typeface="Arial" pitchFamily="34" charset="0"/>
              </a:rPr>
              <a:t>14-En caso de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doenza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ou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sospeita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de lesión das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afecciós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antes citadas, acuda a </a:t>
            </a:r>
            <a:r>
              <a:rPr lang="es-ES" sz="3100" b="1" dirty="0">
                <a:latin typeface="Arial" pitchFamily="34" charset="0"/>
                <a:cs typeface="Arial" pitchFamily="34" charset="0"/>
              </a:rPr>
              <a:t>un profesional sanitario. 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A rápida actuación e  o menor tempo de resolución do problema , favorecerán a aceleración da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mellora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de síntomas e a  agravación a un estado crónico.</a:t>
            </a:r>
            <a:br>
              <a:rPr lang="es-ES" sz="2800" dirty="0"/>
            </a:b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b="1" dirty="0">
                <a:latin typeface="Arial" pitchFamily="34" charset="0"/>
                <a:cs typeface="Arial" pitchFamily="34" charset="0"/>
              </a:rPr>
              <a:t>OUTROS RISCOS </a:t>
            </a:r>
          </a:p>
        </p:txBody>
      </p:sp>
      <p:pic>
        <p:nvPicPr>
          <p:cNvPr id="2050" name="Picture 2" descr="C:\Users\jose\Desktop\PELIG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6191276" cy="4667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ALERXIAS </a:t>
            </a:r>
          </a:p>
        </p:txBody>
      </p:sp>
      <p:pic>
        <p:nvPicPr>
          <p:cNvPr id="34818" name="Picture 2" descr="C:\Users\jose\Desktop\Por-que-pican-y-duelen-las-manos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1996" y="1935163"/>
            <a:ext cx="6580007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85720" y="357166"/>
            <a:ext cx="8358246" cy="6215106"/>
          </a:xfrm>
        </p:spPr>
        <p:txBody>
          <a:bodyPr>
            <a:noAutofit/>
          </a:bodyPr>
          <a:lstStyle/>
          <a:p>
            <a:r>
              <a:rPr lang="es-E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DOENZAS PROFESIONAIS</a:t>
            </a:r>
            <a:br>
              <a:rPr lang="es-E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es-ES" sz="2800" dirty="0"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Debido as posturas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mantidas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durante largos períodos de tempo (pasar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moitas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horas de pe,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inclinacións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estiramentos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movementos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repetitivos, etc.)  pódese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xerar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malestar e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dor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 en diversas partes do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corpo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as veces, incluso causar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unha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lesión grave. En moitos casos, os problemas de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saúde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poderán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solucionarse mediante a prevención e a 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mellora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dos hábitos da postura así como un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equipamento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axeitado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(ergonomía).</a:t>
            </a:r>
            <a:br>
              <a:rPr lang="es-E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785950"/>
          </a:xfrm>
        </p:spPr>
        <p:txBody>
          <a:bodyPr>
            <a:noAutofit/>
          </a:bodyPr>
          <a:lstStyle/>
          <a:p>
            <a:r>
              <a:rPr lang="es-ES" sz="5400" b="1" dirty="0">
                <a:latin typeface="Arial" pitchFamily="34" charset="0"/>
                <a:cs typeface="Arial" pitchFamily="34" charset="0"/>
              </a:rPr>
              <a:t>DERMATITE POR CONTACTO</a:t>
            </a:r>
          </a:p>
        </p:txBody>
      </p:sp>
      <p:pic>
        <p:nvPicPr>
          <p:cNvPr id="35842" name="Picture 2" descr="C:\Users\jose\Desktop\dermatite-de-contato-mano-640x5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8367" y="1935163"/>
            <a:ext cx="5607265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2471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IMPORTANTE O USO DE LUVAS</a:t>
            </a:r>
          </a:p>
        </p:txBody>
      </p:sp>
      <p:pic>
        <p:nvPicPr>
          <p:cNvPr id="36867" name="Picture 3" descr="C:\Users\jose\Desktop\descarg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484" y="1928802"/>
            <a:ext cx="795414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Autofit/>
          </a:bodyPr>
          <a:lstStyle/>
          <a:p>
            <a:r>
              <a:rPr lang="es-ES" sz="4000" b="1" dirty="0">
                <a:latin typeface="Arial" pitchFamily="34" charset="0"/>
                <a:cs typeface="Arial" pitchFamily="34" charset="0"/>
              </a:rPr>
              <a:t>PROBLEMAS RESPIRATORIOS  OU  QUEIMADURAS</a:t>
            </a:r>
          </a:p>
        </p:txBody>
      </p:sp>
      <p:pic>
        <p:nvPicPr>
          <p:cNvPr id="3074" name="Picture 2" descr="C:\Users\jose\Desktop\DOL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4348586" cy="4524858"/>
          </a:xfrm>
          <a:prstGeom prst="rect">
            <a:avLst/>
          </a:prstGeom>
          <a:noFill/>
        </p:spPr>
      </p:pic>
      <p:pic>
        <p:nvPicPr>
          <p:cNvPr id="3076" name="Picture 4" descr="Imagen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45953"/>
            <a:ext cx="4000528" cy="4648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MEZCLAS PERIGOSAS</a:t>
            </a:r>
            <a:endParaRPr lang="es-ES" dirty="0"/>
          </a:p>
        </p:txBody>
      </p:sp>
      <p:pic>
        <p:nvPicPr>
          <p:cNvPr id="38914" name="Picture 2" descr="C:\Users\jose\Desktop\productos quimicos de limpiez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6500858" cy="4919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LABORATORIO VENTILADO</a:t>
            </a:r>
          </a:p>
        </p:txBody>
      </p:sp>
      <p:pic>
        <p:nvPicPr>
          <p:cNvPr id="37890" name="Picture 2" descr="C:\Users\jose\Desktop\tin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69611"/>
            <a:ext cx="8229600" cy="432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/>
          <a:lstStyle/>
          <a:p>
            <a:r>
              <a:rPr lang="es-ES" b="1" dirty="0"/>
              <a:t>      APARELLOS  DE CALOR</a:t>
            </a:r>
          </a:p>
        </p:txBody>
      </p:sp>
      <p:pic>
        <p:nvPicPr>
          <p:cNvPr id="39938" name="Picture 2" descr="C:\Users\jose\Desktop\QUEMADURA-PLANCHA-PELO-770x5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50161"/>
            <a:ext cx="7215238" cy="4807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ATENCIÓN AOS RUIDOS</a:t>
            </a:r>
          </a:p>
        </p:txBody>
      </p:sp>
      <p:pic>
        <p:nvPicPr>
          <p:cNvPr id="10241" name="Picture 1" descr="C:\Users\jose\Desktop\woman-blow-drying-hai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1242" y="1935163"/>
            <a:ext cx="7681515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A TOOOODOS OS RUIDOS…..</a:t>
            </a:r>
          </a:p>
        </p:txBody>
      </p:sp>
      <p:pic>
        <p:nvPicPr>
          <p:cNvPr id="51202" name="Picture 2" descr="C:\Users\jose\Desktop\20_08_INTERN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98984"/>
            <a:ext cx="7072362" cy="4801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PERDA DE AUDICIÓN</a:t>
            </a:r>
          </a:p>
        </p:txBody>
      </p:sp>
      <p:pic>
        <p:nvPicPr>
          <p:cNvPr id="33794" name="Picture 2" descr="C:\Users\jose\Desktop\alergia-tinte-pelo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37615"/>
            <a:ext cx="7000924" cy="467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2510598"/>
          </a:xfrm>
        </p:spPr>
        <p:txBody>
          <a:bodyPr>
            <a:noAutofit/>
          </a:bodyPr>
          <a:lstStyle/>
          <a:p>
            <a:r>
              <a:rPr lang="es-ES" sz="80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CONCLUSIÓN</a:t>
            </a:r>
            <a:br>
              <a:rPr lang="es-ES" sz="80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sz="80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3500438"/>
            <a:ext cx="8229600" cy="2850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6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PREVER É MELLOR QUE CURAR!!!!!!!!!!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05800" cy="5857916"/>
          </a:xfrm>
        </p:spPr>
        <p:txBody>
          <a:bodyPr>
            <a:normAutofit/>
          </a:bodyPr>
          <a:lstStyle/>
          <a:p>
            <a:r>
              <a:rPr lang="es-E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AS PRINCIPAIS LESIÓNS  SON:</a:t>
            </a:r>
            <a:br>
              <a:rPr lang="es-E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4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1-PESCOZO E ESPALDA</a:t>
            </a:r>
            <a:br>
              <a:rPr lang="es-ES" sz="4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4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2-OMBREIROS </a:t>
            </a:r>
            <a:br>
              <a:rPr lang="es-ES" sz="4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4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3- PES E PERNAS</a:t>
            </a:r>
            <a:br>
              <a:rPr lang="es-ES" sz="4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4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4-CÓBADO</a:t>
            </a:r>
            <a:br>
              <a:rPr lang="es-ES" sz="4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4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5-BONECAS</a:t>
            </a:r>
            <a:br>
              <a:rPr lang="es-ES" sz="4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7422" y="1571612"/>
            <a:ext cx="357190" cy="367458"/>
          </a:xfrm>
        </p:spPr>
        <p:txBody>
          <a:bodyPr>
            <a:normAutofit fontScale="90000"/>
          </a:bodyPr>
          <a:lstStyle/>
          <a:p>
            <a:r>
              <a:rPr lang="es-ES" dirty="0"/>
              <a:t>..</a:t>
            </a:r>
          </a:p>
        </p:txBody>
      </p:sp>
      <p:pic>
        <p:nvPicPr>
          <p:cNvPr id="2050" name="Picture 2" descr="C:\Users\jose\Desktop\Dolor-de-espal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358114" cy="6210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48718" cy="5582432"/>
          </a:xfrm>
        </p:spPr>
        <p:txBody>
          <a:bodyPr>
            <a:noAutofit/>
          </a:bodyPr>
          <a:lstStyle/>
          <a:p>
            <a:br>
              <a:rPr lang="es-ES" sz="2800" dirty="0">
                <a:latin typeface="Arial" pitchFamily="34" charset="0"/>
                <a:cs typeface="Arial" pitchFamily="34" charset="0"/>
              </a:rPr>
            </a:br>
            <a:r>
              <a:rPr lang="es-ES" sz="4800" b="1" dirty="0">
                <a:latin typeface="Arial" pitchFamily="34" charset="0"/>
                <a:cs typeface="Arial" pitchFamily="34" charset="0"/>
              </a:rPr>
              <a:t>1-</a:t>
            </a:r>
            <a:r>
              <a:rPr lang="es-ES" sz="4800" b="1" u="sng" dirty="0">
                <a:latin typeface="Arial" pitchFamily="34" charset="0"/>
                <a:cs typeface="Arial" pitchFamily="34" charset="0"/>
              </a:rPr>
              <a:t>Pescozo e espalda</a:t>
            </a:r>
            <a:r>
              <a:rPr lang="es-ES" sz="4800" u="sng" dirty="0">
                <a:latin typeface="Arial" pitchFamily="34" charset="0"/>
                <a:cs typeface="Arial" pitchFamily="34" charset="0"/>
              </a:rPr>
              <a:t>: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 as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máis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frecuentes son contracturas, sobrecargas musculares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xeneralizadas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ou hernias discales, debidas a:</a:t>
            </a:r>
            <a:br>
              <a:rPr lang="es-ES" sz="2800" dirty="0"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latin typeface="Arial" pitchFamily="34" charset="0"/>
                <a:cs typeface="Arial" pitchFamily="34" charset="0"/>
              </a:rPr>
              <a:t>-Inclinación cara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adiante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para lavar a cabeza, cortar o cabelo, manicura ou pedicura.</a:t>
            </a:r>
            <a:br>
              <a:rPr lang="es-ES" sz="2800" dirty="0"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Xirar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o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corpo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para alcanzar material en lugares altos ou acercarse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ao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cliente.</a:t>
            </a:r>
            <a:br>
              <a:rPr lang="es-ES" sz="2800" dirty="0"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latin typeface="Arial" pitchFamily="34" charset="0"/>
                <a:cs typeface="Arial" pitchFamily="34" charset="0"/>
              </a:rPr>
              <a:t>-Arquearse cara atrás cando notamos o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cansazo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.</a:t>
            </a:r>
            <a:br>
              <a:rPr lang="es-ES" sz="2800" dirty="0"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latin typeface="Arial" pitchFamily="34" charset="0"/>
                <a:cs typeface="Arial" pitchFamily="34" charset="0"/>
              </a:rPr>
              <a:t>-Permanecer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moito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tempo de pe con calzado inadecuado.</a:t>
            </a:r>
            <a:br>
              <a:rPr lang="es-ES" sz="2800" dirty="0"/>
            </a:b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OMBREIROS</a:t>
            </a:r>
          </a:p>
        </p:txBody>
      </p:sp>
      <p:pic>
        <p:nvPicPr>
          <p:cNvPr id="50178" name="Picture 2" descr="Resultado de imagen de HOMB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8164303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05800" cy="5939622"/>
          </a:xfrm>
        </p:spPr>
        <p:txBody>
          <a:bodyPr>
            <a:normAutofit/>
          </a:bodyPr>
          <a:lstStyle/>
          <a:p>
            <a:r>
              <a:rPr lang="es-ES" sz="4800" b="1" u="sng" dirty="0">
                <a:latin typeface="Arial" pitchFamily="34" charset="0"/>
                <a:cs typeface="Arial" pitchFamily="34" charset="0"/>
              </a:rPr>
              <a:t>2-</a:t>
            </a:r>
            <a:r>
              <a:rPr lang="es-ES" sz="4800" u="sng" dirty="0">
                <a:latin typeface="Arial" pitchFamily="34" charset="0"/>
                <a:cs typeface="Arial" pitchFamily="34" charset="0"/>
              </a:rPr>
              <a:t> </a:t>
            </a:r>
            <a:r>
              <a:rPr lang="es-ES" sz="4800" b="1" u="sng" dirty="0" err="1">
                <a:latin typeface="Arial" pitchFamily="34" charset="0"/>
                <a:cs typeface="Arial" pitchFamily="34" charset="0"/>
              </a:rPr>
              <a:t>Ombreiros</a:t>
            </a:r>
            <a:r>
              <a:rPr lang="es-ES" sz="4800" b="1" dirty="0">
                <a:latin typeface="Arial" pitchFamily="34" charset="0"/>
                <a:cs typeface="Arial" pitchFamily="34" charset="0"/>
              </a:rPr>
              <a:t>: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dores musculares,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tendinite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e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bursite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Débense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ao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manter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os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ombros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alonxados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do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corpo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e moi estirados ou elevados, levando o codo por riba da altura do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ombro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.</a:t>
            </a:r>
            <a:br>
              <a:rPr lang="es-ES" sz="2800" dirty="0">
                <a:latin typeface="Arial" pitchFamily="34" charset="0"/>
                <a:cs typeface="Arial" pitchFamily="34" charset="0"/>
              </a:rPr>
            </a:br>
            <a:br>
              <a:rPr lang="es-ES" sz="2800" dirty="0"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latin typeface="Arial" pitchFamily="34" charset="0"/>
                <a:cs typeface="Arial" pitchFamily="34" charset="0"/>
              </a:rPr>
              <a:t> Causas:</a:t>
            </a:r>
            <a:br>
              <a:rPr lang="es-ES" sz="2800" dirty="0"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latin typeface="Arial" pitchFamily="34" charset="0"/>
                <a:cs typeface="Arial" pitchFamily="34" charset="0"/>
              </a:rPr>
              <a:t>-Ao cortar, secar ou rizar a zona superior.</a:t>
            </a:r>
            <a:br>
              <a:rPr lang="es-ES" sz="2800" dirty="0"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latin typeface="Arial" pitchFamily="34" charset="0"/>
                <a:cs typeface="Arial" pitchFamily="34" charset="0"/>
              </a:rPr>
              <a:t>-Por diante do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corpo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do cliente para lavar ou secar.</a:t>
            </a:r>
            <a:br>
              <a:rPr lang="es-ES" sz="2800" dirty="0"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latin typeface="Arial" pitchFamily="34" charset="0"/>
                <a:cs typeface="Arial" pitchFamily="34" charset="0"/>
              </a:rPr>
              <a:t>-Por riba da mesa para realizar a manicura.</a:t>
            </a:r>
            <a:br>
              <a:rPr lang="es-ES" sz="2800" dirty="0"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latin typeface="Arial" pitchFamily="34" charset="0"/>
                <a:cs typeface="Arial" pitchFamily="34" charset="0"/>
              </a:rPr>
              <a:t>-Tomar as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tixeras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ou peines do tocador.</a:t>
            </a:r>
            <a:br>
              <a:rPr lang="es-ES" sz="2800" dirty="0"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latin typeface="Arial" pitchFamily="34" charset="0"/>
                <a:cs typeface="Arial" pitchFamily="34" charset="0"/>
              </a:rPr>
              <a:t>-Alcanzar os productos.</a:t>
            </a:r>
            <a:br>
              <a:rPr lang="es-ES" sz="2800" dirty="0"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Soster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maquinillas pesadas</a:t>
            </a:r>
            <a:br>
              <a:rPr lang="es-ES" sz="2800" dirty="0"/>
            </a:b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7686" y="0"/>
            <a:ext cx="4405314" cy="749807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PES E PERNAS</a:t>
            </a:r>
          </a:p>
        </p:txBody>
      </p:sp>
      <p:pic>
        <p:nvPicPr>
          <p:cNvPr id="3074" name="Picture 2" descr="C:\Users\jose\Desktop\Masaje-para-Piernas-Cansadas-30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7256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1058</Words>
  <Application>Microsoft Office PowerPoint</Application>
  <PresentationFormat>Presentación en pantalla (4:3)</PresentationFormat>
  <Paragraphs>46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5" baseType="lpstr">
      <vt:lpstr>Arial</vt:lpstr>
      <vt:lpstr>Calibri</vt:lpstr>
      <vt:lpstr>Constantia</vt:lpstr>
      <vt:lpstr>Wingdings</vt:lpstr>
      <vt:lpstr>Wingdings 2</vt:lpstr>
      <vt:lpstr>Flujo</vt:lpstr>
      <vt:lpstr>HIXIENE POSTURAL   </vt:lpstr>
      <vt:lpstr>A IMPORTANCIA DA POSTURA</vt:lpstr>
      <vt:lpstr>DOENZAS PROFESIONAIS   Debido as posturas mantidas durante largos períodos de tempo (pasar moitas horas de pe, inclinacións, estiramentos, movementos repetitivos, etc.)  pódese xerar malestar e dor  en diversas partes do corpo e as veces, incluso causar unha lesión grave. En moitos casos, os problemas de saúde poderán solucionarse mediante a prevención e a  mellora dos hábitos da postura así como un equipamento axeitado (ergonomía). </vt:lpstr>
      <vt:lpstr>AS PRINCIPAIS LESIÓNS  SON: 1-PESCOZO E ESPALDA 2-OMBREIROS  3- PES E PERNAS 4-CÓBADO 5-BONECAS </vt:lpstr>
      <vt:lpstr>..</vt:lpstr>
      <vt:lpstr> 1-Pescozo e espalda:  as máis frecuentes son contracturas, sobrecargas musculares xeneralizadas ou hernias discales, debidas a: -Inclinación cara adiante para lavar a cabeza, cortar o cabelo, manicura ou pedicura. -Xirar o corpo para alcanzar material en lugares altos ou acercarse ao cliente. -Arquearse cara atrás cando notamos o cansazo. -Permanecer moito tempo de pe con calzado inadecuado. </vt:lpstr>
      <vt:lpstr>OMBREIROS</vt:lpstr>
      <vt:lpstr>2- Ombreiros: dores musculares, tendinite e bursite. Débense ao manter os ombros alonxados do corpo e moi estirados ou elevados, levando o codo por riba da altura do ombro.   Causas: -Ao cortar, secar ou rizar a zona superior. -Por diante do corpo do cliente para lavar ou secar. -Por riba da mesa para realizar a manicura. -Tomar as tixeras ou peines do tocador. -Alcanzar os productos. -Soster maquinillas pesadas </vt:lpstr>
      <vt:lpstr>PES E PERNAS</vt:lpstr>
      <vt:lpstr>3-Pes e pernas: hinchazón, risco de padecer problemas circulatorios. Ademáis, debido a que o pe está sometido a presión, poden  crearse callos, durezas e irritación da pel. Estes problemas poden agravarse debido aos seguintes elementos:  -A superficie é dura.  - O uso de calzado inadecuado con puntas puntiagudas que aumentan a presión sobre os dedos e apértanos na parte dianteira do zapato; ou cun apoio deficiente para os arcos o solas duras. - Calzado que non suxeite o pe. - Calzado completamente plano ou con tacón.</vt:lpstr>
      <vt:lpstr>4-Mans e  bonecas: estas partes do corpo son as máis tendentes a sufrir lesións, debido ao seu uso continuado. As principais son a epicondilite (o cóbado de tenista) e o síndrome do túnel carpiano. </vt:lpstr>
      <vt:lpstr>Presentación de PowerPoint</vt:lpstr>
      <vt:lpstr>4- A epicondilite  é a inflamación dos tendóns dos epicondíleos, que unen a musculatura do antebrazo e a da man co epicóndilo, na cara lateral externa do cóbado, sendo a encargada de controlar os movementos da man. Cando se usan estes músculos una y outra vez , prodúcense  pequenas microlesións do tendón. Co  tempo esto leva a que se presente irritación e dor na zona sinalada anteriormente. </vt:lpstr>
      <vt:lpstr>EPICONDILITE</vt:lpstr>
      <vt:lpstr>SÍNTOMAS :  1- DOR NO CÓBADO.  2- PÉRDIDA DE FORZA.  3- EXTENSIÓN DA DOR AO OMBREIRO E BONECAS</vt:lpstr>
      <vt:lpstr>TRATAMENTO</vt:lpstr>
      <vt:lpstr>SÍNDROME DO TÚNEL CARPIANO</vt:lpstr>
      <vt:lpstr>5-O síndrome do túnel carpiano é unha afección na que existe unha presión excesiva do nervio mediano. Este é o nervio que da sensibilidade e movemento a partes da man. Ocorre en personas de entre 30 e 60 años, máis común en mulleres que en homes. </vt:lpstr>
      <vt:lpstr>TUNEL CARPIANO</vt:lpstr>
      <vt:lpstr>SÍNTOMAS:  - ENTUMECEMENTO.  - FORMIGUEO.  - DEBILIDADE.  - DOR </vt:lpstr>
      <vt:lpstr>TRATAMENTO -ESTIRAMENTOS -XERCICIOS E MASAXE -FÉRULA PARA DURMIR -ANTIINFLAMATORIOS -CIRUXÍA</vt:lpstr>
      <vt:lpstr>Ditas afeccións son causadas ao dobrar moito a boneca, apretar ou agarrar demasiado forte e durante movementos repetitivos. Esto ocorre cando:   -Cortamos o cabelo, sostemos o secador ou  usamos o cepillo redondo, rulos ou plancha. -Uso de tixeiras que non se adaptan á man. -Uso dun peine que non se desliza fácilmente</vt:lpstr>
      <vt:lpstr>INDICACIÓNS E RECOMENDACIÓNS PARA O ÓPTIMO DESENVOLVEMENTO DO TRABALLO</vt:lpstr>
      <vt:lpstr> 1-Manter a espalda dereita mentras traballas, flexionando os xeonllos en vez da cintura ao agocharse.  2-Usar lavacabezas que permita ubicarse detrás do cliente, evitando o xiro.  3-Axustar a altura da silla do  usuario. Baixala para trabajar a coronilla e elevala para traballar debaixo do nivel da orella, evitando dobrar as  bonecas.  4-Inclinar a cabeza do cliente hasta adquirir unha postura que resulte cómoda e así non dobrar moito o membro superior.  </vt:lpstr>
      <vt:lpstr>5-Tixeiras adaptadas á man.  6-Xirar o mango do cepillo cos dedos polgar e índice, en lugar de dobrar continuamente a boneca.  7-Técnicas de corte que manteñan as bonecas rectas.  8-Traballar de pe ou sentado nun taburete, dependendo do longo do cabelo.</vt:lpstr>
      <vt:lpstr>  9-Colocar o pe de vez en cuando sobre o  taburete ou barra do asiento do cliente para cambio postural.  10-Evitar calzado inadecuado (calzado cómodo de sola de goma e bo apoio en arcos e que suxeite ben o pe)  11-Subirse a escada para coller ou colocar productos en estanterías altas. </vt:lpstr>
      <vt:lpstr>12-Usar plantillas  mullidas para reducir a fatiga que se produce ao estar de pe sobre unha superficie dura todo o día.  13-Medidas especiais para evitar inflamación de pernas (cremas frías, masaxes, baños de auga fría, medias de compresión).  14-En caso de doenza ou sospeita de lesión das afecciós antes citadas, acuda a un profesional sanitario.  A rápida actuación e  o menor tempo de resolución do problema , favorecerán a aceleración da mellora de síntomas e a  agravación a un estado crónico. </vt:lpstr>
      <vt:lpstr>OUTROS RISCOS </vt:lpstr>
      <vt:lpstr>ALERXIAS </vt:lpstr>
      <vt:lpstr>DERMATITE POR CONTACTO</vt:lpstr>
      <vt:lpstr>IMPORTANTE O USO DE LUVAS</vt:lpstr>
      <vt:lpstr>PROBLEMAS RESPIRATORIOS  OU  QUEIMADURAS</vt:lpstr>
      <vt:lpstr>MEZCLAS PERIGOSAS</vt:lpstr>
      <vt:lpstr>LABORATORIO VENTILADO</vt:lpstr>
      <vt:lpstr>      APARELLOS  DE CALOR</vt:lpstr>
      <vt:lpstr>ATENCIÓN AOS RUIDOS</vt:lpstr>
      <vt:lpstr>A TOOOODOS OS RUIDOS…..</vt:lpstr>
      <vt:lpstr>PERDA DE AUDICIÓN</vt:lpstr>
      <vt:lpstr>CONCLUSIÓN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HIXIENE POSTURAL</dc:title>
  <dc:creator>jose</dc:creator>
  <cp:lastModifiedBy>jose</cp:lastModifiedBy>
  <cp:revision>61</cp:revision>
  <dcterms:created xsi:type="dcterms:W3CDTF">2018-02-19T21:19:45Z</dcterms:created>
  <dcterms:modified xsi:type="dcterms:W3CDTF">2020-10-03T08:53:51Z</dcterms:modified>
</cp:coreProperties>
</file>