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9" r:id="rId2"/>
    <p:sldId id="504" r:id="rId3"/>
    <p:sldId id="1363" r:id="rId4"/>
    <p:sldId id="1364" r:id="rId5"/>
    <p:sldId id="1367" r:id="rId6"/>
    <p:sldId id="1368" r:id="rId7"/>
    <p:sldId id="1366" r:id="rId8"/>
    <p:sldId id="1369" r:id="rId9"/>
    <p:sldId id="1447" r:id="rId10"/>
    <p:sldId id="1370" r:id="rId11"/>
    <p:sldId id="1372" r:id="rId12"/>
  </p:sldIdLst>
  <p:sldSz cx="9144000" cy="6858000" type="screen4x3"/>
  <p:notesSz cx="6858000" cy="9144000"/>
  <p:embeddedFontLst>
    <p:embeddedFont>
      <p:font typeface="Amano" pitchFamily="2" charset="0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BadaBoom BB" panose="020B0603050302020204" pitchFamily="34" charset="0"/>
      <p:regular r:id="rId19"/>
    </p:embeddedFont>
    <p:embeddedFont>
      <p:font typeface="Bangers" panose="020B0604020202020204" charset="0"/>
      <p:regular r:id="rId20"/>
    </p:embeddedFont>
    <p:embeddedFont>
      <p:font typeface="Snigle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Características" id="{50A8709D-E42A-4038-BB67-3E86856E976F}">
          <p14:sldIdLst>
            <p14:sldId id="259"/>
            <p14:sldId id="504"/>
            <p14:sldId id="1363"/>
            <p14:sldId id="1364"/>
            <p14:sldId id="1367"/>
            <p14:sldId id="1368"/>
            <p14:sldId id="1366"/>
            <p14:sldId id="1369"/>
            <p14:sldId id="1447"/>
            <p14:sldId id="1370"/>
            <p14:sldId id="1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D4B"/>
    <a:srgbClr val="F5F5F5"/>
    <a:srgbClr val="C00108"/>
    <a:srgbClr val="FFA300"/>
    <a:srgbClr val="FAD900"/>
    <a:srgbClr val="CDEFCD"/>
    <a:srgbClr val="1D591D"/>
    <a:srgbClr val="FF0066"/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6973B3-A491-4395-BA48-33EA01F55D4C}">
  <a:tblStyle styleId="{A76973B3-A491-4395-BA48-33EA01F55D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24A46-60B8-4997-9F3E-3AE238EF8CE9}" type="doc">
      <dgm:prSet loTypeId="urn:microsoft.com/office/officeart/2005/8/layout/p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B8725CFD-3E03-4CDA-A035-96A9347760B2}">
      <dgm:prSet/>
      <dgm:spPr/>
      <dgm:t>
        <a:bodyPr/>
        <a:lstStyle/>
        <a:p>
          <a:r>
            <a:rPr lang="es-ES">
              <a:latin typeface="Sniglet" panose="020B0604020202020204" charset="0"/>
            </a:rPr>
            <a:t>Perfil de riesgo </a:t>
          </a:r>
          <a:r>
            <a:rPr lang="es-ES" b="1">
              <a:latin typeface="Sniglet" panose="020B0604020202020204" charset="0"/>
            </a:rPr>
            <a:t>bajo</a:t>
          </a:r>
          <a:br>
            <a:rPr lang="es-ES">
              <a:latin typeface="Sniglet" panose="020B0604020202020204" charset="0"/>
            </a:rPr>
          </a:br>
          <a:r>
            <a:rPr lang="es-ES">
              <a:latin typeface="Sniglet" panose="020B0604020202020204" charset="0"/>
            </a:rPr>
            <a:t>Se prefieren rentabilidades bajas a cambio de asegurar el capital invertido</a:t>
          </a:r>
          <a:endParaRPr lang="es-ES" dirty="0">
            <a:latin typeface="Sniglet" panose="020B0604020202020204" charset="0"/>
          </a:endParaRPr>
        </a:p>
      </dgm:t>
    </dgm:pt>
    <dgm:pt modelId="{847FD8C0-3B8A-4F0E-8D54-3002B901EB63}" type="parTrans" cxnId="{BE63BBC4-AFD7-4002-92B1-52B8735B41F2}">
      <dgm:prSet/>
      <dgm:spPr/>
      <dgm:t>
        <a:bodyPr/>
        <a:lstStyle/>
        <a:p>
          <a:endParaRPr lang="es-ES">
            <a:latin typeface="Sniglet" panose="020B0604020202020204" charset="0"/>
          </a:endParaRPr>
        </a:p>
      </dgm:t>
    </dgm:pt>
    <dgm:pt modelId="{30C31863-E944-4F5A-B901-B03402ADFBB6}" type="sibTrans" cxnId="{BE63BBC4-AFD7-4002-92B1-52B8735B41F2}">
      <dgm:prSet/>
      <dgm:spPr/>
      <dgm:t>
        <a:bodyPr/>
        <a:lstStyle/>
        <a:p>
          <a:endParaRPr lang="es-ES">
            <a:latin typeface="Sniglet" panose="020B0604020202020204" charset="0"/>
          </a:endParaRPr>
        </a:p>
      </dgm:t>
    </dgm:pt>
    <dgm:pt modelId="{15E548CA-5C04-445D-A784-93A067E3271A}">
      <dgm:prSet/>
      <dgm:spPr/>
      <dgm:t>
        <a:bodyPr/>
        <a:lstStyle/>
        <a:p>
          <a:r>
            <a:rPr lang="es-ES" dirty="0">
              <a:latin typeface="Sniglet" panose="020B0604020202020204" charset="0"/>
            </a:rPr>
            <a:t>Perfil de riesgo </a:t>
          </a:r>
          <a:r>
            <a:rPr lang="es-ES" b="1" dirty="0">
              <a:latin typeface="Sniglet" panose="020B0604020202020204" charset="0"/>
            </a:rPr>
            <a:t>moderado</a:t>
          </a:r>
          <a:br>
            <a:rPr lang="es-ES" dirty="0">
              <a:latin typeface="Sniglet" panose="020B0604020202020204" charset="0"/>
            </a:rPr>
          </a:br>
          <a:r>
            <a:rPr lang="es-ES" dirty="0">
              <a:latin typeface="Sniglet" panose="020B0604020202020204" charset="0"/>
            </a:rPr>
            <a:t>Dispuestos a asumir algunas pérdidas a cambio de obtener una rentabilidad algo mayor. </a:t>
          </a:r>
        </a:p>
      </dgm:t>
    </dgm:pt>
    <dgm:pt modelId="{54C6FCBE-C675-4B4F-87EF-2DE5161C14BB}" type="parTrans" cxnId="{1E392183-7CB4-4C6B-84F7-4053908C46C8}">
      <dgm:prSet/>
      <dgm:spPr/>
      <dgm:t>
        <a:bodyPr/>
        <a:lstStyle/>
        <a:p>
          <a:endParaRPr lang="es-ES">
            <a:latin typeface="Sniglet" panose="020B0604020202020204" charset="0"/>
          </a:endParaRPr>
        </a:p>
      </dgm:t>
    </dgm:pt>
    <dgm:pt modelId="{84328C95-4610-4858-91D4-638A39210844}" type="sibTrans" cxnId="{1E392183-7CB4-4C6B-84F7-4053908C46C8}">
      <dgm:prSet/>
      <dgm:spPr/>
      <dgm:t>
        <a:bodyPr/>
        <a:lstStyle/>
        <a:p>
          <a:endParaRPr lang="es-ES">
            <a:latin typeface="Sniglet" panose="020B0604020202020204" charset="0"/>
          </a:endParaRPr>
        </a:p>
      </dgm:t>
    </dgm:pt>
    <dgm:pt modelId="{9FDAB72B-B7DE-4B83-954F-AE4A35A13205}">
      <dgm:prSet/>
      <dgm:spPr/>
      <dgm:t>
        <a:bodyPr/>
        <a:lstStyle/>
        <a:p>
          <a:r>
            <a:rPr lang="es-ES">
              <a:latin typeface="Sniglet" panose="020B0604020202020204" charset="0"/>
            </a:rPr>
            <a:t>Perfil de riesgo </a:t>
          </a:r>
          <a:r>
            <a:rPr lang="es-ES" b="1">
              <a:latin typeface="Sniglet" panose="020B0604020202020204" charset="0"/>
            </a:rPr>
            <a:t>alto</a:t>
          </a:r>
          <a:br>
            <a:rPr lang="es-ES">
              <a:latin typeface="Sniglet" panose="020B0604020202020204" charset="0"/>
            </a:rPr>
          </a:br>
          <a:r>
            <a:rPr lang="es-ES">
              <a:latin typeface="Sniglet" panose="020B0604020202020204" charset="0"/>
            </a:rPr>
            <a:t>Alta tolerancia a las pérdidas y altas expectativas de rentabilidad.</a:t>
          </a:r>
          <a:endParaRPr lang="es-ES" dirty="0">
            <a:latin typeface="Sniglet" panose="020B0604020202020204" charset="0"/>
          </a:endParaRPr>
        </a:p>
      </dgm:t>
    </dgm:pt>
    <dgm:pt modelId="{A1360375-09A1-44FC-875A-077DE1B43F46}" type="parTrans" cxnId="{DA4859FC-5F46-4DD1-A8DA-3D19AC2BF47B}">
      <dgm:prSet/>
      <dgm:spPr/>
      <dgm:t>
        <a:bodyPr/>
        <a:lstStyle/>
        <a:p>
          <a:endParaRPr lang="es-ES">
            <a:latin typeface="Sniglet" panose="020B0604020202020204" charset="0"/>
          </a:endParaRPr>
        </a:p>
      </dgm:t>
    </dgm:pt>
    <dgm:pt modelId="{DE7C04E6-5755-4B4A-A1AC-819031BC357C}" type="sibTrans" cxnId="{DA4859FC-5F46-4DD1-A8DA-3D19AC2BF47B}">
      <dgm:prSet/>
      <dgm:spPr/>
      <dgm:t>
        <a:bodyPr/>
        <a:lstStyle/>
        <a:p>
          <a:endParaRPr lang="es-ES">
            <a:latin typeface="Sniglet" panose="020B0604020202020204" charset="0"/>
          </a:endParaRPr>
        </a:p>
      </dgm:t>
    </dgm:pt>
    <dgm:pt modelId="{8FE266A3-CDA0-4276-ACA0-60FCC8622875}" type="pres">
      <dgm:prSet presAssocID="{8FD24A46-60B8-4997-9F3E-3AE238EF8CE9}" presName="Name0" presStyleCnt="0">
        <dgm:presLayoutVars>
          <dgm:dir/>
          <dgm:resizeHandles val="exact"/>
        </dgm:presLayoutVars>
      </dgm:prSet>
      <dgm:spPr/>
    </dgm:pt>
    <dgm:pt modelId="{487A26E9-F5C9-495F-A989-F90A36224CC2}" type="pres">
      <dgm:prSet presAssocID="{8FD24A46-60B8-4997-9F3E-3AE238EF8CE9}" presName="bkgdShp" presStyleLbl="alignAccFollowNode1" presStyleIdx="0" presStyleCnt="1" custLinFactNeighborX="11643" custLinFactNeighborY="-1086"/>
      <dgm:spPr/>
    </dgm:pt>
    <dgm:pt modelId="{2AA88B8B-F51C-4981-BF4A-7917ECFECFC7}" type="pres">
      <dgm:prSet presAssocID="{8FD24A46-60B8-4997-9F3E-3AE238EF8CE9}" presName="linComp" presStyleCnt="0"/>
      <dgm:spPr/>
    </dgm:pt>
    <dgm:pt modelId="{CBB1BF99-B61A-4123-AFE2-C25FF3CFFD40}" type="pres">
      <dgm:prSet presAssocID="{B8725CFD-3E03-4CDA-A035-96A9347760B2}" presName="compNode" presStyleCnt="0"/>
      <dgm:spPr/>
    </dgm:pt>
    <dgm:pt modelId="{84718A0D-3D54-46C4-807F-12824A69C5F1}" type="pres">
      <dgm:prSet presAssocID="{B8725CFD-3E03-4CDA-A035-96A9347760B2}" presName="node" presStyleLbl="node1" presStyleIdx="0" presStyleCnt="3">
        <dgm:presLayoutVars>
          <dgm:bulletEnabled val="1"/>
        </dgm:presLayoutVars>
      </dgm:prSet>
      <dgm:spPr/>
    </dgm:pt>
    <dgm:pt modelId="{F40FBB52-1AA8-4CD5-8BCF-47AE03244C99}" type="pres">
      <dgm:prSet presAssocID="{B8725CFD-3E03-4CDA-A035-96A9347760B2}" presName="invisiNode" presStyleLbl="node1" presStyleIdx="0" presStyleCnt="3"/>
      <dgm:spPr/>
    </dgm:pt>
    <dgm:pt modelId="{285DDD83-F0E8-4D88-BE8A-69E78B9E6874}" type="pres">
      <dgm:prSet presAssocID="{B8725CFD-3E03-4CDA-A035-96A9347760B2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62D76-33CA-4625-9C5E-F26C3A729038}" type="pres">
      <dgm:prSet presAssocID="{30C31863-E944-4F5A-B901-B03402ADFBB6}" presName="sibTrans" presStyleLbl="sibTrans2D1" presStyleIdx="0" presStyleCnt="0"/>
      <dgm:spPr/>
    </dgm:pt>
    <dgm:pt modelId="{BA1885F4-7D40-4663-89F3-79FFD6E0E4FA}" type="pres">
      <dgm:prSet presAssocID="{15E548CA-5C04-445D-A784-93A067E3271A}" presName="compNode" presStyleCnt="0"/>
      <dgm:spPr/>
    </dgm:pt>
    <dgm:pt modelId="{D37D9AB0-B04B-4E02-8E1F-30BD37949963}" type="pres">
      <dgm:prSet presAssocID="{15E548CA-5C04-445D-A784-93A067E3271A}" presName="node" presStyleLbl="node1" presStyleIdx="1" presStyleCnt="3">
        <dgm:presLayoutVars>
          <dgm:bulletEnabled val="1"/>
        </dgm:presLayoutVars>
      </dgm:prSet>
      <dgm:spPr/>
    </dgm:pt>
    <dgm:pt modelId="{A403261E-C45B-4866-A724-D74A0F07C34C}" type="pres">
      <dgm:prSet presAssocID="{15E548CA-5C04-445D-A784-93A067E3271A}" presName="invisiNode" presStyleLbl="node1" presStyleIdx="1" presStyleCnt="3"/>
      <dgm:spPr/>
    </dgm:pt>
    <dgm:pt modelId="{86090C77-5D0B-4AC2-86E5-E3DC63DC671F}" type="pres">
      <dgm:prSet presAssocID="{15E548CA-5C04-445D-A784-93A067E3271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131F77-3CE2-4F6D-B0F7-924F7A6C0148}" type="pres">
      <dgm:prSet presAssocID="{84328C95-4610-4858-91D4-638A39210844}" presName="sibTrans" presStyleLbl="sibTrans2D1" presStyleIdx="0" presStyleCnt="0"/>
      <dgm:spPr/>
    </dgm:pt>
    <dgm:pt modelId="{FE15FB9B-066F-4315-98D7-FF4B14902249}" type="pres">
      <dgm:prSet presAssocID="{9FDAB72B-B7DE-4B83-954F-AE4A35A13205}" presName="compNode" presStyleCnt="0"/>
      <dgm:spPr/>
    </dgm:pt>
    <dgm:pt modelId="{624448A1-99E7-4A26-8039-FB64271BEF1C}" type="pres">
      <dgm:prSet presAssocID="{9FDAB72B-B7DE-4B83-954F-AE4A35A13205}" presName="node" presStyleLbl="node1" presStyleIdx="2" presStyleCnt="3">
        <dgm:presLayoutVars>
          <dgm:bulletEnabled val="1"/>
        </dgm:presLayoutVars>
      </dgm:prSet>
      <dgm:spPr/>
    </dgm:pt>
    <dgm:pt modelId="{86AE5667-8210-4B01-9725-9398620F5903}" type="pres">
      <dgm:prSet presAssocID="{9FDAB72B-B7DE-4B83-954F-AE4A35A13205}" presName="invisiNode" presStyleLbl="node1" presStyleIdx="2" presStyleCnt="3"/>
      <dgm:spPr/>
    </dgm:pt>
    <dgm:pt modelId="{BF456960-27FF-4E48-8567-658198FC035C}" type="pres">
      <dgm:prSet presAssocID="{9FDAB72B-B7DE-4B83-954F-AE4A35A1320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99F8A00-41C2-4FF6-99C7-4D42CCD9594F}" type="presOf" srcId="{9FDAB72B-B7DE-4B83-954F-AE4A35A13205}" destId="{624448A1-99E7-4A26-8039-FB64271BEF1C}" srcOrd="0" destOrd="0" presId="urn:microsoft.com/office/officeart/2005/8/layout/pList2"/>
    <dgm:cxn modelId="{16F71513-B2EA-4367-BD07-B9D467BFB3F1}" type="presOf" srcId="{8FD24A46-60B8-4997-9F3E-3AE238EF8CE9}" destId="{8FE266A3-CDA0-4276-ACA0-60FCC8622875}" srcOrd="0" destOrd="0" presId="urn:microsoft.com/office/officeart/2005/8/layout/pList2"/>
    <dgm:cxn modelId="{B6EC7055-2C04-49D4-B230-44959294A109}" type="presOf" srcId="{84328C95-4610-4858-91D4-638A39210844}" destId="{6A131F77-3CE2-4F6D-B0F7-924F7A6C0148}" srcOrd="0" destOrd="0" presId="urn:microsoft.com/office/officeart/2005/8/layout/pList2"/>
    <dgm:cxn modelId="{D434557C-5CBA-428C-98D6-73DDF09BE14D}" type="presOf" srcId="{15E548CA-5C04-445D-A784-93A067E3271A}" destId="{D37D9AB0-B04B-4E02-8E1F-30BD37949963}" srcOrd="0" destOrd="0" presId="urn:microsoft.com/office/officeart/2005/8/layout/pList2"/>
    <dgm:cxn modelId="{1E392183-7CB4-4C6B-84F7-4053908C46C8}" srcId="{8FD24A46-60B8-4997-9F3E-3AE238EF8CE9}" destId="{15E548CA-5C04-445D-A784-93A067E3271A}" srcOrd="1" destOrd="0" parTransId="{54C6FCBE-C675-4B4F-87EF-2DE5161C14BB}" sibTransId="{84328C95-4610-4858-91D4-638A39210844}"/>
    <dgm:cxn modelId="{74AFFF96-6B2A-4342-9DB6-10EE08EB0AA6}" type="presOf" srcId="{30C31863-E944-4F5A-B901-B03402ADFBB6}" destId="{E7F62D76-33CA-4625-9C5E-F26C3A729038}" srcOrd="0" destOrd="0" presId="urn:microsoft.com/office/officeart/2005/8/layout/pList2"/>
    <dgm:cxn modelId="{F3D114A6-D810-471C-A57D-2F56D224C6F4}" type="presOf" srcId="{B8725CFD-3E03-4CDA-A035-96A9347760B2}" destId="{84718A0D-3D54-46C4-807F-12824A69C5F1}" srcOrd="0" destOrd="0" presId="urn:microsoft.com/office/officeart/2005/8/layout/pList2"/>
    <dgm:cxn modelId="{BE63BBC4-AFD7-4002-92B1-52B8735B41F2}" srcId="{8FD24A46-60B8-4997-9F3E-3AE238EF8CE9}" destId="{B8725CFD-3E03-4CDA-A035-96A9347760B2}" srcOrd="0" destOrd="0" parTransId="{847FD8C0-3B8A-4F0E-8D54-3002B901EB63}" sibTransId="{30C31863-E944-4F5A-B901-B03402ADFBB6}"/>
    <dgm:cxn modelId="{DA4859FC-5F46-4DD1-A8DA-3D19AC2BF47B}" srcId="{8FD24A46-60B8-4997-9F3E-3AE238EF8CE9}" destId="{9FDAB72B-B7DE-4B83-954F-AE4A35A13205}" srcOrd="2" destOrd="0" parTransId="{A1360375-09A1-44FC-875A-077DE1B43F46}" sibTransId="{DE7C04E6-5755-4B4A-A1AC-819031BC357C}"/>
    <dgm:cxn modelId="{B7AECB36-98E9-4B7C-B1EC-BC751459E534}" type="presParOf" srcId="{8FE266A3-CDA0-4276-ACA0-60FCC8622875}" destId="{487A26E9-F5C9-495F-A989-F90A36224CC2}" srcOrd="0" destOrd="0" presId="urn:microsoft.com/office/officeart/2005/8/layout/pList2"/>
    <dgm:cxn modelId="{8F3E5C0D-C97D-4D6C-9C95-ACD13DCF12B2}" type="presParOf" srcId="{8FE266A3-CDA0-4276-ACA0-60FCC8622875}" destId="{2AA88B8B-F51C-4981-BF4A-7917ECFECFC7}" srcOrd="1" destOrd="0" presId="urn:microsoft.com/office/officeart/2005/8/layout/pList2"/>
    <dgm:cxn modelId="{5BBC4C38-8D97-4752-8CFE-51BB582373E5}" type="presParOf" srcId="{2AA88B8B-F51C-4981-BF4A-7917ECFECFC7}" destId="{CBB1BF99-B61A-4123-AFE2-C25FF3CFFD40}" srcOrd="0" destOrd="0" presId="urn:microsoft.com/office/officeart/2005/8/layout/pList2"/>
    <dgm:cxn modelId="{C468F5D7-AD24-409B-9393-502186563928}" type="presParOf" srcId="{CBB1BF99-B61A-4123-AFE2-C25FF3CFFD40}" destId="{84718A0D-3D54-46C4-807F-12824A69C5F1}" srcOrd="0" destOrd="0" presId="urn:microsoft.com/office/officeart/2005/8/layout/pList2"/>
    <dgm:cxn modelId="{114A29B7-0381-4FA2-9690-245ADD8FA168}" type="presParOf" srcId="{CBB1BF99-B61A-4123-AFE2-C25FF3CFFD40}" destId="{F40FBB52-1AA8-4CD5-8BCF-47AE03244C99}" srcOrd="1" destOrd="0" presId="urn:microsoft.com/office/officeart/2005/8/layout/pList2"/>
    <dgm:cxn modelId="{BC8DA494-D90D-4D17-9F27-5DE1872C3EB7}" type="presParOf" srcId="{CBB1BF99-B61A-4123-AFE2-C25FF3CFFD40}" destId="{285DDD83-F0E8-4D88-BE8A-69E78B9E6874}" srcOrd="2" destOrd="0" presId="urn:microsoft.com/office/officeart/2005/8/layout/pList2"/>
    <dgm:cxn modelId="{76C04796-B532-49E6-960D-868A29F29E58}" type="presParOf" srcId="{2AA88B8B-F51C-4981-BF4A-7917ECFECFC7}" destId="{E7F62D76-33CA-4625-9C5E-F26C3A729038}" srcOrd="1" destOrd="0" presId="urn:microsoft.com/office/officeart/2005/8/layout/pList2"/>
    <dgm:cxn modelId="{8E2BF6BE-E8D8-4DAA-BFD8-E5429A384726}" type="presParOf" srcId="{2AA88B8B-F51C-4981-BF4A-7917ECFECFC7}" destId="{BA1885F4-7D40-4663-89F3-79FFD6E0E4FA}" srcOrd="2" destOrd="0" presId="urn:microsoft.com/office/officeart/2005/8/layout/pList2"/>
    <dgm:cxn modelId="{05F69914-B634-41D4-9171-5BFBD08B1AA0}" type="presParOf" srcId="{BA1885F4-7D40-4663-89F3-79FFD6E0E4FA}" destId="{D37D9AB0-B04B-4E02-8E1F-30BD37949963}" srcOrd="0" destOrd="0" presId="urn:microsoft.com/office/officeart/2005/8/layout/pList2"/>
    <dgm:cxn modelId="{0F4C63FD-B881-46E2-8D24-E60A11203993}" type="presParOf" srcId="{BA1885F4-7D40-4663-89F3-79FFD6E0E4FA}" destId="{A403261E-C45B-4866-A724-D74A0F07C34C}" srcOrd="1" destOrd="0" presId="urn:microsoft.com/office/officeart/2005/8/layout/pList2"/>
    <dgm:cxn modelId="{07B8D4B6-035C-433B-88BC-CFC43FA24AA0}" type="presParOf" srcId="{BA1885F4-7D40-4663-89F3-79FFD6E0E4FA}" destId="{86090C77-5D0B-4AC2-86E5-E3DC63DC671F}" srcOrd="2" destOrd="0" presId="urn:microsoft.com/office/officeart/2005/8/layout/pList2"/>
    <dgm:cxn modelId="{39F164F9-1C70-4F53-8451-D60D86CC00F4}" type="presParOf" srcId="{2AA88B8B-F51C-4981-BF4A-7917ECFECFC7}" destId="{6A131F77-3CE2-4F6D-B0F7-924F7A6C0148}" srcOrd="3" destOrd="0" presId="urn:microsoft.com/office/officeart/2005/8/layout/pList2"/>
    <dgm:cxn modelId="{3AB5DF46-E996-433B-B8F2-9FFE21B19DFD}" type="presParOf" srcId="{2AA88B8B-F51C-4981-BF4A-7917ECFECFC7}" destId="{FE15FB9B-066F-4315-98D7-FF4B14902249}" srcOrd="4" destOrd="0" presId="urn:microsoft.com/office/officeart/2005/8/layout/pList2"/>
    <dgm:cxn modelId="{A7F3F25E-BEAA-41B0-A6F1-F3984A52C8E8}" type="presParOf" srcId="{FE15FB9B-066F-4315-98D7-FF4B14902249}" destId="{624448A1-99E7-4A26-8039-FB64271BEF1C}" srcOrd="0" destOrd="0" presId="urn:microsoft.com/office/officeart/2005/8/layout/pList2"/>
    <dgm:cxn modelId="{D9169226-DFFF-4751-A839-CACA44CC133D}" type="presParOf" srcId="{FE15FB9B-066F-4315-98D7-FF4B14902249}" destId="{86AE5667-8210-4B01-9725-9398620F5903}" srcOrd="1" destOrd="0" presId="urn:microsoft.com/office/officeart/2005/8/layout/pList2"/>
    <dgm:cxn modelId="{1931D1F3-B480-4C09-9ABF-BB3BBE25F977}" type="presParOf" srcId="{FE15FB9B-066F-4315-98D7-FF4B14902249}" destId="{BF456960-27FF-4E48-8567-658198FC035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A26E9-F5C9-495F-A989-F90A36224CC2}">
      <dsp:nvSpPr>
        <dsp:cNvPr id="0" name=""/>
        <dsp:cNvSpPr/>
      </dsp:nvSpPr>
      <dsp:spPr>
        <a:xfrm>
          <a:off x="0" y="0"/>
          <a:ext cx="6330511" cy="170984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DDD83-F0E8-4D88-BE8A-69E78B9E6874}">
      <dsp:nvSpPr>
        <dsp:cNvPr id="0" name=""/>
        <dsp:cNvSpPr/>
      </dsp:nvSpPr>
      <dsp:spPr>
        <a:xfrm>
          <a:off x="189915" y="227979"/>
          <a:ext cx="1859587" cy="12538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18A0D-3D54-46C4-807F-12824A69C5F1}">
      <dsp:nvSpPr>
        <dsp:cNvPr id="0" name=""/>
        <dsp:cNvSpPr/>
      </dsp:nvSpPr>
      <dsp:spPr>
        <a:xfrm rot="10800000">
          <a:off x="189915" y="1709847"/>
          <a:ext cx="1859587" cy="20898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Sniglet" panose="020B0604020202020204" charset="0"/>
            </a:rPr>
            <a:t>Perfil de riesgo </a:t>
          </a:r>
          <a:r>
            <a:rPr lang="es-ES" sz="1400" b="1" kern="1200">
              <a:latin typeface="Sniglet" panose="020B0604020202020204" charset="0"/>
            </a:rPr>
            <a:t>bajo</a:t>
          </a:r>
          <a:br>
            <a:rPr lang="es-ES" sz="1400" kern="1200">
              <a:latin typeface="Sniglet" panose="020B0604020202020204" charset="0"/>
            </a:rPr>
          </a:br>
          <a:r>
            <a:rPr lang="es-ES" sz="1400" kern="1200">
              <a:latin typeface="Sniglet" panose="020B0604020202020204" charset="0"/>
            </a:rPr>
            <a:t>Se prefieren rentabilidades bajas a cambio de asegurar el capital invertido</a:t>
          </a:r>
          <a:endParaRPr lang="es-ES" sz="1400" kern="1200" dirty="0">
            <a:latin typeface="Sniglet" panose="020B0604020202020204" charset="0"/>
          </a:endParaRPr>
        </a:p>
      </dsp:txBody>
      <dsp:txXfrm rot="10800000">
        <a:off x="247104" y="1709847"/>
        <a:ext cx="1745209" cy="2032624"/>
      </dsp:txXfrm>
    </dsp:sp>
    <dsp:sp modelId="{86090C77-5D0B-4AC2-86E5-E3DC63DC671F}">
      <dsp:nvSpPr>
        <dsp:cNvPr id="0" name=""/>
        <dsp:cNvSpPr/>
      </dsp:nvSpPr>
      <dsp:spPr>
        <a:xfrm>
          <a:off x="2235462" y="227979"/>
          <a:ext cx="1859587" cy="12538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D9AB0-B04B-4E02-8E1F-30BD37949963}">
      <dsp:nvSpPr>
        <dsp:cNvPr id="0" name=""/>
        <dsp:cNvSpPr/>
      </dsp:nvSpPr>
      <dsp:spPr>
        <a:xfrm rot="10800000">
          <a:off x="2235462" y="1709847"/>
          <a:ext cx="1859587" cy="20898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Sniglet" panose="020B0604020202020204" charset="0"/>
            </a:rPr>
            <a:t>Perfil de riesgo </a:t>
          </a:r>
          <a:r>
            <a:rPr lang="es-ES" sz="1400" b="1" kern="1200" dirty="0">
              <a:latin typeface="Sniglet" panose="020B0604020202020204" charset="0"/>
            </a:rPr>
            <a:t>moderado</a:t>
          </a:r>
          <a:br>
            <a:rPr lang="es-ES" sz="1400" kern="1200" dirty="0">
              <a:latin typeface="Sniglet" panose="020B0604020202020204" charset="0"/>
            </a:rPr>
          </a:br>
          <a:r>
            <a:rPr lang="es-ES" sz="1400" kern="1200" dirty="0">
              <a:latin typeface="Sniglet" panose="020B0604020202020204" charset="0"/>
            </a:rPr>
            <a:t>Dispuestos a asumir algunas pérdidas a cambio de obtener una rentabilidad algo mayor. </a:t>
          </a:r>
        </a:p>
      </dsp:txBody>
      <dsp:txXfrm rot="10800000">
        <a:off x="2292651" y="1709847"/>
        <a:ext cx="1745209" cy="2032624"/>
      </dsp:txXfrm>
    </dsp:sp>
    <dsp:sp modelId="{BF456960-27FF-4E48-8567-658198FC035C}">
      <dsp:nvSpPr>
        <dsp:cNvPr id="0" name=""/>
        <dsp:cNvSpPr/>
      </dsp:nvSpPr>
      <dsp:spPr>
        <a:xfrm>
          <a:off x="4281008" y="227979"/>
          <a:ext cx="1859587" cy="12538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448A1-99E7-4A26-8039-FB64271BEF1C}">
      <dsp:nvSpPr>
        <dsp:cNvPr id="0" name=""/>
        <dsp:cNvSpPr/>
      </dsp:nvSpPr>
      <dsp:spPr>
        <a:xfrm rot="10800000">
          <a:off x="4281008" y="1709847"/>
          <a:ext cx="1859587" cy="20898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Sniglet" panose="020B0604020202020204" charset="0"/>
            </a:rPr>
            <a:t>Perfil de riesgo </a:t>
          </a:r>
          <a:r>
            <a:rPr lang="es-ES" sz="1400" b="1" kern="1200">
              <a:latin typeface="Sniglet" panose="020B0604020202020204" charset="0"/>
            </a:rPr>
            <a:t>alto</a:t>
          </a:r>
          <a:br>
            <a:rPr lang="es-ES" sz="1400" kern="1200">
              <a:latin typeface="Sniglet" panose="020B0604020202020204" charset="0"/>
            </a:rPr>
          </a:br>
          <a:r>
            <a:rPr lang="es-ES" sz="1400" kern="1200">
              <a:latin typeface="Sniglet" panose="020B0604020202020204" charset="0"/>
            </a:rPr>
            <a:t>Alta tolerancia a las pérdidas y altas expectativas de rentabilidad.</a:t>
          </a:r>
          <a:endParaRPr lang="es-ES" sz="1400" kern="1200" dirty="0">
            <a:latin typeface="Sniglet" panose="020B0604020202020204" charset="0"/>
          </a:endParaRPr>
        </a:p>
      </dsp:txBody>
      <dsp:txXfrm rot="10800000">
        <a:off x="4338197" y="1709847"/>
        <a:ext cx="1745209" cy="2032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27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4" y="861595"/>
            <a:ext cx="5247975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4" y="556795"/>
            <a:ext cx="5247975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2212733"/>
            <a:ext cx="3767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3583535"/>
            <a:ext cx="3767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1018002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713202"/>
            <a:ext cx="7879000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2" y="1169210"/>
            <a:ext cx="7029879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1" y="2061256"/>
            <a:ext cx="77109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×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2" y="1169210"/>
            <a:ext cx="7029879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1" y="2061256"/>
            <a:ext cx="77109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ocadillo: ovalado 27">
            <a:extLst>
              <a:ext uri="{FF2B5EF4-FFF2-40B4-BE49-F238E27FC236}">
                <a16:creationId xmlns:a16="http://schemas.microsoft.com/office/drawing/2014/main" id="{ABBB14A4-9E71-C699-16F3-76481F22598C}"/>
              </a:ext>
            </a:extLst>
          </p:cNvPr>
          <p:cNvSpPr/>
          <p:nvPr/>
        </p:nvSpPr>
        <p:spPr>
          <a:xfrm>
            <a:off x="587740" y="500815"/>
            <a:ext cx="7280573" cy="3514333"/>
          </a:xfrm>
          <a:prstGeom prst="wedgeEllipseCallout">
            <a:avLst>
              <a:gd name="adj1" fmla="val 32472"/>
              <a:gd name="adj2" fmla="val 72225"/>
            </a:avLst>
          </a:prstGeom>
          <a:ln w="57150">
            <a:solidFill>
              <a:schemeClr val="tx1"/>
            </a:solidFill>
          </a:ln>
          <a:effectLst>
            <a:outerShdw dist="38100" dir="2700000" sx="103000" sy="103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ctrTitle" idx="4294967295"/>
          </p:nvPr>
        </p:nvSpPr>
        <p:spPr>
          <a:xfrm>
            <a:off x="596134" y="1463316"/>
            <a:ext cx="7251471" cy="154728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9600" dirty="0">
                <a:solidFill>
                  <a:schemeClr val="tx1"/>
                </a:solidFill>
              </a:rPr>
              <a:t>3.</a:t>
            </a:r>
            <a:endParaRPr sz="9600" dirty="0">
              <a:solidFill>
                <a:schemeClr val="tx1"/>
              </a:solidFill>
            </a:endParaRPr>
          </a:p>
          <a:p>
            <a:pPr algn="ctr"/>
            <a:r>
              <a:rPr lang="en" sz="6400" dirty="0">
                <a:solidFill>
                  <a:schemeClr val="tx1"/>
                </a:solidFill>
              </a:rPr>
              <a:t>La inversión</a:t>
            </a:r>
            <a:endParaRPr sz="6400" dirty="0">
              <a:solidFill>
                <a:schemeClr val="tx1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4294967295"/>
          </p:nvPr>
        </p:nvSpPr>
        <p:spPr>
          <a:xfrm>
            <a:off x="1495647" y="2815693"/>
            <a:ext cx="5629885" cy="10456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" sz="2667" dirty="0">
                <a:solidFill>
                  <a:schemeClr val="tx1"/>
                </a:solidFill>
              </a:rPr>
              <a:t>Características</a:t>
            </a:r>
            <a:endParaRPr sz="2667" dirty="0">
              <a:solidFill>
                <a:schemeClr val="tx1"/>
              </a:solidFill>
            </a:endParaRPr>
          </a:p>
        </p:txBody>
      </p:sp>
      <p:grpSp>
        <p:nvGrpSpPr>
          <p:cNvPr id="29" name="Google Shape;1080;p37">
            <a:extLst>
              <a:ext uri="{FF2B5EF4-FFF2-40B4-BE49-F238E27FC236}">
                <a16:creationId xmlns:a16="http://schemas.microsoft.com/office/drawing/2014/main" id="{D925BAE2-DBB0-679A-4198-1A8C6BC82136}"/>
              </a:ext>
            </a:extLst>
          </p:cNvPr>
          <p:cNvGrpSpPr/>
          <p:nvPr/>
        </p:nvGrpSpPr>
        <p:grpSpPr>
          <a:xfrm flipH="1">
            <a:off x="6195843" y="4610985"/>
            <a:ext cx="2675900" cy="2254215"/>
            <a:chOff x="2062875" y="394325"/>
            <a:chExt cx="1394525" cy="1174950"/>
          </a:xfrm>
          <a:effectLst>
            <a:outerShdw dist="635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Google Shape;1081;p37">
              <a:extLst>
                <a:ext uri="{FF2B5EF4-FFF2-40B4-BE49-F238E27FC236}">
                  <a16:creationId xmlns:a16="http://schemas.microsoft.com/office/drawing/2014/main" id="{7F86C74A-5C25-5E53-9229-051B546B34B8}"/>
                </a:ext>
              </a:extLst>
            </p:cNvPr>
            <p:cNvSpPr/>
            <p:nvPr/>
          </p:nvSpPr>
          <p:spPr>
            <a:xfrm>
              <a:off x="2154525" y="1037175"/>
              <a:ext cx="357725" cy="437275"/>
            </a:xfrm>
            <a:custGeom>
              <a:avLst/>
              <a:gdLst/>
              <a:ahLst/>
              <a:cxnLst/>
              <a:rect l="l" t="t" r="r" b="b"/>
              <a:pathLst>
                <a:path w="14309" h="17491" extrusionOk="0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1" name="Google Shape;1082;p37">
              <a:extLst>
                <a:ext uri="{FF2B5EF4-FFF2-40B4-BE49-F238E27FC236}">
                  <a16:creationId xmlns:a16="http://schemas.microsoft.com/office/drawing/2014/main" id="{30687CA2-FFDB-A871-D287-3F47578F8E4C}"/>
                </a:ext>
              </a:extLst>
            </p:cNvPr>
            <p:cNvSpPr/>
            <p:nvPr/>
          </p:nvSpPr>
          <p:spPr>
            <a:xfrm>
              <a:off x="2652250" y="1037175"/>
              <a:ext cx="357075" cy="437275"/>
            </a:xfrm>
            <a:custGeom>
              <a:avLst/>
              <a:gdLst/>
              <a:ahLst/>
              <a:cxnLst/>
              <a:rect l="l" t="t" r="r" b="b"/>
              <a:pathLst>
                <a:path w="14283" h="17491" extrusionOk="0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4" name="Google Shape;1083;p37">
              <a:extLst>
                <a:ext uri="{FF2B5EF4-FFF2-40B4-BE49-F238E27FC236}">
                  <a16:creationId xmlns:a16="http://schemas.microsoft.com/office/drawing/2014/main" id="{CD81B86C-C4C3-3A05-21F5-443C9F90C545}"/>
                </a:ext>
              </a:extLst>
            </p:cNvPr>
            <p:cNvSpPr/>
            <p:nvPr/>
          </p:nvSpPr>
          <p:spPr>
            <a:xfrm>
              <a:off x="21774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5" name="Google Shape;1084;p37">
              <a:extLst>
                <a:ext uri="{FF2B5EF4-FFF2-40B4-BE49-F238E27FC236}">
                  <a16:creationId xmlns:a16="http://schemas.microsoft.com/office/drawing/2014/main" id="{4EEE82B9-65AA-6F92-C824-77DD5CE389C3}"/>
                </a:ext>
              </a:extLst>
            </p:cNvPr>
            <p:cNvSpPr/>
            <p:nvPr/>
          </p:nvSpPr>
          <p:spPr>
            <a:xfrm>
              <a:off x="2922100" y="866600"/>
              <a:ext cx="68150" cy="190975"/>
            </a:xfrm>
            <a:custGeom>
              <a:avLst/>
              <a:gdLst/>
              <a:ahLst/>
              <a:cxnLst/>
              <a:rect l="l" t="t" r="r" b="b"/>
              <a:pathLst>
                <a:path w="2726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6" name="Google Shape;1085;p37">
              <a:extLst>
                <a:ext uri="{FF2B5EF4-FFF2-40B4-BE49-F238E27FC236}">
                  <a16:creationId xmlns:a16="http://schemas.microsoft.com/office/drawing/2014/main" id="{02D81CC1-3DDF-61CF-0FC9-04ACD455AB8E}"/>
                </a:ext>
              </a:extLst>
            </p:cNvPr>
            <p:cNvSpPr/>
            <p:nvPr/>
          </p:nvSpPr>
          <p:spPr>
            <a:xfrm>
              <a:off x="2479125" y="1254850"/>
              <a:ext cx="210050" cy="264150"/>
            </a:xfrm>
            <a:custGeom>
              <a:avLst/>
              <a:gdLst/>
              <a:ahLst/>
              <a:cxnLst/>
              <a:rect l="l" t="t" r="r" b="b"/>
              <a:pathLst>
                <a:path w="8402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7" name="Google Shape;1086;p37">
              <a:extLst>
                <a:ext uri="{FF2B5EF4-FFF2-40B4-BE49-F238E27FC236}">
                  <a16:creationId xmlns:a16="http://schemas.microsoft.com/office/drawing/2014/main" id="{73B65101-4A66-457E-07B3-F2EB2E61EC1C}"/>
                </a:ext>
              </a:extLst>
            </p:cNvPr>
            <p:cNvSpPr/>
            <p:nvPr/>
          </p:nvSpPr>
          <p:spPr>
            <a:xfrm>
              <a:off x="223345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A9E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8" name="Google Shape;1087;p37">
              <a:extLst>
                <a:ext uri="{FF2B5EF4-FFF2-40B4-BE49-F238E27FC236}">
                  <a16:creationId xmlns:a16="http://schemas.microsoft.com/office/drawing/2014/main" id="{DCD134F6-348E-1CDD-3A4F-35902B3CCDB8}"/>
                </a:ext>
              </a:extLst>
            </p:cNvPr>
            <p:cNvSpPr/>
            <p:nvPr/>
          </p:nvSpPr>
          <p:spPr>
            <a:xfrm>
              <a:off x="235820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9" name="Google Shape;1088;p37">
              <a:extLst>
                <a:ext uri="{FF2B5EF4-FFF2-40B4-BE49-F238E27FC236}">
                  <a16:creationId xmlns:a16="http://schemas.microsoft.com/office/drawing/2014/main" id="{29E40016-AEB9-0D1C-C888-213B83648BF2}"/>
                </a:ext>
              </a:extLst>
            </p:cNvPr>
            <p:cNvSpPr/>
            <p:nvPr/>
          </p:nvSpPr>
          <p:spPr>
            <a:xfrm>
              <a:off x="271845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0" name="Google Shape;1089;p37">
              <a:extLst>
                <a:ext uri="{FF2B5EF4-FFF2-40B4-BE49-F238E27FC236}">
                  <a16:creationId xmlns:a16="http://schemas.microsoft.com/office/drawing/2014/main" id="{81A3025D-28B7-389C-B44C-8CC6175B625F}"/>
                </a:ext>
              </a:extLst>
            </p:cNvPr>
            <p:cNvSpPr/>
            <p:nvPr/>
          </p:nvSpPr>
          <p:spPr>
            <a:xfrm>
              <a:off x="206287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1" name="Google Shape;1090;p37">
              <a:extLst>
                <a:ext uri="{FF2B5EF4-FFF2-40B4-BE49-F238E27FC236}">
                  <a16:creationId xmlns:a16="http://schemas.microsoft.com/office/drawing/2014/main" id="{38F55676-726B-0710-FA2E-B35D7C806897}"/>
                </a:ext>
              </a:extLst>
            </p:cNvPr>
            <p:cNvSpPr/>
            <p:nvPr/>
          </p:nvSpPr>
          <p:spPr>
            <a:xfrm>
              <a:off x="2439675" y="1359225"/>
              <a:ext cx="288325" cy="148950"/>
            </a:xfrm>
            <a:custGeom>
              <a:avLst/>
              <a:gdLst/>
              <a:ahLst/>
              <a:cxnLst/>
              <a:rect l="l" t="t" r="r" b="b"/>
              <a:pathLst>
                <a:path w="11533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2" name="Google Shape;1091;p37">
              <a:extLst>
                <a:ext uri="{FF2B5EF4-FFF2-40B4-BE49-F238E27FC236}">
                  <a16:creationId xmlns:a16="http://schemas.microsoft.com/office/drawing/2014/main" id="{B2F73508-DC2E-44ED-EAA2-89785928D5B8}"/>
                </a:ext>
              </a:extLst>
            </p:cNvPr>
            <p:cNvSpPr/>
            <p:nvPr/>
          </p:nvSpPr>
          <p:spPr>
            <a:xfrm>
              <a:off x="2540875" y="974800"/>
              <a:ext cx="82125" cy="119675"/>
            </a:xfrm>
            <a:custGeom>
              <a:avLst/>
              <a:gdLst/>
              <a:ahLst/>
              <a:cxnLst/>
              <a:rect l="l" t="t" r="r" b="b"/>
              <a:pathLst>
                <a:path w="3285" h="4787" extrusionOk="0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3" name="Google Shape;1092;p37">
              <a:extLst>
                <a:ext uri="{FF2B5EF4-FFF2-40B4-BE49-F238E27FC236}">
                  <a16:creationId xmlns:a16="http://schemas.microsoft.com/office/drawing/2014/main" id="{7927CA6C-D070-5FD7-ED3B-A102F79F9A0B}"/>
                </a:ext>
              </a:extLst>
            </p:cNvPr>
            <p:cNvSpPr/>
            <p:nvPr/>
          </p:nvSpPr>
          <p:spPr>
            <a:xfrm>
              <a:off x="2540875" y="1083625"/>
              <a:ext cx="82125" cy="37575"/>
            </a:xfrm>
            <a:custGeom>
              <a:avLst/>
              <a:gdLst/>
              <a:ahLst/>
              <a:cxnLst/>
              <a:rect l="l" t="t" r="r" b="b"/>
              <a:pathLst>
                <a:path w="3285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4" name="Google Shape;1093;p37">
              <a:extLst>
                <a:ext uri="{FF2B5EF4-FFF2-40B4-BE49-F238E27FC236}">
                  <a16:creationId xmlns:a16="http://schemas.microsoft.com/office/drawing/2014/main" id="{0FE93B9B-00BE-3AD6-0907-0C19DEC1414A}"/>
                </a:ext>
              </a:extLst>
            </p:cNvPr>
            <p:cNvSpPr/>
            <p:nvPr/>
          </p:nvSpPr>
          <p:spPr>
            <a:xfrm>
              <a:off x="2377300" y="949350"/>
              <a:ext cx="26100" cy="26100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5" name="Google Shape;1094;p37">
              <a:extLst>
                <a:ext uri="{FF2B5EF4-FFF2-40B4-BE49-F238E27FC236}">
                  <a16:creationId xmlns:a16="http://schemas.microsoft.com/office/drawing/2014/main" id="{FF5E0293-D2EB-4645-1E6D-C6940F9E7E36}"/>
                </a:ext>
              </a:extLst>
            </p:cNvPr>
            <p:cNvSpPr/>
            <p:nvPr/>
          </p:nvSpPr>
          <p:spPr>
            <a:xfrm>
              <a:off x="2737525" y="949350"/>
              <a:ext cx="26775" cy="26100"/>
            </a:xfrm>
            <a:custGeom>
              <a:avLst/>
              <a:gdLst/>
              <a:ahLst/>
              <a:cxnLst/>
              <a:rect l="l" t="t" r="r" b="b"/>
              <a:pathLst>
                <a:path w="1071" h="1044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6" name="Google Shape;1095;p37">
              <a:extLst>
                <a:ext uri="{FF2B5EF4-FFF2-40B4-BE49-F238E27FC236}">
                  <a16:creationId xmlns:a16="http://schemas.microsoft.com/office/drawing/2014/main" id="{AA71B81A-75DA-F8D3-C50F-CE99EBF8C5DC}"/>
                </a:ext>
              </a:extLst>
            </p:cNvPr>
            <p:cNvSpPr/>
            <p:nvPr/>
          </p:nvSpPr>
          <p:spPr>
            <a:xfrm>
              <a:off x="233082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7" name="Google Shape;1096;p37">
              <a:extLst>
                <a:ext uri="{FF2B5EF4-FFF2-40B4-BE49-F238E27FC236}">
                  <a16:creationId xmlns:a16="http://schemas.microsoft.com/office/drawing/2014/main" id="{544AB0D5-83C0-7AB8-AC03-50EE36685F4F}"/>
                </a:ext>
              </a:extLst>
            </p:cNvPr>
            <p:cNvSpPr/>
            <p:nvPr/>
          </p:nvSpPr>
          <p:spPr>
            <a:xfrm>
              <a:off x="2691075" y="1037175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8" name="Google Shape;1097;p37">
              <a:extLst>
                <a:ext uri="{FF2B5EF4-FFF2-40B4-BE49-F238E27FC236}">
                  <a16:creationId xmlns:a16="http://schemas.microsoft.com/office/drawing/2014/main" id="{4235BA33-0283-EF90-5C9D-0D9D6EC205F1}"/>
                </a:ext>
              </a:extLst>
            </p:cNvPr>
            <p:cNvSpPr/>
            <p:nvPr/>
          </p:nvSpPr>
          <p:spPr>
            <a:xfrm>
              <a:off x="2188250" y="394325"/>
              <a:ext cx="791175" cy="526400"/>
            </a:xfrm>
            <a:custGeom>
              <a:avLst/>
              <a:gdLst/>
              <a:ahLst/>
              <a:cxnLst/>
              <a:rect l="l" t="t" r="r" b="b"/>
              <a:pathLst>
                <a:path w="31647" h="21056" extrusionOk="0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9" name="Google Shape;1098;p37">
              <a:extLst>
                <a:ext uri="{FF2B5EF4-FFF2-40B4-BE49-F238E27FC236}">
                  <a16:creationId xmlns:a16="http://schemas.microsoft.com/office/drawing/2014/main" id="{7CE83546-DBED-D1F1-420D-74906207D1E0}"/>
                </a:ext>
              </a:extLst>
            </p:cNvPr>
            <p:cNvSpPr/>
            <p:nvPr/>
          </p:nvSpPr>
          <p:spPr>
            <a:xfrm>
              <a:off x="2348025" y="857050"/>
              <a:ext cx="110750" cy="21675"/>
            </a:xfrm>
            <a:custGeom>
              <a:avLst/>
              <a:gdLst/>
              <a:ahLst/>
              <a:cxnLst/>
              <a:rect l="l" t="t" r="r" b="b"/>
              <a:pathLst>
                <a:path w="4430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0" name="Google Shape;1099;p37">
              <a:extLst>
                <a:ext uri="{FF2B5EF4-FFF2-40B4-BE49-F238E27FC236}">
                  <a16:creationId xmlns:a16="http://schemas.microsoft.com/office/drawing/2014/main" id="{F449E4A8-25E3-F093-6061-E14420811B1B}"/>
                </a:ext>
              </a:extLst>
            </p:cNvPr>
            <p:cNvSpPr/>
            <p:nvPr/>
          </p:nvSpPr>
          <p:spPr>
            <a:xfrm>
              <a:off x="270890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1" name="Google Shape;1100;p37">
              <a:extLst>
                <a:ext uri="{FF2B5EF4-FFF2-40B4-BE49-F238E27FC236}">
                  <a16:creationId xmlns:a16="http://schemas.microsoft.com/office/drawing/2014/main" id="{D6F16451-DA08-5166-DA37-FE7330F2F3F5}"/>
                </a:ext>
              </a:extLst>
            </p:cNvPr>
            <p:cNvSpPr/>
            <p:nvPr/>
          </p:nvSpPr>
          <p:spPr>
            <a:xfrm>
              <a:off x="2521775" y="1172750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2" name="Google Shape;1101;p37">
              <a:extLst>
                <a:ext uri="{FF2B5EF4-FFF2-40B4-BE49-F238E27FC236}">
                  <a16:creationId xmlns:a16="http://schemas.microsoft.com/office/drawing/2014/main" id="{93C8E70D-D20F-299B-22B9-6425B086DBA5}"/>
                </a:ext>
              </a:extLst>
            </p:cNvPr>
            <p:cNvSpPr/>
            <p:nvPr/>
          </p:nvSpPr>
          <p:spPr>
            <a:xfrm>
              <a:off x="3100950" y="970350"/>
              <a:ext cx="356450" cy="585575"/>
            </a:xfrm>
            <a:custGeom>
              <a:avLst/>
              <a:gdLst/>
              <a:ahLst/>
              <a:cxnLst/>
              <a:rect l="l" t="t" r="r" b="b"/>
              <a:pathLst>
                <a:path w="14258" h="23423" extrusionOk="0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3" name="Google Shape;1102;p37">
              <a:extLst>
                <a:ext uri="{FF2B5EF4-FFF2-40B4-BE49-F238E27FC236}">
                  <a16:creationId xmlns:a16="http://schemas.microsoft.com/office/drawing/2014/main" id="{F905C6C9-09DE-89A4-552F-E780D860CAEA}"/>
                </a:ext>
              </a:extLst>
            </p:cNvPr>
            <p:cNvSpPr/>
            <p:nvPr/>
          </p:nvSpPr>
          <p:spPr>
            <a:xfrm>
              <a:off x="31849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4" name="Google Shape;1103;p37">
              <a:extLst>
                <a:ext uri="{FF2B5EF4-FFF2-40B4-BE49-F238E27FC236}">
                  <a16:creationId xmlns:a16="http://schemas.microsoft.com/office/drawing/2014/main" id="{5D1417F6-1D3A-333C-EB34-2E4B6AD5D984}"/>
                </a:ext>
              </a:extLst>
            </p:cNvPr>
            <p:cNvSpPr/>
            <p:nvPr/>
          </p:nvSpPr>
          <p:spPr>
            <a:xfrm>
              <a:off x="3218075" y="1174650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5" name="Google Shape;1104;p37">
              <a:extLst>
                <a:ext uri="{FF2B5EF4-FFF2-40B4-BE49-F238E27FC236}">
                  <a16:creationId xmlns:a16="http://schemas.microsoft.com/office/drawing/2014/main" id="{8F12F49B-5CDD-3E38-E7B9-A75B08AC719D}"/>
                </a:ext>
              </a:extLst>
            </p:cNvPr>
            <p:cNvSpPr/>
            <p:nvPr/>
          </p:nvSpPr>
          <p:spPr>
            <a:xfrm>
              <a:off x="318497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6" name="Google Shape;1105;p37">
              <a:extLst>
                <a:ext uri="{FF2B5EF4-FFF2-40B4-BE49-F238E27FC236}">
                  <a16:creationId xmlns:a16="http://schemas.microsoft.com/office/drawing/2014/main" id="{8CC9213E-F8B4-ACA2-A56D-B3D49D343F5A}"/>
                </a:ext>
              </a:extLst>
            </p:cNvPr>
            <p:cNvSpPr/>
            <p:nvPr/>
          </p:nvSpPr>
          <p:spPr>
            <a:xfrm>
              <a:off x="316270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7" name="Google Shape;1106;p37">
              <a:extLst>
                <a:ext uri="{FF2B5EF4-FFF2-40B4-BE49-F238E27FC236}">
                  <a16:creationId xmlns:a16="http://schemas.microsoft.com/office/drawing/2014/main" id="{92F93FD9-4FAF-FE44-B4DC-B0F9C8DEB053}"/>
                </a:ext>
              </a:extLst>
            </p:cNvPr>
            <p:cNvSpPr/>
            <p:nvPr/>
          </p:nvSpPr>
          <p:spPr>
            <a:xfrm>
              <a:off x="3123225" y="1425425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8" name="Google Shape;1107;p37">
              <a:extLst>
                <a:ext uri="{FF2B5EF4-FFF2-40B4-BE49-F238E27FC236}">
                  <a16:creationId xmlns:a16="http://schemas.microsoft.com/office/drawing/2014/main" id="{B81C3009-DFCF-7467-0F45-CEB1EF1C77B3}"/>
                </a:ext>
              </a:extLst>
            </p:cNvPr>
            <p:cNvSpPr/>
            <p:nvPr/>
          </p:nvSpPr>
          <p:spPr>
            <a:xfrm>
              <a:off x="3100950" y="14636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65471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0794C-4F98-9772-0874-C2EBF0ECA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E5C77FB-9943-D617-7F2E-642399BB5FA4}"/>
              </a:ext>
            </a:extLst>
          </p:cNvPr>
          <p:cNvSpPr/>
          <p:nvPr/>
        </p:nvSpPr>
        <p:spPr>
          <a:xfrm>
            <a:off x="262855" y="1448499"/>
            <a:ext cx="8635068" cy="48846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dist="63500" dir="2700000" sx="101000" sy="101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481A006B-C4B2-AE32-3D1C-A6A869594588}"/>
              </a:ext>
            </a:extLst>
          </p:cNvPr>
          <p:cNvSpPr/>
          <p:nvPr/>
        </p:nvSpPr>
        <p:spPr>
          <a:xfrm>
            <a:off x="198475" y="170442"/>
            <a:ext cx="8775693" cy="1013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2 w 10000"/>
              <a:gd name="connsiteY4" fmla="*/ 126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9687 w 10000"/>
              <a:gd name="connsiteY2" fmla="*/ 8819 h 10000"/>
              <a:gd name="connsiteX3" fmla="*/ 0 w 10000"/>
              <a:gd name="connsiteY3" fmla="*/ 10000 h 10000"/>
              <a:gd name="connsiteX4" fmla="*/ 242 w 10000"/>
              <a:gd name="connsiteY4" fmla="*/ 12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42" y="1260"/>
                </a:moveTo>
                <a:lnTo>
                  <a:pt x="10000" y="0"/>
                </a:lnTo>
                <a:cubicBezTo>
                  <a:pt x="9896" y="2940"/>
                  <a:pt x="9791" y="5879"/>
                  <a:pt x="9687" y="8819"/>
                </a:cubicBezTo>
                <a:lnTo>
                  <a:pt x="0" y="10000"/>
                </a:lnTo>
                <a:cubicBezTo>
                  <a:pt x="81" y="7087"/>
                  <a:pt x="161" y="4173"/>
                  <a:pt x="242" y="12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dist="635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885BADD9-11F7-5876-7E86-C72228AB288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6" name="3 Rectángulo"/>
          <p:cNvSpPr/>
          <p:nvPr/>
        </p:nvSpPr>
        <p:spPr>
          <a:xfrm>
            <a:off x="601834" y="2255195"/>
            <a:ext cx="3284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3200" dirty="0">
                <a:solidFill>
                  <a:schemeClr val="accent1"/>
                </a:solidFill>
                <a:latin typeface="Sniglet" panose="020B0604020202020204" charset="0"/>
              </a:rPr>
              <a:t>¡Diversificando!</a:t>
            </a:r>
            <a:endParaRPr lang="es-ES" sz="2800" dirty="0">
              <a:solidFill>
                <a:schemeClr val="accent1"/>
              </a:solidFill>
              <a:latin typeface="Sniglet" panose="020B060402020202020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11937" y="156858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800" b="1" dirty="0">
                <a:solidFill>
                  <a:schemeClr val="tx1"/>
                </a:solidFill>
                <a:latin typeface="Sniglet" panose="020B0604020202020204" charset="0"/>
              </a:rPr>
              <a:t>¿Cómo reducir el riesgo de una inversión?</a:t>
            </a:r>
          </a:p>
        </p:txBody>
      </p:sp>
      <p:pic>
        <p:nvPicPr>
          <p:cNvPr id="152578" name="Picture 2" descr="Resultado de imagen de diversification eg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055" y="3975989"/>
            <a:ext cx="2936567" cy="220509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25391" y="5129162"/>
            <a:ext cx="351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000" dirty="0">
                <a:solidFill>
                  <a:schemeClr val="tx1"/>
                </a:solidFill>
                <a:latin typeface="Sniglet" panose="020B0604020202020204" charset="0"/>
              </a:rPr>
              <a:t>No se deben poner todos los huevos en la misma cesta…</a:t>
            </a:r>
          </a:p>
        </p:txBody>
      </p:sp>
      <p:sp>
        <p:nvSpPr>
          <p:cNvPr id="11" name="7 CuadroTexto">
            <a:extLst>
              <a:ext uri="{FF2B5EF4-FFF2-40B4-BE49-F238E27FC236}">
                <a16:creationId xmlns:a16="http://schemas.microsoft.com/office/drawing/2014/main" id="{B95480A7-8E4B-4509-9746-29B373EB0034}"/>
              </a:ext>
            </a:extLst>
          </p:cNvPr>
          <p:cNvSpPr txBox="1"/>
          <p:nvPr/>
        </p:nvSpPr>
        <p:spPr>
          <a:xfrm>
            <a:off x="601834" y="3048446"/>
            <a:ext cx="784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000" dirty="0">
                <a:solidFill>
                  <a:schemeClr val="tx1"/>
                </a:solidFill>
                <a:latin typeface="Sniglet" panose="020B0604020202020204" charset="0"/>
              </a:rPr>
              <a:t>Para reducir el </a:t>
            </a:r>
            <a:r>
              <a:rPr lang="gl-ES" sz="2000" dirty="0" err="1">
                <a:solidFill>
                  <a:schemeClr val="tx1"/>
                </a:solidFill>
                <a:latin typeface="Sniglet" panose="020B0604020202020204" charset="0"/>
              </a:rPr>
              <a:t>riesgo</a:t>
            </a:r>
            <a:r>
              <a:rPr lang="gl-ES" sz="2000" dirty="0">
                <a:solidFill>
                  <a:schemeClr val="tx1"/>
                </a:solidFill>
                <a:latin typeface="Sniglet" panose="020B0604020202020204" charset="0"/>
              </a:rPr>
              <a:t> es recomendable diversificar, </a:t>
            </a:r>
            <a:r>
              <a:rPr lang="gl-ES" sz="2000" dirty="0" err="1">
                <a:solidFill>
                  <a:schemeClr val="tx1"/>
                </a:solidFill>
                <a:latin typeface="Sniglet" panose="020B0604020202020204" charset="0"/>
              </a:rPr>
              <a:t>escoger</a:t>
            </a:r>
            <a:r>
              <a:rPr lang="gl-ES" sz="2000" dirty="0">
                <a:solidFill>
                  <a:schemeClr val="tx1"/>
                </a:solidFill>
                <a:latin typeface="Sniglet" panose="020B0604020202020204" charset="0"/>
              </a:rPr>
              <a:t> varios activos con distinta </a:t>
            </a:r>
            <a:r>
              <a:rPr lang="gl-ES" sz="2000" dirty="0" err="1">
                <a:solidFill>
                  <a:schemeClr val="tx1"/>
                </a:solidFill>
                <a:latin typeface="Sniglet" panose="020B0604020202020204" charset="0"/>
              </a:rPr>
              <a:t>rentabilidad</a:t>
            </a:r>
            <a:r>
              <a:rPr lang="gl-ES" sz="2000" dirty="0">
                <a:solidFill>
                  <a:schemeClr val="tx1"/>
                </a:solidFill>
                <a:latin typeface="Sniglet" panose="020B0604020202020204" charset="0"/>
              </a:rPr>
              <a:t>, liquidez y </a:t>
            </a:r>
            <a:r>
              <a:rPr lang="gl-ES" sz="2000" dirty="0" err="1">
                <a:solidFill>
                  <a:schemeClr val="tx1"/>
                </a:solidFill>
                <a:latin typeface="Sniglet" panose="020B0604020202020204" charset="0"/>
              </a:rPr>
              <a:t>riesgo</a:t>
            </a:r>
            <a:r>
              <a:rPr lang="gl-ES" sz="2000" dirty="0">
                <a:solidFill>
                  <a:schemeClr val="tx1"/>
                </a:solidFill>
                <a:latin typeface="Sniglet" panose="020B0604020202020204" charset="0"/>
              </a:rPr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E986B3C-A971-2E7C-216C-AAB8109B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480" y="1720089"/>
            <a:ext cx="1243583" cy="96308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60E15A-0868-FDD6-65A6-48BA89CB5DF5}"/>
              </a:ext>
            </a:extLst>
          </p:cNvPr>
          <p:cNvSpPr txBox="1">
            <a:spLocks/>
          </p:cNvSpPr>
          <p:nvPr/>
        </p:nvSpPr>
        <p:spPr>
          <a:xfrm>
            <a:off x="338328" y="372488"/>
            <a:ext cx="8635840" cy="740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solidFill>
                  <a:schemeClr val="dk1"/>
                </a:solidFill>
                <a:latin typeface="Bangers"/>
                <a:sym typeface="Bangers"/>
              </a:rPr>
              <a:t>Características de toda inversión</a:t>
            </a:r>
            <a:endParaRPr lang="es-ES" sz="4000" dirty="0">
              <a:solidFill>
                <a:schemeClr val="dk1"/>
              </a:solidFill>
              <a:latin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4112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5"/>
    </mc:Choice>
    <mc:Fallback xmlns="">
      <p:transition spd="slow" advTm="302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BD304-B05D-E9C0-62BE-F157FDAE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C82179C-45BA-AB5B-32E4-8A3C815F7F5C}"/>
              </a:ext>
            </a:extLst>
          </p:cNvPr>
          <p:cNvSpPr/>
          <p:nvPr/>
        </p:nvSpPr>
        <p:spPr>
          <a:xfrm>
            <a:off x="262855" y="1448499"/>
            <a:ext cx="8635068" cy="51452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shade val="100000"/>
                  <a:satMod val="115000"/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18359437-4154-9022-5BD8-67735262EF98}"/>
              </a:ext>
            </a:extLst>
          </p:cNvPr>
          <p:cNvSpPr/>
          <p:nvPr/>
        </p:nvSpPr>
        <p:spPr>
          <a:xfrm>
            <a:off x="198475" y="170442"/>
            <a:ext cx="8775693" cy="1013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2 w 10000"/>
              <a:gd name="connsiteY4" fmla="*/ 126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9687 w 10000"/>
              <a:gd name="connsiteY2" fmla="*/ 8819 h 10000"/>
              <a:gd name="connsiteX3" fmla="*/ 0 w 10000"/>
              <a:gd name="connsiteY3" fmla="*/ 10000 h 10000"/>
              <a:gd name="connsiteX4" fmla="*/ 242 w 10000"/>
              <a:gd name="connsiteY4" fmla="*/ 12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42" y="1260"/>
                </a:moveTo>
                <a:lnTo>
                  <a:pt x="10000" y="0"/>
                </a:lnTo>
                <a:cubicBezTo>
                  <a:pt x="9896" y="2940"/>
                  <a:pt x="9791" y="5879"/>
                  <a:pt x="9687" y="8819"/>
                </a:cubicBezTo>
                <a:lnTo>
                  <a:pt x="0" y="10000"/>
                </a:lnTo>
                <a:cubicBezTo>
                  <a:pt x="81" y="7087"/>
                  <a:pt x="161" y="4173"/>
                  <a:pt x="242" y="12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dist="635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E2239C53-1EDA-6004-77C0-F9C1E2BB7D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C5CC9DB-582D-3479-516C-1976724B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77" y="1467004"/>
            <a:ext cx="86518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gl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El equilibrio entre liquidez, </a:t>
            </a:r>
            <a:r>
              <a:rPr kumimoji="0" lang="gl-E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riesgo</a:t>
            </a:r>
            <a:r>
              <a:rPr kumimoji="0" lang="gl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 y </a:t>
            </a:r>
            <a:r>
              <a:rPr kumimoji="0" lang="gl-E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rentabilidad</a:t>
            </a:r>
            <a:r>
              <a:rPr kumimoji="0" lang="gl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 dependerá del </a:t>
            </a:r>
            <a:r>
              <a:rPr kumimoji="0" lang="gl-E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perfil de </a:t>
            </a:r>
            <a:r>
              <a:rPr kumimoji="0" lang="gl-E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riesgo</a:t>
            </a:r>
            <a:r>
              <a:rPr kumimoji="0" lang="gl-E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 de cada inversor</a:t>
            </a:r>
            <a:r>
              <a:rPr kumimoji="0" lang="gl-E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niglet" panose="020B060402020202020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gl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niglet" panose="020B0604020202020204" charset="0"/>
              <a:cs typeface="Arial" pitchFamily="34" charset="0"/>
            </a:endParaRPr>
          </a:p>
        </p:txBody>
      </p:sp>
      <p:graphicFrame>
        <p:nvGraphicFramePr>
          <p:cNvPr id="8" name="5 Diagrama"/>
          <p:cNvGraphicFramePr/>
          <p:nvPr>
            <p:extLst>
              <p:ext uri="{D42A27DB-BD31-4B8C-83A1-F6EECF244321}">
                <p14:modId xmlns:p14="http://schemas.microsoft.com/office/powerpoint/2010/main" val="3122458260"/>
              </p:ext>
            </p:extLst>
          </p:nvPr>
        </p:nvGraphicFramePr>
        <p:xfrm>
          <a:off x="2403394" y="2565343"/>
          <a:ext cx="6330512" cy="379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E2685E3-6619-5BC9-2654-0E3F671FA811}"/>
              </a:ext>
            </a:extLst>
          </p:cNvPr>
          <p:cNvSpPr txBox="1"/>
          <p:nvPr/>
        </p:nvSpPr>
        <p:spPr>
          <a:xfrm>
            <a:off x="461357" y="3564237"/>
            <a:ext cx="20601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Desde 2015 (Orden ECC/2316/2015) es obligatorio, para aumentar la protección del consumidor, que las entidades ofrezcan un </a:t>
            </a:r>
            <a:r>
              <a:rPr lang="es-ES" sz="1600" b="1" dirty="0">
                <a:latin typeface="Arial Narrow" panose="020B0606020202030204" pitchFamily="34" charset="0"/>
              </a:rPr>
              <a:t>indicador</a:t>
            </a:r>
            <a:r>
              <a:rPr lang="es-ES" sz="1600" dirty="0">
                <a:latin typeface="Arial Narrow" panose="020B0606020202030204" pitchFamily="34" charset="0"/>
              </a:rPr>
              <a:t> sobre el nivel del </a:t>
            </a:r>
            <a:r>
              <a:rPr lang="es-ES" sz="1600" b="1" dirty="0">
                <a:latin typeface="Arial Narrow" panose="020B0606020202030204" pitchFamily="34" charset="0"/>
              </a:rPr>
              <a:t>riesgo</a:t>
            </a:r>
            <a:r>
              <a:rPr lang="es-ES" sz="1600" dirty="0">
                <a:latin typeface="Arial Narrow" panose="020B0606020202030204" pitchFamily="34" charset="0"/>
              </a:rPr>
              <a:t>, </a:t>
            </a:r>
            <a:r>
              <a:rPr lang="es-ES" sz="1600" b="1" dirty="0">
                <a:latin typeface="Arial Narrow" panose="020B0606020202030204" pitchFamily="34" charset="0"/>
              </a:rPr>
              <a:t>liquidez</a:t>
            </a:r>
            <a:r>
              <a:rPr lang="es-ES" sz="1600" dirty="0">
                <a:latin typeface="Arial Narrow" panose="020B0606020202030204" pitchFamily="34" charset="0"/>
              </a:rPr>
              <a:t> y </a:t>
            </a:r>
            <a:r>
              <a:rPr lang="es-ES" sz="1600" b="1" dirty="0">
                <a:latin typeface="Arial Narrow" panose="020B0606020202030204" pitchFamily="34" charset="0"/>
              </a:rPr>
              <a:t>complejidad</a:t>
            </a:r>
            <a:r>
              <a:rPr lang="es-ES" sz="1600" dirty="0">
                <a:latin typeface="Arial Narrow" panose="020B0606020202030204" pitchFamily="34" charset="0"/>
              </a:rPr>
              <a:t> de los productos financieros que comercializan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27A1DB1-F9D5-E3B8-A0B6-BC6760B9CE8D}"/>
              </a:ext>
            </a:extLst>
          </p:cNvPr>
          <p:cNvSpPr txBox="1">
            <a:spLocks/>
          </p:cNvSpPr>
          <p:nvPr/>
        </p:nvSpPr>
        <p:spPr>
          <a:xfrm>
            <a:off x="338328" y="372488"/>
            <a:ext cx="8635840" cy="740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solidFill>
                  <a:schemeClr val="dk1"/>
                </a:solidFill>
                <a:latin typeface="Bangers"/>
                <a:sym typeface="Bangers"/>
              </a:rPr>
              <a:t>Características de toda inversión</a:t>
            </a:r>
            <a:endParaRPr lang="es-ES" sz="4000" dirty="0">
              <a:solidFill>
                <a:schemeClr val="dk1"/>
              </a:solidFill>
              <a:latin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25600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5"/>
    </mc:Choice>
    <mc:Fallback xmlns="">
      <p:transition spd="slow" advTm="302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Resultado de imagen de green cut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80000">
            <a:off x="760327" y="5202929"/>
            <a:ext cx="7461748" cy="933643"/>
          </a:xfrm>
          <a:prstGeom prst="rect">
            <a:avLst/>
          </a:prstGeom>
          <a:noFill/>
        </p:spPr>
      </p:pic>
      <p:pic>
        <p:nvPicPr>
          <p:cNvPr id="11" name="Picture 6" descr="Resultado de imagen de grow 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5899">
            <a:off x="4565808" y="3334076"/>
            <a:ext cx="3213776" cy="2610173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11F00A-1556-A8E1-518F-6F2E15FC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729">
            <a:off x="590435" y="935981"/>
            <a:ext cx="7029879" cy="1013519"/>
          </a:xfrm>
        </p:spPr>
        <p:txBody>
          <a:bodyPr/>
          <a:lstStyle/>
          <a:p>
            <a:r>
              <a:rPr lang="es-ES" sz="5400" dirty="0"/>
              <a:t>¿Qué es invertir?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C72A53-B70E-4093-D936-4793FD7C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052" y="1822958"/>
            <a:ext cx="6974033" cy="2045231"/>
          </a:xfrm>
        </p:spPr>
        <p:txBody>
          <a:bodyPr/>
          <a:lstStyle/>
          <a:p>
            <a:pPr marL="50799" indent="0">
              <a:buNone/>
            </a:pPr>
            <a:r>
              <a:rPr lang="es-ES" sz="3200" dirty="0"/>
              <a:t>La inversión consiste en emplear el dinero para obtener un </a:t>
            </a:r>
            <a:r>
              <a:rPr lang="es-ES" sz="3200" b="1" dirty="0"/>
              <a:t>rendimiento futuro</a:t>
            </a:r>
            <a:r>
              <a:rPr lang="es-ES" sz="3200" dirty="0"/>
              <a:t> más o menos probable.</a:t>
            </a:r>
          </a:p>
          <a:p>
            <a:pPr marL="50799" indent="0">
              <a:buNone/>
            </a:pPr>
            <a:endParaRPr lang="es-ES" sz="2400" dirty="0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E2082C2F-1D66-ECB0-1FE8-F9962BB4C8C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E2BE2-A537-2FCB-57C5-ECFE6BE6A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F384A-61D8-5EFD-3457-0831E5B8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729">
            <a:off x="720079" y="793349"/>
            <a:ext cx="7278139" cy="1013519"/>
          </a:xfrm>
        </p:spPr>
        <p:txBody>
          <a:bodyPr/>
          <a:lstStyle/>
          <a:p>
            <a:r>
              <a:rPr lang="es-ES" sz="4267" dirty="0"/>
              <a:t>Características de toda inversión</a:t>
            </a:r>
          </a:p>
        </p:txBody>
      </p:sp>
      <p:sp>
        <p:nvSpPr>
          <p:cNvPr id="4" name="3 Triángulo isósceles">
            <a:extLst>
              <a:ext uri="{FF2B5EF4-FFF2-40B4-BE49-F238E27FC236}">
                <a16:creationId xmlns:a16="http://schemas.microsoft.com/office/drawing/2014/main" id="{32FFBA6B-70B1-0BB3-E2D2-03F638D34D1B}"/>
              </a:ext>
            </a:extLst>
          </p:cNvPr>
          <p:cNvSpPr/>
          <p:nvPr/>
        </p:nvSpPr>
        <p:spPr>
          <a:xfrm>
            <a:off x="2968200" y="2322733"/>
            <a:ext cx="3360000" cy="33600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400" dirty="0"/>
          </a:p>
        </p:txBody>
      </p:sp>
      <p:pic>
        <p:nvPicPr>
          <p:cNvPr id="5" name="Picture 2" descr="Resultado de imagen de business man think">
            <a:extLst>
              <a:ext uri="{FF2B5EF4-FFF2-40B4-BE49-F238E27FC236}">
                <a16:creationId xmlns:a16="http://schemas.microsoft.com/office/drawing/2014/main" id="{2CD3AE1E-17F0-3A29-724B-C8E844581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1365" y="4493524"/>
            <a:ext cx="1584561" cy="2348880"/>
          </a:xfrm>
          <a:prstGeom prst="rect">
            <a:avLst/>
          </a:prstGeom>
          <a:noFill/>
        </p:spPr>
      </p:pic>
      <p:sp>
        <p:nvSpPr>
          <p:cNvPr id="8" name="4 CuadroTexto"/>
          <p:cNvSpPr txBox="1"/>
          <p:nvPr/>
        </p:nvSpPr>
        <p:spPr>
          <a:xfrm>
            <a:off x="3063275" y="216370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b="1" spc="40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daBoom BB" pitchFamily="34" charset="0"/>
              </a:rPr>
              <a:t>Rentabilidad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6093308" y="5089897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b="1" spc="400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daBoom BB" pitchFamily="34" charset="0"/>
              </a:rPr>
              <a:t>Riesgo</a:t>
            </a:r>
            <a:endParaRPr lang="gl-ES" sz="4000" b="1" spc="40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daBoom BB" pitchFamily="34" charset="0"/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1004183" y="529863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b="1" spc="40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daBoom BB" pitchFamily="34" charset="0"/>
              </a:rPr>
              <a:t>liquidez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A75539-7F29-DFCA-D8DD-F24B9F6BF668}"/>
              </a:ext>
            </a:extLst>
          </p:cNvPr>
          <p:cNvSpPr txBox="1"/>
          <p:nvPr/>
        </p:nvSpPr>
        <p:spPr>
          <a:xfrm>
            <a:off x="2420224" y="34290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Sniglet" panose="020B0604020202020204" charset="0"/>
              </a:rPr>
              <a:t>A la hora de realizar una inversión, se deben analizar estas tres características</a:t>
            </a:r>
          </a:p>
        </p:txBody>
      </p:sp>
      <p:sp>
        <p:nvSpPr>
          <p:cNvPr id="15" name="Marcador de número de diapositiva 2">
            <a:extLst>
              <a:ext uri="{FF2B5EF4-FFF2-40B4-BE49-F238E27FC236}">
                <a16:creationId xmlns:a16="http://schemas.microsoft.com/office/drawing/2014/main" id="{879F322D-CCEC-7D3A-5FE6-97DC42EE530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163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A17FC-7F78-6788-5972-8E0F1C766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3C87B4-E945-D23C-9F73-EFE2E3B5CF84}"/>
              </a:ext>
            </a:extLst>
          </p:cNvPr>
          <p:cNvSpPr/>
          <p:nvPr/>
        </p:nvSpPr>
        <p:spPr>
          <a:xfrm>
            <a:off x="262855" y="1448499"/>
            <a:ext cx="8635068" cy="51452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shade val="100000"/>
                  <a:satMod val="115000"/>
                  <a:alpha val="2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BB1784B0-0A30-42DC-CBA1-44776AD4B28B}"/>
              </a:ext>
            </a:extLst>
          </p:cNvPr>
          <p:cNvSpPr/>
          <p:nvPr/>
        </p:nvSpPr>
        <p:spPr>
          <a:xfrm>
            <a:off x="198475" y="170442"/>
            <a:ext cx="8775693" cy="1013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2 w 10000"/>
              <a:gd name="connsiteY4" fmla="*/ 126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9687 w 10000"/>
              <a:gd name="connsiteY2" fmla="*/ 8819 h 10000"/>
              <a:gd name="connsiteX3" fmla="*/ 0 w 10000"/>
              <a:gd name="connsiteY3" fmla="*/ 10000 h 10000"/>
              <a:gd name="connsiteX4" fmla="*/ 242 w 10000"/>
              <a:gd name="connsiteY4" fmla="*/ 12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42" y="1260"/>
                </a:moveTo>
                <a:lnTo>
                  <a:pt x="10000" y="0"/>
                </a:lnTo>
                <a:cubicBezTo>
                  <a:pt x="9896" y="2940"/>
                  <a:pt x="9791" y="5879"/>
                  <a:pt x="9687" y="8819"/>
                </a:cubicBezTo>
                <a:lnTo>
                  <a:pt x="0" y="10000"/>
                </a:lnTo>
                <a:cubicBezTo>
                  <a:pt x="81" y="7087"/>
                  <a:pt x="161" y="4173"/>
                  <a:pt x="242" y="12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dist="635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03D4E8-1E6E-129B-F8F2-D12FC0A8CAA1}"/>
              </a:ext>
            </a:extLst>
          </p:cNvPr>
          <p:cNvSpPr txBox="1">
            <a:spLocks/>
          </p:cNvSpPr>
          <p:nvPr/>
        </p:nvSpPr>
        <p:spPr>
          <a:xfrm>
            <a:off x="338328" y="372488"/>
            <a:ext cx="8635840" cy="740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solidFill>
                  <a:schemeClr val="dk1"/>
                </a:solidFill>
                <a:latin typeface="Bangers"/>
                <a:sym typeface="Bangers"/>
              </a:rPr>
              <a:t>Características de toda inversión</a:t>
            </a:r>
            <a:endParaRPr lang="es-ES" sz="4000" dirty="0">
              <a:solidFill>
                <a:schemeClr val="dk1"/>
              </a:solidFill>
              <a:latin typeface="Bangers"/>
            </a:endParaRP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D33832A8-3CD6-BE9A-2C15-C16B5553FF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4 CuadroTexto"/>
          <p:cNvSpPr txBox="1"/>
          <p:nvPr/>
        </p:nvSpPr>
        <p:spPr>
          <a:xfrm>
            <a:off x="467544" y="1538999"/>
            <a:ext cx="447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800" b="1" spc="400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daBoom BB" pitchFamily="34" charset="0"/>
              </a:rPr>
              <a:t>Rentabilidad</a:t>
            </a:r>
            <a:endParaRPr lang="gl-ES" sz="4800" b="1" spc="40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daBoom BB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55053" y="2554021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tx1"/>
                </a:solidFill>
                <a:latin typeface="Sniglet" panose="020B0604020202020204" charset="0"/>
              </a:rPr>
              <a:t>¿Cuánto puedo ganar?</a:t>
            </a:r>
          </a:p>
        </p:txBody>
      </p:sp>
      <p:pic>
        <p:nvPicPr>
          <p:cNvPr id="7" name="Picture 10" descr="Resultado de imagen de thinking"/>
          <p:cNvPicPr>
            <a:picLocks noChangeAspect="1" noChangeArrowheads="1"/>
          </p:cNvPicPr>
          <p:nvPr/>
        </p:nvPicPr>
        <p:blipFill>
          <a:blip r:embed="rId2" cstate="print"/>
          <a:srcRect r="3632" b="3837"/>
          <a:stretch>
            <a:fillRect/>
          </a:stretch>
        </p:blipFill>
        <p:spPr bwMode="auto">
          <a:xfrm>
            <a:off x="7896292" y="5159817"/>
            <a:ext cx="1148185" cy="1712752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90570" y="3659234"/>
            <a:ext cx="7466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gl-ES" sz="2400" dirty="0" err="1">
                <a:solidFill>
                  <a:schemeClr val="tx1"/>
                </a:solidFill>
                <a:latin typeface="Sniglet" panose="020B0604020202020204" charset="0"/>
                <a:ea typeface="Times New Roman" pitchFamily="18" charset="0"/>
                <a:cs typeface="Arial" pitchFamily="34" charset="0"/>
              </a:rPr>
              <a:t>Rentabilidad</a:t>
            </a:r>
            <a:r>
              <a:rPr lang="gl-ES" sz="2400" dirty="0">
                <a:solidFill>
                  <a:schemeClr val="tx1"/>
                </a:solidFill>
                <a:latin typeface="Sniglet" panose="020B0604020202020204" charset="0"/>
                <a:ea typeface="Times New Roman" pitchFamily="18" charset="0"/>
                <a:cs typeface="Arial" pitchFamily="34" charset="0"/>
              </a:rPr>
              <a:t> esperada =                                            x 100</a:t>
            </a:r>
            <a:endParaRPr lang="gl-ES" sz="4800" dirty="0">
              <a:solidFill>
                <a:schemeClr val="tx1"/>
              </a:solidFill>
              <a:latin typeface="Sniglet" panose="020B060402020202020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96247" y="4399721"/>
            <a:ext cx="6842863" cy="20430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ES" sz="2400" dirty="0">
                <a:solidFill>
                  <a:schemeClr val="tx1"/>
                </a:solidFill>
                <a:latin typeface="Sniglet" panose="020B0604020202020204" charset="0"/>
              </a:rPr>
              <a:t>Se mide en tanto por ciento.</a:t>
            </a:r>
          </a:p>
          <a:p>
            <a:pPr>
              <a:spcAft>
                <a:spcPts val="800"/>
              </a:spcAft>
            </a:pPr>
            <a:r>
              <a:rPr lang="es-ES" sz="2133" dirty="0">
                <a:solidFill>
                  <a:schemeClr val="tx1"/>
                </a:solidFill>
                <a:latin typeface="Sniglet" panose="020B0604020202020204" charset="0"/>
              </a:rPr>
              <a:t>El beneficio de una inversión se puede deber a:</a:t>
            </a:r>
          </a:p>
          <a:p>
            <a:pPr marL="380990" indent="-380990">
              <a:spcAft>
                <a:spcPts val="800"/>
              </a:spcAft>
              <a:buFont typeface="Amano" pitchFamily="2" charset="0"/>
              <a:buChar char="X"/>
            </a:pPr>
            <a:r>
              <a:rPr lang="es-ES" sz="2133" dirty="0">
                <a:solidFill>
                  <a:schemeClr val="tx1"/>
                </a:solidFill>
                <a:latin typeface="Sniglet" panose="020B0604020202020204" charset="0"/>
              </a:rPr>
              <a:t>Generar rentas, como dividendos o intereses.</a:t>
            </a:r>
          </a:p>
          <a:p>
            <a:pPr marL="380990" indent="-380990">
              <a:spcAft>
                <a:spcPts val="800"/>
              </a:spcAft>
              <a:buFont typeface="Amano" pitchFamily="2" charset="0"/>
              <a:buChar char="X"/>
            </a:pPr>
            <a:r>
              <a:rPr lang="es-ES" sz="2133" dirty="0">
                <a:solidFill>
                  <a:schemeClr val="tx1"/>
                </a:solidFill>
                <a:latin typeface="Sniglet" panose="020B0604020202020204" charset="0"/>
              </a:rPr>
              <a:t>Especulación por la diferencia en el precio de venta y el de compra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9E7FDC-A5B6-9070-E615-710333582097}"/>
              </a:ext>
            </a:extLst>
          </p:cNvPr>
          <p:cNvSpPr txBox="1"/>
          <p:nvPr/>
        </p:nvSpPr>
        <p:spPr>
          <a:xfrm>
            <a:off x="4317533" y="3194429"/>
            <a:ext cx="3103555" cy="114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gl-ES" sz="2400" dirty="0">
                <a:solidFill>
                  <a:schemeClr val="tx1"/>
                </a:solidFill>
                <a:latin typeface="Sniglet" panose="020B0604020202020204" charset="0"/>
                <a:ea typeface="Times New Roman" pitchFamily="18" charset="0"/>
                <a:cs typeface="Arial" pitchFamily="34" charset="0"/>
              </a:rPr>
              <a:t>Beneficio esperado </a:t>
            </a:r>
          </a:p>
          <a:p>
            <a:pPr algn="ctr">
              <a:lnSpc>
                <a:spcPct val="150000"/>
              </a:lnSpc>
            </a:pPr>
            <a:r>
              <a:rPr lang="gl-ES" sz="2400" dirty="0">
                <a:solidFill>
                  <a:schemeClr val="tx1"/>
                </a:solidFill>
                <a:latin typeface="Sniglet" panose="020B0604020202020204" charset="0"/>
                <a:ea typeface="Times New Roman" pitchFamily="18" charset="0"/>
                <a:cs typeface="Arial" pitchFamily="34" charset="0"/>
              </a:rPr>
              <a:t>Inversión realizada</a:t>
            </a:r>
            <a:endParaRPr lang="es-ES" sz="24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D6C735D-6648-E471-D2CC-FEBA091F4B7D}"/>
              </a:ext>
            </a:extLst>
          </p:cNvPr>
          <p:cNvCxnSpPr/>
          <p:nvPr/>
        </p:nvCxnSpPr>
        <p:spPr>
          <a:xfrm>
            <a:off x="4572001" y="3890065"/>
            <a:ext cx="25306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142A1F-281A-6453-FF09-0FBC0D9E8A03}"/>
              </a:ext>
            </a:extLst>
          </p:cNvPr>
          <p:cNvSpPr txBox="1"/>
          <p:nvPr/>
        </p:nvSpPr>
        <p:spPr>
          <a:xfrm>
            <a:off x="3898384" y="2650877"/>
            <a:ext cx="4572000" cy="858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89" dirty="0">
                <a:solidFill>
                  <a:schemeClr val="tx1"/>
                </a:solidFill>
                <a:latin typeface="Sniglet" panose="020B0604020202020204" charset="0"/>
              </a:rPr>
              <a:t>Toda inversión busca un beneficio</a:t>
            </a:r>
          </a:p>
        </p:txBody>
      </p:sp>
      <p:pic>
        <p:nvPicPr>
          <p:cNvPr id="19" name="Picture 4" descr="Resultado de imagen de income png">
            <a:extLst>
              <a:ext uri="{FF2B5EF4-FFF2-40B4-BE49-F238E27FC236}">
                <a16:creationId xmlns:a16="http://schemas.microsoft.com/office/drawing/2014/main" id="{7A11F81C-165C-581A-EE3A-315BDBCB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555" y="1280617"/>
            <a:ext cx="1339368" cy="94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6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5"/>
    </mc:Choice>
    <mc:Fallback xmlns="">
      <p:transition spd="slow" advTm="302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318D2-C211-BFE3-3077-4E0A0FD1A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0B69DBB-C15D-7B3C-F7B1-557594F60911}"/>
              </a:ext>
            </a:extLst>
          </p:cNvPr>
          <p:cNvSpPr/>
          <p:nvPr/>
        </p:nvSpPr>
        <p:spPr>
          <a:xfrm>
            <a:off x="262855" y="1448499"/>
            <a:ext cx="8635068" cy="51452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shade val="100000"/>
                  <a:satMod val="115000"/>
                  <a:alpha val="2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27308832-C70D-09CF-3A63-4B71B576CB27}"/>
              </a:ext>
            </a:extLst>
          </p:cNvPr>
          <p:cNvSpPr/>
          <p:nvPr/>
        </p:nvSpPr>
        <p:spPr>
          <a:xfrm>
            <a:off x="198475" y="170442"/>
            <a:ext cx="8775693" cy="1013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2 w 10000"/>
              <a:gd name="connsiteY4" fmla="*/ 126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9687 w 10000"/>
              <a:gd name="connsiteY2" fmla="*/ 8819 h 10000"/>
              <a:gd name="connsiteX3" fmla="*/ 0 w 10000"/>
              <a:gd name="connsiteY3" fmla="*/ 10000 h 10000"/>
              <a:gd name="connsiteX4" fmla="*/ 242 w 10000"/>
              <a:gd name="connsiteY4" fmla="*/ 12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42" y="1260"/>
                </a:moveTo>
                <a:lnTo>
                  <a:pt x="10000" y="0"/>
                </a:lnTo>
                <a:cubicBezTo>
                  <a:pt x="9896" y="2940"/>
                  <a:pt x="9791" y="5879"/>
                  <a:pt x="9687" y="8819"/>
                </a:cubicBezTo>
                <a:lnTo>
                  <a:pt x="0" y="10000"/>
                </a:lnTo>
                <a:cubicBezTo>
                  <a:pt x="81" y="7087"/>
                  <a:pt x="161" y="4173"/>
                  <a:pt x="242" y="12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dist="635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E8963A57-78E9-E8A9-8848-C0C497C35FA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81DC7787-70AF-E670-82F0-227CC27D2E98}"/>
              </a:ext>
            </a:extLst>
          </p:cNvPr>
          <p:cNvSpPr txBox="1"/>
          <p:nvPr/>
        </p:nvSpPr>
        <p:spPr>
          <a:xfrm>
            <a:off x="467544" y="1538999"/>
            <a:ext cx="447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800" b="1" spc="40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daBoom BB" pitchFamily="34" charset="0"/>
              </a:rPr>
              <a:t>liquidez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C86A4536-8702-6198-0522-8B15427A7024}"/>
              </a:ext>
            </a:extLst>
          </p:cNvPr>
          <p:cNvSpPr/>
          <p:nvPr/>
        </p:nvSpPr>
        <p:spPr>
          <a:xfrm>
            <a:off x="955053" y="2554021"/>
            <a:ext cx="7232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tx1"/>
                </a:solidFill>
                <a:latin typeface="Sniglet" panose="020B0604020202020204" charset="0"/>
              </a:rPr>
              <a:t>¿Cuándo podré recuperar lo invertido?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21CC1AE-52E4-88D0-B822-E094A393A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570" y="3098057"/>
            <a:ext cx="7466215" cy="10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133" dirty="0">
                <a:solidFill>
                  <a:schemeClr val="tx1"/>
                </a:solidFill>
                <a:latin typeface="Sniglet" panose="020B0604020202020204" charset="0"/>
                <a:ea typeface="Times New Roman" pitchFamily="18" charset="0"/>
                <a:cs typeface="Arial" pitchFamily="34" charset="0"/>
              </a:rPr>
              <a:t>Es la capacidad de una inversión para convertirse en dinero de forma rápida y efectiva, es decir, la capacidad para vender y recuperar el invertido (sin pérdidas).</a:t>
            </a:r>
          </a:p>
        </p:txBody>
      </p:sp>
      <p:pic>
        <p:nvPicPr>
          <p:cNvPr id="8" name="Picture 2" descr="Resultado de imagen de euros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91" y="4263331"/>
            <a:ext cx="1681507" cy="1328963"/>
          </a:xfrm>
          <a:prstGeom prst="rect">
            <a:avLst/>
          </a:prstGeom>
          <a:noFill/>
        </p:spPr>
      </p:pic>
      <p:pic>
        <p:nvPicPr>
          <p:cNvPr id="15" name="Picture 4" descr="Resultado de imagen de hous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377" y="4719120"/>
            <a:ext cx="1621515" cy="1501059"/>
          </a:xfrm>
          <a:prstGeom prst="rect">
            <a:avLst/>
          </a:prstGeom>
          <a:noFill/>
        </p:spPr>
      </p:pic>
      <p:sp>
        <p:nvSpPr>
          <p:cNvPr id="13" name="15 Rectángulo"/>
          <p:cNvSpPr/>
          <p:nvPr/>
        </p:nvSpPr>
        <p:spPr>
          <a:xfrm>
            <a:off x="325022" y="5722887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600" dirty="0">
                <a:solidFill>
                  <a:schemeClr val="tx1"/>
                </a:solidFill>
                <a:latin typeface="Sniglet" panose="020B0604020202020204" charset="0"/>
              </a:rPr>
              <a:t>Totalmente líquido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326797" y="6213162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600" dirty="0">
                <a:solidFill>
                  <a:schemeClr val="tx1"/>
                </a:solidFill>
                <a:latin typeface="Sniglet" panose="020B0604020202020204" charset="0"/>
              </a:rPr>
              <a:t>Poco líquido </a:t>
            </a:r>
          </a:p>
        </p:txBody>
      </p:sp>
      <p:pic>
        <p:nvPicPr>
          <p:cNvPr id="18" name="Picture 2" descr="Resultado de imagen de time png">
            <a:extLst>
              <a:ext uri="{FF2B5EF4-FFF2-40B4-BE49-F238E27FC236}">
                <a16:creationId xmlns:a16="http://schemas.microsoft.com/office/drawing/2014/main" id="{100FEE97-5C8D-0222-A498-5D6AC52C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0114">
            <a:off x="7280336" y="775537"/>
            <a:ext cx="1650432" cy="1650432"/>
          </a:xfrm>
          <a:prstGeom prst="rect">
            <a:avLst/>
          </a:prstGeom>
          <a:noFill/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7248B33-9053-BE18-24DC-C37F2C50CAC3}"/>
              </a:ext>
            </a:extLst>
          </p:cNvPr>
          <p:cNvSpPr txBox="1"/>
          <p:nvPr/>
        </p:nvSpPr>
        <p:spPr>
          <a:xfrm>
            <a:off x="3771068" y="4311760"/>
            <a:ext cx="5029808" cy="230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es-ES" dirty="0">
                <a:latin typeface="Sniglet" panose="020B0604020202020204" charset="0"/>
              </a:rPr>
              <a:t>Si necesitaremos el dinero dentro de 6 meses, tendremos que descartar opciones que recuperen el capital invertido en un período superior de tiempo.</a:t>
            </a:r>
          </a:p>
          <a:p>
            <a:pPr algn="just">
              <a:spcAft>
                <a:spcPts val="1600"/>
              </a:spcAft>
            </a:pPr>
            <a:r>
              <a:rPr lang="es-ES" dirty="0">
                <a:latin typeface="Sniglet" panose="020B0604020202020204" charset="0"/>
              </a:rPr>
              <a:t>También se debe considerar si hay inflación, que deprecia el valor del dinero: no es lo mismo tener hoy 200 € que dentro de un año.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151AA7-0E13-1A04-EE19-531B4A9BA6F8}"/>
              </a:ext>
            </a:extLst>
          </p:cNvPr>
          <p:cNvSpPr txBox="1">
            <a:spLocks/>
          </p:cNvSpPr>
          <p:nvPr/>
        </p:nvSpPr>
        <p:spPr>
          <a:xfrm>
            <a:off x="338328" y="372488"/>
            <a:ext cx="8635840" cy="740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solidFill>
                  <a:schemeClr val="dk1"/>
                </a:solidFill>
                <a:latin typeface="Bangers"/>
                <a:sym typeface="Bangers"/>
              </a:rPr>
              <a:t>Características de toda inversión</a:t>
            </a:r>
            <a:endParaRPr lang="es-ES" sz="4000" dirty="0">
              <a:solidFill>
                <a:schemeClr val="dk1"/>
              </a:solidFill>
              <a:latin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17420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5"/>
    </mc:Choice>
    <mc:Fallback xmlns="">
      <p:transition spd="slow" advTm="302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F0D47-991B-237C-63B5-73CE63314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8223481-D8A2-7F75-7AE5-EB39836B8ECC}"/>
              </a:ext>
            </a:extLst>
          </p:cNvPr>
          <p:cNvSpPr/>
          <p:nvPr/>
        </p:nvSpPr>
        <p:spPr>
          <a:xfrm>
            <a:off x="262855" y="1448499"/>
            <a:ext cx="8635068" cy="51452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shade val="100000"/>
                  <a:satMod val="115000"/>
                  <a:alpha val="2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39DE871A-8624-B9F4-A3D6-776D6BD635FD}"/>
              </a:ext>
            </a:extLst>
          </p:cNvPr>
          <p:cNvSpPr/>
          <p:nvPr/>
        </p:nvSpPr>
        <p:spPr>
          <a:xfrm>
            <a:off x="198475" y="170442"/>
            <a:ext cx="8775693" cy="1013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2 w 10000"/>
              <a:gd name="connsiteY4" fmla="*/ 126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9687 w 10000"/>
              <a:gd name="connsiteY2" fmla="*/ 8819 h 10000"/>
              <a:gd name="connsiteX3" fmla="*/ 0 w 10000"/>
              <a:gd name="connsiteY3" fmla="*/ 10000 h 10000"/>
              <a:gd name="connsiteX4" fmla="*/ 242 w 10000"/>
              <a:gd name="connsiteY4" fmla="*/ 12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42" y="1260"/>
                </a:moveTo>
                <a:lnTo>
                  <a:pt x="10000" y="0"/>
                </a:lnTo>
                <a:cubicBezTo>
                  <a:pt x="9896" y="2940"/>
                  <a:pt x="9791" y="5879"/>
                  <a:pt x="9687" y="8819"/>
                </a:cubicBezTo>
                <a:lnTo>
                  <a:pt x="0" y="10000"/>
                </a:lnTo>
                <a:cubicBezTo>
                  <a:pt x="81" y="7087"/>
                  <a:pt x="161" y="4173"/>
                  <a:pt x="242" y="12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dist="635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102BF57E-B1FB-4DA0-DE74-485CD0B6EC2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29819E0A-FC90-6CEC-1DA2-D0B1F097A19B}"/>
              </a:ext>
            </a:extLst>
          </p:cNvPr>
          <p:cNvSpPr txBox="1"/>
          <p:nvPr/>
        </p:nvSpPr>
        <p:spPr>
          <a:xfrm>
            <a:off x="467544" y="1538999"/>
            <a:ext cx="447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800" b="1" spc="400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daBoom BB" pitchFamily="34" charset="0"/>
              </a:rPr>
              <a:t>Riesgo</a:t>
            </a:r>
            <a:endParaRPr lang="gl-ES" sz="4800" b="1" spc="40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daBoom BB" pitchFamily="34" charset="0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CA3824C8-B1CE-2CCC-6A7A-EA19DD5DBF26}"/>
              </a:ext>
            </a:extLst>
          </p:cNvPr>
          <p:cNvSpPr/>
          <p:nvPr/>
        </p:nvSpPr>
        <p:spPr>
          <a:xfrm>
            <a:off x="955053" y="2554020"/>
            <a:ext cx="7232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solidFill>
                  <a:schemeClr val="tx1"/>
                </a:solidFill>
                <a:latin typeface="Sniglet" panose="020B0604020202020204" charset="0"/>
              </a:rPr>
              <a:t>¿Qué puede salir mal?</a:t>
            </a:r>
          </a:p>
        </p:txBody>
      </p:sp>
      <p:sp>
        <p:nvSpPr>
          <p:cNvPr id="7" name="14 Elipse"/>
          <p:cNvSpPr/>
          <p:nvPr/>
        </p:nvSpPr>
        <p:spPr>
          <a:xfrm>
            <a:off x="7466661" y="990032"/>
            <a:ext cx="1364473" cy="12992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400">
              <a:solidFill>
                <a:schemeClr val="bg1"/>
              </a:solidFill>
            </a:endParaRPr>
          </a:p>
        </p:txBody>
      </p:sp>
      <p:pic>
        <p:nvPicPr>
          <p:cNvPr id="14" name="Picture 2" descr="Resultado de imagen de riscos mar"/>
          <p:cNvPicPr>
            <a:picLocks noChangeAspect="1" noChangeArrowheads="1"/>
          </p:cNvPicPr>
          <p:nvPr/>
        </p:nvPicPr>
        <p:blipFill>
          <a:blip r:embed="rId2" cstate="print"/>
          <a:srcRect r="37286"/>
          <a:stretch>
            <a:fillRect/>
          </a:stretch>
        </p:blipFill>
        <p:spPr bwMode="auto">
          <a:xfrm>
            <a:off x="5629133" y="4421231"/>
            <a:ext cx="2815784" cy="2325763"/>
          </a:xfrm>
          <a:prstGeom prst="rect">
            <a:avLst/>
          </a:prstGeom>
          <a:noFill/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39933AC6-59E5-6B67-D48C-976A0FE6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570" y="3258092"/>
            <a:ext cx="74662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400" dirty="0">
                <a:solidFill>
                  <a:schemeClr val="tx1"/>
                </a:solidFill>
                <a:latin typeface="Sniglet" panose="020B0604020202020204" charset="0"/>
                <a:ea typeface="Times New Roman" pitchFamily="18" charset="0"/>
                <a:cs typeface="Arial" pitchFamily="34" charset="0"/>
              </a:rPr>
              <a:t>Toda inversión tiene un riesgo, que es la posibilidad de ganar menos de lo esperado e, incluso, de perder el capital invertido. </a:t>
            </a:r>
          </a:p>
          <a:p>
            <a:pPr algn="just"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2400" dirty="0">
              <a:solidFill>
                <a:schemeClr val="tx1"/>
              </a:solidFill>
              <a:latin typeface="Sniglet" panose="020B0604020202020204" charset="0"/>
              <a:ea typeface="Times New Roman" pitchFamily="18" charset="0"/>
              <a:cs typeface="Arial" pitchFamily="34" charset="0"/>
            </a:endParaRPr>
          </a:p>
          <a:p>
            <a:pPr algn="just"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400" dirty="0">
                <a:solidFill>
                  <a:schemeClr val="tx1"/>
                </a:solidFill>
                <a:latin typeface="Sniglet" panose="020B0604020202020204" charset="0"/>
                <a:ea typeface="Times New Roman" pitchFamily="18" charset="0"/>
                <a:cs typeface="Arial" pitchFamily="34" charset="0"/>
              </a:rPr>
              <a:t>Entre dos inversiones con una rentabilidad esperada igual, se elegirá, lógicamente, aquella con menor riesgo.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D13B441-6EE1-BA63-93CC-00EBED74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353" y="1204121"/>
            <a:ext cx="1013088" cy="82616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52B2506-862B-43BA-CC7E-7E7CD1C57418}"/>
              </a:ext>
            </a:extLst>
          </p:cNvPr>
          <p:cNvSpPr txBox="1">
            <a:spLocks/>
          </p:cNvSpPr>
          <p:nvPr/>
        </p:nvSpPr>
        <p:spPr>
          <a:xfrm>
            <a:off x="338328" y="372488"/>
            <a:ext cx="8635840" cy="740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solidFill>
                  <a:schemeClr val="dk1"/>
                </a:solidFill>
                <a:latin typeface="Bangers"/>
                <a:sym typeface="Bangers"/>
              </a:rPr>
              <a:t>Características de toda inversión</a:t>
            </a:r>
            <a:endParaRPr lang="es-ES" sz="4000" dirty="0">
              <a:solidFill>
                <a:schemeClr val="dk1"/>
              </a:solidFill>
              <a:latin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13191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5"/>
    </mc:Choice>
    <mc:Fallback xmlns="">
      <p:transition spd="slow" advTm="302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6B742A-D2EB-9610-CE42-B4BFC32AD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B55FF0A-0F8A-2081-9170-1D5D27FCDC58}"/>
              </a:ext>
            </a:extLst>
          </p:cNvPr>
          <p:cNvSpPr/>
          <p:nvPr/>
        </p:nvSpPr>
        <p:spPr>
          <a:xfrm>
            <a:off x="473649" y="4947957"/>
            <a:ext cx="8172999" cy="149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923C893-98D6-25AA-599C-CB262B3996F7}"/>
              </a:ext>
            </a:extLst>
          </p:cNvPr>
          <p:cNvSpPr/>
          <p:nvPr/>
        </p:nvSpPr>
        <p:spPr>
          <a:xfrm>
            <a:off x="254466" y="1431720"/>
            <a:ext cx="8635068" cy="51452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shade val="100000"/>
                  <a:satMod val="115000"/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E6B701BB-807F-6E4A-1B02-44B4A38CC751}"/>
              </a:ext>
            </a:extLst>
          </p:cNvPr>
          <p:cNvSpPr/>
          <p:nvPr/>
        </p:nvSpPr>
        <p:spPr>
          <a:xfrm>
            <a:off x="198475" y="170442"/>
            <a:ext cx="8775693" cy="1013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2 w 10000"/>
              <a:gd name="connsiteY4" fmla="*/ 126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9687 w 10000"/>
              <a:gd name="connsiteY2" fmla="*/ 8819 h 10000"/>
              <a:gd name="connsiteX3" fmla="*/ 0 w 10000"/>
              <a:gd name="connsiteY3" fmla="*/ 10000 h 10000"/>
              <a:gd name="connsiteX4" fmla="*/ 242 w 10000"/>
              <a:gd name="connsiteY4" fmla="*/ 12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42" y="1260"/>
                </a:moveTo>
                <a:lnTo>
                  <a:pt x="10000" y="0"/>
                </a:lnTo>
                <a:cubicBezTo>
                  <a:pt x="9896" y="2940"/>
                  <a:pt x="9791" y="5879"/>
                  <a:pt x="9687" y="8819"/>
                </a:cubicBezTo>
                <a:lnTo>
                  <a:pt x="0" y="10000"/>
                </a:lnTo>
                <a:cubicBezTo>
                  <a:pt x="81" y="7087"/>
                  <a:pt x="161" y="4173"/>
                  <a:pt x="242" y="12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dist="635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4B0250BF-0465-6442-8AC8-BC3F85D084D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7C4C77-0FE6-0DA0-12BC-23DD525F18FB}"/>
              </a:ext>
            </a:extLst>
          </p:cNvPr>
          <p:cNvSpPr txBox="1"/>
          <p:nvPr/>
        </p:nvSpPr>
        <p:spPr>
          <a:xfrm>
            <a:off x="513127" y="175224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3200" b="1" dirty="0">
                <a:solidFill>
                  <a:schemeClr val="tx1"/>
                </a:solidFill>
                <a:latin typeface="Sniglet" panose="020B0604020202020204" charset="0"/>
              </a:rPr>
              <a:t>¿Cómo se relacionan?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273226B-0FA0-F797-5F4E-02B84D66BC2B}"/>
              </a:ext>
            </a:extLst>
          </p:cNvPr>
          <p:cNvGrpSpPr/>
          <p:nvPr/>
        </p:nvGrpSpPr>
        <p:grpSpPr>
          <a:xfrm>
            <a:off x="609600" y="2529267"/>
            <a:ext cx="8037280" cy="2304256"/>
            <a:chOff x="587226" y="2085696"/>
            <a:chExt cx="6027960" cy="1728192"/>
          </a:xfrm>
        </p:grpSpPr>
        <p:sp>
          <p:nvSpPr>
            <p:cNvPr id="11" name="10 CuadroTexto"/>
            <p:cNvSpPr txBox="1"/>
            <p:nvPr/>
          </p:nvSpPr>
          <p:spPr>
            <a:xfrm>
              <a:off x="587226" y="2625756"/>
              <a:ext cx="2301714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2800" dirty="0" err="1">
                  <a:solidFill>
                    <a:schemeClr val="tx1"/>
                  </a:solidFill>
                  <a:latin typeface="Sniglet" panose="020B0604020202020204" charset="0"/>
                  <a:ea typeface="DejaVu Sans Light" pitchFamily="34" charset="0"/>
                  <a:cs typeface="DejaVu Sans Light" pitchFamily="34" charset="0"/>
                </a:rPr>
                <a:t>Objetivo</a:t>
              </a:r>
              <a:r>
                <a:rPr lang="gl-ES" sz="2800" dirty="0">
                  <a:solidFill>
                    <a:schemeClr val="tx1"/>
                  </a:solidFill>
                  <a:latin typeface="Sniglet" panose="020B0604020202020204" charset="0"/>
                  <a:ea typeface="DejaVu Sans Light" pitchFamily="34" charset="0"/>
                  <a:cs typeface="DejaVu Sans Light" pitchFamily="34" charset="0"/>
                </a:rPr>
                <a:t> de toda inversión</a:t>
              </a:r>
            </a:p>
          </p:txBody>
        </p:sp>
        <p:sp>
          <p:nvSpPr>
            <p:cNvPr id="14" name="13 Flecha a la derecha con bandas"/>
            <p:cNvSpPr/>
            <p:nvPr/>
          </p:nvSpPr>
          <p:spPr>
            <a:xfrm>
              <a:off x="2780928" y="2780805"/>
              <a:ext cx="594066" cy="432048"/>
            </a:xfrm>
            <a:prstGeom prst="stripedRightArrow">
              <a:avLst>
                <a:gd name="adj1" fmla="val 56614"/>
                <a:gd name="adj2" fmla="val 4007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sz="2400">
                <a:solidFill>
                  <a:schemeClr val="tx1"/>
                </a:solidFill>
                <a:latin typeface="Sniglet" panose="020B060402020202020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537012" y="2326545"/>
              <a:ext cx="1512168" cy="6232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2400" dirty="0">
                  <a:solidFill>
                    <a:schemeClr val="tx1"/>
                  </a:solidFill>
                  <a:latin typeface="Sniglet" panose="020B0604020202020204" charset="0"/>
                </a:rPr>
                <a:t>Maximizar </a:t>
              </a:r>
              <a:r>
                <a:rPr lang="gl-ES" sz="2400" dirty="0" err="1">
                  <a:solidFill>
                    <a:schemeClr val="tx1"/>
                  </a:solidFill>
                  <a:latin typeface="Sniglet" panose="020B0604020202020204" charset="0"/>
                </a:rPr>
                <a:t>rentabilidad</a:t>
              </a:r>
              <a:endParaRPr lang="gl-ES" sz="2400" dirty="0">
                <a:solidFill>
                  <a:schemeClr val="tx1"/>
                </a:solidFill>
                <a:latin typeface="Sniglet" panose="020B060402020202020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103186" y="2326545"/>
              <a:ext cx="1512000" cy="6232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2400" dirty="0">
                  <a:solidFill>
                    <a:schemeClr val="tx1"/>
                  </a:solidFill>
                  <a:latin typeface="Sniglet" panose="020B0604020202020204" charset="0"/>
                </a:rPr>
                <a:t>Maximizar liquidez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537012" y="3119813"/>
              <a:ext cx="3078000" cy="34624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gl-ES" sz="2400" dirty="0">
                  <a:solidFill>
                    <a:schemeClr val="tx1"/>
                  </a:solidFill>
                  <a:latin typeface="Sniglet" panose="020B0604020202020204" charset="0"/>
                </a:rPr>
                <a:t>Minimizar </a:t>
              </a:r>
              <a:r>
                <a:rPr lang="gl-ES" sz="2400" dirty="0" err="1">
                  <a:solidFill>
                    <a:schemeClr val="tx1"/>
                  </a:solidFill>
                  <a:latin typeface="Sniglet" panose="020B0604020202020204" charset="0"/>
                </a:rPr>
                <a:t>riesgo</a:t>
              </a:r>
              <a:endParaRPr lang="gl-ES" sz="2400" dirty="0">
                <a:solidFill>
                  <a:schemeClr val="tx1"/>
                </a:solidFill>
                <a:latin typeface="Sniglet" panose="020B0604020202020204" charset="0"/>
              </a:endParaRPr>
            </a:p>
          </p:txBody>
        </p:sp>
        <p:sp>
          <p:nvSpPr>
            <p:cNvPr id="21" name="20 Triángulo isósceles"/>
            <p:cNvSpPr/>
            <p:nvPr/>
          </p:nvSpPr>
          <p:spPr>
            <a:xfrm>
              <a:off x="4023066" y="2085696"/>
              <a:ext cx="2106234" cy="216024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sz="2400">
                <a:solidFill>
                  <a:schemeClr val="tx1"/>
                </a:solidFill>
                <a:latin typeface="Sniglet" panose="020B0604020202020204" charset="0"/>
              </a:endParaRPr>
            </a:p>
          </p:txBody>
        </p:sp>
        <p:sp>
          <p:nvSpPr>
            <p:cNvPr id="22" name="21 Triángulo isósceles"/>
            <p:cNvSpPr/>
            <p:nvPr/>
          </p:nvSpPr>
          <p:spPr>
            <a:xfrm flipV="1">
              <a:off x="4023066" y="3597864"/>
              <a:ext cx="2106234" cy="216024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sz="2400">
                <a:solidFill>
                  <a:schemeClr val="tx1"/>
                </a:solidFill>
                <a:latin typeface="Sniglet" panose="020B0604020202020204" charset="0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F15266-7894-FD5D-880A-EDDF330B5E2F}"/>
              </a:ext>
            </a:extLst>
          </p:cNvPr>
          <p:cNvSpPr txBox="1"/>
          <p:nvPr/>
        </p:nvSpPr>
        <p:spPr>
          <a:xfrm>
            <a:off x="2150225" y="5201460"/>
            <a:ext cx="6496423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3733" dirty="0">
                <a:solidFill>
                  <a:schemeClr val="tx1"/>
                </a:solidFill>
                <a:latin typeface="Sniglet" panose="020B0604020202020204" charset="0"/>
                <a:ea typeface="DejaVu Sans Light" pitchFamily="34" charset="0"/>
                <a:cs typeface="DejaVu Sans Light" pitchFamily="34" charset="0"/>
              </a:rPr>
              <a:t>Pero no se </a:t>
            </a:r>
            <a:r>
              <a:rPr lang="gl-ES" sz="3733" dirty="0" err="1">
                <a:solidFill>
                  <a:schemeClr val="tx1"/>
                </a:solidFill>
                <a:latin typeface="Sniglet" panose="020B0604020202020204" charset="0"/>
                <a:ea typeface="DejaVu Sans Light" pitchFamily="34" charset="0"/>
                <a:cs typeface="DejaVu Sans Light" pitchFamily="34" charset="0"/>
              </a:rPr>
              <a:t>puede</a:t>
            </a:r>
            <a:r>
              <a:rPr lang="gl-ES" sz="3733" dirty="0">
                <a:solidFill>
                  <a:schemeClr val="tx1"/>
                </a:solidFill>
                <a:latin typeface="Sniglet" panose="020B0604020202020204" charset="0"/>
                <a:ea typeface="DejaVu Sans Light" pitchFamily="34" charset="0"/>
                <a:cs typeface="DejaVu Sans Light" pitchFamily="34" charset="0"/>
              </a:rPr>
              <a:t> conseguir todo </a:t>
            </a:r>
            <a:r>
              <a:rPr lang="gl-ES" sz="3733" dirty="0" err="1">
                <a:solidFill>
                  <a:schemeClr val="tx1"/>
                </a:solidFill>
                <a:latin typeface="Sniglet" panose="020B0604020202020204" charset="0"/>
                <a:ea typeface="DejaVu Sans Light" pitchFamily="34" charset="0"/>
                <a:cs typeface="DejaVu Sans Light" pitchFamily="34" charset="0"/>
              </a:rPr>
              <a:t>esto</a:t>
            </a:r>
            <a:r>
              <a:rPr lang="gl-ES" sz="3733" dirty="0">
                <a:solidFill>
                  <a:schemeClr val="tx1"/>
                </a:solidFill>
                <a:latin typeface="Sniglet" panose="020B0604020202020204" charset="0"/>
                <a:ea typeface="DejaVu Sans Light" pitchFamily="34" charset="0"/>
                <a:cs typeface="DejaVu Sans Light" pitchFamily="34" charset="0"/>
              </a:rPr>
              <a:t> a la vez ...</a:t>
            </a:r>
            <a:endParaRPr lang="es-ES" sz="3733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8B89072-0834-E241-15F0-399889DA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9" y="4947957"/>
            <a:ext cx="1455275" cy="145213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AF10EE8-F522-7154-EB4C-40321809C2DC}"/>
              </a:ext>
            </a:extLst>
          </p:cNvPr>
          <p:cNvSpPr txBox="1">
            <a:spLocks/>
          </p:cNvSpPr>
          <p:nvPr/>
        </p:nvSpPr>
        <p:spPr>
          <a:xfrm>
            <a:off x="338328" y="372488"/>
            <a:ext cx="8635840" cy="740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solidFill>
                  <a:schemeClr val="dk1"/>
                </a:solidFill>
                <a:latin typeface="Bangers"/>
                <a:sym typeface="Bangers"/>
              </a:rPr>
              <a:t>Características de toda inversión</a:t>
            </a:r>
            <a:endParaRPr lang="es-ES" sz="4000" dirty="0">
              <a:solidFill>
                <a:schemeClr val="dk1"/>
              </a:solidFill>
              <a:latin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34317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5"/>
    </mc:Choice>
    <mc:Fallback xmlns="">
      <p:transition spd="slow" advTm="302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7824B-D57B-0FE5-A865-DBA4498F1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5FE346A-9F10-B044-10A5-F92A9CE36FF8}"/>
              </a:ext>
            </a:extLst>
          </p:cNvPr>
          <p:cNvSpPr/>
          <p:nvPr/>
        </p:nvSpPr>
        <p:spPr>
          <a:xfrm>
            <a:off x="254466" y="1431720"/>
            <a:ext cx="8635068" cy="51452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shade val="100000"/>
                  <a:satMod val="115000"/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9FF1371B-D923-1103-6969-34521509DB2E}"/>
              </a:ext>
            </a:extLst>
          </p:cNvPr>
          <p:cNvSpPr/>
          <p:nvPr/>
        </p:nvSpPr>
        <p:spPr>
          <a:xfrm>
            <a:off x="198475" y="170442"/>
            <a:ext cx="8775693" cy="1013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2 w 10000"/>
              <a:gd name="connsiteY4" fmla="*/ 1260 h 10000"/>
              <a:gd name="connsiteX0" fmla="*/ 242 w 10000"/>
              <a:gd name="connsiteY0" fmla="*/ 1260 h 10000"/>
              <a:gd name="connsiteX1" fmla="*/ 10000 w 10000"/>
              <a:gd name="connsiteY1" fmla="*/ 0 h 10000"/>
              <a:gd name="connsiteX2" fmla="*/ 9687 w 10000"/>
              <a:gd name="connsiteY2" fmla="*/ 8819 h 10000"/>
              <a:gd name="connsiteX3" fmla="*/ 0 w 10000"/>
              <a:gd name="connsiteY3" fmla="*/ 10000 h 10000"/>
              <a:gd name="connsiteX4" fmla="*/ 242 w 10000"/>
              <a:gd name="connsiteY4" fmla="*/ 12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42" y="1260"/>
                </a:moveTo>
                <a:lnTo>
                  <a:pt x="10000" y="0"/>
                </a:lnTo>
                <a:cubicBezTo>
                  <a:pt x="9896" y="2940"/>
                  <a:pt x="9791" y="5879"/>
                  <a:pt x="9687" y="8819"/>
                </a:cubicBezTo>
                <a:lnTo>
                  <a:pt x="0" y="10000"/>
                </a:lnTo>
                <a:cubicBezTo>
                  <a:pt x="81" y="7087"/>
                  <a:pt x="161" y="4173"/>
                  <a:pt x="242" y="126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dist="635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89"/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D2B328F0-2E27-6E35-A0A2-682B1E12A3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</p:spPr>
        <p:txBody>
          <a:bodyPr/>
          <a:lstStyle/>
          <a:p>
            <a:fld id="{00000000-1234-1234-1234-123412341234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6F28EF-35A1-B775-2F0C-C720498576C5}"/>
              </a:ext>
            </a:extLst>
          </p:cNvPr>
          <p:cNvSpPr txBox="1"/>
          <p:nvPr/>
        </p:nvSpPr>
        <p:spPr>
          <a:xfrm>
            <a:off x="513127" y="175224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3200" b="1" dirty="0">
                <a:solidFill>
                  <a:schemeClr val="tx1"/>
                </a:solidFill>
                <a:latin typeface="Sniglet" panose="020B0604020202020204" charset="0"/>
              </a:rPr>
              <a:t>¿Cómo se relacionan?</a:t>
            </a:r>
          </a:p>
        </p:txBody>
      </p:sp>
      <p:sp>
        <p:nvSpPr>
          <p:cNvPr id="6" name="3 Rectángulo"/>
          <p:cNvSpPr/>
          <p:nvPr/>
        </p:nvSpPr>
        <p:spPr>
          <a:xfrm>
            <a:off x="1235190" y="3723147"/>
            <a:ext cx="7105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dirty="0">
                <a:latin typeface="Sniglet" panose="020B0604020202020204" charset="0"/>
              </a:rPr>
              <a:t>Y a las inversiones</a:t>
            </a:r>
            <a:r>
              <a:rPr lang="es-ES" sz="2400" b="1" dirty="0">
                <a:latin typeface="Sniglet" panose="020B0604020202020204" charset="0"/>
              </a:rPr>
              <a:t> con más riesgo </a:t>
            </a:r>
            <a:r>
              <a:rPr lang="es-ES" sz="2400" dirty="0">
                <a:latin typeface="Sniglet" panose="020B0604020202020204" charset="0"/>
              </a:rPr>
              <a:t>se les exige una </a:t>
            </a:r>
            <a:r>
              <a:rPr lang="es-ES" sz="2400" b="1" dirty="0">
                <a:latin typeface="Sniglet" panose="020B0604020202020204" charset="0"/>
              </a:rPr>
              <a:t>rentabilidad mayor.</a:t>
            </a:r>
          </a:p>
        </p:txBody>
      </p:sp>
      <p:sp>
        <p:nvSpPr>
          <p:cNvPr id="9" name="18 Rectángulo"/>
          <p:cNvSpPr/>
          <p:nvPr/>
        </p:nvSpPr>
        <p:spPr>
          <a:xfrm>
            <a:off x="683568" y="2578841"/>
            <a:ext cx="773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b="1" dirty="0">
                <a:latin typeface="Sniglet" panose="020B0604020202020204" charset="0"/>
              </a:rPr>
              <a:t>Cuanto menor liquidez, más riesgo </a:t>
            </a:r>
            <a:r>
              <a:rPr lang="es-ES" sz="2400" dirty="0">
                <a:latin typeface="Sniglet" panose="020B0604020202020204" charset="0"/>
              </a:rPr>
              <a:t>(pues pueden suceder más cosas).</a:t>
            </a:r>
          </a:p>
        </p:txBody>
      </p:sp>
      <p:pic>
        <p:nvPicPr>
          <p:cNvPr id="24" name="Picture 2" descr="Resultado de imagen de time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918" y="5164360"/>
            <a:ext cx="1287117" cy="1287117"/>
          </a:xfrm>
          <a:prstGeom prst="rect">
            <a:avLst/>
          </a:prstGeom>
          <a:noFill/>
        </p:spPr>
      </p:pic>
      <p:sp>
        <p:nvSpPr>
          <p:cNvPr id="25" name="24 Flecha arriba"/>
          <p:cNvSpPr/>
          <p:nvPr/>
        </p:nvSpPr>
        <p:spPr>
          <a:xfrm flipV="1">
            <a:off x="1484219" y="5126533"/>
            <a:ext cx="483892" cy="90335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400"/>
          </a:p>
        </p:txBody>
      </p:sp>
      <p:pic>
        <p:nvPicPr>
          <p:cNvPr id="15" name="Picture 4" descr="Resultado de imagen de incom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465" y="5537021"/>
            <a:ext cx="1339368" cy="948492"/>
          </a:xfrm>
          <a:prstGeom prst="rect">
            <a:avLst/>
          </a:prstGeom>
          <a:noFill/>
        </p:spPr>
      </p:pic>
      <p:sp>
        <p:nvSpPr>
          <p:cNvPr id="23" name="22 Flecha arriba"/>
          <p:cNvSpPr/>
          <p:nvPr/>
        </p:nvSpPr>
        <p:spPr>
          <a:xfrm>
            <a:off x="6800994" y="5239917"/>
            <a:ext cx="508541" cy="85061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400"/>
          </a:p>
        </p:txBody>
      </p:sp>
      <p:pic>
        <p:nvPicPr>
          <p:cNvPr id="16" name="Picture 2" descr="Resultado de imagen de risk png">
            <a:extLst>
              <a:ext uri="{FF2B5EF4-FFF2-40B4-BE49-F238E27FC236}">
                <a16:creationId xmlns:a16="http://schemas.microsoft.com/office/drawing/2014/main" id="{C5B84DB1-6A6E-014D-E3D6-33093518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098" y="5326436"/>
            <a:ext cx="1263959" cy="1131243"/>
          </a:xfrm>
          <a:prstGeom prst="rect">
            <a:avLst/>
          </a:prstGeom>
          <a:noFill/>
        </p:spPr>
      </p:pic>
      <p:sp>
        <p:nvSpPr>
          <p:cNvPr id="18" name="21 Flecha arriba">
            <a:extLst>
              <a:ext uri="{FF2B5EF4-FFF2-40B4-BE49-F238E27FC236}">
                <a16:creationId xmlns:a16="http://schemas.microsoft.com/office/drawing/2014/main" id="{F6DE320D-5B02-F5AB-ECBC-FBC517B088BD}"/>
              </a:ext>
            </a:extLst>
          </p:cNvPr>
          <p:cNvSpPr/>
          <p:nvPr/>
        </p:nvSpPr>
        <p:spPr>
          <a:xfrm>
            <a:off x="4188647" y="5164360"/>
            <a:ext cx="483892" cy="90335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4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A868D37-15A2-46C2-544C-65D6DF2D0BD9}"/>
              </a:ext>
            </a:extLst>
          </p:cNvPr>
          <p:cNvSpPr txBox="1">
            <a:spLocks/>
          </p:cNvSpPr>
          <p:nvPr/>
        </p:nvSpPr>
        <p:spPr>
          <a:xfrm>
            <a:off x="338328" y="372488"/>
            <a:ext cx="8635840" cy="740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solidFill>
                  <a:schemeClr val="dk1"/>
                </a:solidFill>
                <a:latin typeface="Bangers"/>
                <a:sym typeface="Bangers"/>
              </a:rPr>
              <a:t>Características de toda inversión</a:t>
            </a:r>
            <a:endParaRPr lang="es-ES" sz="4000" dirty="0">
              <a:solidFill>
                <a:schemeClr val="dk1"/>
              </a:solidFill>
              <a:latin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36858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5"/>
    </mc:Choice>
    <mc:Fallback xmlns="">
      <p:transition spd="slow" advTm="302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9CE197-D43B-6659-28F3-8FEFF8AB81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2F7699-3A8B-B992-A108-F85CAE4EC15A}"/>
              </a:ext>
            </a:extLst>
          </p:cNvPr>
          <p:cNvSpPr txBox="1"/>
          <p:nvPr/>
        </p:nvSpPr>
        <p:spPr>
          <a:xfrm rot="21298020">
            <a:off x="688851" y="1296383"/>
            <a:ext cx="78679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0" i="0" u="none" strike="noStrike" baseline="0" dirty="0">
                <a:solidFill>
                  <a:schemeClr val="bg1"/>
                </a:solidFill>
                <a:effectLst>
                  <a:outerShdw dist="88900" dir="2700000" algn="tl" rotWithShape="0">
                    <a:prstClr val="black">
                      <a:alpha val="40000"/>
                    </a:prstClr>
                  </a:outerShdw>
                </a:effectLst>
                <a:latin typeface="Bangers" panose="020B0604020202020204" charset="0"/>
              </a:rPr>
              <a:t>Solo obtendremos alta rentabilidad si el producto tiene poca seguridad o baja liquidez </a:t>
            </a:r>
            <a:endParaRPr lang="es-ES" sz="6000" dirty="0">
              <a:solidFill>
                <a:schemeClr val="bg1"/>
              </a:solidFill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  <a:latin typeface="Bangers" panose="020B0604020202020204" charset="0"/>
            </a:endParaRPr>
          </a:p>
        </p:txBody>
      </p:sp>
      <p:grpSp>
        <p:nvGrpSpPr>
          <p:cNvPr id="5" name="Google Shape;436;p37">
            <a:extLst>
              <a:ext uri="{FF2B5EF4-FFF2-40B4-BE49-F238E27FC236}">
                <a16:creationId xmlns:a16="http://schemas.microsoft.com/office/drawing/2014/main" id="{88D3D082-E15A-2FC3-EA83-E95892A5FE06}"/>
              </a:ext>
            </a:extLst>
          </p:cNvPr>
          <p:cNvGrpSpPr/>
          <p:nvPr/>
        </p:nvGrpSpPr>
        <p:grpSpPr>
          <a:xfrm>
            <a:off x="668741" y="328059"/>
            <a:ext cx="839336" cy="1262418"/>
            <a:chOff x="6730350" y="2315900"/>
            <a:chExt cx="257700" cy="420100"/>
          </a:xfrm>
          <a:solidFill>
            <a:srgbClr val="FFFF00"/>
          </a:solidFill>
        </p:grpSpPr>
        <p:sp>
          <p:nvSpPr>
            <p:cNvPr id="6" name="Google Shape;437;p37">
              <a:extLst>
                <a:ext uri="{FF2B5EF4-FFF2-40B4-BE49-F238E27FC236}">
                  <a16:creationId xmlns:a16="http://schemas.microsoft.com/office/drawing/2014/main" id="{1D1C6BA8-D94C-25D3-3251-8EE4EA462A58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7" name="Google Shape;438;p37">
              <a:extLst>
                <a:ext uri="{FF2B5EF4-FFF2-40B4-BE49-F238E27FC236}">
                  <a16:creationId xmlns:a16="http://schemas.microsoft.com/office/drawing/2014/main" id="{B9B13E37-0702-17A0-5616-273EFF297FF2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8" name="Google Shape;439;p37">
              <a:extLst>
                <a:ext uri="{FF2B5EF4-FFF2-40B4-BE49-F238E27FC236}">
                  <a16:creationId xmlns:a16="http://schemas.microsoft.com/office/drawing/2014/main" id="{53211D5B-A178-6666-40FE-E078E8FD2668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9" name="Google Shape;440;p37">
              <a:extLst>
                <a:ext uri="{FF2B5EF4-FFF2-40B4-BE49-F238E27FC236}">
                  <a16:creationId xmlns:a16="http://schemas.microsoft.com/office/drawing/2014/main" id="{F9F09704-CA4D-E5B2-EC0F-B4BC3BE8F431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0" name="Google Shape;441;p37">
              <a:extLst>
                <a:ext uri="{FF2B5EF4-FFF2-40B4-BE49-F238E27FC236}">
                  <a16:creationId xmlns:a16="http://schemas.microsoft.com/office/drawing/2014/main" id="{7E15B09B-EFC8-7099-3668-71F3EA87E428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98887687"/>
      </p:ext>
    </p:extLst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515</Words>
  <Application>Microsoft Office PowerPoint</Application>
  <PresentationFormat>Presentación en pantalla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 Narrow</vt:lpstr>
      <vt:lpstr>Arial</vt:lpstr>
      <vt:lpstr>BadaBoom BB</vt:lpstr>
      <vt:lpstr>Bangers</vt:lpstr>
      <vt:lpstr>Sniglet</vt:lpstr>
      <vt:lpstr>Amano</vt:lpstr>
      <vt:lpstr>Jachimo template</vt:lpstr>
      <vt:lpstr>3. La inversión</vt:lpstr>
      <vt:lpstr>¿Qué es invertir?</vt:lpstr>
      <vt:lpstr>Características de toda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María Barco González</dc:creator>
  <cp:lastModifiedBy>María José Barco Gonzalez</cp:lastModifiedBy>
  <cp:revision>35</cp:revision>
  <dcterms:modified xsi:type="dcterms:W3CDTF">2025-03-27T06:44:54Z</dcterms:modified>
</cp:coreProperties>
</file>