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handoutMasterIdLst>
    <p:handoutMasterId r:id="rId19"/>
  </p:handoutMasterIdLst>
  <p:sldIdLst>
    <p:sldId id="269"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61" d="100"/>
          <a:sy n="61" d="100"/>
        </p:scale>
        <p:origin x="78" y="2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09/11/2024</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09/11/2024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BB1918-CEDD-4D28-A245-8A8666E0E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A4560A1-3867-49B5-8968-EE7445326C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047" y="935646"/>
            <a:ext cx="4851190" cy="4968016"/>
          </a:xfrm>
          <a:prstGeom prst="rect">
            <a:avLst/>
          </a:prstGeom>
          <a:solidFill>
            <a:schemeClr val="bg1"/>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01FD2A99-EB4D-41F3-8CE2-086B341CA8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87364" y="228600"/>
            <a:ext cx="2851523" cy="6638625"/>
            <a:chOff x="2487613" y="285750"/>
            <a:chExt cx="2428875" cy="5654676"/>
          </a:xfrm>
        </p:grpSpPr>
        <p:sp>
          <p:nvSpPr>
            <p:cNvPr id="14" name="Freeform 11">
              <a:extLst>
                <a:ext uri="{FF2B5EF4-FFF2-40B4-BE49-F238E27FC236}">
                  <a16:creationId xmlns:a16="http://schemas.microsoft.com/office/drawing/2014/main" id="{8009B5F3-65C9-4CCF-8F70-49758974A8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5" name="Freeform 12">
              <a:extLst>
                <a:ext uri="{FF2B5EF4-FFF2-40B4-BE49-F238E27FC236}">
                  <a16:creationId xmlns:a16="http://schemas.microsoft.com/office/drawing/2014/main" id="{BAFF51F2-BF26-41BE-8F3E-B3EAA22E9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6" name="Freeform 13">
              <a:extLst>
                <a:ext uri="{FF2B5EF4-FFF2-40B4-BE49-F238E27FC236}">
                  <a16:creationId xmlns:a16="http://schemas.microsoft.com/office/drawing/2014/main" id="{9A95BBE6-B9E0-4D0C-8368-40119662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7" name="Freeform 14">
              <a:extLst>
                <a:ext uri="{FF2B5EF4-FFF2-40B4-BE49-F238E27FC236}">
                  <a16:creationId xmlns:a16="http://schemas.microsoft.com/office/drawing/2014/main" id="{0CDB659B-BE4E-4D34-8D43-DEF65BA5FD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8" name="Freeform 15">
              <a:extLst>
                <a:ext uri="{FF2B5EF4-FFF2-40B4-BE49-F238E27FC236}">
                  <a16:creationId xmlns:a16="http://schemas.microsoft.com/office/drawing/2014/main" id="{D6DEBBA2-BB68-4789-92D2-10988EC00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9" name="Freeform 16">
              <a:extLst>
                <a:ext uri="{FF2B5EF4-FFF2-40B4-BE49-F238E27FC236}">
                  <a16:creationId xmlns:a16="http://schemas.microsoft.com/office/drawing/2014/main" id="{B68B81B4-AB22-4608-AB80-9A3364AD6E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0" name="Freeform 17">
              <a:extLst>
                <a:ext uri="{FF2B5EF4-FFF2-40B4-BE49-F238E27FC236}">
                  <a16:creationId xmlns:a16="http://schemas.microsoft.com/office/drawing/2014/main" id="{D232AF94-6A5B-42D3-88ED-79B25A80A7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1" name="Freeform 18">
              <a:extLst>
                <a:ext uri="{FF2B5EF4-FFF2-40B4-BE49-F238E27FC236}">
                  <a16:creationId xmlns:a16="http://schemas.microsoft.com/office/drawing/2014/main" id="{DB0591BD-296D-4480-BDA1-A8A39E0CF8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2" name="Freeform 19">
              <a:extLst>
                <a:ext uri="{FF2B5EF4-FFF2-40B4-BE49-F238E27FC236}">
                  <a16:creationId xmlns:a16="http://schemas.microsoft.com/office/drawing/2014/main" id="{0ABAF6DA-CF81-43CE-A463-45E54811C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3" name="Freeform 20">
              <a:extLst>
                <a:ext uri="{FF2B5EF4-FFF2-40B4-BE49-F238E27FC236}">
                  <a16:creationId xmlns:a16="http://schemas.microsoft.com/office/drawing/2014/main" id="{3896D527-EF2B-42A4-B13F-B51067D52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4" name="Freeform 21">
              <a:extLst>
                <a:ext uri="{FF2B5EF4-FFF2-40B4-BE49-F238E27FC236}">
                  <a16:creationId xmlns:a16="http://schemas.microsoft.com/office/drawing/2014/main" id="{DEBE31B1-C45D-4549-AA85-5157DF37B0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5" name="Freeform 22">
              <a:extLst>
                <a:ext uri="{FF2B5EF4-FFF2-40B4-BE49-F238E27FC236}">
                  <a16:creationId xmlns:a16="http://schemas.microsoft.com/office/drawing/2014/main" id="{DB80494E-0337-440C-B83C-375D46F4C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7" name="Group 26">
            <a:extLst>
              <a:ext uri="{FF2B5EF4-FFF2-40B4-BE49-F238E27FC236}">
                <a16:creationId xmlns:a16="http://schemas.microsoft.com/office/drawing/2014/main" id="{E251C063-0BD1-4224-9B6F-C29476A29C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14579" y="-786"/>
            <a:ext cx="2356675" cy="6854040"/>
            <a:chOff x="6627813" y="194833"/>
            <a:chExt cx="1952625" cy="5678918"/>
          </a:xfrm>
        </p:grpSpPr>
        <p:sp>
          <p:nvSpPr>
            <p:cNvPr id="28" name="Freeform 27">
              <a:extLst>
                <a:ext uri="{FF2B5EF4-FFF2-40B4-BE49-F238E27FC236}">
                  <a16:creationId xmlns:a16="http://schemas.microsoft.com/office/drawing/2014/main" id="{8317F8FC-AD16-4DED-9A01-D5D7381A5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29" name="Freeform 28">
              <a:extLst>
                <a:ext uri="{FF2B5EF4-FFF2-40B4-BE49-F238E27FC236}">
                  <a16:creationId xmlns:a16="http://schemas.microsoft.com/office/drawing/2014/main" id="{7DD2E3F2-9720-470D-9362-6EA8EC00E3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0" name="Freeform 29">
              <a:extLst>
                <a:ext uri="{FF2B5EF4-FFF2-40B4-BE49-F238E27FC236}">
                  <a16:creationId xmlns:a16="http://schemas.microsoft.com/office/drawing/2014/main" id="{A338860E-AD62-454B-B234-4A951D95FF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1" name="Freeform 30">
              <a:extLst>
                <a:ext uri="{FF2B5EF4-FFF2-40B4-BE49-F238E27FC236}">
                  <a16:creationId xmlns:a16="http://schemas.microsoft.com/office/drawing/2014/main" id="{D22F134E-EE5B-47E2-BC52-7CE130D28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2" name="Freeform 31">
              <a:extLst>
                <a:ext uri="{FF2B5EF4-FFF2-40B4-BE49-F238E27FC236}">
                  <a16:creationId xmlns:a16="http://schemas.microsoft.com/office/drawing/2014/main" id="{3884DECC-33A4-4724-BAE4-2E9C8E101E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3" name="Freeform 32">
              <a:extLst>
                <a:ext uri="{FF2B5EF4-FFF2-40B4-BE49-F238E27FC236}">
                  <a16:creationId xmlns:a16="http://schemas.microsoft.com/office/drawing/2014/main" id="{86D4B1C8-E56A-4E87-A134-503AB66BF4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4" name="Freeform 33">
              <a:extLst>
                <a:ext uri="{FF2B5EF4-FFF2-40B4-BE49-F238E27FC236}">
                  <a16:creationId xmlns:a16="http://schemas.microsoft.com/office/drawing/2014/main" id="{535718C2-F18B-41AA-8547-EFCCB8148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5" name="Freeform 34">
              <a:extLst>
                <a:ext uri="{FF2B5EF4-FFF2-40B4-BE49-F238E27FC236}">
                  <a16:creationId xmlns:a16="http://schemas.microsoft.com/office/drawing/2014/main" id="{00DBC0E2-35E1-4D65-A04F-C7FFFEB3D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6" name="Freeform 35">
              <a:extLst>
                <a:ext uri="{FF2B5EF4-FFF2-40B4-BE49-F238E27FC236}">
                  <a16:creationId xmlns:a16="http://schemas.microsoft.com/office/drawing/2014/main" id="{A3728AD4-7F29-4DFA-817F-8A3CB5639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7" name="Freeform 36">
              <a:extLst>
                <a:ext uri="{FF2B5EF4-FFF2-40B4-BE49-F238E27FC236}">
                  <a16:creationId xmlns:a16="http://schemas.microsoft.com/office/drawing/2014/main" id="{7CB22444-9151-46AF-9636-47E7D2E95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38" name="Freeform 37">
              <a:extLst>
                <a:ext uri="{FF2B5EF4-FFF2-40B4-BE49-F238E27FC236}">
                  <a16:creationId xmlns:a16="http://schemas.microsoft.com/office/drawing/2014/main" id="{94FA45B9-AD05-4764-A60B-E293CAE7E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39" name="Freeform 38">
              <a:extLst>
                <a:ext uri="{FF2B5EF4-FFF2-40B4-BE49-F238E27FC236}">
                  <a16:creationId xmlns:a16="http://schemas.microsoft.com/office/drawing/2014/main" id="{84003264-0BF0-43E7-AC33-37F1E790D7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2" name="Título 1">
            <a:extLst>
              <a:ext uri="{FF2B5EF4-FFF2-40B4-BE49-F238E27FC236}">
                <a16:creationId xmlns:a16="http://schemas.microsoft.com/office/drawing/2014/main" id="{401DA6C2-77D0-9C9C-CE81-24A9F21E4503}"/>
              </a:ext>
            </a:extLst>
          </p:cNvPr>
          <p:cNvSpPr>
            <a:spLocks noGrp="1"/>
          </p:cNvSpPr>
          <p:nvPr>
            <p:ph type="ctrTitle"/>
          </p:nvPr>
        </p:nvSpPr>
        <p:spPr>
          <a:xfrm>
            <a:off x="8324602" y="935646"/>
            <a:ext cx="3181597" cy="3841735"/>
          </a:xfrm>
        </p:spPr>
        <p:txBody>
          <a:bodyPr>
            <a:normAutofit/>
          </a:bodyPr>
          <a:lstStyle/>
          <a:p>
            <a:pPr>
              <a:lnSpc>
                <a:spcPct val="90000"/>
              </a:lnSpc>
            </a:pPr>
            <a:r>
              <a:rPr lang="es-ES" sz="3400" b="1" dirty="0">
                <a:solidFill>
                  <a:schemeClr val="accent1"/>
                </a:solidFill>
              </a:rPr>
              <a:t>TEMA 7 CRITERIOS DE SELECCIÓN DE TÉCNICAS MANUALES Y COSMÉTICOS</a:t>
            </a:r>
            <a:r>
              <a:rPr lang="es-ES" sz="3400" b="1" dirty="0"/>
              <a:t>.</a:t>
            </a:r>
          </a:p>
        </p:txBody>
      </p:sp>
      <p:pic>
        <p:nvPicPr>
          <p:cNvPr id="4" name="Imagen 3">
            <a:extLst>
              <a:ext uri="{FF2B5EF4-FFF2-40B4-BE49-F238E27FC236}">
                <a16:creationId xmlns:a16="http://schemas.microsoft.com/office/drawing/2014/main" id="{F260543D-890A-EDB7-6FF4-1658834E141C}"/>
              </a:ext>
            </a:extLst>
          </p:cNvPr>
          <p:cNvPicPr>
            <a:picLocks noChangeAspect="1"/>
          </p:cNvPicPr>
          <p:nvPr/>
        </p:nvPicPr>
        <p:blipFill>
          <a:blip r:embed="rId2"/>
          <a:srcRect l="20121" r="-1" b="-1"/>
          <a:stretch/>
        </p:blipFill>
        <p:spPr>
          <a:xfrm>
            <a:off x="929675" y="1250067"/>
            <a:ext cx="4213521" cy="4326599"/>
          </a:xfrm>
          <a:prstGeom prst="rect">
            <a:avLst/>
          </a:prstGeom>
        </p:spPr>
      </p:pic>
      <p:sp>
        <p:nvSpPr>
          <p:cNvPr id="41" name="Rectangle 40">
            <a:extLst>
              <a:ext uri="{FF2B5EF4-FFF2-40B4-BE49-F238E27FC236}">
                <a16:creationId xmlns:a16="http://schemas.microsoft.com/office/drawing/2014/main" id="{3D8963CD-166F-45D5-BCD9-B88F9056B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7355"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3" name="Freeform 33">
            <a:extLst>
              <a:ext uri="{FF2B5EF4-FFF2-40B4-BE49-F238E27FC236}">
                <a16:creationId xmlns:a16="http://schemas.microsoft.com/office/drawing/2014/main" id="{D97875E6-4BBA-4AE7-8834-23D678120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087355"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s-ES"/>
          </a:p>
        </p:txBody>
      </p:sp>
    </p:spTree>
    <p:extLst>
      <p:ext uri="{BB962C8B-B14F-4D97-AF65-F5344CB8AC3E}">
        <p14:creationId xmlns:p14="http://schemas.microsoft.com/office/powerpoint/2010/main" val="178927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882E42-2EFA-EBF0-0A64-62BD030B386A}"/>
              </a:ext>
            </a:extLst>
          </p:cNvPr>
          <p:cNvSpPr>
            <a:spLocks noGrp="1"/>
          </p:cNvSpPr>
          <p:nvPr>
            <p:ph type="title"/>
          </p:nvPr>
        </p:nvSpPr>
        <p:spPr/>
        <p:txBody>
          <a:bodyPr/>
          <a:lstStyle/>
          <a:p>
            <a:r>
              <a:rPr lang="es-ES" dirty="0"/>
              <a:t>                 </a:t>
            </a:r>
            <a:r>
              <a:rPr lang="es-ES" b="1" dirty="0">
                <a:solidFill>
                  <a:schemeClr val="accent1"/>
                </a:solidFill>
              </a:rPr>
              <a:t>MASAJE CORPORAL</a:t>
            </a:r>
          </a:p>
        </p:txBody>
      </p:sp>
      <p:sp>
        <p:nvSpPr>
          <p:cNvPr id="3" name="Marcador de contenido 2">
            <a:extLst>
              <a:ext uri="{FF2B5EF4-FFF2-40B4-BE49-F238E27FC236}">
                <a16:creationId xmlns:a16="http://schemas.microsoft.com/office/drawing/2014/main" id="{02579D99-2921-3A87-9239-F1E4635E0C2F}"/>
              </a:ext>
            </a:extLst>
          </p:cNvPr>
          <p:cNvSpPr>
            <a:spLocks noGrp="1"/>
          </p:cNvSpPr>
          <p:nvPr>
            <p:ph idx="1"/>
          </p:nvPr>
        </p:nvSpPr>
        <p:spPr>
          <a:xfrm>
            <a:off x="2589212" y="1460310"/>
            <a:ext cx="8915400" cy="5158854"/>
          </a:xfrm>
        </p:spPr>
        <p:txBody>
          <a:bodyPr>
            <a:normAutofit lnSpcReduction="10000"/>
          </a:bodyPr>
          <a:lstStyle/>
          <a:p>
            <a:r>
              <a:rPr lang="es-ES" b="1" dirty="0">
                <a:solidFill>
                  <a:schemeClr val="accent1"/>
                </a:solidFill>
              </a:rPr>
              <a:t>MASAJE CIRCULATORIO</a:t>
            </a:r>
          </a:p>
          <a:p>
            <a:pPr>
              <a:buFont typeface="Arial" panose="020B0604020202020204" pitchFamily="34" charset="0"/>
              <a:buChar char="•"/>
            </a:pPr>
            <a:r>
              <a:rPr lang="es-ES" b="1" dirty="0">
                <a:solidFill>
                  <a:srgbClr val="FF0000"/>
                </a:solidFill>
              </a:rPr>
              <a:t>INDICACIONES:</a:t>
            </a:r>
            <a:r>
              <a:rPr lang="es-ES" b="1" dirty="0">
                <a:solidFill>
                  <a:schemeClr val="accent1"/>
                </a:solidFill>
              </a:rPr>
              <a:t> </a:t>
            </a:r>
            <a:r>
              <a:rPr lang="es-ES" dirty="0">
                <a:solidFill>
                  <a:schemeClr val="tx1"/>
                </a:solidFill>
              </a:rPr>
              <a:t>Alteraciones derivadas del sistema venoso, principalmente de las extremidades inferiores.</a:t>
            </a:r>
          </a:p>
          <a:p>
            <a:pPr>
              <a:buFont typeface="Arial" panose="020B0604020202020204" pitchFamily="34" charset="0"/>
              <a:buChar char="•"/>
            </a:pPr>
            <a:r>
              <a:rPr lang="es-ES" b="1" dirty="0">
                <a:solidFill>
                  <a:srgbClr val="002060"/>
                </a:solidFill>
              </a:rPr>
              <a:t>MANIOBRAS: </a:t>
            </a:r>
            <a:r>
              <a:rPr lang="es-ES" b="1" dirty="0">
                <a:solidFill>
                  <a:schemeClr val="accent1"/>
                </a:solidFill>
              </a:rPr>
              <a:t> </a:t>
            </a:r>
            <a:r>
              <a:rPr lang="es-ES" dirty="0">
                <a:solidFill>
                  <a:schemeClr val="tx1"/>
                </a:solidFill>
              </a:rPr>
              <a:t>Frotaciones, renovaciones venosas, fricciones, presiones y vibraciones.</a:t>
            </a:r>
          </a:p>
          <a:p>
            <a:r>
              <a:rPr lang="es-ES" b="1" dirty="0">
                <a:solidFill>
                  <a:schemeClr val="accent1"/>
                </a:solidFill>
              </a:rPr>
              <a:t>MASAJE RELAJANTE</a:t>
            </a:r>
          </a:p>
          <a:p>
            <a:pPr>
              <a:buFont typeface="Arial" panose="020B0604020202020204" pitchFamily="34" charset="0"/>
              <a:buChar char="•"/>
            </a:pPr>
            <a:r>
              <a:rPr lang="es-ES" b="1" dirty="0">
                <a:solidFill>
                  <a:srgbClr val="FF0000"/>
                </a:solidFill>
              </a:rPr>
              <a:t>INDICACIONES</a:t>
            </a:r>
            <a:r>
              <a:rPr lang="es-ES" b="1" dirty="0">
                <a:solidFill>
                  <a:schemeClr val="accent1"/>
                </a:solidFill>
              </a:rPr>
              <a:t>: </a:t>
            </a:r>
            <a:r>
              <a:rPr lang="es-ES" dirty="0">
                <a:solidFill>
                  <a:schemeClr val="tx1"/>
                </a:solidFill>
              </a:rPr>
              <a:t>Masaje lento y rítmico adecuado para combatir el estrés y la tensión nerviosa, así como para preparar un tratamiento posterior.</a:t>
            </a:r>
          </a:p>
          <a:p>
            <a:pPr>
              <a:buFont typeface="Arial" panose="020B0604020202020204" pitchFamily="34" charset="0"/>
              <a:buChar char="•"/>
            </a:pPr>
            <a:r>
              <a:rPr lang="es-ES" b="1" dirty="0">
                <a:solidFill>
                  <a:srgbClr val="002060"/>
                </a:solidFill>
              </a:rPr>
              <a:t>MANIOBRAS: </a:t>
            </a:r>
            <a:r>
              <a:rPr lang="es-ES" dirty="0">
                <a:solidFill>
                  <a:schemeClr val="tx1"/>
                </a:solidFill>
              </a:rPr>
              <a:t>Afloraciones, frotaciones, renovaciones venosas, fricciones, presiones, amasamientos lentos y vibraciones.</a:t>
            </a:r>
          </a:p>
          <a:p>
            <a:r>
              <a:rPr lang="es-ES" b="1" dirty="0">
                <a:solidFill>
                  <a:schemeClr val="accent1"/>
                </a:solidFill>
              </a:rPr>
              <a:t>MASAJE REDUCTOR</a:t>
            </a:r>
          </a:p>
          <a:p>
            <a:pPr>
              <a:buFont typeface="Arial" panose="020B0604020202020204" pitchFamily="34" charset="0"/>
              <a:buChar char="•"/>
            </a:pPr>
            <a:r>
              <a:rPr lang="es-ES" b="1" dirty="0">
                <a:solidFill>
                  <a:srgbClr val="FF0000"/>
                </a:solidFill>
              </a:rPr>
              <a:t>INDICACIONES : </a:t>
            </a:r>
            <a:r>
              <a:rPr lang="es-ES" dirty="0">
                <a:solidFill>
                  <a:schemeClr val="tx1"/>
                </a:solidFill>
              </a:rPr>
              <a:t>Efectivo en los casos de adiposidad localizada y celulitis.</a:t>
            </a:r>
          </a:p>
          <a:p>
            <a:pPr>
              <a:buFont typeface="Arial" panose="020B0604020202020204" pitchFamily="34" charset="0"/>
              <a:buChar char="•"/>
            </a:pPr>
            <a:r>
              <a:rPr lang="es-ES" b="1" dirty="0">
                <a:solidFill>
                  <a:srgbClr val="002060"/>
                </a:solidFill>
              </a:rPr>
              <a:t>MANIOBRAS: </a:t>
            </a:r>
            <a:r>
              <a:rPr lang="es-ES" dirty="0">
                <a:solidFill>
                  <a:schemeClr val="tx1"/>
                </a:solidFill>
              </a:rPr>
              <a:t>Afloraciones, frotaciones, vaciados venosos, bombeos, presiones, fricciones, amasamientos, pellizqueos, percusiones, frotaciones y vibraciones.</a:t>
            </a:r>
          </a:p>
          <a:p>
            <a:pPr>
              <a:buFont typeface="Arial" panose="020B0604020202020204" pitchFamily="34" charset="0"/>
              <a:buChar char="•"/>
            </a:pPr>
            <a:endParaRPr lang="es-ES" dirty="0">
              <a:solidFill>
                <a:schemeClr val="tx1"/>
              </a:solidFill>
            </a:endParaRPr>
          </a:p>
        </p:txBody>
      </p:sp>
    </p:spTree>
    <p:extLst>
      <p:ext uri="{BB962C8B-B14F-4D97-AF65-F5344CB8AC3E}">
        <p14:creationId xmlns:p14="http://schemas.microsoft.com/office/powerpoint/2010/main" val="3445420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116731-0A08-4264-3CBA-246394808B01}"/>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MASAJE CORPORAL</a:t>
            </a:r>
            <a:endParaRPr lang="es-ES" dirty="0"/>
          </a:p>
        </p:txBody>
      </p:sp>
      <p:sp>
        <p:nvSpPr>
          <p:cNvPr id="3" name="Marcador de contenido 2">
            <a:extLst>
              <a:ext uri="{FF2B5EF4-FFF2-40B4-BE49-F238E27FC236}">
                <a16:creationId xmlns:a16="http://schemas.microsoft.com/office/drawing/2014/main" id="{AF810B10-C235-98FF-A9CF-83BF51EB7E05}"/>
              </a:ext>
            </a:extLst>
          </p:cNvPr>
          <p:cNvSpPr>
            <a:spLocks noGrp="1"/>
          </p:cNvSpPr>
          <p:nvPr>
            <p:ph idx="1"/>
          </p:nvPr>
        </p:nvSpPr>
        <p:spPr>
          <a:xfrm>
            <a:off x="2589212" y="1364776"/>
            <a:ext cx="8915400" cy="5493223"/>
          </a:xfrm>
        </p:spPr>
        <p:txBody>
          <a:bodyPr>
            <a:normAutofit lnSpcReduction="10000"/>
          </a:bodyPr>
          <a:lstStyle/>
          <a:p>
            <a:r>
              <a:rPr lang="es-ES" b="1" dirty="0">
                <a:solidFill>
                  <a:schemeClr val="accent1"/>
                </a:solidFill>
              </a:rPr>
              <a:t>MASAJE REAFIRMANTE </a:t>
            </a:r>
          </a:p>
          <a:p>
            <a:pPr>
              <a:buFont typeface="Arial" panose="020B0604020202020204" pitchFamily="34" charset="0"/>
              <a:buChar char="•"/>
            </a:pPr>
            <a:r>
              <a:rPr lang="es-ES" b="1" dirty="0">
                <a:solidFill>
                  <a:srgbClr val="FF0000"/>
                </a:solidFill>
              </a:rPr>
              <a:t>INDICACIONES: </a:t>
            </a:r>
            <a:r>
              <a:rPr lang="es-ES" dirty="0">
                <a:solidFill>
                  <a:schemeClr val="tx1"/>
                </a:solidFill>
              </a:rPr>
              <a:t>Se aconseja en tratamientos de piel desvitalizada, envejecimiento, flacidez y atonía facial y corporal.</a:t>
            </a:r>
          </a:p>
          <a:p>
            <a:pPr>
              <a:buFont typeface="Arial" panose="020B0604020202020204" pitchFamily="34" charset="0"/>
              <a:buChar char="•"/>
            </a:pPr>
            <a:r>
              <a:rPr lang="es-ES" b="1" dirty="0">
                <a:solidFill>
                  <a:srgbClr val="002060"/>
                </a:solidFill>
              </a:rPr>
              <a:t>MANIOBRAS: </a:t>
            </a:r>
            <a:r>
              <a:rPr lang="es-ES" dirty="0">
                <a:solidFill>
                  <a:schemeClr val="tx1"/>
                </a:solidFill>
              </a:rPr>
              <a:t>Frotaciones, fricciones, presiones, amasamientos, pellizqueos y percusiones.</a:t>
            </a:r>
          </a:p>
          <a:p>
            <a:r>
              <a:rPr lang="es-ES" b="1" dirty="0">
                <a:solidFill>
                  <a:schemeClr val="accent1"/>
                </a:solidFill>
              </a:rPr>
              <a:t>MASAJE PRE- Y POSTOPERATORIO</a:t>
            </a:r>
          </a:p>
          <a:p>
            <a:pPr>
              <a:buFont typeface="Arial" panose="020B0604020202020204" pitchFamily="34" charset="0"/>
              <a:buChar char="•"/>
            </a:pPr>
            <a:r>
              <a:rPr lang="es-ES" b="1" dirty="0">
                <a:solidFill>
                  <a:srgbClr val="FF0000"/>
                </a:solidFill>
              </a:rPr>
              <a:t>INDICACIONES</a:t>
            </a:r>
            <a:r>
              <a:rPr lang="es-ES" b="1" dirty="0">
                <a:solidFill>
                  <a:schemeClr val="accent1"/>
                </a:solidFill>
              </a:rPr>
              <a:t>: </a:t>
            </a:r>
            <a:r>
              <a:rPr lang="es-ES" dirty="0">
                <a:solidFill>
                  <a:schemeClr val="tx1"/>
                </a:solidFill>
              </a:rPr>
              <a:t>Su objetivo es mejorar la flexibilidad cutánea, regenerar la piel y aumentar el aporte de oxigenación tisular  por el estímulo del sistema circulatorio.</a:t>
            </a:r>
          </a:p>
          <a:p>
            <a:pPr>
              <a:buFont typeface="Arial" panose="020B0604020202020204" pitchFamily="34" charset="0"/>
              <a:buChar char="•"/>
            </a:pPr>
            <a:r>
              <a:rPr lang="es-ES" b="1" dirty="0">
                <a:solidFill>
                  <a:srgbClr val="002060"/>
                </a:solidFill>
              </a:rPr>
              <a:t>MANIOBRAS:</a:t>
            </a:r>
            <a:r>
              <a:rPr lang="es-ES" b="1" dirty="0">
                <a:solidFill>
                  <a:schemeClr val="accent1"/>
                </a:solidFill>
              </a:rPr>
              <a:t>  </a:t>
            </a:r>
            <a:r>
              <a:rPr lang="es-ES" dirty="0">
                <a:solidFill>
                  <a:schemeClr val="tx1"/>
                </a:solidFill>
              </a:rPr>
              <a:t>Afloraciones, frotaciones, renovación venosa, fricciones, presiones, amasamientos lentos y vibraciones.</a:t>
            </a:r>
          </a:p>
          <a:p>
            <a:r>
              <a:rPr lang="es-ES" b="1" dirty="0">
                <a:solidFill>
                  <a:schemeClr val="accent1"/>
                </a:solidFill>
              </a:rPr>
              <a:t>MASAJE PRE-Y POSTPARTO</a:t>
            </a:r>
          </a:p>
          <a:p>
            <a:pPr>
              <a:buFont typeface="Arial" panose="020B0604020202020204" pitchFamily="34" charset="0"/>
              <a:buChar char="•"/>
            </a:pPr>
            <a:r>
              <a:rPr lang="es-ES" b="1" dirty="0">
                <a:solidFill>
                  <a:srgbClr val="FF0000"/>
                </a:solidFill>
              </a:rPr>
              <a:t>INDICACIONES: </a:t>
            </a:r>
            <a:r>
              <a:rPr lang="es-ES" dirty="0">
                <a:solidFill>
                  <a:schemeClr val="tx1"/>
                </a:solidFill>
              </a:rPr>
              <a:t>En el embarazo efectivo para mejorar la circulación de retorno venosa y linfática. En el postparto ayuda a recuperar el tono muscular y cutáneo.</a:t>
            </a:r>
          </a:p>
          <a:p>
            <a:pPr>
              <a:buFont typeface="Arial" panose="020B0604020202020204" pitchFamily="34" charset="0"/>
              <a:buChar char="•"/>
            </a:pPr>
            <a:r>
              <a:rPr lang="es-ES" b="1" dirty="0">
                <a:solidFill>
                  <a:srgbClr val="002060"/>
                </a:solidFill>
              </a:rPr>
              <a:t>MANIOBRAS: </a:t>
            </a:r>
            <a:r>
              <a:rPr lang="es-ES" dirty="0">
                <a:solidFill>
                  <a:schemeClr val="tx1"/>
                </a:solidFill>
              </a:rPr>
              <a:t>Afloraciones, frotaciones, renovaciones venosas, fricciones, presiones, amasamientos lentos y vibraciones.</a:t>
            </a:r>
          </a:p>
          <a:p>
            <a:pPr>
              <a:buFont typeface="Arial" panose="020B0604020202020204" pitchFamily="34" charset="0"/>
              <a:buChar char="•"/>
            </a:pPr>
            <a:endParaRPr lang="es-ES" b="1" dirty="0">
              <a:solidFill>
                <a:schemeClr val="accent1"/>
              </a:solidFill>
            </a:endParaRPr>
          </a:p>
        </p:txBody>
      </p:sp>
    </p:spTree>
    <p:extLst>
      <p:ext uri="{BB962C8B-B14F-4D97-AF65-F5344CB8AC3E}">
        <p14:creationId xmlns:p14="http://schemas.microsoft.com/office/powerpoint/2010/main" val="360830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419E28B-721B-4D0D-A1D3-78EAC57253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F04993E-D861-F313-FF98-3A5F936F093E}"/>
              </a:ext>
            </a:extLst>
          </p:cNvPr>
          <p:cNvSpPr>
            <a:spLocks noGrp="1"/>
          </p:cNvSpPr>
          <p:nvPr>
            <p:ph type="title"/>
          </p:nvPr>
        </p:nvSpPr>
        <p:spPr>
          <a:xfrm>
            <a:off x="649224" y="645106"/>
            <a:ext cx="5122652" cy="1259894"/>
          </a:xfrm>
        </p:spPr>
        <p:txBody>
          <a:bodyPr>
            <a:normAutofit/>
          </a:bodyPr>
          <a:lstStyle/>
          <a:p>
            <a:r>
              <a:rPr lang="es-ES" dirty="0"/>
              <a:t>                  </a:t>
            </a:r>
            <a:r>
              <a:rPr lang="es-ES" b="1"/>
              <a:t>MADEROTERAPIA</a:t>
            </a:r>
          </a:p>
        </p:txBody>
      </p:sp>
      <p:sp>
        <p:nvSpPr>
          <p:cNvPr id="12" name="Rectangle 11">
            <a:extLst>
              <a:ext uri="{FF2B5EF4-FFF2-40B4-BE49-F238E27FC236}">
                <a16:creationId xmlns:a16="http://schemas.microsoft.com/office/drawing/2014/main" id="{359E45B9-0D24-465E-84AD-FEDBA836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DCA1DAB9-D87F-9BCE-5A8F-8B1A52146BA0}"/>
              </a:ext>
            </a:extLst>
          </p:cNvPr>
          <p:cNvSpPr>
            <a:spLocks noGrp="1"/>
          </p:cNvSpPr>
          <p:nvPr>
            <p:ph idx="1"/>
          </p:nvPr>
        </p:nvSpPr>
        <p:spPr>
          <a:xfrm>
            <a:off x="649224" y="1905000"/>
            <a:ext cx="5770902" cy="4953000"/>
          </a:xfrm>
        </p:spPr>
        <p:txBody>
          <a:bodyPr>
            <a:normAutofit/>
          </a:bodyPr>
          <a:lstStyle/>
          <a:p>
            <a:pPr>
              <a:lnSpc>
                <a:spcPct val="90000"/>
              </a:lnSpc>
            </a:pPr>
            <a:r>
              <a:rPr lang="es-ES" sz="1400" dirty="0"/>
              <a:t>La </a:t>
            </a:r>
            <a:r>
              <a:rPr lang="es-ES" sz="1400" b="1" dirty="0"/>
              <a:t>maderoterapia </a:t>
            </a:r>
            <a:r>
              <a:rPr lang="es-ES" sz="1400" dirty="0"/>
              <a:t>es una técnica de masaje corporal milenaria que utiliza diversos dispositivos de madera que generan ciertos beneficios:</a:t>
            </a:r>
          </a:p>
          <a:p>
            <a:pPr>
              <a:lnSpc>
                <a:spcPct val="90000"/>
              </a:lnSpc>
              <a:buFont typeface="Arial" panose="020B0604020202020204" pitchFamily="34" charset="0"/>
              <a:buChar char="•"/>
            </a:pPr>
            <a:r>
              <a:rPr lang="es-ES" sz="1400" dirty="0"/>
              <a:t>Incremento de la estimulación del tejido.</a:t>
            </a:r>
          </a:p>
          <a:p>
            <a:pPr>
              <a:lnSpc>
                <a:spcPct val="90000"/>
              </a:lnSpc>
              <a:buFont typeface="Arial" panose="020B0604020202020204" pitchFamily="34" charset="0"/>
              <a:buChar char="•"/>
            </a:pPr>
            <a:r>
              <a:rPr lang="es-ES" sz="1400" dirty="0"/>
              <a:t>Aumento de la circulación.</a:t>
            </a:r>
          </a:p>
          <a:p>
            <a:pPr>
              <a:lnSpc>
                <a:spcPct val="90000"/>
              </a:lnSpc>
              <a:buFont typeface="Arial" panose="020B0604020202020204" pitchFamily="34" charset="0"/>
              <a:buChar char="•"/>
            </a:pPr>
            <a:r>
              <a:rPr lang="es-ES" sz="1400" dirty="0"/>
              <a:t>Drenaje linfático.</a:t>
            </a:r>
          </a:p>
          <a:p>
            <a:pPr>
              <a:lnSpc>
                <a:spcPct val="90000"/>
              </a:lnSpc>
              <a:buFont typeface="Arial" panose="020B0604020202020204" pitchFamily="34" charset="0"/>
              <a:buChar char="•"/>
            </a:pPr>
            <a:r>
              <a:rPr lang="es-ES" sz="1400" dirty="0"/>
              <a:t>Movilización de las grasas.</a:t>
            </a:r>
          </a:p>
          <a:p>
            <a:pPr>
              <a:lnSpc>
                <a:spcPct val="90000"/>
              </a:lnSpc>
              <a:buFont typeface="Arial" panose="020B0604020202020204" pitchFamily="34" charset="0"/>
              <a:buChar char="•"/>
            </a:pPr>
            <a:r>
              <a:rPr lang="es-ES" sz="1400" dirty="0"/>
              <a:t>Mejora de la respiración.</a:t>
            </a:r>
          </a:p>
          <a:p>
            <a:pPr>
              <a:lnSpc>
                <a:spcPct val="90000"/>
              </a:lnSpc>
              <a:buFont typeface="Arial" panose="020B0604020202020204" pitchFamily="34" charset="0"/>
              <a:buChar char="•"/>
            </a:pPr>
            <a:r>
              <a:rPr lang="es-ES" sz="1400" dirty="0"/>
              <a:t>Reactivación del sistema nervioso.</a:t>
            </a:r>
          </a:p>
          <a:p>
            <a:pPr>
              <a:lnSpc>
                <a:spcPct val="90000"/>
              </a:lnSpc>
              <a:buFont typeface="Arial" panose="020B0604020202020204" pitchFamily="34" charset="0"/>
              <a:buChar char="•"/>
            </a:pPr>
            <a:r>
              <a:rPr lang="es-ES" sz="1400" dirty="0"/>
              <a:t>Disminución del estrés.</a:t>
            </a:r>
          </a:p>
          <a:p>
            <a:pPr>
              <a:lnSpc>
                <a:spcPct val="90000"/>
              </a:lnSpc>
              <a:buFont typeface="Arial" panose="020B0604020202020204" pitchFamily="34" charset="0"/>
              <a:buChar char="•"/>
            </a:pPr>
            <a:r>
              <a:rPr lang="es-ES" sz="1400" dirty="0"/>
              <a:t>Estimulo de la producción de la vitamina E, el colágeno y la elastina.</a:t>
            </a:r>
          </a:p>
          <a:p>
            <a:pPr>
              <a:lnSpc>
                <a:spcPct val="90000"/>
              </a:lnSpc>
              <a:buFont typeface="Arial" panose="020B0604020202020204" pitchFamily="34" charset="0"/>
              <a:buChar char="•"/>
            </a:pPr>
            <a:r>
              <a:rPr lang="es-ES" sz="1400" dirty="0"/>
              <a:t>Tonificación de la piel.</a:t>
            </a:r>
          </a:p>
          <a:p>
            <a:pPr>
              <a:lnSpc>
                <a:spcPct val="90000"/>
              </a:lnSpc>
            </a:pPr>
            <a:r>
              <a:rPr lang="es-ES" sz="1400" dirty="0"/>
              <a:t>Ayuda a moldear la figura, alivia los dolores musculares y articulares, se utiliza para tratar la celulitis, gracias a sus efectos  de tonificación del cuerpo, el drenaje de líquidos, el ablandamiento de la grasa localizada y la estimulación de la producción de elastina.</a:t>
            </a:r>
          </a:p>
        </p:txBody>
      </p:sp>
      <p:pic>
        <p:nvPicPr>
          <p:cNvPr id="5" name="Imagen 4">
            <a:extLst>
              <a:ext uri="{FF2B5EF4-FFF2-40B4-BE49-F238E27FC236}">
                <a16:creationId xmlns:a16="http://schemas.microsoft.com/office/drawing/2014/main" id="{6DF0830E-4618-C4ED-BA53-A7B1B7609F9A}"/>
              </a:ext>
            </a:extLst>
          </p:cNvPr>
          <p:cNvPicPr>
            <a:picLocks noChangeAspect="1"/>
          </p:cNvPicPr>
          <p:nvPr/>
        </p:nvPicPr>
        <p:blipFill>
          <a:blip r:embed="rId2"/>
          <a:stretch>
            <a:fillRect/>
          </a:stretch>
        </p:blipFill>
        <p:spPr>
          <a:xfrm>
            <a:off x="6558259" y="1950275"/>
            <a:ext cx="5268980" cy="2637408"/>
          </a:xfrm>
          <a:prstGeom prst="rect">
            <a:avLst/>
          </a:prstGeom>
        </p:spPr>
      </p:pic>
      <p:sp>
        <p:nvSpPr>
          <p:cNvPr id="14" name="Freeform 12">
            <a:extLst>
              <a:ext uri="{FF2B5EF4-FFF2-40B4-BE49-F238E27FC236}">
                <a16:creationId xmlns:a16="http://schemas.microsoft.com/office/drawing/2014/main" id="{1F36A2FB-17CD-4DA6-9D8A-BFD6ADF6A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6618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4303CAB-0347-AA18-51B0-1BB1E27B4382}"/>
              </a:ext>
            </a:extLst>
          </p:cNvPr>
          <p:cNvSpPr>
            <a:spLocks noGrp="1"/>
          </p:cNvSpPr>
          <p:nvPr>
            <p:ph type="title"/>
          </p:nvPr>
        </p:nvSpPr>
        <p:spPr/>
        <p:txBody>
          <a:bodyPr/>
          <a:lstStyle/>
          <a:p>
            <a:r>
              <a:rPr lang="es-ES" b="1" dirty="0">
                <a:solidFill>
                  <a:schemeClr val="accent1"/>
                </a:solidFill>
              </a:rPr>
              <a:t>DISPOSITIVOS DE LA MADEROTERAPIA </a:t>
            </a:r>
          </a:p>
        </p:txBody>
      </p:sp>
      <p:sp>
        <p:nvSpPr>
          <p:cNvPr id="5" name="Marcador de contenido 4">
            <a:extLst>
              <a:ext uri="{FF2B5EF4-FFF2-40B4-BE49-F238E27FC236}">
                <a16:creationId xmlns:a16="http://schemas.microsoft.com/office/drawing/2014/main" id="{03CB63A0-4CB1-D28A-54FC-84DC07F32320}"/>
              </a:ext>
            </a:extLst>
          </p:cNvPr>
          <p:cNvSpPr>
            <a:spLocks noGrp="1"/>
          </p:cNvSpPr>
          <p:nvPr>
            <p:ph idx="1"/>
          </p:nvPr>
        </p:nvSpPr>
        <p:spPr>
          <a:xfrm>
            <a:off x="2589212" y="2265528"/>
            <a:ext cx="6691266" cy="3645694"/>
          </a:xfrm>
        </p:spPr>
        <p:txBody>
          <a:bodyPr/>
          <a:lstStyle/>
          <a:p>
            <a:r>
              <a:rPr lang="es-ES" dirty="0"/>
              <a:t>Rodillo anacalado: Con este rodillo se inicia la sesión se masajes, y sirve para activar la circulación sanguínea y linfática, y el área que se va a trabajar, causando hiperemia.</a:t>
            </a:r>
          </a:p>
          <a:p>
            <a:r>
              <a:rPr lang="es-ES" dirty="0"/>
              <a:t>Rodillo mazorca: Permite trabajar intensamente en la dermis y la capa media de la hipodermis, reduciendo la celulitis, mejorando la circulación sanguínea y linfática, y drenando profundamente.  </a:t>
            </a:r>
          </a:p>
          <a:p>
            <a:r>
              <a:rPr lang="es-ES" dirty="0"/>
              <a:t>Rodillo de cinco cubos: Permite movilizar la grasa más profunda de la hipodermis. Está indicado para reducir el tejido adiposo y la celulitis, moldear la cintura y aplanar el abdomen.</a:t>
            </a:r>
          </a:p>
        </p:txBody>
      </p:sp>
      <p:pic>
        <p:nvPicPr>
          <p:cNvPr id="3" name="Imagen 2">
            <a:extLst>
              <a:ext uri="{FF2B5EF4-FFF2-40B4-BE49-F238E27FC236}">
                <a16:creationId xmlns:a16="http://schemas.microsoft.com/office/drawing/2014/main" id="{D1A9D6CF-B4AF-2922-E836-F84C589CA394}"/>
              </a:ext>
            </a:extLst>
          </p:cNvPr>
          <p:cNvPicPr>
            <a:picLocks noChangeAspect="1"/>
          </p:cNvPicPr>
          <p:nvPr/>
        </p:nvPicPr>
        <p:blipFill>
          <a:blip r:embed="rId2"/>
          <a:stretch>
            <a:fillRect/>
          </a:stretch>
        </p:blipFill>
        <p:spPr>
          <a:xfrm>
            <a:off x="9280478" y="2265528"/>
            <a:ext cx="1514686" cy="1000265"/>
          </a:xfrm>
          <a:prstGeom prst="rect">
            <a:avLst/>
          </a:prstGeom>
        </p:spPr>
      </p:pic>
      <p:pic>
        <p:nvPicPr>
          <p:cNvPr id="7" name="Imagen 6">
            <a:extLst>
              <a:ext uri="{FF2B5EF4-FFF2-40B4-BE49-F238E27FC236}">
                <a16:creationId xmlns:a16="http://schemas.microsoft.com/office/drawing/2014/main" id="{6B0F7CF5-1FC9-1FAA-8603-174A5FB2648C}"/>
              </a:ext>
            </a:extLst>
          </p:cNvPr>
          <p:cNvPicPr>
            <a:picLocks noChangeAspect="1"/>
          </p:cNvPicPr>
          <p:nvPr/>
        </p:nvPicPr>
        <p:blipFill>
          <a:blip r:embed="rId3"/>
          <a:stretch>
            <a:fillRect/>
          </a:stretch>
        </p:blipFill>
        <p:spPr>
          <a:xfrm>
            <a:off x="9280478" y="3429000"/>
            <a:ext cx="1514686" cy="1000265"/>
          </a:xfrm>
          <a:prstGeom prst="rect">
            <a:avLst/>
          </a:prstGeom>
        </p:spPr>
      </p:pic>
      <p:pic>
        <p:nvPicPr>
          <p:cNvPr id="9" name="Imagen 8">
            <a:extLst>
              <a:ext uri="{FF2B5EF4-FFF2-40B4-BE49-F238E27FC236}">
                <a16:creationId xmlns:a16="http://schemas.microsoft.com/office/drawing/2014/main" id="{A7EB68A6-25FE-848F-E704-37A961CDAB27}"/>
              </a:ext>
            </a:extLst>
          </p:cNvPr>
          <p:cNvPicPr>
            <a:picLocks noChangeAspect="1"/>
          </p:cNvPicPr>
          <p:nvPr/>
        </p:nvPicPr>
        <p:blipFill>
          <a:blip r:embed="rId4"/>
          <a:stretch>
            <a:fillRect/>
          </a:stretch>
        </p:blipFill>
        <p:spPr>
          <a:xfrm>
            <a:off x="9280478" y="4592473"/>
            <a:ext cx="1514686" cy="1318750"/>
          </a:xfrm>
          <a:prstGeom prst="rect">
            <a:avLst/>
          </a:prstGeom>
        </p:spPr>
      </p:pic>
    </p:spTree>
    <p:extLst>
      <p:ext uri="{BB962C8B-B14F-4D97-AF65-F5344CB8AC3E}">
        <p14:creationId xmlns:p14="http://schemas.microsoft.com/office/powerpoint/2010/main" val="1630413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8063C5-32C8-3BA7-5C01-A33E3F42F9EE}"/>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DISPOSITIVOS DE LA MADEROTERAPIA </a:t>
            </a:r>
            <a:endParaRPr lang="es-ES" dirty="0"/>
          </a:p>
        </p:txBody>
      </p:sp>
      <p:sp>
        <p:nvSpPr>
          <p:cNvPr id="3" name="Marcador de contenido 2">
            <a:extLst>
              <a:ext uri="{FF2B5EF4-FFF2-40B4-BE49-F238E27FC236}">
                <a16:creationId xmlns:a16="http://schemas.microsoft.com/office/drawing/2014/main" id="{A43624F6-3459-FF9B-19E0-BDA274164F6B}"/>
              </a:ext>
            </a:extLst>
          </p:cNvPr>
          <p:cNvSpPr>
            <a:spLocks noGrp="1"/>
          </p:cNvSpPr>
          <p:nvPr>
            <p:ph idx="1"/>
          </p:nvPr>
        </p:nvSpPr>
        <p:spPr>
          <a:xfrm>
            <a:off x="2238703" y="1734207"/>
            <a:ext cx="7215894" cy="4871545"/>
          </a:xfrm>
        </p:spPr>
        <p:txBody>
          <a:bodyPr>
            <a:normAutofit/>
          </a:bodyPr>
          <a:lstStyle/>
          <a:p>
            <a:r>
              <a:rPr lang="es-ES" dirty="0"/>
              <a:t>Rodillo biesférico: Ayuda a relajar la musculatura y movilizar la grasa trabajada. Se utiliza en casos de tensión muscular, dolores musculares, grasa acumulada y retención de líquidos.</a:t>
            </a:r>
          </a:p>
          <a:p>
            <a:r>
              <a:rPr lang="es-ES" dirty="0"/>
              <a:t>Champiñones: Elementos fundamentales para trabajar los nódulos celulíticos y los pequeños cúmulos de grasa. También sirven para estimular la dermis y se utilizan como un sistema reafirmante superficial.</a:t>
            </a:r>
          </a:p>
          <a:p>
            <a:r>
              <a:rPr lang="es-ES" dirty="0"/>
              <a:t>Copas suecas: Crea un vacío que facilita el drenaje profundo, logrando movilizar las zonas trabajadas durante el tratamiento. Es la pieza que más se utiliza en el tratamiento de levantamiento de glúteos, al igual que el moldeamiento de la cintura </a:t>
            </a:r>
          </a:p>
          <a:p>
            <a:r>
              <a:rPr lang="es-ES" dirty="0"/>
              <a:t>Tabla moldeadora: Facilita el masaje. Se utiliza para levantar los glúteos, reducir la cintura y los contornos, y mejorar la circulación sanguínea y linfática.</a:t>
            </a:r>
          </a:p>
          <a:p>
            <a:endParaRPr lang="es-ES" dirty="0"/>
          </a:p>
          <a:p>
            <a:endParaRPr lang="es-ES" dirty="0"/>
          </a:p>
        </p:txBody>
      </p:sp>
      <p:pic>
        <p:nvPicPr>
          <p:cNvPr id="5" name="Imagen 4">
            <a:extLst>
              <a:ext uri="{FF2B5EF4-FFF2-40B4-BE49-F238E27FC236}">
                <a16:creationId xmlns:a16="http://schemas.microsoft.com/office/drawing/2014/main" id="{C0B6A84C-BE39-A8C3-A4A8-703011C72465}"/>
              </a:ext>
            </a:extLst>
          </p:cNvPr>
          <p:cNvPicPr>
            <a:picLocks noChangeAspect="1"/>
          </p:cNvPicPr>
          <p:nvPr/>
        </p:nvPicPr>
        <p:blipFill>
          <a:blip r:embed="rId2"/>
          <a:stretch>
            <a:fillRect/>
          </a:stretch>
        </p:blipFill>
        <p:spPr>
          <a:xfrm>
            <a:off x="9454597" y="1905000"/>
            <a:ext cx="1638529" cy="600159"/>
          </a:xfrm>
          <a:prstGeom prst="rect">
            <a:avLst/>
          </a:prstGeom>
        </p:spPr>
      </p:pic>
      <p:pic>
        <p:nvPicPr>
          <p:cNvPr id="7" name="Imagen 6">
            <a:extLst>
              <a:ext uri="{FF2B5EF4-FFF2-40B4-BE49-F238E27FC236}">
                <a16:creationId xmlns:a16="http://schemas.microsoft.com/office/drawing/2014/main" id="{5996B945-AF37-9463-91C7-140FEA8EABC1}"/>
              </a:ext>
            </a:extLst>
          </p:cNvPr>
          <p:cNvPicPr>
            <a:picLocks noChangeAspect="1"/>
          </p:cNvPicPr>
          <p:nvPr/>
        </p:nvPicPr>
        <p:blipFill>
          <a:blip r:embed="rId3"/>
          <a:stretch>
            <a:fillRect/>
          </a:stretch>
        </p:blipFill>
        <p:spPr>
          <a:xfrm>
            <a:off x="9609812" y="2955351"/>
            <a:ext cx="1286054" cy="1143160"/>
          </a:xfrm>
          <a:prstGeom prst="rect">
            <a:avLst/>
          </a:prstGeom>
        </p:spPr>
      </p:pic>
      <p:pic>
        <p:nvPicPr>
          <p:cNvPr id="9" name="Imagen 8">
            <a:extLst>
              <a:ext uri="{FF2B5EF4-FFF2-40B4-BE49-F238E27FC236}">
                <a16:creationId xmlns:a16="http://schemas.microsoft.com/office/drawing/2014/main" id="{D1D520DB-9505-49DA-85D3-902A68C5892A}"/>
              </a:ext>
            </a:extLst>
          </p:cNvPr>
          <p:cNvPicPr>
            <a:picLocks noChangeAspect="1"/>
          </p:cNvPicPr>
          <p:nvPr/>
        </p:nvPicPr>
        <p:blipFill>
          <a:blip r:embed="rId4"/>
          <a:stretch>
            <a:fillRect/>
          </a:stretch>
        </p:blipFill>
        <p:spPr>
          <a:xfrm>
            <a:off x="9714601" y="4169979"/>
            <a:ext cx="1181265" cy="1295581"/>
          </a:xfrm>
          <a:prstGeom prst="rect">
            <a:avLst/>
          </a:prstGeom>
        </p:spPr>
      </p:pic>
      <p:pic>
        <p:nvPicPr>
          <p:cNvPr id="11" name="Imagen 10">
            <a:extLst>
              <a:ext uri="{FF2B5EF4-FFF2-40B4-BE49-F238E27FC236}">
                <a16:creationId xmlns:a16="http://schemas.microsoft.com/office/drawing/2014/main" id="{1A6339FB-6896-64E7-7393-C76A8418F066}"/>
              </a:ext>
            </a:extLst>
          </p:cNvPr>
          <p:cNvPicPr>
            <a:picLocks noChangeAspect="1"/>
          </p:cNvPicPr>
          <p:nvPr/>
        </p:nvPicPr>
        <p:blipFill>
          <a:blip r:embed="rId5"/>
          <a:stretch>
            <a:fillRect/>
          </a:stretch>
        </p:blipFill>
        <p:spPr>
          <a:xfrm>
            <a:off x="9766995" y="5548249"/>
            <a:ext cx="1076475" cy="962159"/>
          </a:xfrm>
          <a:prstGeom prst="rect">
            <a:avLst/>
          </a:prstGeom>
        </p:spPr>
      </p:pic>
    </p:spTree>
    <p:extLst>
      <p:ext uri="{BB962C8B-B14F-4D97-AF65-F5344CB8AC3E}">
        <p14:creationId xmlns:p14="http://schemas.microsoft.com/office/powerpoint/2010/main" val="3571375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0560E4-8785-D4CC-D76E-17D2B9C11FBF}"/>
              </a:ext>
            </a:extLst>
          </p:cNvPr>
          <p:cNvSpPr>
            <a:spLocks noGrp="1"/>
          </p:cNvSpPr>
          <p:nvPr>
            <p:ph type="title"/>
          </p:nvPr>
        </p:nvSpPr>
        <p:spPr/>
        <p:txBody>
          <a:bodyPr/>
          <a:lstStyle/>
          <a:p>
            <a:r>
              <a:rPr lang="es-ES" b="1">
                <a:solidFill>
                  <a:schemeClr val="accent1"/>
                </a:solidFill>
              </a:rPr>
              <a:t>MOVIMIENTOS DE LAS MADERAS PARA MADEROTERAPIA</a:t>
            </a:r>
            <a:endParaRPr lang="es-ES" b="1" dirty="0">
              <a:solidFill>
                <a:schemeClr val="accent1"/>
              </a:solidFill>
            </a:endParaRPr>
          </a:p>
        </p:txBody>
      </p:sp>
      <p:sp>
        <p:nvSpPr>
          <p:cNvPr id="3" name="Marcador de contenido 2">
            <a:extLst>
              <a:ext uri="{FF2B5EF4-FFF2-40B4-BE49-F238E27FC236}">
                <a16:creationId xmlns:a16="http://schemas.microsoft.com/office/drawing/2014/main" id="{EBF7B99A-FD3C-E502-8AD7-3235B5221B49}"/>
              </a:ext>
            </a:extLst>
          </p:cNvPr>
          <p:cNvSpPr>
            <a:spLocks noGrp="1"/>
          </p:cNvSpPr>
          <p:nvPr>
            <p:ph idx="1"/>
          </p:nvPr>
        </p:nvSpPr>
        <p:spPr/>
        <p:txBody>
          <a:bodyPr>
            <a:normAutofit lnSpcReduction="10000"/>
          </a:bodyPr>
          <a:lstStyle/>
          <a:p>
            <a:r>
              <a:rPr lang="es-ES" dirty="0"/>
              <a:t>Movimiento recto: Se efectúa con los rodillos lisos o anacalados , estriados, biesféricos y con los champiñones, en dirección linfática. Para realizar este movimiento, el profesional no tiene que los brazos, sino que ejecutar un movimiento de muñeca hacia delante y hacia atrás. La presión se ejerce de forma ascendente y recta.</a:t>
            </a:r>
          </a:p>
          <a:p>
            <a:r>
              <a:rPr lang="es-ES" dirty="0"/>
              <a:t>Movimiento circular: Se lleva a cabo con los rodillos lisos anacalados, estriados, de cubos y con los champiñones, en dirección ascendente, siempre para reafirmar y en el sentido de las direcciones anatómicas.</a:t>
            </a:r>
          </a:p>
          <a:p>
            <a:r>
              <a:rPr lang="es-ES" dirty="0"/>
              <a:t>Movimiento lateral o zigzag: Se realizan con casi todas las maderas (excepto el rodillo biesférico, el rodillo de cabo corto de esferas y la copa sueca) hacia los laterales del cuerpo, para trabajar las áreas más difíciles.</a:t>
            </a:r>
          </a:p>
          <a:p>
            <a:r>
              <a:rPr lang="es-ES" dirty="0"/>
              <a:t>Movimiento de vaciado o drenaje: Se efectúa con todas las maderas en un movimiento diagonal ascendente en dirección linfática .</a:t>
            </a:r>
          </a:p>
        </p:txBody>
      </p:sp>
    </p:spTree>
    <p:extLst>
      <p:ext uri="{BB962C8B-B14F-4D97-AF65-F5344CB8AC3E}">
        <p14:creationId xmlns:p14="http://schemas.microsoft.com/office/powerpoint/2010/main" val="3071339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75440F-DC25-D949-FA08-7BD198512DCD}"/>
              </a:ext>
            </a:extLst>
          </p:cNvPr>
          <p:cNvSpPr>
            <a:spLocks noGrp="1"/>
          </p:cNvSpPr>
          <p:nvPr>
            <p:ph type="title"/>
          </p:nvPr>
        </p:nvSpPr>
        <p:spPr/>
        <p:txBody>
          <a:bodyPr/>
          <a:lstStyle/>
          <a:p>
            <a:r>
              <a:rPr lang="es-ES" b="1" dirty="0">
                <a:solidFill>
                  <a:schemeClr val="accent1"/>
                </a:solidFill>
              </a:rPr>
              <a:t>RECOMENDACIONES PARA EL MASAJE </a:t>
            </a:r>
          </a:p>
        </p:txBody>
      </p:sp>
      <p:sp>
        <p:nvSpPr>
          <p:cNvPr id="3" name="Marcador de contenido 2">
            <a:extLst>
              <a:ext uri="{FF2B5EF4-FFF2-40B4-BE49-F238E27FC236}">
                <a16:creationId xmlns:a16="http://schemas.microsoft.com/office/drawing/2014/main" id="{88052B06-F6F9-37D8-2D0F-2DA92148BD31}"/>
              </a:ext>
            </a:extLst>
          </p:cNvPr>
          <p:cNvSpPr>
            <a:spLocks noGrp="1"/>
          </p:cNvSpPr>
          <p:nvPr>
            <p:ph idx="1"/>
          </p:nvPr>
        </p:nvSpPr>
        <p:spPr/>
        <p:txBody>
          <a:bodyPr/>
          <a:lstStyle/>
          <a:p>
            <a:r>
              <a:rPr lang="es-ES" dirty="0"/>
              <a:t>Este masaje se practica por zonas, se trabaja primero de manera completa una de las zonas y, a continuación, se sigue por las demás una por una; decúbito supino (pierna interior, pierna exterior), decúbito prono ( glúteo, pierna).</a:t>
            </a:r>
          </a:p>
          <a:p>
            <a:r>
              <a:rPr lang="es-ES" dirty="0"/>
              <a:t>Se debe aplicar una generosa capa de aceite en la zona que hay que tratar para que los rodillos se deslicen con mayor facilidad.</a:t>
            </a:r>
          </a:p>
          <a:p>
            <a:r>
              <a:rPr lang="es-ES" dirty="0"/>
              <a:t>Las maderas deben estar al alcance del profesional para que el ritmo de masaje no sea interrumpido.</a:t>
            </a:r>
          </a:p>
          <a:p>
            <a:r>
              <a:rPr lang="es-ES" dirty="0"/>
              <a:t>Es recomendable que se utilice ropa interior desechable, debido al uso de aceites, y cubrir al cliente con </a:t>
            </a:r>
            <a:r>
              <a:rPr lang="es-ES"/>
              <a:t>una toalla.</a:t>
            </a:r>
            <a:endParaRPr lang="es-ES" dirty="0"/>
          </a:p>
        </p:txBody>
      </p:sp>
    </p:spTree>
    <p:extLst>
      <p:ext uri="{BB962C8B-B14F-4D97-AF65-F5344CB8AC3E}">
        <p14:creationId xmlns:p14="http://schemas.microsoft.com/office/powerpoint/2010/main" val="244452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927A19-62F7-3BD2-6F1C-4002756A0DE0}"/>
              </a:ext>
            </a:extLst>
          </p:cNvPr>
          <p:cNvSpPr>
            <a:spLocks noGrp="1"/>
          </p:cNvSpPr>
          <p:nvPr>
            <p:ph type="title"/>
          </p:nvPr>
        </p:nvSpPr>
        <p:spPr>
          <a:xfrm>
            <a:off x="2592925" y="624110"/>
            <a:ext cx="8911687" cy="1280890"/>
          </a:xfrm>
        </p:spPr>
        <p:txBody>
          <a:bodyPr>
            <a:normAutofit/>
          </a:bodyPr>
          <a:lstStyle/>
          <a:p>
            <a:r>
              <a:rPr lang="es-ES" b="1" dirty="0">
                <a:solidFill>
                  <a:schemeClr val="accent1"/>
                </a:solidFill>
              </a:rPr>
              <a:t>                 TÉCNICAS MANUALES </a:t>
            </a:r>
          </a:p>
        </p:txBody>
      </p:sp>
      <p:sp>
        <p:nvSpPr>
          <p:cNvPr id="3" name="Marcador de contenido 2">
            <a:extLst>
              <a:ext uri="{FF2B5EF4-FFF2-40B4-BE49-F238E27FC236}">
                <a16:creationId xmlns:a16="http://schemas.microsoft.com/office/drawing/2014/main" id="{EBA8CAA5-0566-2A7B-AAE1-C932A6FB1CC8}"/>
              </a:ext>
            </a:extLst>
          </p:cNvPr>
          <p:cNvSpPr>
            <a:spLocks noGrp="1"/>
          </p:cNvSpPr>
          <p:nvPr>
            <p:ph idx="1"/>
          </p:nvPr>
        </p:nvSpPr>
        <p:spPr>
          <a:xfrm>
            <a:off x="2589212" y="2125362"/>
            <a:ext cx="5835121" cy="3785860"/>
          </a:xfrm>
        </p:spPr>
        <p:txBody>
          <a:bodyPr>
            <a:normAutofit/>
          </a:bodyPr>
          <a:lstStyle/>
          <a:p>
            <a:pPr>
              <a:lnSpc>
                <a:spcPct val="90000"/>
              </a:lnSpc>
            </a:pPr>
            <a:r>
              <a:rPr lang="es-ES" sz="1300" dirty="0"/>
              <a:t>La mano es la herramienta más sofisticada con la que cuenta el ser humano. Su movimiento, unido al sentido del tacto y a su capacidad de transmitir calor, relajación o afecto, hace que las técnicas manuales sean imprescindibles a la hora de realizar un tratamiento estético. También se pueden utilizar elementos para la realización de masajes tales como cañas de bambú o maderas.</a:t>
            </a:r>
          </a:p>
          <a:p>
            <a:pPr>
              <a:lnSpc>
                <a:spcPct val="90000"/>
              </a:lnSpc>
            </a:pPr>
            <a:r>
              <a:rPr lang="es-ES" sz="1300" b="1" dirty="0">
                <a:solidFill>
                  <a:srgbClr val="FF0000"/>
                </a:solidFill>
              </a:rPr>
              <a:t>Masaje estético: </a:t>
            </a:r>
            <a:r>
              <a:rPr lang="es-ES" sz="1300" dirty="0"/>
              <a:t>actúa sobre la piel y el tejido muscular.</a:t>
            </a:r>
          </a:p>
          <a:p>
            <a:pPr>
              <a:lnSpc>
                <a:spcPct val="90000"/>
              </a:lnSpc>
            </a:pPr>
            <a:r>
              <a:rPr lang="es-ES" sz="1300" b="1" dirty="0">
                <a:solidFill>
                  <a:srgbClr val="FF0000"/>
                </a:solidFill>
              </a:rPr>
              <a:t>Masaje mediante técnicas por presión</a:t>
            </a:r>
            <a:r>
              <a:rPr lang="es-ES" sz="1300" dirty="0"/>
              <a:t>: actúa sobre el sistema anatómico y físico de la persona y, en algunas técnicas, como el shiatsu o la reflexología, sobre los canales y puntos energéticos, tanto a nivel local como de una forma refleja.</a:t>
            </a:r>
          </a:p>
          <a:p>
            <a:pPr>
              <a:lnSpc>
                <a:spcPct val="90000"/>
              </a:lnSpc>
            </a:pPr>
            <a:r>
              <a:rPr lang="es-ES" sz="1300" b="1" dirty="0">
                <a:solidFill>
                  <a:srgbClr val="FF0000"/>
                </a:solidFill>
              </a:rPr>
              <a:t>Drenaje linfático manual.(DLM): </a:t>
            </a:r>
            <a:r>
              <a:rPr lang="es-ES" sz="1300" dirty="0"/>
              <a:t>actúa sobre el sistema linfático.</a:t>
            </a:r>
          </a:p>
          <a:p>
            <a:pPr>
              <a:lnSpc>
                <a:spcPct val="90000"/>
              </a:lnSpc>
            </a:pPr>
            <a:r>
              <a:rPr lang="es-ES" sz="1300" b="1" dirty="0">
                <a:solidFill>
                  <a:srgbClr val="FF0000"/>
                </a:solidFill>
              </a:rPr>
              <a:t>Masaje con otros elementos:</a:t>
            </a:r>
            <a:r>
              <a:rPr lang="es-ES" sz="1300" dirty="0"/>
              <a:t> se emplean materiales manuales que favorecen la presión, como es el caso de las maderas de la maderoterapia, entre otros.</a:t>
            </a:r>
          </a:p>
          <a:p>
            <a:pPr>
              <a:lnSpc>
                <a:spcPct val="90000"/>
              </a:lnSpc>
            </a:pPr>
            <a:endParaRPr lang="es-ES" sz="1300" dirty="0"/>
          </a:p>
        </p:txBody>
      </p:sp>
      <p:pic>
        <p:nvPicPr>
          <p:cNvPr id="5" name="Imagen 4">
            <a:extLst>
              <a:ext uri="{FF2B5EF4-FFF2-40B4-BE49-F238E27FC236}">
                <a16:creationId xmlns:a16="http://schemas.microsoft.com/office/drawing/2014/main" id="{B40A302C-D6F7-1EE9-1F68-9688609BA264}"/>
              </a:ext>
            </a:extLst>
          </p:cNvPr>
          <p:cNvPicPr>
            <a:picLocks noChangeAspect="1"/>
          </p:cNvPicPr>
          <p:nvPr/>
        </p:nvPicPr>
        <p:blipFill>
          <a:blip r:embed="rId2"/>
          <a:srcRect l="17047" r="36833" b="2"/>
          <a:stretch/>
        </p:blipFill>
        <p:spPr>
          <a:xfrm>
            <a:off x="8631452" y="2129586"/>
            <a:ext cx="2873159" cy="3737814"/>
          </a:xfrm>
          <a:prstGeom prst="rect">
            <a:avLst/>
          </a:prstGeom>
        </p:spPr>
      </p:pic>
    </p:spTree>
    <p:extLst>
      <p:ext uri="{BB962C8B-B14F-4D97-AF65-F5344CB8AC3E}">
        <p14:creationId xmlns:p14="http://schemas.microsoft.com/office/powerpoint/2010/main" val="193855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51FF54-3DAD-9E37-D66F-EB1E37EC7C9D}"/>
              </a:ext>
            </a:extLst>
          </p:cNvPr>
          <p:cNvSpPr>
            <a:spLocks noGrp="1"/>
          </p:cNvSpPr>
          <p:nvPr>
            <p:ph type="title"/>
          </p:nvPr>
        </p:nvSpPr>
        <p:spPr>
          <a:xfrm>
            <a:off x="2592925" y="624110"/>
            <a:ext cx="8911687" cy="1280890"/>
          </a:xfrm>
        </p:spPr>
        <p:txBody>
          <a:bodyPr>
            <a:normAutofit/>
          </a:bodyPr>
          <a:lstStyle/>
          <a:p>
            <a:r>
              <a:rPr lang="es-ES" dirty="0"/>
              <a:t>                 </a:t>
            </a:r>
            <a:r>
              <a:rPr lang="es-ES" b="1" dirty="0">
                <a:solidFill>
                  <a:schemeClr val="accent1"/>
                </a:solidFill>
              </a:rPr>
              <a:t>MASAJE KOBIDO</a:t>
            </a:r>
          </a:p>
        </p:txBody>
      </p:sp>
      <p:sp>
        <p:nvSpPr>
          <p:cNvPr id="3" name="Marcador de contenido 2">
            <a:extLst>
              <a:ext uri="{FF2B5EF4-FFF2-40B4-BE49-F238E27FC236}">
                <a16:creationId xmlns:a16="http://schemas.microsoft.com/office/drawing/2014/main" id="{C41E88DC-BA29-EF0B-2047-042EB84FC7F1}"/>
              </a:ext>
            </a:extLst>
          </p:cNvPr>
          <p:cNvSpPr>
            <a:spLocks noGrp="1"/>
          </p:cNvSpPr>
          <p:nvPr>
            <p:ph idx="1"/>
          </p:nvPr>
        </p:nvSpPr>
        <p:spPr>
          <a:xfrm>
            <a:off x="2589212" y="2125362"/>
            <a:ext cx="5835121" cy="3785860"/>
          </a:xfrm>
        </p:spPr>
        <p:txBody>
          <a:bodyPr>
            <a:normAutofit/>
          </a:bodyPr>
          <a:lstStyle/>
          <a:p>
            <a:r>
              <a:rPr lang="es-ES" dirty="0"/>
              <a:t>Denominado lifting facial reafirmante, procede Japón. Consiste en una combinación de maniobras profundas en buscar llevar equilibrio a la piel y los músculos, sometiéndolos a repetidas y rápidas estimulaciones para restaurar su tonicidad . En esta técnica se aplica mucha más presión que en el masaje occidental. Tras su aplicación, la piel adquiere más firmeza </a:t>
            </a:r>
          </a:p>
        </p:txBody>
      </p:sp>
      <p:pic>
        <p:nvPicPr>
          <p:cNvPr id="5" name="Imagen 4" descr="Hombre sentado en una cama&#10;&#10;Descripción generada automáticamente con confianza media">
            <a:extLst>
              <a:ext uri="{FF2B5EF4-FFF2-40B4-BE49-F238E27FC236}">
                <a16:creationId xmlns:a16="http://schemas.microsoft.com/office/drawing/2014/main" id="{97CFE1C1-F6C5-D1A6-8A89-AEC2ABC11C50}"/>
              </a:ext>
            </a:extLst>
          </p:cNvPr>
          <p:cNvPicPr>
            <a:picLocks noChangeAspect="1"/>
          </p:cNvPicPr>
          <p:nvPr/>
        </p:nvPicPr>
        <p:blipFill>
          <a:blip r:embed="rId2"/>
          <a:srcRect l="32503" r="24125" b="2"/>
          <a:stretch/>
        </p:blipFill>
        <p:spPr>
          <a:xfrm>
            <a:off x="8631452" y="2129586"/>
            <a:ext cx="2873159" cy="3737814"/>
          </a:xfrm>
          <a:prstGeom prst="rect">
            <a:avLst/>
          </a:prstGeom>
        </p:spPr>
      </p:pic>
    </p:spTree>
    <p:extLst>
      <p:ext uri="{BB962C8B-B14F-4D97-AF65-F5344CB8AC3E}">
        <p14:creationId xmlns:p14="http://schemas.microsoft.com/office/powerpoint/2010/main" val="4032565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504ED3-BA8B-3516-323D-3F808816F69B}"/>
              </a:ext>
            </a:extLst>
          </p:cNvPr>
          <p:cNvSpPr>
            <a:spLocks noGrp="1"/>
          </p:cNvSpPr>
          <p:nvPr>
            <p:ph type="title"/>
          </p:nvPr>
        </p:nvSpPr>
        <p:spPr/>
        <p:txBody>
          <a:bodyPr/>
          <a:lstStyle/>
          <a:p>
            <a:r>
              <a:rPr lang="es-ES" b="1" dirty="0">
                <a:solidFill>
                  <a:schemeClr val="accent1"/>
                </a:solidFill>
              </a:rPr>
              <a:t>EFECTOS  DE LAS TÉCNICAS MANUALES</a:t>
            </a:r>
          </a:p>
        </p:txBody>
      </p:sp>
      <p:sp>
        <p:nvSpPr>
          <p:cNvPr id="3" name="Marcador de contenido 2">
            <a:extLst>
              <a:ext uri="{FF2B5EF4-FFF2-40B4-BE49-F238E27FC236}">
                <a16:creationId xmlns:a16="http://schemas.microsoft.com/office/drawing/2014/main" id="{1C6B8D8E-4D72-DBB9-441D-3F83A06CB971}"/>
              </a:ext>
            </a:extLst>
          </p:cNvPr>
          <p:cNvSpPr>
            <a:spLocks noGrp="1"/>
          </p:cNvSpPr>
          <p:nvPr>
            <p:ph idx="1"/>
          </p:nvPr>
        </p:nvSpPr>
        <p:spPr/>
        <p:txBody>
          <a:bodyPr>
            <a:normAutofit lnSpcReduction="10000"/>
          </a:bodyPr>
          <a:lstStyle/>
          <a:p>
            <a:r>
              <a:rPr lang="es-ES" b="1" dirty="0">
                <a:solidFill>
                  <a:schemeClr val="accent1"/>
                </a:solidFill>
              </a:rPr>
              <a:t>Masaje estético:</a:t>
            </a:r>
          </a:p>
          <a:p>
            <a:pPr>
              <a:buFont typeface="Wingdings" panose="05000000000000000000" pitchFamily="2" charset="2"/>
              <a:buChar char="§"/>
            </a:pPr>
            <a:r>
              <a:rPr lang="es-ES" b="1" dirty="0"/>
              <a:t> Vasodilatación e hiperemia.</a:t>
            </a:r>
          </a:p>
          <a:p>
            <a:pPr>
              <a:buFont typeface="Wingdings" panose="05000000000000000000" pitchFamily="2" charset="2"/>
              <a:buChar char="§"/>
            </a:pPr>
            <a:r>
              <a:rPr lang="es-ES" b="1" dirty="0"/>
              <a:t>Drenaje venoso y linfático.</a:t>
            </a:r>
          </a:p>
          <a:p>
            <a:pPr>
              <a:buFont typeface="Wingdings" panose="05000000000000000000" pitchFamily="2" charset="2"/>
              <a:buChar char="§"/>
            </a:pPr>
            <a:r>
              <a:rPr lang="es-ES" b="1" dirty="0"/>
              <a:t>Estimulación de los nervios sensitivos.</a:t>
            </a:r>
          </a:p>
          <a:p>
            <a:pPr>
              <a:buFont typeface="Wingdings" panose="05000000000000000000" pitchFamily="2" charset="2"/>
              <a:buChar char="§"/>
            </a:pPr>
            <a:r>
              <a:rPr lang="es-ES" b="1" dirty="0"/>
              <a:t>Incremento del metabolismo celular.</a:t>
            </a:r>
          </a:p>
          <a:p>
            <a:pPr>
              <a:buFont typeface="Wingdings" panose="05000000000000000000" pitchFamily="2" charset="2"/>
              <a:buChar char="§"/>
            </a:pPr>
            <a:r>
              <a:rPr lang="es-ES" b="1" dirty="0"/>
              <a:t>Mejora de la elasticidad de los tejidos.</a:t>
            </a:r>
          </a:p>
          <a:p>
            <a:pPr>
              <a:buFont typeface="Wingdings" panose="05000000000000000000" pitchFamily="2" charset="2"/>
              <a:buChar char="§"/>
            </a:pPr>
            <a:r>
              <a:rPr lang="es-ES" b="1" dirty="0"/>
              <a:t>Eliminación del detritus de la descamación córnea.</a:t>
            </a:r>
          </a:p>
          <a:p>
            <a:pPr>
              <a:buFont typeface="Wingdings" panose="05000000000000000000" pitchFamily="2" charset="2"/>
              <a:buChar char="§"/>
            </a:pPr>
            <a:r>
              <a:rPr lang="es-ES" b="1" dirty="0"/>
              <a:t>Aumento de la temperatura superficial.</a:t>
            </a:r>
          </a:p>
          <a:p>
            <a:pPr>
              <a:buFont typeface="Wingdings" panose="05000000000000000000" pitchFamily="2" charset="2"/>
              <a:buChar char="§"/>
            </a:pPr>
            <a:r>
              <a:rPr lang="es-ES" b="1" dirty="0"/>
              <a:t>Aumento de las secreciones sudorales y sebáceas.</a:t>
            </a:r>
          </a:p>
          <a:p>
            <a:pPr>
              <a:buFont typeface="Wingdings" panose="05000000000000000000" pitchFamily="2" charset="2"/>
              <a:buChar char="§"/>
            </a:pPr>
            <a:r>
              <a:rPr lang="es-ES" b="1" dirty="0"/>
              <a:t>Reabsorción de los infiltrados y edemas     </a:t>
            </a:r>
          </a:p>
        </p:txBody>
      </p:sp>
    </p:spTree>
    <p:extLst>
      <p:ext uri="{BB962C8B-B14F-4D97-AF65-F5344CB8AC3E}">
        <p14:creationId xmlns:p14="http://schemas.microsoft.com/office/powerpoint/2010/main" val="132524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EF5B9D-9F77-4391-D4D2-F16E2AB2EAF2}"/>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EFECTOS  DE LAS TÉCNICAS MANUALES</a:t>
            </a:r>
            <a:endParaRPr lang="es-ES" dirty="0"/>
          </a:p>
        </p:txBody>
      </p:sp>
      <p:sp>
        <p:nvSpPr>
          <p:cNvPr id="3" name="Marcador de contenido 2">
            <a:extLst>
              <a:ext uri="{FF2B5EF4-FFF2-40B4-BE49-F238E27FC236}">
                <a16:creationId xmlns:a16="http://schemas.microsoft.com/office/drawing/2014/main" id="{E09C0DAB-B401-8FA4-11E0-E0A85C6F2945}"/>
              </a:ext>
            </a:extLst>
          </p:cNvPr>
          <p:cNvSpPr>
            <a:spLocks noGrp="1"/>
          </p:cNvSpPr>
          <p:nvPr>
            <p:ph idx="1"/>
          </p:nvPr>
        </p:nvSpPr>
        <p:spPr/>
        <p:txBody>
          <a:bodyPr/>
          <a:lstStyle/>
          <a:p>
            <a:r>
              <a:rPr lang="es-ES" b="1" dirty="0">
                <a:solidFill>
                  <a:schemeClr val="accent1"/>
                </a:solidFill>
              </a:rPr>
              <a:t>Shiatsu:</a:t>
            </a:r>
          </a:p>
          <a:p>
            <a:pPr>
              <a:buFont typeface="Wingdings" panose="05000000000000000000" pitchFamily="2" charset="2"/>
              <a:buChar char="§"/>
            </a:pPr>
            <a:r>
              <a:rPr lang="es-ES" dirty="0">
                <a:solidFill>
                  <a:schemeClr val="tx1"/>
                </a:solidFill>
              </a:rPr>
              <a:t>Estimulación de la circulación de los capilares sanguíneas</a:t>
            </a:r>
            <a:r>
              <a:rPr lang="es-ES" b="1" dirty="0">
                <a:solidFill>
                  <a:schemeClr val="accent1"/>
                </a:solidFill>
              </a:rPr>
              <a:t>.</a:t>
            </a:r>
          </a:p>
          <a:p>
            <a:pPr>
              <a:buFont typeface="Wingdings" panose="05000000000000000000" pitchFamily="2" charset="2"/>
              <a:buChar char="§"/>
            </a:pPr>
            <a:r>
              <a:rPr lang="es-ES" dirty="0">
                <a:solidFill>
                  <a:schemeClr val="tx1"/>
                </a:solidFill>
              </a:rPr>
              <a:t>Activación de las secreciones de las glándulas sebáceas y sudoríparas.</a:t>
            </a:r>
          </a:p>
          <a:p>
            <a:pPr>
              <a:buFont typeface="Wingdings" panose="05000000000000000000" pitchFamily="2" charset="2"/>
              <a:buChar char="§"/>
            </a:pPr>
            <a:r>
              <a:rPr lang="es-ES" dirty="0">
                <a:solidFill>
                  <a:schemeClr val="tx1"/>
                </a:solidFill>
              </a:rPr>
              <a:t>Mejora la calidad y textura de la piel.</a:t>
            </a:r>
          </a:p>
          <a:p>
            <a:pPr>
              <a:buFont typeface="Wingdings" panose="05000000000000000000" pitchFamily="2" charset="2"/>
              <a:buChar char="§"/>
            </a:pPr>
            <a:r>
              <a:rPr lang="es-ES" dirty="0">
                <a:solidFill>
                  <a:schemeClr val="tx1"/>
                </a:solidFill>
              </a:rPr>
              <a:t>Retraso de la aparición de arrugas y reducción de las existentes.</a:t>
            </a:r>
          </a:p>
          <a:p>
            <a:r>
              <a:rPr lang="es-ES" b="1" dirty="0">
                <a:solidFill>
                  <a:schemeClr val="accent1"/>
                </a:solidFill>
              </a:rPr>
              <a:t>Reflexología:</a:t>
            </a:r>
          </a:p>
          <a:p>
            <a:pPr>
              <a:buFont typeface="Wingdings" panose="05000000000000000000" pitchFamily="2" charset="2"/>
              <a:buChar char="§"/>
            </a:pPr>
            <a:r>
              <a:rPr lang="es-ES" dirty="0">
                <a:solidFill>
                  <a:schemeClr val="tx1"/>
                </a:solidFill>
              </a:rPr>
              <a:t>Se pueden practicar sobre los pies, las manos, las orejas, el rostro e incluso la espalda</a:t>
            </a:r>
            <a:r>
              <a:rPr lang="es-ES" b="1" dirty="0">
                <a:solidFill>
                  <a:schemeClr val="accent1"/>
                </a:solidFill>
              </a:rPr>
              <a:t>.</a:t>
            </a:r>
          </a:p>
          <a:p>
            <a:pPr>
              <a:buFont typeface="Wingdings" panose="05000000000000000000" pitchFamily="2" charset="2"/>
              <a:buChar char="§"/>
            </a:pPr>
            <a:r>
              <a:rPr lang="es-ES" dirty="0">
                <a:solidFill>
                  <a:schemeClr val="tx1"/>
                </a:solidFill>
              </a:rPr>
              <a:t>La presión sobre distintos puntos de estas áreas produce múltiples efectos reflejos sobre los aparatos o sistemas del cuerpo.</a:t>
            </a:r>
          </a:p>
        </p:txBody>
      </p:sp>
    </p:spTree>
    <p:extLst>
      <p:ext uri="{BB962C8B-B14F-4D97-AF65-F5344CB8AC3E}">
        <p14:creationId xmlns:p14="http://schemas.microsoft.com/office/powerpoint/2010/main" val="803097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905CF-49EC-7D4E-6A78-8823C351FBF7}"/>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EFECTOS  DE LAS TÉCNICAS MANUALES</a:t>
            </a:r>
            <a:endParaRPr lang="es-ES" dirty="0"/>
          </a:p>
        </p:txBody>
      </p:sp>
      <p:sp>
        <p:nvSpPr>
          <p:cNvPr id="3" name="Marcador de contenido 2">
            <a:extLst>
              <a:ext uri="{FF2B5EF4-FFF2-40B4-BE49-F238E27FC236}">
                <a16:creationId xmlns:a16="http://schemas.microsoft.com/office/drawing/2014/main" id="{228F72F2-7BA6-A72B-DA78-C978A8241767}"/>
              </a:ext>
            </a:extLst>
          </p:cNvPr>
          <p:cNvSpPr>
            <a:spLocks noGrp="1"/>
          </p:cNvSpPr>
          <p:nvPr>
            <p:ph idx="1"/>
          </p:nvPr>
        </p:nvSpPr>
        <p:spPr/>
        <p:txBody>
          <a:bodyPr>
            <a:normAutofit lnSpcReduction="10000"/>
          </a:bodyPr>
          <a:lstStyle/>
          <a:p>
            <a:r>
              <a:rPr lang="es-ES" b="1" dirty="0">
                <a:solidFill>
                  <a:schemeClr val="accent1"/>
                </a:solidFill>
              </a:rPr>
              <a:t>Drenaje linfático:</a:t>
            </a:r>
          </a:p>
          <a:p>
            <a:pPr>
              <a:buFont typeface="Wingdings" panose="05000000000000000000" pitchFamily="2" charset="2"/>
              <a:buChar char="§"/>
            </a:pPr>
            <a:r>
              <a:rPr lang="es-ES" dirty="0">
                <a:solidFill>
                  <a:schemeClr val="tx1"/>
                </a:solidFill>
              </a:rPr>
              <a:t>Favorece el drenaje del líquido intersticial hacia la circulación linfática.</a:t>
            </a:r>
          </a:p>
          <a:p>
            <a:pPr>
              <a:buFont typeface="Wingdings" panose="05000000000000000000" pitchFamily="2" charset="2"/>
              <a:buChar char="§"/>
            </a:pPr>
            <a:r>
              <a:rPr lang="es-ES" dirty="0">
                <a:solidFill>
                  <a:schemeClr val="tx1"/>
                </a:solidFill>
              </a:rPr>
              <a:t>Activa los canales linfáticos.</a:t>
            </a:r>
          </a:p>
          <a:p>
            <a:pPr>
              <a:buFont typeface="Wingdings" panose="05000000000000000000" pitchFamily="2" charset="2"/>
              <a:buChar char="§"/>
            </a:pPr>
            <a:r>
              <a:rPr lang="es-ES" dirty="0">
                <a:solidFill>
                  <a:schemeClr val="tx1"/>
                </a:solidFill>
              </a:rPr>
              <a:t>Pone en marcha las defensas naturales de la persona que lo recibe.</a:t>
            </a:r>
          </a:p>
          <a:p>
            <a:r>
              <a:rPr lang="es-ES" b="1" dirty="0">
                <a:solidFill>
                  <a:schemeClr val="accent1"/>
                </a:solidFill>
              </a:rPr>
              <a:t>Maderoterapia:</a:t>
            </a:r>
          </a:p>
          <a:p>
            <a:pPr>
              <a:buFont typeface="Wingdings" panose="05000000000000000000" pitchFamily="2" charset="2"/>
              <a:buChar char="§"/>
            </a:pPr>
            <a:r>
              <a:rPr lang="es-ES" dirty="0">
                <a:solidFill>
                  <a:schemeClr val="tx1"/>
                </a:solidFill>
              </a:rPr>
              <a:t>Hiperemia.</a:t>
            </a:r>
          </a:p>
          <a:p>
            <a:pPr>
              <a:buFont typeface="Wingdings" panose="05000000000000000000" pitchFamily="2" charset="2"/>
              <a:buChar char="§"/>
            </a:pPr>
            <a:r>
              <a:rPr lang="es-ES" dirty="0">
                <a:solidFill>
                  <a:schemeClr val="tx1"/>
                </a:solidFill>
              </a:rPr>
              <a:t>Aumento de la oxigenación.</a:t>
            </a:r>
          </a:p>
          <a:p>
            <a:pPr>
              <a:buFont typeface="Wingdings" panose="05000000000000000000" pitchFamily="2" charset="2"/>
              <a:buChar char="§"/>
            </a:pPr>
            <a:r>
              <a:rPr lang="es-ES" dirty="0">
                <a:solidFill>
                  <a:schemeClr val="tx1"/>
                </a:solidFill>
              </a:rPr>
              <a:t>Disminución del tejido adiposo.</a:t>
            </a:r>
          </a:p>
          <a:p>
            <a:pPr>
              <a:buFont typeface="Wingdings" panose="05000000000000000000" pitchFamily="2" charset="2"/>
              <a:buChar char="§"/>
            </a:pPr>
            <a:r>
              <a:rPr lang="es-ES" dirty="0">
                <a:solidFill>
                  <a:schemeClr val="tx1"/>
                </a:solidFill>
              </a:rPr>
              <a:t>Relajación muscular.</a:t>
            </a:r>
          </a:p>
          <a:p>
            <a:pPr>
              <a:buFont typeface="Wingdings" panose="05000000000000000000" pitchFamily="2" charset="2"/>
              <a:buChar char="§"/>
            </a:pPr>
            <a:r>
              <a:rPr lang="es-ES" dirty="0">
                <a:solidFill>
                  <a:schemeClr val="tx1"/>
                </a:solidFill>
              </a:rPr>
              <a:t>Aumento de la circulación sanguínea y linfática.</a:t>
            </a:r>
          </a:p>
        </p:txBody>
      </p:sp>
    </p:spTree>
    <p:extLst>
      <p:ext uri="{BB962C8B-B14F-4D97-AF65-F5344CB8AC3E}">
        <p14:creationId xmlns:p14="http://schemas.microsoft.com/office/powerpoint/2010/main" val="2329489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0AE75-C7C1-47F6-8236-E9812A5FFA82}"/>
              </a:ext>
            </a:extLst>
          </p:cNvPr>
          <p:cNvSpPr>
            <a:spLocks noGrp="1"/>
          </p:cNvSpPr>
          <p:nvPr>
            <p:ph type="title"/>
          </p:nvPr>
        </p:nvSpPr>
        <p:spPr/>
        <p:txBody>
          <a:bodyPr/>
          <a:lstStyle/>
          <a:p>
            <a:r>
              <a:rPr lang="es-ES" b="1" dirty="0">
                <a:solidFill>
                  <a:schemeClr val="accent1"/>
                </a:solidFill>
              </a:rPr>
              <a:t> CONTRAINDICACIONES GENERALES </a:t>
            </a:r>
          </a:p>
        </p:txBody>
      </p:sp>
      <p:sp>
        <p:nvSpPr>
          <p:cNvPr id="3" name="Marcador de contenido 2">
            <a:extLst>
              <a:ext uri="{FF2B5EF4-FFF2-40B4-BE49-F238E27FC236}">
                <a16:creationId xmlns:a16="http://schemas.microsoft.com/office/drawing/2014/main" id="{31451BE0-7092-5698-54D7-45CB2365A391}"/>
              </a:ext>
            </a:extLst>
          </p:cNvPr>
          <p:cNvSpPr>
            <a:spLocks noGrp="1"/>
          </p:cNvSpPr>
          <p:nvPr>
            <p:ph sz="half" idx="1"/>
          </p:nvPr>
        </p:nvSpPr>
        <p:spPr/>
        <p:txBody>
          <a:bodyPr>
            <a:normAutofit fontScale="77500" lnSpcReduction="20000"/>
          </a:bodyPr>
          <a:lstStyle/>
          <a:p>
            <a:r>
              <a:rPr lang="es-ES" b="1" dirty="0">
                <a:solidFill>
                  <a:schemeClr val="accent1"/>
                </a:solidFill>
              </a:rPr>
              <a:t>Contraindicaciones Relativas:</a:t>
            </a:r>
          </a:p>
          <a:p>
            <a:pPr>
              <a:buFont typeface="Wingdings" panose="05000000000000000000" pitchFamily="2" charset="2"/>
              <a:buChar char="§"/>
            </a:pPr>
            <a:r>
              <a:rPr lang="es-ES" dirty="0">
                <a:solidFill>
                  <a:schemeClr val="tx1"/>
                </a:solidFill>
              </a:rPr>
              <a:t>Alteraciones de la piel: dermatitis, verrugas, etc.</a:t>
            </a:r>
          </a:p>
          <a:p>
            <a:pPr>
              <a:buFont typeface="Wingdings" panose="05000000000000000000" pitchFamily="2" charset="2"/>
              <a:buChar char="§"/>
            </a:pPr>
            <a:r>
              <a:rPr lang="es-ES" dirty="0">
                <a:solidFill>
                  <a:schemeClr val="tx1"/>
                </a:solidFill>
              </a:rPr>
              <a:t>Alergia o hipersensibilidad cutánea.</a:t>
            </a:r>
          </a:p>
          <a:p>
            <a:pPr>
              <a:buFont typeface="Wingdings" panose="05000000000000000000" pitchFamily="2" charset="2"/>
              <a:buChar char="§"/>
            </a:pPr>
            <a:r>
              <a:rPr lang="es-ES" dirty="0">
                <a:solidFill>
                  <a:schemeClr val="tx1"/>
                </a:solidFill>
              </a:rPr>
              <a:t>Hipertensión , hipotensión y temas cardíacos como las taquicardias.</a:t>
            </a:r>
          </a:p>
          <a:p>
            <a:pPr>
              <a:buFont typeface="Wingdings" panose="05000000000000000000" pitchFamily="2" charset="2"/>
              <a:buChar char="§"/>
            </a:pPr>
            <a:r>
              <a:rPr lang="es-ES" dirty="0">
                <a:solidFill>
                  <a:schemeClr val="tx1"/>
                </a:solidFill>
              </a:rPr>
              <a:t>Embarazo ( se pueden tratar extremidades y espalda).</a:t>
            </a:r>
          </a:p>
          <a:p>
            <a:pPr>
              <a:buFont typeface="Wingdings" panose="05000000000000000000" pitchFamily="2" charset="2"/>
              <a:buChar char="§"/>
            </a:pPr>
            <a:r>
              <a:rPr lang="es-ES" dirty="0">
                <a:solidFill>
                  <a:schemeClr val="tx1"/>
                </a:solidFill>
              </a:rPr>
              <a:t>En el abdomen durante la menstruación de la mujer. </a:t>
            </a:r>
          </a:p>
          <a:p>
            <a:pPr>
              <a:buFont typeface="Wingdings" panose="05000000000000000000" pitchFamily="2" charset="2"/>
              <a:buChar char="§"/>
            </a:pPr>
            <a:r>
              <a:rPr lang="es-ES" dirty="0">
                <a:solidFill>
                  <a:schemeClr val="tx1"/>
                </a:solidFill>
              </a:rPr>
              <a:t>Durante la digestión.</a:t>
            </a:r>
          </a:p>
          <a:p>
            <a:pPr>
              <a:buFont typeface="Wingdings" panose="05000000000000000000" pitchFamily="2" charset="2"/>
              <a:buChar char="§"/>
            </a:pPr>
            <a:r>
              <a:rPr lang="es-ES" dirty="0">
                <a:solidFill>
                  <a:schemeClr val="tx1"/>
                </a:solidFill>
              </a:rPr>
              <a:t>Insuficiencia hepática.</a:t>
            </a:r>
          </a:p>
          <a:p>
            <a:pPr>
              <a:buFont typeface="Wingdings" panose="05000000000000000000" pitchFamily="2" charset="2"/>
              <a:buChar char="§"/>
            </a:pPr>
            <a:r>
              <a:rPr lang="es-ES" dirty="0">
                <a:solidFill>
                  <a:schemeClr val="tx1"/>
                </a:solidFill>
              </a:rPr>
              <a:t>Enfermedades reumáticas.</a:t>
            </a:r>
          </a:p>
          <a:p>
            <a:pPr>
              <a:buFont typeface="Wingdings" panose="05000000000000000000" pitchFamily="2" charset="2"/>
              <a:buChar char="§"/>
            </a:pPr>
            <a:endParaRPr lang="es-ES" dirty="0">
              <a:solidFill>
                <a:schemeClr val="tx1"/>
              </a:solidFill>
            </a:endParaRPr>
          </a:p>
        </p:txBody>
      </p:sp>
      <p:sp>
        <p:nvSpPr>
          <p:cNvPr id="4" name="Marcador de contenido 3">
            <a:extLst>
              <a:ext uri="{FF2B5EF4-FFF2-40B4-BE49-F238E27FC236}">
                <a16:creationId xmlns:a16="http://schemas.microsoft.com/office/drawing/2014/main" id="{95126546-8A66-9E0A-89D3-D6CCBAE454B7}"/>
              </a:ext>
            </a:extLst>
          </p:cNvPr>
          <p:cNvSpPr>
            <a:spLocks noGrp="1"/>
          </p:cNvSpPr>
          <p:nvPr>
            <p:ph sz="half" idx="2"/>
          </p:nvPr>
        </p:nvSpPr>
        <p:spPr/>
        <p:txBody>
          <a:bodyPr>
            <a:normAutofit fontScale="77500" lnSpcReduction="20000"/>
          </a:bodyPr>
          <a:lstStyle/>
          <a:p>
            <a:r>
              <a:rPr lang="es-ES" b="1" dirty="0">
                <a:solidFill>
                  <a:schemeClr val="accent1"/>
                </a:solidFill>
              </a:rPr>
              <a:t>Contraindicaciones Absolutas.</a:t>
            </a:r>
          </a:p>
          <a:p>
            <a:pPr>
              <a:buFont typeface="Wingdings" panose="05000000000000000000" pitchFamily="2" charset="2"/>
              <a:buChar char="§"/>
            </a:pPr>
            <a:r>
              <a:rPr lang="es-ES" dirty="0">
                <a:solidFill>
                  <a:schemeClr val="tx1"/>
                </a:solidFill>
              </a:rPr>
              <a:t>Inflamaciones agudas.</a:t>
            </a:r>
          </a:p>
          <a:p>
            <a:pPr>
              <a:buFont typeface="Wingdings" panose="05000000000000000000" pitchFamily="2" charset="2"/>
              <a:buChar char="§"/>
            </a:pPr>
            <a:r>
              <a:rPr lang="es-ES" dirty="0">
                <a:solidFill>
                  <a:schemeClr val="tx1"/>
                </a:solidFill>
              </a:rPr>
              <a:t>Infecciones generales.</a:t>
            </a:r>
          </a:p>
          <a:p>
            <a:pPr>
              <a:buFont typeface="Wingdings" panose="05000000000000000000" pitchFamily="2" charset="2"/>
              <a:buChar char="§"/>
            </a:pPr>
            <a:r>
              <a:rPr lang="es-ES" dirty="0">
                <a:solidFill>
                  <a:schemeClr val="tx1"/>
                </a:solidFill>
              </a:rPr>
              <a:t>Enfermedades infecciosas de la piel.</a:t>
            </a:r>
          </a:p>
          <a:p>
            <a:pPr>
              <a:buFont typeface="Wingdings" panose="05000000000000000000" pitchFamily="2" charset="2"/>
              <a:buChar char="§"/>
            </a:pPr>
            <a:r>
              <a:rPr lang="es-ES" dirty="0">
                <a:solidFill>
                  <a:schemeClr val="tx1"/>
                </a:solidFill>
              </a:rPr>
              <a:t>Pérdida de sensibilidad de la zona.</a:t>
            </a:r>
          </a:p>
          <a:p>
            <a:pPr>
              <a:buFont typeface="Wingdings" panose="05000000000000000000" pitchFamily="2" charset="2"/>
              <a:buChar char="§"/>
            </a:pPr>
            <a:r>
              <a:rPr lang="es-ES" dirty="0">
                <a:solidFill>
                  <a:schemeClr val="tx1"/>
                </a:solidFill>
              </a:rPr>
              <a:t>Quemaduras.</a:t>
            </a:r>
          </a:p>
          <a:p>
            <a:pPr>
              <a:buFont typeface="Wingdings" panose="05000000000000000000" pitchFamily="2" charset="2"/>
              <a:buChar char="§"/>
            </a:pPr>
            <a:r>
              <a:rPr lang="es-ES" dirty="0">
                <a:solidFill>
                  <a:schemeClr val="tx1"/>
                </a:solidFill>
              </a:rPr>
              <a:t>Cardiopatías descompensadas.</a:t>
            </a:r>
          </a:p>
          <a:p>
            <a:pPr>
              <a:buFont typeface="Wingdings" panose="05000000000000000000" pitchFamily="2" charset="2"/>
              <a:buChar char="§"/>
            </a:pPr>
            <a:r>
              <a:rPr lang="es-ES" dirty="0">
                <a:solidFill>
                  <a:schemeClr val="tx1"/>
                </a:solidFill>
              </a:rPr>
              <a:t>Alteraciones circulatorias: flebitis, linfagitis, embolias, trombosis y arterioesclerosis.</a:t>
            </a:r>
          </a:p>
          <a:p>
            <a:pPr>
              <a:buFont typeface="Wingdings" panose="05000000000000000000" pitchFamily="2" charset="2"/>
              <a:buChar char="§"/>
            </a:pPr>
            <a:r>
              <a:rPr lang="es-ES" dirty="0">
                <a:solidFill>
                  <a:schemeClr val="tx1"/>
                </a:solidFill>
              </a:rPr>
              <a:t>Enfermedades hemorrágicas, tumorales y cancerosas.</a:t>
            </a:r>
          </a:p>
          <a:p>
            <a:pPr>
              <a:buFont typeface="Wingdings" panose="05000000000000000000" pitchFamily="2" charset="2"/>
              <a:buChar char="§"/>
            </a:pPr>
            <a:r>
              <a:rPr lang="es-ES" dirty="0">
                <a:solidFill>
                  <a:schemeClr val="tx1"/>
                </a:solidFill>
              </a:rPr>
              <a:t>Traumatismos con herida abierta, fracturas y fisuras. </a:t>
            </a:r>
          </a:p>
        </p:txBody>
      </p:sp>
    </p:spTree>
    <p:extLst>
      <p:ext uri="{BB962C8B-B14F-4D97-AF65-F5344CB8AC3E}">
        <p14:creationId xmlns:p14="http://schemas.microsoft.com/office/powerpoint/2010/main" val="3608474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F64425-690A-4663-8B8A-CD70C61ADC97}"/>
              </a:ext>
            </a:extLst>
          </p:cNvPr>
          <p:cNvSpPr>
            <a:spLocks noGrp="1"/>
          </p:cNvSpPr>
          <p:nvPr>
            <p:ph type="title"/>
          </p:nvPr>
        </p:nvSpPr>
        <p:spPr>
          <a:xfrm>
            <a:off x="2592925" y="624110"/>
            <a:ext cx="8911687" cy="1280890"/>
          </a:xfrm>
        </p:spPr>
        <p:txBody>
          <a:bodyPr>
            <a:normAutofit fontScale="90000"/>
          </a:bodyPr>
          <a:lstStyle/>
          <a:p>
            <a:r>
              <a:rPr lang="es-ES" dirty="0"/>
              <a:t>                   </a:t>
            </a:r>
            <a:r>
              <a:rPr lang="es-ES" sz="4000" b="1" dirty="0">
                <a:solidFill>
                  <a:schemeClr val="accent1"/>
                </a:solidFill>
              </a:rPr>
              <a:t>MASAJE ESTÉTICO</a:t>
            </a:r>
            <a:br>
              <a:rPr lang="es-ES" sz="4000" b="1" dirty="0">
                <a:solidFill>
                  <a:schemeClr val="accent1"/>
                </a:solidFill>
              </a:rPr>
            </a:br>
            <a:endParaRPr lang="es-ES" sz="4000" b="1" dirty="0">
              <a:solidFill>
                <a:schemeClr val="accent1"/>
              </a:solidFill>
            </a:endParaRPr>
          </a:p>
        </p:txBody>
      </p:sp>
      <p:sp>
        <p:nvSpPr>
          <p:cNvPr id="3" name="Marcador de contenido 2">
            <a:extLst>
              <a:ext uri="{FF2B5EF4-FFF2-40B4-BE49-F238E27FC236}">
                <a16:creationId xmlns:a16="http://schemas.microsoft.com/office/drawing/2014/main" id="{0F139A33-D780-1CAC-4016-F78C26C594E5}"/>
              </a:ext>
            </a:extLst>
          </p:cNvPr>
          <p:cNvSpPr>
            <a:spLocks noGrp="1"/>
          </p:cNvSpPr>
          <p:nvPr>
            <p:ph idx="1"/>
          </p:nvPr>
        </p:nvSpPr>
        <p:spPr>
          <a:xfrm>
            <a:off x="2589212" y="2125362"/>
            <a:ext cx="5835121" cy="3785860"/>
          </a:xfrm>
        </p:spPr>
        <p:txBody>
          <a:bodyPr>
            <a:normAutofit/>
          </a:bodyPr>
          <a:lstStyle/>
          <a:p>
            <a:r>
              <a:rPr lang="es-ES"/>
              <a:t>El masaje estético consiste en realizar una serie de maniobras más o menos profundas y rítmicas sobre la superficie del cuerpo.</a:t>
            </a:r>
          </a:p>
          <a:p>
            <a:r>
              <a:rPr lang="es-ES"/>
              <a:t>Este tipo de masaje busca actuar sobre la piel y los tejidos, relajando las    terminaciones nerviosas, activando la circulación sanguínea y tonificando la musculatura facial o corporal.</a:t>
            </a:r>
          </a:p>
          <a:p>
            <a:pPr marL="0" indent="0">
              <a:buNone/>
            </a:pPr>
            <a:endParaRPr lang="es-ES" dirty="0"/>
          </a:p>
        </p:txBody>
      </p:sp>
      <p:pic>
        <p:nvPicPr>
          <p:cNvPr id="5" name="Imagen 4">
            <a:extLst>
              <a:ext uri="{FF2B5EF4-FFF2-40B4-BE49-F238E27FC236}">
                <a16:creationId xmlns:a16="http://schemas.microsoft.com/office/drawing/2014/main" id="{CAABEE80-8693-1D54-93FA-077C256EC6F4}"/>
              </a:ext>
            </a:extLst>
          </p:cNvPr>
          <p:cNvPicPr>
            <a:picLocks noChangeAspect="1"/>
          </p:cNvPicPr>
          <p:nvPr/>
        </p:nvPicPr>
        <p:blipFill>
          <a:blip r:embed="rId2"/>
          <a:srcRect l="10953" r="36836" b="2"/>
          <a:stretch/>
        </p:blipFill>
        <p:spPr>
          <a:xfrm>
            <a:off x="8631452" y="2129586"/>
            <a:ext cx="2873159" cy="3737814"/>
          </a:xfrm>
          <a:prstGeom prst="rect">
            <a:avLst/>
          </a:prstGeom>
        </p:spPr>
      </p:pic>
    </p:spTree>
    <p:extLst>
      <p:ext uri="{BB962C8B-B14F-4D97-AF65-F5344CB8AC3E}">
        <p14:creationId xmlns:p14="http://schemas.microsoft.com/office/powerpoint/2010/main" val="2724246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219B6D8-136E-4911-B899-694B5AAB146D}"/>
              </a:ext>
            </a:extLst>
          </p:cNvPr>
          <p:cNvSpPr>
            <a:spLocks noGrp="1"/>
          </p:cNvSpPr>
          <p:nvPr>
            <p:ph type="title"/>
          </p:nvPr>
        </p:nvSpPr>
        <p:spPr/>
        <p:txBody>
          <a:bodyPr/>
          <a:lstStyle/>
          <a:p>
            <a: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t>                  MASAJE ESTÉTICO</a:t>
            </a:r>
            <a:br>
              <a:rPr kumimoji="0" lang="es-ES" sz="3600" b="1" i="0" u="none" strike="noStrike" kern="1200" cap="none" spc="0" normalizeH="0" baseline="0" noProof="0" dirty="0">
                <a:ln>
                  <a:noFill/>
                </a:ln>
                <a:solidFill>
                  <a:srgbClr val="E78712"/>
                </a:solidFill>
                <a:effectLst/>
                <a:uLnTx/>
                <a:uFillTx/>
                <a:latin typeface="Century Gothic" panose="020B0502020202020204"/>
                <a:ea typeface="+mj-ea"/>
                <a:cs typeface="+mj-cs"/>
              </a:rPr>
            </a:br>
            <a:endParaRPr lang="es-ES" dirty="0"/>
          </a:p>
        </p:txBody>
      </p:sp>
      <p:sp>
        <p:nvSpPr>
          <p:cNvPr id="5" name="Marcador de contenido 4">
            <a:extLst>
              <a:ext uri="{FF2B5EF4-FFF2-40B4-BE49-F238E27FC236}">
                <a16:creationId xmlns:a16="http://schemas.microsoft.com/office/drawing/2014/main" id="{76840FA7-B0CA-09DC-8BA2-5A7BCEECB261}"/>
              </a:ext>
            </a:extLst>
          </p:cNvPr>
          <p:cNvSpPr>
            <a:spLocks noGrp="1"/>
          </p:cNvSpPr>
          <p:nvPr>
            <p:ph idx="1"/>
          </p:nvPr>
        </p:nvSpPr>
        <p:spPr>
          <a:xfrm>
            <a:off x="2589212" y="1719618"/>
            <a:ext cx="8915400" cy="4191604"/>
          </a:xfrm>
        </p:spPr>
        <p:txBody>
          <a:bodyPr>
            <a:normAutofit lnSpcReduction="10000"/>
          </a:bodyPr>
          <a:lstStyle/>
          <a:p>
            <a:r>
              <a:rPr lang="es-ES" b="1" dirty="0">
                <a:solidFill>
                  <a:schemeClr val="accent1"/>
                </a:solidFill>
              </a:rPr>
              <a:t>Frotaciones: </a:t>
            </a:r>
            <a:r>
              <a:rPr lang="es-ES" dirty="0"/>
              <a:t>Rozamientos suaves, pausados y largos, efectuados con la palma de la mano o con las yemas de los dedos en paralelo a la superficie cutánea y siempre de manera suave.</a:t>
            </a:r>
          </a:p>
          <a:p>
            <a:r>
              <a:rPr lang="es-ES" b="1" dirty="0">
                <a:solidFill>
                  <a:schemeClr val="accent1"/>
                </a:solidFill>
              </a:rPr>
              <a:t>Fricciones:</a:t>
            </a:r>
            <a:r>
              <a:rPr lang="es-ES" dirty="0"/>
              <a:t> Se llevan a cabo con los dedos en una sola dirección, con movimientos de vaivén o en círculo.</a:t>
            </a:r>
          </a:p>
          <a:p>
            <a:r>
              <a:rPr lang="es-ES" b="1" dirty="0">
                <a:solidFill>
                  <a:schemeClr val="accent1"/>
                </a:solidFill>
              </a:rPr>
              <a:t>Presiones: </a:t>
            </a:r>
            <a:r>
              <a:rPr lang="es-ES" dirty="0">
                <a:solidFill>
                  <a:schemeClr val="tx1"/>
                </a:solidFill>
              </a:rPr>
              <a:t>Se realizan empujando, con las yemas de los dedos, determinados puntos del rostro.</a:t>
            </a:r>
          </a:p>
          <a:p>
            <a:r>
              <a:rPr lang="es-ES" b="1" dirty="0">
                <a:solidFill>
                  <a:schemeClr val="accent1"/>
                </a:solidFill>
              </a:rPr>
              <a:t>Pellizqueos: </a:t>
            </a:r>
            <a:r>
              <a:rPr lang="es-ES" dirty="0">
                <a:solidFill>
                  <a:schemeClr val="tx1"/>
                </a:solidFill>
              </a:rPr>
              <a:t>Se hacen con la yema de los dedos índice y pulgar.</a:t>
            </a:r>
          </a:p>
          <a:p>
            <a:r>
              <a:rPr lang="es-ES" b="1" dirty="0">
                <a:solidFill>
                  <a:schemeClr val="accent1"/>
                </a:solidFill>
              </a:rPr>
              <a:t>Percusiones: </a:t>
            </a:r>
            <a:r>
              <a:rPr lang="es-ES" dirty="0">
                <a:solidFill>
                  <a:schemeClr val="tx1"/>
                </a:solidFill>
              </a:rPr>
              <a:t>Agrupan los palmoteos y los tecleos. Se comienza con percusiones débiles, y se va aumentando gradualmente la intensidad para, de este modo, evitar producir dolor.</a:t>
            </a:r>
          </a:p>
          <a:p>
            <a:r>
              <a:rPr lang="es-ES" b="1" dirty="0">
                <a:solidFill>
                  <a:schemeClr val="accent1"/>
                </a:solidFill>
              </a:rPr>
              <a:t>Amasamientos:</a:t>
            </a:r>
            <a:r>
              <a:rPr lang="es-ES" dirty="0">
                <a:solidFill>
                  <a:schemeClr val="tx1"/>
                </a:solidFill>
              </a:rPr>
              <a:t> Se realizan círculos con las yemas de los dedos o con los nudillos, más concretamente con las falanges. La intensidad depende de la zona de trabajo.</a:t>
            </a:r>
          </a:p>
        </p:txBody>
      </p:sp>
    </p:spTree>
    <p:extLst>
      <p:ext uri="{BB962C8B-B14F-4D97-AF65-F5344CB8AC3E}">
        <p14:creationId xmlns:p14="http://schemas.microsoft.com/office/powerpoint/2010/main" val="1663792392"/>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814</TotalTime>
  <Words>1696</Words>
  <Application>Microsoft Office PowerPoint</Application>
  <PresentationFormat>Panorámica</PresentationFormat>
  <Paragraphs>121</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Calibri</vt:lpstr>
      <vt:lpstr>Century Gothic</vt:lpstr>
      <vt:lpstr>Wingdings</vt:lpstr>
      <vt:lpstr>Wingdings 3</vt:lpstr>
      <vt:lpstr>Espiral</vt:lpstr>
      <vt:lpstr>TEMA 7 CRITERIOS DE SELECCIÓN DE TÉCNICAS MANUALES Y COSMÉTICOS.</vt:lpstr>
      <vt:lpstr>                 TÉCNICAS MANUALES </vt:lpstr>
      <vt:lpstr>                 MASAJE KOBIDO</vt:lpstr>
      <vt:lpstr>EFECTOS  DE LAS TÉCNICAS MANUALES</vt:lpstr>
      <vt:lpstr>EFECTOS  DE LAS TÉCNICAS MANUALES</vt:lpstr>
      <vt:lpstr>EFECTOS  DE LAS TÉCNICAS MANUALES</vt:lpstr>
      <vt:lpstr> CONTRAINDICACIONES GENERALES </vt:lpstr>
      <vt:lpstr>                   MASAJE ESTÉTICO </vt:lpstr>
      <vt:lpstr>                  MASAJE ESTÉTICO </vt:lpstr>
      <vt:lpstr>                 MASAJE CORPORAL</vt:lpstr>
      <vt:lpstr>               MASAJE CORPORAL</vt:lpstr>
      <vt:lpstr>                  MADEROTERAPIA</vt:lpstr>
      <vt:lpstr>DISPOSITIVOS DE LA MADEROTERAPIA </vt:lpstr>
      <vt:lpstr>DISPOSITIVOS DE LA MADEROTERAPIA </vt:lpstr>
      <vt:lpstr>MOVIMIENTOS DE LAS MADERAS PARA MADEROTERAPIA</vt:lpstr>
      <vt:lpstr>RECOMENDACIONES PARA EL MASAJE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25</cp:revision>
  <dcterms:created xsi:type="dcterms:W3CDTF">2022-11-13T10:15:39Z</dcterms:created>
  <dcterms:modified xsi:type="dcterms:W3CDTF">2024-11-09T18:50:18Z</dcterms:modified>
</cp:coreProperties>
</file>