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handoutMasterIdLst>
    <p:handoutMasterId r:id="rId9"/>
  </p:handoutMasterIdLst>
  <p:sldIdLst>
    <p:sldId id="269" r:id="rId2"/>
    <p:sldId id="270" r:id="rId3"/>
    <p:sldId id="271" r:id="rId4"/>
    <p:sldId id="272" r:id="rId5"/>
    <p:sldId id="273" r:id="rId6"/>
    <p:sldId id="274"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87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544C77-20C1-499E-B0A8-98FA3958682D}" v="410" dt="2022-11-15T17:16:10.0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autoAdjust="0"/>
  </p:normalViewPr>
  <p:slideViewPr>
    <p:cSldViewPr snapToGrid="0">
      <p:cViewPr varScale="1">
        <p:scale>
          <a:sx n="70" d="100"/>
          <a:sy n="70" d="100"/>
        </p:scale>
        <p:origin x="738"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5" d="100"/>
          <a:sy n="45" d="100"/>
        </p:scale>
        <p:origin x="282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42876D21-E4D6-0934-5EF7-05E36E73C3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AA8AE6E0-0DF3-4491-BE39-8584941CD3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D2F593-B1CA-47E5-B54F-98AD6EAFE053}" type="datetimeFigureOut">
              <a:rPr lang="es-ES" smtClean="0"/>
              <a:t>13/11/2024</a:t>
            </a:fld>
            <a:endParaRPr lang="es-ES"/>
          </a:p>
        </p:txBody>
      </p:sp>
      <p:sp>
        <p:nvSpPr>
          <p:cNvPr id="4" name="Marcador de pie de página 3">
            <a:extLst>
              <a:ext uri="{FF2B5EF4-FFF2-40B4-BE49-F238E27FC236}">
                <a16:creationId xmlns:a16="http://schemas.microsoft.com/office/drawing/2014/main" id="{E13D149B-DDCF-3FC5-DCFC-15551531D8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8730DEF8-FCD4-A856-C645-D5F6C0358E1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E051F6-85FB-4313-A0E2-5C679B77D724}" type="slidenum">
              <a:rPr lang="es-ES" smtClean="0"/>
              <a:t>‹Nº›</a:t>
            </a:fld>
            <a:endParaRPr lang="es-ES"/>
          </a:p>
        </p:txBody>
      </p:sp>
    </p:spTree>
    <p:extLst>
      <p:ext uri="{BB962C8B-B14F-4D97-AF65-F5344CB8AC3E}">
        <p14:creationId xmlns:p14="http://schemas.microsoft.com/office/powerpoint/2010/main" val="1088004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666BCC-2165-4C1E-B157-C7E1FB0A4783}" type="datetimeFigureOut">
              <a:rPr lang="es-ES" smtClean="0"/>
              <a:t>13/11/2024</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C852AF-48A4-4418-95DC-B100B4EBE35F}" type="slidenum">
              <a:rPr lang="es-ES" smtClean="0"/>
              <a:t>‹Nº›</a:t>
            </a:fld>
            <a:endParaRPr lang="es-ES"/>
          </a:p>
        </p:txBody>
      </p:sp>
    </p:spTree>
    <p:extLst>
      <p:ext uri="{BB962C8B-B14F-4D97-AF65-F5344CB8AC3E}">
        <p14:creationId xmlns:p14="http://schemas.microsoft.com/office/powerpoint/2010/main" val="787721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11/13/2024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3BB1918-CEDD-4D28-A245-8A8666E0E7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A4560A1-3867-49B5-8968-EE7445326C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047" y="935646"/>
            <a:ext cx="4851190" cy="4968016"/>
          </a:xfrm>
          <a:prstGeom prst="rect">
            <a:avLst/>
          </a:prstGeom>
          <a:solidFill>
            <a:schemeClr val="bg1"/>
          </a:solidFill>
          <a:ln w="12700" cap="sq">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01FD2A99-EB4D-41F3-8CE2-086B341CA8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87364" y="228600"/>
            <a:ext cx="2851523" cy="6638625"/>
            <a:chOff x="2487613" y="285750"/>
            <a:chExt cx="2428875" cy="5654676"/>
          </a:xfrm>
        </p:grpSpPr>
        <p:sp>
          <p:nvSpPr>
            <p:cNvPr id="14" name="Freeform 11">
              <a:extLst>
                <a:ext uri="{FF2B5EF4-FFF2-40B4-BE49-F238E27FC236}">
                  <a16:creationId xmlns:a16="http://schemas.microsoft.com/office/drawing/2014/main" id="{8009B5F3-65C9-4CCF-8F70-49758974A8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s-ES"/>
            </a:p>
          </p:txBody>
        </p:sp>
        <p:sp>
          <p:nvSpPr>
            <p:cNvPr id="15" name="Freeform 12">
              <a:extLst>
                <a:ext uri="{FF2B5EF4-FFF2-40B4-BE49-F238E27FC236}">
                  <a16:creationId xmlns:a16="http://schemas.microsoft.com/office/drawing/2014/main" id="{BAFF51F2-BF26-41BE-8F3E-B3EAA22E94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s-ES"/>
            </a:p>
          </p:txBody>
        </p:sp>
        <p:sp>
          <p:nvSpPr>
            <p:cNvPr id="16" name="Freeform 13">
              <a:extLst>
                <a:ext uri="{FF2B5EF4-FFF2-40B4-BE49-F238E27FC236}">
                  <a16:creationId xmlns:a16="http://schemas.microsoft.com/office/drawing/2014/main" id="{9A95BBE6-B9E0-4D0C-8368-40119662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s-ES"/>
            </a:p>
          </p:txBody>
        </p:sp>
        <p:sp>
          <p:nvSpPr>
            <p:cNvPr id="17" name="Freeform 14">
              <a:extLst>
                <a:ext uri="{FF2B5EF4-FFF2-40B4-BE49-F238E27FC236}">
                  <a16:creationId xmlns:a16="http://schemas.microsoft.com/office/drawing/2014/main" id="{0CDB659B-BE4E-4D34-8D43-DEF65BA5F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s-ES"/>
            </a:p>
          </p:txBody>
        </p:sp>
        <p:sp>
          <p:nvSpPr>
            <p:cNvPr id="18" name="Freeform 15">
              <a:extLst>
                <a:ext uri="{FF2B5EF4-FFF2-40B4-BE49-F238E27FC236}">
                  <a16:creationId xmlns:a16="http://schemas.microsoft.com/office/drawing/2014/main" id="{D6DEBBA2-BB68-4789-92D2-10988EC00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s-ES"/>
            </a:p>
          </p:txBody>
        </p:sp>
        <p:sp>
          <p:nvSpPr>
            <p:cNvPr id="19" name="Freeform 16">
              <a:extLst>
                <a:ext uri="{FF2B5EF4-FFF2-40B4-BE49-F238E27FC236}">
                  <a16:creationId xmlns:a16="http://schemas.microsoft.com/office/drawing/2014/main" id="{B68B81B4-AB22-4608-AB80-9A3364AD6E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s-ES"/>
            </a:p>
          </p:txBody>
        </p:sp>
        <p:sp>
          <p:nvSpPr>
            <p:cNvPr id="20" name="Freeform 17">
              <a:extLst>
                <a:ext uri="{FF2B5EF4-FFF2-40B4-BE49-F238E27FC236}">
                  <a16:creationId xmlns:a16="http://schemas.microsoft.com/office/drawing/2014/main" id="{D232AF94-6A5B-42D3-88ED-79B25A80A7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s-ES"/>
            </a:p>
          </p:txBody>
        </p:sp>
        <p:sp>
          <p:nvSpPr>
            <p:cNvPr id="21" name="Freeform 18">
              <a:extLst>
                <a:ext uri="{FF2B5EF4-FFF2-40B4-BE49-F238E27FC236}">
                  <a16:creationId xmlns:a16="http://schemas.microsoft.com/office/drawing/2014/main" id="{DB0591BD-296D-4480-BDA1-A8A39E0CF8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s-ES"/>
            </a:p>
          </p:txBody>
        </p:sp>
        <p:sp>
          <p:nvSpPr>
            <p:cNvPr id="22" name="Freeform 19">
              <a:extLst>
                <a:ext uri="{FF2B5EF4-FFF2-40B4-BE49-F238E27FC236}">
                  <a16:creationId xmlns:a16="http://schemas.microsoft.com/office/drawing/2014/main" id="{0ABAF6DA-CF81-43CE-A463-45E54811C8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s-ES"/>
            </a:p>
          </p:txBody>
        </p:sp>
        <p:sp>
          <p:nvSpPr>
            <p:cNvPr id="23" name="Freeform 20">
              <a:extLst>
                <a:ext uri="{FF2B5EF4-FFF2-40B4-BE49-F238E27FC236}">
                  <a16:creationId xmlns:a16="http://schemas.microsoft.com/office/drawing/2014/main" id="{3896D527-EF2B-42A4-B13F-B51067D52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s-ES"/>
            </a:p>
          </p:txBody>
        </p:sp>
        <p:sp>
          <p:nvSpPr>
            <p:cNvPr id="24" name="Freeform 21">
              <a:extLst>
                <a:ext uri="{FF2B5EF4-FFF2-40B4-BE49-F238E27FC236}">
                  <a16:creationId xmlns:a16="http://schemas.microsoft.com/office/drawing/2014/main" id="{DEBE31B1-C45D-4549-AA85-5157DF37B0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s-ES"/>
            </a:p>
          </p:txBody>
        </p:sp>
        <p:sp>
          <p:nvSpPr>
            <p:cNvPr id="25" name="Freeform 22">
              <a:extLst>
                <a:ext uri="{FF2B5EF4-FFF2-40B4-BE49-F238E27FC236}">
                  <a16:creationId xmlns:a16="http://schemas.microsoft.com/office/drawing/2014/main" id="{DB80494E-0337-440C-B83C-375D46F4C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s-ES"/>
            </a:p>
          </p:txBody>
        </p:sp>
      </p:grpSp>
      <p:grpSp>
        <p:nvGrpSpPr>
          <p:cNvPr id="27" name="Group 26">
            <a:extLst>
              <a:ext uri="{FF2B5EF4-FFF2-40B4-BE49-F238E27FC236}">
                <a16:creationId xmlns:a16="http://schemas.microsoft.com/office/drawing/2014/main" id="{E251C063-0BD1-4224-9B6F-C29476A29CB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14579" y="-786"/>
            <a:ext cx="2356675" cy="6854040"/>
            <a:chOff x="6627813" y="194833"/>
            <a:chExt cx="1952625" cy="5678918"/>
          </a:xfrm>
        </p:grpSpPr>
        <p:sp>
          <p:nvSpPr>
            <p:cNvPr id="28" name="Freeform 27">
              <a:extLst>
                <a:ext uri="{FF2B5EF4-FFF2-40B4-BE49-F238E27FC236}">
                  <a16:creationId xmlns:a16="http://schemas.microsoft.com/office/drawing/2014/main" id="{8317F8FC-AD16-4DED-9A01-D5D7381A58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s-ES"/>
            </a:p>
          </p:txBody>
        </p:sp>
        <p:sp>
          <p:nvSpPr>
            <p:cNvPr id="29" name="Freeform 28">
              <a:extLst>
                <a:ext uri="{FF2B5EF4-FFF2-40B4-BE49-F238E27FC236}">
                  <a16:creationId xmlns:a16="http://schemas.microsoft.com/office/drawing/2014/main" id="{7DD2E3F2-9720-470D-9362-6EA8EC00E3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s-ES"/>
            </a:p>
          </p:txBody>
        </p:sp>
        <p:sp>
          <p:nvSpPr>
            <p:cNvPr id="30" name="Freeform 29">
              <a:extLst>
                <a:ext uri="{FF2B5EF4-FFF2-40B4-BE49-F238E27FC236}">
                  <a16:creationId xmlns:a16="http://schemas.microsoft.com/office/drawing/2014/main" id="{A338860E-AD62-454B-B234-4A951D95FF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s-ES"/>
            </a:p>
          </p:txBody>
        </p:sp>
        <p:sp>
          <p:nvSpPr>
            <p:cNvPr id="31" name="Freeform 30">
              <a:extLst>
                <a:ext uri="{FF2B5EF4-FFF2-40B4-BE49-F238E27FC236}">
                  <a16:creationId xmlns:a16="http://schemas.microsoft.com/office/drawing/2014/main" id="{D22F134E-EE5B-47E2-BC52-7CE130D28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s-ES"/>
            </a:p>
          </p:txBody>
        </p:sp>
        <p:sp>
          <p:nvSpPr>
            <p:cNvPr id="32" name="Freeform 31">
              <a:extLst>
                <a:ext uri="{FF2B5EF4-FFF2-40B4-BE49-F238E27FC236}">
                  <a16:creationId xmlns:a16="http://schemas.microsoft.com/office/drawing/2014/main" id="{3884DECC-33A4-4724-BAE4-2E9C8E101E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s-ES"/>
            </a:p>
          </p:txBody>
        </p:sp>
        <p:sp>
          <p:nvSpPr>
            <p:cNvPr id="33" name="Freeform 32">
              <a:extLst>
                <a:ext uri="{FF2B5EF4-FFF2-40B4-BE49-F238E27FC236}">
                  <a16:creationId xmlns:a16="http://schemas.microsoft.com/office/drawing/2014/main" id="{86D4B1C8-E56A-4E87-A134-503AB66BF4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s-ES"/>
            </a:p>
          </p:txBody>
        </p:sp>
        <p:sp>
          <p:nvSpPr>
            <p:cNvPr id="34" name="Freeform 33">
              <a:extLst>
                <a:ext uri="{FF2B5EF4-FFF2-40B4-BE49-F238E27FC236}">
                  <a16:creationId xmlns:a16="http://schemas.microsoft.com/office/drawing/2014/main" id="{535718C2-F18B-41AA-8547-EFCCB8148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s-ES"/>
            </a:p>
          </p:txBody>
        </p:sp>
        <p:sp>
          <p:nvSpPr>
            <p:cNvPr id="35" name="Freeform 34">
              <a:extLst>
                <a:ext uri="{FF2B5EF4-FFF2-40B4-BE49-F238E27FC236}">
                  <a16:creationId xmlns:a16="http://schemas.microsoft.com/office/drawing/2014/main" id="{00DBC0E2-35E1-4D65-A04F-C7FFFEB3D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s-ES"/>
            </a:p>
          </p:txBody>
        </p:sp>
        <p:sp>
          <p:nvSpPr>
            <p:cNvPr id="36" name="Freeform 35">
              <a:extLst>
                <a:ext uri="{FF2B5EF4-FFF2-40B4-BE49-F238E27FC236}">
                  <a16:creationId xmlns:a16="http://schemas.microsoft.com/office/drawing/2014/main" id="{A3728AD4-7F29-4DFA-817F-8A3CB5639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s-ES"/>
            </a:p>
          </p:txBody>
        </p:sp>
        <p:sp>
          <p:nvSpPr>
            <p:cNvPr id="37" name="Freeform 36">
              <a:extLst>
                <a:ext uri="{FF2B5EF4-FFF2-40B4-BE49-F238E27FC236}">
                  <a16:creationId xmlns:a16="http://schemas.microsoft.com/office/drawing/2014/main" id="{7CB22444-9151-46AF-9636-47E7D2E95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s-ES"/>
            </a:p>
          </p:txBody>
        </p:sp>
        <p:sp>
          <p:nvSpPr>
            <p:cNvPr id="38" name="Freeform 37">
              <a:extLst>
                <a:ext uri="{FF2B5EF4-FFF2-40B4-BE49-F238E27FC236}">
                  <a16:creationId xmlns:a16="http://schemas.microsoft.com/office/drawing/2014/main" id="{94FA45B9-AD05-4764-A60B-E293CAE7E7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s-ES"/>
            </a:p>
          </p:txBody>
        </p:sp>
        <p:sp>
          <p:nvSpPr>
            <p:cNvPr id="39" name="Freeform 38">
              <a:extLst>
                <a:ext uri="{FF2B5EF4-FFF2-40B4-BE49-F238E27FC236}">
                  <a16:creationId xmlns:a16="http://schemas.microsoft.com/office/drawing/2014/main" id="{84003264-0BF0-43E7-AC33-37F1E790D7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s-ES"/>
            </a:p>
          </p:txBody>
        </p:sp>
      </p:grpSp>
      <p:sp>
        <p:nvSpPr>
          <p:cNvPr id="2" name="Título 1">
            <a:extLst>
              <a:ext uri="{FF2B5EF4-FFF2-40B4-BE49-F238E27FC236}">
                <a16:creationId xmlns:a16="http://schemas.microsoft.com/office/drawing/2014/main" id="{401DA6C2-77D0-9C9C-CE81-24A9F21E4503}"/>
              </a:ext>
            </a:extLst>
          </p:cNvPr>
          <p:cNvSpPr>
            <a:spLocks noGrp="1"/>
          </p:cNvSpPr>
          <p:nvPr>
            <p:ph type="ctrTitle"/>
          </p:nvPr>
        </p:nvSpPr>
        <p:spPr>
          <a:xfrm>
            <a:off x="8324602" y="935646"/>
            <a:ext cx="3181597" cy="3841735"/>
          </a:xfrm>
        </p:spPr>
        <p:txBody>
          <a:bodyPr>
            <a:normAutofit/>
          </a:bodyPr>
          <a:lstStyle/>
          <a:p>
            <a:pPr>
              <a:lnSpc>
                <a:spcPct val="90000"/>
              </a:lnSpc>
            </a:pPr>
            <a:r>
              <a:rPr lang="es-ES" sz="3400" b="1" dirty="0">
                <a:solidFill>
                  <a:schemeClr val="accent1"/>
                </a:solidFill>
              </a:rPr>
              <a:t>TEMA 7 CRITERIOS DE SELECCIÓN DE TÉCNICAS MANUALES Y COSMÉTICOS</a:t>
            </a:r>
            <a:r>
              <a:rPr lang="es-ES" sz="3400" b="1" dirty="0"/>
              <a:t>.</a:t>
            </a:r>
          </a:p>
        </p:txBody>
      </p:sp>
      <p:pic>
        <p:nvPicPr>
          <p:cNvPr id="4" name="Imagen 3">
            <a:extLst>
              <a:ext uri="{FF2B5EF4-FFF2-40B4-BE49-F238E27FC236}">
                <a16:creationId xmlns:a16="http://schemas.microsoft.com/office/drawing/2014/main" id="{F260543D-890A-EDB7-6FF4-1658834E141C}"/>
              </a:ext>
            </a:extLst>
          </p:cNvPr>
          <p:cNvPicPr>
            <a:picLocks noChangeAspect="1"/>
          </p:cNvPicPr>
          <p:nvPr/>
        </p:nvPicPr>
        <p:blipFill>
          <a:blip r:embed="rId2"/>
          <a:srcRect l="20121" r="-1" b="-1"/>
          <a:stretch/>
        </p:blipFill>
        <p:spPr>
          <a:xfrm>
            <a:off x="929675" y="1250067"/>
            <a:ext cx="4213521" cy="4326599"/>
          </a:xfrm>
          <a:prstGeom prst="rect">
            <a:avLst/>
          </a:prstGeom>
        </p:spPr>
      </p:pic>
      <p:sp>
        <p:nvSpPr>
          <p:cNvPr id="41" name="Rectangle 40">
            <a:extLst>
              <a:ext uri="{FF2B5EF4-FFF2-40B4-BE49-F238E27FC236}">
                <a16:creationId xmlns:a16="http://schemas.microsoft.com/office/drawing/2014/main" id="{3D8963CD-166F-45D5-BCD9-B88F9056BD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7355"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43" name="Freeform 33">
            <a:extLst>
              <a:ext uri="{FF2B5EF4-FFF2-40B4-BE49-F238E27FC236}">
                <a16:creationId xmlns:a16="http://schemas.microsoft.com/office/drawing/2014/main" id="{D97875E6-4BBA-4AE7-8834-23D6781208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87355"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s-ES"/>
          </a:p>
        </p:txBody>
      </p:sp>
    </p:spTree>
    <p:extLst>
      <p:ext uri="{BB962C8B-B14F-4D97-AF65-F5344CB8AC3E}">
        <p14:creationId xmlns:p14="http://schemas.microsoft.com/office/powerpoint/2010/main" val="1789272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D26EF0-7F24-4EBA-AE95-F587DD93F824}"/>
              </a:ext>
            </a:extLst>
          </p:cNvPr>
          <p:cNvSpPr>
            <a:spLocks noGrp="1"/>
          </p:cNvSpPr>
          <p:nvPr>
            <p:ph type="title"/>
          </p:nvPr>
        </p:nvSpPr>
        <p:spPr>
          <a:xfrm>
            <a:off x="2589213" y="624110"/>
            <a:ext cx="9147412" cy="1280890"/>
          </a:xfrm>
        </p:spPr>
        <p:txBody>
          <a:bodyPr>
            <a:normAutofit/>
          </a:bodyPr>
          <a:lstStyle/>
          <a:p>
            <a:r>
              <a:rPr lang="es-ES" b="1" dirty="0">
                <a:solidFill>
                  <a:schemeClr val="accent1"/>
                </a:solidFill>
              </a:rPr>
              <a:t>TÉCNICAS COSMETOLÓGICAS:</a:t>
            </a:r>
            <a:br>
              <a:rPr lang="es-ES" b="1" dirty="0">
                <a:solidFill>
                  <a:schemeClr val="accent1"/>
                </a:solidFill>
              </a:rPr>
            </a:br>
            <a:r>
              <a:rPr lang="es-ES" b="1" dirty="0">
                <a:solidFill>
                  <a:schemeClr val="accent1"/>
                </a:solidFill>
              </a:rPr>
              <a:t> LIMPIEZA </a:t>
            </a:r>
          </a:p>
        </p:txBody>
      </p:sp>
      <p:sp>
        <p:nvSpPr>
          <p:cNvPr id="3" name="Marcador de contenido 2">
            <a:extLst>
              <a:ext uri="{FF2B5EF4-FFF2-40B4-BE49-F238E27FC236}">
                <a16:creationId xmlns:a16="http://schemas.microsoft.com/office/drawing/2014/main" id="{86B45F0E-1EC2-E8F5-73E8-0E99DCFF080E}"/>
              </a:ext>
            </a:extLst>
          </p:cNvPr>
          <p:cNvSpPr>
            <a:spLocks noGrp="1"/>
          </p:cNvSpPr>
          <p:nvPr>
            <p:ph idx="1"/>
          </p:nvPr>
        </p:nvSpPr>
        <p:spPr>
          <a:xfrm>
            <a:off x="2589212" y="2125362"/>
            <a:ext cx="5835121" cy="3785860"/>
          </a:xfrm>
        </p:spPr>
        <p:txBody>
          <a:bodyPr>
            <a:normAutofit/>
          </a:bodyPr>
          <a:lstStyle/>
          <a:p>
            <a:pPr>
              <a:lnSpc>
                <a:spcPct val="90000"/>
              </a:lnSpc>
            </a:pPr>
            <a:r>
              <a:rPr lang="es-ES" sz="1400" b="1"/>
              <a:t>Emulsiones: </a:t>
            </a:r>
            <a:r>
              <a:rPr lang="es-ES" sz="1400"/>
              <a:t>contienen en su formulación tensioactivos, que además de formar la emulsión se comportan como detergentes. Son fácilmente  toleradas por todo tipo de pieles. Una  de sus principales ventajas es que permiten eliminar las sustancias lipófilas y las hidrófilas por estar formadas por dos fases, una acuosa y otra grasa.</a:t>
            </a:r>
          </a:p>
          <a:p>
            <a:pPr>
              <a:lnSpc>
                <a:spcPct val="90000"/>
              </a:lnSpc>
            </a:pPr>
            <a:r>
              <a:rPr lang="es-ES" sz="1400" b="1"/>
              <a:t>Aceites: </a:t>
            </a:r>
            <a:r>
              <a:rPr lang="es-ES" sz="1400"/>
              <a:t>son lípidos hidrófobos y líquidos a temperatura ambiente por el predominio de ácidos grasos insaturados. Generalmente, los aceites vegetales utilizados en cosmética proceden de frutos y semillas que han pasado por procesos especiales de extracción y refinación. Se basan en la afinidad del aceite con los componentes del maquillaje y el sebo humano. El aceite limpiador es capaz de arrastrar formulas aceitosas, ya que los pigmentos se dispersan en ellos.</a:t>
            </a:r>
          </a:p>
          <a:p>
            <a:pPr>
              <a:lnSpc>
                <a:spcPct val="90000"/>
              </a:lnSpc>
            </a:pPr>
            <a:r>
              <a:rPr lang="es-ES" sz="1400" b="1"/>
              <a:t>Geles</a:t>
            </a:r>
            <a:r>
              <a:rPr lang="es-ES" sz="1400"/>
              <a:t>: regulan la producción de sebo gracias a sus activos limpiadores y elimina impurezas cutáneas.</a:t>
            </a:r>
          </a:p>
          <a:p>
            <a:pPr>
              <a:lnSpc>
                <a:spcPct val="90000"/>
              </a:lnSpc>
            </a:pPr>
            <a:endParaRPr lang="es-ES" sz="1400" b="1"/>
          </a:p>
        </p:txBody>
      </p:sp>
      <p:pic>
        <p:nvPicPr>
          <p:cNvPr id="5" name="Imagen 4">
            <a:extLst>
              <a:ext uri="{FF2B5EF4-FFF2-40B4-BE49-F238E27FC236}">
                <a16:creationId xmlns:a16="http://schemas.microsoft.com/office/drawing/2014/main" id="{F33F8B22-6A6E-707F-FC77-2A117FC83C81}"/>
              </a:ext>
            </a:extLst>
          </p:cNvPr>
          <p:cNvPicPr>
            <a:picLocks noChangeAspect="1"/>
          </p:cNvPicPr>
          <p:nvPr/>
        </p:nvPicPr>
        <p:blipFill>
          <a:blip r:embed="rId2"/>
          <a:srcRect l="33326" r="28874" b="2"/>
          <a:stretch/>
        </p:blipFill>
        <p:spPr>
          <a:xfrm>
            <a:off x="8631452" y="2129586"/>
            <a:ext cx="2873159" cy="3737814"/>
          </a:xfrm>
          <a:prstGeom prst="rect">
            <a:avLst/>
          </a:prstGeom>
        </p:spPr>
      </p:pic>
    </p:spTree>
    <p:extLst>
      <p:ext uri="{BB962C8B-B14F-4D97-AF65-F5344CB8AC3E}">
        <p14:creationId xmlns:p14="http://schemas.microsoft.com/office/powerpoint/2010/main" val="140635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C7F5C53-48A1-417A-B81C-E2D682CFAC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8A9A6F4-A783-0441-D03C-AAE66E78C0A7}"/>
              </a:ext>
            </a:extLst>
          </p:cNvPr>
          <p:cNvSpPr>
            <a:spLocks noGrp="1"/>
          </p:cNvSpPr>
          <p:nvPr>
            <p:ph type="title"/>
          </p:nvPr>
        </p:nvSpPr>
        <p:spPr>
          <a:xfrm>
            <a:off x="649224" y="645106"/>
            <a:ext cx="5122652" cy="1259894"/>
          </a:xfrm>
        </p:spPr>
        <p:txBody>
          <a:bodyPr>
            <a:normAutofit/>
          </a:bodyPr>
          <a:lstStyle/>
          <a:p>
            <a:pPr>
              <a:lnSpc>
                <a:spcPct val="90000"/>
              </a:lnSpc>
            </a:pPr>
            <a:r>
              <a:rPr kumimoji="0" lang="es-ES" sz="2800" b="1" i="0" u="none" strike="noStrike" kern="1200" cap="none" spc="0" normalizeH="0" baseline="0" noProof="0" dirty="0">
                <a:ln>
                  <a:noFill/>
                </a:ln>
                <a:solidFill>
                  <a:schemeClr val="accent1"/>
                </a:solidFill>
                <a:effectLst/>
                <a:uLnTx/>
                <a:uFillTx/>
                <a:latin typeface="Century Gothic" panose="020B0502020202020204"/>
                <a:ea typeface="+mj-ea"/>
                <a:cs typeface="+mj-cs"/>
              </a:rPr>
              <a:t>TÉCNICAS COSMETOLÓGICAS:</a:t>
            </a:r>
            <a:br>
              <a:rPr kumimoji="0" lang="es-ES" sz="2800" b="1" i="0" u="none" strike="noStrike" kern="1200" cap="none" spc="0" normalizeH="0" baseline="0" noProof="0" dirty="0">
                <a:ln>
                  <a:noFill/>
                </a:ln>
                <a:solidFill>
                  <a:schemeClr val="accent1"/>
                </a:solidFill>
                <a:effectLst/>
                <a:uLnTx/>
                <a:uFillTx/>
                <a:latin typeface="Century Gothic" panose="020B0502020202020204"/>
                <a:ea typeface="+mj-ea"/>
                <a:cs typeface="+mj-cs"/>
              </a:rPr>
            </a:br>
            <a:r>
              <a:rPr kumimoji="0" lang="es-ES" sz="2800" b="1" i="0" u="none" strike="noStrike" kern="1200" cap="none" spc="0" normalizeH="0" baseline="0" noProof="0" dirty="0">
                <a:ln>
                  <a:noFill/>
                </a:ln>
                <a:solidFill>
                  <a:schemeClr val="accent1"/>
                </a:solidFill>
                <a:effectLst/>
                <a:uLnTx/>
                <a:uFillTx/>
                <a:latin typeface="Century Gothic" panose="020B0502020202020204"/>
                <a:ea typeface="+mj-ea"/>
                <a:cs typeface="+mj-cs"/>
              </a:rPr>
              <a:t>EXFOLIACIÓN </a:t>
            </a:r>
            <a:endParaRPr lang="es-ES" sz="2800" dirty="0">
              <a:solidFill>
                <a:schemeClr val="accent1"/>
              </a:solidFill>
            </a:endParaRPr>
          </a:p>
        </p:txBody>
      </p:sp>
      <p:sp>
        <p:nvSpPr>
          <p:cNvPr id="12" name="Rectangle 11">
            <a:extLst>
              <a:ext uri="{FF2B5EF4-FFF2-40B4-BE49-F238E27FC236}">
                <a16:creationId xmlns:a16="http://schemas.microsoft.com/office/drawing/2014/main" id="{B1B47D7B-FBC1-451A-9EB3-ADA2ABB967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Marcador de contenido 2">
            <a:extLst>
              <a:ext uri="{FF2B5EF4-FFF2-40B4-BE49-F238E27FC236}">
                <a16:creationId xmlns:a16="http://schemas.microsoft.com/office/drawing/2014/main" id="{7F6A4BE7-BC16-2A4E-E79E-B079DC409813}"/>
              </a:ext>
            </a:extLst>
          </p:cNvPr>
          <p:cNvSpPr>
            <a:spLocks noGrp="1"/>
          </p:cNvSpPr>
          <p:nvPr>
            <p:ph idx="1"/>
          </p:nvPr>
        </p:nvSpPr>
        <p:spPr>
          <a:xfrm>
            <a:off x="649225" y="2133600"/>
            <a:ext cx="5122652" cy="3759253"/>
          </a:xfrm>
        </p:spPr>
        <p:txBody>
          <a:bodyPr>
            <a:normAutofit/>
          </a:bodyPr>
          <a:lstStyle/>
          <a:p>
            <a:r>
              <a:rPr lang="es-ES" sz="1700" dirty="0"/>
              <a:t>Arrastran y eliminan las células muertas de la capa córnea, minimizando así pequeñas imperfecciones de la piel y aumentando la permeabilidad cutánea. Existen dos tipos:</a:t>
            </a:r>
          </a:p>
          <a:p>
            <a:pPr>
              <a:buFont typeface="Wingdings" panose="05000000000000000000" pitchFamily="2" charset="2"/>
              <a:buChar char="Ø"/>
            </a:pPr>
            <a:r>
              <a:rPr lang="es-ES" sz="1700" b="1" dirty="0"/>
              <a:t>Mecánicos: </a:t>
            </a:r>
            <a:r>
              <a:rPr lang="es-ES" sz="1700" dirty="0"/>
              <a:t>en los que la abrasión que elimina las células se realiza por fricción con los elementos sólidos incluidos en la base cremosa gel o gommage.</a:t>
            </a:r>
          </a:p>
          <a:p>
            <a:pPr>
              <a:buFont typeface="Wingdings" panose="05000000000000000000" pitchFamily="2" charset="2"/>
              <a:buChar char="Ø"/>
            </a:pPr>
            <a:r>
              <a:rPr lang="es-ES" sz="1700" b="1" dirty="0"/>
              <a:t>Químicos: </a:t>
            </a:r>
            <a:r>
              <a:rPr lang="es-ES" sz="1700" dirty="0"/>
              <a:t>en los que los principios activos, ácidos ( glicólico, retinoico, láctico, salicílico, etc.) o enzimáticos (papaína, bromelina) debilitan la unión entre las células córneas.</a:t>
            </a:r>
          </a:p>
        </p:txBody>
      </p:sp>
      <p:pic>
        <p:nvPicPr>
          <p:cNvPr id="5" name="Imagen 4" descr="Mano de una persona&#10;&#10;Descripción generada automáticamente con confianza media">
            <a:extLst>
              <a:ext uri="{FF2B5EF4-FFF2-40B4-BE49-F238E27FC236}">
                <a16:creationId xmlns:a16="http://schemas.microsoft.com/office/drawing/2014/main" id="{4451556B-DFD3-EAF8-2569-28BFB8B6DE8F}"/>
              </a:ext>
            </a:extLst>
          </p:cNvPr>
          <p:cNvPicPr>
            <a:picLocks noChangeAspect="1"/>
          </p:cNvPicPr>
          <p:nvPr/>
        </p:nvPicPr>
        <p:blipFill>
          <a:blip r:embed="rId2"/>
          <a:srcRect b="4809"/>
          <a:stretch/>
        </p:blipFill>
        <p:spPr>
          <a:xfrm>
            <a:off x="6091916" y="645106"/>
            <a:ext cx="5451627" cy="5247747"/>
          </a:xfrm>
          <a:prstGeom prst="rect">
            <a:avLst/>
          </a:prstGeom>
        </p:spPr>
      </p:pic>
      <p:sp>
        <p:nvSpPr>
          <p:cNvPr id="14" name="Freeform 12">
            <a:extLst>
              <a:ext uri="{FF2B5EF4-FFF2-40B4-BE49-F238E27FC236}">
                <a16:creationId xmlns:a16="http://schemas.microsoft.com/office/drawing/2014/main" id="{D290F82B-4A61-479E-9EDF-E52FA9D97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0422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3419E28B-721B-4D0D-A1D3-78EAC57253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06F0E0C1-76AA-81E0-0048-95AA8467D2A9}"/>
              </a:ext>
            </a:extLst>
          </p:cNvPr>
          <p:cNvSpPr>
            <a:spLocks noGrp="1"/>
          </p:cNvSpPr>
          <p:nvPr>
            <p:ph type="title"/>
          </p:nvPr>
        </p:nvSpPr>
        <p:spPr>
          <a:xfrm>
            <a:off x="649224" y="645106"/>
            <a:ext cx="5122652" cy="1259894"/>
          </a:xfrm>
        </p:spPr>
        <p:txBody>
          <a:bodyPr>
            <a:normAutofit/>
          </a:bodyPr>
          <a:lstStyle/>
          <a:p>
            <a:pPr>
              <a:lnSpc>
                <a:spcPct val="90000"/>
              </a:lnSpc>
            </a:pPr>
            <a:r>
              <a:rPr kumimoji="0" lang="es-ES" sz="2500" b="1" i="0" u="none" strike="noStrike" kern="1200" cap="none" spc="0" normalizeH="0" baseline="0" noProof="0" dirty="0">
                <a:ln>
                  <a:noFill/>
                </a:ln>
                <a:solidFill>
                  <a:schemeClr val="accent1"/>
                </a:solidFill>
                <a:effectLst/>
                <a:uLnTx/>
                <a:uFillTx/>
                <a:latin typeface="Century Gothic" panose="020B0502020202020204"/>
                <a:ea typeface="+mj-ea"/>
                <a:cs typeface="+mj-cs"/>
              </a:rPr>
              <a:t>TÉCNICAS COSMETOLÓGICAS: PRODUCTOS DE TRATAMIENTO</a:t>
            </a:r>
            <a:br>
              <a:rPr kumimoji="0" lang="es-ES" sz="2500" b="1" i="0" u="none" strike="noStrike" kern="1200" cap="none" spc="0" normalizeH="0" baseline="0" noProof="0" dirty="0">
                <a:ln>
                  <a:noFill/>
                </a:ln>
                <a:solidFill>
                  <a:schemeClr val="accent1"/>
                </a:solidFill>
                <a:effectLst/>
                <a:uLnTx/>
                <a:uFillTx/>
                <a:latin typeface="Century Gothic" panose="020B0502020202020204"/>
                <a:ea typeface="+mj-ea"/>
                <a:cs typeface="+mj-cs"/>
              </a:rPr>
            </a:br>
            <a:endParaRPr lang="es-ES" sz="2500" dirty="0">
              <a:solidFill>
                <a:schemeClr val="accent1"/>
              </a:solidFill>
            </a:endParaRPr>
          </a:p>
        </p:txBody>
      </p:sp>
      <p:sp>
        <p:nvSpPr>
          <p:cNvPr id="17" name="Rectangle 11">
            <a:extLst>
              <a:ext uri="{FF2B5EF4-FFF2-40B4-BE49-F238E27FC236}">
                <a16:creationId xmlns:a16="http://schemas.microsoft.com/office/drawing/2014/main" id="{359E45B9-0D24-465E-84AD-FEDBA836B5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Marcador de contenido 2">
            <a:extLst>
              <a:ext uri="{FF2B5EF4-FFF2-40B4-BE49-F238E27FC236}">
                <a16:creationId xmlns:a16="http://schemas.microsoft.com/office/drawing/2014/main" id="{1B6E302B-A2B0-EB46-ED30-D2EC6D52C3DD}"/>
              </a:ext>
            </a:extLst>
          </p:cNvPr>
          <p:cNvSpPr>
            <a:spLocks noGrp="1"/>
          </p:cNvSpPr>
          <p:nvPr>
            <p:ph idx="1"/>
          </p:nvPr>
        </p:nvSpPr>
        <p:spPr>
          <a:xfrm>
            <a:off x="649225" y="2133600"/>
            <a:ext cx="5122652" cy="3759253"/>
          </a:xfrm>
        </p:spPr>
        <p:txBody>
          <a:bodyPr>
            <a:normAutofit/>
          </a:bodyPr>
          <a:lstStyle/>
          <a:p>
            <a:pPr>
              <a:lnSpc>
                <a:spcPct val="90000"/>
              </a:lnSpc>
            </a:pPr>
            <a:r>
              <a:rPr lang="es-ES" b="1"/>
              <a:t>Cosmético en monodosis </a:t>
            </a:r>
            <a:r>
              <a:rPr lang="es-ES"/>
              <a:t>con la medida justa en la piel necesita para el tratamiento, con un tipo de formulación  donde sus ingredientes tienen un alto poder de oxidación.</a:t>
            </a:r>
          </a:p>
          <a:p>
            <a:pPr>
              <a:lnSpc>
                <a:spcPct val="90000"/>
              </a:lnSpc>
              <a:buFont typeface="Wingdings" panose="05000000000000000000" pitchFamily="2" charset="2"/>
              <a:buChar char="Ø"/>
            </a:pPr>
            <a:r>
              <a:rPr lang="es-ES" b="1"/>
              <a:t>Ampollas y viales:  </a:t>
            </a:r>
            <a:r>
              <a:rPr lang="es-ES"/>
              <a:t>Normalmente son de cristal. Presentan una concentración mayor en principios activos y fórmulas más potentes Garantizan que los activos se encuentran lo más estables posible, ya que no entra en contacto con el oxígeno y la luz, y ni se oxidan ni se degradan </a:t>
            </a:r>
          </a:p>
        </p:txBody>
      </p:sp>
      <p:pic>
        <p:nvPicPr>
          <p:cNvPr id="5" name="Imagen 4">
            <a:extLst>
              <a:ext uri="{FF2B5EF4-FFF2-40B4-BE49-F238E27FC236}">
                <a16:creationId xmlns:a16="http://schemas.microsoft.com/office/drawing/2014/main" id="{8064CF17-E0C1-5B31-784D-A635511094EA}"/>
              </a:ext>
            </a:extLst>
          </p:cNvPr>
          <p:cNvPicPr>
            <a:picLocks noChangeAspect="1"/>
          </p:cNvPicPr>
          <p:nvPr/>
        </p:nvPicPr>
        <p:blipFill>
          <a:blip r:embed="rId2"/>
          <a:stretch>
            <a:fillRect/>
          </a:stretch>
        </p:blipFill>
        <p:spPr>
          <a:xfrm>
            <a:off x="6091916" y="1792847"/>
            <a:ext cx="5451627" cy="2952265"/>
          </a:xfrm>
          <a:prstGeom prst="rect">
            <a:avLst/>
          </a:prstGeom>
        </p:spPr>
      </p:pic>
      <p:sp>
        <p:nvSpPr>
          <p:cNvPr id="18" name="Freeform 12">
            <a:extLst>
              <a:ext uri="{FF2B5EF4-FFF2-40B4-BE49-F238E27FC236}">
                <a16:creationId xmlns:a16="http://schemas.microsoft.com/office/drawing/2014/main" id="{1F36A2FB-17CD-4DA6-9D8A-BFD6ADF6A3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8052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D9BD230D-0708-4782-93C2-6421485EDE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837B388-0296-2667-7EF5-7069FECA6A0C}"/>
              </a:ext>
            </a:extLst>
          </p:cNvPr>
          <p:cNvSpPr>
            <a:spLocks noGrp="1"/>
          </p:cNvSpPr>
          <p:nvPr>
            <p:ph type="title"/>
          </p:nvPr>
        </p:nvSpPr>
        <p:spPr>
          <a:xfrm>
            <a:off x="649224" y="645106"/>
            <a:ext cx="6574536" cy="1259894"/>
          </a:xfrm>
        </p:spPr>
        <p:txBody>
          <a:bodyPr>
            <a:normAutofit/>
          </a:bodyPr>
          <a:lstStyle/>
          <a:p>
            <a:r>
              <a:rPr kumimoji="0" lang="es-ES" sz="3300" b="1" i="0" u="none" strike="noStrike" kern="1200" cap="none" spc="0" normalizeH="0" baseline="0" noProof="0" dirty="0">
                <a:ln>
                  <a:noFill/>
                </a:ln>
                <a:solidFill>
                  <a:schemeClr val="accent1"/>
                </a:solidFill>
                <a:effectLst/>
                <a:uLnTx/>
                <a:uFillTx/>
                <a:latin typeface="Century Gothic" panose="020B0502020202020204"/>
                <a:ea typeface="+mj-ea"/>
                <a:cs typeface="+mj-cs"/>
              </a:rPr>
              <a:t>TÉCNICAS COSMETOLÓGICAS: SOPORTES IMPREGNADOS.</a:t>
            </a:r>
            <a:endParaRPr lang="es-ES" sz="3300" dirty="0">
              <a:solidFill>
                <a:schemeClr val="accent1"/>
              </a:solidFill>
            </a:endParaRPr>
          </a:p>
        </p:txBody>
      </p:sp>
      <p:sp>
        <p:nvSpPr>
          <p:cNvPr id="17" name="Rectangle 11">
            <a:extLst>
              <a:ext uri="{FF2B5EF4-FFF2-40B4-BE49-F238E27FC236}">
                <a16:creationId xmlns:a16="http://schemas.microsoft.com/office/drawing/2014/main" id="{D630D25A-547E-4D17-B65E-FA2B88893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Marcador de contenido 2">
            <a:extLst>
              <a:ext uri="{FF2B5EF4-FFF2-40B4-BE49-F238E27FC236}">
                <a16:creationId xmlns:a16="http://schemas.microsoft.com/office/drawing/2014/main" id="{8C9B792E-20D2-528B-4B0F-26854B66954C}"/>
              </a:ext>
            </a:extLst>
          </p:cNvPr>
          <p:cNvSpPr>
            <a:spLocks noGrp="1"/>
          </p:cNvSpPr>
          <p:nvPr>
            <p:ph idx="1"/>
          </p:nvPr>
        </p:nvSpPr>
        <p:spPr>
          <a:xfrm>
            <a:off x="649224" y="2133600"/>
            <a:ext cx="6574535" cy="3759253"/>
          </a:xfrm>
        </p:spPr>
        <p:txBody>
          <a:bodyPr>
            <a:normAutofit/>
          </a:bodyPr>
          <a:lstStyle/>
          <a:p>
            <a:pPr>
              <a:lnSpc>
                <a:spcPct val="90000"/>
              </a:lnSpc>
            </a:pPr>
            <a:r>
              <a:rPr lang="es-ES" sz="1400"/>
              <a:t>Forma cosmética que consiste en un soporte de tejido, normalmente celulosa impregnada en un cosmético  Normalmente se encuentran en forma de </a:t>
            </a:r>
            <a:r>
              <a:rPr lang="es-ES" sz="1400" b="1"/>
              <a:t>toallitas con activos </a:t>
            </a:r>
            <a:r>
              <a:rPr lang="es-ES" sz="1400"/>
              <a:t>otro tipo de soporte impregnado son los </a:t>
            </a:r>
            <a:r>
              <a:rPr lang="es-ES" sz="1400" b="1"/>
              <a:t>parches transdérmicos</a:t>
            </a:r>
          </a:p>
          <a:p>
            <a:pPr>
              <a:lnSpc>
                <a:spcPct val="90000"/>
              </a:lnSpc>
            </a:pPr>
            <a:r>
              <a:rPr lang="es-ES" sz="1400"/>
              <a:t>Entre los soportes impregnados de uso profesional :</a:t>
            </a:r>
          </a:p>
          <a:p>
            <a:pPr>
              <a:lnSpc>
                <a:spcPct val="90000"/>
              </a:lnSpc>
              <a:buFont typeface="Wingdings" panose="05000000000000000000" pitchFamily="2" charset="2"/>
              <a:buChar char="Ø"/>
            </a:pPr>
            <a:r>
              <a:rPr lang="es-ES" sz="1400" b="1"/>
              <a:t>Velo de colágeno: </a:t>
            </a:r>
            <a:r>
              <a:rPr lang="es-ES" sz="1400"/>
              <a:t>recomendado para rehidratar y tonificar la piel. Es de gran efectividad porque disminuye el surco de las arrugas al humedecer en profundidad y restaurar, poco a poco, la elasticidad de la piel. Se adhiere como una segunda piel, facilitando la absorción del colágeno soluble.</a:t>
            </a:r>
          </a:p>
          <a:p>
            <a:pPr>
              <a:lnSpc>
                <a:spcPct val="90000"/>
              </a:lnSpc>
              <a:buFont typeface="Wingdings" panose="05000000000000000000" pitchFamily="2" charset="2"/>
              <a:buChar char="Ø"/>
            </a:pPr>
            <a:r>
              <a:rPr lang="es-ES" sz="1400" b="1"/>
              <a:t>Vendas frías: </a:t>
            </a:r>
            <a:r>
              <a:rPr lang="es-ES" sz="1400"/>
              <a:t>consiste en colocar vendas o perneras impregnadas en líquidos que contienen extracto de castaño de Indias, alcanfor y mentol, sustancias que, al contactar con la piel, usan  el calor corporal para evaporarse y, de esta manera, disminuir la temperatura cutánea. Provocan una </a:t>
            </a:r>
            <a:r>
              <a:rPr lang="es-ES" sz="1400" err="1"/>
              <a:t>vasoconstricicción</a:t>
            </a:r>
            <a:r>
              <a:rPr lang="es-ES" sz="1400"/>
              <a:t> periférica y la activación metabólica. Indicadas en tratamientos de celulitis, piernas cansadas y problemas vasculares.</a:t>
            </a:r>
          </a:p>
        </p:txBody>
      </p:sp>
      <p:pic>
        <p:nvPicPr>
          <p:cNvPr id="5" name="Imagen 4" descr="Una persona en una cama&#10;&#10;Descripción generada automáticamente con confianza baja">
            <a:extLst>
              <a:ext uri="{FF2B5EF4-FFF2-40B4-BE49-F238E27FC236}">
                <a16:creationId xmlns:a16="http://schemas.microsoft.com/office/drawing/2014/main" id="{80FC2E87-4F71-CDC2-E6E4-EA783C1D2263}"/>
              </a:ext>
            </a:extLst>
          </p:cNvPr>
          <p:cNvPicPr>
            <a:picLocks noChangeAspect="1"/>
          </p:cNvPicPr>
          <p:nvPr/>
        </p:nvPicPr>
        <p:blipFill>
          <a:blip r:embed="rId2"/>
          <a:stretch>
            <a:fillRect/>
          </a:stretch>
        </p:blipFill>
        <p:spPr>
          <a:xfrm>
            <a:off x="7562088" y="1794367"/>
            <a:ext cx="3981455" cy="2949225"/>
          </a:xfrm>
          <a:prstGeom prst="rect">
            <a:avLst/>
          </a:prstGeom>
        </p:spPr>
      </p:pic>
      <p:sp>
        <p:nvSpPr>
          <p:cNvPr id="18" name="Freeform 11">
            <a:extLst>
              <a:ext uri="{FF2B5EF4-FFF2-40B4-BE49-F238E27FC236}">
                <a16:creationId xmlns:a16="http://schemas.microsoft.com/office/drawing/2014/main" id="{F39C56FC-EE04-4CE0-8DE2-736A201E9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6360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A641A1-7B06-4650-F899-4D0E4111C1C8}"/>
              </a:ext>
            </a:extLst>
          </p:cNvPr>
          <p:cNvSpPr>
            <a:spLocks noGrp="1"/>
          </p:cNvSpPr>
          <p:nvPr>
            <p:ph type="title"/>
          </p:nvPr>
        </p:nvSpPr>
        <p:spPr/>
        <p:txBody>
          <a:bodyPr>
            <a:normAutofit fontScale="90000"/>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TÉCNICAS COSMETOLÓGICAS:</a:t>
            </a:r>
            <a:b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br>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MASCARILLAS Y ENVOLTURAS</a:t>
            </a:r>
            <a:b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br>
            <a:endParaRPr lang="es-ES" dirty="0"/>
          </a:p>
        </p:txBody>
      </p:sp>
      <p:sp>
        <p:nvSpPr>
          <p:cNvPr id="3" name="Marcador de contenido 2">
            <a:extLst>
              <a:ext uri="{FF2B5EF4-FFF2-40B4-BE49-F238E27FC236}">
                <a16:creationId xmlns:a16="http://schemas.microsoft.com/office/drawing/2014/main" id="{59CDF300-7EDC-B4E2-8E4E-C5654E26BD5D}"/>
              </a:ext>
            </a:extLst>
          </p:cNvPr>
          <p:cNvSpPr>
            <a:spLocks noGrp="1"/>
          </p:cNvSpPr>
          <p:nvPr>
            <p:ph idx="1"/>
          </p:nvPr>
        </p:nvSpPr>
        <p:spPr/>
        <p:txBody>
          <a:bodyPr/>
          <a:lstStyle/>
          <a:p>
            <a:r>
              <a:rPr lang="es-ES" b="1" dirty="0"/>
              <a:t>Mascarillas: </a:t>
            </a:r>
            <a:r>
              <a:rPr lang="es-ES" dirty="0"/>
              <a:t>cubren la piel herméticamente y forman una película que se retira después de secarse. Cierran los folículos pilosebáceos y reafirman la piel.</a:t>
            </a:r>
          </a:p>
          <a:p>
            <a:r>
              <a:rPr lang="es-ES" b="1" dirty="0"/>
              <a:t>Emplastos y envolturas: </a:t>
            </a:r>
            <a:r>
              <a:rPr lang="es-ES" dirty="0"/>
              <a:t>son preparaciones blandas y porosas de fangos y arcillas, algas (alginatos), peloides o mezclas de parafinas. Son muy adecuadas para pieles deshidratadas y secas o grasas y seborreicas . Favorecen la hidratación y la penetración de activos cosméticos por su acción oclusiva, que se potencia al envolver el emplasto con láminas de aluminio, plástico , lino, etc.</a:t>
            </a:r>
          </a:p>
        </p:txBody>
      </p:sp>
    </p:spTree>
    <p:extLst>
      <p:ext uri="{BB962C8B-B14F-4D97-AF65-F5344CB8AC3E}">
        <p14:creationId xmlns:p14="http://schemas.microsoft.com/office/powerpoint/2010/main" val="2472823607"/>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1098</TotalTime>
  <Words>629</Words>
  <Application>Microsoft Office PowerPoint</Application>
  <PresentationFormat>Panorámica</PresentationFormat>
  <Paragraphs>20</Paragraphs>
  <Slides>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Arial</vt:lpstr>
      <vt:lpstr>Calibri</vt:lpstr>
      <vt:lpstr>Century Gothic</vt:lpstr>
      <vt:lpstr>Wingdings</vt:lpstr>
      <vt:lpstr>Wingdings 3</vt:lpstr>
      <vt:lpstr>Espiral</vt:lpstr>
      <vt:lpstr>TEMA 7 CRITERIOS DE SELECCIÓN DE TÉCNICAS MANUALES Y COSMÉTICOS.</vt:lpstr>
      <vt:lpstr>TÉCNICAS COSMETOLÓGICAS:  LIMPIEZA </vt:lpstr>
      <vt:lpstr>TÉCNICAS COSMETOLÓGICAS: EXFOLIACIÓN </vt:lpstr>
      <vt:lpstr>TÉCNICAS COSMETOLÓGICAS: PRODUCTOS DE TRATAMIENTO </vt:lpstr>
      <vt:lpstr>TÉCNICAS COSMETOLÓGICAS: SOPORTES IMPREGNADOS.</vt:lpstr>
      <vt:lpstr>TÉCNICAS COSMETOLÓGICAS: MASCARILLAS Y ENVOLTURAS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GESTION INSTALACIONES , MEDIOS TÉCNICOS Y MATERIALES</dc:title>
  <dc:creator>patricia busto lopez</dc:creator>
  <cp:lastModifiedBy>Teresa Calvo Salgueiro</cp:lastModifiedBy>
  <cp:revision>49</cp:revision>
  <dcterms:created xsi:type="dcterms:W3CDTF">2022-11-13T10:15:39Z</dcterms:created>
  <dcterms:modified xsi:type="dcterms:W3CDTF">2024-11-13T22:26:32Z</dcterms:modified>
</cp:coreProperties>
</file>