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10/19/2021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10/19/2021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10/19/2021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10/19/2021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10/19/2021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lahabitaciondepukas.blogspot.com/2013/10/diagnostico-facial.html"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97E873DD-1323-4494-8401-4DCEB71A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BA0C3CEB-4D10-4B32-99D2-F92B65316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1">
            <a:extLst>
              <a:ext uri="{FF2B5EF4-FFF2-40B4-BE49-F238E27FC236}">
                <a16:creationId xmlns:a16="http://schemas.microsoft.com/office/drawing/2014/main" id="{AB2A801A-DC4E-491A-AF3C-5240828A0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solidFill>
            <a:srgbClr val="FFFFFF"/>
          </a:solidFill>
          <a:ln>
            <a:noFill/>
          </a:ln>
          <a:effectLst>
            <a:innerShdw blurRad="114300">
              <a:srgbClr val="40404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871A301-6351-451C-B2C0-4183B44889F3}"/>
              </a:ext>
            </a:extLst>
          </p:cNvPr>
          <p:cNvPicPr>
            <a:picLocks noChangeAspect="1"/>
          </p:cNvPicPr>
          <p:nvPr/>
        </p:nvPicPr>
        <p:blipFill>
          <a:blip r:embed="rId2"/>
          <a:stretch>
            <a:fillRect/>
          </a:stretch>
        </p:blipFill>
        <p:spPr>
          <a:xfrm>
            <a:off x="1293000" y="2458623"/>
            <a:ext cx="5339490" cy="1940755"/>
          </a:xfrm>
          <a:prstGeom prst="rect">
            <a:avLst/>
          </a:prstGeom>
        </p:spPr>
      </p:pic>
    </p:spTree>
    <p:extLst>
      <p:ext uri="{BB962C8B-B14F-4D97-AF65-F5344CB8AC3E}">
        <p14:creationId xmlns:p14="http://schemas.microsoft.com/office/powerpoint/2010/main" val="60849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D3E7D1-9299-4278-A215-98F963E6083C}"/>
              </a:ext>
            </a:extLst>
          </p:cNvPr>
          <p:cNvSpPr txBox="1"/>
          <p:nvPr/>
        </p:nvSpPr>
        <p:spPr>
          <a:xfrm>
            <a:off x="89452" y="1361660"/>
            <a:ext cx="12102547" cy="4846840"/>
          </a:xfrm>
          <a:prstGeom prst="rect">
            <a:avLst/>
          </a:prstGeom>
          <a:noFill/>
        </p:spPr>
        <p:txBody>
          <a:bodyPr wrap="square" rtlCol="0">
            <a:spAutoFit/>
          </a:bodyPr>
          <a:lstStyle/>
          <a:p>
            <a:r>
              <a:rPr lang="es-ES" b="1" u="sng" dirty="0"/>
              <a:t>CORNEÓMETRO: MEDIDOR DEL GRADO  DE HIDRATACIÓN</a:t>
            </a:r>
          </a:p>
          <a:p>
            <a:endParaRPr lang="es-ES" sz="1600" b="1" dirty="0"/>
          </a:p>
          <a:p>
            <a:pPr algn="just">
              <a:lnSpc>
                <a:spcPct val="150000"/>
              </a:lnSpc>
            </a:pPr>
            <a:r>
              <a:rPr lang="es-ES" sz="1600" dirty="0"/>
              <a:t>Instrumento que mide el grado de hidratación de la piel, mediante conductividad eléctrica. También es útil para medir la eficacia de un cosmético o tratamiento hidratante.</a:t>
            </a:r>
          </a:p>
          <a:p>
            <a:pPr algn="just">
              <a:lnSpc>
                <a:spcPct val="150000"/>
              </a:lnSpc>
            </a:pPr>
            <a:r>
              <a:rPr lang="es-ES" sz="1600" b="1" dirty="0"/>
              <a:t>El aparato mide la resistencia al paso de la corriente eléctrica</a:t>
            </a:r>
            <a:r>
              <a:rPr lang="es-ES" sz="1600" dirty="0"/>
              <a:t>: su principio de acción se basa en la resistencia que presenta la capa córnea a la transmisión de la corriente eléctrica.  . El medidor de hidratación, o </a:t>
            </a:r>
            <a:r>
              <a:rPr lang="es-ES" sz="1600" dirty="0" err="1"/>
              <a:t>corneómetro</a:t>
            </a:r>
            <a:r>
              <a:rPr lang="es-ES" sz="1600" b="1" dirty="0"/>
              <a:t>, realiza medidas que cuantifican el grado de humedad de la piel. </a:t>
            </a:r>
          </a:p>
          <a:p>
            <a:endParaRPr lang="es-ES" sz="2000" b="1" dirty="0"/>
          </a:p>
          <a:p>
            <a:r>
              <a:rPr lang="es-ES" b="1" u="sng" dirty="0"/>
              <a:t>SEBÓMETRO</a:t>
            </a:r>
            <a:endParaRPr lang="es-ES" sz="1600" b="1" u="sng" dirty="0"/>
          </a:p>
          <a:p>
            <a:pPr algn="just">
              <a:lnSpc>
                <a:spcPct val="150000"/>
              </a:lnSpc>
            </a:pPr>
            <a:r>
              <a:rPr lang="es-ES" sz="1600" dirty="0"/>
              <a:t>El sebómetro es un equipo </a:t>
            </a:r>
            <a:r>
              <a:rPr lang="es-ES" sz="1600" b="1" dirty="0"/>
              <a:t>para el análisis de los lípidos superficiales</a:t>
            </a:r>
          </a:p>
          <a:p>
            <a:pPr algn="just">
              <a:lnSpc>
                <a:spcPct val="150000"/>
              </a:lnSpc>
            </a:pPr>
            <a:r>
              <a:rPr lang="es-ES" sz="1600" b="1" dirty="0"/>
              <a:t> de la piel. </a:t>
            </a:r>
            <a:r>
              <a:rPr lang="es-ES" sz="1600" dirty="0"/>
              <a:t>Se basa en la lectura mediante un fotómetro de la </a:t>
            </a:r>
          </a:p>
          <a:p>
            <a:pPr algn="just">
              <a:lnSpc>
                <a:spcPct val="150000"/>
              </a:lnSpc>
            </a:pPr>
            <a:r>
              <a:rPr lang="es-ES" sz="1600" dirty="0"/>
              <a:t>transmisión lumínica a través de una película que se aplica sobre la piel y</a:t>
            </a:r>
          </a:p>
          <a:p>
            <a:pPr algn="just">
              <a:lnSpc>
                <a:spcPct val="150000"/>
              </a:lnSpc>
            </a:pPr>
            <a:r>
              <a:rPr lang="es-ES" sz="1600" dirty="0"/>
              <a:t> a la que se adhiere el sebo. Es necesario que la piel este limpia y sin haber </a:t>
            </a:r>
          </a:p>
          <a:p>
            <a:pPr algn="just">
              <a:lnSpc>
                <a:spcPct val="150000"/>
              </a:lnSpc>
            </a:pPr>
            <a:r>
              <a:rPr lang="es-ES" sz="1600" dirty="0"/>
              <a:t>utilizado cosmético las últimas 8 horas.</a:t>
            </a:r>
          </a:p>
        </p:txBody>
      </p:sp>
      <p:pic>
        <p:nvPicPr>
          <p:cNvPr id="3" name="Imagen 2">
            <a:extLst>
              <a:ext uri="{FF2B5EF4-FFF2-40B4-BE49-F238E27FC236}">
                <a16:creationId xmlns:a16="http://schemas.microsoft.com/office/drawing/2014/main" id="{DCD045E4-E85B-4A5C-9CBE-4B57E1E9E64B}"/>
              </a:ext>
            </a:extLst>
          </p:cNvPr>
          <p:cNvPicPr>
            <a:picLocks noChangeAspect="1"/>
          </p:cNvPicPr>
          <p:nvPr/>
        </p:nvPicPr>
        <p:blipFill>
          <a:blip r:embed="rId2"/>
          <a:stretch>
            <a:fillRect/>
          </a:stretch>
        </p:blipFill>
        <p:spPr>
          <a:xfrm>
            <a:off x="9281785" y="4135680"/>
            <a:ext cx="2255716" cy="2072820"/>
          </a:xfrm>
          <a:prstGeom prst="rect">
            <a:avLst/>
          </a:prstGeom>
        </p:spPr>
      </p:pic>
    </p:spTree>
    <p:extLst>
      <p:ext uri="{BB962C8B-B14F-4D97-AF65-F5344CB8AC3E}">
        <p14:creationId xmlns:p14="http://schemas.microsoft.com/office/powerpoint/2010/main" val="1561050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C100A3-1E3E-4A58-8928-1239127E07A1}"/>
              </a:ext>
            </a:extLst>
          </p:cNvPr>
          <p:cNvSpPr txBox="1"/>
          <p:nvPr/>
        </p:nvSpPr>
        <p:spPr>
          <a:xfrm>
            <a:off x="272955" y="1501252"/>
            <a:ext cx="11919045" cy="5139869"/>
          </a:xfrm>
          <a:prstGeom prst="rect">
            <a:avLst/>
          </a:prstGeom>
          <a:noFill/>
        </p:spPr>
        <p:txBody>
          <a:bodyPr wrap="square" rtlCol="0">
            <a:spAutoFit/>
          </a:bodyPr>
          <a:lstStyle/>
          <a:p>
            <a:r>
              <a:rPr lang="es-ES" b="1" u="sng" dirty="0"/>
              <a:t>EVAPORÍMETRO</a:t>
            </a:r>
          </a:p>
          <a:p>
            <a:endParaRPr lang="es-ES" b="1" u="sng" dirty="0"/>
          </a:p>
          <a:p>
            <a:r>
              <a:rPr lang="es-ES" sz="2000" dirty="0"/>
              <a:t>Mide la evaporación del agua en la superficie de la piel y, por tanto también mide la función barrera de la piel. Tiene utilidad en la evaluación de la eficacia de los cosméticos hidratantes.</a:t>
            </a:r>
          </a:p>
          <a:p>
            <a:r>
              <a:rPr lang="es-ES" sz="2000" dirty="0"/>
              <a:t>Sirve como indicador para determinar el riesgo de sequedad de la piel.</a:t>
            </a:r>
          </a:p>
          <a:p>
            <a:endParaRPr lang="es-ES" dirty="0"/>
          </a:p>
          <a:p>
            <a:r>
              <a:rPr lang="es-ES" b="1" u="sng" dirty="0"/>
              <a:t>CUTOMETRO</a:t>
            </a:r>
          </a:p>
          <a:p>
            <a:endParaRPr lang="es-ES" b="1" u="sng" dirty="0"/>
          </a:p>
          <a:p>
            <a:r>
              <a:rPr lang="es-ES" sz="2000" dirty="0"/>
              <a:t>Dispositivo</a:t>
            </a:r>
            <a:r>
              <a:rPr lang="es-ES" dirty="0"/>
              <a:t> </a:t>
            </a:r>
            <a:r>
              <a:rPr lang="es-ES" sz="2000" dirty="0"/>
              <a:t>que determina la elasticidad de la piel. La elasticidad de la piel  se pierde con el envejecimiento.</a:t>
            </a:r>
          </a:p>
          <a:p>
            <a:endParaRPr lang="es-ES" sz="2000" dirty="0"/>
          </a:p>
          <a:p>
            <a:r>
              <a:rPr lang="pt-BR" b="1" u="sng" dirty="0"/>
              <a:t>MEDIDOR DE pH  o </a:t>
            </a:r>
            <a:r>
              <a:rPr lang="pt-BR" b="1" u="sng" dirty="0" err="1"/>
              <a:t>pH-METRO</a:t>
            </a:r>
            <a:r>
              <a:rPr lang="pt-BR" b="1" u="sng" dirty="0"/>
              <a:t>: PEACHÍMETRO</a:t>
            </a:r>
          </a:p>
          <a:p>
            <a:endParaRPr lang="es-ES" sz="2000" dirty="0"/>
          </a:p>
          <a:p>
            <a:r>
              <a:rPr lang="es-ES" sz="2000" dirty="0"/>
              <a:t>El aparato medidor de pH o pH- metro no ofrece valores fiables a la hora de determinar el pH de la piel (aunque sí del pH de los cosméticos), por lo que su uso ha decaído en el ámbito de la estética. Valor normal del pH de la piel es entre 5,5 y 6 </a:t>
            </a:r>
          </a:p>
          <a:p>
            <a:endParaRPr lang="es-ES" sz="2000" dirty="0"/>
          </a:p>
        </p:txBody>
      </p:sp>
    </p:spTree>
    <p:extLst>
      <p:ext uri="{BB962C8B-B14F-4D97-AF65-F5344CB8AC3E}">
        <p14:creationId xmlns:p14="http://schemas.microsoft.com/office/powerpoint/2010/main" val="27350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8CF44CC-62ED-4AF5-BBF9-3B447BE73D96}"/>
              </a:ext>
            </a:extLst>
          </p:cNvPr>
          <p:cNvSpPr/>
          <p:nvPr/>
        </p:nvSpPr>
        <p:spPr>
          <a:xfrm>
            <a:off x="163773" y="1555845"/>
            <a:ext cx="11832609" cy="2523768"/>
          </a:xfrm>
          <a:prstGeom prst="rect">
            <a:avLst/>
          </a:prstGeom>
        </p:spPr>
        <p:txBody>
          <a:bodyPr wrap="square">
            <a:spAutoFit/>
          </a:bodyPr>
          <a:lstStyle/>
          <a:p>
            <a:r>
              <a:rPr lang="es-ES" b="1" u="sng" dirty="0"/>
              <a:t>MICROCÁMARA</a:t>
            </a:r>
          </a:p>
          <a:p>
            <a:endParaRPr lang="es-ES" sz="2000" dirty="0"/>
          </a:p>
          <a:p>
            <a:r>
              <a:rPr lang="es-ES" sz="2000" dirty="0"/>
              <a:t>Este equipo se basa en tomar imágenes de la superficie cutánea mediante una cámara de filmación de tamaño reducido y proyectarlas de forma aumentada en una pantalla o visor</a:t>
            </a:r>
          </a:p>
          <a:p>
            <a:endParaRPr lang="es-ES" sz="2000" dirty="0"/>
          </a:p>
          <a:p>
            <a:r>
              <a:rPr lang="es-ES" sz="2000" dirty="0"/>
              <a:t>• La piel estará desmaquillada y limpia al menos 3 horas antes de su observación.</a:t>
            </a:r>
          </a:p>
          <a:p>
            <a:r>
              <a:rPr lang="es-ES" sz="2000" dirty="0"/>
              <a:t>• La </a:t>
            </a:r>
            <a:r>
              <a:rPr lang="es-ES" sz="2000" dirty="0" err="1"/>
              <a:t>microcamara</a:t>
            </a:r>
            <a:r>
              <a:rPr lang="es-ES" sz="2000" dirty="0"/>
              <a:t> se limpiará y desinfectará después de cada aplicación.</a:t>
            </a:r>
          </a:p>
          <a:p>
            <a:endParaRPr lang="es-ES" sz="2000" dirty="0"/>
          </a:p>
        </p:txBody>
      </p:sp>
      <p:pic>
        <p:nvPicPr>
          <p:cNvPr id="3" name="Imagen 2">
            <a:extLst>
              <a:ext uri="{FF2B5EF4-FFF2-40B4-BE49-F238E27FC236}">
                <a16:creationId xmlns:a16="http://schemas.microsoft.com/office/drawing/2014/main" id="{960FA9D5-9F4E-4A20-AC87-4436D197DFD0}"/>
              </a:ext>
            </a:extLst>
          </p:cNvPr>
          <p:cNvPicPr>
            <a:picLocks noChangeAspect="1"/>
          </p:cNvPicPr>
          <p:nvPr/>
        </p:nvPicPr>
        <p:blipFill>
          <a:blip r:embed="rId2"/>
          <a:stretch>
            <a:fillRect/>
          </a:stretch>
        </p:blipFill>
        <p:spPr>
          <a:xfrm>
            <a:off x="774676" y="4421206"/>
            <a:ext cx="2481287" cy="1761897"/>
          </a:xfrm>
          <a:prstGeom prst="rect">
            <a:avLst/>
          </a:prstGeom>
        </p:spPr>
      </p:pic>
      <p:pic>
        <p:nvPicPr>
          <p:cNvPr id="4" name="Imagen 3">
            <a:extLst>
              <a:ext uri="{FF2B5EF4-FFF2-40B4-BE49-F238E27FC236}">
                <a16:creationId xmlns:a16="http://schemas.microsoft.com/office/drawing/2014/main" id="{3E608310-887F-4AFC-8A6E-9073C7910411}"/>
              </a:ext>
            </a:extLst>
          </p:cNvPr>
          <p:cNvPicPr>
            <a:picLocks noChangeAspect="1"/>
          </p:cNvPicPr>
          <p:nvPr/>
        </p:nvPicPr>
        <p:blipFill>
          <a:blip r:embed="rId3"/>
          <a:stretch>
            <a:fillRect/>
          </a:stretch>
        </p:blipFill>
        <p:spPr>
          <a:xfrm>
            <a:off x="4722125" y="4382172"/>
            <a:ext cx="2511595" cy="1909446"/>
          </a:xfrm>
          <a:prstGeom prst="rect">
            <a:avLst/>
          </a:prstGeom>
        </p:spPr>
      </p:pic>
      <p:pic>
        <p:nvPicPr>
          <p:cNvPr id="5" name="Imagen 4">
            <a:extLst>
              <a:ext uri="{FF2B5EF4-FFF2-40B4-BE49-F238E27FC236}">
                <a16:creationId xmlns:a16="http://schemas.microsoft.com/office/drawing/2014/main" id="{E91CDC0B-8B5E-4395-B6BF-7573517C66AA}"/>
              </a:ext>
            </a:extLst>
          </p:cNvPr>
          <p:cNvPicPr>
            <a:picLocks noChangeAspect="1"/>
          </p:cNvPicPr>
          <p:nvPr/>
        </p:nvPicPr>
        <p:blipFill>
          <a:blip r:embed="rId4"/>
          <a:stretch>
            <a:fillRect/>
          </a:stretch>
        </p:blipFill>
        <p:spPr>
          <a:xfrm>
            <a:off x="8925636" y="4433286"/>
            <a:ext cx="2389413" cy="1909445"/>
          </a:xfrm>
          <a:prstGeom prst="rect">
            <a:avLst/>
          </a:prstGeom>
        </p:spPr>
      </p:pic>
    </p:spTree>
    <p:extLst>
      <p:ext uri="{BB962C8B-B14F-4D97-AF65-F5344CB8AC3E}">
        <p14:creationId xmlns:p14="http://schemas.microsoft.com/office/powerpoint/2010/main" val="366077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4B822E4-9A01-4E7A-B447-F8B3A3E2BD67}"/>
              </a:ext>
            </a:extLst>
          </p:cNvPr>
          <p:cNvPicPr>
            <a:picLocks noChangeAspect="1"/>
          </p:cNvPicPr>
          <p:nvPr/>
        </p:nvPicPr>
        <p:blipFill>
          <a:blip r:embed="rId2"/>
          <a:stretch>
            <a:fillRect/>
          </a:stretch>
        </p:blipFill>
        <p:spPr>
          <a:xfrm>
            <a:off x="2152357" y="1087296"/>
            <a:ext cx="8468752" cy="5739052"/>
          </a:xfrm>
          <a:prstGeom prst="rect">
            <a:avLst/>
          </a:prstGeom>
        </p:spPr>
      </p:pic>
    </p:spTree>
    <p:extLst>
      <p:ext uri="{BB962C8B-B14F-4D97-AF65-F5344CB8AC3E}">
        <p14:creationId xmlns:p14="http://schemas.microsoft.com/office/powerpoint/2010/main" val="3457041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DS 800 12 Uso practico">
            <a:hlinkClick r:id="" action="ppaction://media"/>
            <a:extLst>
              <a:ext uri="{FF2B5EF4-FFF2-40B4-BE49-F238E27FC236}">
                <a16:creationId xmlns:a16="http://schemas.microsoft.com/office/drawing/2014/main" id="{CD39BB4C-36A4-4093-B1B8-B5721612FB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626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4417184-25B0-4571-8F20-9D2D2BE2136F}"/>
              </a:ext>
            </a:extLst>
          </p:cNvPr>
          <p:cNvSpPr txBox="1"/>
          <p:nvPr/>
        </p:nvSpPr>
        <p:spPr>
          <a:xfrm>
            <a:off x="622852" y="1828800"/>
            <a:ext cx="11317357" cy="1600438"/>
          </a:xfrm>
          <a:prstGeom prst="rect">
            <a:avLst/>
          </a:prstGeom>
          <a:noFill/>
        </p:spPr>
        <p:txBody>
          <a:bodyPr wrap="square" rtlCol="0">
            <a:spAutoFit/>
          </a:bodyPr>
          <a:lstStyle/>
          <a:p>
            <a:r>
              <a:rPr lang="es-ES" b="1" u="sng" dirty="0"/>
              <a:t>TERMOGRAFÍA</a:t>
            </a:r>
          </a:p>
          <a:p>
            <a:endParaRPr lang="es-ES" sz="2000" dirty="0"/>
          </a:p>
          <a:p>
            <a:r>
              <a:rPr lang="es-ES" sz="2000" dirty="0"/>
              <a:t>Se utiliza para cuantificar los cambios de temperatura superficial de la piel. Este dispositivo convierte la radiación infrarroja de la piel en una imagen termográfica. </a:t>
            </a:r>
          </a:p>
          <a:p>
            <a:r>
              <a:rPr lang="es-ES" sz="2000" dirty="0"/>
              <a:t>Se utiliza para valorar los depósitos de grasa y la evolución de la celulitis</a:t>
            </a:r>
          </a:p>
        </p:txBody>
      </p:sp>
      <p:pic>
        <p:nvPicPr>
          <p:cNvPr id="3" name="Imagen 2">
            <a:extLst>
              <a:ext uri="{FF2B5EF4-FFF2-40B4-BE49-F238E27FC236}">
                <a16:creationId xmlns:a16="http://schemas.microsoft.com/office/drawing/2014/main" id="{32397408-A894-4693-AEA1-8C1F73D7AD5C}"/>
              </a:ext>
            </a:extLst>
          </p:cNvPr>
          <p:cNvPicPr>
            <a:picLocks noChangeAspect="1"/>
          </p:cNvPicPr>
          <p:nvPr/>
        </p:nvPicPr>
        <p:blipFill>
          <a:blip r:embed="rId2"/>
          <a:stretch>
            <a:fillRect/>
          </a:stretch>
        </p:blipFill>
        <p:spPr>
          <a:xfrm>
            <a:off x="1037811" y="3657600"/>
            <a:ext cx="2725807" cy="2941983"/>
          </a:xfrm>
          <a:prstGeom prst="rect">
            <a:avLst/>
          </a:prstGeom>
        </p:spPr>
      </p:pic>
      <p:pic>
        <p:nvPicPr>
          <p:cNvPr id="4" name="Imagen 3">
            <a:extLst>
              <a:ext uri="{FF2B5EF4-FFF2-40B4-BE49-F238E27FC236}">
                <a16:creationId xmlns:a16="http://schemas.microsoft.com/office/drawing/2014/main" id="{8D995486-280C-4EEB-B7DF-120CF0A1A558}"/>
              </a:ext>
            </a:extLst>
          </p:cNvPr>
          <p:cNvPicPr>
            <a:picLocks noChangeAspect="1"/>
          </p:cNvPicPr>
          <p:nvPr/>
        </p:nvPicPr>
        <p:blipFill>
          <a:blip r:embed="rId3"/>
          <a:stretch>
            <a:fillRect/>
          </a:stretch>
        </p:blipFill>
        <p:spPr>
          <a:xfrm>
            <a:off x="4669113" y="3882059"/>
            <a:ext cx="5610225" cy="2857500"/>
          </a:xfrm>
          <a:prstGeom prst="rect">
            <a:avLst/>
          </a:prstGeom>
        </p:spPr>
      </p:pic>
    </p:spTree>
    <p:extLst>
      <p:ext uri="{BB962C8B-B14F-4D97-AF65-F5344CB8AC3E}">
        <p14:creationId xmlns:p14="http://schemas.microsoft.com/office/powerpoint/2010/main" val="127857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1A22A0-4167-4C5B-9DC6-08B3A266C26E}"/>
              </a:ext>
            </a:extLst>
          </p:cNvPr>
          <p:cNvSpPr txBox="1"/>
          <p:nvPr/>
        </p:nvSpPr>
        <p:spPr>
          <a:xfrm>
            <a:off x="3366052" y="887897"/>
            <a:ext cx="6109252" cy="584775"/>
          </a:xfrm>
          <a:prstGeom prst="rect">
            <a:avLst/>
          </a:prstGeom>
          <a:noFill/>
        </p:spPr>
        <p:txBody>
          <a:bodyPr wrap="square" rtlCol="0">
            <a:spAutoFit/>
          </a:bodyPr>
          <a:lstStyle/>
          <a:p>
            <a:r>
              <a:rPr lang="es-ES" sz="3200" b="1" dirty="0">
                <a:effectLst>
                  <a:outerShdw blurRad="38100" dist="38100" dir="2700000" algn="tl">
                    <a:srgbClr val="000000">
                      <a:alpha val="43137"/>
                    </a:srgbClr>
                  </a:outerShdw>
                </a:effectLst>
              </a:rPr>
              <a:t>DIAGNÓSTICO ESTÉTICO</a:t>
            </a:r>
          </a:p>
        </p:txBody>
      </p:sp>
      <p:sp>
        <p:nvSpPr>
          <p:cNvPr id="3" name="CuadroTexto 2">
            <a:extLst>
              <a:ext uri="{FF2B5EF4-FFF2-40B4-BE49-F238E27FC236}">
                <a16:creationId xmlns:a16="http://schemas.microsoft.com/office/drawing/2014/main" id="{1A8BD2D3-F5F8-492F-B653-9E25A5F0F8E3}"/>
              </a:ext>
            </a:extLst>
          </p:cNvPr>
          <p:cNvSpPr txBox="1"/>
          <p:nvPr/>
        </p:nvSpPr>
        <p:spPr>
          <a:xfrm>
            <a:off x="490330" y="1842052"/>
            <a:ext cx="10721009" cy="4247317"/>
          </a:xfrm>
          <a:prstGeom prst="rect">
            <a:avLst/>
          </a:prstGeom>
          <a:noFill/>
        </p:spPr>
        <p:txBody>
          <a:bodyPr wrap="square" rtlCol="0">
            <a:spAutoFit/>
          </a:bodyPr>
          <a:lstStyle/>
          <a:p>
            <a:pPr marL="285750" indent="-285750">
              <a:buFont typeface="Arial" panose="020B0604020202020204" pitchFamily="34" charset="0"/>
              <a:buChar char="•"/>
            </a:pPr>
            <a:r>
              <a:rPr lang="es-ES" dirty="0"/>
              <a:t>PASO MUY IMPORTANTE EN EL CONTACTO DEL PROFESIONAL CON EL CLIENTE YA QUE  DETERMINARÁ LOS TRATAMIENTOS, CUIDADOS ESTÉTICOS Y LOS COSMÉTICOS MÁS ADECUADOS.</a:t>
            </a:r>
          </a:p>
          <a:p>
            <a:endParaRPr lang="es-ES" dirty="0"/>
          </a:p>
          <a:p>
            <a:pPr marL="285750" indent="-285750">
              <a:buFont typeface="Arial" panose="020B0604020202020204" pitchFamily="34" charset="0"/>
              <a:buChar char="•"/>
            </a:pPr>
            <a:r>
              <a:rPr lang="es-ES" b="1" dirty="0"/>
              <a:t>DIAGNÓSTICO HACE REFERENCIA AL RESULTADO OBTENIDO EN EL  ESTUDIO DE LA PIEL, SUS ANEXOS, Y SUS ALTERACIONES O MODIFICACIONES ESTÉTICAS A PARTIR DE UNOS SÍNTOMAS O SIGNOS</a:t>
            </a:r>
            <a:r>
              <a:rPr lang="es-ES" dirty="0"/>
              <a:t>.</a:t>
            </a:r>
          </a:p>
          <a:p>
            <a:endParaRPr lang="es-ES" dirty="0"/>
          </a:p>
          <a:p>
            <a:pPr marL="285750" indent="-285750">
              <a:buFont typeface="Arial" panose="020B0604020202020204" pitchFamily="34" charset="0"/>
              <a:buChar char="•"/>
            </a:pPr>
            <a:r>
              <a:rPr lang="es-ES" dirty="0"/>
              <a:t>BASANDOSE EN EL TIPO DE PIEL, EL ESTADO EN QUE ESTA SE ENCUENTRA Y LAS NECESIDADES DEL CLIENTE SELECCIONAREMOS LAS TÉCNICAS DE HIGIENE E HIDRATACIÓN FACIAL Y CORPORAL MÁS ADECUADAS.</a:t>
            </a:r>
          </a:p>
          <a:p>
            <a:endParaRPr lang="es-ES" dirty="0"/>
          </a:p>
          <a:p>
            <a:endParaRPr lang="es-ES" dirty="0"/>
          </a:p>
          <a:p>
            <a:endParaRPr lang="es-ES" dirty="0"/>
          </a:p>
          <a:p>
            <a:pPr marL="285750" indent="-285750">
              <a:buFont typeface="Arial" panose="020B0604020202020204" pitchFamily="34" charset="0"/>
              <a:buChar char="•"/>
            </a:pPr>
            <a:endParaRPr lang="es-ES" dirty="0"/>
          </a:p>
        </p:txBody>
      </p:sp>
      <p:pic>
        <p:nvPicPr>
          <p:cNvPr id="4" name="Imagen 3">
            <a:extLst>
              <a:ext uri="{FF2B5EF4-FFF2-40B4-BE49-F238E27FC236}">
                <a16:creationId xmlns:a16="http://schemas.microsoft.com/office/drawing/2014/main" id="{8087B98B-E99E-4103-B195-47AA6039F409}"/>
              </a:ext>
            </a:extLst>
          </p:cNvPr>
          <p:cNvPicPr>
            <a:picLocks noChangeAspect="1"/>
          </p:cNvPicPr>
          <p:nvPr/>
        </p:nvPicPr>
        <p:blipFill>
          <a:blip r:embed="rId2"/>
          <a:stretch>
            <a:fillRect/>
          </a:stretch>
        </p:blipFill>
        <p:spPr>
          <a:xfrm>
            <a:off x="5134123" y="4839287"/>
            <a:ext cx="3077305" cy="1723291"/>
          </a:xfrm>
          <a:prstGeom prst="rect">
            <a:avLst/>
          </a:prstGeom>
        </p:spPr>
      </p:pic>
    </p:spTree>
    <p:extLst>
      <p:ext uri="{BB962C8B-B14F-4D97-AF65-F5344CB8AC3E}">
        <p14:creationId xmlns:p14="http://schemas.microsoft.com/office/powerpoint/2010/main" val="126144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0F8DF90-984B-4CB1-9EE3-0F23EA498304}"/>
              </a:ext>
            </a:extLst>
          </p:cNvPr>
          <p:cNvSpPr/>
          <p:nvPr/>
        </p:nvSpPr>
        <p:spPr>
          <a:xfrm>
            <a:off x="609600" y="1325218"/>
            <a:ext cx="8574157" cy="5078313"/>
          </a:xfrm>
          <a:prstGeom prst="rect">
            <a:avLst/>
          </a:prstGeom>
        </p:spPr>
        <p:txBody>
          <a:bodyPr wrap="square">
            <a:spAutoFit/>
          </a:bodyPr>
          <a:lstStyle/>
          <a:p>
            <a:pPr marL="285750" indent="-285750">
              <a:buFont typeface="Arial" panose="020B0604020202020204" pitchFamily="34" charset="0"/>
              <a:buChar char="•"/>
            </a:pPr>
            <a:r>
              <a:rPr lang="es-ES" b="1" dirty="0"/>
              <a:t>NORMAS PARA REALIZAR EL ANÁLISIS DE LA PIEL:</a:t>
            </a:r>
          </a:p>
          <a:p>
            <a:pPr marL="742950" lvl="1" indent="-285750">
              <a:buFont typeface="Wingdings" panose="05000000000000000000" pitchFamily="2" charset="2"/>
              <a:buChar char="ü"/>
            </a:pPr>
            <a:endParaRPr lang="es-ES" dirty="0"/>
          </a:p>
          <a:p>
            <a:pPr marL="742950" lvl="1" indent="-285750">
              <a:buFont typeface="Wingdings" panose="05000000000000000000" pitchFamily="2" charset="2"/>
              <a:buChar char="ü"/>
            </a:pPr>
            <a:r>
              <a:rPr lang="es-ES" dirty="0"/>
              <a:t>Concentración. No debe haber interrupciones</a:t>
            </a:r>
          </a:p>
          <a:p>
            <a:pPr lvl="1"/>
            <a:endParaRPr lang="es-ES" dirty="0"/>
          </a:p>
          <a:p>
            <a:pPr marL="742950" lvl="1" indent="-285750">
              <a:buFont typeface="Wingdings" panose="05000000000000000000" pitchFamily="2" charset="2"/>
              <a:buChar char="ü"/>
            </a:pPr>
            <a:r>
              <a:rPr lang="es-ES" dirty="0"/>
              <a:t>Acomodar al cliente para facilitar el análisis</a:t>
            </a:r>
          </a:p>
          <a:p>
            <a:pPr lvl="1"/>
            <a:endParaRPr lang="es-ES" dirty="0"/>
          </a:p>
          <a:p>
            <a:pPr marL="742950" lvl="1" indent="-285750">
              <a:buFont typeface="Wingdings" panose="05000000000000000000" pitchFamily="2" charset="2"/>
              <a:buChar char="ü"/>
            </a:pPr>
            <a:r>
              <a:rPr lang="es-ES" dirty="0"/>
              <a:t>El que más sabe de su piel es el cliente, solicitar colaboración.</a:t>
            </a:r>
          </a:p>
          <a:p>
            <a:pPr lvl="1"/>
            <a:endParaRPr lang="es-ES" dirty="0"/>
          </a:p>
          <a:p>
            <a:pPr marL="742950" lvl="1" indent="-285750">
              <a:buFont typeface="Wingdings" panose="05000000000000000000" pitchFamily="2" charset="2"/>
              <a:buChar char="ü"/>
            </a:pPr>
            <a:r>
              <a:rPr lang="es-ES" dirty="0"/>
              <a:t>Discreción</a:t>
            </a:r>
          </a:p>
          <a:p>
            <a:pPr lvl="1"/>
            <a:endParaRPr lang="es-ES" dirty="0"/>
          </a:p>
          <a:p>
            <a:pPr marL="742950" lvl="1" indent="-285750">
              <a:buFont typeface="Wingdings" panose="05000000000000000000" pitchFamily="2" charset="2"/>
              <a:buChar char="ü"/>
            </a:pPr>
            <a:r>
              <a:rPr lang="es-ES" dirty="0"/>
              <a:t>Realizar exploración facial y corporal</a:t>
            </a:r>
          </a:p>
          <a:p>
            <a:pPr lvl="1"/>
            <a:endParaRPr lang="es-ES" dirty="0"/>
          </a:p>
          <a:p>
            <a:pPr marL="742950" lvl="1" indent="-285750">
              <a:buFont typeface="Wingdings" panose="05000000000000000000" pitchFamily="2" charset="2"/>
              <a:buChar char="ü"/>
            </a:pPr>
            <a:r>
              <a:rPr lang="es-ES" dirty="0"/>
              <a:t>Cliente desmaquillado del día anterior y evitar la aplicación de cualquier cosmético</a:t>
            </a:r>
          </a:p>
          <a:p>
            <a:pPr lvl="1"/>
            <a:endParaRPr lang="es-ES" dirty="0"/>
          </a:p>
          <a:p>
            <a:pPr marL="742950" lvl="1" indent="-285750">
              <a:buFont typeface="Wingdings" panose="05000000000000000000" pitchFamily="2" charset="2"/>
              <a:buChar char="ü"/>
            </a:pPr>
            <a:r>
              <a:rPr lang="es-ES" dirty="0"/>
              <a:t>Anotar datos y fecha de realización en la ficha técnica</a:t>
            </a:r>
          </a:p>
          <a:p>
            <a:pPr lvl="1"/>
            <a:endParaRPr lang="es-ES" dirty="0"/>
          </a:p>
          <a:p>
            <a:pPr marL="742950" lvl="1" indent="-285750">
              <a:buFont typeface="Wingdings" panose="05000000000000000000" pitchFamily="2" charset="2"/>
              <a:buChar char="ü"/>
            </a:pPr>
            <a:r>
              <a:rPr lang="es-ES" dirty="0"/>
              <a:t>Sino está claro el análisis, no emitir diagnósticos</a:t>
            </a:r>
          </a:p>
        </p:txBody>
      </p:sp>
      <p:pic>
        <p:nvPicPr>
          <p:cNvPr id="3" name="Imagen 2">
            <a:extLst>
              <a:ext uri="{FF2B5EF4-FFF2-40B4-BE49-F238E27FC236}">
                <a16:creationId xmlns:a16="http://schemas.microsoft.com/office/drawing/2014/main" id="{909F75FD-7C85-4D3E-9C18-85B8B423A68E}"/>
              </a:ext>
            </a:extLst>
          </p:cNvPr>
          <p:cNvPicPr>
            <a:picLocks noChangeAspect="1"/>
          </p:cNvPicPr>
          <p:nvPr/>
        </p:nvPicPr>
        <p:blipFill>
          <a:blip r:embed="rId2"/>
          <a:stretch>
            <a:fillRect/>
          </a:stretch>
        </p:blipFill>
        <p:spPr>
          <a:xfrm>
            <a:off x="8544455" y="1688122"/>
            <a:ext cx="3647545" cy="4642339"/>
          </a:xfrm>
          <a:prstGeom prst="rect">
            <a:avLst/>
          </a:prstGeom>
        </p:spPr>
      </p:pic>
    </p:spTree>
    <p:extLst>
      <p:ext uri="{BB962C8B-B14F-4D97-AF65-F5344CB8AC3E}">
        <p14:creationId xmlns:p14="http://schemas.microsoft.com/office/powerpoint/2010/main" val="3881692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344F60F-722A-4C69-8874-DB6C542A5D22}"/>
              </a:ext>
            </a:extLst>
          </p:cNvPr>
          <p:cNvSpPr txBox="1"/>
          <p:nvPr/>
        </p:nvSpPr>
        <p:spPr>
          <a:xfrm>
            <a:off x="927652" y="821635"/>
            <a:ext cx="9793357" cy="6801862"/>
          </a:xfrm>
          <a:prstGeom prst="rect">
            <a:avLst/>
          </a:prstGeom>
          <a:noFill/>
        </p:spPr>
        <p:txBody>
          <a:bodyPr wrap="square" rtlCol="0">
            <a:spAutoFit/>
          </a:bodyPr>
          <a:lstStyle/>
          <a:p>
            <a:pPr algn="ctr"/>
            <a:r>
              <a:rPr lang="es-ES" sz="3200" u="sng" dirty="0">
                <a:latin typeface="Century Schoolbook" panose="02040604050505020304" pitchFamily="18" charset="0"/>
              </a:rPr>
              <a:t>LA LUPA</a:t>
            </a:r>
          </a:p>
          <a:p>
            <a:pPr algn="ctr"/>
            <a:endParaRPr lang="es-ES" sz="3200" b="1" dirty="0">
              <a:latin typeface="Century Schoolbook" panose="02040604050505020304" pitchFamily="18" charset="0"/>
            </a:endParaRPr>
          </a:p>
          <a:p>
            <a:pPr marL="171450" indent="-171450">
              <a:buFont typeface="Wingdings" panose="05000000000000000000" pitchFamily="2" charset="2"/>
              <a:buChar char="v"/>
            </a:pPr>
            <a:r>
              <a:rPr lang="es-ES" sz="1200" b="1" dirty="0">
                <a:latin typeface="Century Schoolbook" panose="02040604050505020304" pitchFamily="18" charset="0"/>
              </a:rPr>
              <a:t>INSTRUMENTO QUE SE UTLIZA PARA LA OBSERVACIÓN VISUAL</a:t>
            </a:r>
          </a:p>
          <a:p>
            <a:endParaRPr lang="es-ES" sz="1200" b="1" dirty="0">
              <a:latin typeface="Century Schoolbook" panose="02040604050505020304" pitchFamily="18" charset="0"/>
            </a:endParaRPr>
          </a:p>
          <a:p>
            <a:pPr marL="171450" indent="-171450">
              <a:buFont typeface="Wingdings" panose="05000000000000000000" pitchFamily="2" charset="2"/>
              <a:buChar char="v"/>
            </a:pPr>
            <a:r>
              <a:rPr lang="es-ES" b="1" u="sng" dirty="0"/>
              <a:t>Aplicaciones:</a:t>
            </a:r>
          </a:p>
          <a:p>
            <a:pPr marL="285750" indent="-285750">
              <a:buFont typeface="Courier New" panose="02070309020205020404" pitchFamily="49" charset="0"/>
              <a:buChar char="o"/>
            </a:pPr>
            <a:endParaRPr lang="es-ES" sz="1200" dirty="0"/>
          </a:p>
          <a:p>
            <a:pPr marL="742950" lvl="1" indent="-285750">
              <a:buFont typeface="Wingdings" panose="05000000000000000000" pitchFamily="2" charset="2"/>
              <a:buChar char="ü"/>
            </a:pPr>
            <a:r>
              <a:rPr lang="es-ES" dirty="0"/>
              <a:t>Examen de la piel, cabello y cuero cabelludo.</a:t>
            </a:r>
          </a:p>
          <a:p>
            <a:pPr marL="742950" lvl="1" indent="-285750">
              <a:buFont typeface="Wingdings" panose="05000000000000000000" pitchFamily="2" charset="2"/>
              <a:buChar char="ü"/>
            </a:pPr>
            <a:r>
              <a:rPr lang="es-ES" dirty="0"/>
              <a:t>Ampliación eficaz para la extracción de comedones.</a:t>
            </a:r>
          </a:p>
          <a:p>
            <a:pPr marL="742950" lvl="1" indent="-285750">
              <a:buFont typeface="Wingdings" panose="05000000000000000000" pitchFamily="2" charset="2"/>
              <a:buChar char="ü"/>
            </a:pPr>
            <a:r>
              <a:rPr lang="es-ES" dirty="0"/>
              <a:t>Ampliación eficaz para trabajos de precisión</a:t>
            </a:r>
          </a:p>
          <a:p>
            <a:pPr lvl="1"/>
            <a:endParaRPr lang="es-ES" b="1" dirty="0"/>
          </a:p>
          <a:p>
            <a:pPr marL="285750" indent="-285750">
              <a:buFont typeface="Wingdings" panose="05000000000000000000" pitchFamily="2" charset="2"/>
              <a:buChar char="v"/>
            </a:pPr>
            <a:r>
              <a:rPr lang="es-ES" b="1" u="sng" dirty="0"/>
              <a:t>Precauciones de uso:</a:t>
            </a:r>
          </a:p>
          <a:p>
            <a:pPr marL="742950" lvl="1" indent="-285750">
              <a:buFont typeface="Wingdings" panose="05000000000000000000" pitchFamily="2" charset="2"/>
              <a:buChar char="ü"/>
            </a:pPr>
            <a:r>
              <a:rPr lang="es-ES" dirty="0"/>
              <a:t>El aumento de la lupa depende de la distancia y es </a:t>
            </a:r>
          </a:p>
          <a:p>
            <a:pPr lvl="1"/>
            <a:r>
              <a:rPr lang="es-ES" dirty="0"/>
              <a:t>     específico de la lente utilizada.</a:t>
            </a:r>
          </a:p>
          <a:p>
            <a:pPr marL="742950" lvl="1" indent="-285750">
              <a:buFont typeface="Wingdings" panose="05000000000000000000" pitchFamily="2" charset="2"/>
              <a:buChar char="ü"/>
            </a:pPr>
            <a:r>
              <a:rPr lang="es-ES" dirty="0"/>
              <a:t>El cliente permanecerá con los ojos cerrados o tapados</a:t>
            </a:r>
          </a:p>
          <a:p>
            <a:pPr lvl="1"/>
            <a:r>
              <a:rPr lang="es-ES" dirty="0"/>
              <a:t>    para evitar que moleste la luz.</a:t>
            </a:r>
          </a:p>
          <a:p>
            <a:pPr marL="742950" lvl="1" indent="-285750">
              <a:buFont typeface="Wingdings" panose="05000000000000000000" pitchFamily="2" charset="2"/>
              <a:buChar char="ü"/>
            </a:pPr>
            <a:r>
              <a:rPr lang="es-ES" dirty="0"/>
              <a:t>Limpiar con limpiacristales. Evitar las huellas dactilares en la lupa</a:t>
            </a:r>
          </a:p>
          <a:p>
            <a:pPr lvl="1"/>
            <a:endParaRPr lang="es-ES" dirty="0"/>
          </a:p>
          <a:p>
            <a:pPr marL="285750" indent="-285750">
              <a:buFont typeface="Wingdings" panose="05000000000000000000" pitchFamily="2" charset="2"/>
              <a:buChar char="v"/>
            </a:pPr>
            <a:r>
              <a:rPr lang="es-ES" b="1" u="sng" dirty="0"/>
              <a:t>Modo de empleo: </a:t>
            </a:r>
            <a:r>
              <a:rPr lang="es-ES" dirty="0"/>
              <a:t>la conectaremos a la red, situarla a  una distancia adecuada de la zona de trabajo y conectar el interruptor. Tras su uso desconecta el interruptor, se </a:t>
            </a:r>
            <a:r>
              <a:rPr lang="es-ES" dirty="0" err="1"/>
              <a:t>retiray</a:t>
            </a:r>
            <a:r>
              <a:rPr lang="es-ES" dirty="0"/>
              <a:t> desconecta de la red.</a:t>
            </a:r>
            <a:endParaRPr lang="es-ES" u="sng" dirty="0"/>
          </a:p>
          <a:p>
            <a:pPr marL="285750" indent="-285750">
              <a:buFont typeface="Wingdings" panose="05000000000000000000" pitchFamily="2" charset="2"/>
              <a:buChar char="v"/>
            </a:pPr>
            <a:endParaRPr lang="es-ES" dirty="0"/>
          </a:p>
          <a:p>
            <a:pPr marL="742950" lvl="1" indent="-285750">
              <a:buFont typeface="Wingdings" panose="05000000000000000000" pitchFamily="2" charset="2"/>
              <a:buChar char="ü"/>
            </a:pPr>
            <a:endParaRPr lang="es-ES" dirty="0"/>
          </a:p>
          <a:p>
            <a:pPr marL="285750" indent="-285750">
              <a:buFont typeface="Wingdings" panose="05000000000000000000" pitchFamily="2" charset="2"/>
              <a:buChar char="v"/>
            </a:pPr>
            <a:endParaRPr lang="es-ES" dirty="0"/>
          </a:p>
          <a:p>
            <a:pPr marL="171450" indent="-171450">
              <a:buFont typeface="Wingdings" panose="05000000000000000000" pitchFamily="2" charset="2"/>
              <a:buChar char="v"/>
            </a:pPr>
            <a:endParaRPr lang="es-ES" sz="1200" dirty="0">
              <a:latin typeface="Century Schoolbook" panose="02040604050505020304" pitchFamily="18" charset="0"/>
            </a:endParaRPr>
          </a:p>
        </p:txBody>
      </p:sp>
      <p:pic>
        <p:nvPicPr>
          <p:cNvPr id="4" name="Imagen 3">
            <a:extLst>
              <a:ext uri="{FF2B5EF4-FFF2-40B4-BE49-F238E27FC236}">
                <a16:creationId xmlns:a16="http://schemas.microsoft.com/office/drawing/2014/main" id="{E334928C-1EAE-445A-95EB-84484EA01F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21925" y="2027583"/>
            <a:ext cx="3053143" cy="2451652"/>
          </a:xfrm>
          <a:prstGeom prst="rect">
            <a:avLst/>
          </a:prstGeom>
        </p:spPr>
      </p:pic>
    </p:spTree>
    <p:extLst>
      <p:ext uri="{BB962C8B-B14F-4D97-AF65-F5344CB8AC3E}">
        <p14:creationId xmlns:p14="http://schemas.microsoft.com/office/powerpoint/2010/main" val="3438444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D114937-C640-477E-90B0-9FEE13035E0B}"/>
              </a:ext>
            </a:extLst>
          </p:cNvPr>
          <p:cNvSpPr txBox="1"/>
          <p:nvPr/>
        </p:nvSpPr>
        <p:spPr>
          <a:xfrm>
            <a:off x="1073427" y="609600"/>
            <a:ext cx="10641495" cy="4201150"/>
          </a:xfrm>
          <a:prstGeom prst="rect">
            <a:avLst/>
          </a:prstGeom>
          <a:noFill/>
        </p:spPr>
        <p:txBody>
          <a:bodyPr wrap="square" rtlCol="0">
            <a:spAutoFit/>
          </a:bodyPr>
          <a:lstStyle/>
          <a:p>
            <a:pPr algn="ctr"/>
            <a:r>
              <a:rPr lang="es-ES" sz="3600" b="1" u="sng" dirty="0">
                <a:effectLst>
                  <a:outerShdw blurRad="38100" dist="38100" dir="2700000" algn="tl">
                    <a:srgbClr val="000000">
                      <a:alpha val="43137"/>
                    </a:srgbClr>
                  </a:outerShdw>
                </a:effectLst>
              </a:rPr>
              <a:t>LUZ DE WOOD</a:t>
            </a:r>
          </a:p>
          <a:p>
            <a:endParaRPr lang="es-ES" sz="1200" b="1" u="sng" dirty="0">
              <a:effectLst>
                <a:outerShdw blurRad="38100" dist="38100" dir="2700000" algn="tl">
                  <a:srgbClr val="000000">
                    <a:alpha val="43137"/>
                  </a:srgbClr>
                </a:outerShdw>
              </a:effectLst>
            </a:endParaRPr>
          </a:p>
          <a:p>
            <a:endParaRPr lang="es-ES" sz="1200" b="1" u="sng" dirty="0">
              <a:effectLst>
                <a:outerShdw blurRad="38100" dist="38100" dir="2700000" algn="tl">
                  <a:srgbClr val="000000">
                    <a:alpha val="43137"/>
                  </a:srgbClr>
                </a:outerShdw>
              </a:effectLst>
            </a:endParaRPr>
          </a:p>
          <a:p>
            <a:pPr algn="just">
              <a:lnSpc>
                <a:spcPct val="150000"/>
              </a:lnSpc>
            </a:pPr>
            <a:r>
              <a:rPr lang="es-ES" sz="1600" dirty="0"/>
              <a:t>La luz de Wood, denominada también </a:t>
            </a:r>
            <a:r>
              <a:rPr lang="es-ES" sz="1600" b="1" dirty="0"/>
              <a:t>luz negra</a:t>
            </a:r>
            <a:r>
              <a:rPr lang="es-ES" sz="1600" dirty="0"/>
              <a:t>, es una lámpara de vapor de mercurio, que permite el paso de radiación ultravioleta comprendida entre 320 y 400nm. De esta manera se obtiene una luz pura, adecuada para la </a:t>
            </a:r>
            <a:r>
              <a:rPr lang="es-ES" sz="1600" b="1" dirty="0"/>
              <a:t>producción de fluorescencia</a:t>
            </a:r>
            <a:r>
              <a:rPr lang="es-ES" sz="1600" dirty="0"/>
              <a:t>. Algunos modelos incorporan una lente de aumento de 3 dioptrías a modo de lupa, con el fin de facilitar la observación. Las lámparas pueden ser manuales o ir incorporadas a las lámparas de pie o de mesa</a:t>
            </a:r>
            <a:r>
              <a:rPr lang="es-ES" dirty="0"/>
              <a:t>.</a:t>
            </a:r>
          </a:p>
          <a:p>
            <a:pPr>
              <a:lnSpc>
                <a:spcPct val="150000"/>
              </a:lnSpc>
            </a:pPr>
            <a:r>
              <a:rPr lang="es-ES" sz="1600" dirty="0"/>
              <a:t>Tiene la capacidad de producir fluorescencias en el cuerpo,</a:t>
            </a:r>
          </a:p>
          <a:p>
            <a:pPr>
              <a:lnSpc>
                <a:spcPct val="150000"/>
              </a:lnSpc>
            </a:pPr>
            <a:r>
              <a:rPr lang="es-ES" sz="1600" dirty="0"/>
              <a:t>que bajo la luz natural no se ven. </a:t>
            </a:r>
            <a:r>
              <a:rPr lang="es-ES" sz="1600" b="1" dirty="0"/>
              <a:t>Cada alteración emite una </a:t>
            </a:r>
          </a:p>
          <a:p>
            <a:pPr>
              <a:lnSpc>
                <a:spcPct val="150000"/>
              </a:lnSpc>
            </a:pPr>
            <a:r>
              <a:rPr lang="es-ES" sz="1600" b="1" dirty="0"/>
              <a:t>coloración distinta</a:t>
            </a:r>
          </a:p>
          <a:p>
            <a:endParaRPr lang="es-ES" sz="1200" b="1" u="sng" dirty="0">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id="{84F9790D-01BF-4617-8CD0-D1A0FEBF4DDB}"/>
              </a:ext>
            </a:extLst>
          </p:cNvPr>
          <p:cNvPicPr>
            <a:picLocks noChangeAspect="1"/>
          </p:cNvPicPr>
          <p:nvPr/>
        </p:nvPicPr>
        <p:blipFill>
          <a:blip r:embed="rId2"/>
          <a:stretch>
            <a:fillRect/>
          </a:stretch>
        </p:blipFill>
        <p:spPr>
          <a:xfrm>
            <a:off x="8110329" y="3276993"/>
            <a:ext cx="3286539" cy="3333643"/>
          </a:xfrm>
          <a:prstGeom prst="rect">
            <a:avLst/>
          </a:prstGeom>
        </p:spPr>
      </p:pic>
      <p:pic>
        <p:nvPicPr>
          <p:cNvPr id="4" name="Imagen 3">
            <a:extLst>
              <a:ext uri="{FF2B5EF4-FFF2-40B4-BE49-F238E27FC236}">
                <a16:creationId xmlns:a16="http://schemas.microsoft.com/office/drawing/2014/main" id="{7AF4A27C-15F2-45C6-BA76-3E10BF46912F}"/>
              </a:ext>
            </a:extLst>
          </p:cNvPr>
          <p:cNvPicPr>
            <a:picLocks noChangeAspect="1"/>
          </p:cNvPicPr>
          <p:nvPr/>
        </p:nvPicPr>
        <p:blipFill>
          <a:blip r:embed="rId3"/>
          <a:stretch>
            <a:fillRect/>
          </a:stretch>
        </p:blipFill>
        <p:spPr>
          <a:xfrm>
            <a:off x="848142" y="4302919"/>
            <a:ext cx="3382072" cy="2598759"/>
          </a:xfrm>
          <a:prstGeom prst="rect">
            <a:avLst/>
          </a:prstGeom>
        </p:spPr>
      </p:pic>
    </p:spTree>
    <p:extLst>
      <p:ext uri="{BB962C8B-B14F-4D97-AF65-F5344CB8AC3E}">
        <p14:creationId xmlns:p14="http://schemas.microsoft.com/office/powerpoint/2010/main" val="272035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FDE10E-DB3C-4C7E-A7E5-BA157D9EF8B8}"/>
              </a:ext>
            </a:extLst>
          </p:cNvPr>
          <p:cNvSpPr txBox="1"/>
          <p:nvPr/>
        </p:nvSpPr>
        <p:spPr>
          <a:xfrm>
            <a:off x="1497496" y="1656522"/>
            <a:ext cx="8852452" cy="307777"/>
          </a:xfrm>
          <a:prstGeom prst="rect">
            <a:avLst/>
          </a:prstGeom>
          <a:noFill/>
        </p:spPr>
        <p:txBody>
          <a:bodyPr wrap="square" rtlCol="0">
            <a:spAutoFit/>
          </a:bodyPr>
          <a:lstStyle/>
          <a:p>
            <a:endParaRPr lang="es-ES" sz="1400" dirty="0"/>
          </a:p>
        </p:txBody>
      </p:sp>
      <p:sp>
        <p:nvSpPr>
          <p:cNvPr id="6" name="CuadroTexto 5">
            <a:extLst>
              <a:ext uri="{FF2B5EF4-FFF2-40B4-BE49-F238E27FC236}">
                <a16:creationId xmlns:a16="http://schemas.microsoft.com/office/drawing/2014/main" id="{00BCA83B-548D-4A10-AA12-E399BC6A2A32}"/>
              </a:ext>
            </a:extLst>
          </p:cNvPr>
          <p:cNvSpPr txBox="1"/>
          <p:nvPr/>
        </p:nvSpPr>
        <p:spPr>
          <a:xfrm>
            <a:off x="225287" y="1656522"/>
            <a:ext cx="11317356" cy="5632311"/>
          </a:xfrm>
          <a:prstGeom prst="rect">
            <a:avLst/>
          </a:prstGeom>
          <a:noFill/>
        </p:spPr>
        <p:txBody>
          <a:bodyPr wrap="square" rtlCol="0">
            <a:spAutoFit/>
          </a:bodyPr>
          <a:lstStyle/>
          <a:p>
            <a:r>
              <a:rPr lang="es-ES" dirty="0"/>
              <a:t>Se utiliza para detectar modificaciones estéticas. Facilitan el diagnóstico ya que pueden detectar la grasa, el espesor de la piel, manchas…según las distintas fluorescencias observadas, se determina el tipo de piel o la alteración estética que presente.</a:t>
            </a:r>
          </a:p>
          <a:p>
            <a:endParaRPr lang="es-ES" dirty="0"/>
          </a:p>
          <a:p>
            <a:endParaRPr lang="es-ES" dirty="0"/>
          </a:p>
          <a:p>
            <a:pPr marL="285750" indent="-285750">
              <a:buFont typeface="Wingdings" panose="05000000000000000000" pitchFamily="2" charset="2"/>
              <a:buChar char="v"/>
            </a:pPr>
            <a:r>
              <a:rPr lang="es-ES" b="1" u="sng" dirty="0"/>
              <a:t>Precauciones: </a:t>
            </a:r>
          </a:p>
          <a:p>
            <a:endParaRPr lang="es-ES" u="sng" dirty="0"/>
          </a:p>
          <a:p>
            <a:pPr marL="742950" lvl="1" indent="-285750">
              <a:buFont typeface="Wingdings" panose="05000000000000000000" pitchFamily="2" charset="2"/>
              <a:buChar char="ü"/>
            </a:pPr>
            <a:r>
              <a:rPr lang="es-ES" dirty="0"/>
              <a:t>Piel limpia y sin  restos de cosméticos</a:t>
            </a:r>
          </a:p>
          <a:p>
            <a:pPr lvl="1"/>
            <a:endParaRPr lang="es-ES" dirty="0"/>
          </a:p>
          <a:p>
            <a:pPr marL="742950" lvl="1" indent="-285750">
              <a:buFont typeface="Wingdings" panose="05000000000000000000" pitchFamily="2" charset="2"/>
              <a:buChar char="ü"/>
            </a:pPr>
            <a:r>
              <a:rPr lang="es-ES" dirty="0"/>
              <a:t>Cliente debe permanecer con los ojos cerrados o protegido con gafas oscuras y</a:t>
            </a:r>
          </a:p>
          <a:p>
            <a:pPr lvl="1"/>
            <a:r>
              <a:rPr lang="es-ES" dirty="0"/>
              <a:t>     no superar los cuatro minutos.</a:t>
            </a:r>
          </a:p>
          <a:p>
            <a:pPr lvl="1"/>
            <a:endParaRPr lang="es-ES" dirty="0"/>
          </a:p>
          <a:p>
            <a:pPr marL="742950" lvl="1" indent="-285750">
              <a:buFont typeface="Wingdings" panose="05000000000000000000" pitchFamily="2" charset="2"/>
              <a:buChar char="ü"/>
            </a:pPr>
            <a:r>
              <a:rPr lang="es-ES" dirty="0"/>
              <a:t>Necesitamos una habitación oscura </a:t>
            </a:r>
          </a:p>
          <a:p>
            <a:pPr lvl="1"/>
            <a:endParaRPr lang="es-ES" dirty="0"/>
          </a:p>
          <a:p>
            <a:pPr marL="742950" lvl="1" indent="-285750">
              <a:buFont typeface="Wingdings" panose="05000000000000000000" pitchFamily="2" charset="2"/>
              <a:buChar char="ü"/>
            </a:pPr>
            <a:r>
              <a:rPr lang="es-ES" dirty="0"/>
              <a:t>Colocaremos la luz a unos 20 o 25 cm. de la zona a estudiar</a:t>
            </a:r>
          </a:p>
          <a:p>
            <a:pPr lvl="1"/>
            <a:endParaRPr lang="es-ES" dirty="0"/>
          </a:p>
          <a:p>
            <a:pPr marL="742950" lvl="1" indent="-285750">
              <a:buFont typeface="Wingdings" panose="05000000000000000000" pitchFamily="2" charset="2"/>
              <a:buChar char="ü"/>
            </a:pPr>
            <a:r>
              <a:rPr lang="es-ES" dirty="0"/>
              <a:t>Se limpiara tras su uso con limpiacristales</a:t>
            </a:r>
          </a:p>
          <a:p>
            <a:pPr marL="742950" lvl="1" indent="-285750">
              <a:buFont typeface="Wingdings" panose="05000000000000000000" pitchFamily="2" charset="2"/>
              <a:buChar char="ü"/>
            </a:pPr>
            <a:endParaRPr lang="es-ES" u="sng" dirty="0"/>
          </a:p>
          <a:p>
            <a:pPr marL="742950" lvl="1" indent="-285750">
              <a:buFont typeface="Wingdings" panose="05000000000000000000" pitchFamily="2" charset="2"/>
              <a:buChar char="ü"/>
            </a:pPr>
            <a:endParaRPr lang="es-ES" u="sng" dirty="0"/>
          </a:p>
          <a:p>
            <a:pPr lvl="1"/>
            <a:endParaRPr lang="es-ES" u="sng" dirty="0"/>
          </a:p>
        </p:txBody>
      </p:sp>
      <p:pic>
        <p:nvPicPr>
          <p:cNvPr id="7" name="Imagen 6">
            <a:extLst>
              <a:ext uri="{FF2B5EF4-FFF2-40B4-BE49-F238E27FC236}">
                <a16:creationId xmlns:a16="http://schemas.microsoft.com/office/drawing/2014/main" id="{07B3FBF1-B3BD-4B54-8AFC-E6EC90DB15B2}"/>
              </a:ext>
            </a:extLst>
          </p:cNvPr>
          <p:cNvPicPr>
            <a:picLocks noChangeAspect="1"/>
          </p:cNvPicPr>
          <p:nvPr/>
        </p:nvPicPr>
        <p:blipFill>
          <a:blip r:embed="rId2"/>
          <a:stretch>
            <a:fillRect/>
          </a:stretch>
        </p:blipFill>
        <p:spPr>
          <a:xfrm rot="5400000">
            <a:off x="8968411" y="3670752"/>
            <a:ext cx="4247316" cy="1749286"/>
          </a:xfrm>
          <a:prstGeom prst="rect">
            <a:avLst/>
          </a:prstGeom>
        </p:spPr>
      </p:pic>
    </p:spTree>
    <p:extLst>
      <p:ext uri="{BB962C8B-B14F-4D97-AF65-F5344CB8AC3E}">
        <p14:creationId xmlns:p14="http://schemas.microsoft.com/office/powerpoint/2010/main" val="32629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FE34E50-2D23-4FE8-B747-990F0DE51123}"/>
              </a:ext>
            </a:extLst>
          </p:cNvPr>
          <p:cNvSpPr/>
          <p:nvPr/>
        </p:nvSpPr>
        <p:spPr>
          <a:xfrm>
            <a:off x="1152937" y="2120348"/>
            <a:ext cx="9409045" cy="3416320"/>
          </a:xfrm>
          <a:prstGeom prst="rect">
            <a:avLst/>
          </a:prstGeom>
        </p:spPr>
        <p:txBody>
          <a:bodyPr wrap="square">
            <a:spAutoFit/>
          </a:bodyPr>
          <a:lstStyle/>
          <a:p>
            <a:endParaRPr lang="es-ES" b="1" u="sng" dirty="0"/>
          </a:p>
          <a:p>
            <a:r>
              <a:rPr lang="es-ES" b="1" u="sng" dirty="0"/>
              <a:t>Observaciones a tener en cuenta:</a:t>
            </a:r>
          </a:p>
          <a:p>
            <a:endParaRPr lang="es-ES" b="1" u="sng" dirty="0"/>
          </a:p>
          <a:p>
            <a:endParaRPr lang="es-ES" b="1" u="sng" dirty="0"/>
          </a:p>
          <a:p>
            <a:r>
              <a:rPr lang="es-ES" dirty="0"/>
              <a:t>•Las fluorescencias observadas serán distintas según las características del área que se observe y las alteraciones que pueda presentar.</a:t>
            </a:r>
          </a:p>
          <a:p>
            <a:endParaRPr lang="es-ES" dirty="0"/>
          </a:p>
          <a:p>
            <a:endParaRPr lang="es-ES" dirty="0"/>
          </a:p>
          <a:p>
            <a:r>
              <a:rPr lang="es-ES" dirty="0"/>
              <a:t>•Se pueden observar fluorescencias extrañas, sin que se presente ninguna alteración, debido a la presencia de cosméticos o los exudados propios de la piel. Es muy importante tener esto en cuenta, pues pueden ser causa de error en el diagnóstico</a:t>
            </a:r>
          </a:p>
        </p:txBody>
      </p:sp>
      <p:pic>
        <p:nvPicPr>
          <p:cNvPr id="3" name="Imagen 2">
            <a:extLst>
              <a:ext uri="{FF2B5EF4-FFF2-40B4-BE49-F238E27FC236}">
                <a16:creationId xmlns:a16="http://schemas.microsoft.com/office/drawing/2014/main" id="{4AAC57D7-654D-4F33-8465-8D17616BE6D1}"/>
              </a:ext>
            </a:extLst>
          </p:cNvPr>
          <p:cNvPicPr>
            <a:picLocks noChangeAspect="1"/>
          </p:cNvPicPr>
          <p:nvPr/>
        </p:nvPicPr>
        <p:blipFill>
          <a:blip r:embed="rId2"/>
          <a:stretch>
            <a:fillRect/>
          </a:stretch>
        </p:blipFill>
        <p:spPr>
          <a:xfrm>
            <a:off x="6096000" y="198784"/>
            <a:ext cx="3670852" cy="2658748"/>
          </a:xfrm>
          <a:prstGeom prst="rect">
            <a:avLst/>
          </a:prstGeom>
        </p:spPr>
      </p:pic>
    </p:spTree>
    <p:extLst>
      <p:ext uri="{BB962C8B-B14F-4D97-AF65-F5344CB8AC3E}">
        <p14:creationId xmlns:p14="http://schemas.microsoft.com/office/powerpoint/2010/main" val="112632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F05385-088B-480F-813C-3F6954DA28D1}"/>
              </a:ext>
            </a:extLst>
          </p:cNvPr>
          <p:cNvSpPr/>
          <p:nvPr/>
        </p:nvSpPr>
        <p:spPr>
          <a:xfrm>
            <a:off x="4542181" y="540026"/>
            <a:ext cx="8150087" cy="646331"/>
          </a:xfrm>
          <a:prstGeom prst="rect">
            <a:avLst/>
          </a:prstGeom>
        </p:spPr>
        <p:txBody>
          <a:bodyPr wrap="square">
            <a:spAutoFit/>
          </a:bodyPr>
          <a:lstStyle/>
          <a:p>
            <a:r>
              <a:rPr lang="es-ES" b="1" u="sng" dirty="0"/>
              <a:t>Interpretación de las observaciones</a:t>
            </a:r>
            <a:r>
              <a:rPr lang="es-ES" dirty="0"/>
              <a:t>:</a:t>
            </a:r>
          </a:p>
          <a:p>
            <a:endParaRPr lang="es-ES" dirty="0"/>
          </a:p>
        </p:txBody>
      </p:sp>
      <p:sp>
        <p:nvSpPr>
          <p:cNvPr id="3" name="Rectángulo 2">
            <a:extLst>
              <a:ext uri="{FF2B5EF4-FFF2-40B4-BE49-F238E27FC236}">
                <a16:creationId xmlns:a16="http://schemas.microsoft.com/office/drawing/2014/main" id="{4133285C-5F0F-4660-A5F7-DC9E344E3311}"/>
              </a:ext>
            </a:extLst>
          </p:cNvPr>
          <p:cNvSpPr/>
          <p:nvPr/>
        </p:nvSpPr>
        <p:spPr>
          <a:xfrm>
            <a:off x="583096" y="1186357"/>
            <a:ext cx="11608904" cy="3416320"/>
          </a:xfrm>
          <a:prstGeom prst="rect">
            <a:avLst/>
          </a:prstGeom>
        </p:spPr>
        <p:txBody>
          <a:bodyPr wrap="square">
            <a:spAutoFit/>
          </a:bodyPr>
          <a:lstStyle/>
          <a:p>
            <a:pPr algn="just">
              <a:lnSpc>
                <a:spcPct val="150000"/>
              </a:lnSpc>
            </a:pPr>
            <a:r>
              <a:rPr lang="es-ES" dirty="0"/>
              <a:t>La </a:t>
            </a:r>
            <a:r>
              <a:rPr lang="es-ES" b="1" dirty="0"/>
              <a:t>fluorescencia de la piel es debida</a:t>
            </a:r>
            <a:r>
              <a:rPr lang="es-ES" dirty="0"/>
              <a:t> fundamentalmente </a:t>
            </a:r>
            <a:r>
              <a:rPr lang="es-ES" b="1" dirty="0"/>
              <a:t>a la queratina </a:t>
            </a:r>
            <a:r>
              <a:rPr lang="es-ES" dirty="0"/>
              <a:t>y, en menor grado, al </a:t>
            </a:r>
            <a:r>
              <a:rPr lang="es-ES" b="1" dirty="0"/>
              <a:t>colesterol y a los ácidos grasos </a:t>
            </a:r>
            <a:r>
              <a:rPr lang="es-ES" dirty="0"/>
              <a:t>de la secreción sebácea.</a:t>
            </a:r>
          </a:p>
          <a:p>
            <a:pPr algn="just">
              <a:lnSpc>
                <a:spcPct val="150000"/>
              </a:lnSpc>
            </a:pPr>
            <a:r>
              <a:rPr lang="es-ES" b="1" dirty="0"/>
              <a:t>Cuanto más espesa sea la capa córnea, más brillante y blanquecina </a:t>
            </a:r>
            <a:r>
              <a:rPr lang="es-ES" dirty="0"/>
              <a:t>será la fluorescencia; en cambio, ésta es inversamente proporcional a la intensidad de la pigmentación y de la circulación. Así, el dorso de la mano se visualizará de color violáceo, mientras que la palma es de una blancura brillante, incluso más acentuada en las uñas, que parecerán pintadas de blanco.</a:t>
            </a:r>
          </a:p>
          <a:p>
            <a:endParaRPr lang="es-ES" dirty="0"/>
          </a:p>
          <a:p>
            <a:endParaRPr lang="es-ES" dirty="0"/>
          </a:p>
          <a:p>
            <a:endParaRPr lang="es-ES" dirty="0"/>
          </a:p>
        </p:txBody>
      </p:sp>
      <p:graphicFrame>
        <p:nvGraphicFramePr>
          <p:cNvPr id="4" name="Tabla 3">
            <a:extLst>
              <a:ext uri="{FF2B5EF4-FFF2-40B4-BE49-F238E27FC236}">
                <a16:creationId xmlns:a16="http://schemas.microsoft.com/office/drawing/2014/main" id="{FB780848-2EA9-4004-AD1D-30995903BA8A}"/>
              </a:ext>
            </a:extLst>
          </p:cNvPr>
          <p:cNvGraphicFramePr>
            <a:graphicFrameLocks noGrp="1"/>
          </p:cNvGraphicFramePr>
          <p:nvPr>
            <p:extLst>
              <p:ext uri="{D42A27DB-BD31-4B8C-83A1-F6EECF244321}">
                <p14:modId xmlns:p14="http://schemas.microsoft.com/office/powerpoint/2010/main" val="1362605663"/>
              </p:ext>
            </p:extLst>
          </p:nvPr>
        </p:nvGraphicFramePr>
        <p:xfrm>
          <a:off x="1563757" y="3777016"/>
          <a:ext cx="8945217" cy="2862322"/>
        </p:xfrm>
        <a:graphic>
          <a:graphicData uri="http://schemas.openxmlformats.org/drawingml/2006/table">
            <a:tbl>
              <a:tblPr>
                <a:tableStyleId>{5C22544A-7EE6-4342-B048-85BDC9FD1C3A}</a:tableStyleId>
              </a:tblPr>
              <a:tblGrid>
                <a:gridCol w="4578032">
                  <a:extLst>
                    <a:ext uri="{9D8B030D-6E8A-4147-A177-3AD203B41FA5}">
                      <a16:colId xmlns:a16="http://schemas.microsoft.com/office/drawing/2014/main" val="3260296859"/>
                    </a:ext>
                  </a:extLst>
                </a:gridCol>
                <a:gridCol w="4367185">
                  <a:extLst>
                    <a:ext uri="{9D8B030D-6E8A-4147-A177-3AD203B41FA5}">
                      <a16:colId xmlns:a16="http://schemas.microsoft.com/office/drawing/2014/main" val="168798881"/>
                    </a:ext>
                  </a:extLst>
                </a:gridCol>
              </a:tblGrid>
              <a:tr h="2862322">
                <a:tc>
                  <a:txBody>
                    <a:bodyPr/>
                    <a:lstStyle/>
                    <a:p>
                      <a:pPr algn="just">
                        <a:lnSpc>
                          <a:spcPct val="115000"/>
                        </a:lnSpc>
                        <a:spcAft>
                          <a:spcPts val="0"/>
                        </a:spcAft>
                      </a:pPr>
                      <a:r>
                        <a:rPr lang="es-ES" sz="1800" dirty="0">
                          <a:effectLst/>
                          <a:sym typeface="Wingdings" panose="05000000000000000000" pitchFamily="2" charset="2"/>
                        </a:rPr>
                        <a:t></a:t>
                      </a:r>
                      <a:r>
                        <a:rPr lang="es-ES" sz="1800" dirty="0">
                          <a:effectLst/>
                        </a:rPr>
                        <a:t>Fluorescencia </a:t>
                      </a:r>
                      <a:r>
                        <a:rPr lang="es-ES" sz="1800" b="1" dirty="0">
                          <a:effectLst/>
                        </a:rPr>
                        <a:t>blanquecina y</a:t>
                      </a:r>
                      <a:r>
                        <a:rPr lang="es-ES" sz="1800" dirty="0">
                          <a:effectLst/>
                        </a:rPr>
                        <a:t> brillante.</a:t>
                      </a:r>
                    </a:p>
                    <a:p>
                      <a:pPr algn="just">
                        <a:lnSpc>
                          <a:spcPct val="115000"/>
                        </a:lnSpc>
                        <a:spcAft>
                          <a:spcPts val="0"/>
                        </a:spcAft>
                      </a:pPr>
                      <a:r>
                        <a:rPr lang="es-ES" sz="1800" dirty="0">
                          <a:effectLst/>
                          <a:sym typeface="Wingdings" panose="05000000000000000000" pitchFamily="2" charset="2"/>
                        </a:rPr>
                        <a:t></a:t>
                      </a:r>
                      <a:r>
                        <a:rPr lang="es-ES" sz="1800" b="1" dirty="0">
                          <a:effectLst/>
                        </a:rPr>
                        <a:t>Fluorescencia oscura</a:t>
                      </a:r>
                      <a:r>
                        <a:rPr lang="es-ES" sz="1800" dirty="0">
                          <a:effectLst/>
                        </a:rPr>
                        <a:t>.</a:t>
                      </a:r>
                    </a:p>
                    <a:p>
                      <a:pPr algn="just">
                        <a:lnSpc>
                          <a:spcPct val="115000"/>
                        </a:lnSpc>
                        <a:spcAft>
                          <a:spcPts val="0"/>
                        </a:spcAft>
                      </a:pPr>
                      <a:r>
                        <a:rPr lang="es-ES" sz="1800" dirty="0">
                          <a:effectLst/>
                          <a:sym typeface="Wingdings" panose="05000000000000000000" pitchFamily="2" charset="2"/>
                        </a:rPr>
                        <a:t></a:t>
                      </a:r>
                      <a:r>
                        <a:rPr lang="es-ES" sz="1800" dirty="0">
                          <a:effectLst/>
                        </a:rPr>
                        <a:t>Fluorescencia </a:t>
                      </a:r>
                      <a:r>
                        <a:rPr lang="es-ES" sz="1800" b="1" dirty="0">
                          <a:effectLst/>
                        </a:rPr>
                        <a:t>violeta intenso.</a:t>
                      </a:r>
                    </a:p>
                    <a:p>
                      <a:pPr algn="just">
                        <a:lnSpc>
                          <a:spcPct val="115000"/>
                        </a:lnSpc>
                        <a:spcAft>
                          <a:spcPts val="0"/>
                        </a:spcAft>
                      </a:pPr>
                      <a:r>
                        <a:rPr lang="es-ES" sz="1800" dirty="0">
                          <a:effectLst/>
                          <a:sym typeface="Wingdings" panose="05000000000000000000" pitchFamily="2" charset="2"/>
                        </a:rPr>
                        <a:t></a:t>
                      </a:r>
                      <a:r>
                        <a:rPr lang="es-ES" sz="1800" dirty="0">
                          <a:effectLst/>
                        </a:rPr>
                        <a:t>Fluorescencia </a:t>
                      </a:r>
                      <a:r>
                        <a:rPr lang="es-ES" sz="1800" b="1" dirty="0">
                          <a:effectLst/>
                        </a:rPr>
                        <a:t>violeta débil</a:t>
                      </a:r>
                      <a:r>
                        <a:rPr lang="es-ES" sz="1800" dirty="0">
                          <a:effectLst/>
                        </a:rPr>
                        <a:t>.</a:t>
                      </a:r>
                    </a:p>
                    <a:p>
                      <a:pPr algn="just">
                        <a:lnSpc>
                          <a:spcPct val="115000"/>
                        </a:lnSpc>
                        <a:spcAft>
                          <a:spcPts val="0"/>
                        </a:spcAft>
                      </a:pPr>
                      <a:r>
                        <a:rPr lang="es-ES" sz="1800" dirty="0">
                          <a:effectLst/>
                          <a:sym typeface="Wingdings" panose="05000000000000000000" pitchFamily="2" charset="2"/>
                        </a:rPr>
                        <a:t></a:t>
                      </a:r>
                      <a:r>
                        <a:rPr lang="es-ES" sz="1800" dirty="0">
                          <a:effectLst/>
                        </a:rPr>
                        <a:t>Fluorescencia </a:t>
                      </a:r>
                      <a:r>
                        <a:rPr lang="es-ES" sz="1800" b="1" dirty="0">
                          <a:effectLst/>
                        </a:rPr>
                        <a:t>amarillenta/rosada</a:t>
                      </a:r>
                      <a:r>
                        <a:rPr lang="es-ES" sz="1800" dirty="0">
                          <a:effectLst/>
                        </a:rPr>
                        <a:t>.</a:t>
                      </a:r>
                    </a:p>
                    <a:p>
                      <a:pPr algn="just">
                        <a:lnSpc>
                          <a:spcPct val="115000"/>
                        </a:lnSpc>
                        <a:spcAft>
                          <a:spcPts val="0"/>
                        </a:spcAft>
                      </a:pPr>
                      <a:r>
                        <a:rPr lang="es-ES" sz="1800" dirty="0">
                          <a:effectLst/>
                          <a:sym typeface="Wingdings" panose="05000000000000000000" pitchFamily="2" charset="2"/>
                        </a:rPr>
                        <a:t></a:t>
                      </a:r>
                      <a:r>
                        <a:rPr lang="es-ES" sz="1800" dirty="0">
                          <a:effectLst/>
                        </a:rPr>
                        <a:t>Fluorescencia </a:t>
                      </a:r>
                      <a:r>
                        <a:rPr lang="es-ES" sz="1800" b="1" dirty="0">
                          <a:effectLst/>
                        </a:rPr>
                        <a:t>naranja </a:t>
                      </a:r>
                      <a:r>
                        <a:rPr lang="es-ES" sz="1800" dirty="0">
                          <a:effectLst/>
                        </a:rPr>
                        <a:t>pálido.</a:t>
                      </a:r>
                    </a:p>
                    <a:p>
                      <a:pPr algn="just">
                        <a:lnSpc>
                          <a:spcPct val="115000"/>
                        </a:lnSpc>
                        <a:spcAft>
                          <a:spcPts val="0"/>
                        </a:spcAft>
                      </a:pPr>
                      <a:r>
                        <a:rPr lang="es-ES" sz="1800" dirty="0">
                          <a:effectLst/>
                          <a:sym typeface="Wingdings" panose="05000000000000000000" pitchFamily="2" charset="2"/>
                        </a:rPr>
                        <a:t></a:t>
                      </a:r>
                      <a:r>
                        <a:rPr lang="es-ES" sz="1800" dirty="0">
                          <a:effectLst/>
                        </a:rPr>
                        <a:t>Fluorescencia </a:t>
                      </a:r>
                      <a:r>
                        <a:rPr lang="es-ES" sz="1800" b="1" dirty="0">
                          <a:effectLst/>
                        </a:rPr>
                        <a:t>baja y violácea</a:t>
                      </a:r>
                      <a:r>
                        <a:rPr lang="es-ES" sz="1800" dirty="0">
                          <a:effectLst/>
                        </a:rPr>
                        <a:t>.</a:t>
                      </a:r>
                    </a:p>
                    <a:p>
                      <a:pPr algn="just">
                        <a:lnSpc>
                          <a:spcPct val="115000"/>
                        </a:lnSpc>
                        <a:spcAft>
                          <a:spcPts val="0"/>
                        </a:spcAft>
                      </a:pPr>
                      <a:r>
                        <a:rPr lang="es-ES" sz="1800" dirty="0">
                          <a:effectLst/>
                          <a:sym typeface="Wingdings" panose="05000000000000000000" pitchFamily="2" charset="2"/>
                        </a:rPr>
                        <a:t></a:t>
                      </a:r>
                      <a:r>
                        <a:rPr lang="es-ES" sz="1800" b="1" dirty="0">
                          <a:effectLst/>
                        </a:rPr>
                        <a:t>Puntos brillantes</a:t>
                      </a:r>
                      <a:r>
                        <a:rPr lang="es-ES" sz="1400" dirty="0">
                          <a:effectLst/>
                        </a:rPr>
                        <a:t>.</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solidFill>
                      <a:schemeClr val="accent6">
                        <a:lumMod val="40000"/>
                        <a:lumOff val="60000"/>
                      </a:schemeClr>
                    </a:solidFill>
                  </a:tcPr>
                </a:tc>
                <a:tc>
                  <a:txBody>
                    <a:bodyPr/>
                    <a:lstStyle/>
                    <a:p>
                      <a:pPr algn="just">
                        <a:lnSpc>
                          <a:spcPct val="115000"/>
                        </a:lnSpc>
                        <a:spcAft>
                          <a:spcPts val="0"/>
                        </a:spcAft>
                      </a:pPr>
                      <a:r>
                        <a:rPr lang="es-ES" sz="1800" dirty="0">
                          <a:effectLst/>
                          <a:sym typeface="Wingdings" panose="05000000000000000000" pitchFamily="2" charset="2"/>
                        </a:rPr>
                        <a:t></a:t>
                      </a:r>
                      <a:r>
                        <a:rPr lang="es-ES" sz="1800" b="1" dirty="0">
                          <a:effectLst/>
                        </a:rPr>
                        <a:t>Piel gruesa </a:t>
                      </a:r>
                      <a:r>
                        <a:rPr lang="es-ES" sz="1800" dirty="0">
                          <a:effectLst/>
                        </a:rPr>
                        <a:t>y queratinizada.</a:t>
                      </a:r>
                      <a:endParaRPr lang="es-ES" sz="1400" dirty="0">
                        <a:effectLst/>
                      </a:endParaRPr>
                    </a:p>
                    <a:p>
                      <a:pPr algn="just">
                        <a:lnSpc>
                          <a:spcPct val="115000"/>
                        </a:lnSpc>
                        <a:spcAft>
                          <a:spcPts val="0"/>
                        </a:spcAft>
                      </a:pPr>
                      <a:r>
                        <a:rPr lang="es-ES" sz="1800" dirty="0">
                          <a:effectLst/>
                          <a:sym typeface="Wingdings" panose="05000000000000000000" pitchFamily="2" charset="2"/>
                        </a:rPr>
                        <a:t></a:t>
                      </a:r>
                      <a:r>
                        <a:rPr lang="es-ES" sz="1800" b="1" dirty="0">
                          <a:effectLst/>
                        </a:rPr>
                        <a:t>Epidermis fina y poco queratinizada</a:t>
                      </a:r>
                      <a:r>
                        <a:rPr lang="es-ES" sz="1800" dirty="0">
                          <a:effectLst/>
                        </a:rPr>
                        <a:t>.</a:t>
                      </a:r>
                      <a:endParaRPr lang="es-ES" sz="1400" dirty="0">
                        <a:effectLst/>
                      </a:endParaRPr>
                    </a:p>
                    <a:p>
                      <a:pPr algn="just">
                        <a:lnSpc>
                          <a:spcPct val="115000"/>
                        </a:lnSpc>
                        <a:spcAft>
                          <a:spcPts val="0"/>
                        </a:spcAft>
                      </a:pPr>
                      <a:r>
                        <a:rPr lang="es-ES" sz="1800" dirty="0">
                          <a:effectLst/>
                          <a:sym typeface="Wingdings" panose="05000000000000000000" pitchFamily="2" charset="2"/>
                        </a:rPr>
                        <a:t></a:t>
                      </a:r>
                      <a:r>
                        <a:rPr lang="es-ES" sz="1800" b="1" dirty="0">
                          <a:effectLst/>
                        </a:rPr>
                        <a:t>Piel muy hidratada</a:t>
                      </a:r>
                      <a:r>
                        <a:rPr lang="es-ES" sz="1800" dirty="0">
                          <a:effectLst/>
                        </a:rPr>
                        <a:t>.</a:t>
                      </a:r>
                      <a:endParaRPr lang="es-ES" sz="1400" dirty="0">
                        <a:effectLst/>
                      </a:endParaRPr>
                    </a:p>
                    <a:p>
                      <a:pPr algn="just">
                        <a:lnSpc>
                          <a:spcPct val="115000"/>
                        </a:lnSpc>
                        <a:spcAft>
                          <a:spcPts val="0"/>
                        </a:spcAft>
                      </a:pPr>
                      <a:r>
                        <a:rPr lang="es-ES" sz="1800" dirty="0">
                          <a:effectLst/>
                          <a:sym typeface="Wingdings" panose="05000000000000000000" pitchFamily="2" charset="2"/>
                        </a:rPr>
                        <a:t></a:t>
                      </a:r>
                      <a:r>
                        <a:rPr lang="es-ES" sz="1800" b="1" dirty="0">
                          <a:effectLst/>
                        </a:rPr>
                        <a:t>Piel deshidratada</a:t>
                      </a:r>
                      <a:r>
                        <a:rPr lang="es-ES" sz="1800" dirty="0">
                          <a:effectLst/>
                        </a:rPr>
                        <a:t>.</a:t>
                      </a:r>
                      <a:endParaRPr lang="es-ES" sz="1400" dirty="0">
                        <a:effectLst/>
                      </a:endParaRPr>
                    </a:p>
                    <a:p>
                      <a:pPr algn="just">
                        <a:lnSpc>
                          <a:spcPct val="115000"/>
                        </a:lnSpc>
                        <a:spcAft>
                          <a:spcPts val="0"/>
                        </a:spcAft>
                      </a:pPr>
                      <a:r>
                        <a:rPr lang="es-ES" sz="1800" dirty="0">
                          <a:effectLst/>
                          <a:sym typeface="Wingdings" panose="05000000000000000000" pitchFamily="2" charset="2"/>
                        </a:rPr>
                        <a:t></a:t>
                      </a:r>
                      <a:r>
                        <a:rPr lang="es-ES" sz="1800" b="1" dirty="0">
                          <a:effectLst/>
                        </a:rPr>
                        <a:t>Seborrea</a:t>
                      </a:r>
                      <a:r>
                        <a:rPr lang="es-ES" sz="1800" dirty="0">
                          <a:effectLst/>
                        </a:rPr>
                        <a:t>.</a:t>
                      </a:r>
                      <a:endParaRPr lang="es-ES" sz="1400" dirty="0">
                        <a:effectLst/>
                      </a:endParaRPr>
                    </a:p>
                    <a:p>
                      <a:pPr algn="just">
                        <a:lnSpc>
                          <a:spcPct val="115000"/>
                        </a:lnSpc>
                        <a:spcAft>
                          <a:spcPts val="0"/>
                        </a:spcAft>
                      </a:pPr>
                      <a:r>
                        <a:rPr lang="es-ES" sz="1800" dirty="0">
                          <a:effectLst/>
                          <a:sym typeface="Wingdings" panose="05000000000000000000" pitchFamily="2" charset="2"/>
                        </a:rPr>
                        <a:t></a:t>
                      </a:r>
                      <a:r>
                        <a:rPr lang="es-ES" sz="1800" b="1" dirty="0">
                          <a:effectLst/>
                        </a:rPr>
                        <a:t>Acné y comedones</a:t>
                      </a:r>
                      <a:r>
                        <a:rPr lang="es-ES" sz="1800" dirty="0">
                          <a:effectLst/>
                        </a:rPr>
                        <a:t>.</a:t>
                      </a:r>
                      <a:endParaRPr lang="es-ES" sz="1400" dirty="0">
                        <a:effectLst/>
                      </a:endParaRPr>
                    </a:p>
                    <a:p>
                      <a:pPr algn="just">
                        <a:lnSpc>
                          <a:spcPct val="115000"/>
                        </a:lnSpc>
                        <a:spcAft>
                          <a:spcPts val="0"/>
                        </a:spcAft>
                      </a:pPr>
                      <a:r>
                        <a:rPr lang="es-ES" sz="1800" dirty="0">
                          <a:effectLst/>
                          <a:sym typeface="Wingdings" panose="05000000000000000000" pitchFamily="2" charset="2"/>
                        </a:rPr>
                        <a:t></a:t>
                      </a:r>
                      <a:r>
                        <a:rPr lang="es-ES" sz="1800" b="1" dirty="0" err="1">
                          <a:effectLst/>
                        </a:rPr>
                        <a:t>Hiperpigmentacion</a:t>
                      </a:r>
                      <a:r>
                        <a:rPr lang="es-ES" sz="1800" b="1" dirty="0">
                          <a:effectLst/>
                        </a:rPr>
                        <a:t>.</a:t>
                      </a:r>
                      <a:endParaRPr lang="es-ES" sz="1400" b="1" dirty="0">
                        <a:effectLst/>
                      </a:endParaRPr>
                    </a:p>
                    <a:p>
                      <a:pPr algn="just">
                        <a:lnSpc>
                          <a:spcPct val="115000"/>
                        </a:lnSpc>
                        <a:spcAft>
                          <a:spcPts val="0"/>
                        </a:spcAft>
                      </a:pPr>
                      <a:r>
                        <a:rPr lang="es-ES" sz="1800" dirty="0">
                          <a:effectLst/>
                          <a:sym typeface="Wingdings" panose="05000000000000000000" pitchFamily="2" charset="2"/>
                        </a:rPr>
                        <a:t></a:t>
                      </a:r>
                      <a:r>
                        <a:rPr lang="es-ES" sz="1800" b="1" dirty="0" err="1">
                          <a:effectLst/>
                        </a:rPr>
                        <a:t>Microquistes</a:t>
                      </a:r>
                      <a:endParaRPr lang="es-E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solidFill>
                      <a:schemeClr val="accent2">
                        <a:lumMod val="60000"/>
                        <a:lumOff val="40000"/>
                      </a:schemeClr>
                    </a:solidFill>
                  </a:tcPr>
                </a:tc>
                <a:extLst>
                  <a:ext uri="{0D108BD9-81ED-4DB2-BD59-A6C34878D82A}">
                    <a16:rowId xmlns:a16="http://schemas.microsoft.com/office/drawing/2014/main" val="1161185740"/>
                  </a:ext>
                </a:extLst>
              </a:tr>
            </a:tbl>
          </a:graphicData>
        </a:graphic>
      </p:graphicFrame>
    </p:spTree>
    <p:extLst>
      <p:ext uri="{BB962C8B-B14F-4D97-AF65-F5344CB8AC3E}">
        <p14:creationId xmlns:p14="http://schemas.microsoft.com/office/powerpoint/2010/main" val="216767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0EB98DA-3653-43E1-91BD-AAD8FA5F206E}"/>
              </a:ext>
            </a:extLst>
          </p:cNvPr>
          <p:cNvSpPr/>
          <p:nvPr/>
        </p:nvSpPr>
        <p:spPr>
          <a:xfrm>
            <a:off x="728871" y="1404730"/>
            <a:ext cx="7405972" cy="369332"/>
          </a:xfrm>
          <a:prstGeom prst="rect">
            <a:avLst/>
          </a:prstGeom>
        </p:spPr>
        <p:txBody>
          <a:bodyPr wrap="square">
            <a:spAutoFit/>
          </a:bodyPr>
          <a:lstStyle/>
          <a:p>
            <a:r>
              <a:rPr lang="es-ES" b="1" dirty="0"/>
              <a:t>ANALIZADOR FACIAL CON LUZ DE WOOD</a:t>
            </a:r>
          </a:p>
        </p:txBody>
      </p:sp>
      <p:sp>
        <p:nvSpPr>
          <p:cNvPr id="3" name="Rectángulo 2">
            <a:extLst>
              <a:ext uri="{FF2B5EF4-FFF2-40B4-BE49-F238E27FC236}">
                <a16:creationId xmlns:a16="http://schemas.microsoft.com/office/drawing/2014/main" id="{8B6D5D11-CF80-4058-AF89-C114C099A71B}"/>
              </a:ext>
            </a:extLst>
          </p:cNvPr>
          <p:cNvSpPr/>
          <p:nvPr/>
        </p:nvSpPr>
        <p:spPr>
          <a:xfrm>
            <a:off x="728871" y="1903270"/>
            <a:ext cx="10932733" cy="2448178"/>
          </a:xfrm>
          <a:prstGeom prst="rect">
            <a:avLst/>
          </a:prstGeom>
        </p:spPr>
        <p:txBody>
          <a:bodyPr wrap="square">
            <a:spAutoFit/>
          </a:bodyPr>
          <a:lstStyle/>
          <a:p>
            <a:pPr algn="just">
              <a:lnSpc>
                <a:spcPct val="150000"/>
              </a:lnSpc>
            </a:pPr>
            <a:r>
              <a:rPr lang="es-ES" dirty="0"/>
              <a:t>La diferencia con la luz de Wood manual está en que el analizador dispone de una cámara de observación y un espejo para observar las coloraciones producidas al tiempo que se realiza el análisis. De manera que la imagen pueda ser grabada para posteriores observaciones. Esto permite que el paciente vea lo mismo que el especialista, y es un gran y maravilloso registro, para una observación posterior.</a:t>
            </a:r>
          </a:p>
          <a:p>
            <a:endParaRPr lang="es-ES" dirty="0"/>
          </a:p>
        </p:txBody>
      </p:sp>
      <p:pic>
        <p:nvPicPr>
          <p:cNvPr id="7" name="Imagen 6" descr="Imagen que contiene electrónica, jaca&#10;&#10;Descripción generada automáticamente">
            <a:extLst>
              <a:ext uri="{FF2B5EF4-FFF2-40B4-BE49-F238E27FC236}">
                <a16:creationId xmlns:a16="http://schemas.microsoft.com/office/drawing/2014/main" id="{0E43B994-2CBF-4DC4-A848-39C77509506E}"/>
              </a:ext>
            </a:extLst>
          </p:cNvPr>
          <p:cNvPicPr>
            <a:picLocks noChangeAspect="1"/>
          </p:cNvPicPr>
          <p:nvPr/>
        </p:nvPicPr>
        <p:blipFill>
          <a:blip r:embed="rId2"/>
          <a:stretch>
            <a:fillRect/>
          </a:stretch>
        </p:blipFill>
        <p:spPr>
          <a:xfrm>
            <a:off x="4164673" y="4100310"/>
            <a:ext cx="2822981" cy="2448178"/>
          </a:xfrm>
          <a:prstGeom prst="rect">
            <a:avLst/>
          </a:prstGeom>
        </p:spPr>
      </p:pic>
    </p:spTree>
    <p:extLst>
      <p:ext uri="{BB962C8B-B14F-4D97-AF65-F5344CB8AC3E}">
        <p14:creationId xmlns:p14="http://schemas.microsoft.com/office/powerpoint/2010/main" val="139204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B33A474-AA96-41B5-AFD6-80E2DC582946}"/>
              </a:ext>
            </a:extLst>
          </p:cNvPr>
          <p:cNvSpPr txBox="1"/>
          <p:nvPr/>
        </p:nvSpPr>
        <p:spPr>
          <a:xfrm>
            <a:off x="1245703" y="1298712"/>
            <a:ext cx="6765236" cy="5216172"/>
          </a:xfrm>
          <a:prstGeom prst="rect">
            <a:avLst/>
          </a:prstGeom>
          <a:noFill/>
        </p:spPr>
        <p:txBody>
          <a:bodyPr wrap="square" rtlCol="0">
            <a:spAutoFit/>
          </a:bodyPr>
          <a:lstStyle/>
          <a:p>
            <a:pPr algn="just">
              <a:lnSpc>
                <a:spcPct val="150000"/>
              </a:lnSpc>
            </a:pPr>
            <a:r>
              <a:rPr lang="es-ES" sz="1600" b="1" dirty="0"/>
              <a:t>En resumen</a:t>
            </a:r>
            <a:r>
              <a:rPr lang="es-ES" sz="1600" dirty="0"/>
              <a:t>, la luz de Wood es una fuente de luz UV que aplicada sobre la piel nos permitirá conocer en profundidad las lesiones de la piel que a simple vista no podemos diagnosticar. Debe realizarse en </a:t>
            </a:r>
            <a:r>
              <a:rPr lang="es-ES" sz="1600" b="1" dirty="0"/>
              <a:t>completa oscuridad </a:t>
            </a:r>
            <a:r>
              <a:rPr lang="es-ES" sz="1600" dirty="0"/>
              <a:t>y con la cara totalmente limpia, libre de maquillaje u otros cosméticos. Una vez a oscuras, se enciende la lámpara y se coloca a una distancia de la cara de alrededor de diez o quince centímetros, evitando siempre mirar directamente a ella, esto es muy importante ya que puede producir daños en tus ojos. Ayuda a detectar todo tipo de problemas como infecciones bacterianas, fúngicas, fotosensibilidad o porfiria o cambios de color. También permite </a:t>
            </a:r>
            <a:r>
              <a:rPr lang="es-ES" sz="1600" b="1" dirty="0"/>
              <a:t>detectar falta de hidratación, exceso de acné, manchas en la piel, rojeces</a:t>
            </a:r>
            <a:r>
              <a:rPr lang="es-ES" sz="1600" dirty="0"/>
              <a:t>, e incluso a veces tumores y problemas en la pigmentación de la superficie cutánea</a:t>
            </a:r>
          </a:p>
        </p:txBody>
      </p:sp>
      <p:pic>
        <p:nvPicPr>
          <p:cNvPr id="3" name="Imagen 2">
            <a:extLst>
              <a:ext uri="{FF2B5EF4-FFF2-40B4-BE49-F238E27FC236}">
                <a16:creationId xmlns:a16="http://schemas.microsoft.com/office/drawing/2014/main" id="{283809C6-AF17-44B0-AAAE-00D5F96582C8}"/>
              </a:ext>
            </a:extLst>
          </p:cNvPr>
          <p:cNvPicPr>
            <a:picLocks noChangeAspect="1"/>
          </p:cNvPicPr>
          <p:nvPr/>
        </p:nvPicPr>
        <p:blipFill>
          <a:blip r:embed="rId2"/>
          <a:stretch>
            <a:fillRect/>
          </a:stretch>
        </p:blipFill>
        <p:spPr>
          <a:xfrm>
            <a:off x="8448025" y="1928192"/>
            <a:ext cx="2915683" cy="3328988"/>
          </a:xfrm>
          <a:prstGeom prst="rect">
            <a:avLst/>
          </a:prstGeom>
        </p:spPr>
      </p:pic>
    </p:spTree>
    <p:extLst>
      <p:ext uri="{BB962C8B-B14F-4D97-AF65-F5344CB8AC3E}">
        <p14:creationId xmlns:p14="http://schemas.microsoft.com/office/powerpoint/2010/main" val="152722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365B32-079B-49CB-830F-16874FA56B9E}"/>
              </a:ext>
            </a:extLst>
          </p:cNvPr>
          <p:cNvPicPr>
            <a:picLocks noChangeAspect="1"/>
          </p:cNvPicPr>
          <p:nvPr/>
        </p:nvPicPr>
        <p:blipFill>
          <a:blip r:embed="rId2"/>
          <a:stretch>
            <a:fillRect/>
          </a:stretch>
        </p:blipFill>
        <p:spPr>
          <a:xfrm>
            <a:off x="1225826" y="494360"/>
            <a:ext cx="9740348" cy="6210195"/>
          </a:xfrm>
          <a:prstGeom prst="rect">
            <a:avLst/>
          </a:prstGeom>
        </p:spPr>
      </p:pic>
    </p:spTree>
    <p:extLst>
      <p:ext uri="{BB962C8B-B14F-4D97-AF65-F5344CB8AC3E}">
        <p14:creationId xmlns:p14="http://schemas.microsoft.com/office/powerpoint/2010/main" val="3962314607"/>
      </p:ext>
    </p:extLst>
  </p:cSld>
  <p:clrMapOvr>
    <a:masterClrMapping/>
  </p:clrMapOvr>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otalTime>1721</TotalTime>
  <Words>1380</Words>
  <Application>Microsoft Office PowerPoint</Application>
  <PresentationFormat>Panorámica</PresentationFormat>
  <Paragraphs>132</Paragraphs>
  <Slides>17</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Calibri</vt:lpstr>
      <vt:lpstr>Century Gothic</vt:lpstr>
      <vt:lpstr>Century Schoolbook</vt:lpstr>
      <vt:lpstr>Courier New</vt:lpstr>
      <vt:lpstr>Wingdings</vt:lpstr>
      <vt:lpstr>Estela de condensación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 busto lopez</dc:creator>
  <cp:lastModifiedBy>patricia busto lopez</cp:lastModifiedBy>
  <cp:revision>49</cp:revision>
  <dcterms:created xsi:type="dcterms:W3CDTF">2019-02-05T19:24:15Z</dcterms:created>
  <dcterms:modified xsi:type="dcterms:W3CDTF">2021-10-18T23:31:03Z</dcterms:modified>
</cp:coreProperties>
</file>