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handoutMasterIdLst>
    <p:handoutMasterId r:id="rId14"/>
  </p:handoutMasterIdLst>
  <p:sldIdLst>
    <p:sldId id="269" r:id="rId2"/>
    <p:sldId id="270" r:id="rId3"/>
    <p:sldId id="271" r:id="rId4"/>
    <p:sldId id="272" r:id="rId5"/>
    <p:sldId id="273" r:id="rId6"/>
    <p:sldId id="274" r:id="rId7"/>
    <p:sldId id="275" r:id="rId8"/>
    <p:sldId id="281" r:id="rId9"/>
    <p:sldId id="278" r:id="rId10"/>
    <p:sldId id="279" r:id="rId11"/>
    <p:sldId id="28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87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544C77-20C1-499E-B0A8-98FA3958682D}" v="410" dt="2022-11-15T17:16:10.0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autoAdjust="0"/>
  </p:normalViewPr>
  <p:slideViewPr>
    <p:cSldViewPr snapToGrid="0">
      <p:cViewPr varScale="1">
        <p:scale>
          <a:sx n="70" d="100"/>
          <a:sy n="70" d="100"/>
        </p:scale>
        <p:origin x="738"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5" d="100"/>
          <a:sy n="45" d="100"/>
        </p:scale>
        <p:origin x="282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42876D21-E4D6-0934-5EF7-05E36E73C3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AA8AE6E0-0DF3-4491-BE39-8584941CD3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D2F593-B1CA-47E5-B54F-98AD6EAFE053}" type="datetimeFigureOut">
              <a:rPr lang="es-ES" smtClean="0"/>
              <a:t>29/12/2024</a:t>
            </a:fld>
            <a:endParaRPr lang="es-ES"/>
          </a:p>
        </p:txBody>
      </p:sp>
      <p:sp>
        <p:nvSpPr>
          <p:cNvPr id="4" name="Marcador de pie de página 3">
            <a:extLst>
              <a:ext uri="{FF2B5EF4-FFF2-40B4-BE49-F238E27FC236}">
                <a16:creationId xmlns:a16="http://schemas.microsoft.com/office/drawing/2014/main" id="{E13D149B-DDCF-3FC5-DCFC-15551531D8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8730DEF8-FCD4-A856-C645-D5F6C0358E1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E051F6-85FB-4313-A0E2-5C679B77D724}" type="slidenum">
              <a:rPr lang="es-ES" smtClean="0"/>
              <a:t>‹Nº›</a:t>
            </a:fld>
            <a:endParaRPr lang="es-ES"/>
          </a:p>
        </p:txBody>
      </p:sp>
    </p:spTree>
    <p:extLst>
      <p:ext uri="{BB962C8B-B14F-4D97-AF65-F5344CB8AC3E}">
        <p14:creationId xmlns:p14="http://schemas.microsoft.com/office/powerpoint/2010/main" val="1088004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666BCC-2165-4C1E-B157-C7E1FB0A4783}" type="datetimeFigureOut">
              <a:rPr lang="es-ES" smtClean="0"/>
              <a:t>29/12/2024</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C852AF-48A4-4418-95DC-B100B4EBE35F}" type="slidenum">
              <a:rPr lang="es-ES" smtClean="0"/>
              <a:t>‹Nº›</a:t>
            </a:fld>
            <a:endParaRPr lang="es-ES"/>
          </a:p>
        </p:txBody>
      </p:sp>
    </p:spTree>
    <p:extLst>
      <p:ext uri="{BB962C8B-B14F-4D97-AF65-F5344CB8AC3E}">
        <p14:creationId xmlns:p14="http://schemas.microsoft.com/office/powerpoint/2010/main" val="787721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12/29/2024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12/29/2024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CC583FC-3774-47D1-9A8B-E0DBA89CBF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8DDDC38-A59D-4C57-BEAA-01E57BDEF44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5253" y="228600"/>
            <a:ext cx="2851523" cy="6638625"/>
            <a:chOff x="2487613" y="285750"/>
            <a:chExt cx="2428875" cy="5654676"/>
          </a:xfrm>
        </p:grpSpPr>
        <p:sp>
          <p:nvSpPr>
            <p:cNvPr id="14" name="Freeform 11">
              <a:extLst>
                <a:ext uri="{FF2B5EF4-FFF2-40B4-BE49-F238E27FC236}">
                  <a16:creationId xmlns:a16="http://schemas.microsoft.com/office/drawing/2014/main" id="{07181E0D-4E2E-4CF7-83D6-6BF1884F26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s-ES"/>
            </a:p>
          </p:txBody>
        </p:sp>
        <p:sp>
          <p:nvSpPr>
            <p:cNvPr id="15" name="Freeform 12">
              <a:extLst>
                <a:ext uri="{FF2B5EF4-FFF2-40B4-BE49-F238E27FC236}">
                  <a16:creationId xmlns:a16="http://schemas.microsoft.com/office/drawing/2014/main" id="{41E4039F-6250-4F1A-8B44-8211D95CBF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s-ES"/>
            </a:p>
          </p:txBody>
        </p:sp>
        <p:sp>
          <p:nvSpPr>
            <p:cNvPr id="16" name="Freeform 13">
              <a:extLst>
                <a:ext uri="{FF2B5EF4-FFF2-40B4-BE49-F238E27FC236}">
                  <a16:creationId xmlns:a16="http://schemas.microsoft.com/office/drawing/2014/main" id="{C27CE0F8-A859-4A25-8A2E-2F48B2D7F1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s-ES"/>
            </a:p>
          </p:txBody>
        </p:sp>
        <p:sp>
          <p:nvSpPr>
            <p:cNvPr id="17" name="Freeform 14">
              <a:extLst>
                <a:ext uri="{FF2B5EF4-FFF2-40B4-BE49-F238E27FC236}">
                  <a16:creationId xmlns:a16="http://schemas.microsoft.com/office/drawing/2014/main" id="{1D3B4413-99E7-41CB-BC1A-91CB93B73D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s-ES"/>
            </a:p>
          </p:txBody>
        </p:sp>
        <p:sp>
          <p:nvSpPr>
            <p:cNvPr id="18" name="Freeform 15">
              <a:extLst>
                <a:ext uri="{FF2B5EF4-FFF2-40B4-BE49-F238E27FC236}">
                  <a16:creationId xmlns:a16="http://schemas.microsoft.com/office/drawing/2014/main" id="{2B5AE9BA-21EA-413E-92D1-70B41D12F8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s-ES"/>
            </a:p>
          </p:txBody>
        </p:sp>
        <p:sp>
          <p:nvSpPr>
            <p:cNvPr id="19" name="Freeform 16">
              <a:extLst>
                <a:ext uri="{FF2B5EF4-FFF2-40B4-BE49-F238E27FC236}">
                  <a16:creationId xmlns:a16="http://schemas.microsoft.com/office/drawing/2014/main" id="{EA6962B4-B58E-4363-AE37-502AAB46F0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s-ES"/>
            </a:p>
          </p:txBody>
        </p:sp>
        <p:sp>
          <p:nvSpPr>
            <p:cNvPr id="20" name="Freeform 17">
              <a:extLst>
                <a:ext uri="{FF2B5EF4-FFF2-40B4-BE49-F238E27FC236}">
                  <a16:creationId xmlns:a16="http://schemas.microsoft.com/office/drawing/2014/main" id="{8CFEAE09-A4F7-4009-BBA4-E007F3FF21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s-ES"/>
            </a:p>
          </p:txBody>
        </p:sp>
        <p:sp>
          <p:nvSpPr>
            <p:cNvPr id="21" name="Freeform 18">
              <a:extLst>
                <a:ext uri="{FF2B5EF4-FFF2-40B4-BE49-F238E27FC236}">
                  <a16:creationId xmlns:a16="http://schemas.microsoft.com/office/drawing/2014/main" id="{BEC0F162-6193-4A0C-9667-DD7C8B4BD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s-ES"/>
            </a:p>
          </p:txBody>
        </p:sp>
        <p:sp>
          <p:nvSpPr>
            <p:cNvPr id="22" name="Freeform 19">
              <a:extLst>
                <a:ext uri="{FF2B5EF4-FFF2-40B4-BE49-F238E27FC236}">
                  <a16:creationId xmlns:a16="http://schemas.microsoft.com/office/drawing/2014/main" id="{7AE69957-54B0-48E2-8BCD-EE01C7190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s-ES"/>
            </a:p>
          </p:txBody>
        </p:sp>
        <p:sp>
          <p:nvSpPr>
            <p:cNvPr id="23" name="Freeform 20">
              <a:extLst>
                <a:ext uri="{FF2B5EF4-FFF2-40B4-BE49-F238E27FC236}">
                  <a16:creationId xmlns:a16="http://schemas.microsoft.com/office/drawing/2014/main" id="{9E3E384D-F4D8-4B3A-978C-EFEED16D3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s-ES"/>
            </a:p>
          </p:txBody>
        </p:sp>
        <p:sp>
          <p:nvSpPr>
            <p:cNvPr id="24" name="Freeform 21">
              <a:extLst>
                <a:ext uri="{FF2B5EF4-FFF2-40B4-BE49-F238E27FC236}">
                  <a16:creationId xmlns:a16="http://schemas.microsoft.com/office/drawing/2014/main" id="{66DD5E8A-F260-4F93-94D6-AA109560AC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s-ES"/>
            </a:p>
          </p:txBody>
        </p:sp>
        <p:sp>
          <p:nvSpPr>
            <p:cNvPr id="25" name="Freeform 22">
              <a:extLst>
                <a:ext uri="{FF2B5EF4-FFF2-40B4-BE49-F238E27FC236}">
                  <a16:creationId xmlns:a16="http://schemas.microsoft.com/office/drawing/2014/main" id="{AB7CE38B-1EFC-4D54-BD22-F0E1C0ED2A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s-ES"/>
            </a:p>
          </p:txBody>
        </p:sp>
      </p:grpSp>
      <p:grpSp>
        <p:nvGrpSpPr>
          <p:cNvPr id="27" name="Group 26">
            <a:extLst>
              <a:ext uri="{FF2B5EF4-FFF2-40B4-BE49-F238E27FC236}">
                <a16:creationId xmlns:a16="http://schemas.microsoft.com/office/drawing/2014/main" id="{44251A81-4530-41B5-B8FB-DC124AC02C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8" name="Freeform 27">
              <a:extLst>
                <a:ext uri="{FF2B5EF4-FFF2-40B4-BE49-F238E27FC236}">
                  <a16:creationId xmlns:a16="http://schemas.microsoft.com/office/drawing/2014/main" id="{704F0C26-A940-4311-8A41-C69C075D77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s-ES"/>
            </a:p>
          </p:txBody>
        </p:sp>
        <p:sp>
          <p:nvSpPr>
            <p:cNvPr id="29" name="Freeform 28">
              <a:extLst>
                <a:ext uri="{FF2B5EF4-FFF2-40B4-BE49-F238E27FC236}">
                  <a16:creationId xmlns:a16="http://schemas.microsoft.com/office/drawing/2014/main" id="{72844B50-4A36-4E90-9BD1-7945BAF043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s-ES"/>
            </a:p>
          </p:txBody>
        </p:sp>
        <p:sp>
          <p:nvSpPr>
            <p:cNvPr id="30" name="Freeform 29">
              <a:extLst>
                <a:ext uri="{FF2B5EF4-FFF2-40B4-BE49-F238E27FC236}">
                  <a16:creationId xmlns:a16="http://schemas.microsoft.com/office/drawing/2014/main" id="{FFFF2F5F-4D06-40B4-AAF7-7BF88551BF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s-ES"/>
            </a:p>
          </p:txBody>
        </p:sp>
        <p:sp>
          <p:nvSpPr>
            <p:cNvPr id="31" name="Freeform 30">
              <a:extLst>
                <a:ext uri="{FF2B5EF4-FFF2-40B4-BE49-F238E27FC236}">
                  <a16:creationId xmlns:a16="http://schemas.microsoft.com/office/drawing/2014/main" id="{C2D84FDB-118B-42FD-8561-B383615D2B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s-ES"/>
            </a:p>
          </p:txBody>
        </p:sp>
        <p:sp>
          <p:nvSpPr>
            <p:cNvPr id="32" name="Freeform 31">
              <a:extLst>
                <a:ext uri="{FF2B5EF4-FFF2-40B4-BE49-F238E27FC236}">
                  <a16:creationId xmlns:a16="http://schemas.microsoft.com/office/drawing/2014/main" id="{5B64B543-1195-4970-808B-156908D3B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s-ES"/>
            </a:p>
          </p:txBody>
        </p:sp>
        <p:sp>
          <p:nvSpPr>
            <p:cNvPr id="33" name="Freeform 32">
              <a:extLst>
                <a:ext uri="{FF2B5EF4-FFF2-40B4-BE49-F238E27FC236}">
                  <a16:creationId xmlns:a16="http://schemas.microsoft.com/office/drawing/2014/main" id="{1B6440B3-14CA-4B3F-AF89-7FEC0A2246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s-ES"/>
            </a:p>
          </p:txBody>
        </p:sp>
        <p:sp>
          <p:nvSpPr>
            <p:cNvPr id="34" name="Freeform 33">
              <a:extLst>
                <a:ext uri="{FF2B5EF4-FFF2-40B4-BE49-F238E27FC236}">
                  <a16:creationId xmlns:a16="http://schemas.microsoft.com/office/drawing/2014/main" id="{47F34F74-6C9C-4D9D-B2D7-AF753BD44A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s-ES"/>
            </a:p>
          </p:txBody>
        </p:sp>
        <p:sp>
          <p:nvSpPr>
            <p:cNvPr id="35" name="Freeform 34">
              <a:extLst>
                <a:ext uri="{FF2B5EF4-FFF2-40B4-BE49-F238E27FC236}">
                  <a16:creationId xmlns:a16="http://schemas.microsoft.com/office/drawing/2014/main" id="{4246517D-AB8F-4BEF-B5E5-7A8BC0DDE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s-ES"/>
            </a:p>
          </p:txBody>
        </p:sp>
        <p:sp>
          <p:nvSpPr>
            <p:cNvPr id="36" name="Freeform 35">
              <a:extLst>
                <a:ext uri="{FF2B5EF4-FFF2-40B4-BE49-F238E27FC236}">
                  <a16:creationId xmlns:a16="http://schemas.microsoft.com/office/drawing/2014/main" id="{0ACFBF4D-E487-4BD0-8BCA-2DB6DC0464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s-ES"/>
            </a:p>
          </p:txBody>
        </p:sp>
        <p:sp>
          <p:nvSpPr>
            <p:cNvPr id="37" name="Freeform 36">
              <a:extLst>
                <a:ext uri="{FF2B5EF4-FFF2-40B4-BE49-F238E27FC236}">
                  <a16:creationId xmlns:a16="http://schemas.microsoft.com/office/drawing/2014/main" id="{23DE6D3A-314E-4642-AEAF-54B822D4E1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s-ES"/>
            </a:p>
          </p:txBody>
        </p:sp>
        <p:sp>
          <p:nvSpPr>
            <p:cNvPr id="38" name="Freeform 37">
              <a:extLst>
                <a:ext uri="{FF2B5EF4-FFF2-40B4-BE49-F238E27FC236}">
                  <a16:creationId xmlns:a16="http://schemas.microsoft.com/office/drawing/2014/main" id="{FEE0BBF7-C59B-4279-AFF5-28F6433B9A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s-ES"/>
            </a:p>
          </p:txBody>
        </p:sp>
        <p:sp>
          <p:nvSpPr>
            <p:cNvPr id="39" name="Freeform 38">
              <a:extLst>
                <a:ext uri="{FF2B5EF4-FFF2-40B4-BE49-F238E27FC236}">
                  <a16:creationId xmlns:a16="http://schemas.microsoft.com/office/drawing/2014/main" id="{B2C1E620-478E-4DC2-A505-934657FF11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s-ES"/>
            </a:p>
          </p:txBody>
        </p:sp>
      </p:grpSp>
      <p:sp>
        <p:nvSpPr>
          <p:cNvPr id="2" name="Título 1">
            <a:extLst>
              <a:ext uri="{FF2B5EF4-FFF2-40B4-BE49-F238E27FC236}">
                <a16:creationId xmlns:a16="http://schemas.microsoft.com/office/drawing/2014/main" id="{401DA6C2-77D0-9C9C-CE81-24A9F21E4503}"/>
              </a:ext>
            </a:extLst>
          </p:cNvPr>
          <p:cNvSpPr>
            <a:spLocks noGrp="1"/>
          </p:cNvSpPr>
          <p:nvPr>
            <p:ph type="title"/>
          </p:nvPr>
        </p:nvSpPr>
        <p:spPr>
          <a:xfrm>
            <a:off x="6483096" y="624110"/>
            <a:ext cx="5021516" cy="1280890"/>
          </a:xfrm>
        </p:spPr>
        <p:txBody>
          <a:bodyPr>
            <a:normAutofit/>
          </a:bodyPr>
          <a:lstStyle/>
          <a:p>
            <a:pPr>
              <a:lnSpc>
                <a:spcPct val="90000"/>
              </a:lnSpc>
            </a:pPr>
            <a:r>
              <a:rPr lang="es-ES" sz="3100" b="1"/>
              <a:t>PREPARACIÓN DE LA PIEL: TRATAMIENTO DE HIGIENE</a:t>
            </a:r>
          </a:p>
        </p:txBody>
      </p:sp>
      <p:sp>
        <p:nvSpPr>
          <p:cNvPr id="41" name="Rectangle 40">
            <a:extLst>
              <a:ext uri="{FF2B5EF4-FFF2-40B4-BE49-F238E27FC236}">
                <a16:creationId xmlns:a16="http://schemas.microsoft.com/office/drawing/2014/main" id="{AECDF498-6F66-4565-9FB7-107670333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43" name="Freeform 11">
            <a:extLst>
              <a:ext uri="{FF2B5EF4-FFF2-40B4-BE49-F238E27FC236}">
                <a16:creationId xmlns:a16="http://schemas.microsoft.com/office/drawing/2014/main" id="{E0779346-49CA-41C2-BD0A-62F2E1903A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ES"/>
          </a:p>
        </p:txBody>
      </p:sp>
      <p:pic>
        <p:nvPicPr>
          <p:cNvPr id="4" name="Marcador de contenido 3">
            <a:extLst>
              <a:ext uri="{FF2B5EF4-FFF2-40B4-BE49-F238E27FC236}">
                <a16:creationId xmlns:a16="http://schemas.microsoft.com/office/drawing/2014/main" id="{83B06665-2F68-4C35-ADEF-679D8036727E}"/>
              </a:ext>
            </a:extLst>
          </p:cNvPr>
          <p:cNvPicPr>
            <a:picLocks noChangeAspect="1"/>
          </p:cNvPicPr>
          <p:nvPr/>
        </p:nvPicPr>
        <p:blipFill>
          <a:blip r:embed="rId2"/>
          <a:srcRect l="16453" r="15563"/>
          <a:stretch/>
        </p:blipFill>
        <p:spPr>
          <a:xfrm>
            <a:off x="-1555" y="1731"/>
            <a:ext cx="4662331" cy="6858000"/>
          </a:xfrm>
          <a:prstGeom prst="rect">
            <a:avLst/>
          </a:prstGeom>
        </p:spPr>
      </p:pic>
      <p:sp>
        <p:nvSpPr>
          <p:cNvPr id="10" name="Content Placeholder 7">
            <a:extLst>
              <a:ext uri="{FF2B5EF4-FFF2-40B4-BE49-F238E27FC236}">
                <a16:creationId xmlns:a16="http://schemas.microsoft.com/office/drawing/2014/main" id="{404328DC-1473-A9EA-8557-43EA9A15E83F}"/>
              </a:ext>
            </a:extLst>
          </p:cNvPr>
          <p:cNvSpPr>
            <a:spLocks noGrp="1"/>
          </p:cNvSpPr>
          <p:nvPr>
            <p:ph idx="1"/>
          </p:nvPr>
        </p:nvSpPr>
        <p:spPr>
          <a:xfrm>
            <a:off x="6438191" y="2133600"/>
            <a:ext cx="5066419" cy="3777622"/>
          </a:xfrm>
        </p:spPr>
        <p:txBody>
          <a:bodyPr>
            <a:normAutofit/>
          </a:bodyPr>
          <a:lstStyle/>
          <a:p>
            <a:r>
              <a:rPr lang="en-US" dirty="0" err="1"/>
              <a:t>Todos</a:t>
            </a:r>
            <a:r>
              <a:rPr lang="en-US" dirty="0"/>
              <a:t> </a:t>
            </a:r>
            <a:r>
              <a:rPr lang="en-US" dirty="0" err="1"/>
              <a:t>los</a:t>
            </a:r>
            <a:r>
              <a:rPr lang="en-US" dirty="0"/>
              <a:t> </a:t>
            </a:r>
            <a:r>
              <a:rPr lang="en-US" dirty="0" err="1"/>
              <a:t>tipos</a:t>
            </a:r>
            <a:r>
              <a:rPr lang="en-US" dirty="0"/>
              <a:t> de </a:t>
            </a:r>
            <a:r>
              <a:rPr lang="en-US" dirty="0" err="1"/>
              <a:t>piel</a:t>
            </a:r>
            <a:r>
              <a:rPr lang="en-US" dirty="0"/>
              <a:t> </a:t>
            </a:r>
            <a:r>
              <a:rPr lang="en-US" dirty="0" err="1"/>
              <a:t>necesitan</a:t>
            </a:r>
            <a:r>
              <a:rPr lang="en-US" dirty="0"/>
              <a:t> </a:t>
            </a:r>
            <a:r>
              <a:rPr lang="en-US" dirty="0" err="1"/>
              <a:t>una</a:t>
            </a:r>
            <a:r>
              <a:rPr lang="en-US" dirty="0"/>
              <a:t> </a:t>
            </a:r>
            <a:r>
              <a:rPr lang="en-US" dirty="0" err="1"/>
              <a:t>higiene</a:t>
            </a:r>
            <a:r>
              <a:rPr lang="en-US" dirty="0"/>
              <a:t> </a:t>
            </a:r>
            <a:r>
              <a:rPr lang="en-US" dirty="0" err="1"/>
              <a:t>diaria</a:t>
            </a:r>
            <a:r>
              <a:rPr lang="en-US" dirty="0"/>
              <a:t> </a:t>
            </a:r>
            <a:r>
              <a:rPr lang="en-US" dirty="0" err="1"/>
              <a:t>adaptada</a:t>
            </a:r>
            <a:r>
              <a:rPr lang="en-US" dirty="0"/>
              <a:t> a sus </a:t>
            </a:r>
            <a:r>
              <a:rPr lang="en-US" dirty="0" err="1"/>
              <a:t>características</a:t>
            </a:r>
            <a:r>
              <a:rPr lang="en-US" dirty="0"/>
              <a:t> y </a:t>
            </a:r>
            <a:r>
              <a:rPr lang="en-US" dirty="0" err="1"/>
              <a:t>necesidades</a:t>
            </a:r>
            <a:r>
              <a:rPr lang="en-US" dirty="0"/>
              <a:t>.</a:t>
            </a:r>
          </a:p>
        </p:txBody>
      </p:sp>
    </p:spTree>
    <p:extLst>
      <p:ext uri="{BB962C8B-B14F-4D97-AF65-F5344CB8AC3E}">
        <p14:creationId xmlns:p14="http://schemas.microsoft.com/office/powerpoint/2010/main" val="1789272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1DD03C-8B20-7411-ACCF-3C910E960804}"/>
              </a:ext>
            </a:extLst>
          </p:cNvPr>
          <p:cNvSpPr>
            <a:spLocks noGrp="1"/>
          </p:cNvSpPr>
          <p:nvPr>
            <p:ph type="title"/>
          </p:nvPr>
        </p:nvSpPr>
        <p:spPr/>
        <p:txBody>
          <a:bodyPr/>
          <a:lstStyle/>
          <a:p>
            <a:r>
              <a:rPr lang="es-ES" b="1" dirty="0">
                <a:solidFill>
                  <a:schemeClr val="accent1"/>
                </a:solidFill>
              </a:rPr>
              <a:t>               TÉCNICAS COSMÉTICAS </a:t>
            </a:r>
          </a:p>
        </p:txBody>
      </p:sp>
      <p:sp>
        <p:nvSpPr>
          <p:cNvPr id="3" name="Marcador de contenido 2">
            <a:extLst>
              <a:ext uri="{FF2B5EF4-FFF2-40B4-BE49-F238E27FC236}">
                <a16:creationId xmlns:a16="http://schemas.microsoft.com/office/drawing/2014/main" id="{E437D843-32DA-4C76-ACD3-B467E70FCE98}"/>
              </a:ext>
            </a:extLst>
          </p:cNvPr>
          <p:cNvSpPr>
            <a:spLocks noGrp="1" noRot="1" noMove="1" noResize="1" noEditPoints="1" noAdjustHandles="1" noChangeArrowheads="1" noChangeShapeType="1"/>
          </p:cNvSpPr>
          <p:nvPr>
            <p:ph sz="half" idx="1"/>
          </p:nvPr>
        </p:nvSpPr>
        <p:spPr/>
        <p:txBody>
          <a:bodyPr>
            <a:normAutofit fontScale="92500" lnSpcReduction="10000"/>
          </a:bodyPr>
          <a:lstStyle/>
          <a:p>
            <a:r>
              <a:rPr lang="es-ES" dirty="0"/>
              <a:t>Para un tratamiento de higiene localizado:</a:t>
            </a:r>
          </a:p>
          <a:p>
            <a:pPr>
              <a:buFont typeface="Wingdings" panose="05000000000000000000" pitchFamily="2" charset="2"/>
              <a:buChar char="§"/>
            </a:pPr>
            <a:r>
              <a:rPr lang="es-ES" dirty="0"/>
              <a:t>Emulsión, gel o leche limpiadora según tipo de piel.</a:t>
            </a:r>
          </a:p>
          <a:p>
            <a:pPr>
              <a:buFont typeface="Wingdings" panose="05000000000000000000" pitchFamily="2" charset="2"/>
              <a:buChar char="§"/>
            </a:pPr>
            <a:r>
              <a:rPr lang="es-ES" dirty="0"/>
              <a:t>Tónico específico.</a:t>
            </a:r>
          </a:p>
          <a:p>
            <a:pPr>
              <a:buFont typeface="Wingdings" panose="05000000000000000000" pitchFamily="2" charset="2"/>
              <a:buChar char="§"/>
            </a:pPr>
            <a:r>
              <a:rPr lang="es-ES" dirty="0"/>
              <a:t>Exfoliantes físicos o químicos.</a:t>
            </a:r>
          </a:p>
          <a:p>
            <a:pPr>
              <a:buFont typeface="Wingdings" panose="05000000000000000000" pitchFamily="2" charset="2"/>
              <a:buChar char="§"/>
            </a:pPr>
            <a:r>
              <a:rPr lang="es-ES" dirty="0"/>
              <a:t>Líquido ablandador de comedones.</a:t>
            </a:r>
          </a:p>
          <a:p>
            <a:pPr>
              <a:buFont typeface="Wingdings" panose="05000000000000000000" pitchFamily="2" charset="2"/>
              <a:buChar char="§"/>
            </a:pPr>
            <a:r>
              <a:rPr lang="es-ES" dirty="0"/>
              <a:t>Mascarilla de fango termal calientes.</a:t>
            </a:r>
          </a:p>
          <a:p>
            <a:pPr>
              <a:buFont typeface="Wingdings" panose="05000000000000000000" pitchFamily="2" charset="2"/>
              <a:buChar char="§"/>
            </a:pPr>
            <a:r>
              <a:rPr lang="es-ES" dirty="0"/>
              <a:t>Mascarilla de caolín o de arcilla, especificas para pieles grasas.</a:t>
            </a:r>
          </a:p>
        </p:txBody>
      </p:sp>
      <p:sp>
        <p:nvSpPr>
          <p:cNvPr id="4" name="Marcador de contenido 3">
            <a:extLst>
              <a:ext uri="{FF2B5EF4-FFF2-40B4-BE49-F238E27FC236}">
                <a16:creationId xmlns:a16="http://schemas.microsoft.com/office/drawing/2014/main" id="{EBC8C6EF-83DF-8E14-48E7-64A8CC61775D}"/>
              </a:ext>
            </a:extLst>
          </p:cNvPr>
          <p:cNvSpPr>
            <a:spLocks noGrp="1"/>
          </p:cNvSpPr>
          <p:nvPr>
            <p:ph sz="half" idx="2"/>
          </p:nvPr>
        </p:nvSpPr>
        <p:spPr/>
        <p:txBody>
          <a:bodyPr>
            <a:normAutofit fontScale="92500" lnSpcReduction="10000"/>
          </a:bodyPr>
          <a:lstStyle/>
          <a:p>
            <a:r>
              <a:rPr lang="es-ES" dirty="0"/>
              <a:t>Para un tratamiento de higiene general:</a:t>
            </a:r>
          </a:p>
          <a:p>
            <a:r>
              <a:rPr lang="es-ES" dirty="0"/>
              <a:t>Lociones jabonosas y tónicos.</a:t>
            </a:r>
          </a:p>
          <a:p>
            <a:r>
              <a:rPr lang="es-ES" dirty="0"/>
              <a:t>Exfoliantes físicos a base de microesferas, gránulos o sales.</a:t>
            </a:r>
          </a:p>
        </p:txBody>
      </p:sp>
    </p:spTree>
    <p:extLst>
      <p:ext uri="{BB962C8B-B14F-4D97-AF65-F5344CB8AC3E}">
        <p14:creationId xmlns:p14="http://schemas.microsoft.com/office/powerpoint/2010/main" val="2901510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51D7D7C-CB20-4EC7-4D46-04CB3F290391}"/>
              </a:ext>
            </a:extLst>
          </p:cNvPr>
          <p:cNvSpPr>
            <a:spLocks noGrp="1"/>
          </p:cNvSpPr>
          <p:nvPr>
            <p:ph type="title"/>
          </p:nvPr>
        </p:nvSpPr>
        <p:spPr>
          <a:xfrm>
            <a:off x="2008683" y="624110"/>
            <a:ext cx="9495930" cy="1509490"/>
          </a:xfrm>
        </p:spPr>
        <p:txBody>
          <a:bodyPr>
            <a:normAutofit/>
          </a:bodyPr>
          <a:lstStyle/>
          <a:p>
            <a:r>
              <a:rPr lang="es-ES" b="1" dirty="0">
                <a:solidFill>
                  <a:schemeClr val="accent1"/>
                </a:solidFill>
              </a:rPr>
              <a:t> TÉCNICAS ESPECÍFICAS </a:t>
            </a:r>
          </a:p>
        </p:txBody>
      </p:sp>
      <p:sp>
        <p:nvSpPr>
          <p:cNvPr id="5" name="Marcador de contenido 4">
            <a:extLst>
              <a:ext uri="{FF2B5EF4-FFF2-40B4-BE49-F238E27FC236}">
                <a16:creationId xmlns:a16="http://schemas.microsoft.com/office/drawing/2014/main" id="{85942C7A-4BCD-351C-729B-01BCE89BCAEC}"/>
              </a:ext>
            </a:extLst>
          </p:cNvPr>
          <p:cNvSpPr>
            <a:spLocks noGrp="1"/>
          </p:cNvSpPr>
          <p:nvPr>
            <p:ph idx="1"/>
          </p:nvPr>
        </p:nvSpPr>
        <p:spPr>
          <a:xfrm>
            <a:off x="2210937" y="2133600"/>
            <a:ext cx="9293675" cy="3777622"/>
          </a:xfrm>
        </p:spPr>
        <p:txBody>
          <a:bodyPr/>
          <a:lstStyle/>
          <a:p>
            <a:r>
              <a:rPr lang="es-ES" dirty="0"/>
              <a:t>Técnica del guante de crin.</a:t>
            </a:r>
          </a:p>
          <a:p>
            <a:r>
              <a:rPr lang="es-ES" dirty="0"/>
              <a:t>Masaje estético corporal.</a:t>
            </a:r>
          </a:p>
          <a:p>
            <a:r>
              <a:rPr lang="es-ES" dirty="0"/>
              <a:t>Exfoliación o peeling.</a:t>
            </a:r>
          </a:p>
          <a:p>
            <a:r>
              <a:rPr lang="es-ES" dirty="0"/>
              <a:t>Termoterapia mediante radiación infrarroja.</a:t>
            </a:r>
          </a:p>
          <a:p>
            <a:r>
              <a:rPr lang="es-ES" dirty="0"/>
              <a:t>Descongestión y desinfección con alta frecuencia.</a:t>
            </a:r>
          </a:p>
          <a:p>
            <a:r>
              <a:rPr lang="es-ES" dirty="0"/>
              <a:t>Pulverizaciones frías.</a:t>
            </a:r>
          </a:p>
        </p:txBody>
      </p:sp>
    </p:spTree>
    <p:extLst>
      <p:ext uri="{BB962C8B-B14F-4D97-AF65-F5344CB8AC3E}">
        <p14:creationId xmlns:p14="http://schemas.microsoft.com/office/powerpoint/2010/main" val="372460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9F005E8-4E5A-C541-D398-B2321F933D78}"/>
              </a:ext>
            </a:extLst>
          </p:cNvPr>
          <p:cNvSpPr>
            <a:spLocks noGrp="1"/>
          </p:cNvSpPr>
          <p:nvPr>
            <p:ph type="title"/>
          </p:nvPr>
        </p:nvSpPr>
        <p:spPr>
          <a:xfrm>
            <a:off x="1046019" y="942108"/>
            <a:ext cx="3256550" cy="4969113"/>
          </a:xfrm>
        </p:spPr>
        <p:txBody>
          <a:bodyPr anchor="ctr">
            <a:normAutofit/>
          </a:bodyPr>
          <a:lstStyle/>
          <a:p>
            <a:r>
              <a:rPr lang="es-ES" sz="3300" b="1" dirty="0">
                <a:solidFill>
                  <a:schemeClr val="accent1"/>
                </a:solidFill>
              </a:rPr>
              <a:t>PREPARACIÓN DEL CLIENTE Y SU ZONA </a:t>
            </a:r>
          </a:p>
        </p:txBody>
      </p:sp>
      <p:sp>
        <p:nvSpPr>
          <p:cNvPr id="12" name="Rectangle 11">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cxnSp>
        <p:nvCxnSpPr>
          <p:cNvPr id="14" name="Straight Connector 13">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17"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s-ES"/>
            </a:p>
          </p:txBody>
        </p:sp>
        <p:sp>
          <p:nvSpPr>
            <p:cNvPr id="18"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s-ES"/>
            </a:p>
          </p:txBody>
        </p:sp>
        <p:sp>
          <p:nvSpPr>
            <p:cNvPr id="19"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s-ES"/>
            </a:p>
          </p:txBody>
        </p:sp>
        <p:sp>
          <p:nvSpPr>
            <p:cNvPr id="20"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s-ES"/>
            </a:p>
          </p:txBody>
        </p:sp>
        <p:sp>
          <p:nvSpPr>
            <p:cNvPr id="21"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s-ES"/>
            </a:p>
          </p:txBody>
        </p:sp>
        <p:sp>
          <p:nvSpPr>
            <p:cNvPr id="22"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s-ES"/>
            </a:p>
          </p:txBody>
        </p:sp>
        <p:sp>
          <p:nvSpPr>
            <p:cNvPr id="23"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s-ES"/>
            </a:p>
          </p:txBody>
        </p:sp>
        <p:sp>
          <p:nvSpPr>
            <p:cNvPr id="24"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s-ES"/>
            </a:p>
          </p:txBody>
        </p:sp>
        <p:sp>
          <p:nvSpPr>
            <p:cNvPr id="25"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s-ES"/>
            </a:p>
          </p:txBody>
        </p:sp>
        <p:sp>
          <p:nvSpPr>
            <p:cNvPr id="26"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s-ES"/>
            </a:p>
          </p:txBody>
        </p:sp>
        <p:sp>
          <p:nvSpPr>
            <p:cNvPr id="27"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s-ES"/>
            </a:p>
          </p:txBody>
        </p:sp>
        <p:sp>
          <p:nvSpPr>
            <p:cNvPr id="28"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s-ES"/>
            </a:p>
          </p:txBody>
        </p:sp>
      </p:grpSp>
      <p:sp>
        <p:nvSpPr>
          <p:cNvPr id="5" name="Marcador de contenido 4">
            <a:extLst>
              <a:ext uri="{FF2B5EF4-FFF2-40B4-BE49-F238E27FC236}">
                <a16:creationId xmlns:a16="http://schemas.microsoft.com/office/drawing/2014/main" id="{A4ECC10A-7857-8C25-0F40-D350D9C50C4B}"/>
              </a:ext>
            </a:extLst>
          </p:cNvPr>
          <p:cNvSpPr>
            <a:spLocks noGrp="1"/>
          </p:cNvSpPr>
          <p:nvPr>
            <p:ph idx="1"/>
          </p:nvPr>
        </p:nvSpPr>
        <p:spPr>
          <a:xfrm>
            <a:off x="4680367" y="942108"/>
            <a:ext cx="7113955" cy="5558140"/>
          </a:xfrm>
        </p:spPr>
        <p:txBody>
          <a:bodyPr anchor="ctr">
            <a:normAutofit/>
          </a:bodyPr>
          <a:lstStyle/>
          <a:p>
            <a:pPr>
              <a:lnSpc>
                <a:spcPct val="90000"/>
              </a:lnSpc>
            </a:pPr>
            <a:r>
              <a:rPr lang="es-ES" sz="1700" dirty="0">
                <a:solidFill>
                  <a:schemeClr val="tx2">
                    <a:lumMod val="75000"/>
                  </a:schemeClr>
                </a:solidFill>
              </a:rPr>
              <a:t>Atender y acomodar al cliente forma parte del tratamiento. Se tiene que proceder de la siguiente manera:</a:t>
            </a:r>
          </a:p>
          <a:p>
            <a:pPr>
              <a:lnSpc>
                <a:spcPct val="90000"/>
              </a:lnSpc>
              <a:buFont typeface="Wingdings" panose="05000000000000000000" pitchFamily="2" charset="2"/>
              <a:buChar char="Ø"/>
            </a:pPr>
            <a:r>
              <a:rPr lang="es-ES" sz="1700" dirty="0">
                <a:solidFill>
                  <a:schemeClr val="tx2">
                    <a:lumMod val="75000"/>
                  </a:schemeClr>
                </a:solidFill>
              </a:rPr>
              <a:t>El profesional que va a atender al cliente le pedirá amablemente que le acompañe a la cabina de tratamiento.</a:t>
            </a:r>
          </a:p>
          <a:p>
            <a:pPr>
              <a:lnSpc>
                <a:spcPct val="90000"/>
              </a:lnSpc>
              <a:buFont typeface="Wingdings" panose="05000000000000000000" pitchFamily="2" charset="2"/>
              <a:buChar char="Ø"/>
            </a:pPr>
            <a:r>
              <a:rPr lang="es-ES" sz="1700" dirty="0">
                <a:solidFill>
                  <a:schemeClr val="tx2">
                    <a:lumMod val="75000"/>
                  </a:schemeClr>
                </a:solidFill>
              </a:rPr>
              <a:t>En la cabina todo debe estar limpio y en perfecto orden. En el tocador o en un carro auxiliar estarán preparados los cosméticos y útiles que se van a emplear.</a:t>
            </a:r>
          </a:p>
          <a:p>
            <a:pPr>
              <a:lnSpc>
                <a:spcPct val="90000"/>
              </a:lnSpc>
              <a:buFont typeface="Wingdings" panose="05000000000000000000" pitchFamily="2" charset="2"/>
              <a:buChar char="Ø"/>
            </a:pPr>
            <a:r>
              <a:rPr lang="es-ES" sz="1700" dirty="0">
                <a:solidFill>
                  <a:schemeClr val="tx2">
                    <a:lumMod val="75000"/>
                  </a:schemeClr>
                </a:solidFill>
              </a:rPr>
              <a:t>También estarán listos los equipos eléctricos necesarios. Tener que ir a buscar aparatos a otras cabinas cada vez que se necesiten, supone una pérdida de tiempo y una mala imagen sobre la organización del salón.</a:t>
            </a:r>
          </a:p>
          <a:p>
            <a:pPr>
              <a:lnSpc>
                <a:spcPct val="90000"/>
              </a:lnSpc>
              <a:buFont typeface="Wingdings" panose="05000000000000000000" pitchFamily="2" charset="2"/>
              <a:buChar char="Ø"/>
            </a:pPr>
            <a:r>
              <a:rPr lang="es-ES" sz="1700" dirty="0">
                <a:solidFill>
                  <a:schemeClr val="tx2">
                    <a:lumMod val="75000"/>
                  </a:schemeClr>
                </a:solidFill>
              </a:rPr>
              <a:t>Se entregará al cliente la lencería que necesita para cambiarse, se le explicará cómo colocársela y se le dejará solo para que proceda con comodidad e intimidad a prepararse para el tratamiento.</a:t>
            </a:r>
          </a:p>
          <a:p>
            <a:pPr>
              <a:lnSpc>
                <a:spcPct val="90000"/>
              </a:lnSpc>
              <a:buFont typeface="Wingdings" panose="05000000000000000000" pitchFamily="2" charset="2"/>
              <a:buChar char="Ø"/>
            </a:pPr>
            <a:r>
              <a:rPr lang="es-ES" sz="1700" dirty="0">
                <a:solidFill>
                  <a:schemeClr val="tx2">
                    <a:lumMod val="75000"/>
                  </a:schemeClr>
                </a:solidFill>
              </a:rPr>
              <a:t>El cliente debe retirarse también todos los elementos metálicos.</a:t>
            </a:r>
          </a:p>
          <a:p>
            <a:pPr>
              <a:lnSpc>
                <a:spcPct val="90000"/>
              </a:lnSpc>
              <a:buFont typeface="Wingdings" panose="05000000000000000000" pitchFamily="2" charset="2"/>
              <a:buChar char="Ø"/>
            </a:pPr>
            <a:r>
              <a:rPr lang="es-ES" sz="1700" dirty="0">
                <a:solidFill>
                  <a:schemeClr val="tx2">
                    <a:lumMod val="75000"/>
                  </a:schemeClr>
                </a:solidFill>
              </a:rPr>
              <a:t>Se le acomodará de forma confortable en una camilla.</a:t>
            </a:r>
          </a:p>
          <a:p>
            <a:pPr>
              <a:lnSpc>
                <a:spcPct val="90000"/>
              </a:lnSpc>
              <a:buFont typeface="Wingdings" panose="05000000000000000000" pitchFamily="2" charset="2"/>
              <a:buChar char="Ø"/>
            </a:pPr>
            <a:r>
              <a:rPr lang="es-ES" sz="1700" dirty="0">
                <a:solidFill>
                  <a:schemeClr val="tx2">
                    <a:lumMod val="75000"/>
                  </a:schemeClr>
                </a:solidFill>
              </a:rPr>
              <a:t>El cabello se cubrirá con un gorro desechable o bandó.</a:t>
            </a:r>
          </a:p>
        </p:txBody>
      </p:sp>
    </p:spTree>
    <p:extLst>
      <p:ext uri="{BB962C8B-B14F-4D97-AF65-F5344CB8AC3E}">
        <p14:creationId xmlns:p14="http://schemas.microsoft.com/office/powerpoint/2010/main" val="140635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8" name="Rectangle 11">
            <a:extLst>
              <a:ext uri="{FF2B5EF4-FFF2-40B4-BE49-F238E27FC236}">
                <a16:creationId xmlns:a16="http://schemas.microsoft.com/office/drawing/2014/main" id="{D9BD230D-0708-4782-93C2-6421485EDE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8A9A6F4-A783-0441-D03C-AAE66E78C0A7}"/>
              </a:ext>
            </a:extLst>
          </p:cNvPr>
          <p:cNvSpPr>
            <a:spLocks noGrp="1"/>
          </p:cNvSpPr>
          <p:nvPr>
            <p:ph type="title"/>
          </p:nvPr>
        </p:nvSpPr>
        <p:spPr>
          <a:xfrm>
            <a:off x="649224" y="645106"/>
            <a:ext cx="6574536" cy="1259894"/>
          </a:xfrm>
        </p:spPr>
        <p:txBody>
          <a:bodyPr>
            <a:normAutofit/>
          </a:bodyPr>
          <a:lstStyle/>
          <a:p>
            <a:pPr>
              <a:lnSpc>
                <a:spcPct val="90000"/>
              </a:lnSpc>
            </a:pPr>
            <a:r>
              <a:rPr lang="es-ES" sz="1800" b="1" dirty="0">
                <a:solidFill>
                  <a:schemeClr val="accent1"/>
                </a:solidFill>
              </a:rPr>
              <a:t>LIMPIEZA SUPERFICIAL O DESMAQUILLADO DEL ROSTRO.</a:t>
            </a:r>
            <a:br>
              <a:rPr lang="es-ES" sz="1800" b="1" dirty="0">
                <a:solidFill>
                  <a:schemeClr val="accent1"/>
                </a:solidFill>
              </a:rPr>
            </a:br>
            <a:r>
              <a:rPr lang="es-ES" sz="1700" dirty="0"/>
              <a:t>Su objetivo es limpiar los ojos, los labios y la piel del rostro, el cuello y el escote.</a:t>
            </a:r>
            <a:br>
              <a:rPr lang="es-ES" sz="1700" dirty="0"/>
            </a:br>
            <a:endParaRPr lang="es-ES" sz="1700" b="1" dirty="0"/>
          </a:p>
        </p:txBody>
      </p:sp>
      <p:sp>
        <p:nvSpPr>
          <p:cNvPr id="19" name="Rectangle 13">
            <a:extLst>
              <a:ext uri="{FF2B5EF4-FFF2-40B4-BE49-F238E27FC236}">
                <a16:creationId xmlns:a16="http://schemas.microsoft.com/office/drawing/2014/main" id="{D630D25A-547E-4D17-B65E-FA2B88893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4" name="Marcador de contenido 3">
            <a:extLst>
              <a:ext uri="{FF2B5EF4-FFF2-40B4-BE49-F238E27FC236}">
                <a16:creationId xmlns:a16="http://schemas.microsoft.com/office/drawing/2014/main" id="{0C36D526-8237-52A9-5BAF-A4B3E98732D4}"/>
              </a:ext>
            </a:extLst>
          </p:cNvPr>
          <p:cNvSpPr>
            <a:spLocks noGrp="1"/>
          </p:cNvSpPr>
          <p:nvPr>
            <p:ph idx="1"/>
          </p:nvPr>
        </p:nvSpPr>
        <p:spPr>
          <a:xfrm>
            <a:off x="649224" y="2133600"/>
            <a:ext cx="6574535" cy="3759253"/>
          </a:xfrm>
        </p:spPr>
        <p:txBody>
          <a:bodyPr>
            <a:normAutofit/>
          </a:bodyPr>
          <a:lstStyle/>
          <a:p>
            <a:pPr>
              <a:lnSpc>
                <a:spcPct val="90000"/>
              </a:lnSpc>
              <a:buFont typeface="Wingdings" panose="05000000000000000000" pitchFamily="2" charset="2"/>
              <a:buChar char="q"/>
            </a:pPr>
            <a:r>
              <a:rPr lang="es-ES" sz="1500" dirty="0"/>
              <a:t>Técnicas cosméticas:</a:t>
            </a:r>
          </a:p>
          <a:p>
            <a:pPr>
              <a:lnSpc>
                <a:spcPct val="90000"/>
              </a:lnSpc>
              <a:buFont typeface="Wingdings" panose="05000000000000000000" pitchFamily="2" charset="2"/>
              <a:buChar char="§"/>
            </a:pPr>
            <a:r>
              <a:rPr lang="es-ES" sz="1500" dirty="0"/>
              <a:t>Ojos y labios: gel o aceite.</a:t>
            </a:r>
          </a:p>
          <a:p>
            <a:pPr>
              <a:lnSpc>
                <a:spcPct val="90000"/>
              </a:lnSpc>
              <a:buFont typeface="Wingdings" panose="05000000000000000000" pitchFamily="2" charset="2"/>
              <a:buChar char="§"/>
            </a:pPr>
            <a:r>
              <a:rPr lang="es-ES" sz="1500" dirty="0"/>
              <a:t>Pieles alípicas, deshidratadas, sensibles y envejecidas:  desmaquillantes oleosos.</a:t>
            </a:r>
          </a:p>
          <a:p>
            <a:pPr>
              <a:lnSpc>
                <a:spcPct val="90000"/>
              </a:lnSpc>
              <a:buFont typeface="Wingdings" panose="05000000000000000000" pitchFamily="2" charset="2"/>
              <a:buChar char="§"/>
            </a:pPr>
            <a:r>
              <a:rPr lang="es-ES" sz="1500" dirty="0"/>
              <a:t>Pieles grasas y seborreicas : acuosos o en forma de gel.</a:t>
            </a:r>
          </a:p>
          <a:p>
            <a:pPr>
              <a:lnSpc>
                <a:spcPct val="90000"/>
              </a:lnSpc>
              <a:buFont typeface="Wingdings" panose="05000000000000000000" pitchFamily="2" charset="2"/>
              <a:buChar char="§"/>
            </a:pPr>
            <a:r>
              <a:rPr lang="es-ES" sz="1500" dirty="0"/>
              <a:t>Las emulsiones o leches limpiadoras se comercializan de manera específica para cada tipo de piel. W/O y O/W.</a:t>
            </a:r>
          </a:p>
          <a:p>
            <a:pPr>
              <a:lnSpc>
                <a:spcPct val="90000"/>
              </a:lnSpc>
              <a:buFont typeface="Wingdings" panose="05000000000000000000" pitchFamily="2" charset="2"/>
              <a:buChar char="§"/>
            </a:pPr>
            <a:r>
              <a:rPr lang="es-ES" sz="1500" dirty="0"/>
              <a:t>En el caso del desmaquillado de una piel grasa o mixta se pueden utilizar dos tipos de cosméticos; astringente zona grasa, emolientes para extender sobre el cuello y el escote.</a:t>
            </a:r>
          </a:p>
          <a:p>
            <a:pPr>
              <a:lnSpc>
                <a:spcPct val="90000"/>
              </a:lnSpc>
              <a:buFont typeface="Wingdings" panose="05000000000000000000" pitchFamily="2" charset="2"/>
              <a:buChar char="§"/>
            </a:pPr>
            <a:r>
              <a:rPr lang="es-ES" sz="1500" dirty="0"/>
              <a:t>En las pieles sensibles y deshidratadas se deben evitar los cosméticos que contengan principios detergentes.</a:t>
            </a:r>
          </a:p>
        </p:txBody>
      </p:sp>
      <p:pic>
        <p:nvPicPr>
          <p:cNvPr id="7" name="Imagen 6">
            <a:extLst>
              <a:ext uri="{FF2B5EF4-FFF2-40B4-BE49-F238E27FC236}">
                <a16:creationId xmlns:a16="http://schemas.microsoft.com/office/drawing/2014/main" id="{2EBE0941-E77C-AF5D-C55D-54FC742DA919}"/>
              </a:ext>
            </a:extLst>
          </p:cNvPr>
          <p:cNvPicPr>
            <a:picLocks noChangeAspect="1"/>
          </p:cNvPicPr>
          <p:nvPr/>
        </p:nvPicPr>
        <p:blipFill>
          <a:blip r:embed="rId2"/>
          <a:stretch>
            <a:fillRect/>
          </a:stretch>
        </p:blipFill>
        <p:spPr>
          <a:xfrm>
            <a:off x="7562088" y="1772076"/>
            <a:ext cx="3981455" cy="2993807"/>
          </a:xfrm>
          <a:prstGeom prst="rect">
            <a:avLst/>
          </a:prstGeom>
        </p:spPr>
      </p:pic>
      <p:sp>
        <p:nvSpPr>
          <p:cNvPr id="20" name="Freeform 11">
            <a:extLst>
              <a:ext uri="{FF2B5EF4-FFF2-40B4-BE49-F238E27FC236}">
                <a16:creationId xmlns:a16="http://schemas.microsoft.com/office/drawing/2014/main" id="{F39C56FC-EE04-4CE0-8DE2-736A201E9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0422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9BD230D-0708-4782-93C2-6421485EDE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06F0E0C1-76AA-81E0-0048-95AA8467D2A9}"/>
              </a:ext>
            </a:extLst>
          </p:cNvPr>
          <p:cNvSpPr>
            <a:spLocks noGrp="1"/>
          </p:cNvSpPr>
          <p:nvPr>
            <p:ph type="title"/>
          </p:nvPr>
        </p:nvSpPr>
        <p:spPr>
          <a:xfrm>
            <a:off x="649224" y="645106"/>
            <a:ext cx="6574536" cy="1259894"/>
          </a:xfrm>
        </p:spPr>
        <p:txBody>
          <a:bodyPr>
            <a:normAutofit/>
          </a:bodyPr>
          <a:lstStyle/>
          <a:p>
            <a:r>
              <a:rPr lang="es-ES" b="1" dirty="0">
                <a:latin typeface="Century Gothic" panose="020B0502020202020204"/>
              </a:rPr>
              <a:t>                      </a:t>
            </a:r>
            <a:r>
              <a:rPr lang="es-ES" b="1" dirty="0">
                <a:solidFill>
                  <a:schemeClr val="accent1"/>
                </a:solidFill>
                <a:latin typeface="Century Gothic" panose="020B0502020202020204"/>
              </a:rPr>
              <a:t>MATERIALES Y EQUIPOS </a:t>
            </a:r>
            <a:endParaRPr lang="es-ES" dirty="0">
              <a:solidFill>
                <a:schemeClr val="accent1"/>
              </a:solidFill>
            </a:endParaRPr>
          </a:p>
        </p:txBody>
      </p:sp>
      <p:sp>
        <p:nvSpPr>
          <p:cNvPr id="13" name="Rectangle 12">
            <a:extLst>
              <a:ext uri="{FF2B5EF4-FFF2-40B4-BE49-F238E27FC236}">
                <a16:creationId xmlns:a16="http://schemas.microsoft.com/office/drawing/2014/main" id="{D630D25A-547E-4D17-B65E-FA2B88893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Marcador de contenido 2">
            <a:extLst>
              <a:ext uri="{FF2B5EF4-FFF2-40B4-BE49-F238E27FC236}">
                <a16:creationId xmlns:a16="http://schemas.microsoft.com/office/drawing/2014/main" id="{1B6E302B-A2B0-EB46-ED30-D2EC6D52C3DD}"/>
              </a:ext>
            </a:extLst>
          </p:cNvPr>
          <p:cNvSpPr>
            <a:spLocks noGrp="1"/>
          </p:cNvSpPr>
          <p:nvPr>
            <p:ph idx="1"/>
          </p:nvPr>
        </p:nvSpPr>
        <p:spPr>
          <a:xfrm>
            <a:off x="649224" y="2133600"/>
            <a:ext cx="6574535" cy="3759253"/>
          </a:xfrm>
        </p:spPr>
        <p:txBody>
          <a:bodyPr>
            <a:normAutofit/>
          </a:bodyPr>
          <a:lstStyle/>
          <a:p>
            <a:r>
              <a:rPr lang="es-ES" dirty="0"/>
              <a:t>Para la limpieza superficial de la piel se puede utilizar un cepillo específico cuando haga falta emulsionar el producto limpiador, ya sea porque la piel esté excesivamente sucia o porque sea de tipo graso. En su defecto, se puede utilizar el equipo de cepillos rotatorios. Asimismo, las pulverizaciones frías facilitan la eliminación de los restos de cosméticos de limpieza.</a:t>
            </a:r>
          </a:p>
        </p:txBody>
      </p:sp>
      <p:pic>
        <p:nvPicPr>
          <p:cNvPr id="6" name="Imagen 5">
            <a:extLst>
              <a:ext uri="{FF2B5EF4-FFF2-40B4-BE49-F238E27FC236}">
                <a16:creationId xmlns:a16="http://schemas.microsoft.com/office/drawing/2014/main" id="{6308A255-BEF0-E796-0016-6EF66AD133C9}"/>
              </a:ext>
            </a:extLst>
          </p:cNvPr>
          <p:cNvPicPr>
            <a:picLocks noChangeAspect="1"/>
          </p:cNvPicPr>
          <p:nvPr/>
        </p:nvPicPr>
        <p:blipFill>
          <a:blip r:embed="rId2"/>
          <a:stretch>
            <a:fillRect/>
          </a:stretch>
        </p:blipFill>
        <p:spPr>
          <a:xfrm>
            <a:off x="7562088" y="1621653"/>
            <a:ext cx="3981455" cy="3294653"/>
          </a:xfrm>
          <a:prstGeom prst="rect">
            <a:avLst/>
          </a:prstGeom>
        </p:spPr>
      </p:pic>
      <p:sp>
        <p:nvSpPr>
          <p:cNvPr id="15" name="Freeform 11">
            <a:extLst>
              <a:ext uri="{FF2B5EF4-FFF2-40B4-BE49-F238E27FC236}">
                <a16:creationId xmlns:a16="http://schemas.microsoft.com/office/drawing/2014/main" id="{F39C56FC-EE04-4CE0-8DE2-736A201E9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8052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CC583FC-3774-47D1-9A8B-E0DBA89CBF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8DDDC38-A59D-4C57-BEAA-01E57BDEF44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5253" y="228600"/>
            <a:ext cx="2851523" cy="6638625"/>
            <a:chOff x="2487613" y="285750"/>
            <a:chExt cx="2428875" cy="5654676"/>
          </a:xfrm>
        </p:grpSpPr>
        <p:sp>
          <p:nvSpPr>
            <p:cNvPr id="14" name="Freeform 11">
              <a:extLst>
                <a:ext uri="{FF2B5EF4-FFF2-40B4-BE49-F238E27FC236}">
                  <a16:creationId xmlns:a16="http://schemas.microsoft.com/office/drawing/2014/main" id="{07181E0D-4E2E-4CF7-83D6-6BF1884F26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s-ES"/>
            </a:p>
          </p:txBody>
        </p:sp>
        <p:sp>
          <p:nvSpPr>
            <p:cNvPr id="15" name="Freeform 12">
              <a:extLst>
                <a:ext uri="{FF2B5EF4-FFF2-40B4-BE49-F238E27FC236}">
                  <a16:creationId xmlns:a16="http://schemas.microsoft.com/office/drawing/2014/main" id="{41E4039F-6250-4F1A-8B44-8211D95CBF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s-ES"/>
            </a:p>
          </p:txBody>
        </p:sp>
        <p:sp>
          <p:nvSpPr>
            <p:cNvPr id="16" name="Freeform 13">
              <a:extLst>
                <a:ext uri="{FF2B5EF4-FFF2-40B4-BE49-F238E27FC236}">
                  <a16:creationId xmlns:a16="http://schemas.microsoft.com/office/drawing/2014/main" id="{C27CE0F8-A859-4A25-8A2E-2F48B2D7F1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s-ES"/>
            </a:p>
          </p:txBody>
        </p:sp>
        <p:sp>
          <p:nvSpPr>
            <p:cNvPr id="17" name="Freeform 14">
              <a:extLst>
                <a:ext uri="{FF2B5EF4-FFF2-40B4-BE49-F238E27FC236}">
                  <a16:creationId xmlns:a16="http://schemas.microsoft.com/office/drawing/2014/main" id="{1D3B4413-99E7-41CB-BC1A-91CB93B73D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s-ES"/>
            </a:p>
          </p:txBody>
        </p:sp>
        <p:sp>
          <p:nvSpPr>
            <p:cNvPr id="18" name="Freeform 15">
              <a:extLst>
                <a:ext uri="{FF2B5EF4-FFF2-40B4-BE49-F238E27FC236}">
                  <a16:creationId xmlns:a16="http://schemas.microsoft.com/office/drawing/2014/main" id="{2B5AE9BA-21EA-413E-92D1-70B41D12F8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s-ES"/>
            </a:p>
          </p:txBody>
        </p:sp>
        <p:sp>
          <p:nvSpPr>
            <p:cNvPr id="19" name="Freeform 16">
              <a:extLst>
                <a:ext uri="{FF2B5EF4-FFF2-40B4-BE49-F238E27FC236}">
                  <a16:creationId xmlns:a16="http://schemas.microsoft.com/office/drawing/2014/main" id="{EA6962B4-B58E-4363-AE37-502AAB46F0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s-ES"/>
            </a:p>
          </p:txBody>
        </p:sp>
        <p:sp>
          <p:nvSpPr>
            <p:cNvPr id="20" name="Freeform 17">
              <a:extLst>
                <a:ext uri="{FF2B5EF4-FFF2-40B4-BE49-F238E27FC236}">
                  <a16:creationId xmlns:a16="http://schemas.microsoft.com/office/drawing/2014/main" id="{8CFEAE09-A4F7-4009-BBA4-E007F3FF21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s-ES"/>
            </a:p>
          </p:txBody>
        </p:sp>
        <p:sp>
          <p:nvSpPr>
            <p:cNvPr id="21" name="Freeform 18">
              <a:extLst>
                <a:ext uri="{FF2B5EF4-FFF2-40B4-BE49-F238E27FC236}">
                  <a16:creationId xmlns:a16="http://schemas.microsoft.com/office/drawing/2014/main" id="{BEC0F162-6193-4A0C-9667-DD7C8B4BD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s-ES"/>
            </a:p>
          </p:txBody>
        </p:sp>
        <p:sp>
          <p:nvSpPr>
            <p:cNvPr id="22" name="Freeform 19">
              <a:extLst>
                <a:ext uri="{FF2B5EF4-FFF2-40B4-BE49-F238E27FC236}">
                  <a16:creationId xmlns:a16="http://schemas.microsoft.com/office/drawing/2014/main" id="{7AE69957-54B0-48E2-8BCD-EE01C7190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s-ES"/>
            </a:p>
          </p:txBody>
        </p:sp>
        <p:sp>
          <p:nvSpPr>
            <p:cNvPr id="23" name="Freeform 20">
              <a:extLst>
                <a:ext uri="{FF2B5EF4-FFF2-40B4-BE49-F238E27FC236}">
                  <a16:creationId xmlns:a16="http://schemas.microsoft.com/office/drawing/2014/main" id="{9E3E384D-F4D8-4B3A-978C-EFEED16D3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s-ES"/>
            </a:p>
          </p:txBody>
        </p:sp>
        <p:sp>
          <p:nvSpPr>
            <p:cNvPr id="24" name="Freeform 21">
              <a:extLst>
                <a:ext uri="{FF2B5EF4-FFF2-40B4-BE49-F238E27FC236}">
                  <a16:creationId xmlns:a16="http://schemas.microsoft.com/office/drawing/2014/main" id="{66DD5E8A-F260-4F93-94D6-AA109560AC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s-ES"/>
            </a:p>
          </p:txBody>
        </p:sp>
        <p:sp>
          <p:nvSpPr>
            <p:cNvPr id="25" name="Freeform 22">
              <a:extLst>
                <a:ext uri="{FF2B5EF4-FFF2-40B4-BE49-F238E27FC236}">
                  <a16:creationId xmlns:a16="http://schemas.microsoft.com/office/drawing/2014/main" id="{AB7CE38B-1EFC-4D54-BD22-F0E1C0ED2A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s-ES"/>
            </a:p>
          </p:txBody>
        </p:sp>
      </p:grpSp>
      <p:grpSp>
        <p:nvGrpSpPr>
          <p:cNvPr id="27" name="Group 26">
            <a:extLst>
              <a:ext uri="{FF2B5EF4-FFF2-40B4-BE49-F238E27FC236}">
                <a16:creationId xmlns:a16="http://schemas.microsoft.com/office/drawing/2014/main" id="{44251A81-4530-41B5-B8FB-DC124AC02C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28" name="Freeform 27">
              <a:extLst>
                <a:ext uri="{FF2B5EF4-FFF2-40B4-BE49-F238E27FC236}">
                  <a16:creationId xmlns:a16="http://schemas.microsoft.com/office/drawing/2014/main" id="{704F0C26-A940-4311-8A41-C69C075D77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s-ES"/>
            </a:p>
          </p:txBody>
        </p:sp>
        <p:sp>
          <p:nvSpPr>
            <p:cNvPr id="29" name="Freeform 28">
              <a:extLst>
                <a:ext uri="{FF2B5EF4-FFF2-40B4-BE49-F238E27FC236}">
                  <a16:creationId xmlns:a16="http://schemas.microsoft.com/office/drawing/2014/main" id="{72844B50-4A36-4E90-9BD1-7945BAF043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s-ES"/>
            </a:p>
          </p:txBody>
        </p:sp>
        <p:sp>
          <p:nvSpPr>
            <p:cNvPr id="30" name="Freeform 29">
              <a:extLst>
                <a:ext uri="{FF2B5EF4-FFF2-40B4-BE49-F238E27FC236}">
                  <a16:creationId xmlns:a16="http://schemas.microsoft.com/office/drawing/2014/main" id="{FFFF2F5F-4D06-40B4-AAF7-7BF88551BF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s-ES"/>
            </a:p>
          </p:txBody>
        </p:sp>
        <p:sp>
          <p:nvSpPr>
            <p:cNvPr id="31" name="Freeform 30">
              <a:extLst>
                <a:ext uri="{FF2B5EF4-FFF2-40B4-BE49-F238E27FC236}">
                  <a16:creationId xmlns:a16="http://schemas.microsoft.com/office/drawing/2014/main" id="{C2D84FDB-118B-42FD-8561-B383615D2B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s-ES"/>
            </a:p>
          </p:txBody>
        </p:sp>
        <p:sp>
          <p:nvSpPr>
            <p:cNvPr id="32" name="Freeform 31">
              <a:extLst>
                <a:ext uri="{FF2B5EF4-FFF2-40B4-BE49-F238E27FC236}">
                  <a16:creationId xmlns:a16="http://schemas.microsoft.com/office/drawing/2014/main" id="{5B64B543-1195-4970-808B-156908D3B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s-ES"/>
            </a:p>
          </p:txBody>
        </p:sp>
        <p:sp>
          <p:nvSpPr>
            <p:cNvPr id="33" name="Freeform 32">
              <a:extLst>
                <a:ext uri="{FF2B5EF4-FFF2-40B4-BE49-F238E27FC236}">
                  <a16:creationId xmlns:a16="http://schemas.microsoft.com/office/drawing/2014/main" id="{1B6440B3-14CA-4B3F-AF89-7FEC0A2246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s-ES"/>
            </a:p>
          </p:txBody>
        </p:sp>
        <p:sp>
          <p:nvSpPr>
            <p:cNvPr id="34" name="Freeform 33">
              <a:extLst>
                <a:ext uri="{FF2B5EF4-FFF2-40B4-BE49-F238E27FC236}">
                  <a16:creationId xmlns:a16="http://schemas.microsoft.com/office/drawing/2014/main" id="{47F34F74-6C9C-4D9D-B2D7-AF753BD44A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s-ES"/>
            </a:p>
          </p:txBody>
        </p:sp>
        <p:sp>
          <p:nvSpPr>
            <p:cNvPr id="35" name="Freeform 34">
              <a:extLst>
                <a:ext uri="{FF2B5EF4-FFF2-40B4-BE49-F238E27FC236}">
                  <a16:creationId xmlns:a16="http://schemas.microsoft.com/office/drawing/2014/main" id="{4246517D-AB8F-4BEF-B5E5-7A8BC0DDE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s-ES"/>
            </a:p>
          </p:txBody>
        </p:sp>
        <p:sp>
          <p:nvSpPr>
            <p:cNvPr id="36" name="Freeform 35">
              <a:extLst>
                <a:ext uri="{FF2B5EF4-FFF2-40B4-BE49-F238E27FC236}">
                  <a16:creationId xmlns:a16="http://schemas.microsoft.com/office/drawing/2014/main" id="{0ACFBF4D-E487-4BD0-8BCA-2DB6DC0464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s-ES"/>
            </a:p>
          </p:txBody>
        </p:sp>
        <p:sp>
          <p:nvSpPr>
            <p:cNvPr id="37" name="Freeform 36">
              <a:extLst>
                <a:ext uri="{FF2B5EF4-FFF2-40B4-BE49-F238E27FC236}">
                  <a16:creationId xmlns:a16="http://schemas.microsoft.com/office/drawing/2014/main" id="{23DE6D3A-314E-4642-AEAF-54B822D4E1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s-ES"/>
            </a:p>
          </p:txBody>
        </p:sp>
        <p:sp>
          <p:nvSpPr>
            <p:cNvPr id="38" name="Freeform 37">
              <a:extLst>
                <a:ext uri="{FF2B5EF4-FFF2-40B4-BE49-F238E27FC236}">
                  <a16:creationId xmlns:a16="http://schemas.microsoft.com/office/drawing/2014/main" id="{FEE0BBF7-C59B-4279-AFF5-28F6433B9A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s-ES"/>
            </a:p>
          </p:txBody>
        </p:sp>
        <p:sp>
          <p:nvSpPr>
            <p:cNvPr id="39" name="Freeform 38">
              <a:extLst>
                <a:ext uri="{FF2B5EF4-FFF2-40B4-BE49-F238E27FC236}">
                  <a16:creationId xmlns:a16="http://schemas.microsoft.com/office/drawing/2014/main" id="{B2C1E620-478E-4DC2-A505-934657FF11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s-ES"/>
            </a:p>
          </p:txBody>
        </p:sp>
      </p:grpSp>
      <p:sp>
        <p:nvSpPr>
          <p:cNvPr id="2" name="Título 1">
            <a:extLst>
              <a:ext uri="{FF2B5EF4-FFF2-40B4-BE49-F238E27FC236}">
                <a16:creationId xmlns:a16="http://schemas.microsoft.com/office/drawing/2014/main" id="{4837B388-0296-2667-7EF5-7069FECA6A0C}"/>
              </a:ext>
            </a:extLst>
          </p:cNvPr>
          <p:cNvSpPr>
            <a:spLocks noGrp="1"/>
          </p:cNvSpPr>
          <p:nvPr>
            <p:ph type="title"/>
          </p:nvPr>
        </p:nvSpPr>
        <p:spPr>
          <a:xfrm>
            <a:off x="6483096" y="624110"/>
            <a:ext cx="5021516" cy="1280890"/>
          </a:xfrm>
        </p:spPr>
        <p:txBody>
          <a:bodyPr>
            <a:normAutofit/>
          </a:bodyPr>
          <a:lstStyle/>
          <a:p>
            <a:r>
              <a:rPr lang="es-ES" sz="3300" dirty="0">
                <a:solidFill>
                  <a:schemeClr val="accent1"/>
                </a:solidFill>
              </a:rPr>
              <a:t>                  </a:t>
            </a:r>
            <a:r>
              <a:rPr lang="es-ES" sz="3300" b="1" dirty="0">
                <a:solidFill>
                  <a:schemeClr val="accent1"/>
                </a:solidFill>
              </a:rPr>
              <a:t>LIMPIEZA PROFUNDA DEL ROSTRO</a:t>
            </a:r>
          </a:p>
        </p:txBody>
      </p:sp>
      <p:sp>
        <p:nvSpPr>
          <p:cNvPr id="41" name="Rectangle 40">
            <a:extLst>
              <a:ext uri="{FF2B5EF4-FFF2-40B4-BE49-F238E27FC236}">
                <a16:creationId xmlns:a16="http://schemas.microsoft.com/office/drawing/2014/main" id="{AECDF498-6F66-4565-9FB7-107670333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43" name="Freeform 11">
            <a:extLst>
              <a:ext uri="{FF2B5EF4-FFF2-40B4-BE49-F238E27FC236}">
                <a16:creationId xmlns:a16="http://schemas.microsoft.com/office/drawing/2014/main" id="{E0779346-49CA-41C2-BD0A-62F2E1903A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ES"/>
          </a:p>
        </p:txBody>
      </p:sp>
      <p:pic>
        <p:nvPicPr>
          <p:cNvPr id="6" name="Imagen 5" descr="La cara de una persona&#10;&#10;Descripción generada automáticamente con confianza baja">
            <a:extLst>
              <a:ext uri="{FF2B5EF4-FFF2-40B4-BE49-F238E27FC236}">
                <a16:creationId xmlns:a16="http://schemas.microsoft.com/office/drawing/2014/main" id="{6F3A261B-3941-F56B-CCF0-448C412AD600}"/>
              </a:ext>
            </a:extLst>
          </p:cNvPr>
          <p:cNvPicPr>
            <a:picLocks noChangeAspect="1"/>
          </p:cNvPicPr>
          <p:nvPr/>
        </p:nvPicPr>
        <p:blipFill>
          <a:blip r:embed="rId2"/>
          <a:srcRect l="14343" r="17673"/>
          <a:stretch/>
        </p:blipFill>
        <p:spPr>
          <a:xfrm>
            <a:off x="-1555" y="1731"/>
            <a:ext cx="4662331" cy="6858000"/>
          </a:xfrm>
          <a:prstGeom prst="rect">
            <a:avLst/>
          </a:prstGeom>
        </p:spPr>
      </p:pic>
      <p:sp>
        <p:nvSpPr>
          <p:cNvPr id="3" name="Marcador de contenido 2">
            <a:extLst>
              <a:ext uri="{FF2B5EF4-FFF2-40B4-BE49-F238E27FC236}">
                <a16:creationId xmlns:a16="http://schemas.microsoft.com/office/drawing/2014/main" id="{8C9B792E-20D2-528B-4B0F-26854B66954C}"/>
              </a:ext>
            </a:extLst>
          </p:cNvPr>
          <p:cNvSpPr>
            <a:spLocks noGrp="1"/>
          </p:cNvSpPr>
          <p:nvPr>
            <p:ph idx="1"/>
          </p:nvPr>
        </p:nvSpPr>
        <p:spPr>
          <a:xfrm>
            <a:off x="6765366" y="2133600"/>
            <a:ext cx="5149130" cy="4111136"/>
          </a:xfrm>
        </p:spPr>
        <p:txBody>
          <a:bodyPr>
            <a:noAutofit/>
          </a:bodyPr>
          <a:lstStyle/>
          <a:p>
            <a:pPr>
              <a:lnSpc>
                <a:spcPct val="90000"/>
              </a:lnSpc>
            </a:pPr>
            <a:r>
              <a:rPr lang="es-ES" sz="1600" dirty="0"/>
              <a:t>Los objetivos de este tratamiento son limpiar la piel de suciedad, mejorar la renovación celular y equilibrar la secreción de las glándulas sebáceas.</a:t>
            </a:r>
          </a:p>
          <a:p>
            <a:pPr>
              <a:lnSpc>
                <a:spcPct val="90000"/>
              </a:lnSpc>
            </a:pPr>
            <a:r>
              <a:rPr lang="es-ES" sz="1600" dirty="0"/>
              <a:t>Previo a comenzar es imprescindible un buen dictamen de la piel, un paso que debe realizarse antes de manipular o aplicar cualquier cosmético sobre el rostro. Para que el análisis sea fidedigno, se le recomienda al cliente que acuda al centro de estética con la piel limpia. Si esto no fuese posible, se comenzaría desmaquillado.</a:t>
            </a:r>
          </a:p>
          <a:p>
            <a:pPr>
              <a:lnSpc>
                <a:spcPct val="90000"/>
              </a:lnSpc>
            </a:pPr>
            <a:r>
              <a:rPr lang="es-ES" sz="1600" dirty="0"/>
              <a:t>No siempre se consigue  completar el tratamiento en una única sesión, pues cada piel necesita un número determinado de consultas, así como unos cosméticos y unas técnicas específicas.</a:t>
            </a:r>
          </a:p>
        </p:txBody>
      </p:sp>
    </p:spTree>
    <p:extLst>
      <p:ext uri="{BB962C8B-B14F-4D97-AF65-F5344CB8AC3E}">
        <p14:creationId xmlns:p14="http://schemas.microsoft.com/office/powerpoint/2010/main" val="1256360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DCC583FC-3774-47D1-9A8B-E0DBA89CBF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22" name="Group 21">
            <a:extLst>
              <a:ext uri="{FF2B5EF4-FFF2-40B4-BE49-F238E27FC236}">
                <a16:creationId xmlns:a16="http://schemas.microsoft.com/office/drawing/2014/main" id="{E8DDDC38-A59D-4C57-BEAA-01E57BDEF44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85253" y="228600"/>
            <a:ext cx="2851523" cy="6638625"/>
            <a:chOff x="2487613" y="285750"/>
            <a:chExt cx="2428875" cy="5654676"/>
          </a:xfrm>
        </p:grpSpPr>
        <p:sp>
          <p:nvSpPr>
            <p:cNvPr id="23" name="Freeform 11">
              <a:extLst>
                <a:ext uri="{FF2B5EF4-FFF2-40B4-BE49-F238E27FC236}">
                  <a16:creationId xmlns:a16="http://schemas.microsoft.com/office/drawing/2014/main" id="{07181E0D-4E2E-4CF7-83D6-6BF1884F26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s-ES"/>
            </a:p>
          </p:txBody>
        </p:sp>
        <p:sp>
          <p:nvSpPr>
            <p:cNvPr id="24" name="Freeform 12">
              <a:extLst>
                <a:ext uri="{FF2B5EF4-FFF2-40B4-BE49-F238E27FC236}">
                  <a16:creationId xmlns:a16="http://schemas.microsoft.com/office/drawing/2014/main" id="{41E4039F-6250-4F1A-8B44-8211D95CBF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s-ES"/>
            </a:p>
          </p:txBody>
        </p:sp>
        <p:sp>
          <p:nvSpPr>
            <p:cNvPr id="25" name="Freeform 13">
              <a:extLst>
                <a:ext uri="{FF2B5EF4-FFF2-40B4-BE49-F238E27FC236}">
                  <a16:creationId xmlns:a16="http://schemas.microsoft.com/office/drawing/2014/main" id="{C27CE0F8-A859-4A25-8A2E-2F48B2D7F1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s-ES"/>
            </a:p>
          </p:txBody>
        </p:sp>
        <p:sp>
          <p:nvSpPr>
            <p:cNvPr id="26" name="Freeform 14">
              <a:extLst>
                <a:ext uri="{FF2B5EF4-FFF2-40B4-BE49-F238E27FC236}">
                  <a16:creationId xmlns:a16="http://schemas.microsoft.com/office/drawing/2014/main" id="{1D3B4413-99E7-41CB-BC1A-91CB93B73D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s-ES"/>
            </a:p>
          </p:txBody>
        </p:sp>
        <p:sp>
          <p:nvSpPr>
            <p:cNvPr id="27" name="Freeform 15">
              <a:extLst>
                <a:ext uri="{FF2B5EF4-FFF2-40B4-BE49-F238E27FC236}">
                  <a16:creationId xmlns:a16="http://schemas.microsoft.com/office/drawing/2014/main" id="{2B5AE9BA-21EA-413E-92D1-70B41D12F8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s-ES"/>
            </a:p>
          </p:txBody>
        </p:sp>
        <p:sp>
          <p:nvSpPr>
            <p:cNvPr id="28" name="Freeform 16">
              <a:extLst>
                <a:ext uri="{FF2B5EF4-FFF2-40B4-BE49-F238E27FC236}">
                  <a16:creationId xmlns:a16="http://schemas.microsoft.com/office/drawing/2014/main" id="{EA6962B4-B58E-4363-AE37-502AAB46F0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s-ES"/>
            </a:p>
          </p:txBody>
        </p:sp>
        <p:sp>
          <p:nvSpPr>
            <p:cNvPr id="29" name="Freeform 17">
              <a:extLst>
                <a:ext uri="{FF2B5EF4-FFF2-40B4-BE49-F238E27FC236}">
                  <a16:creationId xmlns:a16="http://schemas.microsoft.com/office/drawing/2014/main" id="{8CFEAE09-A4F7-4009-BBA4-E007F3FF21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s-ES"/>
            </a:p>
          </p:txBody>
        </p:sp>
        <p:sp>
          <p:nvSpPr>
            <p:cNvPr id="30" name="Freeform 18">
              <a:extLst>
                <a:ext uri="{FF2B5EF4-FFF2-40B4-BE49-F238E27FC236}">
                  <a16:creationId xmlns:a16="http://schemas.microsoft.com/office/drawing/2014/main" id="{BEC0F162-6193-4A0C-9667-DD7C8B4BD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s-ES"/>
            </a:p>
          </p:txBody>
        </p:sp>
        <p:sp>
          <p:nvSpPr>
            <p:cNvPr id="31" name="Freeform 19">
              <a:extLst>
                <a:ext uri="{FF2B5EF4-FFF2-40B4-BE49-F238E27FC236}">
                  <a16:creationId xmlns:a16="http://schemas.microsoft.com/office/drawing/2014/main" id="{7AE69957-54B0-48E2-8BCD-EE01C7190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s-ES"/>
            </a:p>
          </p:txBody>
        </p:sp>
        <p:sp>
          <p:nvSpPr>
            <p:cNvPr id="32" name="Freeform 20">
              <a:extLst>
                <a:ext uri="{FF2B5EF4-FFF2-40B4-BE49-F238E27FC236}">
                  <a16:creationId xmlns:a16="http://schemas.microsoft.com/office/drawing/2014/main" id="{9E3E384D-F4D8-4B3A-978C-EFEED16D3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s-ES"/>
            </a:p>
          </p:txBody>
        </p:sp>
        <p:sp>
          <p:nvSpPr>
            <p:cNvPr id="33" name="Freeform 21">
              <a:extLst>
                <a:ext uri="{FF2B5EF4-FFF2-40B4-BE49-F238E27FC236}">
                  <a16:creationId xmlns:a16="http://schemas.microsoft.com/office/drawing/2014/main" id="{66DD5E8A-F260-4F93-94D6-AA109560AC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s-ES"/>
            </a:p>
          </p:txBody>
        </p:sp>
        <p:sp>
          <p:nvSpPr>
            <p:cNvPr id="34" name="Freeform 22">
              <a:extLst>
                <a:ext uri="{FF2B5EF4-FFF2-40B4-BE49-F238E27FC236}">
                  <a16:creationId xmlns:a16="http://schemas.microsoft.com/office/drawing/2014/main" id="{AB7CE38B-1EFC-4D54-BD22-F0E1C0ED2A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s-ES"/>
            </a:p>
          </p:txBody>
        </p:sp>
      </p:grpSp>
      <p:grpSp>
        <p:nvGrpSpPr>
          <p:cNvPr id="36" name="Group 35">
            <a:extLst>
              <a:ext uri="{FF2B5EF4-FFF2-40B4-BE49-F238E27FC236}">
                <a16:creationId xmlns:a16="http://schemas.microsoft.com/office/drawing/2014/main" id="{44251A81-4530-41B5-B8FB-DC124AC02C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77117" y="-786"/>
            <a:ext cx="2356675" cy="6854040"/>
            <a:chOff x="6627813" y="194833"/>
            <a:chExt cx="1952625" cy="5678918"/>
          </a:xfrm>
        </p:grpSpPr>
        <p:sp>
          <p:nvSpPr>
            <p:cNvPr id="37" name="Freeform 27">
              <a:extLst>
                <a:ext uri="{FF2B5EF4-FFF2-40B4-BE49-F238E27FC236}">
                  <a16:creationId xmlns:a16="http://schemas.microsoft.com/office/drawing/2014/main" id="{704F0C26-A940-4311-8A41-C69C075D77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s-ES"/>
            </a:p>
          </p:txBody>
        </p:sp>
        <p:sp>
          <p:nvSpPr>
            <p:cNvPr id="38" name="Freeform 28">
              <a:extLst>
                <a:ext uri="{FF2B5EF4-FFF2-40B4-BE49-F238E27FC236}">
                  <a16:creationId xmlns:a16="http://schemas.microsoft.com/office/drawing/2014/main" id="{72844B50-4A36-4E90-9BD1-7945BAF043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s-ES"/>
            </a:p>
          </p:txBody>
        </p:sp>
        <p:sp>
          <p:nvSpPr>
            <p:cNvPr id="39" name="Freeform 29">
              <a:extLst>
                <a:ext uri="{FF2B5EF4-FFF2-40B4-BE49-F238E27FC236}">
                  <a16:creationId xmlns:a16="http://schemas.microsoft.com/office/drawing/2014/main" id="{FFFF2F5F-4D06-40B4-AAF7-7BF88551BF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s-ES"/>
            </a:p>
          </p:txBody>
        </p:sp>
        <p:sp>
          <p:nvSpPr>
            <p:cNvPr id="40" name="Freeform 30">
              <a:extLst>
                <a:ext uri="{FF2B5EF4-FFF2-40B4-BE49-F238E27FC236}">
                  <a16:creationId xmlns:a16="http://schemas.microsoft.com/office/drawing/2014/main" id="{C2D84FDB-118B-42FD-8561-B383615D2B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s-ES"/>
            </a:p>
          </p:txBody>
        </p:sp>
        <p:sp>
          <p:nvSpPr>
            <p:cNvPr id="41" name="Freeform 31">
              <a:extLst>
                <a:ext uri="{FF2B5EF4-FFF2-40B4-BE49-F238E27FC236}">
                  <a16:creationId xmlns:a16="http://schemas.microsoft.com/office/drawing/2014/main" id="{5B64B543-1195-4970-808B-156908D3B5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s-ES"/>
            </a:p>
          </p:txBody>
        </p:sp>
        <p:sp>
          <p:nvSpPr>
            <p:cNvPr id="42" name="Freeform 32">
              <a:extLst>
                <a:ext uri="{FF2B5EF4-FFF2-40B4-BE49-F238E27FC236}">
                  <a16:creationId xmlns:a16="http://schemas.microsoft.com/office/drawing/2014/main" id="{1B6440B3-14CA-4B3F-AF89-7FEC0A2246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s-ES"/>
            </a:p>
          </p:txBody>
        </p:sp>
        <p:sp>
          <p:nvSpPr>
            <p:cNvPr id="43" name="Freeform 33">
              <a:extLst>
                <a:ext uri="{FF2B5EF4-FFF2-40B4-BE49-F238E27FC236}">
                  <a16:creationId xmlns:a16="http://schemas.microsoft.com/office/drawing/2014/main" id="{47F34F74-6C9C-4D9D-B2D7-AF753BD44A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s-ES"/>
            </a:p>
          </p:txBody>
        </p:sp>
        <p:sp>
          <p:nvSpPr>
            <p:cNvPr id="44" name="Freeform 34">
              <a:extLst>
                <a:ext uri="{FF2B5EF4-FFF2-40B4-BE49-F238E27FC236}">
                  <a16:creationId xmlns:a16="http://schemas.microsoft.com/office/drawing/2014/main" id="{4246517D-AB8F-4BEF-B5E5-7A8BC0DDE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s-ES"/>
            </a:p>
          </p:txBody>
        </p:sp>
        <p:sp>
          <p:nvSpPr>
            <p:cNvPr id="45" name="Freeform 35">
              <a:extLst>
                <a:ext uri="{FF2B5EF4-FFF2-40B4-BE49-F238E27FC236}">
                  <a16:creationId xmlns:a16="http://schemas.microsoft.com/office/drawing/2014/main" id="{0ACFBF4D-E487-4BD0-8BCA-2DB6DC0464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s-ES"/>
            </a:p>
          </p:txBody>
        </p:sp>
        <p:sp>
          <p:nvSpPr>
            <p:cNvPr id="46" name="Freeform 36">
              <a:extLst>
                <a:ext uri="{FF2B5EF4-FFF2-40B4-BE49-F238E27FC236}">
                  <a16:creationId xmlns:a16="http://schemas.microsoft.com/office/drawing/2014/main" id="{23DE6D3A-314E-4642-AEAF-54B822D4E1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s-ES"/>
            </a:p>
          </p:txBody>
        </p:sp>
        <p:sp>
          <p:nvSpPr>
            <p:cNvPr id="47" name="Freeform 37">
              <a:extLst>
                <a:ext uri="{FF2B5EF4-FFF2-40B4-BE49-F238E27FC236}">
                  <a16:creationId xmlns:a16="http://schemas.microsoft.com/office/drawing/2014/main" id="{FEE0BBF7-C59B-4279-AFF5-28F6433B9A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s-ES"/>
            </a:p>
          </p:txBody>
        </p:sp>
        <p:sp>
          <p:nvSpPr>
            <p:cNvPr id="48" name="Freeform 38">
              <a:extLst>
                <a:ext uri="{FF2B5EF4-FFF2-40B4-BE49-F238E27FC236}">
                  <a16:creationId xmlns:a16="http://schemas.microsoft.com/office/drawing/2014/main" id="{B2C1E620-478E-4DC2-A505-934657FF11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s-ES"/>
            </a:p>
          </p:txBody>
        </p:sp>
      </p:grpSp>
      <p:sp>
        <p:nvSpPr>
          <p:cNvPr id="3" name="Título 2">
            <a:extLst>
              <a:ext uri="{FF2B5EF4-FFF2-40B4-BE49-F238E27FC236}">
                <a16:creationId xmlns:a16="http://schemas.microsoft.com/office/drawing/2014/main" id="{79F04A1D-9213-AAF2-C978-A364360AC8A6}"/>
              </a:ext>
            </a:extLst>
          </p:cNvPr>
          <p:cNvSpPr>
            <a:spLocks noGrp="1"/>
          </p:cNvSpPr>
          <p:nvPr>
            <p:ph type="title"/>
          </p:nvPr>
        </p:nvSpPr>
        <p:spPr>
          <a:xfrm>
            <a:off x="6483096" y="624110"/>
            <a:ext cx="5021516" cy="1280890"/>
          </a:xfrm>
        </p:spPr>
        <p:txBody>
          <a:bodyPr>
            <a:normAutofit/>
          </a:bodyPr>
          <a:lstStyle/>
          <a:p>
            <a:r>
              <a:rPr lang="es-ES" b="1" dirty="0">
                <a:solidFill>
                  <a:schemeClr val="accent1"/>
                </a:solidFill>
              </a:rPr>
              <a:t>            TÉCNICAS COSMÉTICAS </a:t>
            </a:r>
          </a:p>
        </p:txBody>
      </p:sp>
      <p:sp>
        <p:nvSpPr>
          <p:cNvPr id="50" name="Rectangle 49">
            <a:extLst>
              <a:ext uri="{FF2B5EF4-FFF2-40B4-BE49-F238E27FC236}">
                <a16:creationId xmlns:a16="http://schemas.microsoft.com/office/drawing/2014/main" id="{AECDF498-6F66-4565-9FB7-107670333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52" name="Freeform 11">
            <a:extLst>
              <a:ext uri="{FF2B5EF4-FFF2-40B4-BE49-F238E27FC236}">
                <a16:creationId xmlns:a16="http://schemas.microsoft.com/office/drawing/2014/main" id="{E0779346-49CA-41C2-BD0A-62F2E1903A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ES"/>
          </a:p>
        </p:txBody>
      </p:sp>
      <p:pic>
        <p:nvPicPr>
          <p:cNvPr id="5" name="Imagen 4" descr="Un grupo de folletos sobre una mesa&#10;&#10;Descripción generada automáticamente con confianza media">
            <a:extLst>
              <a:ext uri="{FF2B5EF4-FFF2-40B4-BE49-F238E27FC236}">
                <a16:creationId xmlns:a16="http://schemas.microsoft.com/office/drawing/2014/main" id="{03BD2A9C-531A-302F-8477-A643C32BCFFF}"/>
              </a:ext>
            </a:extLst>
          </p:cNvPr>
          <p:cNvPicPr>
            <a:picLocks noChangeAspect="1"/>
          </p:cNvPicPr>
          <p:nvPr/>
        </p:nvPicPr>
        <p:blipFill>
          <a:blip r:embed="rId2"/>
          <a:srcRect l="8810" r="21661"/>
          <a:stretch/>
        </p:blipFill>
        <p:spPr>
          <a:xfrm>
            <a:off x="-1555" y="1731"/>
            <a:ext cx="4662331" cy="6858000"/>
          </a:xfrm>
          <a:prstGeom prst="rect">
            <a:avLst/>
          </a:prstGeom>
        </p:spPr>
      </p:pic>
      <p:sp>
        <p:nvSpPr>
          <p:cNvPr id="15" name="Marcador de contenido 2">
            <a:extLst>
              <a:ext uri="{FF2B5EF4-FFF2-40B4-BE49-F238E27FC236}">
                <a16:creationId xmlns:a16="http://schemas.microsoft.com/office/drawing/2014/main" id="{59CDF300-7EDC-B4E2-8E4E-C5654E26BD5D}"/>
              </a:ext>
            </a:extLst>
          </p:cNvPr>
          <p:cNvSpPr>
            <a:spLocks noGrp="1"/>
          </p:cNvSpPr>
          <p:nvPr>
            <p:ph idx="1"/>
          </p:nvPr>
        </p:nvSpPr>
        <p:spPr>
          <a:xfrm>
            <a:off x="6438191" y="2133600"/>
            <a:ext cx="5066419" cy="3777622"/>
          </a:xfrm>
        </p:spPr>
        <p:txBody>
          <a:bodyPr>
            <a:normAutofit/>
          </a:bodyPr>
          <a:lstStyle/>
          <a:p>
            <a:r>
              <a:rPr lang="es-ES" dirty="0"/>
              <a:t> Además de los desmaquillantes, limpiadores y tónicos necesarios para la limpieza superficial de la piel, se necesitan otros cosméticos : exfoliantes, cremas de masaje, mascarillas y cremas protectoras en función de cada tipo de piel.</a:t>
            </a:r>
          </a:p>
        </p:txBody>
      </p:sp>
    </p:spTree>
    <p:extLst>
      <p:ext uri="{BB962C8B-B14F-4D97-AF65-F5344CB8AC3E}">
        <p14:creationId xmlns:p14="http://schemas.microsoft.com/office/powerpoint/2010/main" val="2472823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0A696357-B315-4D9E-BB00-C5180F54B0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1">
            <a:extLst>
              <a:ext uri="{FF2B5EF4-FFF2-40B4-BE49-F238E27FC236}">
                <a16:creationId xmlns:a16="http://schemas.microsoft.com/office/drawing/2014/main" id="{472F6C6C-999D-43D5-AC07-AF34251440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8229600"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18" name="Freeform 5">
            <a:extLst>
              <a:ext uri="{FF2B5EF4-FFF2-40B4-BE49-F238E27FC236}">
                <a16:creationId xmlns:a16="http://schemas.microsoft.com/office/drawing/2014/main" id="{EC04F56B-9315-467D-9EEF-52DE7F0B5A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ítulo 1">
            <a:extLst>
              <a:ext uri="{FF2B5EF4-FFF2-40B4-BE49-F238E27FC236}">
                <a16:creationId xmlns:a16="http://schemas.microsoft.com/office/drawing/2014/main" id="{432169F2-39A2-581A-2163-CD2582C1CBC9}"/>
              </a:ext>
            </a:extLst>
          </p:cNvPr>
          <p:cNvSpPr>
            <a:spLocks noGrp="1"/>
          </p:cNvSpPr>
          <p:nvPr>
            <p:ph type="title"/>
          </p:nvPr>
        </p:nvSpPr>
        <p:spPr>
          <a:xfrm>
            <a:off x="541867" y="787400"/>
            <a:ext cx="7145866" cy="778933"/>
          </a:xfrm>
        </p:spPr>
        <p:txBody>
          <a:bodyPr anchor="ctr">
            <a:normAutofit/>
          </a:bodyPr>
          <a:lstStyle/>
          <a:p>
            <a:r>
              <a:rPr lang="es-ES" sz="3200" b="1">
                <a:solidFill>
                  <a:srgbClr val="FEFFFF"/>
                </a:solidFill>
              </a:rPr>
              <a:t>               TÉCNICAS ESPECÍFICAS</a:t>
            </a:r>
          </a:p>
        </p:txBody>
      </p:sp>
      <p:sp>
        <p:nvSpPr>
          <p:cNvPr id="3" name="Marcador de contenido 2">
            <a:extLst>
              <a:ext uri="{FF2B5EF4-FFF2-40B4-BE49-F238E27FC236}">
                <a16:creationId xmlns:a16="http://schemas.microsoft.com/office/drawing/2014/main" id="{F6261F95-06E3-6727-F2A1-2C5DCD83EC95}"/>
              </a:ext>
            </a:extLst>
          </p:cNvPr>
          <p:cNvSpPr>
            <a:spLocks noGrp="1"/>
          </p:cNvSpPr>
          <p:nvPr>
            <p:ph idx="1"/>
          </p:nvPr>
        </p:nvSpPr>
        <p:spPr>
          <a:xfrm>
            <a:off x="541866" y="2032000"/>
            <a:ext cx="7145867" cy="3879222"/>
          </a:xfrm>
        </p:spPr>
        <p:txBody>
          <a:bodyPr>
            <a:normAutofit/>
          </a:bodyPr>
          <a:lstStyle/>
          <a:p>
            <a:pPr>
              <a:buFont typeface="Wingdings" panose="05000000000000000000" pitchFamily="2" charset="2"/>
              <a:buChar char="§"/>
            </a:pPr>
            <a:r>
              <a:rPr lang="es-ES" sz="1700">
                <a:solidFill>
                  <a:srgbClr val="FEFFFF"/>
                </a:solidFill>
              </a:rPr>
              <a:t>Exfoliación o peeling</a:t>
            </a:r>
          </a:p>
          <a:p>
            <a:pPr>
              <a:buFont typeface="Wingdings" panose="05000000000000000000" pitchFamily="2" charset="2"/>
              <a:buChar char="§"/>
            </a:pPr>
            <a:r>
              <a:rPr lang="es-ES" sz="1700">
                <a:solidFill>
                  <a:srgbClr val="FEFFFF"/>
                </a:solidFill>
              </a:rPr>
              <a:t>Cepillado o brossage.</a:t>
            </a:r>
          </a:p>
          <a:p>
            <a:pPr>
              <a:buFont typeface="Wingdings" panose="05000000000000000000" pitchFamily="2" charset="2"/>
              <a:buChar char="§"/>
            </a:pPr>
            <a:r>
              <a:rPr lang="es-ES" sz="1700">
                <a:solidFill>
                  <a:srgbClr val="FEFFFF"/>
                </a:solidFill>
              </a:rPr>
              <a:t>Peeling ultrasónico.</a:t>
            </a:r>
          </a:p>
          <a:p>
            <a:pPr>
              <a:buFont typeface="Wingdings" panose="05000000000000000000" pitchFamily="2" charset="2"/>
              <a:buChar char="§"/>
            </a:pPr>
            <a:r>
              <a:rPr lang="es-ES" sz="1700">
                <a:solidFill>
                  <a:srgbClr val="FEFFFF"/>
                </a:solidFill>
              </a:rPr>
              <a:t>Microdermoabrasión.</a:t>
            </a:r>
          </a:p>
          <a:p>
            <a:pPr>
              <a:buFont typeface="Wingdings" panose="05000000000000000000" pitchFamily="2" charset="2"/>
              <a:buChar char="§"/>
            </a:pPr>
            <a:r>
              <a:rPr lang="es-ES" sz="1700">
                <a:solidFill>
                  <a:srgbClr val="FEFFFF"/>
                </a:solidFill>
              </a:rPr>
              <a:t>Aspirador de ventosas.</a:t>
            </a:r>
          </a:p>
          <a:p>
            <a:pPr>
              <a:buFont typeface="Wingdings" panose="05000000000000000000" pitchFamily="2" charset="2"/>
              <a:buChar char="§"/>
            </a:pPr>
            <a:r>
              <a:rPr lang="es-ES" sz="1700">
                <a:solidFill>
                  <a:srgbClr val="FEFFFF"/>
                </a:solidFill>
              </a:rPr>
              <a:t>Termoterapia con el equipo generador de vapor con ozono.</a:t>
            </a:r>
          </a:p>
          <a:p>
            <a:pPr>
              <a:buFont typeface="Wingdings" panose="05000000000000000000" pitchFamily="2" charset="2"/>
              <a:buChar char="§"/>
            </a:pPr>
            <a:r>
              <a:rPr lang="es-ES" sz="1700">
                <a:solidFill>
                  <a:srgbClr val="FEFFFF"/>
                </a:solidFill>
              </a:rPr>
              <a:t>Extracción de comedones.</a:t>
            </a:r>
          </a:p>
          <a:p>
            <a:pPr>
              <a:buFont typeface="Wingdings" panose="05000000000000000000" pitchFamily="2" charset="2"/>
              <a:buChar char="§"/>
            </a:pPr>
            <a:r>
              <a:rPr lang="es-ES" sz="1700">
                <a:solidFill>
                  <a:srgbClr val="FEFFFF"/>
                </a:solidFill>
              </a:rPr>
              <a:t>Descongestión y desinfección con alta frecuencia.</a:t>
            </a:r>
          </a:p>
          <a:p>
            <a:pPr>
              <a:buFont typeface="Wingdings" panose="05000000000000000000" pitchFamily="2" charset="2"/>
              <a:buChar char="§"/>
            </a:pPr>
            <a:r>
              <a:rPr lang="es-ES" sz="1700">
                <a:solidFill>
                  <a:srgbClr val="FEFFFF"/>
                </a:solidFill>
              </a:rPr>
              <a:t>Masaje.</a:t>
            </a:r>
          </a:p>
          <a:p>
            <a:pPr>
              <a:buFont typeface="Wingdings" panose="05000000000000000000" pitchFamily="2" charset="2"/>
              <a:buChar char="§"/>
            </a:pPr>
            <a:r>
              <a:rPr lang="es-ES" sz="1700">
                <a:solidFill>
                  <a:srgbClr val="FEFFFF"/>
                </a:solidFill>
              </a:rPr>
              <a:t>Pulverizaciones frías.</a:t>
            </a:r>
          </a:p>
          <a:p>
            <a:pPr>
              <a:buFont typeface="Wingdings" panose="05000000000000000000" pitchFamily="2" charset="2"/>
              <a:buChar char="§"/>
            </a:pPr>
            <a:endParaRPr lang="es-ES" sz="1700">
              <a:solidFill>
                <a:srgbClr val="FEFFFF"/>
              </a:solidFill>
            </a:endParaRPr>
          </a:p>
        </p:txBody>
      </p:sp>
      <p:pic>
        <p:nvPicPr>
          <p:cNvPr id="5" name="Imagen 4">
            <a:extLst>
              <a:ext uri="{FF2B5EF4-FFF2-40B4-BE49-F238E27FC236}">
                <a16:creationId xmlns:a16="http://schemas.microsoft.com/office/drawing/2014/main" id="{F691CE75-8174-B550-EBFC-47EDC5B344A2}"/>
              </a:ext>
            </a:extLst>
          </p:cNvPr>
          <p:cNvPicPr>
            <a:picLocks noChangeAspect="1"/>
          </p:cNvPicPr>
          <p:nvPr/>
        </p:nvPicPr>
        <p:blipFill>
          <a:blip r:embed="rId2"/>
          <a:stretch>
            <a:fillRect/>
          </a:stretch>
        </p:blipFill>
        <p:spPr>
          <a:xfrm>
            <a:off x="8713057" y="2462282"/>
            <a:ext cx="3001931" cy="3001931"/>
          </a:xfrm>
          <a:prstGeom prst="rect">
            <a:avLst/>
          </a:prstGeom>
        </p:spPr>
      </p:pic>
    </p:spTree>
    <p:extLst>
      <p:ext uri="{BB962C8B-B14F-4D97-AF65-F5344CB8AC3E}">
        <p14:creationId xmlns:p14="http://schemas.microsoft.com/office/powerpoint/2010/main" val="3769881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D9BD230D-0708-4782-93C2-6421485EDE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ítulo 3">
            <a:extLst>
              <a:ext uri="{FF2B5EF4-FFF2-40B4-BE49-F238E27FC236}">
                <a16:creationId xmlns:a16="http://schemas.microsoft.com/office/drawing/2014/main" id="{5BF6881F-CC3B-36C3-D4EB-74A2F99EECC5}"/>
              </a:ext>
            </a:extLst>
          </p:cNvPr>
          <p:cNvSpPr>
            <a:spLocks noGrp="1"/>
          </p:cNvSpPr>
          <p:nvPr>
            <p:ph type="title"/>
          </p:nvPr>
        </p:nvSpPr>
        <p:spPr>
          <a:xfrm>
            <a:off x="649224" y="645106"/>
            <a:ext cx="6574536" cy="1259894"/>
          </a:xfrm>
        </p:spPr>
        <p:txBody>
          <a:bodyPr>
            <a:normAutofit/>
          </a:bodyPr>
          <a:lstStyle/>
          <a:p>
            <a:r>
              <a:rPr lang="es-ES" b="1" dirty="0"/>
              <a:t>   </a:t>
            </a:r>
            <a:r>
              <a:rPr lang="es-ES" b="1" dirty="0">
                <a:solidFill>
                  <a:schemeClr val="accent1"/>
                </a:solidFill>
              </a:rPr>
              <a:t>LIMPIEZA SUPERFICIAL CORPORAL</a:t>
            </a:r>
          </a:p>
        </p:txBody>
      </p:sp>
      <p:sp>
        <p:nvSpPr>
          <p:cNvPr id="14" name="Rectangle 13">
            <a:extLst>
              <a:ext uri="{FF2B5EF4-FFF2-40B4-BE49-F238E27FC236}">
                <a16:creationId xmlns:a16="http://schemas.microsoft.com/office/drawing/2014/main" id="{D630D25A-547E-4D17-B65E-FA2B88893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5" name="Marcador de contenido 4">
            <a:extLst>
              <a:ext uri="{FF2B5EF4-FFF2-40B4-BE49-F238E27FC236}">
                <a16:creationId xmlns:a16="http://schemas.microsoft.com/office/drawing/2014/main" id="{A8BD9847-32E4-2908-61C5-5514B807E022}"/>
              </a:ext>
            </a:extLst>
          </p:cNvPr>
          <p:cNvSpPr>
            <a:spLocks noGrp="1"/>
          </p:cNvSpPr>
          <p:nvPr>
            <p:ph idx="1"/>
          </p:nvPr>
        </p:nvSpPr>
        <p:spPr>
          <a:xfrm>
            <a:off x="649224" y="2133600"/>
            <a:ext cx="6574535" cy="3759253"/>
          </a:xfrm>
        </p:spPr>
        <p:txBody>
          <a:bodyPr>
            <a:normAutofit/>
          </a:bodyPr>
          <a:lstStyle/>
          <a:p>
            <a:pPr>
              <a:lnSpc>
                <a:spcPct val="90000"/>
              </a:lnSpc>
            </a:pPr>
            <a:r>
              <a:rPr lang="es-ES" sz="1500"/>
              <a:t>La limpieza superficial es el paso previo a la realización de las técnicas específicas de hidratación  o de tratamiento. Se trata de eliminar de la piel los restos de secreciones y suciedad acumulada, y prepararla para la hidratación, un masaje, etc.</a:t>
            </a:r>
          </a:p>
          <a:p>
            <a:pPr>
              <a:lnSpc>
                <a:spcPct val="90000"/>
              </a:lnSpc>
            </a:pPr>
            <a:r>
              <a:rPr lang="es-ES" sz="1500"/>
              <a:t>Se puede realizar una limpieza superficial para un tratamiento local: manos, pies, senos, espalda, etc. Para un tratamiento general se utilizan técnicas manuales y maniobras más amplias y rápidas.</a:t>
            </a:r>
          </a:p>
          <a:p>
            <a:pPr>
              <a:lnSpc>
                <a:spcPct val="90000"/>
              </a:lnSpc>
            </a:pPr>
            <a:r>
              <a:rPr lang="es-ES" sz="1500"/>
              <a:t>Deben emplearse emulsiones o geles limpiadores adecuados al tipo de piel. Las emulsiones limpiadoras son las mismas que se utilizan en los tratamientos faciales. Los tónicos o lociones también se eligen en función del tipo de piel.</a:t>
            </a:r>
          </a:p>
          <a:p>
            <a:pPr>
              <a:lnSpc>
                <a:spcPct val="90000"/>
              </a:lnSpc>
            </a:pPr>
            <a:r>
              <a:rPr lang="es-ES" sz="1500"/>
              <a:t>Se aplican las mismas técnicas cosmetológicas y electroestéticas que para realizar una limpieza superficial en el rostro.</a:t>
            </a:r>
          </a:p>
        </p:txBody>
      </p:sp>
      <p:pic>
        <p:nvPicPr>
          <p:cNvPr id="7" name="Imagen 6" descr="Mujer en ropa interior&#10;&#10;Descripción generada automáticamente con confianza baja">
            <a:extLst>
              <a:ext uri="{FF2B5EF4-FFF2-40B4-BE49-F238E27FC236}">
                <a16:creationId xmlns:a16="http://schemas.microsoft.com/office/drawing/2014/main" id="{8E374857-E5FE-CD8C-F655-ED38DD0B9655}"/>
              </a:ext>
            </a:extLst>
          </p:cNvPr>
          <p:cNvPicPr>
            <a:picLocks noChangeAspect="1"/>
          </p:cNvPicPr>
          <p:nvPr/>
        </p:nvPicPr>
        <p:blipFill>
          <a:blip r:embed="rId2"/>
          <a:stretch>
            <a:fillRect/>
          </a:stretch>
        </p:blipFill>
        <p:spPr>
          <a:xfrm>
            <a:off x="7562088" y="1897092"/>
            <a:ext cx="3981455" cy="2743774"/>
          </a:xfrm>
          <a:prstGeom prst="rect">
            <a:avLst/>
          </a:prstGeom>
        </p:spPr>
      </p:pic>
      <p:sp>
        <p:nvSpPr>
          <p:cNvPr id="16" name="Freeform 11">
            <a:extLst>
              <a:ext uri="{FF2B5EF4-FFF2-40B4-BE49-F238E27FC236}">
                <a16:creationId xmlns:a16="http://schemas.microsoft.com/office/drawing/2014/main" id="{F39C56FC-EE04-4CE0-8DE2-736A201E9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9887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9BD230D-0708-4782-93C2-6421485EDE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A89EC9E-0073-90E2-D3EF-3AD0F94CB5AE}"/>
              </a:ext>
            </a:extLst>
          </p:cNvPr>
          <p:cNvSpPr>
            <a:spLocks noGrp="1"/>
          </p:cNvSpPr>
          <p:nvPr>
            <p:ph type="title"/>
          </p:nvPr>
        </p:nvSpPr>
        <p:spPr>
          <a:xfrm>
            <a:off x="649224" y="645106"/>
            <a:ext cx="6574536" cy="1259894"/>
          </a:xfrm>
        </p:spPr>
        <p:txBody>
          <a:bodyPr>
            <a:normAutofit/>
          </a:bodyPr>
          <a:lstStyle/>
          <a:p>
            <a:r>
              <a:rPr lang="es-ES" b="1" dirty="0">
                <a:solidFill>
                  <a:schemeClr val="accent1"/>
                </a:solidFill>
              </a:rPr>
              <a:t>LIMPIEZA PROFUNDA CORPORAL</a:t>
            </a:r>
          </a:p>
        </p:txBody>
      </p:sp>
      <p:sp>
        <p:nvSpPr>
          <p:cNvPr id="12" name="Rectangle 11">
            <a:extLst>
              <a:ext uri="{FF2B5EF4-FFF2-40B4-BE49-F238E27FC236}">
                <a16:creationId xmlns:a16="http://schemas.microsoft.com/office/drawing/2014/main" id="{D630D25A-547E-4D17-B65E-FA2B888931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3" name="Marcador de contenido 2">
            <a:extLst>
              <a:ext uri="{FF2B5EF4-FFF2-40B4-BE49-F238E27FC236}">
                <a16:creationId xmlns:a16="http://schemas.microsoft.com/office/drawing/2014/main" id="{F63B834B-A677-C7F4-4C67-4366366325F7}"/>
              </a:ext>
            </a:extLst>
          </p:cNvPr>
          <p:cNvSpPr>
            <a:spLocks noGrp="1"/>
          </p:cNvSpPr>
          <p:nvPr>
            <p:ph idx="1"/>
          </p:nvPr>
        </p:nvSpPr>
        <p:spPr>
          <a:xfrm>
            <a:off x="649224" y="2133600"/>
            <a:ext cx="6574535" cy="3759253"/>
          </a:xfrm>
        </p:spPr>
        <p:txBody>
          <a:bodyPr>
            <a:normAutofit/>
          </a:bodyPr>
          <a:lstStyle/>
          <a:p>
            <a:r>
              <a:rPr lang="es-ES" dirty="0"/>
              <a:t>La limpieza profunda corporal, al igual que la facial, es previa a cualquier otro tratamiento corporal.</a:t>
            </a:r>
          </a:p>
          <a:p>
            <a:r>
              <a:rPr lang="es-ES" dirty="0"/>
              <a:t>Elimina las células muertas y los restos de secreciones, favoreciendo la penetración de los activos cosméticos específicos, además activa la vascularización de la piel y le renovación celular.</a:t>
            </a:r>
          </a:p>
        </p:txBody>
      </p:sp>
      <p:pic>
        <p:nvPicPr>
          <p:cNvPr id="5" name="Imagen 4" descr="Una persona con un tenedor&#10;&#10;Descripción generada automáticamente con confianza baja">
            <a:extLst>
              <a:ext uri="{FF2B5EF4-FFF2-40B4-BE49-F238E27FC236}">
                <a16:creationId xmlns:a16="http://schemas.microsoft.com/office/drawing/2014/main" id="{5F275925-32A4-CF4B-4B96-A1A6C7D4BA2E}"/>
              </a:ext>
            </a:extLst>
          </p:cNvPr>
          <p:cNvPicPr>
            <a:picLocks noChangeAspect="1"/>
          </p:cNvPicPr>
          <p:nvPr/>
        </p:nvPicPr>
        <p:blipFill>
          <a:blip r:embed="rId2"/>
          <a:stretch>
            <a:fillRect/>
          </a:stretch>
        </p:blipFill>
        <p:spPr>
          <a:xfrm>
            <a:off x="7562088" y="1777855"/>
            <a:ext cx="3981455" cy="2982248"/>
          </a:xfrm>
          <a:prstGeom prst="rect">
            <a:avLst/>
          </a:prstGeom>
        </p:spPr>
      </p:pic>
      <p:sp>
        <p:nvSpPr>
          <p:cNvPr id="14" name="Freeform 11">
            <a:extLst>
              <a:ext uri="{FF2B5EF4-FFF2-40B4-BE49-F238E27FC236}">
                <a16:creationId xmlns:a16="http://schemas.microsoft.com/office/drawing/2014/main" id="{F39C56FC-EE04-4CE0-8DE2-736A201E9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5890014"/>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1368</TotalTime>
  <Words>926</Words>
  <Application>Microsoft Office PowerPoint</Application>
  <PresentationFormat>Panorámica</PresentationFormat>
  <Paragraphs>64</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Calibri</vt:lpstr>
      <vt:lpstr>Century Gothic</vt:lpstr>
      <vt:lpstr>Wingdings</vt:lpstr>
      <vt:lpstr>Wingdings 3</vt:lpstr>
      <vt:lpstr>Espiral</vt:lpstr>
      <vt:lpstr>PREPARACIÓN DE LA PIEL: TRATAMIENTO DE HIGIENE</vt:lpstr>
      <vt:lpstr>PREPARACIÓN DEL CLIENTE Y SU ZONA </vt:lpstr>
      <vt:lpstr>LIMPIEZA SUPERFICIAL O DESMAQUILLADO DEL ROSTRO. Su objetivo es limpiar los ojos, los labios y la piel del rostro, el cuello y el escote. </vt:lpstr>
      <vt:lpstr>                      MATERIALES Y EQUIPOS </vt:lpstr>
      <vt:lpstr>                  LIMPIEZA PROFUNDA DEL ROSTRO</vt:lpstr>
      <vt:lpstr>            TÉCNICAS COSMÉTICAS </vt:lpstr>
      <vt:lpstr>               TÉCNICAS ESPECÍFICAS</vt:lpstr>
      <vt:lpstr>   LIMPIEZA SUPERFICIAL CORPORAL</vt:lpstr>
      <vt:lpstr>LIMPIEZA PROFUNDA CORPORAL</vt:lpstr>
      <vt:lpstr>               TÉCNICAS COSMÉTICAS </vt:lpstr>
      <vt:lpstr> TÉCNICAS ESPECÍFICAS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GESTION INSTALACIONES , MEDIOS TÉCNICOS Y MATERIALES</dc:title>
  <dc:creator>patricia busto lopez</dc:creator>
  <cp:lastModifiedBy>Teresa Calvo Salgueiro</cp:lastModifiedBy>
  <cp:revision>58</cp:revision>
  <dcterms:created xsi:type="dcterms:W3CDTF">2022-11-13T10:15:39Z</dcterms:created>
  <dcterms:modified xsi:type="dcterms:W3CDTF">2024-12-29T21:51:21Z</dcterms:modified>
</cp:coreProperties>
</file>