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9144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b="def" i="def"/>
      <a:tcStyle>
        <a:tcBdr/>
        <a:fill>
          <a:solidFill>
            <a:srgbClr val="E8ECF4"/>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b="def" i="def"/>
      <a:tcStyle>
        <a:tcBdr/>
        <a:fill>
          <a:solidFill>
            <a:srgbClr val="EFF3E9"/>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b="def" i="def"/>
      <a:tcStyle>
        <a:tcBdr/>
        <a:fill>
          <a:solidFill>
            <a:srgbClr val="FDEE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91" name="Shape 91"/>
          <p:cNvSpPr/>
          <p:nvPr>
            <p:ph type="sldImg"/>
          </p:nvPr>
        </p:nvSpPr>
        <p:spPr>
          <a:xfrm>
            <a:off x="1143000" y="685800"/>
            <a:ext cx="4572000" cy="3429000"/>
          </a:xfrm>
          <a:prstGeom prst="rect">
            <a:avLst/>
          </a:prstGeom>
        </p:spPr>
        <p:txBody>
          <a:bodyPr/>
          <a:lstStyle/>
          <a:p>
            <a:pPr/>
          </a:p>
        </p:txBody>
      </p:sp>
      <p:sp>
        <p:nvSpPr>
          <p:cNvPr id="92" name="Shape 9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Diapositiva de título">
    <p:spTree>
      <p:nvGrpSpPr>
        <p:cNvPr id="1" name=""/>
        <p:cNvGrpSpPr/>
        <p:nvPr/>
      </p:nvGrpSpPr>
      <p:grpSpPr>
        <a:xfrm>
          <a:off x="0" y="0"/>
          <a:ext cx="0" cy="0"/>
          <a:chOff x="0" y="0"/>
          <a:chExt cx="0" cy="0"/>
        </a:xfrm>
      </p:grpSpPr>
      <p:sp>
        <p:nvSpPr>
          <p:cNvPr id="11" name="Texto del título"/>
          <p:cNvSpPr txBox="1"/>
          <p:nvPr>
            <p:ph type="title"/>
          </p:nvPr>
        </p:nvSpPr>
        <p:spPr>
          <a:xfrm>
            <a:off x="685800" y="2130425"/>
            <a:ext cx="7772400" cy="1470025"/>
          </a:xfrm>
          <a:prstGeom prst="rect">
            <a:avLst/>
          </a:prstGeom>
        </p:spPr>
        <p:txBody>
          <a:bodyPr/>
          <a:lstStyle/>
          <a:p>
            <a:pPr/>
            <a:r>
              <a:t>Texto del título</a:t>
            </a:r>
          </a:p>
        </p:txBody>
      </p:sp>
      <p:sp>
        <p:nvSpPr>
          <p:cNvPr id="12" name="Nivel de texto 1…"/>
          <p:cNvSpPr txBox="1"/>
          <p:nvPr>
            <p:ph type="body" sz="quarter" idx="1"/>
          </p:nvPr>
        </p:nvSpPr>
        <p:spPr>
          <a:xfrm>
            <a:off x="1371600" y="3886200"/>
            <a:ext cx="6400800" cy="1752600"/>
          </a:xfrm>
          <a:prstGeom prst="rect">
            <a:avLst/>
          </a:prstGeom>
        </p:spPr>
        <p:txBody>
          <a:bodyPr/>
          <a:lstStyle>
            <a:lvl1pPr marL="0" indent="0" algn="ctr">
              <a:buSzTx/>
              <a:buFontTx/>
              <a:buNone/>
              <a:defRPr>
                <a:solidFill>
                  <a:srgbClr val="888888"/>
                </a:solidFill>
              </a:defRPr>
            </a:lvl1pPr>
            <a:lvl2pPr marL="0" indent="457200" algn="ctr">
              <a:buSzTx/>
              <a:buFontTx/>
              <a:buNone/>
              <a:defRPr>
                <a:solidFill>
                  <a:srgbClr val="888888"/>
                </a:solidFill>
              </a:defRPr>
            </a:lvl2pPr>
            <a:lvl3pPr marL="0" indent="914400" algn="ctr">
              <a:buSzTx/>
              <a:buFontTx/>
              <a:buNone/>
              <a:defRPr>
                <a:solidFill>
                  <a:srgbClr val="888888"/>
                </a:solidFill>
              </a:defRPr>
            </a:lvl3pPr>
            <a:lvl4pPr marL="0" indent="1371600" algn="ctr">
              <a:buSzTx/>
              <a:buFontTx/>
              <a:buNone/>
              <a:defRPr>
                <a:solidFill>
                  <a:srgbClr val="888888"/>
                </a:solidFill>
              </a:defRPr>
            </a:lvl4pPr>
            <a:lvl5pPr marL="0" indent="1828800" algn="ctr">
              <a:buSzTx/>
              <a:buFontTx/>
              <a:buNone/>
              <a:defRPr>
                <a:solidFill>
                  <a:srgbClr val="888888"/>
                </a:solidFill>
              </a:defRPr>
            </a:lvl5pPr>
          </a:lstStyle>
          <a:p>
            <a:pPr/>
            <a:r>
              <a:t>Nivel de texto 1</a:t>
            </a:r>
          </a:p>
          <a:p>
            <a:pPr lvl="1"/>
            <a:r>
              <a:t>Nivel de texto 2</a:t>
            </a:r>
          </a:p>
          <a:p>
            <a:pPr lvl="2"/>
            <a:r>
              <a:t>Nivel de texto 3</a:t>
            </a:r>
          </a:p>
          <a:p>
            <a:pPr lvl="3"/>
            <a:r>
              <a:t>Nivel de texto 4</a:t>
            </a:r>
          </a:p>
          <a:p>
            <a:pPr lvl="4"/>
            <a:r>
              <a:t>Nivel de texto 5</a:t>
            </a:r>
          </a:p>
        </p:txBody>
      </p:sp>
      <p:sp>
        <p:nvSpPr>
          <p:cNvPr id="13"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ítulo y objetos">
    <p:spTree>
      <p:nvGrpSpPr>
        <p:cNvPr id="1" name=""/>
        <p:cNvGrpSpPr/>
        <p:nvPr/>
      </p:nvGrpSpPr>
      <p:grpSpPr>
        <a:xfrm>
          <a:off x="0" y="0"/>
          <a:ext cx="0" cy="0"/>
          <a:chOff x="0" y="0"/>
          <a:chExt cx="0" cy="0"/>
        </a:xfrm>
      </p:grpSpPr>
      <p:sp>
        <p:nvSpPr>
          <p:cNvPr id="20" name="Texto del título"/>
          <p:cNvSpPr txBox="1"/>
          <p:nvPr>
            <p:ph type="title"/>
          </p:nvPr>
        </p:nvSpPr>
        <p:spPr>
          <a:prstGeom prst="rect">
            <a:avLst/>
          </a:prstGeom>
        </p:spPr>
        <p:txBody>
          <a:bodyPr/>
          <a:lstStyle/>
          <a:p>
            <a:pPr/>
            <a:r>
              <a:t>Texto del título</a:t>
            </a:r>
          </a:p>
        </p:txBody>
      </p:sp>
      <p:sp>
        <p:nvSpPr>
          <p:cNvPr id="21" name="Nivel de texto 1…"/>
          <p:cNvSpPr txBox="1"/>
          <p:nvPr>
            <p:ph type="body" idx="1"/>
          </p:nvPr>
        </p:nvSpPr>
        <p:spPr>
          <a:prstGeom prst="rect">
            <a:avLst/>
          </a:prstGeom>
        </p:spPr>
        <p:txBody>
          <a:bodyPr/>
          <a:lstStyle/>
          <a:p>
            <a:pPr/>
            <a:r>
              <a:t>Nivel de texto 1</a:t>
            </a:r>
          </a:p>
          <a:p>
            <a:pPr lvl="1"/>
            <a:r>
              <a:t>Nivel de texto 2</a:t>
            </a:r>
          </a:p>
          <a:p>
            <a:pPr lvl="2"/>
            <a:r>
              <a:t>Nivel de texto 3</a:t>
            </a:r>
          </a:p>
          <a:p>
            <a:pPr lvl="3"/>
            <a:r>
              <a:t>Nivel de texto 4</a:t>
            </a:r>
          </a:p>
          <a:p>
            <a:pPr lvl="4"/>
            <a:r>
              <a:t>Nivel de texto 5</a:t>
            </a:r>
          </a:p>
        </p:txBody>
      </p:sp>
      <p:sp>
        <p:nvSpPr>
          <p:cNvPr id="22"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Encabezado de sección">
    <p:spTree>
      <p:nvGrpSpPr>
        <p:cNvPr id="1" name=""/>
        <p:cNvGrpSpPr/>
        <p:nvPr/>
      </p:nvGrpSpPr>
      <p:grpSpPr>
        <a:xfrm>
          <a:off x="0" y="0"/>
          <a:ext cx="0" cy="0"/>
          <a:chOff x="0" y="0"/>
          <a:chExt cx="0" cy="0"/>
        </a:xfrm>
      </p:grpSpPr>
      <p:sp>
        <p:nvSpPr>
          <p:cNvPr id="29" name="Texto del título"/>
          <p:cNvSpPr txBox="1"/>
          <p:nvPr>
            <p:ph type="title"/>
          </p:nvPr>
        </p:nvSpPr>
        <p:spPr>
          <a:xfrm>
            <a:off x="722312" y="4406900"/>
            <a:ext cx="7772401" cy="1362075"/>
          </a:xfrm>
          <a:prstGeom prst="rect">
            <a:avLst/>
          </a:prstGeom>
        </p:spPr>
        <p:txBody>
          <a:bodyPr anchor="t"/>
          <a:lstStyle>
            <a:lvl1pPr algn="l">
              <a:defRPr b="1" cap="all" sz="4000"/>
            </a:lvl1pPr>
          </a:lstStyle>
          <a:p>
            <a:pPr/>
            <a:r>
              <a:t>Texto del título</a:t>
            </a:r>
          </a:p>
        </p:txBody>
      </p:sp>
      <p:sp>
        <p:nvSpPr>
          <p:cNvPr id="30" name="Nivel de texto 1…"/>
          <p:cNvSpPr txBox="1"/>
          <p:nvPr>
            <p:ph type="body" sz="quarter" idx="1"/>
          </p:nvPr>
        </p:nvSpPr>
        <p:spPr>
          <a:xfrm>
            <a:off x="722312" y="2906713"/>
            <a:ext cx="7772401" cy="1500188"/>
          </a:xfrm>
          <a:prstGeom prst="rect">
            <a:avLst/>
          </a:prstGeom>
        </p:spPr>
        <p:txBody>
          <a:bodyPr anchor="b"/>
          <a:lstStyle>
            <a:lvl1pPr marL="0" indent="0">
              <a:spcBef>
                <a:spcPts val="400"/>
              </a:spcBef>
              <a:buSzTx/>
              <a:buFontTx/>
              <a:buNone/>
              <a:defRPr sz="2000">
                <a:solidFill>
                  <a:srgbClr val="888888"/>
                </a:solidFill>
              </a:defRPr>
            </a:lvl1pPr>
            <a:lvl2pPr marL="0" indent="457200">
              <a:spcBef>
                <a:spcPts val="400"/>
              </a:spcBef>
              <a:buSzTx/>
              <a:buFontTx/>
              <a:buNone/>
              <a:defRPr sz="2000">
                <a:solidFill>
                  <a:srgbClr val="888888"/>
                </a:solidFill>
              </a:defRPr>
            </a:lvl2pPr>
            <a:lvl3pPr marL="0" indent="914400">
              <a:spcBef>
                <a:spcPts val="400"/>
              </a:spcBef>
              <a:buSzTx/>
              <a:buFontTx/>
              <a:buNone/>
              <a:defRPr sz="2000">
                <a:solidFill>
                  <a:srgbClr val="888888"/>
                </a:solidFill>
              </a:defRPr>
            </a:lvl3pPr>
            <a:lvl4pPr marL="0" indent="1371600">
              <a:spcBef>
                <a:spcPts val="400"/>
              </a:spcBef>
              <a:buSzTx/>
              <a:buFontTx/>
              <a:buNone/>
              <a:defRPr sz="2000">
                <a:solidFill>
                  <a:srgbClr val="888888"/>
                </a:solidFill>
              </a:defRPr>
            </a:lvl4pPr>
            <a:lvl5pPr marL="0" indent="1828800">
              <a:spcBef>
                <a:spcPts val="400"/>
              </a:spcBef>
              <a:buSzTx/>
              <a:buFontTx/>
              <a:buNone/>
              <a:defRPr sz="2000">
                <a:solidFill>
                  <a:srgbClr val="888888"/>
                </a:solidFill>
              </a:defRPr>
            </a:lvl5pPr>
          </a:lstStyle>
          <a:p>
            <a:pPr/>
            <a:r>
              <a:t>Nivel de texto 1</a:t>
            </a:r>
          </a:p>
          <a:p>
            <a:pPr lvl="1"/>
            <a:r>
              <a:t>Nivel de texto 2</a:t>
            </a:r>
          </a:p>
          <a:p>
            <a:pPr lvl="2"/>
            <a:r>
              <a:t>Nivel de texto 3</a:t>
            </a:r>
          </a:p>
          <a:p>
            <a:pPr lvl="3"/>
            <a:r>
              <a:t>Nivel de texto 4</a:t>
            </a:r>
          </a:p>
          <a:p>
            <a:pPr lvl="4"/>
            <a:r>
              <a:t>Nivel de texto 5</a:t>
            </a:r>
          </a:p>
        </p:txBody>
      </p:sp>
      <p:sp>
        <p:nvSpPr>
          <p:cNvPr id="31"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os objetos">
    <p:spTree>
      <p:nvGrpSpPr>
        <p:cNvPr id="1" name=""/>
        <p:cNvGrpSpPr/>
        <p:nvPr/>
      </p:nvGrpSpPr>
      <p:grpSpPr>
        <a:xfrm>
          <a:off x="0" y="0"/>
          <a:ext cx="0" cy="0"/>
          <a:chOff x="0" y="0"/>
          <a:chExt cx="0" cy="0"/>
        </a:xfrm>
      </p:grpSpPr>
      <p:sp>
        <p:nvSpPr>
          <p:cNvPr id="38" name="Texto del título"/>
          <p:cNvSpPr txBox="1"/>
          <p:nvPr>
            <p:ph type="title"/>
          </p:nvPr>
        </p:nvSpPr>
        <p:spPr>
          <a:prstGeom prst="rect">
            <a:avLst/>
          </a:prstGeom>
        </p:spPr>
        <p:txBody>
          <a:bodyPr/>
          <a:lstStyle/>
          <a:p>
            <a:pPr/>
            <a:r>
              <a:t>Texto del título</a:t>
            </a:r>
          </a:p>
        </p:txBody>
      </p:sp>
      <p:sp>
        <p:nvSpPr>
          <p:cNvPr id="39" name="Nivel de texto 1…"/>
          <p:cNvSpPr txBox="1"/>
          <p:nvPr>
            <p:ph type="body" sz="half" idx="1"/>
          </p:nvPr>
        </p:nvSpPr>
        <p:spPr>
          <a:xfrm>
            <a:off x="457200" y="1600200"/>
            <a:ext cx="4038600" cy="4525963"/>
          </a:xfrm>
          <a:prstGeom prst="rect">
            <a:avLst/>
          </a:prstGeom>
        </p:spPr>
        <p:txBody>
          <a:bodyPr/>
          <a:lstStyle>
            <a:lvl1pPr>
              <a:spcBef>
                <a:spcPts val="600"/>
              </a:spcBef>
              <a:defRPr sz="2800"/>
            </a:lvl1pPr>
            <a:lvl2pPr marL="790575" indent="-333375">
              <a:spcBef>
                <a:spcPts val="600"/>
              </a:spcBef>
              <a:defRPr sz="2800"/>
            </a:lvl2pPr>
            <a:lvl3pPr marL="1234439" indent="-320039">
              <a:spcBef>
                <a:spcPts val="600"/>
              </a:spcBef>
              <a:defRPr sz="2800"/>
            </a:lvl3pPr>
            <a:lvl4pPr marL="1727200" indent="-355600">
              <a:spcBef>
                <a:spcPts val="600"/>
              </a:spcBef>
              <a:defRPr sz="2800"/>
            </a:lvl4pPr>
            <a:lvl5pPr marL="2184400" indent="-355600">
              <a:spcBef>
                <a:spcPts val="600"/>
              </a:spcBef>
              <a:defRPr sz="2800"/>
            </a:lvl5pPr>
          </a:lstStyle>
          <a:p>
            <a:pPr/>
            <a:r>
              <a:t>Nivel de texto 1</a:t>
            </a:r>
          </a:p>
          <a:p>
            <a:pPr lvl="1"/>
            <a:r>
              <a:t>Nivel de texto 2</a:t>
            </a:r>
          </a:p>
          <a:p>
            <a:pPr lvl="2"/>
            <a:r>
              <a:t>Nivel de texto 3</a:t>
            </a:r>
          </a:p>
          <a:p>
            <a:pPr lvl="3"/>
            <a:r>
              <a:t>Nivel de texto 4</a:t>
            </a:r>
          </a:p>
          <a:p>
            <a:pPr lvl="4"/>
            <a:r>
              <a:t>Nivel de texto 5</a:t>
            </a:r>
          </a:p>
        </p:txBody>
      </p:sp>
      <p:sp>
        <p:nvSpPr>
          <p:cNvPr id="40"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mparación">
    <p:spTree>
      <p:nvGrpSpPr>
        <p:cNvPr id="1" name=""/>
        <p:cNvGrpSpPr/>
        <p:nvPr/>
      </p:nvGrpSpPr>
      <p:grpSpPr>
        <a:xfrm>
          <a:off x="0" y="0"/>
          <a:ext cx="0" cy="0"/>
          <a:chOff x="0" y="0"/>
          <a:chExt cx="0" cy="0"/>
        </a:xfrm>
      </p:grpSpPr>
      <p:sp>
        <p:nvSpPr>
          <p:cNvPr id="47" name="Texto del título"/>
          <p:cNvSpPr txBox="1"/>
          <p:nvPr>
            <p:ph type="title"/>
          </p:nvPr>
        </p:nvSpPr>
        <p:spPr>
          <a:prstGeom prst="rect">
            <a:avLst/>
          </a:prstGeom>
        </p:spPr>
        <p:txBody>
          <a:bodyPr/>
          <a:lstStyle/>
          <a:p>
            <a:pPr/>
            <a:r>
              <a:t>Texto del título</a:t>
            </a:r>
          </a:p>
        </p:txBody>
      </p:sp>
      <p:sp>
        <p:nvSpPr>
          <p:cNvPr id="48" name="Nivel de texto 1…"/>
          <p:cNvSpPr txBox="1"/>
          <p:nvPr>
            <p:ph type="body" sz="quarter" idx="1"/>
          </p:nvPr>
        </p:nvSpPr>
        <p:spPr>
          <a:xfrm>
            <a:off x="457200" y="1535112"/>
            <a:ext cx="4040188" cy="639763"/>
          </a:xfrm>
          <a:prstGeom prst="rect">
            <a:avLst/>
          </a:prstGeom>
        </p:spPr>
        <p:txBody>
          <a:bodyPr anchor="b"/>
          <a:lstStyle>
            <a:lvl1pPr marL="0" indent="0">
              <a:spcBef>
                <a:spcPts val="500"/>
              </a:spcBef>
              <a:buSzTx/>
              <a:buFontTx/>
              <a:buNone/>
              <a:defRPr b="1" sz="2400"/>
            </a:lvl1pPr>
            <a:lvl2pPr marL="0" indent="457200">
              <a:spcBef>
                <a:spcPts val="500"/>
              </a:spcBef>
              <a:buSzTx/>
              <a:buFontTx/>
              <a:buNone/>
              <a:defRPr b="1" sz="2400"/>
            </a:lvl2pPr>
            <a:lvl3pPr marL="0" indent="914400">
              <a:spcBef>
                <a:spcPts val="500"/>
              </a:spcBef>
              <a:buSzTx/>
              <a:buFontTx/>
              <a:buNone/>
              <a:defRPr b="1" sz="2400"/>
            </a:lvl3pPr>
            <a:lvl4pPr marL="0" indent="1371600">
              <a:spcBef>
                <a:spcPts val="500"/>
              </a:spcBef>
              <a:buSzTx/>
              <a:buFontTx/>
              <a:buNone/>
              <a:defRPr b="1" sz="2400"/>
            </a:lvl4pPr>
            <a:lvl5pPr marL="0" indent="1828800">
              <a:spcBef>
                <a:spcPts val="500"/>
              </a:spcBef>
              <a:buSzTx/>
              <a:buFontTx/>
              <a:buNone/>
              <a:defRPr b="1" sz="2400"/>
            </a:lvl5pPr>
          </a:lstStyle>
          <a:p>
            <a:pPr/>
            <a:r>
              <a:t>Nivel de texto 1</a:t>
            </a:r>
          </a:p>
          <a:p>
            <a:pPr lvl="1"/>
            <a:r>
              <a:t>Nivel de texto 2</a:t>
            </a:r>
          </a:p>
          <a:p>
            <a:pPr lvl="2"/>
            <a:r>
              <a:t>Nivel de texto 3</a:t>
            </a:r>
          </a:p>
          <a:p>
            <a:pPr lvl="3"/>
            <a:r>
              <a:t>Nivel de texto 4</a:t>
            </a:r>
          </a:p>
          <a:p>
            <a:pPr lvl="4"/>
            <a:r>
              <a:t>Nivel de texto 5</a:t>
            </a:r>
          </a:p>
        </p:txBody>
      </p:sp>
      <p:sp>
        <p:nvSpPr>
          <p:cNvPr id="49" name="4 Marcador de texto"/>
          <p:cNvSpPr/>
          <p:nvPr>
            <p:ph type="body" sz="quarter" idx="21"/>
          </p:nvPr>
        </p:nvSpPr>
        <p:spPr>
          <a:xfrm>
            <a:off x="4645025" y="1535112"/>
            <a:ext cx="4041775" cy="639763"/>
          </a:xfrm>
          <a:prstGeom prst="rect">
            <a:avLst/>
          </a:prstGeom>
        </p:spPr>
        <p:txBody>
          <a:bodyPr anchor="b"/>
          <a:lstStyle/>
          <a:p>
            <a:pPr marL="0" indent="0">
              <a:spcBef>
                <a:spcPts val="500"/>
              </a:spcBef>
              <a:buSzTx/>
              <a:buFontTx/>
              <a:buNone/>
              <a:defRPr b="1" sz="2400"/>
            </a:pPr>
          </a:p>
        </p:txBody>
      </p:sp>
      <p:sp>
        <p:nvSpPr>
          <p:cNvPr id="50"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ólo el título">
    <p:spTree>
      <p:nvGrpSpPr>
        <p:cNvPr id="1" name=""/>
        <p:cNvGrpSpPr/>
        <p:nvPr/>
      </p:nvGrpSpPr>
      <p:grpSpPr>
        <a:xfrm>
          <a:off x="0" y="0"/>
          <a:ext cx="0" cy="0"/>
          <a:chOff x="0" y="0"/>
          <a:chExt cx="0" cy="0"/>
        </a:xfrm>
      </p:grpSpPr>
      <p:sp>
        <p:nvSpPr>
          <p:cNvPr id="57" name="Texto del título"/>
          <p:cNvSpPr txBox="1"/>
          <p:nvPr>
            <p:ph type="title"/>
          </p:nvPr>
        </p:nvSpPr>
        <p:spPr>
          <a:prstGeom prst="rect">
            <a:avLst/>
          </a:prstGeom>
        </p:spPr>
        <p:txBody>
          <a:bodyPr/>
          <a:lstStyle/>
          <a:p>
            <a:pPr/>
            <a:r>
              <a:t>Texto del título</a:t>
            </a:r>
          </a:p>
        </p:txBody>
      </p:sp>
      <p:sp>
        <p:nvSpPr>
          <p:cNvPr id="58"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En blanco">
    <p:spTree>
      <p:nvGrpSpPr>
        <p:cNvPr id="1" name=""/>
        <p:cNvGrpSpPr/>
        <p:nvPr/>
      </p:nvGrpSpPr>
      <p:grpSpPr>
        <a:xfrm>
          <a:off x="0" y="0"/>
          <a:ext cx="0" cy="0"/>
          <a:chOff x="0" y="0"/>
          <a:chExt cx="0" cy="0"/>
        </a:xfrm>
      </p:grpSpPr>
      <p:sp>
        <p:nvSpPr>
          <p:cNvPr id="65"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ntenido con título">
    <p:spTree>
      <p:nvGrpSpPr>
        <p:cNvPr id="1" name=""/>
        <p:cNvGrpSpPr/>
        <p:nvPr/>
      </p:nvGrpSpPr>
      <p:grpSpPr>
        <a:xfrm>
          <a:off x="0" y="0"/>
          <a:ext cx="0" cy="0"/>
          <a:chOff x="0" y="0"/>
          <a:chExt cx="0" cy="0"/>
        </a:xfrm>
      </p:grpSpPr>
      <p:sp>
        <p:nvSpPr>
          <p:cNvPr id="72" name="Texto del título"/>
          <p:cNvSpPr txBox="1"/>
          <p:nvPr>
            <p:ph type="title"/>
          </p:nvPr>
        </p:nvSpPr>
        <p:spPr>
          <a:xfrm>
            <a:off x="457200" y="273050"/>
            <a:ext cx="3008314" cy="1162050"/>
          </a:xfrm>
          <a:prstGeom prst="rect">
            <a:avLst/>
          </a:prstGeom>
        </p:spPr>
        <p:txBody>
          <a:bodyPr anchor="b"/>
          <a:lstStyle>
            <a:lvl1pPr algn="l">
              <a:defRPr b="1" sz="2000"/>
            </a:lvl1pPr>
          </a:lstStyle>
          <a:p>
            <a:pPr/>
            <a:r>
              <a:t>Texto del título</a:t>
            </a:r>
          </a:p>
        </p:txBody>
      </p:sp>
      <p:sp>
        <p:nvSpPr>
          <p:cNvPr id="73" name="Nivel de texto 1…"/>
          <p:cNvSpPr txBox="1"/>
          <p:nvPr>
            <p:ph type="body" idx="1"/>
          </p:nvPr>
        </p:nvSpPr>
        <p:spPr>
          <a:xfrm>
            <a:off x="3575050" y="273050"/>
            <a:ext cx="5111750" cy="5853113"/>
          </a:xfrm>
          <a:prstGeom prst="rect">
            <a:avLst/>
          </a:prstGeom>
        </p:spPr>
        <p:txBody>
          <a:bodyPr/>
          <a:lstStyle/>
          <a:p>
            <a:pPr/>
            <a:r>
              <a:t>Nivel de texto 1</a:t>
            </a:r>
          </a:p>
          <a:p>
            <a:pPr lvl="1"/>
            <a:r>
              <a:t>Nivel de texto 2</a:t>
            </a:r>
          </a:p>
          <a:p>
            <a:pPr lvl="2"/>
            <a:r>
              <a:t>Nivel de texto 3</a:t>
            </a:r>
          </a:p>
          <a:p>
            <a:pPr lvl="3"/>
            <a:r>
              <a:t>Nivel de texto 4</a:t>
            </a:r>
          </a:p>
          <a:p>
            <a:pPr lvl="4"/>
            <a:r>
              <a:t>Nivel de texto 5</a:t>
            </a:r>
          </a:p>
        </p:txBody>
      </p:sp>
      <p:sp>
        <p:nvSpPr>
          <p:cNvPr id="74" name="3 Marcador de texto"/>
          <p:cNvSpPr/>
          <p:nvPr>
            <p:ph type="body" sz="half" idx="21"/>
          </p:nvPr>
        </p:nvSpPr>
        <p:spPr>
          <a:xfrm>
            <a:off x="457199" y="1435100"/>
            <a:ext cx="3008315" cy="4691063"/>
          </a:xfrm>
          <a:prstGeom prst="rect">
            <a:avLst/>
          </a:prstGeom>
        </p:spPr>
        <p:txBody>
          <a:bodyPr/>
          <a:lstStyle/>
          <a:p>
            <a:pPr marL="0" indent="0">
              <a:spcBef>
                <a:spcPts val="300"/>
              </a:spcBef>
              <a:buSzTx/>
              <a:buFontTx/>
              <a:buNone/>
              <a:defRPr sz="1400"/>
            </a:pPr>
          </a:p>
        </p:txBody>
      </p:sp>
      <p:sp>
        <p:nvSpPr>
          <p:cNvPr id="75"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Imagen con título">
    <p:spTree>
      <p:nvGrpSpPr>
        <p:cNvPr id="1" name=""/>
        <p:cNvGrpSpPr/>
        <p:nvPr/>
      </p:nvGrpSpPr>
      <p:grpSpPr>
        <a:xfrm>
          <a:off x="0" y="0"/>
          <a:ext cx="0" cy="0"/>
          <a:chOff x="0" y="0"/>
          <a:chExt cx="0" cy="0"/>
        </a:xfrm>
      </p:grpSpPr>
      <p:sp>
        <p:nvSpPr>
          <p:cNvPr id="82" name="Texto del título"/>
          <p:cNvSpPr txBox="1"/>
          <p:nvPr>
            <p:ph type="title"/>
          </p:nvPr>
        </p:nvSpPr>
        <p:spPr>
          <a:xfrm>
            <a:off x="1792288" y="4800600"/>
            <a:ext cx="5486401" cy="566738"/>
          </a:xfrm>
          <a:prstGeom prst="rect">
            <a:avLst/>
          </a:prstGeom>
        </p:spPr>
        <p:txBody>
          <a:bodyPr anchor="b"/>
          <a:lstStyle>
            <a:lvl1pPr algn="l">
              <a:defRPr b="1" sz="2000"/>
            </a:lvl1pPr>
          </a:lstStyle>
          <a:p>
            <a:pPr/>
            <a:r>
              <a:t>Texto del título</a:t>
            </a:r>
          </a:p>
        </p:txBody>
      </p:sp>
      <p:sp>
        <p:nvSpPr>
          <p:cNvPr id="83" name="2 Marcador de posición de imagen"/>
          <p:cNvSpPr/>
          <p:nvPr>
            <p:ph type="pic" sz="half" idx="21"/>
          </p:nvPr>
        </p:nvSpPr>
        <p:spPr>
          <a:xfrm>
            <a:off x="1792288" y="612775"/>
            <a:ext cx="5486401" cy="4114800"/>
          </a:xfrm>
          <a:prstGeom prst="rect">
            <a:avLst/>
          </a:prstGeom>
        </p:spPr>
        <p:txBody>
          <a:bodyPr lIns="91439" rIns="91439">
            <a:noAutofit/>
          </a:bodyPr>
          <a:lstStyle/>
          <a:p>
            <a:pPr/>
          </a:p>
        </p:txBody>
      </p:sp>
      <p:sp>
        <p:nvSpPr>
          <p:cNvPr id="84" name="Nivel de texto 1…"/>
          <p:cNvSpPr txBox="1"/>
          <p:nvPr>
            <p:ph type="body" sz="quarter" idx="1"/>
          </p:nvPr>
        </p:nvSpPr>
        <p:spPr>
          <a:xfrm>
            <a:off x="1792288" y="5367337"/>
            <a:ext cx="5486401" cy="804863"/>
          </a:xfrm>
          <a:prstGeom prst="rect">
            <a:avLst/>
          </a:prstGeom>
        </p:spPr>
        <p:txBody>
          <a:bodyPr/>
          <a:lstStyle>
            <a:lvl1pPr marL="0" indent="0">
              <a:spcBef>
                <a:spcPts val="300"/>
              </a:spcBef>
              <a:buSzTx/>
              <a:buFontTx/>
              <a:buNone/>
              <a:defRPr sz="1400"/>
            </a:lvl1pPr>
            <a:lvl2pPr marL="0" indent="457200">
              <a:spcBef>
                <a:spcPts val="300"/>
              </a:spcBef>
              <a:buSzTx/>
              <a:buFontTx/>
              <a:buNone/>
              <a:defRPr sz="1400"/>
            </a:lvl2pPr>
            <a:lvl3pPr marL="0" indent="914400">
              <a:spcBef>
                <a:spcPts val="300"/>
              </a:spcBef>
              <a:buSzTx/>
              <a:buFontTx/>
              <a:buNone/>
              <a:defRPr sz="1400"/>
            </a:lvl3pPr>
            <a:lvl4pPr marL="0" indent="1371600">
              <a:spcBef>
                <a:spcPts val="300"/>
              </a:spcBef>
              <a:buSzTx/>
              <a:buFontTx/>
              <a:buNone/>
              <a:defRPr sz="1400"/>
            </a:lvl4pPr>
            <a:lvl5pPr marL="0" indent="1828800">
              <a:spcBef>
                <a:spcPts val="300"/>
              </a:spcBef>
              <a:buSzTx/>
              <a:buFontTx/>
              <a:buNone/>
              <a:defRPr sz="1400"/>
            </a:lvl5pPr>
          </a:lstStyle>
          <a:p>
            <a:pPr/>
            <a:r>
              <a:t>Nivel de texto 1</a:t>
            </a:r>
          </a:p>
          <a:p>
            <a:pPr lvl="1"/>
            <a:r>
              <a:t>Nivel de texto 2</a:t>
            </a:r>
          </a:p>
          <a:p>
            <a:pPr lvl="2"/>
            <a:r>
              <a:t>Nivel de texto 3</a:t>
            </a:r>
          </a:p>
          <a:p>
            <a:pPr lvl="3"/>
            <a:r>
              <a:t>Nivel de texto 4</a:t>
            </a:r>
          </a:p>
          <a:p>
            <a:pPr lvl="4"/>
            <a:r>
              <a:t>Nivel de texto 5</a:t>
            </a:r>
          </a:p>
        </p:txBody>
      </p:sp>
      <p:sp>
        <p:nvSpPr>
          <p:cNvPr id="85"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exto del título"/>
          <p:cNvSpPr txBox="1"/>
          <p:nvPr>
            <p:ph type="title"/>
          </p:nvPr>
        </p:nvSpPr>
        <p:spPr>
          <a:xfrm>
            <a:off x="457200" y="274638"/>
            <a:ext cx="8229600" cy="1143001"/>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a:r>
              <a:t>Texto del título</a:t>
            </a:r>
          </a:p>
        </p:txBody>
      </p:sp>
      <p:sp>
        <p:nvSpPr>
          <p:cNvPr id="3" name="Nivel de texto 1…"/>
          <p:cNvSpPr txBox="1"/>
          <p:nvPr>
            <p:ph type="body" idx="1"/>
          </p:nvPr>
        </p:nvSpPr>
        <p:spPr>
          <a:xfrm>
            <a:off x="457200" y="1600200"/>
            <a:ext cx="8229600" cy="4525963"/>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r>
              <a:t>Nivel de texto 1</a:t>
            </a:r>
          </a:p>
          <a:p>
            <a:pPr lvl="1"/>
            <a:r>
              <a:t>Nivel de texto 2</a:t>
            </a:r>
          </a:p>
          <a:p>
            <a:pPr lvl="2"/>
            <a:r>
              <a:t>Nivel de texto 3</a:t>
            </a:r>
          </a:p>
          <a:p>
            <a:pPr lvl="3"/>
            <a:r>
              <a:t>Nivel de texto 4</a:t>
            </a:r>
          </a:p>
          <a:p>
            <a:pPr lvl="4"/>
            <a:r>
              <a:t>Nivel de texto 5</a:t>
            </a:r>
          </a:p>
        </p:txBody>
      </p:sp>
      <p:sp>
        <p:nvSpPr>
          <p:cNvPr id="4" name="Número de diapositiva"/>
          <p:cNvSpPr txBox="1"/>
          <p:nvPr>
            <p:ph type="sldNum" sz="quarter" idx="2"/>
          </p:nvPr>
        </p:nvSpPr>
        <p:spPr>
          <a:xfrm>
            <a:off x="8428176" y="6414760"/>
            <a:ext cx="258624" cy="248305"/>
          </a:xfrm>
          <a:prstGeom prst="rect">
            <a:avLst/>
          </a:prstGeom>
          <a:ln w="12700">
            <a:miter lim="400000"/>
          </a:ln>
        </p:spPr>
        <p:txBody>
          <a:bodyPr wrap="none" lIns="45719" rIns="45719" anchor="ctr">
            <a:spAutoFit/>
          </a:bodyPr>
          <a:lstStyle>
            <a:lvl1pPr algn="r">
              <a:defRPr sz="1200">
                <a:solidFill>
                  <a:srgbClr val="888888"/>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transition xmlns:p14="http://schemas.microsoft.com/office/powerpoint/2010/main" spd="med" advClick="1"/>
  <p:txStyles>
    <p:titleStyle>
      <a:lvl1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1pPr>
      <a:lvl2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2pPr>
      <a:lvl3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3pPr>
      <a:lvl4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4pPr>
      <a:lvl5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5pPr>
      <a:lvl6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6pPr>
      <a:lvl7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7pPr>
      <a:lvl8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8pPr>
      <a:lvl9pPr marL="0" marR="0" indent="0" algn="ctr" defTabSz="914400" rtl="0" latinLnBrk="0">
        <a:lnSpc>
          <a:spcPct val="10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Calibri"/>
        </a:defRPr>
      </a:lvl9pPr>
    </p:titleStyle>
    <p:bodyStyle>
      <a:lvl1pPr marL="342900" marR="0" indent="-34290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1pPr>
      <a:lvl2pPr marL="783771" marR="0" indent="-326571"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2pPr>
      <a:lvl3pPr marL="1219200" marR="0" indent="-30480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3pPr>
      <a:lvl4pPr marL="1737360" marR="0" indent="-36576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4pPr>
      <a:lvl5pPr marL="2194560" marR="0" indent="-36576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5pPr>
      <a:lvl6pPr marL="2651760" marR="0" indent="-36576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6pPr>
      <a:lvl7pPr marL="3108960" marR="0" indent="-365760"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7pPr>
      <a:lvl8pPr marL="3566159" marR="0" indent="-365759"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8pPr>
      <a:lvl9pPr marL="4023359" marR="0" indent="-365759" algn="l" defTabSz="914400" rtl="0" latinLnBrk="0">
        <a:lnSpc>
          <a:spcPct val="100000"/>
        </a:lnSpc>
        <a:spcBef>
          <a:spcPts val="700"/>
        </a:spcBef>
        <a:spcAft>
          <a:spcPts val="0"/>
        </a:spcAft>
        <a:buClrTx/>
        <a:buSzPct val="100000"/>
        <a:buFont typeface="Arial"/>
        <a:buChar char="•"/>
        <a:tabLst/>
        <a:defRPr b="0" baseline="0" cap="none" i="0" spc="0" strike="noStrike" sz="3200" u="none">
          <a:solidFill>
            <a:srgbClr val="000000"/>
          </a:solidFill>
          <a:uFillTx/>
          <a:latin typeface="+mn-lt"/>
          <a:ea typeface="+mn-ea"/>
          <a:cs typeface="+mn-cs"/>
          <a:sym typeface="Calibri"/>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Calibri"/>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1.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 Id="rId3" Type="http://schemas.openxmlformats.org/officeDocument/2006/relationships/image" Target="../media/image2.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 Id="rId3" Type="http://schemas.openxmlformats.org/officeDocument/2006/relationships/image" Target="../media/image3.png"/><Relationship Id="rId4" Type="http://schemas.openxmlformats.org/officeDocument/2006/relationships/image" Target="../media/image4.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 Id="rId3" Type="http://schemas.openxmlformats.org/officeDocument/2006/relationships/image" Target="../media/image5.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 Id="rId3" Type="http://schemas.openxmlformats.org/officeDocument/2006/relationships/image" Target="../media/image6.png"/><Relationship Id="rId4" Type="http://schemas.openxmlformats.org/officeDocument/2006/relationships/image" Target="../media/image7.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 Id="rId3" Type="http://schemas.openxmlformats.org/officeDocument/2006/relationships/image" Target="../media/image8.png"/><Relationship Id="rId4" Type="http://schemas.openxmlformats.org/officeDocument/2006/relationships/image" Target="../media/image9.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 Id="rId3" Type="http://schemas.openxmlformats.org/officeDocument/2006/relationships/image" Target="../media/image10.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 Id="rId3" Type="http://schemas.openxmlformats.org/officeDocument/2006/relationships/image" Target="../media/image11.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 Id="rId3" Type="http://schemas.openxmlformats.org/officeDocument/2006/relationships/image" Target="../media/image12.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 Id="rId3" Type="http://schemas.openxmlformats.org/officeDocument/2006/relationships/image" Target="../media/image13.png"/><Relationship Id="rId4" Type="http://schemas.openxmlformats.org/officeDocument/2006/relationships/image" Target="../media/image14.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 Id="rId3"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4" name="Rectángulo 9"/>
          <p:cNvSpPr/>
          <p:nvPr/>
        </p:nvSpPr>
        <p:spPr>
          <a:xfrm>
            <a:off x="0" y="6637734"/>
            <a:ext cx="9188450" cy="247651"/>
          </a:xfrm>
          <a:prstGeom prst="rect">
            <a:avLst/>
          </a:prstGeom>
          <a:solidFill>
            <a:srgbClr val="BFBFBF"/>
          </a:solidFill>
          <a:ln w="12700">
            <a:miter lim="400000"/>
          </a:ln>
        </p:spPr>
        <p:txBody>
          <a:bodyPr lIns="45719" rIns="45719" anchor="ctr"/>
          <a:lstStyle/>
          <a:p>
            <a:pPr algn="ctr">
              <a:defRPr>
                <a:solidFill>
                  <a:srgbClr val="FFFFFF"/>
                </a:solidFill>
              </a:defRPr>
            </a:pPr>
          </a:p>
        </p:txBody>
      </p:sp>
      <p:sp>
        <p:nvSpPr>
          <p:cNvPr id="95" name="CuadroTexto 11"/>
          <p:cNvSpPr txBox="1"/>
          <p:nvPr/>
        </p:nvSpPr>
        <p:spPr>
          <a:xfrm>
            <a:off x="1364404" y="3055449"/>
            <a:ext cx="6978300" cy="2072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3200">
                <a:latin typeface="Verdana"/>
                <a:ea typeface="Verdana"/>
                <a:cs typeface="Verdana"/>
                <a:sym typeface="Verdana"/>
              </a:defRPr>
            </a:pPr>
            <a:r>
              <a:t>UNIDAD DIDÁCTICA 1 </a:t>
            </a:r>
          </a:p>
          <a:p>
            <a:pPr>
              <a:defRPr sz="3200">
                <a:latin typeface="Verdana"/>
                <a:ea typeface="Verdana"/>
                <a:cs typeface="Verdana"/>
                <a:sym typeface="Verdana"/>
              </a:defRPr>
            </a:pPr>
          </a:p>
          <a:p>
            <a:pPr>
              <a:defRPr b="1" sz="3200">
                <a:latin typeface="Verdana"/>
                <a:ea typeface="Verdana"/>
                <a:cs typeface="Verdana"/>
                <a:sym typeface="Verdana"/>
              </a:defRPr>
            </a:pPr>
            <a:r>
              <a:t>LOS PRODUCTOS PARAFARMACÉUTICOS</a:t>
            </a:r>
          </a:p>
        </p:txBody>
      </p:sp>
      <p:sp>
        <p:nvSpPr>
          <p:cNvPr id="96" name="Conector recto 13"/>
          <p:cNvSpPr/>
          <p:nvPr/>
        </p:nvSpPr>
        <p:spPr>
          <a:xfrm flipH="1" flipV="1">
            <a:off x="1371601" y="3618143"/>
            <a:ext cx="6295022" cy="1"/>
          </a:xfrm>
          <a:prstGeom prst="line">
            <a:avLst/>
          </a:prstGeom>
          <a:ln w="25400">
            <a:solidFill>
              <a:srgbClr val="2A9076"/>
            </a:solidFill>
          </a:ln>
        </p:spPr>
        <p:txBody>
          <a:bodyPr lIns="45719" rIns="45719"/>
          <a:lstStyle/>
          <a:p>
            <a:pPr/>
          </a:p>
        </p:txBody>
      </p:sp>
      <p:sp>
        <p:nvSpPr>
          <p:cNvPr id="97" name="Subtítulo 2"/>
          <p:cNvSpPr txBox="1"/>
          <p:nvPr/>
        </p:nvSpPr>
        <p:spPr>
          <a:xfrm>
            <a:off x="2930138" y="6637734"/>
            <a:ext cx="3283724" cy="276212"/>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gn="ctr" defTabSz="457200">
              <a:spcBef>
                <a:spcPts val="200"/>
              </a:spcBef>
              <a:defRPr sz="1000">
                <a:latin typeface="Verdana"/>
                <a:ea typeface="Verdana"/>
                <a:cs typeface="Verdana"/>
                <a:sym typeface="Verdana"/>
              </a:defRPr>
            </a:lvl1pPr>
          </a:lstStyle>
          <a:p>
            <a:pPr/>
            <a:r>
              <a:t>© McGraw-Hill</a:t>
            </a:r>
          </a:p>
        </p:txBody>
      </p:sp>
      <p:pic>
        <p:nvPicPr>
          <p:cNvPr id="98" name="Imagen 2" descr="Imagen 2"/>
          <p:cNvPicPr>
            <a:picLocks noChangeAspect="1"/>
          </p:cNvPicPr>
          <p:nvPr/>
        </p:nvPicPr>
        <p:blipFill>
          <a:blip r:embed="rId2">
            <a:extLst/>
          </a:blip>
          <a:stretch>
            <a:fillRect/>
          </a:stretch>
        </p:blipFill>
        <p:spPr>
          <a:xfrm>
            <a:off x="4157967" y="780761"/>
            <a:ext cx="872517" cy="872517"/>
          </a:xfrm>
          <a:prstGeom prst="rect">
            <a:avLst/>
          </a:prstGeom>
          <a:ln w="12700">
            <a:miter lim="400000"/>
          </a:ln>
        </p:spPr>
      </p:pic>
      <p:pic>
        <p:nvPicPr>
          <p:cNvPr id="99" name="Imagen 4" descr="Imagen 4"/>
          <p:cNvPicPr>
            <a:picLocks noChangeAspect="1"/>
          </p:cNvPicPr>
          <p:nvPr/>
        </p:nvPicPr>
        <p:blipFill>
          <a:blip r:embed="rId3">
            <a:extLst/>
          </a:blip>
          <a:stretch>
            <a:fillRect/>
          </a:stretch>
        </p:blipFill>
        <p:spPr>
          <a:xfrm>
            <a:off x="6588224" y="2380522"/>
            <a:ext cx="1078399" cy="1152771"/>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1" name="Rectángulo 9"/>
          <p:cNvSpPr/>
          <p:nvPr/>
        </p:nvSpPr>
        <p:spPr>
          <a:xfrm>
            <a:off x="0" y="6637734"/>
            <a:ext cx="9188450" cy="247651"/>
          </a:xfrm>
          <a:prstGeom prst="rect">
            <a:avLst/>
          </a:prstGeom>
          <a:solidFill>
            <a:srgbClr val="BFBFBF"/>
          </a:solidFill>
          <a:ln w="12700">
            <a:miter lim="400000"/>
          </a:ln>
        </p:spPr>
        <p:txBody>
          <a:bodyPr lIns="45719" rIns="45719" anchor="ctr"/>
          <a:lstStyle/>
          <a:p>
            <a:pPr algn="ctr">
              <a:defRPr>
                <a:solidFill>
                  <a:srgbClr val="FFFFFF"/>
                </a:solidFill>
              </a:defRPr>
            </a:pPr>
          </a:p>
        </p:txBody>
      </p:sp>
      <p:sp>
        <p:nvSpPr>
          <p:cNvPr id="102" name="Subtítulo 2"/>
          <p:cNvSpPr txBox="1"/>
          <p:nvPr/>
        </p:nvSpPr>
        <p:spPr>
          <a:xfrm>
            <a:off x="2930138" y="6637734"/>
            <a:ext cx="3283724" cy="276212"/>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gn="ctr" defTabSz="457200">
              <a:spcBef>
                <a:spcPts val="200"/>
              </a:spcBef>
              <a:defRPr sz="1000">
                <a:latin typeface="Verdana"/>
                <a:ea typeface="Verdana"/>
                <a:cs typeface="Verdana"/>
                <a:sym typeface="Verdana"/>
              </a:defRPr>
            </a:lvl1pPr>
          </a:lstStyle>
          <a:p>
            <a:pPr/>
            <a:r>
              <a:t>© McGraw-Hill</a:t>
            </a:r>
          </a:p>
        </p:txBody>
      </p:sp>
      <p:grpSp>
        <p:nvGrpSpPr>
          <p:cNvPr id="110" name="Agrupar 12"/>
          <p:cNvGrpSpPr/>
          <p:nvPr/>
        </p:nvGrpSpPr>
        <p:grpSpPr>
          <a:xfrm>
            <a:off x="965141" y="843436"/>
            <a:ext cx="2109036" cy="440083"/>
            <a:chOff x="0" y="0"/>
            <a:chExt cx="2109035" cy="440082"/>
          </a:xfrm>
        </p:grpSpPr>
        <p:grpSp>
          <p:nvGrpSpPr>
            <p:cNvPr id="105" name="Triángulo isósceles 13"/>
            <p:cNvGrpSpPr/>
            <p:nvPr/>
          </p:nvGrpSpPr>
          <p:grpSpPr>
            <a:xfrm>
              <a:off x="0" y="0"/>
              <a:ext cx="468729" cy="402606"/>
              <a:chOff x="0" y="0"/>
              <a:chExt cx="468728" cy="402605"/>
            </a:xfrm>
          </p:grpSpPr>
          <p:sp>
            <p:nvSpPr>
              <p:cNvPr id="103" name="Triángulo"/>
              <p:cNvSpPr/>
              <p:nvPr/>
            </p:nvSpPr>
            <p:spPr>
              <a:xfrm>
                <a:off x="0" y="0"/>
                <a:ext cx="468729" cy="31475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lnTo>
                      <a:pt x="21600" y="21600"/>
                    </a:lnTo>
                    <a:close/>
                  </a:path>
                </a:pathLst>
              </a:custGeom>
              <a:solidFill>
                <a:srgbClr val="2A9076"/>
              </a:solidFill>
              <a:ln w="9525" cap="flat">
                <a:solidFill>
                  <a:srgbClr val="2A9076"/>
                </a:solidFill>
                <a:prstDash val="solid"/>
                <a:round/>
              </a:ln>
              <a:effectLst/>
            </p:spPr>
            <p:txBody>
              <a:bodyPr wrap="square" lIns="45719" tIns="45719" rIns="45719" bIns="45719" numCol="1" anchor="ctr">
                <a:noAutofit/>
              </a:bodyPr>
              <a:lstStyle/>
              <a:p>
                <a:pPr algn="ctr">
                  <a:defRPr>
                    <a:solidFill>
                      <a:srgbClr val="FFFFFF"/>
                    </a:solidFill>
                  </a:defRPr>
                </a:pPr>
              </a:p>
            </p:txBody>
          </p:sp>
          <p:sp>
            <p:nvSpPr>
              <p:cNvPr id="104" name="Texto"/>
              <p:cNvSpPr txBox="1"/>
              <p:nvPr/>
            </p:nvSpPr>
            <p:spPr>
              <a:xfrm>
                <a:off x="284847" y="69518"/>
                <a:ext cx="133400" cy="33308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 </a:t>
                </a:r>
              </a:p>
            </p:txBody>
          </p:sp>
        </p:grpSp>
        <p:grpSp>
          <p:nvGrpSpPr>
            <p:cNvPr id="108" name="Triángulo isósceles 14"/>
            <p:cNvGrpSpPr/>
            <p:nvPr/>
          </p:nvGrpSpPr>
          <p:grpSpPr>
            <a:xfrm>
              <a:off x="63597" y="37476"/>
              <a:ext cx="468730" cy="402607"/>
              <a:chOff x="0" y="0"/>
              <a:chExt cx="468728" cy="402605"/>
            </a:xfrm>
          </p:grpSpPr>
          <p:sp>
            <p:nvSpPr>
              <p:cNvPr id="106" name="Triángulo"/>
              <p:cNvSpPr/>
              <p:nvPr/>
            </p:nvSpPr>
            <p:spPr>
              <a:xfrm>
                <a:off x="0" y="0"/>
                <a:ext cx="468729" cy="31475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lnTo>
                      <a:pt x="21600" y="21600"/>
                    </a:lnTo>
                    <a:close/>
                  </a:path>
                </a:pathLst>
              </a:custGeom>
              <a:solidFill>
                <a:srgbClr val="2A9076"/>
              </a:solidFill>
              <a:ln w="9525" cap="flat">
                <a:solidFill>
                  <a:srgbClr val="2A9076"/>
                </a:solidFill>
                <a:prstDash val="solid"/>
                <a:round/>
              </a:ln>
              <a:effectLst/>
            </p:spPr>
            <p:txBody>
              <a:bodyPr wrap="square" lIns="45719" tIns="45719" rIns="45719" bIns="45719" numCol="1" anchor="ctr">
                <a:noAutofit/>
              </a:bodyPr>
              <a:lstStyle/>
              <a:p>
                <a:pPr algn="ctr">
                  <a:defRPr>
                    <a:solidFill>
                      <a:srgbClr val="FFFFFF"/>
                    </a:solidFill>
                  </a:defRPr>
                </a:pPr>
              </a:p>
            </p:txBody>
          </p:sp>
          <p:sp>
            <p:nvSpPr>
              <p:cNvPr id="107" name="Texto"/>
              <p:cNvSpPr txBox="1"/>
              <p:nvPr/>
            </p:nvSpPr>
            <p:spPr>
              <a:xfrm>
                <a:off x="284847" y="69518"/>
                <a:ext cx="133400" cy="33308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 </a:t>
                </a:r>
              </a:p>
            </p:txBody>
          </p:sp>
        </p:grpSp>
        <p:sp>
          <p:nvSpPr>
            <p:cNvPr id="109" name="Conector recto 15"/>
            <p:cNvSpPr/>
            <p:nvPr/>
          </p:nvSpPr>
          <p:spPr>
            <a:xfrm>
              <a:off x="502041" y="342238"/>
              <a:ext cx="1606995" cy="1"/>
            </a:xfrm>
            <a:prstGeom prst="line">
              <a:avLst/>
            </a:prstGeom>
            <a:solidFill>
              <a:srgbClr val="2A9076"/>
            </a:solidFill>
            <a:ln w="25400" cap="flat">
              <a:solidFill>
                <a:srgbClr val="2A9076"/>
              </a:solidFill>
              <a:prstDash val="solid"/>
              <a:round/>
            </a:ln>
            <a:effectLst/>
          </p:spPr>
          <p:txBody>
            <a:bodyPr wrap="square" lIns="45719" tIns="45719" rIns="45719" bIns="45719" numCol="1" anchor="t">
              <a:noAutofit/>
            </a:bodyPr>
            <a:lstStyle/>
            <a:p>
              <a:pPr/>
            </a:p>
          </p:txBody>
        </p:sp>
      </p:grpSp>
      <p:sp>
        <p:nvSpPr>
          <p:cNvPr id="111" name="Subtítulo 2"/>
          <p:cNvSpPr txBox="1"/>
          <p:nvPr/>
        </p:nvSpPr>
        <p:spPr>
          <a:xfrm>
            <a:off x="1541234" y="843436"/>
            <a:ext cx="1976466" cy="575309"/>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defTabSz="457200">
              <a:spcBef>
                <a:spcPts val="400"/>
              </a:spcBef>
              <a:defRPr sz="2000">
                <a:solidFill>
                  <a:srgbClr val="808080"/>
                </a:solidFill>
                <a:latin typeface="Verdana"/>
                <a:ea typeface="Verdana"/>
                <a:cs typeface="Verdana"/>
                <a:sym typeface="Verdana"/>
              </a:defRPr>
            </a:lvl1pPr>
          </a:lstStyle>
          <a:p>
            <a:pPr/>
            <a:r>
              <a:t>CONTENIDOS</a:t>
            </a:r>
          </a:p>
        </p:txBody>
      </p:sp>
      <p:pic>
        <p:nvPicPr>
          <p:cNvPr id="112" name="Imagen 2" descr="Imagen 2"/>
          <p:cNvPicPr>
            <a:picLocks noChangeAspect="1"/>
          </p:cNvPicPr>
          <p:nvPr/>
        </p:nvPicPr>
        <p:blipFill>
          <a:blip r:embed="rId2">
            <a:extLst/>
          </a:blip>
          <a:stretch>
            <a:fillRect/>
          </a:stretch>
        </p:blipFill>
        <p:spPr>
          <a:xfrm>
            <a:off x="401783" y="189558"/>
            <a:ext cx="653878" cy="653878"/>
          </a:xfrm>
          <a:prstGeom prst="rect">
            <a:avLst/>
          </a:prstGeom>
          <a:ln w="12700">
            <a:miter lim="400000"/>
          </a:ln>
        </p:spPr>
      </p:pic>
      <p:sp>
        <p:nvSpPr>
          <p:cNvPr id="113" name="CuadroTexto 1"/>
          <p:cNvSpPr txBox="1"/>
          <p:nvPr/>
        </p:nvSpPr>
        <p:spPr>
          <a:xfrm>
            <a:off x="779511" y="1218383"/>
            <a:ext cx="7995241" cy="5158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342900" indent="-342900">
              <a:buSzPct val="100000"/>
              <a:buAutoNum type="arabicPeriod" startAt="1"/>
              <a:defRPr b="1" sz="1600">
                <a:latin typeface="Verdana"/>
                <a:ea typeface="Verdana"/>
                <a:cs typeface="Verdana"/>
                <a:sym typeface="Verdana"/>
              </a:defRPr>
            </a:pPr>
            <a:r>
              <a:t>Productos para farmacéuticos</a:t>
            </a:r>
          </a:p>
          <a:p>
            <a:pPr lvl="1">
              <a:defRPr sz="1600">
                <a:latin typeface="Verdana"/>
                <a:ea typeface="Verdana"/>
                <a:cs typeface="Verdana"/>
                <a:sym typeface="Verdana"/>
              </a:defRPr>
            </a:pPr>
            <a:r>
              <a:t>1.1. Medicamentos y productos parafarmacéuticos</a:t>
            </a:r>
          </a:p>
          <a:p>
            <a:pPr marL="342900" indent="-342900">
              <a:buSzPct val="100000"/>
              <a:buAutoNum type="arabicPeriod" startAt="1"/>
              <a:defRPr b="1" sz="1600">
                <a:latin typeface="Verdana"/>
                <a:ea typeface="Verdana"/>
                <a:cs typeface="Verdana"/>
                <a:sym typeface="Verdana"/>
              </a:defRPr>
            </a:pPr>
            <a:r>
              <a:t>Clasificación de los productos de parafarmacia</a:t>
            </a:r>
          </a:p>
          <a:p>
            <a:pPr lvl="1">
              <a:defRPr sz="1600">
                <a:latin typeface="Verdana"/>
                <a:ea typeface="Verdana"/>
                <a:cs typeface="Verdana"/>
                <a:sym typeface="Verdana"/>
              </a:defRPr>
            </a:pPr>
            <a:r>
              <a:t>2.1. Productos sanitarios</a:t>
            </a:r>
          </a:p>
          <a:p>
            <a:pPr lvl="1">
              <a:defRPr sz="1600">
                <a:latin typeface="Verdana"/>
                <a:ea typeface="Verdana"/>
                <a:cs typeface="Verdana"/>
                <a:sym typeface="Verdana"/>
              </a:defRPr>
            </a:pPr>
            <a:r>
              <a:t>2.2. Productos biocidas</a:t>
            </a:r>
          </a:p>
          <a:p>
            <a:pPr lvl="1">
              <a:defRPr sz="1600">
                <a:latin typeface="Verdana"/>
                <a:ea typeface="Verdana"/>
                <a:cs typeface="Verdana"/>
                <a:sym typeface="Verdana"/>
              </a:defRPr>
            </a:pPr>
            <a:r>
              <a:t>2.3. Productos de dermofarmacia</a:t>
            </a:r>
          </a:p>
          <a:p>
            <a:pPr lvl="1">
              <a:defRPr sz="1600">
                <a:latin typeface="Verdana"/>
                <a:ea typeface="Verdana"/>
                <a:cs typeface="Verdana"/>
                <a:sym typeface="Verdana"/>
              </a:defRPr>
            </a:pPr>
            <a:r>
              <a:t>2.4. Productos de puericultura</a:t>
            </a:r>
          </a:p>
          <a:p>
            <a:pPr lvl="1">
              <a:defRPr sz="1600">
                <a:latin typeface="Verdana"/>
                <a:ea typeface="Verdana"/>
                <a:cs typeface="Verdana"/>
                <a:sym typeface="Verdana"/>
              </a:defRPr>
            </a:pPr>
            <a:r>
              <a:t>2.5. Productos de dietética y alimentación</a:t>
            </a:r>
          </a:p>
          <a:p>
            <a:pPr marL="342900" indent="-342900">
              <a:buSzPct val="100000"/>
              <a:buAutoNum type="arabicPeriod" startAt="1"/>
              <a:defRPr b="1" sz="1600">
                <a:latin typeface="Verdana"/>
                <a:ea typeface="Verdana"/>
                <a:cs typeface="Verdana"/>
                <a:sym typeface="Verdana"/>
              </a:defRPr>
            </a:pPr>
            <a:r>
              <a:t>Dispensación y venta de productos de parafarmacia</a:t>
            </a:r>
          </a:p>
          <a:p>
            <a:pPr lvl="1">
              <a:defRPr sz="1600">
                <a:latin typeface="Verdana"/>
                <a:ea typeface="Verdana"/>
                <a:cs typeface="Verdana"/>
                <a:sym typeface="Verdana"/>
              </a:defRPr>
            </a:pPr>
            <a:r>
              <a:t>3.1. Dispensación de productos</a:t>
            </a:r>
          </a:p>
          <a:p>
            <a:pPr lvl="1">
              <a:defRPr sz="1600">
                <a:latin typeface="Verdana"/>
                <a:ea typeface="Verdana"/>
                <a:cs typeface="Verdana"/>
                <a:sym typeface="Verdana"/>
              </a:defRPr>
            </a:pPr>
            <a:r>
              <a:t>3.2. Venta de productos</a:t>
            </a:r>
          </a:p>
          <a:p>
            <a:pPr marL="342900" indent="-342900">
              <a:buSzPct val="100000"/>
              <a:buAutoNum type="arabicPeriod" startAt="1"/>
              <a:defRPr b="1" sz="1600">
                <a:latin typeface="Verdana"/>
                <a:ea typeface="Verdana"/>
                <a:cs typeface="Verdana"/>
                <a:sym typeface="Verdana"/>
              </a:defRPr>
            </a:pPr>
            <a:r>
              <a:t>Etiquetado de los productos de parafarmacia</a:t>
            </a:r>
          </a:p>
          <a:p>
            <a:pPr lvl="1">
              <a:defRPr sz="1600">
                <a:latin typeface="Verdana"/>
                <a:ea typeface="Verdana"/>
                <a:cs typeface="Verdana"/>
                <a:sym typeface="Verdana"/>
              </a:defRPr>
            </a:pPr>
            <a:r>
              <a:t>4.1. Acondicionamiento de los productos de parafarmacia</a:t>
            </a:r>
          </a:p>
          <a:p>
            <a:pPr lvl="1">
              <a:defRPr sz="1600">
                <a:latin typeface="Verdana"/>
                <a:ea typeface="Verdana"/>
                <a:cs typeface="Verdana"/>
                <a:sym typeface="Verdana"/>
              </a:defRPr>
            </a:pPr>
            <a:r>
              <a:t>4.2. Código nacional</a:t>
            </a:r>
          </a:p>
          <a:p>
            <a:pPr lvl="1">
              <a:defRPr sz="1600">
                <a:latin typeface="Verdana"/>
                <a:ea typeface="Verdana"/>
                <a:cs typeface="Verdana"/>
                <a:sym typeface="Verdana"/>
              </a:defRPr>
            </a:pPr>
            <a:r>
              <a:t>4.3. Cupón-precinto</a:t>
            </a:r>
          </a:p>
          <a:p>
            <a:pPr lvl="1">
              <a:defRPr sz="1600">
                <a:latin typeface="Verdana"/>
                <a:ea typeface="Verdana"/>
                <a:cs typeface="Verdana"/>
                <a:sym typeface="Verdana"/>
              </a:defRPr>
            </a:pPr>
            <a:r>
              <a:t>4.4. Marcado CE de conformidad</a:t>
            </a:r>
          </a:p>
          <a:p>
            <a:pPr lvl="1">
              <a:defRPr sz="1600">
                <a:latin typeface="Verdana"/>
                <a:ea typeface="Verdana"/>
                <a:cs typeface="Verdana"/>
                <a:sym typeface="Verdana"/>
              </a:defRPr>
            </a:pPr>
            <a:r>
              <a:t>4.5. Símbolos y siglas</a:t>
            </a:r>
          </a:p>
          <a:p>
            <a:pPr marL="342900" indent="-342900">
              <a:buSzPct val="100000"/>
              <a:buAutoNum type="arabicPeriod" startAt="1"/>
              <a:defRPr b="1" sz="1600">
                <a:latin typeface="Verdana"/>
                <a:ea typeface="Verdana"/>
                <a:cs typeface="Verdana"/>
                <a:sym typeface="Verdana"/>
              </a:defRPr>
            </a:pPr>
            <a:r>
              <a:t>Fuentes de información</a:t>
            </a:r>
          </a:p>
          <a:p>
            <a:pPr lvl="1">
              <a:defRPr sz="1600">
                <a:latin typeface="Verdana"/>
                <a:ea typeface="Verdana"/>
                <a:cs typeface="Verdana"/>
                <a:sym typeface="Verdana"/>
              </a:defRPr>
            </a:pPr>
            <a:r>
              <a:t>5.1. </a:t>
            </a:r>
            <a:r>
              <a:t>Base de datos BOT PLUS</a:t>
            </a:r>
          </a:p>
          <a:p>
            <a:pPr lvl="1">
              <a:defRPr sz="1600">
                <a:latin typeface="Verdana"/>
                <a:ea typeface="Verdana"/>
                <a:cs typeface="Verdana"/>
                <a:sym typeface="Verdana"/>
              </a:defRPr>
            </a:pPr>
            <a:r>
              <a:t>5.2. </a:t>
            </a:r>
            <a:r>
              <a:t>Nomenclátor de facturación del Ministerio de Sanidad</a:t>
            </a:r>
          </a:p>
          <a:p>
            <a:pPr lvl="1">
              <a:defRPr sz="1600">
                <a:latin typeface="Verdana"/>
                <a:ea typeface="Verdana"/>
                <a:cs typeface="Verdana"/>
                <a:sym typeface="Verdana"/>
              </a:defRPr>
            </a:pPr>
            <a:r>
              <a:t>5.3. Agencia Española de Medicamentos y Productos Sanitarios</a:t>
            </a:r>
          </a:p>
        </p:txBody>
      </p:sp>
      <p:grpSp>
        <p:nvGrpSpPr>
          <p:cNvPr id="116" name="Rectángulo redondeado 23"/>
          <p:cNvGrpSpPr/>
          <p:nvPr/>
        </p:nvGrpSpPr>
        <p:grpSpPr>
          <a:xfrm>
            <a:off x="6609522" y="-1"/>
            <a:ext cx="2534479" cy="759193"/>
            <a:chOff x="0" y="0"/>
            <a:chExt cx="2534477" cy="759191"/>
          </a:xfrm>
        </p:grpSpPr>
        <p:sp>
          <p:nvSpPr>
            <p:cNvPr id="114" name="Figura"/>
            <p:cNvSpPr/>
            <p:nvPr/>
          </p:nvSpPr>
          <p:spPr>
            <a:xfrm>
              <a:off x="-1" y="-1"/>
              <a:ext cx="2534479" cy="75919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21600" y="21600"/>
                  </a:lnTo>
                  <a:lnTo>
                    <a:pt x="3947" y="21600"/>
                  </a:lnTo>
                  <a:cubicBezTo>
                    <a:pt x="1206" y="21600"/>
                    <a:pt x="0" y="17047"/>
                    <a:pt x="0" y="11083"/>
                  </a:cubicBezTo>
                  <a:cubicBezTo>
                    <a:pt x="0" y="5118"/>
                    <a:pt x="1206" y="0"/>
                    <a:pt x="3947" y="0"/>
                  </a:cubicBezTo>
                  <a:lnTo>
                    <a:pt x="21600" y="0"/>
                  </a:lnTo>
                  <a:close/>
                </a:path>
              </a:pathLst>
            </a:custGeom>
            <a:solidFill>
              <a:srgbClr val="2A9076"/>
            </a:solidFill>
            <a:ln w="12700" cap="flat">
              <a:noFill/>
              <a:miter lim="400000"/>
            </a:ln>
            <a:effectLst>
              <a:outerShdw sx="100000" sy="100000" kx="0" ky="0" algn="b" rotWithShape="0" blurRad="38100" dist="23000" dir="5400000">
                <a:srgbClr val="000000">
                  <a:alpha val="35000"/>
                </a:srgbClr>
              </a:outerShdw>
            </a:effectLst>
          </p:spPr>
          <p:txBody>
            <a:bodyPr wrap="square" lIns="45719" tIns="45719" rIns="45719" bIns="45719" numCol="1" anchor="ctr">
              <a:noAutofit/>
            </a:bodyPr>
            <a:lstStyle/>
            <a:p>
              <a:pPr algn="ctr">
                <a:defRPr>
                  <a:solidFill>
                    <a:srgbClr val="FFFFFF"/>
                  </a:solidFill>
                </a:defRPr>
              </a:pPr>
            </a:p>
          </p:txBody>
        </p:sp>
        <p:sp>
          <p:nvSpPr>
            <p:cNvPr id="115" name="Unidad 1"/>
            <p:cNvSpPr txBox="1"/>
            <p:nvPr/>
          </p:nvSpPr>
          <p:spPr>
            <a:xfrm>
              <a:off x="45719" y="149725"/>
              <a:ext cx="2443039" cy="459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sz="2400">
                  <a:solidFill>
                    <a:srgbClr val="FFFFFF"/>
                  </a:solidFill>
                  <a:latin typeface="Verdana"/>
                  <a:ea typeface="Verdana"/>
                  <a:cs typeface="Verdana"/>
                  <a:sym typeface="Verdana"/>
                </a:defRPr>
              </a:lvl1pPr>
            </a:lstStyle>
            <a:p>
              <a:pPr/>
              <a:r>
                <a:t>Unidad 1</a:t>
              </a:r>
            </a:p>
          </p:txBody>
        </p:sp>
      </p:gr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8" name="Rectángulo 9"/>
          <p:cNvSpPr/>
          <p:nvPr/>
        </p:nvSpPr>
        <p:spPr>
          <a:xfrm>
            <a:off x="0" y="6637734"/>
            <a:ext cx="9188450" cy="247651"/>
          </a:xfrm>
          <a:prstGeom prst="rect">
            <a:avLst/>
          </a:prstGeom>
          <a:solidFill>
            <a:srgbClr val="BFBFBF"/>
          </a:solidFill>
          <a:ln w="12700">
            <a:miter lim="400000"/>
          </a:ln>
        </p:spPr>
        <p:txBody>
          <a:bodyPr lIns="45719" rIns="45719" anchor="ctr"/>
          <a:lstStyle/>
          <a:p>
            <a:pPr algn="ctr">
              <a:defRPr>
                <a:solidFill>
                  <a:srgbClr val="FFFFFF"/>
                </a:solidFill>
              </a:defRPr>
            </a:pPr>
          </a:p>
        </p:txBody>
      </p:sp>
      <p:sp>
        <p:nvSpPr>
          <p:cNvPr id="119" name="Subtítulo 2"/>
          <p:cNvSpPr txBox="1"/>
          <p:nvPr/>
        </p:nvSpPr>
        <p:spPr>
          <a:xfrm>
            <a:off x="2930138" y="6637734"/>
            <a:ext cx="3283724" cy="276212"/>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gn="ctr" defTabSz="457200">
              <a:spcBef>
                <a:spcPts val="200"/>
              </a:spcBef>
              <a:defRPr sz="1000">
                <a:latin typeface="Verdana"/>
                <a:ea typeface="Verdana"/>
                <a:cs typeface="Verdana"/>
                <a:sym typeface="Verdana"/>
              </a:defRPr>
            </a:lvl1pPr>
          </a:lstStyle>
          <a:p>
            <a:pPr/>
            <a:r>
              <a:t>© McGraw-Hill</a:t>
            </a:r>
          </a:p>
        </p:txBody>
      </p:sp>
      <p:grpSp>
        <p:nvGrpSpPr>
          <p:cNvPr id="127" name="Agrupar 12"/>
          <p:cNvGrpSpPr/>
          <p:nvPr/>
        </p:nvGrpSpPr>
        <p:grpSpPr>
          <a:xfrm>
            <a:off x="912704" y="847453"/>
            <a:ext cx="2109036" cy="440084"/>
            <a:chOff x="0" y="0"/>
            <a:chExt cx="2109035" cy="440082"/>
          </a:xfrm>
        </p:grpSpPr>
        <p:grpSp>
          <p:nvGrpSpPr>
            <p:cNvPr id="122" name="Triángulo isósceles 13"/>
            <p:cNvGrpSpPr/>
            <p:nvPr/>
          </p:nvGrpSpPr>
          <p:grpSpPr>
            <a:xfrm>
              <a:off x="0" y="0"/>
              <a:ext cx="468729" cy="402606"/>
              <a:chOff x="0" y="0"/>
              <a:chExt cx="468728" cy="402605"/>
            </a:xfrm>
          </p:grpSpPr>
          <p:sp>
            <p:nvSpPr>
              <p:cNvPr id="120" name="Triángulo"/>
              <p:cNvSpPr/>
              <p:nvPr/>
            </p:nvSpPr>
            <p:spPr>
              <a:xfrm>
                <a:off x="0" y="0"/>
                <a:ext cx="468729" cy="31475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lnTo>
                      <a:pt x="21600" y="21600"/>
                    </a:lnTo>
                    <a:close/>
                  </a:path>
                </a:pathLst>
              </a:custGeom>
              <a:solidFill>
                <a:srgbClr val="2A9076"/>
              </a:solidFill>
              <a:ln w="9525" cap="flat">
                <a:solidFill>
                  <a:srgbClr val="2A9076"/>
                </a:solidFill>
                <a:prstDash val="solid"/>
                <a:round/>
              </a:ln>
              <a:effectLst/>
            </p:spPr>
            <p:txBody>
              <a:bodyPr wrap="square" lIns="45719" tIns="45719" rIns="45719" bIns="45719" numCol="1" anchor="ctr">
                <a:noAutofit/>
              </a:bodyPr>
              <a:lstStyle/>
              <a:p>
                <a:pPr algn="ctr">
                  <a:defRPr>
                    <a:solidFill>
                      <a:srgbClr val="FFFFFF"/>
                    </a:solidFill>
                  </a:defRPr>
                </a:pPr>
              </a:p>
            </p:txBody>
          </p:sp>
          <p:sp>
            <p:nvSpPr>
              <p:cNvPr id="121" name="Texto"/>
              <p:cNvSpPr txBox="1"/>
              <p:nvPr/>
            </p:nvSpPr>
            <p:spPr>
              <a:xfrm>
                <a:off x="284847" y="69518"/>
                <a:ext cx="133400" cy="33308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 </a:t>
                </a:r>
              </a:p>
            </p:txBody>
          </p:sp>
        </p:grpSp>
        <p:grpSp>
          <p:nvGrpSpPr>
            <p:cNvPr id="125" name="Triángulo isósceles 14"/>
            <p:cNvGrpSpPr/>
            <p:nvPr/>
          </p:nvGrpSpPr>
          <p:grpSpPr>
            <a:xfrm>
              <a:off x="63597" y="37476"/>
              <a:ext cx="468730" cy="402607"/>
              <a:chOff x="0" y="0"/>
              <a:chExt cx="468728" cy="402605"/>
            </a:xfrm>
          </p:grpSpPr>
          <p:sp>
            <p:nvSpPr>
              <p:cNvPr id="123" name="Triángulo"/>
              <p:cNvSpPr/>
              <p:nvPr/>
            </p:nvSpPr>
            <p:spPr>
              <a:xfrm>
                <a:off x="0" y="0"/>
                <a:ext cx="468729" cy="31475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lnTo>
                      <a:pt x="21600" y="21600"/>
                    </a:lnTo>
                    <a:close/>
                  </a:path>
                </a:pathLst>
              </a:custGeom>
              <a:solidFill>
                <a:srgbClr val="2A9076"/>
              </a:solidFill>
              <a:ln w="9525" cap="flat">
                <a:solidFill>
                  <a:srgbClr val="2A9076"/>
                </a:solidFill>
                <a:prstDash val="solid"/>
                <a:round/>
              </a:ln>
              <a:effectLst/>
            </p:spPr>
            <p:txBody>
              <a:bodyPr wrap="square" lIns="45719" tIns="45719" rIns="45719" bIns="45719" numCol="1" anchor="ctr">
                <a:noAutofit/>
              </a:bodyPr>
              <a:lstStyle/>
              <a:p>
                <a:pPr algn="ctr">
                  <a:defRPr>
                    <a:solidFill>
                      <a:srgbClr val="FFFFFF"/>
                    </a:solidFill>
                  </a:defRPr>
                </a:pPr>
              </a:p>
            </p:txBody>
          </p:sp>
          <p:sp>
            <p:nvSpPr>
              <p:cNvPr id="124" name="Texto"/>
              <p:cNvSpPr txBox="1"/>
              <p:nvPr/>
            </p:nvSpPr>
            <p:spPr>
              <a:xfrm>
                <a:off x="284847" y="69518"/>
                <a:ext cx="133400" cy="33308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 </a:t>
                </a:r>
              </a:p>
            </p:txBody>
          </p:sp>
        </p:grpSp>
        <p:sp>
          <p:nvSpPr>
            <p:cNvPr id="126" name="Conector recto 15"/>
            <p:cNvSpPr/>
            <p:nvPr/>
          </p:nvSpPr>
          <p:spPr>
            <a:xfrm>
              <a:off x="502041" y="342238"/>
              <a:ext cx="1606995" cy="1"/>
            </a:xfrm>
            <a:prstGeom prst="line">
              <a:avLst/>
            </a:prstGeom>
            <a:solidFill>
              <a:srgbClr val="2A9076"/>
            </a:solidFill>
            <a:ln w="25400" cap="flat">
              <a:solidFill>
                <a:srgbClr val="2A9076"/>
              </a:solidFill>
              <a:prstDash val="solid"/>
              <a:round/>
            </a:ln>
            <a:effectLst/>
          </p:spPr>
          <p:txBody>
            <a:bodyPr wrap="square" lIns="45719" tIns="45719" rIns="45719" bIns="45719" numCol="1" anchor="t">
              <a:noAutofit/>
            </a:bodyPr>
            <a:lstStyle/>
            <a:p>
              <a:pPr/>
            </a:p>
          </p:txBody>
        </p:sp>
      </p:grpSp>
      <p:pic>
        <p:nvPicPr>
          <p:cNvPr id="128" name="Imagen 2" descr="Imagen 2"/>
          <p:cNvPicPr>
            <a:picLocks noChangeAspect="1"/>
          </p:cNvPicPr>
          <p:nvPr/>
        </p:nvPicPr>
        <p:blipFill>
          <a:blip r:embed="rId2">
            <a:extLst/>
          </a:blip>
          <a:stretch>
            <a:fillRect/>
          </a:stretch>
        </p:blipFill>
        <p:spPr>
          <a:xfrm>
            <a:off x="401783" y="189558"/>
            <a:ext cx="653878" cy="653878"/>
          </a:xfrm>
          <a:prstGeom prst="rect">
            <a:avLst/>
          </a:prstGeom>
          <a:ln w="12700">
            <a:miter lim="400000"/>
          </a:ln>
        </p:spPr>
      </p:pic>
      <p:sp>
        <p:nvSpPr>
          <p:cNvPr id="129" name="CuadroTexto 18"/>
          <p:cNvSpPr txBox="1"/>
          <p:nvPr/>
        </p:nvSpPr>
        <p:spPr>
          <a:xfrm>
            <a:off x="1474809" y="854025"/>
            <a:ext cx="5355726" cy="370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marL="342900" indent="-342900">
              <a:buSzPct val="100000"/>
              <a:buAutoNum type="arabicPeriod" startAt="1"/>
              <a:defRPr>
                <a:solidFill>
                  <a:srgbClr val="A6A6A6"/>
                </a:solidFill>
                <a:latin typeface="Verdana"/>
                <a:ea typeface="Verdana"/>
                <a:cs typeface="Verdana"/>
                <a:sym typeface="Verdana"/>
              </a:defRPr>
            </a:lvl1pPr>
          </a:lstStyle>
          <a:p>
            <a:pPr/>
            <a:r>
              <a:t>PRODUCTOS PARA FARMACÉUTICOS</a:t>
            </a:r>
          </a:p>
        </p:txBody>
      </p:sp>
      <p:sp>
        <p:nvSpPr>
          <p:cNvPr id="130" name="CuadroTexto 24"/>
          <p:cNvSpPr txBox="1"/>
          <p:nvPr/>
        </p:nvSpPr>
        <p:spPr>
          <a:xfrm>
            <a:off x="427937" y="1299227"/>
            <a:ext cx="8333497" cy="955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just">
              <a:defRPr sz="1400">
                <a:latin typeface="Verdana"/>
                <a:ea typeface="Verdana"/>
                <a:cs typeface="Verdana"/>
                <a:sym typeface="Verdana"/>
              </a:defRPr>
            </a:lvl1pPr>
          </a:lstStyle>
          <a:p>
            <a:pPr/>
            <a:r>
              <a:t>Los productos parafarmacéuticos abarcan una amplia gama de productos. Se pueden adquirir en OF, parafarmacia, ortopedia, óptica, centro de audioprótesis o centro de nutrición. El personal técnico de farmacia debe conocer estos productos y sus características y proporcionar información completa y clara a los usuarios.</a:t>
            </a:r>
          </a:p>
        </p:txBody>
      </p:sp>
      <p:sp>
        <p:nvSpPr>
          <p:cNvPr id="131" name="CuadroTexto 25"/>
          <p:cNvSpPr txBox="1"/>
          <p:nvPr/>
        </p:nvSpPr>
        <p:spPr>
          <a:xfrm>
            <a:off x="427937" y="3891757"/>
            <a:ext cx="8327250" cy="1602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just">
              <a:defRPr sz="1400">
                <a:latin typeface="Verdana"/>
                <a:ea typeface="Verdana"/>
                <a:cs typeface="Verdana"/>
                <a:sym typeface="Verdana"/>
              </a:defRPr>
            </a:pPr>
            <a:r>
              <a:t>Los medicamentos se pueden clasificar en varios grupos:</a:t>
            </a:r>
          </a:p>
          <a:p>
            <a:pPr lvl="1" marL="800100" indent="-342900" algn="just">
              <a:buSzPct val="100000"/>
              <a:buAutoNum type="arabicPeriod" startAt="1"/>
              <a:defRPr sz="1400">
                <a:latin typeface="Verdana"/>
                <a:ea typeface="Verdana"/>
                <a:cs typeface="Verdana"/>
                <a:sym typeface="Verdana"/>
              </a:defRPr>
            </a:pPr>
            <a:r>
              <a:t>Si necesitan prescripción médica o no.</a:t>
            </a:r>
          </a:p>
          <a:p>
            <a:pPr lvl="1" marL="800100" indent="-342900" algn="just">
              <a:buSzPct val="100000"/>
              <a:buAutoNum type="arabicPeriod" startAt="1"/>
              <a:defRPr sz="1400">
                <a:latin typeface="Verdana"/>
                <a:ea typeface="Verdana"/>
                <a:cs typeface="Verdana"/>
                <a:sym typeface="Verdana"/>
              </a:defRPr>
            </a:pPr>
            <a:r>
              <a:t>Si están financiados por el SNS u otras entidades o no financiados.</a:t>
            </a:r>
          </a:p>
          <a:p>
            <a:pPr algn="just">
              <a:defRPr sz="1400">
                <a:latin typeface="Verdana"/>
                <a:ea typeface="Verdana"/>
                <a:cs typeface="Verdana"/>
                <a:sym typeface="Verdana"/>
              </a:defRPr>
            </a:pPr>
            <a:r>
              <a:t>En España, solamente podemos adquirir medicamentos en las oficinas de farmacia. Desde hace unos años, con la entrada en vigor del </a:t>
            </a:r>
            <a:r>
              <a:rPr b="1"/>
              <a:t>Real Decreto 870/2013, de 8 de noviembre</a:t>
            </a:r>
            <a:r>
              <a:t>, se pueden adquirir medicamentos de uso humano no sujetos a prescripción médica a través de </a:t>
            </a:r>
            <a:r>
              <a:rPr b="1"/>
              <a:t>sitios web </a:t>
            </a:r>
            <a:r>
              <a:t>de oficinas de farmacia.</a:t>
            </a:r>
          </a:p>
        </p:txBody>
      </p:sp>
      <p:grpSp>
        <p:nvGrpSpPr>
          <p:cNvPr id="139" name="Agrupar 16"/>
          <p:cNvGrpSpPr/>
          <p:nvPr/>
        </p:nvGrpSpPr>
        <p:grpSpPr>
          <a:xfrm>
            <a:off x="912703" y="2371708"/>
            <a:ext cx="1262553" cy="227592"/>
            <a:chOff x="0" y="0"/>
            <a:chExt cx="1262551" cy="227590"/>
          </a:xfrm>
        </p:grpSpPr>
        <p:grpSp>
          <p:nvGrpSpPr>
            <p:cNvPr id="134" name="Triángulo isósceles 17"/>
            <p:cNvGrpSpPr/>
            <p:nvPr/>
          </p:nvGrpSpPr>
          <p:grpSpPr>
            <a:xfrm>
              <a:off x="0" y="-1"/>
              <a:ext cx="281182" cy="205111"/>
              <a:chOff x="0" y="0"/>
              <a:chExt cx="281181" cy="205109"/>
            </a:xfrm>
          </p:grpSpPr>
          <p:sp>
            <p:nvSpPr>
              <p:cNvPr id="132" name="Triángulo"/>
              <p:cNvSpPr/>
              <p:nvPr/>
            </p:nvSpPr>
            <p:spPr>
              <a:xfrm>
                <a:off x="0" y="0"/>
                <a:ext cx="281182" cy="18881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lnTo>
                      <a:pt x="21600" y="21600"/>
                    </a:lnTo>
                    <a:close/>
                  </a:path>
                </a:pathLst>
              </a:custGeom>
              <a:solidFill>
                <a:srgbClr val="2A9076"/>
              </a:solidFill>
              <a:ln w="9525" cap="flat">
                <a:solidFill>
                  <a:srgbClr val="2A9076"/>
                </a:solidFill>
                <a:prstDash val="solid"/>
                <a:round/>
              </a:ln>
              <a:effectLst/>
            </p:spPr>
            <p:txBody>
              <a:bodyPr wrap="square" lIns="45719" tIns="45719" rIns="45719" bIns="45719" numCol="1" anchor="ctr">
                <a:noAutofit/>
              </a:bodyPr>
              <a:lstStyle/>
              <a:p>
                <a:pPr algn="ctr">
                  <a:defRPr>
                    <a:solidFill>
                      <a:srgbClr val="FFFFFF"/>
                    </a:solidFill>
                  </a:defRPr>
                </a:pPr>
              </a:p>
            </p:txBody>
          </p:sp>
          <p:sp>
            <p:nvSpPr>
              <p:cNvPr id="133" name="Texto"/>
              <p:cNvSpPr txBox="1"/>
              <p:nvPr/>
            </p:nvSpPr>
            <p:spPr>
              <a:xfrm>
                <a:off x="191073" y="78109"/>
                <a:ext cx="39627" cy="1270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 </a:t>
                </a:r>
              </a:p>
            </p:txBody>
          </p:sp>
        </p:grpSp>
        <p:grpSp>
          <p:nvGrpSpPr>
            <p:cNvPr id="137" name="Triángulo isósceles 18"/>
            <p:cNvGrpSpPr/>
            <p:nvPr/>
          </p:nvGrpSpPr>
          <p:grpSpPr>
            <a:xfrm>
              <a:off x="38150" y="22481"/>
              <a:ext cx="281183" cy="205110"/>
              <a:chOff x="0" y="0"/>
              <a:chExt cx="281181" cy="205109"/>
            </a:xfrm>
          </p:grpSpPr>
          <p:sp>
            <p:nvSpPr>
              <p:cNvPr id="135" name="Triángulo"/>
              <p:cNvSpPr/>
              <p:nvPr/>
            </p:nvSpPr>
            <p:spPr>
              <a:xfrm>
                <a:off x="0" y="0"/>
                <a:ext cx="281182" cy="18881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lnTo>
                      <a:pt x="21600" y="21600"/>
                    </a:lnTo>
                    <a:close/>
                  </a:path>
                </a:pathLst>
              </a:custGeom>
              <a:solidFill>
                <a:srgbClr val="2A9076"/>
              </a:solidFill>
              <a:ln w="9525" cap="flat">
                <a:solidFill>
                  <a:srgbClr val="2A9076"/>
                </a:solidFill>
                <a:prstDash val="solid"/>
                <a:round/>
              </a:ln>
              <a:effectLst/>
            </p:spPr>
            <p:txBody>
              <a:bodyPr wrap="square" lIns="45719" tIns="45719" rIns="45719" bIns="45719" numCol="1" anchor="ctr">
                <a:noAutofit/>
              </a:bodyPr>
              <a:lstStyle/>
              <a:p>
                <a:pPr algn="ctr">
                  <a:defRPr>
                    <a:solidFill>
                      <a:srgbClr val="FFFFFF"/>
                    </a:solidFill>
                  </a:defRPr>
                </a:pPr>
              </a:p>
            </p:txBody>
          </p:sp>
          <p:sp>
            <p:nvSpPr>
              <p:cNvPr id="136" name="Texto"/>
              <p:cNvSpPr txBox="1"/>
              <p:nvPr/>
            </p:nvSpPr>
            <p:spPr>
              <a:xfrm>
                <a:off x="191073" y="78109"/>
                <a:ext cx="39627" cy="1270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 </a:t>
                </a:r>
              </a:p>
            </p:txBody>
          </p:sp>
        </p:grpSp>
        <p:sp>
          <p:nvSpPr>
            <p:cNvPr id="138" name="Conector recto 19"/>
            <p:cNvSpPr/>
            <p:nvPr/>
          </p:nvSpPr>
          <p:spPr>
            <a:xfrm>
              <a:off x="298545" y="202612"/>
              <a:ext cx="964007" cy="1"/>
            </a:xfrm>
            <a:prstGeom prst="line">
              <a:avLst/>
            </a:prstGeom>
            <a:solidFill>
              <a:srgbClr val="2A9076"/>
            </a:solidFill>
            <a:ln w="25400" cap="flat">
              <a:solidFill>
                <a:srgbClr val="2A9076"/>
              </a:solidFill>
              <a:prstDash val="solid"/>
              <a:round/>
            </a:ln>
            <a:effectLst/>
          </p:spPr>
          <p:txBody>
            <a:bodyPr wrap="square" lIns="45719" tIns="45719" rIns="45719" bIns="45719" numCol="1" anchor="t">
              <a:noAutofit/>
            </a:bodyPr>
            <a:lstStyle/>
            <a:p>
              <a:pPr/>
            </a:p>
          </p:txBody>
        </p:sp>
      </p:grpSp>
      <p:sp>
        <p:nvSpPr>
          <p:cNvPr id="140" name="CuadroTexto 30"/>
          <p:cNvSpPr txBox="1"/>
          <p:nvPr/>
        </p:nvSpPr>
        <p:spPr>
          <a:xfrm>
            <a:off x="958424" y="2275815"/>
            <a:ext cx="7181434" cy="3327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lvl="1">
              <a:defRPr sz="1600">
                <a:solidFill>
                  <a:srgbClr val="A6A6A6"/>
                </a:solidFill>
                <a:latin typeface="Verdana"/>
                <a:ea typeface="Verdana"/>
                <a:cs typeface="Verdana"/>
                <a:sym typeface="Verdana"/>
              </a:defRPr>
            </a:pPr>
            <a:r>
              <a:t>1.1. Medicamentos y productos parafarmacéuticos</a:t>
            </a:r>
          </a:p>
        </p:txBody>
      </p:sp>
      <p:sp>
        <p:nvSpPr>
          <p:cNvPr id="141" name="CuadroTexto 31"/>
          <p:cNvSpPr txBox="1"/>
          <p:nvPr/>
        </p:nvSpPr>
        <p:spPr>
          <a:xfrm>
            <a:off x="401783" y="2726603"/>
            <a:ext cx="8379560" cy="739141"/>
          </a:xfrm>
          <a:prstGeom prst="rect">
            <a:avLst/>
          </a:prstGeom>
          <a:solidFill>
            <a:srgbClr val="FFB7DB"/>
          </a:solidFill>
          <a:ln w="12700">
            <a:miter lim="400000"/>
          </a:ln>
          <a:extLst>
            <a:ext uri="{C572A759-6A51-4108-AA02-DFA0A04FC94B}">
              <ma14:wrappingTextBoxFlag xmlns:ma14="http://schemas.microsoft.com/office/mac/drawingml/2011/main" val="1"/>
            </a:ext>
          </a:extLst>
        </p:spPr>
        <p:txBody>
          <a:bodyPr lIns="45719" rIns="45719">
            <a:spAutoFit/>
          </a:bodyPr>
          <a:lstStyle/>
          <a:p>
            <a:pPr algn="just">
              <a:defRPr sz="1400">
                <a:latin typeface="Verdana"/>
                <a:ea typeface="Verdana"/>
                <a:cs typeface="Verdana"/>
                <a:sym typeface="Verdana"/>
              </a:defRPr>
            </a:pPr>
            <a:r>
              <a:t>Los </a:t>
            </a:r>
            <a:r>
              <a:rPr b="1"/>
              <a:t>medicamentos</a:t>
            </a:r>
            <a:r>
              <a:t> son sustancias que tienen propiedades para tratar y prevenir enfermedades o establecer un diagnóstico médico actuando mediante una acción farmacológica, inmunológica o metabólica.</a:t>
            </a:r>
          </a:p>
        </p:txBody>
      </p:sp>
      <p:sp>
        <p:nvSpPr>
          <p:cNvPr id="142" name="CuadroTexto 32"/>
          <p:cNvSpPr txBox="1"/>
          <p:nvPr/>
        </p:nvSpPr>
        <p:spPr>
          <a:xfrm>
            <a:off x="401783" y="5565959"/>
            <a:ext cx="8379560" cy="739141"/>
          </a:xfrm>
          <a:prstGeom prst="rect">
            <a:avLst/>
          </a:prstGeom>
          <a:solidFill>
            <a:srgbClr val="FFB7DB"/>
          </a:solidFill>
          <a:ln w="12700">
            <a:miter lim="400000"/>
          </a:ln>
          <a:extLst>
            <a:ext uri="{C572A759-6A51-4108-AA02-DFA0A04FC94B}">
              <ma14:wrappingTextBoxFlag xmlns:ma14="http://schemas.microsoft.com/office/mac/drawingml/2011/main" val="1"/>
            </a:ext>
          </a:extLst>
        </p:spPr>
        <p:txBody>
          <a:bodyPr lIns="45719" rIns="45719">
            <a:spAutoFit/>
          </a:bodyPr>
          <a:lstStyle/>
          <a:p>
            <a:pPr algn="just">
              <a:defRPr sz="1400">
                <a:latin typeface="Verdana"/>
                <a:ea typeface="Verdana"/>
                <a:cs typeface="Verdana"/>
                <a:sym typeface="Verdana"/>
              </a:defRPr>
            </a:pPr>
            <a:r>
              <a:t>Los </a:t>
            </a:r>
            <a:r>
              <a:rPr b="1"/>
              <a:t>productos de parafarmacia </a:t>
            </a:r>
            <a:r>
              <a:t>son aquellos que no se consideran medicamentos y se consumen, se aplican o se utilizan sobre el cuerpo para conservar, mejorar y contribuir a mantener la salud. Los productos parafarmacéuticos son muy diversos.</a:t>
            </a:r>
          </a:p>
        </p:txBody>
      </p:sp>
      <p:sp>
        <p:nvSpPr>
          <p:cNvPr id="143" name="Flecha: hacia abajo 33"/>
          <p:cNvSpPr/>
          <p:nvPr/>
        </p:nvSpPr>
        <p:spPr>
          <a:xfrm>
            <a:off x="2752557" y="3510974"/>
            <a:ext cx="269183" cy="42756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4801"/>
                </a:moveTo>
                <a:lnTo>
                  <a:pt x="3721" y="14801"/>
                </a:lnTo>
                <a:lnTo>
                  <a:pt x="3721" y="0"/>
                </a:lnTo>
                <a:lnTo>
                  <a:pt x="17879" y="0"/>
                </a:lnTo>
                <a:lnTo>
                  <a:pt x="17879" y="14801"/>
                </a:lnTo>
                <a:lnTo>
                  <a:pt x="21600" y="14801"/>
                </a:lnTo>
                <a:lnTo>
                  <a:pt x="10800" y="21600"/>
                </a:lnTo>
                <a:close/>
              </a:path>
            </a:pathLst>
          </a:custGeom>
          <a:solidFill>
            <a:srgbClr val="FFB7DB"/>
          </a:solidFill>
          <a:ln w="25400">
            <a:solidFill>
              <a:srgbClr val="FF3399"/>
            </a:solidFill>
          </a:ln>
        </p:spPr>
        <p:txBody>
          <a:bodyPr lIns="45719" rIns="45719" anchor="ctr"/>
          <a:lstStyle/>
          <a:p>
            <a:pPr algn="ctr">
              <a:defRPr>
                <a:solidFill>
                  <a:srgbClr val="FFFFFF"/>
                </a:solidFill>
              </a:defRPr>
            </a:pPr>
          </a:p>
        </p:txBody>
      </p:sp>
      <p:grpSp>
        <p:nvGrpSpPr>
          <p:cNvPr id="146" name="Rectángulo redondeado 23"/>
          <p:cNvGrpSpPr/>
          <p:nvPr/>
        </p:nvGrpSpPr>
        <p:grpSpPr>
          <a:xfrm>
            <a:off x="6609522" y="-1"/>
            <a:ext cx="2534479" cy="759193"/>
            <a:chOff x="0" y="0"/>
            <a:chExt cx="2534477" cy="759191"/>
          </a:xfrm>
        </p:grpSpPr>
        <p:sp>
          <p:nvSpPr>
            <p:cNvPr id="144" name="Figura"/>
            <p:cNvSpPr/>
            <p:nvPr/>
          </p:nvSpPr>
          <p:spPr>
            <a:xfrm>
              <a:off x="-1" y="-1"/>
              <a:ext cx="2534479" cy="75919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21600" y="21600"/>
                  </a:lnTo>
                  <a:lnTo>
                    <a:pt x="3947" y="21600"/>
                  </a:lnTo>
                  <a:cubicBezTo>
                    <a:pt x="1206" y="21600"/>
                    <a:pt x="0" y="17047"/>
                    <a:pt x="0" y="11083"/>
                  </a:cubicBezTo>
                  <a:cubicBezTo>
                    <a:pt x="0" y="5118"/>
                    <a:pt x="1206" y="0"/>
                    <a:pt x="3947" y="0"/>
                  </a:cubicBezTo>
                  <a:lnTo>
                    <a:pt x="21600" y="0"/>
                  </a:lnTo>
                  <a:close/>
                </a:path>
              </a:pathLst>
            </a:custGeom>
            <a:solidFill>
              <a:srgbClr val="2A9076"/>
            </a:solidFill>
            <a:ln w="12700" cap="flat">
              <a:noFill/>
              <a:miter lim="400000"/>
            </a:ln>
            <a:effectLst>
              <a:outerShdw sx="100000" sy="100000" kx="0" ky="0" algn="b" rotWithShape="0" blurRad="38100" dist="23000" dir="5400000">
                <a:srgbClr val="000000">
                  <a:alpha val="35000"/>
                </a:srgbClr>
              </a:outerShdw>
            </a:effectLst>
          </p:spPr>
          <p:txBody>
            <a:bodyPr wrap="square" lIns="45719" tIns="45719" rIns="45719" bIns="45719" numCol="1" anchor="ctr">
              <a:noAutofit/>
            </a:bodyPr>
            <a:lstStyle/>
            <a:p>
              <a:pPr algn="ctr">
                <a:defRPr>
                  <a:solidFill>
                    <a:srgbClr val="FFFFFF"/>
                  </a:solidFill>
                </a:defRPr>
              </a:pPr>
            </a:p>
          </p:txBody>
        </p:sp>
        <p:sp>
          <p:nvSpPr>
            <p:cNvPr id="145" name="Unidad 1"/>
            <p:cNvSpPr txBox="1"/>
            <p:nvPr/>
          </p:nvSpPr>
          <p:spPr>
            <a:xfrm>
              <a:off x="45719" y="149725"/>
              <a:ext cx="2443039" cy="459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sz="2400">
                  <a:solidFill>
                    <a:srgbClr val="FFFFFF"/>
                  </a:solidFill>
                  <a:latin typeface="Verdana"/>
                  <a:ea typeface="Verdana"/>
                  <a:cs typeface="Verdana"/>
                  <a:sym typeface="Verdana"/>
                </a:defRPr>
              </a:lvl1pPr>
            </a:lstStyle>
            <a:p>
              <a:pPr/>
              <a:r>
                <a:t>Unidad 1</a:t>
              </a:r>
            </a:p>
          </p:txBody>
        </p:sp>
      </p:gr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8" name="Rectángulo 9"/>
          <p:cNvSpPr/>
          <p:nvPr/>
        </p:nvSpPr>
        <p:spPr>
          <a:xfrm>
            <a:off x="0" y="6637734"/>
            <a:ext cx="9188450" cy="247651"/>
          </a:xfrm>
          <a:prstGeom prst="rect">
            <a:avLst/>
          </a:prstGeom>
          <a:solidFill>
            <a:srgbClr val="BFBFBF"/>
          </a:solidFill>
          <a:ln w="12700">
            <a:miter lim="400000"/>
          </a:ln>
        </p:spPr>
        <p:txBody>
          <a:bodyPr lIns="45719" rIns="45719" anchor="ctr"/>
          <a:lstStyle/>
          <a:p>
            <a:pPr algn="ctr">
              <a:defRPr>
                <a:solidFill>
                  <a:srgbClr val="FFFFFF"/>
                </a:solidFill>
              </a:defRPr>
            </a:pPr>
          </a:p>
        </p:txBody>
      </p:sp>
      <p:sp>
        <p:nvSpPr>
          <p:cNvPr id="149" name="Subtítulo 2"/>
          <p:cNvSpPr txBox="1"/>
          <p:nvPr/>
        </p:nvSpPr>
        <p:spPr>
          <a:xfrm>
            <a:off x="2930138" y="6637734"/>
            <a:ext cx="3283724" cy="276212"/>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gn="ctr" defTabSz="457200">
              <a:spcBef>
                <a:spcPts val="200"/>
              </a:spcBef>
              <a:defRPr sz="1000">
                <a:latin typeface="Verdana"/>
                <a:ea typeface="Verdana"/>
                <a:cs typeface="Verdana"/>
                <a:sym typeface="Verdana"/>
              </a:defRPr>
            </a:lvl1pPr>
          </a:lstStyle>
          <a:p>
            <a:pPr/>
            <a:r>
              <a:t>© McGraw-Hill</a:t>
            </a:r>
          </a:p>
        </p:txBody>
      </p:sp>
      <p:grpSp>
        <p:nvGrpSpPr>
          <p:cNvPr id="157" name="Agrupar 12"/>
          <p:cNvGrpSpPr/>
          <p:nvPr/>
        </p:nvGrpSpPr>
        <p:grpSpPr>
          <a:xfrm>
            <a:off x="849107" y="1023566"/>
            <a:ext cx="2109036" cy="440084"/>
            <a:chOff x="0" y="0"/>
            <a:chExt cx="2109035" cy="440082"/>
          </a:xfrm>
        </p:grpSpPr>
        <p:grpSp>
          <p:nvGrpSpPr>
            <p:cNvPr id="152" name="Triángulo isósceles 13"/>
            <p:cNvGrpSpPr/>
            <p:nvPr/>
          </p:nvGrpSpPr>
          <p:grpSpPr>
            <a:xfrm>
              <a:off x="0" y="0"/>
              <a:ext cx="468729" cy="402606"/>
              <a:chOff x="0" y="0"/>
              <a:chExt cx="468728" cy="402605"/>
            </a:xfrm>
          </p:grpSpPr>
          <p:sp>
            <p:nvSpPr>
              <p:cNvPr id="150" name="Triángulo"/>
              <p:cNvSpPr/>
              <p:nvPr/>
            </p:nvSpPr>
            <p:spPr>
              <a:xfrm>
                <a:off x="0" y="0"/>
                <a:ext cx="468729" cy="31475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lnTo>
                      <a:pt x="21600" y="21600"/>
                    </a:lnTo>
                    <a:close/>
                  </a:path>
                </a:pathLst>
              </a:custGeom>
              <a:solidFill>
                <a:srgbClr val="2A9076"/>
              </a:solidFill>
              <a:ln w="9525" cap="flat">
                <a:solidFill>
                  <a:srgbClr val="2A9076"/>
                </a:solidFill>
                <a:prstDash val="solid"/>
                <a:round/>
              </a:ln>
              <a:effectLst/>
            </p:spPr>
            <p:txBody>
              <a:bodyPr wrap="square" lIns="45719" tIns="45719" rIns="45719" bIns="45719" numCol="1" anchor="ctr">
                <a:noAutofit/>
              </a:bodyPr>
              <a:lstStyle/>
              <a:p>
                <a:pPr algn="ctr">
                  <a:defRPr>
                    <a:solidFill>
                      <a:srgbClr val="FFFFFF"/>
                    </a:solidFill>
                  </a:defRPr>
                </a:pPr>
              </a:p>
            </p:txBody>
          </p:sp>
          <p:sp>
            <p:nvSpPr>
              <p:cNvPr id="151" name="Texto"/>
              <p:cNvSpPr txBox="1"/>
              <p:nvPr/>
            </p:nvSpPr>
            <p:spPr>
              <a:xfrm>
                <a:off x="284847" y="69518"/>
                <a:ext cx="133400" cy="33308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 </a:t>
                </a:r>
              </a:p>
            </p:txBody>
          </p:sp>
        </p:grpSp>
        <p:grpSp>
          <p:nvGrpSpPr>
            <p:cNvPr id="155" name="Triángulo isósceles 14"/>
            <p:cNvGrpSpPr/>
            <p:nvPr/>
          </p:nvGrpSpPr>
          <p:grpSpPr>
            <a:xfrm>
              <a:off x="63597" y="37476"/>
              <a:ext cx="468730" cy="402607"/>
              <a:chOff x="0" y="0"/>
              <a:chExt cx="468728" cy="402605"/>
            </a:xfrm>
          </p:grpSpPr>
          <p:sp>
            <p:nvSpPr>
              <p:cNvPr id="153" name="Triángulo"/>
              <p:cNvSpPr/>
              <p:nvPr/>
            </p:nvSpPr>
            <p:spPr>
              <a:xfrm>
                <a:off x="0" y="0"/>
                <a:ext cx="468729" cy="31475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lnTo>
                      <a:pt x="21600" y="21600"/>
                    </a:lnTo>
                    <a:close/>
                  </a:path>
                </a:pathLst>
              </a:custGeom>
              <a:solidFill>
                <a:srgbClr val="2A9076"/>
              </a:solidFill>
              <a:ln w="9525" cap="flat">
                <a:solidFill>
                  <a:srgbClr val="2A9076"/>
                </a:solidFill>
                <a:prstDash val="solid"/>
                <a:round/>
              </a:ln>
              <a:effectLst/>
            </p:spPr>
            <p:txBody>
              <a:bodyPr wrap="square" lIns="45719" tIns="45719" rIns="45719" bIns="45719" numCol="1" anchor="ctr">
                <a:noAutofit/>
              </a:bodyPr>
              <a:lstStyle/>
              <a:p>
                <a:pPr algn="ctr">
                  <a:defRPr>
                    <a:solidFill>
                      <a:srgbClr val="FFFFFF"/>
                    </a:solidFill>
                  </a:defRPr>
                </a:pPr>
              </a:p>
            </p:txBody>
          </p:sp>
          <p:sp>
            <p:nvSpPr>
              <p:cNvPr id="154" name="Texto"/>
              <p:cNvSpPr txBox="1"/>
              <p:nvPr/>
            </p:nvSpPr>
            <p:spPr>
              <a:xfrm>
                <a:off x="284847" y="69518"/>
                <a:ext cx="133400" cy="33308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 </a:t>
                </a:r>
              </a:p>
            </p:txBody>
          </p:sp>
        </p:grpSp>
        <p:sp>
          <p:nvSpPr>
            <p:cNvPr id="156" name="Conector recto 15"/>
            <p:cNvSpPr/>
            <p:nvPr/>
          </p:nvSpPr>
          <p:spPr>
            <a:xfrm>
              <a:off x="502041" y="342238"/>
              <a:ext cx="1606995" cy="1"/>
            </a:xfrm>
            <a:prstGeom prst="line">
              <a:avLst/>
            </a:prstGeom>
            <a:solidFill>
              <a:srgbClr val="2A9076"/>
            </a:solidFill>
            <a:ln w="25400" cap="flat">
              <a:solidFill>
                <a:srgbClr val="2A9076"/>
              </a:solidFill>
              <a:prstDash val="solid"/>
              <a:round/>
            </a:ln>
            <a:effectLst/>
          </p:spPr>
          <p:txBody>
            <a:bodyPr wrap="square" lIns="45719" tIns="45719" rIns="45719" bIns="45719" numCol="1" anchor="t">
              <a:noAutofit/>
            </a:bodyPr>
            <a:lstStyle/>
            <a:p>
              <a:pPr/>
            </a:p>
          </p:txBody>
        </p:sp>
      </p:grpSp>
      <p:pic>
        <p:nvPicPr>
          <p:cNvPr id="158" name="Imagen 2" descr="Imagen 2"/>
          <p:cNvPicPr>
            <a:picLocks noChangeAspect="1"/>
          </p:cNvPicPr>
          <p:nvPr/>
        </p:nvPicPr>
        <p:blipFill>
          <a:blip r:embed="rId2">
            <a:extLst/>
          </a:blip>
          <a:stretch>
            <a:fillRect/>
          </a:stretch>
        </p:blipFill>
        <p:spPr>
          <a:xfrm>
            <a:off x="401783" y="189558"/>
            <a:ext cx="653878" cy="653878"/>
          </a:xfrm>
          <a:prstGeom prst="rect">
            <a:avLst/>
          </a:prstGeom>
          <a:ln w="12700">
            <a:miter lim="400000"/>
          </a:ln>
        </p:spPr>
      </p:pic>
      <p:sp>
        <p:nvSpPr>
          <p:cNvPr id="159" name="CuadroTexto 18"/>
          <p:cNvSpPr txBox="1"/>
          <p:nvPr/>
        </p:nvSpPr>
        <p:spPr>
          <a:xfrm>
            <a:off x="1448032" y="930611"/>
            <a:ext cx="7542743" cy="370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a:solidFill>
                  <a:srgbClr val="A6A6A6"/>
                </a:solidFill>
                <a:latin typeface="Verdana"/>
                <a:ea typeface="Verdana"/>
                <a:cs typeface="Verdana"/>
                <a:sym typeface="Verdana"/>
              </a:defRPr>
            </a:lvl1pPr>
          </a:lstStyle>
          <a:p>
            <a:pPr/>
            <a:r>
              <a:t>2. CLASIFICACIÓN DE LOS PRODUCTOS DE PARAFARMACIA</a:t>
            </a:r>
          </a:p>
        </p:txBody>
      </p:sp>
      <p:grpSp>
        <p:nvGrpSpPr>
          <p:cNvPr id="203" name="Diagrama 8"/>
          <p:cNvGrpSpPr/>
          <p:nvPr/>
        </p:nvGrpSpPr>
        <p:grpSpPr>
          <a:xfrm>
            <a:off x="107504" y="1454470"/>
            <a:ext cx="8784977" cy="4993128"/>
            <a:chOff x="0" y="0"/>
            <a:chExt cx="8784975" cy="4993127"/>
          </a:xfrm>
        </p:grpSpPr>
        <p:grpSp>
          <p:nvGrpSpPr>
            <p:cNvPr id="162" name="Agrupar"/>
            <p:cNvGrpSpPr/>
            <p:nvPr/>
          </p:nvGrpSpPr>
          <p:grpSpPr>
            <a:xfrm>
              <a:off x="0" y="2380952"/>
              <a:ext cx="1703228" cy="673969"/>
              <a:chOff x="0" y="0"/>
              <a:chExt cx="1703227" cy="673968"/>
            </a:xfrm>
          </p:grpSpPr>
          <p:sp>
            <p:nvSpPr>
              <p:cNvPr id="160" name="Rectángulo redondeado"/>
              <p:cNvSpPr/>
              <p:nvPr/>
            </p:nvSpPr>
            <p:spPr>
              <a:xfrm>
                <a:off x="0" y="0"/>
                <a:ext cx="1703228" cy="673969"/>
              </a:xfrm>
              <a:prstGeom prst="roundRect">
                <a:avLst>
                  <a:gd name="adj" fmla="val 10000"/>
                </a:avLst>
              </a:prstGeom>
              <a:solidFill>
                <a:srgbClr val="FF3399"/>
              </a:solidFill>
              <a:ln w="25400" cap="flat">
                <a:solidFill>
                  <a:srgbClr val="FFFFFF"/>
                </a:solidFill>
                <a:prstDash val="solid"/>
                <a:round/>
              </a:ln>
              <a:effectLst/>
            </p:spPr>
            <p:txBody>
              <a:bodyPr wrap="square" lIns="45719" tIns="45719" rIns="45719" bIns="45719" numCol="1" anchor="ctr">
                <a:noAutofit/>
              </a:bodyPr>
              <a:lstStyle/>
              <a:p>
                <a:pPr algn="ctr" defTabSz="533400">
                  <a:lnSpc>
                    <a:spcPct val="90000"/>
                  </a:lnSpc>
                  <a:spcBef>
                    <a:spcPts val="700"/>
                  </a:spcBef>
                  <a:defRPr b="1" sz="1200">
                    <a:latin typeface="Verdana"/>
                    <a:ea typeface="Verdana"/>
                    <a:cs typeface="Verdana"/>
                    <a:sym typeface="Verdana"/>
                  </a:defRPr>
                </a:pPr>
              </a:p>
            </p:txBody>
          </p:sp>
          <p:sp>
            <p:nvSpPr>
              <p:cNvPr id="161" name="Productos parafarmacéuticos"/>
              <p:cNvSpPr txBox="1"/>
              <p:nvPr/>
            </p:nvSpPr>
            <p:spPr>
              <a:xfrm>
                <a:off x="19739" y="148389"/>
                <a:ext cx="1663749" cy="37719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620" tIns="7620" rIns="7620" bIns="7620" numCol="1" anchor="ctr">
                <a:spAutoFit/>
              </a:bodyPr>
              <a:lstStyle>
                <a:lvl1pPr algn="ctr" defTabSz="533400">
                  <a:lnSpc>
                    <a:spcPct val="90000"/>
                  </a:lnSpc>
                  <a:spcBef>
                    <a:spcPts val="500"/>
                  </a:spcBef>
                  <a:defRPr b="1" sz="1200">
                    <a:latin typeface="Verdana"/>
                    <a:ea typeface="Verdana"/>
                    <a:cs typeface="Verdana"/>
                    <a:sym typeface="Verdana"/>
                  </a:defRPr>
                </a:lvl1pPr>
              </a:lstStyle>
              <a:p>
                <a:pPr/>
                <a:r>
                  <a:t>Productos parafarmacéuticos</a:t>
                </a:r>
              </a:p>
            </p:txBody>
          </p:sp>
        </p:grpSp>
        <p:sp>
          <p:nvSpPr>
            <p:cNvPr id="163" name="Línea"/>
            <p:cNvSpPr/>
            <p:nvPr/>
          </p:nvSpPr>
          <p:spPr>
            <a:xfrm flipV="1">
              <a:off x="1702593" y="731196"/>
              <a:ext cx="151599" cy="1987327"/>
            </a:xfrm>
            <a:prstGeom prst="line">
              <a:avLst/>
            </a:prstGeom>
            <a:noFill/>
            <a:ln w="25400" cap="flat">
              <a:solidFill>
                <a:srgbClr val="FF3399"/>
              </a:solidFill>
              <a:prstDash val="solid"/>
              <a:round/>
            </a:ln>
            <a:effectLst/>
          </p:spPr>
          <p:txBody>
            <a:bodyPr wrap="square" lIns="45719" tIns="45719" rIns="45719" bIns="45719" numCol="1" anchor="t">
              <a:noAutofit/>
            </a:bodyPr>
            <a:lstStyle/>
            <a:p>
              <a:pPr/>
            </a:p>
          </p:txBody>
        </p:sp>
        <p:grpSp>
          <p:nvGrpSpPr>
            <p:cNvPr id="166" name="Agrupar"/>
            <p:cNvGrpSpPr/>
            <p:nvPr/>
          </p:nvGrpSpPr>
          <p:grpSpPr>
            <a:xfrm>
              <a:off x="1854824" y="463611"/>
              <a:ext cx="948655" cy="533998"/>
              <a:chOff x="0" y="0"/>
              <a:chExt cx="948653" cy="533997"/>
            </a:xfrm>
          </p:grpSpPr>
          <p:sp>
            <p:nvSpPr>
              <p:cNvPr id="164" name="Rectángulo redondeado"/>
              <p:cNvSpPr/>
              <p:nvPr/>
            </p:nvSpPr>
            <p:spPr>
              <a:xfrm>
                <a:off x="0" y="0"/>
                <a:ext cx="948654" cy="533998"/>
              </a:xfrm>
              <a:prstGeom prst="roundRect">
                <a:avLst>
                  <a:gd name="adj" fmla="val 10000"/>
                </a:avLst>
              </a:prstGeom>
              <a:solidFill>
                <a:srgbClr val="FFB7DB"/>
              </a:solidFill>
              <a:ln w="25400" cap="flat">
                <a:solidFill>
                  <a:srgbClr val="FF3399"/>
                </a:solidFill>
                <a:prstDash val="solid"/>
                <a:round/>
              </a:ln>
              <a:effectLst/>
            </p:spPr>
            <p:txBody>
              <a:bodyPr wrap="square" lIns="45719" tIns="45719" rIns="45719" bIns="45719" numCol="1" anchor="ctr">
                <a:noAutofit/>
              </a:bodyPr>
              <a:lstStyle/>
              <a:p>
                <a:pPr algn="ctr" defTabSz="533400">
                  <a:lnSpc>
                    <a:spcPct val="90000"/>
                  </a:lnSpc>
                  <a:spcBef>
                    <a:spcPts val="700"/>
                  </a:spcBef>
                  <a:defRPr>
                    <a:solidFill>
                      <a:srgbClr val="FFFFFF"/>
                    </a:solidFill>
                  </a:defRPr>
                </a:pPr>
              </a:p>
            </p:txBody>
          </p:sp>
          <p:sp>
            <p:nvSpPr>
              <p:cNvPr id="165" name="Productos sanitarios"/>
              <p:cNvSpPr txBox="1"/>
              <p:nvPr/>
            </p:nvSpPr>
            <p:spPr>
              <a:xfrm>
                <a:off x="15640" y="78403"/>
                <a:ext cx="917374" cy="37719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620" tIns="7620" rIns="7620" bIns="7620" numCol="1" anchor="ctr">
                <a:spAutoFit/>
              </a:bodyPr>
              <a:lstStyle>
                <a:lvl1pPr algn="ctr" defTabSz="533400">
                  <a:lnSpc>
                    <a:spcPct val="90000"/>
                  </a:lnSpc>
                  <a:spcBef>
                    <a:spcPts val="500"/>
                  </a:spcBef>
                  <a:defRPr sz="1200">
                    <a:latin typeface="Verdana"/>
                    <a:ea typeface="Verdana"/>
                    <a:cs typeface="Verdana"/>
                    <a:sym typeface="Verdana"/>
                  </a:defRPr>
                </a:lvl1pPr>
              </a:lstStyle>
              <a:p>
                <a:pPr/>
                <a:r>
                  <a:t>Productos sanitarios</a:t>
                </a:r>
              </a:p>
            </p:txBody>
          </p:sp>
        </p:grpSp>
        <p:sp>
          <p:nvSpPr>
            <p:cNvPr id="167" name="Línea"/>
            <p:cNvSpPr/>
            <p:nvPr/>
          </p:nvSpPr>
          <p:spPr>
            <a:xfrm>
              <a:off x="2804000" y="730884"/>
              <a:ext cx="217467" cy="315235"/>
            </a:xfrm>
            <a:prstGeom prst="line">
              <a:avLst/>
            </a:prstGeom>
            <a:noFill/>
            <a:ln w="25400" cap="flat">
              <a:solidFill>
                <a:srgbClr val="FF3399"/>
              </a:solidFill>
              <a:prstDash val="solid"/>
              <a:round/>
            </a:ln>
            <a:effectLst/>
          </p:spPr>
          <p:txBody>
            <a:bodyPr wrap="square" lIns="45719" tIns="45719" rIns="45719" bIns="45719" numCol="1" anchor="t">
              <a:noAutofit/>
            </a:bodyPr>
            <a:lstStyle/>
            <a:p>
              <a:pPr/>
            </a:p>
          </p:txBody>
        </p:sp>
        <p:grpSp>
          <p:nvGrpSpPr>
            <p:cNvPr id="170" name="Agrupar"/>
            <p:cNvGrpSpPr/>
            <p:nvPr/>
          </p:nvGrpSpPr>
          <p:grpSpPr>
            <a:xfrm>
              <a:off x="3020944" y="-1"/>
              <a:ext cx="5764032" cy="2091691"/>
              <a:chOff x="0" y="0"/>
              <a:chExt cx="5764031" cy="2091689"/>
            </a:xfrm>
          </p:grpSpPr>
          <p:sp>
            <p:nvSpPr>
              <p:cNvPr id="168" name="Rectángulo redondeado"/>
              <p:cNvSpPr/>
              <p:nvPr/>
            </p:nvSpPr>
            <p:spPr>
              <a:xfrm>
                <a:off x="0" y="21740"/>
                <a:ext cx="5764032" cy="2048210"/>
              </a:xfrm>
              <a:prstGeom prst="roundRect">
                <a:avLst>
                  <a:gd name="adj" fmla="val 10000"/>
                </a:avLst>
              </a:prstGeom>
              <a:solidFill>
                <a:srgbClr val="FFB7DB"/>
              </a:solidFill>
              <a:ln w="25400" cap="flat">
                <a:solidFill>
                  <a:srgbClr val="FF3399"/>
                </a:solidFill>
                <a:prstDash val="solid"/>
                <a:round/>
              </a:ln>
              <a:effectLst/>
            </p:spPr>
            <p:txBody>
              <a:bodyPr wrap="square" lIns="45719" tIns="45719" rIns="45719" bIns="45719" numCol="1" anchor="ctr">
                <a:noAutofit/>
              </a:bodyPr>
              <a:lstStyle/>
              <a:p>
                <a:pPr algn="ctr" defTabSz="533400">
                  <a:lnSpc>
                    <a:spcPct val="90000"/>
                  </a:lnSpc>
                  <a:spcBef>
                    <a:spcPts val="700"/>
                  </a:spcBef>
                  <a:defRPr sz="1200">
                    <a:latin typeface="Verdana"/>
                    <a:ea typeface="Verdana"/>
                    <a:cs typeface="Verdana"/>
                    <a:sym typeface="Verdana"/>
                  </a:defRPr>
                </a:pPr>
              </a:p>
            </p:txBody>
          </p:sp>
          <p:sp>
            <p:nvSpPr>
              <p:cNvPr id="169" name="Cualquier instrumento, dispositivo, equipo, programa informático, material u otro artículo, utilizado solo o en combinación, incluidos los programas informáticos destinados a finalidades específicas de diagnóstico o terapia y que intervengan en su buen f"/>
              <p:cNvSpPr txBox="1"/>
              <p:nvPr/>
            </p:nvSpPr>
            <p:spPr>
              <a:xfrm>
                <a:off x="59989" y="-1"/>
                <a:ext cx="5644052" cy="209169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620" tIns="7620" rIns="7620" bIns="7620" numCol="1" anchor="ctr">
                <a:spAutoFit/>
              </a:bodyPr>
              <a:lstStyle>
                <a:lvl1pPr algn="ctr" defTabSz="533400">
                  <a:lnSpc>
                    <a:spcPct val="90000"/>
                  </a:lnSpc>
                  <a:spcBef>
                    <a:spcPts val="500"/>
                  </a:spcBef>
                  <a:defRPr sz="1200">
                    <a:latin typeface="Verdana"/>
                    <a:ea typeface="Verdana"/>
                    <a:cs typeface="Verdana"/>
                    <a:sym typeface="Verdana"/>
                  </a:defRPr>
                </a:lvl1pPr>
              </a:lstStyle>
              <a:p>
                <a:pPr/>
                <a:r>
                  <a:t>Cualquier instrumento, dispositivo, equipo, programa informático, material u otro artículo, utilizado solo o en combinación, incluidos los programas informáticos destinados a finalidades específicas de diagnóstico o terapia y que intervengan en su buen funcionamiento, a ser utilizado en seres humanos con fines: 1.º Diagnóstico, prevención, control, tratamiento o alivio de una enfermedad, 2.º Diagnóstico, control, tratamiento, alivio o compensación de una lesión o de una deficiencia, 3.º Investigación, sustitución o modificación de la anatomía o de un proceso fisiológico y 4.º Regulación de la concepción. Y que no ejerza la acción principal en el interior o en la superficie del cuerpo humano por medios farmacológicos, inmunológicos ni metabólicos, pero a cuya función puedan contribuir tales medios». .</a:t>
                </a:r>
              </a:p>
            </p:txBody>
          </p:sp>
        </p:grpSp>
        <p:sp>
          <p:nvSpPr>
            <p:cNvPr id="171" name="Línea"/>
            <p:cNvSpPr/>
            <p:nvPr/>
          </p:nvSpPr>
          <p:spPr>
            <a:xfrm flipV="1">
              <a:off x="1702767" y="2347646"/>
              <a:ext cx="354848" cy="370486"/>
            </a:xfrm>
            <a:prstGeom prst="line">
              <a:avLst/>
            </a:prstGeom>
            <a:noFill/>
            <a:ln w="25400" cap="flat">
              <a:solidFill>
                <a:srgbClr val="FF3399"/>
              </a:solidFill>
              <a:prstDash val="solid"/>
              <a:round/>
            </a:ln>
            <a:effectLst/>
          </p:spPr>
          <p:txBody>
            <a:bodyPr wrap="square" lIns="45719" tIns="45719" rIns="45719" bIns="45719" numCol="1" anchor="t">
              <a:noAutofit/>
            </a:bodyPr>
            <a:lstStyle/>
            <a:p>
              <a:pPr/>
            </a:p>
          </p:txBody>
        </p:sp>
        <p:grpSp>
          <p:nvGrpSpPr>
            <p:cNvPr id="174" name="Agrupar"/>
            <p:cNvGrpSpPr/>
            <p:nvPr/>
          </p:nvGrpSpPr>
          <p:grpSpPr>
            <a:xfrm>
              <a:off x="2058073" y="2066147"/>
              <a:ext cx="877926" cy="562609"/>
              <a:chOff x="0" y="0"/>
              <a:chExt cx="877924" cy="562608"/>
            </a:xfrm>
          </p:grpSpPr>
          <p:sp>
            <p:nvSpPr>
              <p:cNvPr id="172" name="Rectángulo redondeado"/>
              <p:cNvSpPr/>
              <p:nvPr/>
            </p:nvSpPr>
            <p:spPr>
              <a:xfrm>
                <a:off x="0" y="0"/>
                <a:ext cx="877925" cy="562609"/>
              </a:xfrm>
              <a:prstGeom prst="roundRect">
                <a:avLst>
                  <a:gd name="adj" fmla="val 10000"/>
                </a:avLst>
              </a:prstGeom>
              <a:solidFill>
                <a:srgbClr val="FFB7DB"/>
              </a:solidFill>
              <a:ln w="25400" cap="flat">
                <a:solidFill>
                  <a:srgbClr val="FF3399"/>
                </a:solidFill>
                <a:prstDash val="solid"/>
                <a:round/>
              </a:ln>
              <a:effectLst/>
            </p:spPr>
            <p:txBody>
              <a:bodyPr wrap="square" lIns="45719" tIns="45719" rIns="45719" bIns="45719" numCol="1" anchor="ctr">
                <a:noAutofit/>
              </a:bodyPr>
              <a:lstStyle/>
              <a:p>
                <a:pPr algn="ctr" defTabSz="533400">
                  <a:lnSpc>
                    <a:spcPct val="90000"/>
                  </a:lnSpc>
                  <a:spcBef>
                    <a:spcPts val="700"/>
                  </a:spcBef>
                  <a:defRPr>
                    <a:solidFill>
                      <a:srgbClr val="FFFFFF"/>
                    </a:solidFill>
                  </a:defRPr>
                </a:pPr>
              </a:p>
            </p:txBody>
          </p:sp>
          <p:sp>
            <p:nvSpPr>
              <p:cNvPr id="173" name="Productos biocidas"/>
              <p:cNvSpPr txBox="1"/>
              <p:nvPr/>
            </p:nvSpPr>
            <p:spPr>
              <a:xfrm>
                <a:off x="16478" y="92709"/>
                <a:ext cx="844970" cy="37719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620" tIns="7620" rIns="7620" bIns="7620" numCol="1" anchor="ctr">
                <a:spAutoFit/>
              </a:bodyPr>
              <a:lstStyle>
                <a:lvl1pPr algn="ctr" defTabSz="533400">
                  <a:lnSpc>
                    <a:spcPct val="90000"/>
                  </a:lnSpc>
                  <a:spcBef>
                    <a:spcPts val="500"/>
                  </a:spcBef>
                  <a:defRPr sz="1200">
                    <a:latin typeface="Verdana"/>
                    <a:ea typeface="Verdana"/>
                    <a:cs typeface="Verdana"/>
                    <a:sym typeface="Verdana"/>
                  </a:defRPr>
                </a:lvl1pPr>
              </a:lstStyle>
              <a:p>
                <a:pPr/>
                <a:r>
                  <a:t>Productos biocidas</a:t>
                </a:r>
              </a:p>
            </p:txBody>
          </p:sp>
        </p:grpSp>
        <p:sp>
          <p:nvSpPr>
            <p:cNvPr id="175" name="Línea"/>
            <p:cNvSpPr/>
            <p:nvPr/>
          </p:nvSpPr>
          <p:spPr>
            <a:xfrm>
              <a:off x="2936305" y="2347529"/>
              <a:ext cx="304361" cy="166916"/>
            </a:xfrm>
            <a:prstGeom prst="line">
              <a:avLst/>
            </a:prstGeom>
            <a:noFill/>
            <a:ln w="25400" cap="flat">
              <a:solidFill>
                <a:srgbClr val="FF3399"/>
              </a:solidFill>
              <a:prstDash val="solid"/>
              <a:round/>
            </a:ln>
            <a:effectLst/>
          </p:spPr>
          <p:txBody>
            <a:bodyPr wrap="square" lIns="45719" tIns="45719" rIns="45719" bIns="45719" numCol="1" anchor="t">
              <a:noAutofit/>
            </a:bodyPr>
            <a:lstStyle/>
            <a:p>
              <a:pPr/>
            </a:p>
          </p:txBody>
        </p:sp>
        <p:grpSp>
          <p:nvGrpSpPr>
            <p:cNvPr id="178" name="Agrupar"/>
            <p:cNvGrpSpPr/>
            <p:nvPr/>
          </p:nvGrpSpPr>
          <p:grpSpPr>
            <a:xfrm>
              <a:off x="3240359" y="2144811"/>
              <a:ext cx="5484514" cy="739112"/>
              <a:chOff x="0" y="0"/>
              <a:chExt cx="5484512" cy="739110"/>
            </a:xfrm>
          </p:grpSpPr>
          <p:sp>
            <p:nvSpPr>
              <p:cNvPr id="176" name="Rectángulo redondeado"/>
              <p:cNvSpPr/>
              <p:nvPr/>
            </p:nvSpPr>
            <p:spPr>
              <a:xfrm>
                <a:off x="0" y="0"/>
                <a:ext cx="5484513" cy="739111"/>
              </a:xfrm>
              <a:prstGeom prst="roundRect">
                <a:avLst>
                  <a:gd name="adj" fmla="val 10000"/>
                </a:avLst>
              </a:prstGeom>
              <a:solidFill>
                <a:srgbClr val="FFB7DB"/>
              </a:solidFill>
              <a:ln w="25400" cap="flat">
                <a:solidFill>
                  <a:srgbClr val="FF3399"/>
                </a:solidFill>
                <a:prstDash val="solid"/>
                <a:round/>
              </a:ln>
              <a:effectLst/>
            </p:spPr>
            <p:txBody>
              <a:bodyPr wrap="square" lIns="45719" tIns="45719" rIns="45719" bIns="45719" numCol="1" anchor="ctr">
                <a:noAutofit/>
              </a:bodyPr>
              <a:lstStyle/>
              <a:p>
                <a:pPr algn="ctr" defTabSz="533400">
                  <a:lnSpc>
                    <a:spcPct val="90000"/>
                  </a:lnSpc>
                  <a:spcBef>
                    <a:spcPts val="700"/>
                  </a:spcBef>
                  <a:defRPr sz="1200">
                    <a:latin typeface="Verdana"/>
                    <a:ea typeface="Verdana"/>
                    <a:cs typeface="Verdana"/>
                    <a:sym typeface="Verdana"/>
                  </a:defRPr>
                </a:pPr>
              </a:p>
            </p:txBody>
          </p:sp>
          <p:sp>
            <p:nvSpPr>
              <p:cNvPr id="177" name="Productos químicos necesarios para el control de los organismos nocivos para la salud. Preparados que contienen sustancias activas para destruir, contrarrestar, neutralizar, impedir la acción o ejercer control sobre organismos nocivos."/>
              <p:cNvSpPr txBox="1"/>
              <p:nvPr/>
            </p:nvSpPr>
            <p:spPr>
              <a:xfrm>
                <a:off x="21647" y="9510"/>
                <a:ext cx="5441219" cy="72009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620" tIns="7620" rIns="7620" bIns="7620" numCol="1" anchor="ctr">
                <a:spAutoFit/>
              </a:bodyPr>
              <a:lstStyle>
                <a:lvl1pPr algn="ctr" defTabSz="533400">
                  <a:lnSpc>
                    <a:spcPct val="90000"/>
                  </a:lnSpc>
                  <a:spcBef>
                    <a:spcPts val="500"/>
                  </a:spcBef>
                  <a:defRPr sz="1200">
                    <a:latin typeface="Verdana"/>
                    <a:ea typeface="Verdana"/>
                    <a:cs typeface="Verdana"/>
                    <a:sym typeface="Verdana"/>
                  </a:defRPr>
                </a:lvl1pPr>
              </a:lstStyle>
              <a:p>
                <a:pPr/>
                <a:r>
                  <a:t>Productos químicos necesarios para el control de los organismos nocivos para la salud. Preparados que contienen sustancias activas para destruir, contrarrestar, neutralizar, impedir la acción o ejercer control sobre organismos nocivos.</a:t>
                </a:r>
              </a:p>
            </p:txBody>
          </p:sp>
        </p:grpSp>
        <p:sp>
          <p:nvSpPr>
            <p:cNvPr id="179" name="Línea"/>
            <p:cNvSpPr/>
            <p:nvPr/>
          </p:nvSpPr>
          <p:spPr>
            <a:xfrm>
              <a:off x="1703741" y="2718198"/>
              <a:ext cx="349529" cy="480445"/>
            </a:xfrm>
            <a:prstGeom prst="line">
              <a:avLst/>
            </a:prstGeom>
            <a:noFill/>
            <a:ln w="25400" cap="flat">
              <a:solidFill>
                <a:srgbClr val="FF3399"/>
              </a:solidFill>
              <a:prstDash val="solid"/>
              <a:round/>
            </a:ln>
            <a:effectLst/>
          </p:spPr>
          <p:txBody>
            <a:bodyPr wrap="square" lIns="45719" tIns="45719" rIns="45719" bIns="45719" numCol="1" anchor="t">
              <a:noAutofit/>
            </a:bodyPr>
            <a:lstStyle/>
            <a:p>
              <a:pPr/>
            </a:p>
          </p:txBody>
        </p:sp>
        <p:grpSp>
          <p:nvGrpSpPr>
            <p:cNvPr id="182" name="Agrupar"/>
            <p:cNvGrpSpPr/>
            <p:nvPr/>
          </p:nvGrpSpPr>
          <p:grpSpPr>
            <a:xfrm>
              <a:off x="2052754" y="2883021"/>
              <a:ext cx="1342253" cy="630719"/>
              <a:chOff x="0" y="0"/>
              <a:chExt cx="1342251" cy="630717"/>
            </a:xfrm>
          </p:grpSpPr>
          <p:sp>
            <p:nvSpPr>
              <p:cNvPr id="180" name="Rectángulo redondeado"/>
              <p:cNvSpPr/>
              <p:nvPr/>
            </p:nvSpPr>
            <p:spPr>
              <a:xfrm>
                <a:off x="0" y="0"/>
                <a:ext cx="1342252" cy="630718"/>
              </a:xfrm>
              <a:prstGeom prst="roundRect">
                <a:avLst>
                  <a:gd name="adj" fmla="val 10000"/>
                </a:avLst>
              </a:prstGeom>
              <a:solidFill>
                <a:srgbClr val="FFB7DB"/>
              </a:solidFill>
              <a:ln w="25400" cap="flat">
                <a:solidFill>
                  <a:srgbClr val="FF3399"/>
                </a:solidFill>
                <a:prstDash val="solid"/>
                <a:round/>
              </a:ln>
              <a:effectLst/>
            </p:spPr>
            <p:txBody>
              <a:bodyPr wrap="square" lIns="45719" tIns="45719" rIns="45719" bIns="45719" numCol="1" anchor="ctr">
                <a:noAutofit/>
              </a:bodyPr>
              <a:lstStyle/>
              <a:p>
                <a:pPr algn="ctr" defTabSz="533400">
                  <a:lnSpc>
                    <a:spcPct val="90000"/>
                  </a:lnSpc>
                  <a:spcBef>
                    <a:spcPts val="700"/>
                  </a:spcBef>
                  <a:defRPr>
                    <a:solidFill>
                      <a:srgbClr val="FFFFFF"/>
                    </a:solidFill>
                  </a:defRPr>
                </a:pPr>
              </a:p>
            </p:txBody>
          </p:sp>
          <p:sp>
            <p:nvSpPr>
              <p:cNvPr id="181" name="Productos de dermofarmacia"/>
              <p:cNvSpPr txBox="1"/>
              <p:nvPr/>
            </p:nvSpPr>
            <p:spPr>
              <a:xfrm>
                <a:off x="18473" y="126764"/>
                <a:ext cx="1305307" cy="37719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620" tIns="7620" rIns="7620" bIns="7620" numCol="1" anchor="ctr">
                <a:spAutoFit/>
              </a:bodyPr>
              <a:lstStyle>
                <a:lvl1pPr algn="ctr" defTabSz="533400">
                  <a:lnSpc>
                    <a:spcPct val="90000"/>
                  </a:lnSpc>
                  <a:spcBef>
                    <a:spcPts val="500"/>
                  </a:spcBef>
                  <a:defRPr sz="1200">
                    <a:latin typeface="Verdana"/>
                    <a:ea typeface="Verdana"/>
                    <a:cs typeface="Verdana"/>
                    <a:sym typeface="Verdana"/>
                  </a:defRPr>
                </a:lvl1pPr>
              </a:lstStyle>
              <a:p>
                <a:pPr/>
                <a:r>
                  <a:t>Productos de dermofarmacia</a:t>
                </a:r>
              </a:p>
            </p:txBody>
          </p:sp>
        </p:grpSp>
        <p:sp>
          <p:nvSpPr>
            <p:cNvPr id="183" name="Línea"/>
            <p:cNvSpPr/>
            <p:nvPr/>
          </p:nvSpPr>
          <p:spPr>
            <a:xfrm>
              <a:off x="3395090" y="3198385"/>
              <a:ext cx="200616" cy="26424"/>
            </a:xfrm>
            <a:prstGeom prst="line">
              <a:avLst/>
            </a:prstGeom>
            <a:noFill/>
            <a:ln w="25400" cap="flat">
              <a:solidFill>
                <a:srgbClr val="FF3399"/>
              </a:solidFill>
              <a:prstDash val="solid"/>
              <a:round/>
            </a:ln>
            <a:effectLst/>
          </p:spPr>
          <p:txBody>
            <a:bodyPr wrap="square" lIns="45719" tIns="45719" rIns="45719" bIns="45719" numCol="1" anchor="t">
              <a:noAutofit/>
            </a:bodyPr>
            <a:lstStyle/>
            <a:p>
              <a:pPr/>
            </a:p>
          </p:txBody>
        </p:sp>
        <p:grpSp>
          <p:nvGrpSpPr>
            <p:cNvPr id="186" name="Agrupar"/>
            <p:cNvGrpSpPr/>
            <p:nvPr/>
          </p:nvGrpSpPr>
          <p:grpSpPr>
            <a:xfrm>
              <a:off x="3595623" y="2950483"/>
              <a:ext cx="5112906" cy="548641"/>
              <a:chOff x="0" y="0"/>
              <a:chExt cx="5112904" cy="548640"/>
            </a:xfrm>
          </p:grpSpPr>
          <p:sp>
            <p:nvSpPr>
              <p:cNvPr id="184" name="Rectángulo redondeado"/>
              <p:cNvSpPr/>
              <p:nvPr/>
            </p:nvSpPr>
            <p:spPr>
              <a:xfrm>
                <a:off x="0" y="32158"/>
                <a:ext cx="5112905" cy="484325"/>
              </a:xfrm>
              <a:prstGeom prst="roundRect">
                <a:avLst>
                  <a:gd name="adj" fmla="val 10000"/>
                </a:avLst>
              </a:prstGeom>
              <a:solidFill>
                <a:srgbClr val="FFB7DB"/>
              </a:solidFill>
              <a:ln w="25400" cap="flat">
                <a:solidFill>
                  <a:srgbClr val="FF3399"/>
                </a:solidFill>
                <a:prstDash val="solid"/>
                <a:round/>
              </a:ln>
              <a:effectLst/>
            </p:spPr>
            <p:txBody>
              <a:bodyPr wrap="square" lIns="45719" tIns="45719" rIns="45719" bIns="45719" numCol="1" anchor="ctr">
                <a:noAutofit/>
              </a:bodyPr>
              <a:lstStyle/>
              <a:p>
                <a:pPr algn="ctr" defTabSz="533400">
                  <a:lnSpc>
                    <a:spcPct val="90000"/>
                  </a:lnSpc>
                  <a:spcBef>
                    <a:spcPts val="700"/>
                  </a:spcBef>
                  <a:defRPr sz="1200">
                    <a:latin typeface="Verdana"/>
                    <a:ea typeface="Verdana"/>
                    <a:cs typeface="Verdana"/>
                    <a:sym typeface="Verdana"/>
                  </a:defRPr>
                </a:pPr>
              </a:p>
            </p:txBody>
          </p:sp>
          <p:sp>
            <p:nvSpPr>
              <p:cNvPr id="185" name="Productos cosméticos, que son sustancias que se usan para limpiar, perfumar, proteger, mantener en buen estado, corregir olores corporales o modificar el aspecto del cuerpo."/>
              <p:cNvSpPr txBox="1"/>
              <p:nvPr/>
            </p:nvSpPr>
            <p:spPr>
              <a:xfrm>
                <a:off x="14185" y="0"/>
                <a:ext cx="5084535" cy="5486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620" tIns="7620" rIns="7620" bIns="7620" numCol="1" anchor="ctr">
                <a:spAutoFit/>
              </a:bodyPr>
              <a:lstStyle>
                <a:lvl1pPr algn="ctr" defTabSz="533400">
                  <a:lnSpc>
                    <a:spcPct val="90000"/>
                  </a:lnSpc>
                  <a:spcBef>
                    <a:spcPts val="500"/>
                  </a:spcBef>
                  <a:defRPr sz="1200">
                    <a:latin typeface="Verdana"/>
                    <a:ea typeface="Verdana"/>
                    <a:cs typeface="Verdana"/>
                    <a:sym typeface="Verdana"/>
                  </a:defRPr>
                </a:lvl1pPr>
              </a:lstStyle>
              <a:p>
                <a:pPr/>
                <a:r>
                  <a:t>Productos cosméticos, que son sustancias que se usan para limpiar, perfumar, proteger, mantener en buen estado, corregir olores corporales o modificar el aspecto del cuerpo.</a:t>
                </a:r>
              </a:p>
            </p:txBody>
          </p:sp>
        </p:grpSp>
        <p:sp>
          <p:nvSpPr>
            <p:cNvPr id="187" name="Línea"/>
            <p:cNvSpPr/>
            <p:nvPr/>
          </p:nvSpPr>
          <p:spPr>
            <a:xfrm>
              <a:off x="1703827" y="2718361"/>
              <a:ext cx="384454" cy="1098090"/>
            </a:xfrm>
            <a:prstGeom prst="line">
              <a:avLst/>
            </a:prstGeom>
            <a:noFill/>
            <a:ln w="25400" cap="flat">
              <a:solidFill>
                <a:srgbClr val="FF3399"/>
              </a:solidFill>
              <a:prstDash val="solid"/>
              <a:round/>
            </a:ln>
            <a:effectLst/>
          </p:spPr>
          <p:txBody>
            <a:bodyPr wrap="square" lIns="45719" tIns="45719" rIns="45719" bIns="45719" numCol="1" anchor="t">
              <a:noAutofit/>
            </a:bodyPr>
            <a:lstStyle/>
            <a:p>
              <a:pPr/>
            </a:p>
          </p:txBody>
        </p:sp>
        <p:grpSp>
          <p:nvGrpSpPr>
            <p:cNvPr id="190" name="Agrupar"/>
            <p:cNvGrpSpPr/>
            <p:nvPr/>
          </p:nvGrpSpPr>
          <p:grpSpPr>
            <a:xfrm>
              <a:off x="2087680" y="3576983"/>
              <a:ext cx="1331733" cy="478085"/>
              <a:chOff x="0" y="0"/>
              <a:chExt cx="1331731" cy="478083"/>
            </a:xfrm>
          </p:grpSpPr>
          <p:sp>
            <p:nvSpPr>
              <p:cNvPr id="188" name="Rectángulo redondeado"/>
              <p:cNvSpPr/>
              <p:nvPr/>
            </p:nvSpPr>
            <p:spPr>
              <a:xfrm>
                <a:off x="0" y="0"/>
                <a:ext cx="1331732" cy="478084"/>
              </a:xfrm>
              <a:prstGeom prst="roundRect">
                <a:avLst>
                  <a:gd name="adj" fmla="val 10000"/>
                </a:avLst>
              </a:prstGeom>
              <a:solidFill>
                <a:srgbClr val="FFB7DB"/>
              </a:solidFill>
              <a:ln w="25400" cap="flat">
                <a:solidFill>
                  <a:srgbClr val="FF3399"/>
                </a:solidFill>
                <a:prstDash val="solid"/>
                <a:round/>
              </a:ln>
              <a:effectLst/>
            </p:spPr>
            <p:txBody>
              <a:bodyPr wrap="square" lIns="45719" tIns="45719" rIns="45719" bIns="45719" numCol="1" anchor="ctr">
                <a:noAutofit/>
              </a:bodyPr>
              <a:lstStyle/>
              <a:p>
                <a:pPr algn="ctr" defTabSz="533400">
                  <a:lnSpc>
                    <a:spcPct val="90000"/>
                  </a:lnSpc>
                  <a:spcBef>
                    <a:spcPts val="700"/>
                  </a:spcBef>
                  <a:defRPr>
                    <a:solidFill>
                      <a:srgbClr val="FFFFFF"/>
                    </a:solidFill>
                  </a:defRPr>
                </a:pPr>
              </a:p>
            </p:txBody>
          </p:sp>
          <p:sp>
            <p:nvSpPr>
              <p:cNvPr id="189" name="Productos de puericultura"/>
              <p:cNvSpPr txBox="1"/>
              <p:nvPr/>
            </p:nvSpPr>
            <p:spPr>
              <a:xfrm>
                <a:off x="14003" y="50447"/>
                <a:ext cx="1303727" cy="37719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620" tIns="7620" rIns="7620" bIns="7620" numCol="1" anchor="ctr">
                <a:spAutoFit/>
              </a:bodyPr>
              <a:lstStyle>
                <a:lvl1pPr algn="ctr" defTabSz="533400">
                  <a:lnSpc>
                    <a:spcPct val="90000"/>
                  </a:lnSpc>
                  <a:spcBef>
                    <a:spcPts val="500"/>
                  </a:spcBef>
                  <a:defRPr sz="1200">
                    <a:latin typeface="Verdana"/>
                    <a:ea typeface="Verdana"/>
                    <a:cs typeface="Verdana"/>
                    <a:sym typeface="Verdana"/>
                  </a:defRPr>
                </a:lvl1pPr>
              </a:lstStyle>
              <a:p>
                <a:pPr/>
                <a:r>
                  <a:t>Productos de puericultura</a:t>
                </a:r>
              </a:p>
            </p:txBody>
          </p:sp>
        </p:grpSp>
        <p:sp>
          <p:nvSpPr>
            <p:cNvPr id="191" name="Línea"/>
            <p:cNvSpPr/>
            <p:nvPr/>
          </p:nvSpPr>
          <p:spPr>
            <a:xfrm flipV="1">
              <a:off x="3419209" y="3767307"/>
              <a:ext cx="143594" cy="48751"/>
            </a:xfrm>
            <a:prstGeom prst="line">
              <a:avLst/>
            </a:prstGeom>
            <a:noFill/>
            <a:ln w="25400" cap="flat">
              <a:solidFill>
                <a:srgbClr val="FF3399"/>
              </a:solidFill>
              <a:prstDash val="solid"/>
              <a:round/>
            </a:ln>
            <a:effectLst/>
          </p:spPr>
          <p:txBody>
            <a:bodyPr wrap="square" lIns="45719" tIns="45719" rIns="45719" bIns="45719" numCol="1" anchor="t">
              <a:noAutofit/>
            </a:bodyPr>
            <a:lstStyle/>
            <a:p>
              <a:pPr/>
            </a:p>
          </p:txBody>
        </p:sp>
        <p:grpSp>
          <p:nvGrpSpPr>
            <p:cNvPr id="194" name="Agrupar"/>
            <p:cNvGrpSpPr/>
            <p:nvPr/>
          </p:nvGrpSpPr>
          <p:grpSpPr>
            <a:xfrm>
              <a:off x="3563006" y="3558705"/>
              <a:ext cx="5221970" cy="417141"/>
              <a:chOff x="0" y="0"/>
              <a:chExt cx="5221968" cy="417139"/>
            </a:xfrm>
          </p:grpSpPr>
          <p:sp>
            <p:nvSpPr>
              <p:cNvPr id="192" name="Rectángulo redondeado"/>
              <p:cNvSpPr/>
              <p:nvPr/>
            </p:nvSpPr>
            <p:spPr>
              <a:xfrm>
                <a:off x="0" y="0"/>
                <a:ext cx="5221969" cy="417140"/>
              </a:xfrm>
              <a:prstGeom prst="roundRect">
                <a:avLst>
                  <a:gd name="adj" fmla="val 10000"/>
                </a:avLst>
              </a:prstGeom>
              <a:solidFill>
                <a:srgbClr val="FFB7DB"/>
              </a:solidFill>
              <a:ln w="25400" cap="flat">
                <a:solidFill>
                  <a:srgbClr val="FF3399"/>
                </a:solidFill>
                <a:prstDash val="solid"/>
                <a:round/>
              </a:ln>
              <a:effectLst/>
            </p:spPr>
            <p:txBody>
              <a:bodyPr wrap="square" lIns="45719" tIns="45719" rIns="45719" bIns="45719" numCol="1" anchor="ctr">
                <a:noAutofit/>
              </a:bodyPr>
              <a:lstStyle/>
              <a:p>
                <a:pPr algn="ctr" defTabSz="533400">
                  <a:lnSpc>
                    <a:spcPct val="90000"/>
                  </a:lnSpc>
                  <a:spcBef>
                    <a:spcPts val="700"/>
                  </a:spcBef>
                  <a:defRPr sz="1200">
                    <a:latin typeface="Verdana"/>
                    <a:ea typeface="Verdana"/>
                    <a:cs typeface="Verdana"/>
                    <a:sym typeface="Verdana"/>
                  </a:defRPr>
                </a:pPr>
              </a:p>
            </p:txBody>
          </p:sp>
          <p:sp>
            <p:nvSpPr>
              <p:cNvPr id="193" name="Aquellos que se utilizan en el cuidado de los niños y las niñas y de los bebés."/>
              <p:cNvSpPr txBox="1"/>
              <p:nvPr/>
            </p:nvSpPr>
            <p:spPr>
              <a:xfrm>
                <a:off x="12218" y="19974"/>
                <a:ext cx="5197533" cy="37719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620" tIns="7620" rIns="7620" bIns="7620" numCol="1" anchor="ctr">
                <a:spAutoFit/>
              </a:bodyPr>
              <a:lstStyle>
                <a:lvl1pPr algn="ctr" defTabSz="533400">
                  <a:lnSpc>
                    <a:spcPct val="90000"/>
                  </a:lnSpc>
                  <a:spcBef>
                    <a:spcPts val="500"/>
                  </a:spcBef>
                  <a:defRPr sz="1200">
                    <a:latin typeface="Verdana"/>
                    <a:ea typeface="Verdana"/>
                    <a:cs typeface="Verdana"/>
                    <a:sym typeface="Verdana"/>
                  </a:defRPr>
                </a:lvl1pPr>
              </a:lstStyle>
              <a:p>
                <a:pPr/>
                <a:r>
                  <a:t>Aquellos que se utilizan en el cuidado de los niños y las niñas y de los bebés.</a:t>
                </a:r>
              </a:p>
            </p:txBody>
          </p:sp>
        </p:grpSp>
        <p:sp>
          <p:nvSpPr>
            <p:cNvPr id="195" name="Línea"/>
            <p:cNvSpPr/>
            <p:nvPr/>
          </p:nvSpPr>
          <p:spPr>
            <a:xfrm>
              <a:off x="1703850" y="2718449"/>
              <a:ext cx="392982" cy="2000871"/>
            </a:xfrm>
            <a:prstGeom prst="line">
              <a:avLst/>
            </a:prstGeom>
            <a:noFill/>
            <a:ln w="25400" cap="flat">
              <a:solidFill>
                <a:srgbClr val="FF3399"/>
              </a:solidFill>
              <a:prstDash val="solid"/>
              <a:round/>
            </a:ln>
            <a:effectLst/>
          </p:spPr>
          <p:txBody>
            <a:bodyPr wrap="square" lIns="45719" tIns="45719" rIns="45719" bIns="45719" numCol="1" anchor="t">
              <a:noAutofit/>
            </a:bodyPr>
            <a:lstStyle/>
            <a:p>
              <a:pPr/>
            </a:p>
          </p:txBody>
        </p:sp>
        <p:grpSp>
          <p:nvGrpSpPr>
            <p:cNvPr id="198" name="Agrupar"/>
            <p:cNvGrpSpPr/>
            <p:nvPr/>
          </p:nvGrpSpPr>
          <p:grpSpPr>
            <a:xfrm>
              <a:off x="2096209" y="4444487"/>
              <a:ext cx="1339978" cy="548641"/>
              <a:chOff x="0" y="0"/>
              <a:chExt cx="1339977" cy="548640"/>
            </a:xfrm>
          </p:grpSpPr>
          <p:sp>
            <p:nvSpPr>
              <p:cNvPr id="196" name="Rectángulo redondeado"/>
              <p:cNvSpPr/>
              <p:nvPr/>
            </p:nvSpPr>
            <p:spPr>
              <a:xfrm>
                <a:off x="0" y="18806"/>
                <a:ext cx="1339978" cy="511029"/>
              </a:xfrm>
              <a:prstGeom prst="roundRect">
                <a:avLst>
                  <a:gd name="adj" fmla="val 10000"/>
                </a:avLst>
              </a:prstGeom>
              <a:solidFill>
                <a:srgbClr val="FFB7DB"/>
              </a:solidFill>
              <a:ln w="25400" cap="flat">
                <a:solidFill>
                  <a:srgbClr val="FF3399"/>
                </a:solidFill>
                <a:prstDash val="solid"/>
                <a:round/>
              </a:ln>
              <a:effectLst/>
            </p:spPr>
            <p:txBody>
              <a:bodyPr wrap="square" lIns="45719" tIns="45719" rIns="45719" bIns="45719" numCol="1" anchor="ctr">
                <a:noAutofit/>
              </a:bodyPr>
              <a:lstStyle/>
              <a:p>
                <a:pPr algn="ctr" defTabSz="533400">
                  <a:lnSpc>
                    <a:spcPct val="90000"/>
                  </a:lnSpc>
                  <a:spcBef>
                    <a:spcPts val="700"/>
                  </a:spcBef>
                  <a:defRPr>
                    <a:solidFill>
                      <a:srgbClr val="FFFFFF"/>
                    </a:solidFill>
                  </a:defRPr>
                </a:pPr>
              </a:p>
            </p:txBody>
          </p:sp>
          <p:sp>
            <p:nvSpPr>
              <p:cNvPr id="197" name="Productos de dietética y de alimentación"/>
              <p:cNvSpPr txBox="1"/>
              <p:nvPr/>
            </p:nvSpPr>
            <p:spPr>
              <a:xfrm>
                <a:off x="14966" y="0"/>
                <a:ext cx="1310044" cy="5486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620" tIns="7620" rIns="7620" bIns="7620" numCol="1" anchor="ctr">
                <a:spAutoFit/>
              </a:bodyPr>
              <a:lstStyle>
                <a:lvl1pPr algn="ctr" defTabSz="533400">
                  <a:lnSpc>
                    <a:spcPct val="90000"/>
                  </a:lnSpc>
                  <a:spcBef>
                    <a:spcPts val="500"/>
                  </a:spcBef>
                  <a:defRPr sz="1200">
                    <a:latin typeface="Verdana"/>
                    <a:ea typeface="Verdana"/>
                    <a:cs typeface="Verdana"/>
                    <a:sym typeface="Verdana"/>
                  </a:defRPr>
                </a:lvl1pPr>
              </a:lstStyle>
              <a:p>
                <a:pPr/>
                <a:r>
                  <a:t>Productos de dietética y de alimentación</a:t>
                </a:r>
              </a:p>
            </p:txBody>
          </p:sp>
        </p:grpSp>
        <p:sp>
          <p:nvSpPr>
            <p:cNvPr id="199" name="Línea"/>
            <p:cNvSpPr/>
            <p:nvPr/>
          </p:nvSpPr>
          <p:spPr>
            <a:xfrm flipV="1">
              <a:off x="3435904" y="4519720"/>
              <a:ext cx="402427" cy="199153"/>
            </a:xfrm>
            <a:prstGeom prst="line">
              <a:avLst/>
            </a:prstGeom>
            <a:noFill/>
            <a:ln w="25400" cap="flat">
              <a:solidFill>
                <a:srgbClr val="FF3399"/>
              </a:solidFill>
              <a:prstDash val="solid"/>
              <a:round/>
            </a:ln>
            <a:effectLst/>
          </p:spPr>
          <p:txBody>
            <a:bodyPr wrap="square" lIns="45719" tIns="45719" rIns="45719" bIns="45719" numCol="1" anchor="t">
              <a:noAutofit/>
            </a:bodyPr>
            <a:lstStyle/>
            <a:p>
              <a:pPr/>
            </a:p>
          </p:txBody>
        </p:sp>
        <p:grpSp>
          <p:nvGrpSpPr>
            <p:cNvPr id="202" name="Agrupar"/>
            <p:cNvGrpSpPr/>
            <p:nvPr/>
          </p:nvGrpSpPr>
          <p:grpSpPr>
            <a:xfrm>
              <a:off x="3838612" y="4064988"/>
              <a:ext cx="4946364" cy="909334"/>
              <a:chOff x="0" y="0"/>
              <a:chExt cx="4946362" cy="909332"/>
            </a:xfrm>
          </p:grpSpPr>
          <p:sp>
            <p:nvSpPr>
              <p:cNvPr id="200" name="Rectángulo redondeado"/>
              <p:cNvSpPr/>
              <p:nvPr/>
            </p:nvSpPr>
            <p:spPr>
              <a:xfrm>
                <a:off x="0" y="0"/>
                <a:ext cx="4946363" cy="909333"/>
              </a:xfrm>
              <a:prstGeom prst="roundRect">
                <a:avLst>
                  <a:gd name="adj" fmla="val 10000"/>
                </a:avLst>
              </a:prstGeom>
              <a:solidFill>
                <a:srgbClr val="FFB7DB"/>
              </a:solidFill>
              <a:ln w="25400" cap="flat">
                <a:solidFill>
                  <a:srgbClr val="FF3399"/>
                </a:solidFill>
                <a:prstDash val="solid"/>
                <a:round/>
              </a:ln>
              <a:effectLst/>
            </p:spPr>
            <p:txBody>
              <a:bodyPr wrap="square" lIns="45719" tIns="45719" rIns="45719" bIns="45719" numCol="1" anchor="ctr">
                <a:noAutofit/>
              </a:bodyPr>
              <a:lstStyle/>
              <a:p>
                <a:pPr algn="ctr" defTabSz="533400">
                  <a:lnSpc>
                    <a:spcPct val="90000"/>
                  </a:lnSpc>
                  <a:spcBef>
                    <a:spcPts val="700"/>
                  </a:spcBef>
                  <a:defRPr sz="1200">
                    <a:latin typeface="Verdana"/>
                    <a:ea typeface="Verdana"/>
                    <a:cs typeface="Verdana"/>
                    <a:sym typeface="Verdana"/>
                  </a:defRPr>
                </a:pPr>
              </a:p>
            </p:txBody>
          </p:sp>
          <p:sp>
            <p:nvSpPr>
              <p:cNvPr id="201" name="Aquellos destinados a las personas que padecen determinados trastornos metabólicos congénitos, alimentos para grupos especiales y a la nutrición enteral domiciliaria para pacientes que, por su situación, no pueden cubrir sus necesidades nutricionales con"/>
              <p:cNvSpPr txBox="1"/>
              <p:nvPr/>
            </p:nvSpPr>
            <p:spPr>
              <a:xfrm>
                <a:off x="26632" y="8896"/>
                <a:ext cx="4893097" cy="8915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620" tIns="7620" rIns="7620" bIns="7620" numCol="1" anchor="ctr">
                <a:spAutoFit/>
              </a:bodyPr>
              <a:lstStyle>
                <a:lvl1pPr algn="ctr" defTabSz="533400">
                  <a:lnSpc>
                    <a:spcPct val="90000"/>
                  </a:lnSpc>
                  <a:spcBef>
                    <a:spcPts val="500"/>
                  </a:spcBef>
                  <a:defRPr sz="1200">
                    <a:latin typeface="Verdana"/>
                    <a:ea typeface="Verdana"/>
                    <a:cs typeface="Verdana"/>
                    <a:sym typeface="Verdana"/>
                  </a:defRPr>
                </a:lvl1pPr>
              </a:lstStyle>
              <a:p>
                <a:pPr/>
                <a:r>
                  <a:t>Aquellos destinados a las personas que padecen determinados trastornos metabólicos congénitos, alimentos para grupos especiales y a la nutrición enteral domiciliaria para pacientes que, por su situación, no pueden cubrir sus necesidades nutricionales con alimentos de uso ordinario.</a:t>
                </a:r>
              </a:p>
            </p:txBody>
          </p:sp>
        </p:grpSp>
      </p:grpSp>
      <p:grpSp>
        <p:nvGrpSpPr>
          <p:cNvPr id="206" name="Rectángulo redondeado 23"/>
          <p:cNvGrpSpPr/>
          <p:nvPr/>
        </p:nvGrpSpPr>
        <p:grpSpPr>
          <a:xfrm>
            <a:off x="6609522" y="-1"/>
            <a:ext cx="2534479" cy="759193"/>
            <a:chOff x="0" y="0"/>
            <a:chExt cx="2534477" cy="759191"/>
          </a:xfrm>
        </p:grpSpPr>
        <p:sp>
          <p:nvSpPr>
            <p:cNvPr id="204" name="Figura"/>
            <p:cNvSpPr/>
            <p:nvPr/>
          </p:nvSpPr>
          <p:spPr>
            <a:xfrm>
              <a:off x="-1" y="-1"/>
              <a:ext cx="2534479" cy="75919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21600" y="21600"/>
                  </a:lnTo>
                  <a:lnTo>
                    <a:pt x="3947" y="21600"/>
                  </a:lnTo>
                  <a:cubicBezTo>
                    <a:pt x="1206" y="21600"/>
                    <a:pt x="0" y="17047"/>
                    <a:pt x="0" y="11083"/>
                  </a:cubicBezTo>
                  <a:cubicBezTo>
                    <a:pt x="0" y="5118"/>
                    <a:pt x="1206" y="0"/>
                    <a:pt x="3947" y="0"/>
                  </a:cubicBezTo>
                  <a:lnTo>
                    <a:pt x="21600" y="0"/>
                  </a:lnTo>
                  <a:close/>
                </a:path>
              </a:pathLst>
            </a:custGeom>
            <a:solidFill>
              <a:srgbClr val="2A9076"/>
            </a:solidFill>
            <a:ln w="12700" cap="flat">
              <a:noFill/>
              <a:miter lim="400000"/>
            </a:ln>
            <a:effectLst>
              <a:outerShdw sx="100000" sy="100000" kx="0" ky="0" algn="b" rotWithShape="0" blurRad="38100" dist="23000" dir="5400000">
                <a:srgbClr val="000000">
                  <a:alpha val="35000"/>
                </a:srgbClr>
              </a:outerShdw>
            </a:effectLst>
          </p:spPr>
          <p:txBody>
            <a:bodyPr wrap="square" lIns="45719" tIns="45719" rIns="45719" bIns="45719" numCol="1" anchor="ctr">
              <a:noAutofit/>
            </a:bodyPr>
            <a:lstStyle/>
            <a:p>
              <a:pPr algn="ctr">
                <a:defRPr>
                  <a:solidFill>
                    <a:srgbClr val="FFFFFF"/>
                  </a:solidFill>
                </a:defRPr>
              </a:pPr>
            </a:p>
          </p:txBody>
        </p:sp>
        <p:sp>
          <p:nvSpPr>
            <p:cNvPr id="205" name="Unidad 1"/>
            <p:cNvSpPr txBox="1"/>
            <p:nvPr/>
          </p:nvSpPr>
          <p:spPr>
            <a:xfrm>
              <a:off x="45719" y="149725"/>
              <a:ext cx="2443039" cy="459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sz="2400">
                  <a:solidFill>
                    <a:srgbClr val="FFFFFF"/>
                  </a:solidFill>
                  <a:latin typeface="Verdana"/>
                  <a:ea typeface="Verdana"/>
                  <a:cs typeface="Verdana"/>
                  <a:sym typeface="Verdana"/>
                </a:defRPr>
              </a:lvl1pPr>
            </a:lstStyle>
            <a:p>
              <a:pPr/>
              <a:r>
                <a:t>Unidad 1</a:t>
              </a:r>
            </a:p>
          </p:txBody>
        </p:sp>
      </p:gr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8" name="Rectángulo 9"/>
          <p:cNvSpPr/>
          <p:nvPr/>
        </p:nvSpPr>
        <p:spPr>
          <a:xfrm>
            <a:off x="0" y="6637734"/>
            <a:ext cx="9188450" cy="247651"/>
          </a:xfrm>
          <a:prstGeom prst="rect">
            <a:avLst/>
          </a:prstGeom>
          <a:solidFill>
            <a:srgbClr val="BFBFBF"/>
          </a:solidFill>
          <a:ln w="12700">
            <a:miter lim="400000"/>
          </a:ln>
        </p:spPr>
        <p:txBody>
          <a:bodyPr lIns="45719" rIns="45719" anchor="ctr"/>
          <a:lstStyle/>
          <a:p>
            <a:pPr algn="ctr">
              <a:defRPr>
                <a:solidFill>
                  <a:srgbClr val="FFFFFF"/>
                </a:solidFill>
              </a:defRPr>
            </a:pPr>
          </a:p>
        </p:txBody>
      </p:sp>
      <p:sp>
        <p:nvSpPr>
          <p:cNvPr id="209" name="Subtítulo 2"/>
          <p:cNvSpPr txBox="1"/>
          <p:nvPr/>
        </p:nvSpPr>
        <p:spPr>
          <a:xfrm>
            <a:off x="2930138" y="6637734"/>
            <a:ext cx="3283724" cy="276212"/>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gn="ctr" defTabSz="457200">
              <a:spcBef>
                <a:spcPts val="200"/>
              </a:spcBef>
              <a:defRPr sz="1000">
                <a:latin typeface="Verdana"/>
                <a:ea typeface="Verdana"/>
                <a:cs typeface="Verdana"/>
                <a:sym typeface="Verdana"/>
              </a:defRPr>
            </a:lvl1pPr>
          </a:lstStyle>
          <a:p>
            <a:pPr/>
            <a:r>
              <a:t>© McGraw-Hill</a:t>
            </a:r>
          </a:p>
        </p:txBody>
      </p:sp>
      <p:grpSp>
        <p:nvGrpSpPr>
          <p:cNvPr id="217" name="Agrupar 12"/>
          <p:cNvGrpSpPr/>
          <p:nvPr/>
        </p:nvGrpSpPr>
        <p:grpSpPr>
          <a:xfrm>
            <a:off x="849107" y="1023566"/>
            <a:ext cx="2109036" cy="440084"/>
            <a:chOff x="0" y="0"/>
            <a:chExt cx="2109035" cy="440082"/>
          </a:xfrm>
        </p:grpSpPr>
        <p:grpSp>
          <p:nvGrpSpPr>
            <p:cNvPr id="212" name="Triángulo isósceles 13"/>
            <p:cNvGrpSpPr/>
            <p:nvPr/>
          </p:nvGrpSpPr>
          <p:grpSpPr>
            <a:xfrm>
              <a:off x="0" y="0"/>
              <a:ext cx="468729" cy="402606"/>
              <a:chOff x="0" y="0"/>
              <a:chExt cx="468728" cy="402605"/>
            </a:xfrm>
          </p:grpSpPr>
          <p:sp>
            <p:nvSpPr>
              <p:cNvPr id="210" name="Triángulo"/>
              <p:cNvSpPr/>
              <p:nvPr/>
            </p:nvSpPr>
            <p:spPr>
              <a:xfrm>
                <a:off x="0" y="0"/>
                <a:ext cx="468729" cy="31475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lnTo>
                      <a:pt x="21600" y="21600"/>
                    </a:lnTo>
                    <a:close/>
                  </a:path>
                </a:pathLst>
              </a:custGeom>
              <a:solidFill>
                <a:srgbClr val="2A9076"/>
              </a:solidFill>
              <a:ln w="9525" cap="flat">
                <a:solidFill>
                  <a:srgbClr val="2A9076"/>
                </a:solidFill>
                <a:prstDash val="solid"/>
                <a:round/>
              </a:ln>
              <a:effectLst/>
            </p:spPr>
            <p:txBody>
              <a:bodyPr wrap="square" lIns="45719" tIns="45719" rIns="45719" bIns="45719" numCol="1" anchor="ctr">
                <a:noAutofit/>
              </a:bodyPr>
              <a:lstStyle/>
              <a:p>
                <a:pPr algn="ctr">
                  <a:defRPr>
                    <a:solidFill>
                      <a:srgbClr val="FFFFFF"/>
                    </a:solidFill>
                  </a:defRPr>
                </a:pPr>
              </a:p>
            </p:txBody>
          </p:sp>
          <p:sp>
            <p:nvSpPr>
              <p:cNvPr id="211" name="Texto"/>
              <p:cNvSpPr txBox="1"/>
              <p:nvPr/>
            </p:nvSpPr>
            <p:spPr>
              <a:xfrm>
                <a:off x="284847" y="69518"/>
                <a:ext cx="133400" cy="33308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 </a:t>
                </a:r>
              </a:p>
            </p:txBody>
          </p:sp>
        </p:grpSp>
        <p:grpSp>
          <p:nvGrpSpPr>
            <p:cNvPr id="215" name="Triángulo isósceles 14"/>
            <p:cNvGrpSpPr/>
            <p:nvPr/>
          </p:nvGrpSpPr>
          <p:grpSpPr>
            <a:xfrm>
              <a:off x="63597" y="37476"/>
              <a:ext cx="468730" cy="402607"/>
              <a:chOff x="0" y="0"/>
              <a:chExt cx="468728" cy="402605"/>
            </a:xfrm>
          </p:grpSpPr>
          <p:sp>
            <p:nvSpPr>
              <p:cNvPr id="213" name="Triángulo"/>
              <p:cNvSpPr/>
              <p:nvPr/>
            </p:nvSpPr>
            <p:spPr>
              <a:xfrm>
                <a:off x="0" y="0"/>
                <a:ext cx="468729" cy="31475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lnTo>
                      <a:pt x="21600" y="21600"/>
                    </a:lnTo>
                    <a:close/>
                  </a:path>
                </a:pathLst>
              </a:custGeom>
              <a:solidFill>
                <a:srgbClr val="2A9076"/>
              </a:solidFill>
              <a:ln w="9525" cap="flat">
                <a:solidFill>
                  <a:srgbClr val="2A9076"/>
                </a:solidFill>
                <a:prstDash val="solid"/>
                <a:round/>
              </a:ln>
              <a:effectLst/>
            </p:spPr>
            <p:txBody>
              <a:bodyPr wrap="square" lIns="45719" tIns="45719" rIns="45719" bIns="45719" numCol="1" anchor="ctr">
                <a:noAutofit/>
              </a:bodyPr>
              <a:lstStyle/>
              <a:p>
                <a:pPr algn="ctr">
                  <a:defRPr>
                    <a:solidFill>
                      <a:srgbClr val="FFFFFF"/>
                    </a:solidFill>
                  </a:defRPr>
                </a:pPr>
              </a:p>
            </p:txBody>
          </p:sp>
          <p:sp>
            <p:nvSpPr>
              <p:cNvPr id="214" name="Texto"/>
              <p:cNvSpPr txBox="1"/>
              <p:nvPr/>
            </p:nvSpPr>
            <p:spPr>
              <a:xfrm>
                <a:off x="284847" y="69518"/>
                <a:ext cx="133400" cy="33308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 </a:t>
                </a:r>
              </a:p>
            </p:txBody>
          </p:sp>
        </p:grpSp>
        <p:sp>
          <p:nvSpPr>
            <p:cNvPr id="216" name="Conector recto 15"/>
            <p:cNvSpPr/>
            <p:nvPr/>
          </p:nvSpPr>
          <p:spPr>
            <a:xfrm>
              <a:off x="502041" y="342238"/>
              <a:ext cx="1606995" cy="1"/>
            </a:xfrm>
            <a:prstGeom prst="line">
              <a:avLst/>
            </a:prstGeom>
            <a:solidFill>
              <a:srgbClr val="2A9076"/>
            </a:solidFill>
            <a:ln w="25400" cap="flat">
              <a:solidFill>
                <a:srgbClr val="2A9076"/>
              </a:solidFill>
              <a:prstDash val="solid"/>
              <a:round/>
            </a:ln>
            <a:effectLst/>
          </p:spPr>
          <p:txBody>
            <a:bodyPr wrap="square" lIns="45719" tIns="45719" rIns="45719" bIns="45719" numCol="1" anchor="t">
              <a:noAutofit/>
            </a:bodyPr>
            <a:lstStyle/>
            <a:p>
              <a:pPr/>
            </a:p>
          </p:txBody>
        </p:sp>
      </p:grpSp>
      <p:grpSp>
        <p:nvGrpSpPr>
          <p:cNvPr id="225" name="Agrupar 16"/>
          <p:cNvGrpSpPr/>
          <p:nvPr/>
        </p:nvGrpSpPr>
        <p:grpSpPr>
          <a:xfrm>
            <a:off x="869837" y="1612198"/>
            <a:ext cx="1262553" cy="227592"/>
            <a:chOff x="0" y="0"/>
            <a:chExt cx="1262551" cy="227590"/>
          </a:xfrm>
        </p:grpSpPr>
        <p:grpSp>
          <p:nvGrpSpPr>
            <p:cNvPr id="220" name="Triángulo isósceles 17"/>
            <p:cNvGrpSpPr/>
            <p:nvPr/>
          </p:nvGrpSpPr>
          <p:grpSpPr>
            <a:xfrm>
              <a:off x="0" y="-1"/>
              <a:ext cx="281182" cy="205111"/>
              <a:chOff x="0" y="0"/>
              <a:chExt cx="281181" cy="205109"/>
            </a:xfrm>
          </p:grpSpPr>
          <p:sp>
            <p:nvSpPr>
              <p:cNvPr id="218" name="Triángulo"/>
              <p:cNvSpPr/>
              <p:nvPr/>
            </p:nvSpPr>
            <p:spPr>
              <a:xfrm>
                <a:off x="0" y="0"/>
                <a:ext cx="281182" cy="18881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lnTo>
                      <a:pt x="21600" y="21600"/>
                    </a:lnTo>
                    <a:close/>
                  </a:path>
                </a:pathLst>
              </a:custGeom>
              <a:solidFill>
                <a:srgbClr val="2A9076"/>
              </a:solidFill>
              <a:ln w="9525" cap="flat">
                <a:solidFill>
                  <a:srgbClr val="2A9076"/>
                </a:solidFill>
                <a:prstDash val="solid"/>
                <a:round/>
              </a:ln>
              <a:effectLst/>
            </p:spPr>
            <p:txBody>
              <a:bodyPr wrap="square" lIns="45719" tIns="45719" rIns="45719" bIns="45719" numCol="1" anchor="ctr">
                <a:noAutofit/>
              </a:bodyPr>
              <a:lstStyle/>
              <a:p>
                <a:pPr algn="ctr">
                  <a:defRPr>
                    <a:solidFill>
                      <a:srgbClr val="FFFFFF"/>
                    </a:solidFill>
                  </a:defRPr>
                </a:pPr>
              </a:p>
            </p:txBody>
          </p:sp>
          <p:sp>
            <p:nvSpPr>
              <p:cNvPr id="219" name="Texto"/>
              <p:cNvSpPr txBox="1"/>
              <p:nvPr/>
            </p:nvSpPr>
            <p:spPr>
              <a:xfrm>
                <a:off x="191073" y="78109"/>
                <a:ext cx="39627" cy="1270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 </a:t>
                </a:r>
              </a:p>
            </p:txBody>
          </p:sp>
        </p:grpSp>
        <p:grpSp>
          <p:nvGrpSpPr>
            <p:cNvPr id="223" name="Triángulo isósceles 18"/>
            <p:cNvGrpSpPr/>
            <p:nvPr/>
          </p:nvGrpSpPr>
          <p:grpSpPr>
            <a:xfrm>
              <a:off x="38150" y="22481"/>
              <a:ext cx="281183" cy="205110"/>
              <a:chOff x="0" y="0"/>
              <a:chExt cx="281181" cy="205109"/>
            </a:xfrm>
          </p:grpSpPr>
          <p:sp>
            <p:nvSpPr>
              <p:cNvPr id="221" name="Triángulo"/>
              <p:cNvSpPr/>
              <p:nvPr/>
            </p:nvSpPr>
            <p:spPr>
              <a:xfrm>
                <a:off x="0" y="0"/>
                <a:ext cx="281182" cy="18881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lnTo>
                      <a:pt x="21600" y="21600"/>
                    </a:lnTo>
                    <a:close/>
                  </a:path>
                </a:pathLst>
              </a:custGeom>
              <a:solidFill>
                <a:srgbClr val="2A9076"/>
              </a:solidFill>
              <a:ln w="9525" cap="flat">
                <a:solidFill>
                  <a:srgbClr val="2A9076"/>
                </a:solidFill>
                <a:prstDash val="solid"/>
                <a:round/>
              </a:ln>
              <a:effectLst/>
            </p:spPr>
            <p:txBody>
              <a:bodyPr wrap="square" lIns="45719" tIns="45719" rIns="45719" bIns="45719" numCol="1" anchor="ctr">
                <a:noAutofit/>
              </a:bodyPr>
              <a:lstStyle/>
              <a:p>
                <a:pPr algn="ctr">
                  <a:defRPr>
                    <a:solidFill>
                      <a:srgbClr val="FFFFFF"/>
                    </a:solidFill>
                  </a:defRPr>
                </a:pPr>
              </a:p>
            </p:txBody>
          </p:sp>
          <p:sp>
            <p:nvSpPr>
              <p:cNvPr id="222" name="Texto"/>
              <p:cNvSpPr txBox="1"/>
              <p:nvPr/>
            </p:nvSpPr>
            <p:spPr>
              <a:xfrm>
                <a:off x="191073" y="78109"/>
                <a:ext cx="39627" cy="1270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 </a:t>
                </a:r>
              </a:p>
            </p:txBody>
          </p:sp>
        </p:grpSp>
        <p:sp>
          <p:nvSpPr>
            <p:cNvPr id="224" name="Conector recto 19"/>
            <p:cNvSpPr/>
            <p:nvPr/>
          </p:nvSpPr>
          <p:spPr>
            <a:xfrm>
              <a:off x="298545" y="202612"/>
              <a:ext cx="964007" cy="1"/>
            </a:xfrm>
            <a:prstGeom prst="line">
              <a:avLst/>
            </a:prstGeom>
            <a:solidFill>
              <a:srgbClr val="2A9076"/>
            </a:solidFill>
            <a:ln w="25400" cap="flat">
              <a:solidFill>
                <a:srgbClr val="2A9076"/>
              </a:solidFill>
              <a:prstDash val="solid"/>
              <a:round/>
            </a:ln>
            <a:effectLst/>
          </p:spPr>
          <p:txBody>
            <a:bodyPr wrap="square" lIns="45719" tIns="45719" rIns="45719" bIns="45719" numCol="1" anchor="t">
              <a:noAutofit/>
            </a:bodyPr>
            <a:lstStyle/>
            <a:p>
              <a:pPr/>
            </a:p>
          </p:txBody>
        </p:sp>
      </p:grpSp>
      <p:pic>
        <p:nvPicPr>
          <p:cNvPr id="226" name="Imagen 2" descr="Imagen 2"/>
          <p:cNvPicPr>
            <a:picLocks noChangeAspect="1"/>
          </p:cNvPicPr>
          <p:nvPr/>
        </p:nvPicPr>
        <p:blipFill>
          <a:blip r:embed="rId2">
            <a:extLst/>
          </a:blip>
          <a:stretch>
            <a:fillRect/>
          </a:stretch>
        </p:blipFill>
        <p:spPr>
          <a:xfrm>
            <a:off x="401783" y="189558"/>
            <a:ext cx="653878" cy="653878"/>
          </a:xfrm>
          <a:prstGeom prst="rect">
            <a:avLst/>
          </a:prstGeom>
          <a:ln w="12700">
            <a:miter lim="400000"/>
          </a:ln>
        </p:spPr>
      </p:pic>
      <p:sp>
        <p:nvSpPr>
          <p:cNvPr id="227" name="CuadroTexto 18"/>
          <p:cNvSpPr txBox="1"/>
          <p:nvPr/>
        </p:nvSpPr>
        <p:spPr>
          <a:xfrm>
            <a:off x="1396868" y="897420"/>
            <a:ext cx="7546921" cy="370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a:solidFill>
                  <a:srgbClr val="A6A6A6"/>
                </a:solidFill>
                <a:latin typeface="Verdana"/>
                <a:ea typeface="Verdana"/>
                <a:cs typeface="Verdana"/>
                <a:sym typeface="Verdana"/>
              </a:defRPr>
            </a:lvl1pPr>
          </a:lstStyle>
          <a:p>
            <a:pPr/>
            <a:r>
              <a:t>3. DISPENSACIÓN Y VENTA DE PRODUCTOS DE PARAFARMACIA</a:t>
            </a:r>
          </a:p>
        </p:txBody>
      </p:sp>
      <p:sp>
        <p:nvSpPr>
          <p:cNvPr id="228" name="CuadroTexto 24"/>
          <p:cNvSpPr txBox="1"/>
          <p:nvPr/>
        </p:nvSpPr>
        <p:spPr>
          <a:xfrm>
            <a:off x="953708" y="1476642"/>
            <a:ext cx="4324618" cy="370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lvl="1">
              <a:defRPr>
                <a:solidFill>
                  <a:srgbClr val="A6A6A6"/>
                </a:solidFill>
                <a:latin typeface="Verdana"/>
                <a:ea typeface="Verdana"/>
                <a:cs typeface="Verdana"/>
                <a:sym typeface="Verdana"/>
              </a:defRPr>
            </a:pPr>
            <a:r>
              <a:t>3.1. Dispensación de productos</a:t>
            </a:r>
          </a:p>
        </p:txBody>
      </p:sp>
      <p:sp>
        <p:nvSpPr>
          <p:cNvPr id="229" name="CuadroTexto 25"/>
          <p:cNvSpPr txBox="1"/>
          <p:nvPr/>
        </p:nvSpPr>
        <p:spPr>
          <a:xfrm>
            <a:off x="447502" y="1994941"/>
            <a:ext cx="8032972" cy="2250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just">
              <a:defRPr sz="1400">
                <a:latin typeface="Verdana"/>
                <a:ea typeface="Verdana"/>
                <a:cs typeface="Verdana"/>
                <a:sym typeface="Verdana"/>
              </a:defRPr>
            </a:pPr>
            <a:r>
              <a:t>La dispensación consiste en un </a:t>
            </a:r>
            <a:r>
              <a:rPr b="1"/>
              <a:t>servicio</a:t>
            </a:r>
            <a:r>
              <a:t> en el que se proporciona de forma </a:t>
            </a:r>
            <a:r>
              <a:rPr b="1"/>
              <a:t>profesional</a:t>
            </a:r>
            <a:r>
              <a:t> al cliente la </a:t>
            </a:r>
            <a:r>
              <a:rPr b="1"/>
              <a:t>información necesaria </a:t>
            </a:r>
            <a:r>
              <a:t>de un producto para su correcto uso. La dispensación no debe ser realizada de una forma mecánica. La oficina de farmacia puede tener</a:t>
            </a:r>
            <a:r>
              <a:rPr b="1"/>
              <a:t> protocolos </a:t>
            </a:r>
            <a:r>
              <a:t>que guían la realización de la dispensación. </a:t>
            </a:r>
          </a:p>
          <a:p>
            <a:pPr algn="just">
              <a:defRPr sz="1400">
                <a:latin typeface="Verdana"/>
                <a:ea typeface="Verdana"/>
                <a:cs typeface="Verdana"/>
                <a:sym typeface="Verdana"/>
              </a:defRPr>
            </a:pPr>
          </a:p>
          <a:p>
            <a:pPr algn="just">
              <a:defRPr sz="1400">
                <a:latin typeface="Verdana"/>
                <a:ea typeface="Verdana"/>
                <a:cs typeface="Verdana"/>
                <a:sym typeface="Verdana"/>
              </a:defRPr>
            </a:pPr>
            <a:r>
              <a:t>En la oficina de farmacia se pueden dispensar:</a:t>
            </a:r>
          </a:p>
          <a:p>
            <a:pPr lvl="1" algn="just">
              <a:defRPr sz="1400">
                <a:latin typeface="Verdana"/>
                <a:ea typeface="Verdana"/>
                <a:cs typeface="Verdana"/>
                <a:sym typeface="Verdana"/>
              </a:defRPr>
            </a:pPr>
            <a:r>
              <a:t>• </a:t>
            </a:r>
            <a:r>
              <a:rPr b="1"/>
              <a:t>Productos financiados</a:t>
            </a:r>
            <a:r>
              <a:t>: el cliente presenta una receta pública que previamente ha cumplimentado un facultativo. En este caso, el cliente pagará una parte del precio del producto en función de su tipo de aportación. </a:t>
            </a:r>
          </a:p>
          <a:p>
            <a:pPr lvl="1" algn="just">
              <a:defRPr sz="1400">
                <a:latin typeface="Verdana"/>
                <a:ea typeface="Verdana"/>
                <a:cs typeface="Verdana"/>
                <a:sym typeface="Verdana"/>
              </a:defRPr>
            </a:pPr>
            <a:r>
              <a:t>• </a:t>
            </a:r>
            <a:r>
              <a:rPr b="1"/>
              <a:t>Productos no financiados</a:t>
            </a:r>
            <a:r>
              <a:t>: el cliente paga el 100 % del precio del producto. </a:t>
            </a:r>
          </a:p>
        </p:txBody>
      </p:sp>
      <p:sp>
        <p:nvSpPr>
          <p:cNvPr id="230" name="CuadroTexto 27"/>
          <p:cNvSpPr txBox="1"/>
          <p:nvPr/>
        </p:nvSpPr>
        <p:spPr>
          <a:xfrm>
            <a:off x="512222" y="4838246"/>
            <a:ext cx="8164005" cy="955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just">
              <a:defRPr b="1" sz="1400">
                <a:latin typeface="Verdana"/>
                <a:ea typeface="Verdana"/>
                <a:cs typeface="Verdana"/>
                <a:sym typeface="Verdana"/>
              </a:defRPr>
            </a:pPr>
            <a:r>
              <a:t>Transacción</a:t>
            </a:r>
            <a:r>
              <a:rPr b="0"/>
              <a:t> mediante la cual el cliente adquiere un producto o servicio a cambio de dinero. En el proceso de la venta se establece una </a:t>
            </a:r>
            <a:r>
              <a:t>comunicación</a:t>
            </a:r>
            <a:r>
              <a:rPr b="0"/>
              <a:t> y se transmite información en la que se ayuda al cliente en la toma de decisión del producto más adecuado a sus necesidades y características personales.</a:t>
            </a:r>
          </a:p>
        </p:txBody>
      </p:sp>
      <p:sp>
        <p:nvSpPr>
          <p:cNvPr id="231" name="CuadroTexto 29"/>
          <p:cNvSpPr txBox="1"/>
          <p:nvPr/>
        </p:nvSpPr>
        <p:spPr>
          <a:xfrm>
            <a:off x="706199" y="4313004"/>
            <a:ext cx="4503887" cy="370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lvl="1">
              <a:defRPr>
                <a:solidFill>
                  <a:srgbClr val="A6A6A6"/>
                </a:solidFill>
                <a:latin typeface="Verdana"/>
                <a:ea typeface="Verdana"/>
                <a:cs typeface="Verdana"/>
                <a:sym typeface="Verdana"/>
              </a:defRPr>
            </a:pPr>
            <a:r>
              <a:t>3.2. Venta de productos</a:t>
            </a:r>
          </a:p>
        </p:txBody>
      </p:sp>
      <p:grpSp>
        <p:nvGrpSpPr>
          <p:cNvPr id="239" name="Agrupar 16"/>
          <p:cNvGrpSpPr/>
          <p:nvPr/>
        </p:nvGrpSpPr>
        <p:grpSpPr>
          <a:xfrm>
            <a:off x="829767" y="4432863"/>
            <a:ext cx="1302623" cy="257241"/>
            <a:chOff x="0" y="0"/>
            <a:chExt cx="1302621" cy="257240"/>
          </a:xfrm>
        </p:grpSpPr>
        <p:grpSp>
          <p:nvGrpSpPr>
            <p:cNvPr id="234" name="Triángulo isósceles 17"/>
            <p:cNvGrpSpPr/>
            <p:nvPr/>
          </p:nvGrpSpPr>
          <p:grpSpPr>
            <a:xfrm>
              <a:off x="0" y="0"/>
              <a:ext cx="290106" cy="230697"/>
              <a:chOff x="0" y="0"/>
              <a:chExt cx="290105" cy="230697"/>
            </a:xfrm>
          </p:grpSpPr>
          <p:sp>
            <p:nvSpPr>
              <p:cNvPr id="232" name="Triángulo"/>
              <p:cNvSpPr/>
              <p:nvPr/>
            </p:nvSpPr>
            <p:spPr>
              <a:xfrm>
                <a:off x="0" y="0"/>
                <a:ext cx="290106" cy="22293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lnTo>
                      <a:pt x="21600" y="21600"/>
                    </a:lnTo>
                    <a:close/>
                  </a:path>
                </a:pathLst>
              </a:custGeom>
              <a:solidFill>
                <a:srgbClr val="2A9076"/>
              </a:solidFill>
              <a:ln w="9525" cap="flat">
                <a:solidFill>
                  <a:srgbClr val="2A9076"/>
                </a:solidFill>
                <a:prstDash val="solid"/>
                <a:round/>
              </a:ln>
              <a:effectLst/>
            </p:spPr>
            <p:txBody>
              <a:bodyPr wrap="square" lIns="45719" tIns="45719" rIns="45719" bIns="45719" numCol="1" anchor="ctr">
                <a:noAutofit/>
              </a:bodyPr>
              <a:lstStyle/>
              <a:p>
                <a:pPr algn="ctr">
                  <a:defRPr>
                    <a:solidFill>
                      <a:srgbClr val="FFFFFF"/>
                    </a:solidFill>
                  </a:defRPr>
                </a:pPr>
              </a:p>
            </p:txBody>
          </p:sp>
          <p:sp>
            <p:nvSpPr>
              <p:cNvPr id="233" name="Texto"/>
              <p:cNvSpPr txBox="1"/>
              <p:nvPr/>
            </p:nvSpPr>
            <p:spPr>
              <a:xfrm>
                <a:off x="195535" y="103697"/>
                <a:ext cx="44089" cy="1270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 </a:t>
                </a:r>
              </a:p>
            </p:txBody>
          </p:sp>
        </p:grpSp>
        <p:grpSp>
          <p:nvGrpSpPr>
            <p:cNvPr id="237" name="Triángulo isósceles 18"/>
            <p:cNvGrpSpPr/>
            <p:nvPr/>
          </p:nvGrpSpPr>
          <p:grpSpPr>
            <a:xfrm>
              <a:off x="39361" y="26543"/>
              <a:ext cx="290107" cy="230698"/>
              <a:chOff x="0" y="0"/>
              <a:chExt cx="290105" cy="230697"/>
            </a:xfrm>
          </p:grpSpPr>
          <p:sp>
            <p:nvSpPr>
              <p:cNvPr id="235" name="Triángulo"/>
              <p:cNvSpPr/>
              <p:nvPr/>
            </p:nvSpPr>
            <p:spPr>
              <a:xfrm>
                <a:off x="0" y="0"/>
                <a:ext cx="290106" cy="22293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lnTo>
                      <a:pt x="21600" y="21600"/>
                    </a:lnTo>
                    <a:close/>
                  </a:path>
                </a:pathLst>
              </a:custGeom>
              <a:solidFill>
                <a:srgbClr val="2A9076"/>
              </a:solidFill>
              <a:ln w="9525" cap="flat">
                <a:solidFill>
                  <a:srgbClr val="2A9076"/>
                </a:solidFill>
                <a:prstDash val="solid"/>
                <a:round/>
              </a:ln>
              <a:effectLst/>
            </p:spPr>
            <p:txBody>
              <a:bodyPr wrap="square" lIns="45719" tIns="45719" rIns="45719" bIns="45719" numCol="1" anchor="ctr">
                <a:noAutofit/>
              </a:bodyPr>
              <a:lstStyle/>
              <a:p>
                <a:pPr algn="ctr">
                  <a:defRPr>
                    <a:solidFill>
                      <a:srgbClr val="FFFFFF"/>
                    </a:solidFill>
                  </a:defRPr>
                </a:pPr>
              </a:p>
            </p:txBody>
          </p:sp>
          <p:sp>
            <p:nvSpPr>
              <p:cNvPr id="236" name="Texto"/>
              <p:cNvSpPr txBox="1"/>
              <p:nvPr/>
            </p:nvSpPr>
            <p:spPr>
              <a:xfrm>
                <a:off x="195535" y="103697"/>
                <a:ext cx="44089" cy="1270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 </a:t>
                </a:r>
              </a:p>
            </p:txBody>
          </p:sp>
        </p:grpSp>
        <p:sp>
          <p:nvSpPr>
            <p:cNvPr id="238" name="Conector recto 19"/>
            <p:cNvSpPr/>
            <p:nvPr/>
          </p:nvSpPr>
          <p:spPr>
            <a:xfrm>
              <a:off x="308020" y="239222"/>
              <a:ext cx="994602" cy="1"/>
            </a:xfrm>
            <a:prstGeom prst="line">
              <a:avLst/>
            </a:prstGeom>
            <a:solidFill>
              <a:srgbClr val="2A9076"/>
            </a:solidFill>
            <a:ln w="25400" cap="flat">
              <a:solidFill>
                <a:srgbClr val="2A9076"/>
              </a:solidFill>
              <a:prstDash val="solid"/>
              <a:round/>
            </a:ln>
            <a:effectLst/>
          </p:spPr>
          <p:txBody>
            <a:bodyPr wrap="square" lIns="45719" tIns="45719" rIns="45719" bIns="45719" numCol="1" anchor="t">
              <a:noAutofit/>
            </a:bodyPr>
            <a:lstStyle/>
            <a:p>
              <a:pPr/>
            </a:p>
          </p:txBody>
        </p:sp>
      </p:grpSp>
      <p:grpSp>
        <p:nvGrpSpPr>
          <p:cNvPr id="242" name="Rectángulo redondeado 23"/>
          <p:cNvGrpSpPr/>
          <p:nvPr/>
        </p:nvGrpSpPr>
        <p:grpSpPr>
          <a:xfrm>
            <a:off x="6609522" y="-1"/>
            <a:ext cx="2534479" cy="759193"/>
            <a:chOff x="0" y="0"/>
            <a:chExt cx="2534477" cy="759191"/>
          </a:xfrm>
        </p:grpSpPr>
        <p:sp>
          <p:nvSpPr>
            <p:cNvPr id="240" name="Figura"/>
            <p:cNvSpPr/>
            <p:nvPr/>
          </p:nvSpPr>
          <p:spPr>
            <a:xfrm>
              <a:off x="-1" y="-1"/>
              <a:ext cx="2534479" cy="75919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21600" y="21600"/>
                  </a:lnTo>
                  <a:lnTo>
                    <a:pt x="3947" y="21600"/>
                  </a:lnTo>
                  <a:cubicBezTo>
                    <a:pt x="1206" y="21600"/>
                    <a:pt x="0" y="17047"/>
                    <a:pt x="0" y="11083"/>
                  </a:cubicBezTo>
                  <a:cubicBezTo>
                    <a:pt x="0" y="5118"/>
                    <a:pt x="1206" y="0"/>
                    <a:pt x="3947" y="0"/>
                  </a:cubicBezTo>
                  <a:lnTo>
                    <a:pt x="21600" y="0"/>
                  </a:lnTo>
                  <a:close/>
                </a:path>
              </a:pathLst>
            </a:custGeom>
            <a:solidFill>
              <a:srgbClr val="2A9076"/>
            </a:solidFill>
            <a:ln w="12700" cap="flat">
              <a:noFill/>
              <a:miter lim="400000"/>
            </a:ln>
            <a:effectLst>
              <a:outerShdw sx="100000" sy="100000" kx="0" ky="0" algn="b" rotWithShape="0" blurRad="38100" dist="23000" dir="5400000">
                <a:srgbClr val="000000">
                  <a:alpha val="35000"/>
                </a:srgbClr>
              </a:outerShdw>
            </a:effectLst>
          </p:spPr>
          <p:txBody>
            <a:bodyPr wrap="square" lIns="45719" tIns="45719" rIns="45719" bIns="45719" numCol="1" anchor="ctr">
              <a:noAutofit/>
            </a:bodyPr>
            <a:lstStyle/>
            <a:p>
              <a:pPr algn="ctr">
                <a:defRPr>
                  <a:solidFill>
                    <a:srgbClr val="FFFFFF"/>
                  </a:solidFill>
                </a:defRPr>
              </a:pPr>
            </a:p>
          </p:txBody>
        </p:sp>
        <p:sp>
          <p:nvSpPr>
            <p:cNvPr id="241" name="Unidad 1"/>
            <p:cNvSpPr txBox="1"/>
            <p:nvPr/>
          </p:nvSpPr>
          <p:spPr>
            <a:xfrm>
              <a:off x="45719" y="149725"/>
              <a:ext cx="2443039" cy="459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sz="2400">
                  <a:solidFill>
                    <a:srgbClr val="FFFFFF"/>
                  </a:solidFill>
                  <a:latin typeface="Verdana"/>
                  <a:ea typeface="Verdana"/>
                  <a:cs typeface="Verdana"/>
                  <a:sym typeface="Verdana"/>
                </a:defRPr>
              </a:lvl1pPr>
            </a:lstStyle>
            <a:p>
              <a:pPr/>
              <a:r>
                <a:t>Unidad 1</a:t>
              </a:r>
            </a:p>
          </p:txBody>
        </p:sp>
      </p:gr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4" name="Rectángulo 9"/>
          <p:cNvSpPr/>
          <p:nvPr/>
        </p:nvSpPr>
        <p:spPr>
          <a:xfrm>
            <a:off x="0" y="6637734"/>
            <a:ext cx="9188450" cy="247651"/>
          </a:xfrm>
          <a:prstGeom prst="rect">
            <a:avLst/>
          </a:prstGeom>
          <a:solidFill>
            <a:srgbClr val="BFBFBF"/>
          </a:solidFill>
          <a:ln w="12700">
            <a:miter lim="400000"/>
          </a:ln>
        </p:spPr>
        <p:txBody>
          <a:bodyPr lIns="45719" rIns="45719" anchor="ctr"/>
          <a:lstStyle/>
          <a:p>
            <a:pPr algn="ctr">
              <a:defRPr>
                <a:solidFill>
                  <a:srgbClr val="FFFFFF"/>
                </a:solidFill>
              </a:defRPr>
            </a:pPr>
          </a:p>
        </p:txBody>
      </p:sp>
      <p:sp>
        <p:nvSpPr>
          <p:cNvPr id="245" name="Subtítulo 2"/>
          <p:cNvSpPr txBox="1"/>
          <p:nvPr/>
        </p:nvSpPr>
        <p:spPr>
          <a:xfrm>
            <a:off x="2930138" y="6637734"/>
            <a:ext cx="3283724" cy="276212"/>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gn="ctr" defTabSz="457200">
              <a:spcBef>
                <a:spcPts val="200"/>
              </a:spcBef>
              <a:defRPr sz="1000">
                <a:latin typeface="Verdana"/>
                <a:ea typeface="Verdana"/>
                <a:cs typeface="Verdana"/>
                <a:sym typeface="Verdana"/>
              </a:defRPr>
            </a:lvl1pPr>
          </a:lstStyle>
          <a:p>
            <a:pPr/>
            <a:r>
              <a:t>© McGraw-Hill</a:t>
            </a:r>
          </a:p>
        </p:txBody>
      </p:sp>
      <p:grpSp>
        <p:nvGrpSpPr>
          <p:cNvPr id="253" name="Agrupar 12"/>
          <p:cNvGrpSpPr/>
          <p:nvPr/>
        </p:nvGrpSpPr>
        <p:grpSpPr>
          <a:xfrm>
            <a:off x="849107" y="1023566"/>
            <a:ext cx="2109036" cy="440084"/>
            <a:chOff x="0" y="0"/>
            <a:chExt cx="2109035" cy="440082"/>
          </a:xfrm>
        </p:grpSpPr>
        <p:grpSp>
          <p:nvGrpSpPr>
            <p:cNvPr id="248" name="Triángulo isósceles 13"/>
            <p:cNvGrpSpPr/>
            <p:nvPr/>
          </p:nvGrpSpPr>
          <p:grpSpPr>
            <a:xfrm>
              <a:off x="0" y="0"/>
              <a:ext cx="468729" cy="402606"/>
              <a:chOff x="0" y="0"/>
              <a:chExt cx="468728" cy="402605"/>
            </a:xfrm>
          </p:grpSpPr>
          <p:sp>
            <p:nvSpPr>
              <p:cNvPr id="246" name="Triángulo"/>
              <p:cNvSpPr/>
              <p:nvPr/>
            </p:nvSpPr>
            <p:spPr>
              <a:xfrm>
                <a:off x="0" y="0"/>
                <a:ext cx="468729" cy="31475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lnTo>
                      <a:pt x="21600" y="21600"/>
                    </a:lnTo>
                    <a:close/>
                  </a:path>
                </a:pathLst>
              </a:custGeom>
              <a:solidFill>
                <a:srgbClr val="2A9076"/>
              </a:solidFill>
              <a:ln w="9525" cap="flat">
                <a:solidFill>
                  <a:srgbClr val="2A9076"/>
                </a:solidFill>
                <a:prstDash val="solid"/>
                <a:round/>
              </a:ln>
              <a:effectLst/>
            </p:spPr>
            <p:txBody>
              <a:bodyPr wrap="square" lIns="45719" tIns="45719" rIns="45719" bIns="45719" numCol="1" anchor="ctr">
                <a:noAutofit/>
              </a:bodyPr>
              <a:lstStyle/>
              <a:p>
                <a:pPr algn="ctr">
                  <a:defRPr>
                    <a:solidFill>
                      <a:srgbClr val="FFFFFF"/>
                    </a:solidFill>
                  </a:defRPr>
                </a:pPr>
              </a:p>
            </p:txBody>
          </p:sp>
          <p:sp>
            <p:nvSpPr>
              <p:cNvPr id="247" name="Texto"/>
              <p:cNvSpPr txBox="1"/>
              <p:nvPr/>
            </p:nvSpPr>
            <p:spPr>
              <a:xfrm>
                <a:off x="284847" y="69518"/>
                <a:ext cx="133400" cy="33308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 </a:t>
                </a:r>
              </a:p>
            </p:txBody>
          </p:sp>
        </p:grpSp>
        <p:grpSp>
          <p:nvGrpSpPr>
            <p:cNvPr id="251" name="Triángulo isósceles 14"/>
            <p:cNvGrpSpPr/>
            <p:nvPr/>
          </p:nvGrpSpPr>
          <p:grpSpPr>
            <a:xfrm>
              <a:off x="63597" y="37476"/>
              <a:ext cx="468730" cy="402607"/>
              <a:chOff x="0" y="0"/>
              <a:chExt cx="468728" cy="402605"/>
            </a:xfrm>
          </p:grpSpPr>
          <p:sp>
            <p:nvSpPr>
              <p:cNvPr id="249" name="Triángulo"/>
              <p:cNvSpPr/>
              <p:nvPr/>
            </p:nvSpPr>
            <p:spPr>
              <a:xfrm>
                <a:off x="0" y="0"/>
                <a:ext cx="468729" cy="31475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lnTo>
                      <a:pt x="21600" y="21600"/>
                    </a:lnTo>
                    <a:close/>
                  </a:path>
                </a:pathLst>
              </a:custGeom>
              <a:solidFill>
                <a:srgbClr val="2A9076"/>
              </a:solidFill>
              <a:ln w="9525" cap="flat">
                <a:solidFill>
                  <a:srgbClr val="2A9076"/>
                </a:solidFill>
                <a:prstDash val="solid"/>
                <a:round/>
              </a:ln>
              <a:effectLst/>
            </p:spPr>
            <p:txBody>
              <a:bodyPr wrap="square" lIns="45719" tIns="45719" rIns="45719" bIns="45719" numCol="1" anchor="ctr">
                <a:noAutofit/>
              </a:bodyPr>
              <a:lstStyle/>
              <a:p>
                <a:pPr algn="ctr">
                  <a:defRPr>
                    <a:solidFill>
                      <a:srgbClr val="FFFFFF"/>
                    </a:solidFill>
                  </a:defRPr>
                </a:pPr>
              </a:p>
            </p:txBody>
          </p:sp>
          <p:sp>
            <p:nvSpPr>
              <p:cNvPr id="250" name="Texto"/>
              <p:cNvSpPr txBox="1"/>
              <p:nvPr/>
            </p:nvSpPr>
            <p:spPr>
              <a:xfrm>
                <a:off x="284847" y="69518"/>
                <a:ext cx="133400" cy="33308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 </a:t>
                </a:r>
              </a:p>
            </p:txBody>
          </p:sp>
        </p:grpSp>
        <p:sp>
          <p:nvSpPr>
            <p:cNvPr id="252" name="Conector recto 15"/>
            <p:cNvSpPr/>
            <p:nvPr/>
          </p:nvSpPr>
          <p:spPr>
            <a:xfrm>
              <a:off x="502041" y="342238"/>
              <a:ext cx="1606995" cy="1"/>
            </a:xfrm>
            <a:prstGeom prst="line">
              <a:avLst/>
            </a:prstGeom>
            <a:solidFill>
              <a:srgbClr val="2A9076"/>
            </a:solidFill>
            <a:ln w="25400" cap="flat">
              <a:solidFill>
                <a:srgbClr val="2A9076"/>
              </a:solidFill>
              <a:prstDash val="solid"/>
              <a:round/>
            </a:ln>
            <a:effectLst/>
          </p:spPr>
          <p:txBody>
            <a:bodyPr wrap="square" lIns="45719" tIns="45719" rIns="45719" bIns="45719" numCol="1" anchor="t">
              <a:noAutofit/>
            </a:bodyPr>
            <a:lstStyle/>
            <a:p>
              <a:pPr/>
            </a:p>
          </p:txBody>
        </p:sp>
      </p:grpSp>
      <p:pic>
        <p:nvPicPr>
          <p:cNvPr id="254" name="Imagen 2" descr="Imagen 2"/>
          <p:cNvPicPr>
            <a:picLocks noChangeAspect="1"/>
          </p:cNvPicPr>
          <p:nvPr/>
        </p:nvPicPr>
        <p:blipFill>
          <a:blip r:embed="rId2">
            <a:extLst/>
          </a:blip>
          <a:stretch>
            <a:fillRect/>
          </a:stretch>
        </p:blipFill>
        <p:spPr>
          <a:xfrm>
            <a:off x="401783" y="189558"/>
            <a:ext cx="653878" cy="653878"/>
          </a:xfrm>
          <a:prstGeom prst="rect">
            <a:avLst/>
          </a:prstGeom>
          <a:ln w="12700">
            <a:miter lim="400000"/>
          </a:ln>
        </p:spPr>
      </p:pic>
      <p:sp>
        <p:nvSpPr>
          <p:cNvPr id="255" name="CuadroTexto 18"/>
          <p:cNvSpPr txBox="1"/>
          <p:nvPr/>
        </p:nvSpPr>
        <p:spPr>
          <a:xfrm>
            <a:off x="1396868" y="897420"/>
            <a:ext cx="7546921" cy="370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a:solidFill>
                  <a:srgbClr val="A6A6A6"/>
                </a:solidFill>
                <a:latin typeface="Verdana"/>
                <a:ea typeface="Verdana"/>
                <a:cs typeface="Verdana"/>
                <a:sym typeface="Verdana"/>
              </a:defRPr>
            </a:lvl1pPr>
          </a:lstStyle>
          <a:p>
            <a:pPr/>
            <a:r>
              <a:t>4. ETIQUETADO DE LOS PRODUCTOS DE PARAFARMACIA</a:t>
            </a:r>
          </a:p>
        </p:txBody>
      </p:sp>
      <p:sp>
        <p:nvSpPr>
          <p:cNvPr id="256" name="CuadroTexto 19"/>
          <p:cNvSpPr txBox="1"/>
          <p:nvPr/>
        </p:nvSpPr>
        <p:spPr>
          <a:xfrm>
            <a:off x="447502" y="1582339"/>
            <a:ext cx="4366810" cy="46761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just">
              <a:defRPr sz="1600">
                <a:latin typeface="Verdana"/>
                <a:ea typeface="Verdana"/>
                <a:cs typeface="Verdana"/>
                <a:sym typeface="Verdana"/>
              </a:defRPr>
            </a:pPr>
            <a:r>
              <a:t>El etiquetado de los productos de parafarmacia debe cumplir los </a:t>
            </a:r>
            <a:r>
              <a:rPr b="1"/>
              <a:t>requisitos legales</a:t>
            </a:r>
            <a:r>
              <a:t> correspondientes en función de la clase de producto que sea. En su etiquetado deben aparecer estos datos:</a:t>
            </a:r>
          </a:p>
          <a:p>
            <a:pPr lvl="1" marL="800100" indent="-342900" algn="just">
              <a:buSzPct val="100000"/>
              <a:buAutoNum type="arabicPeriod" startAt="1"/>
              <a:defRPr sz="1600">
                <a:latin typeface="Verdana"/>
                <a:ea typeface="Verdana"/>
                <a:cs typeface="Verdana"/>
                <a:sym typeface="Verdana"/>
              </a:defRPr>
            </a:pPr>
            <a:r>
              <a:t>Identificación del producto.</a:t>
            </a:r>
          </a:p>
          <a:p>
            <a:pPr lvl="1" marL="800100" indent="-342900" algn="just">
              <a:buSzPct val="100000"/>
              <a:buAutoNum type="arabicPeriod" startAt="1"/>
              <a:defRPr sz="1600">
                <a:latin typeface="Verdana"/>
                <a:ea typeface="Verdana"/>
                <a:cs typeface="Verdana"/>
                <a:sym typeface="Verdana"/>
              </a:defRPr>
            </a:pPr>
            <a:r>
              <a:t>Nombre y dirección de la empresa responsable.</a:t>
            </a:r>
          </a:p>
          <a:p>
            <a:pPr lvl="1" marL="800100" indent="-342900" algn="just">
              <a:buSzPct val="100000"/>
              <a:buAutoNum type="arabicPeriod" startAt="1"/>
              <a:defRPr sz="1600">
                <a:latin typeface="Verdana"/>
                <a:ea typeface="Verdana"/>
                <a:cs typeface="Verdana"/>
                <a:sym typeface="Verdana"/>
              </a:defRPr>
            </a:pPr>
            <a:r>
              <a:t>Modo de empleo.</a:t>
            </a:r>
          </a:p>
          <a:p>
            <a:pPr lvl="1" marL="800100" indent="-342900" algn="just">
              <a:buSzPct val="100000"/>
              <a:buAutoNum type="arabicPeriod" startAt="1"/>
              <a:defRPr sz="1600">
                <a:latin typeface="Verdana"/>
                <a:ea typeface="Verdana"/>
                <a:cs typeface="Verdana"/>
                <a:sym typeface="Verdana"/>
              </a:defRPr>
            </a:pPr>
            <a:r>
              <a:t>Advertencias o precauciones de uso.</a:t>
            </a:r>
          </a:p>
          <a:p>
            <a:pPr lvl="1" marL="800100" indent="-342900" algn="just">
              <a:buSzPct val="100000"/>
              <a:buAutoNum type="arabicPeriod" startAt="1"/>
              <a:defRPr sz="1600">
                <a:latin typeface="Verdana"/>
                <a:ea typeface="Verdana"/>
                <a:cs typeface="Verdana"/>
                <a:sym typeface="Verdana"/>
              </a:defRPr>
            </a:pPr>
            <a:r>
              <a:t>Composición.</a:t>
            </a:r>
          </a:p>
          <a:p>
            <a:pPr lvl="1" marL="800100" indent="-342900" algn="just">
              <a:buSzPct val="100000"/>
              <a:buAutoNum type="arabicPeriod" startAt="1"/>
              <a:defRPr sz="1600">
                <a:latin typeface="Verdana"/>
                <a:ea typeface="Verdana"/>
                <a:cs typeface="Verdana"/>
                <a:sym typeface="Verdana"/>
              </a:defRPr>
            </a:pPr>
            <a:r>
              <a:t>Fecha de caducidad y número de lote.</a:t>
            </a:r>
          </a:p>
          <a:p>
            <a:pPr lvl="1" marL="800100" indent="-342900" algn="just">
              <a:buSzPct val="100000"/>
              <a:buAutoNum type="arabicPeriod" startAt="1"/>
              <a:defRPr sz="1600">
                <a:latin typeface="Verdana"/>
                <a:ea typeface="Verdana"/>
                <a:cs typeface="Verdana"/>
                <a:sym typeface="Verdana"/>
              </a:defRPr>
            </a:pPr>
            <a:r>
              <a:t>Cupón-precinto si procede.</a:t>
            </a:r>
          </a:p>
          <a:p>
            <a:pPr lvl="1" marL="800100" indent="-342900" algn="just">
              <a:buSzPct val="100000"/>
              <a:buAutoNum type="arabicPeriod" startAt="1"/>
              <a:defRPr sz="1600">
                <a:latin typeface="Verdana"/>
                <a:ea typeface="Verdana"/>
                <a:cs typeface="Verdana"/>
                <a:sym typeface="Verdana"/>
              </a:defRPr>
            </a:pPr>
            <a:r>
              <a:t>Los productos sanitarios deben incluir en el etiquetado el marcado CE de la Unión Europea.</a:t>
            </a:r>
          </a:p>
        </p:txBody>
      </p:sp>
      <p:pic>
        <p:nvPicPr>
          <p:cNvPr id="257" name="Imagen 26" descr="Imagen 26"/>
          <p:cNvPicPr>
            <a:picLocks noChangeAspect="1"/>
          </p:cNvPicPr>
          <p:nvPr/>
        </p:nvPicPr>
        <p:blipFill>
          <a:blip r:embed="rId3">
            <a:extLst/>
          </a:blip>
          <a:stretch>
            <a:fillRect/>
          </a:stretch>
        </p:blipFill>
        <p:spPr>
          <a:xfrm>
            <a:off x="4982759" y="2245673"/>
            <a:ext cx="4053941" cy="2698556"/>
          </a:xfrm>
          <a:prstGeom prst="rect">
            <a:avLst/>
          </a:prstGeom>
          <a:ln w="12700">
            <a:miter lim="400000"/>
          </a:ln>
        </p:spPr>
      </p:pic>
      <p:grpSp>
        <p:nvGrpSpPr>
          <p:cNvPr id="260" name="Rectángulo redondeado 23"/>
          <p:cNvGrpSpPr/>
          <p:nvPr/>
        </p:nvGrpSpPr>
        <p:grpSpPr>
          <a:xfrm>
            <a:off x="6609522" y="-1"/>
            <a:ext cx="2534479" cy="759193"/>
            <a:chOff x="0" y="0"/>
            <a:chExt cx="2534477" cy="759191"/>
          </a:xfrm>
        </p:grpSpPr>
        <p:sp>
          <p:nvSpPr>
            <p:cNvPr id="258" name="Figura"/>
            <p:cNvSpPr/>
            <p:nvPr/>
          </p:nvSpPr>
          <p:spPr>
            <a:xfrm>
              <a:off x="-1" y="-1"/>
              <a:ext cx="2534479" cy="75919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21600" y="21600"/>
                  </a:lnTo>
                  <a:lnTo>
                    <a:pt x="3947" y="21600"/>
                  </a:lnTo>
                  <a:cubicBezTo>
                    <a:pt x="1206" y="21600"/>
                    <a:pt x="0" y="17047"/>
                    <a:pt x="0" y="11083"/>
                  </a:cubicBezTo>
                  <a:cubicBezTo>
                    <a:pt x="0" y="5118"/>
                    <a:pt x="1206" y="0"/>
                    <a:pt x="3947" y="0"/>
                  </a:cubicBezTo>
                  <a:lnTo>
                    <a:pt x="21600" y="0"/>
                  </a:lnTo>
                  <a:close/>
                </a:path>
              </a:pathLst>
            </a:custGeom>
            <a:solidFill>
              <a:srgbClr val="2A9076"/>
            </a:solidFill>
            <a:ln w="12700" cap="flat">
              <a:noFill/>
              <a:miter lim="400000"/>
            </a:ln>
            <a:effectLst>
              <a:outerShdw sx="100000" sy="100000" kx="0" ky="0" algn="b" rotWithShape="0" blurRad="38100" dist="23000" dir="5400000">
                <a:srgbClr val="000000">
                  <a:alpha val="35000"/>
                </a:srgbClr>
              </a:outerShdw>
            </a:effectLst>
          </p:spPr>
          <p:txBody>
            <a:bodyPr wrap="square" lIns="45719" tIns="45719" rIns="45719" bIns="45719" numCol="1" anchor="ctr">
              <a:noAutofit/>
            </a:bodyPr>
            <a:lstStyle/>
            <a:p>
              <a:pPr algn="ctr">
                <a:defRPr>
                  <a:solidFill>
                    <a:srgbClr val="FFFFFF"/>
                  </a:solidFill>
                </a:defRPr>
              </a:pPr>
            </a:p>
          </p:txBody>
        </p:sp>
        <p:sp>
          <p:nvSpPr>
            <p:cNvPr id="259" name="Unidad 1"/>
            <p:cNvSpPr txBox="1"/>
            <p:nvPr/>
          </p:nvSpPr>
          <p:spPr>
            <a:xfrm>
              <a:off x="45719" y="149725"/>
              <a:ext cx="2443039" cy="459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sz="2400">
                  <a:solidFill>
                    <a:srgbClr val="FFFFFF"/>
                  </a:solidFill>
                  <a:latin typeface="Verdana"/>
                  <a:ea typeface="Verdana"/>
                  <a:cs typeface="Verdana"/>
                  <a:sym typeface="Verdana"/>
                </a:defRPr>
              </a:lvl1pPr>
            </a:lstStyle>
            <a:p>
              <a:pPr/>
              <a:r>
                <a:t>Unidad 1</a:t>
              </a:r>
            </a:p>
          </p:txBody>
        </p:sp>
      </p:gr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2" name="Rectángulo 9"/>
          <p:cNvSpPr/>
          <p:nvPr/>
        </p:nvSpPr>
        <p:spPr>
          <a:xfrm>
            <a:off x="0" y="6637734"/>
            <a:ext cx="9188450" cy="247651"/>
          </a:xfrm>
          <a:prstGeom prst="rect">
            <a:avLst/>
          </a:prstGeom>
          <a:solidFill>
            <a:srgbClr val="BFBFBF"/>
          </a:solidFill>
          <a:ln w="12700">
            <a:miter lim="400000"/>
          </a:ln>
        </p:spPr>
        <p:txBody>
          <a:bodyPr lIns="45719" rIns="45719" anchor="ctr"/>
          <a:lstStyle/>
          <a:p>
            <a:pPr algn="ctr">
              <a:defRPr>
                <a:solidFill>
                  <a:srgbClr val="FFFFFF"/>
                </a:solidFill>
              </a:defRPr>
            </a:pPr>
          </a:p>
        </p:txBody>
      </p:sp>
      <p:sp>
        <p:nvSpPr>
          <p:cNvPr id="263" name="Subtítulo 2"/>
          <p:cNvSpPr txBox="1"/>
          <p:nvPr/>
        </p:nvSpPr>
        <p:spPr>
          <a:xfrm>
            <a:off x="2930138" y="6637734"/>
            <a:ext cx="3283724" cy="276212"/>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gn="ctr" defTabSz="457200">
              <a:spcBef>
                <a:spcPts val="200"/>
              </a:spcBef>
              <a:defRPr sz="1000">
                <a:latin typeface="Verdana"/>
                <a:ea typeface="Verdana"/>
                <a:cs typeface="Verdana"/>
                <a:sym typeface="Verdana"/>
              </a:defRPr>
            </a:lvl1pPr>
          </a:lstStyle>
          <a:p>
            <a:pPr/>
            <a:r>
              <a:t>© McGraw-Hill</a:t>
            </a:r>
          </a:p>
        </p:txBody>
      </p:sp>
      <p:grpSp>
        <p:nvGrpSpPr>
          <p:cNvPr id="271" name="Agrupar 12"/>
          <p:cNvGrpSpPr/>
          <p:nvPr/>
        </p:nvGrpSpPr>
        <p:grpSpPr>
          <a:xfrm>
            <a:off x="849107" y="1023566"/>
            <a:ext cx="2109036" cy="440084"/>
            <a:chOff x="0" y="0"/>
            <a:chExt cx="2109035" cy="440082"/>
          </a:xfrm>
        </p:grpSpPr>
        <p:grpSp>
          <p:nvGrpSpPr>
            <p:cNvPr id="266" name="Triángulo isósceles 13"/>
            <p:cNvGrpSpPr/>
            <p:nvPr/>
          </p:nvGrpSpPr>
          <p:grpSpPr>
            <a:xfrm>
              <a:off x="0" y="0"/>
              <a:ext cx="468729" cy="402606"/>
              <a:chOff x="0" y="0"/>
              <a:chExt cx="468728" cy="402605"/>
            </a:xfrm>
          </p:grpSpPr>
          <p:sp>
            <p:nvSpPr>
              <p:cNvPr id="264" name="Triángulo"/>
              <p:cNvSpPr/>
              <p:nvPr/>
            </p:nvSpPr>
            <p:spPr>
              <a:xfrm>
                <a:off x="0" y="0"/>
                <a:ext cx="468729" cy="31475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lnTo>
                      <a:pt x="21600" y="21600"/>
                    </a:lnTo>
                    <a:close/>
                  </a:path>
                </a:pathLst>
              </a:custGeom>
              <a:solidFill>
                <a:srgbClr val="2A9076"/>
              </a:solidFill>
              <a:ln w="9525" cap="flat">
                <a:solidFill>
                  <a:srgbClr val="2A9076"/>
                </a:solidFill>
                <a:prstDash val="solid"/>
                <a:round/>
              </a:ln>
              <a:effectLst/>
            </p:spPr>
            <p:txBody>
              <a:bodyPr wrap="square" lIns="45719" tIns="45719" rIns="45719" bIns="45719" numCol="1" anchor="ctr">
                <a:noAutofit/>
              </a:bodyPr>
              <a:lstStyle/>
              <a:p>
                <a:pPr algn="ctr">
                  <a:defRPr>
                    <a:solidFill>
                      <a:srgbClr val="FFFFFF"/>
                    </a:solidFill>
                  </a:defRPr>
                </a:pPr>
              </a:p>
            </p:txBody>
          </p:sp>
          <p:sp>
            <p:nvSpPr>
              <p:cNvPr id="265" name="Texto"/>
              <p:cNvSpPr txBox="1"/>
              <p:nvPr/>
            </p:nvSpPr>
            <p:spPr>
              <a:xfrm>
                <a:off x="284847" y="69518"/>
                <a:ext cx="133400" cy="33308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 </a:t>
                </a:r>
              </a:p>
            </p:txBody>
          </p:sp>
        </p:grpSp>
        <p:grpSp>
          <p:nvGrpSpPr>
            <p:cNvPr id="269" name="Triángulo isósceles 14"/>
            <p:cNvGrpSpPr/>
            <p:nvPr/>
          </p:nvGrpSpPr>
          <p:grpSpPr>
            <a:xfrm>
              <a:off x="63597" y="37476"/>
              <a:ext cx="468730" cy="402607"/>
              <a:chOff x="0" y="0"/>
              <a:chExt cx="468728" cy="402605"/>
            </a:xfrm>
          </p:grpSpPr>
          <p:sp>
            <p:nvSpPr>
              <p:cNvPr id="267" name="Triángulo"/>
              <p:cNvSpPr/>
              <p:nvPr/>
            </p:nvSpPr>
            <p:spPr>
              <a:xfrm>
                <a:off x="0" y="0"/>
                <a:ext cx="468729" cy="31475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lnTo>
                      <a:pt x="21600" y="21600"/>
                    </a:lnTo>
                    <a:close/>
                  </a:path>
                </a:pathLst>
              </a:custGeom>
              <a:solidFill>
                <a:srgbClr val="2A9076"/>
              </a:solidFill>
              <a:ln w="9525" cap="flat">
                <a:solidFill>
                  <a:srgbClr val="2A9076"/>
                </a:solidFill>
                <a:prstDash val="solid"/>
                <a:round/>
              </a:ln>
              <a:effectLst/>
            </p:spPr>
            <p:txBody>
              <a:bodyPr wrap="square" lIns="45719" tIns="45719" rIns="45719" bIns="45719" numCol="1" anchor="ctr">
                <a:noAutofit/>
              </a:bodyPr>
              <a:lstStyle/>
              <a:p>
                <a:pPr algn="ctr">
                  <a:defRPr>
                    <a:solidFill>
                      <a:srgbClr val="FFFFFF"/>
                    </a:solidFill>
                  </a:defRPr>
                </a:pPr>
              </a:p>
            </p:txBody>
          </p:sp>
          <p:sp>
            <p:nvSpPr>
              <p:cNvPr id="268" name="Texto"/>
              <p:cNvSpPr txBox="1"/>
              <p:nvPr/>
            </p:nvSpPr>
            <p:spPr>
              <a:xfrm>
                <a:off x="284847" y="69518"/>
                <a:ext cx="133400" cy="33308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 </a:t>
                </a:r>
              </a:p>
            </p:txBody>
          </p:sp>
        </p:grpSp>
        <p:sp>
          <p:nvSpPr>
            <p:cNvPr id="270" name="Conector recto 15"/>
            <p:cNvSpPr/>
            <p:nvPr/>
          </p:nvSpPr>
          <p:spPr>
            <a:xfrm>
              <a:off x="502041" y="342238"/>
              <a:ext cx="1606995" cy="1"/>
            </a:xfrm>
            <a:prstGeom prst="line">
              <a:avLst/>
            </a:prstGeom>
            <a:solidFill>
              <a:srgbClr val="2A9076"/>
            </a:solidFill>
            <a:ln w="25400" cap="flat">
              <a:solidFill>
                <a:srgbClr val="2A9076"/>
              </a:solidFill>
              <a:prstDash val="solid"/>
              <a:round/>
            </a:ln>
            <a:effectLst/>
          </p:spPr>
          <p:txBody>
            <a:bodyPr wrap="square" lIns="45719" tIns="45719" rIns="45719" bIns="45719" numCol="1" anchor="t">
              <a:noAutofit/>
            </a:bodyPr>
            <a:lstStyle/>
            <a:p>
              <a:pPr/>
            </a:p>
          </p:txBody>
        </p:sp>
      </p:grpSp>
      <p:grpSp>
        <p:nvGrpSpPr>
          <p:cNvPr id="279" name="Agrupar 16"/>
          <p:cNvGrpSpPr/>
          <p:nvPr/>
        </p:nvGrpSpPr>
        <p:grpSpPr>
          <a:xfrm>
            <a:off x="883979" y="1528780"/>
            <a:ext cx="1262553" cy="227591"/>
            <a:chOff x="0" y="0"/>
            <a:chExt cx="1262551" cy="227590"/>
          </a:xfrm>
        </p:grpSpPr>
        <p:grpSp>
          <p:nvGrpSpPr>
            <p:cNvPr id="274" name="Triángulo isósceles 17"/>
            <p:cNvGrpSpPr/>
            <p:nvPr/>
          </p:nvGrpSpPr>
          <p:grpSpPr>
            <a:xfrm>
              <a:off x="0" y="-1"/>
              <a:ext cx="281182" cy="205111"/>
              <a:chOff x="0" y="0"/>
              <a:chExt cx="281181" cy="205109"/>
            </a:xfrm>
          </p:grpSpPr>
          <p:sp>
            <p:nvSpPr>
              <p:cNvPr id="272" name="Triángulo"/>
              <p:cNvSpPr/>
              <p:nvPr/>
            </p:nvSpPr>
            <p:spPr>
              <a:xfrm>
                <a:off x="0" y="0"/>
                <a:ext cx="281182" cy="18881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lnTo>
                      <a:pt x="21600" y="21600"/>
                    </a:lnTo>
                    <a:close/>
                  </a:path>
                </a:pathLst>
              </a:custGeom>
              <a:solidFill>
                <a:srgbClr val="2A9076"/>
              </a:solidFill>
              <a:ln w="9525" cap="flat">
                <a:solidFill>
                  <a:srgbClr val="2A9076"/>
                </a:solidFill>
                <a:prstDash val="solid"/>
                <a:round/>
              </a:ln>
              <a:effectLst/>
            </p:spPr>
            <p:txBody>
              <a:bodyPr wrap="square" lIns="45719" tIns="45719" rIns="45719" bIns="45719" numCol="1" anchor="ctr">
                <a:noAutofit/>
              </a:bodyPr>
              <a:lstStyle/>
              <a:p>
                <a:pPr algn="ctr">
                  <a:defRPr>
                    <a:solidFill>
                      <a:srgbClr val="FFFFFF"/>
                    </a:solidFill>
                  </a:defRPr>
                </a:pPr>
              </a:p>
            </p:txBody>
          </p:sp>
          <p:sp>
            <p:nvSpPr>
              <p:cNvPr id="273" name="Texto"/>
              <p:cNvSpPr txBox="1"/>
              <p:nvPr/>
            </p:nvSpPr>
            <p:spPr>
              <a:xfrm>
                <a:off x="191073" y="78109"/>
                <a:ext cx="39627" cy="1270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 </a:t>
                </a:r>
              </a:p>
            </p:txBody>
          </p:sp>
        </p:grpSp>
        <p:grpSp>
          <p:nvGrpSpPr>
            <p:cNvPr id="277" name="Triángulo isósceles 18"/>
            <p:cNvGrpSpPr/>
            <p:nvPr/>
          </p:nvGrpSpPr>
          <p:grpSpPr>
            <a:xfrm>
              <a:off x="38150" y="22481"/>
              <a:ext cx="281183" cy="205110"/>
              <a:chOff x="0" y="0"/>
              <a:chExt cx="281181" cy="205109"/>
            </a:xfrm>
          </p:grpSpPr>
          <p:sp>
            <p:nvSpPr>
              <p:cNvPr id="275" name="Triángulo"/>
              <p:cNvSpPr/>
              <p:nvPr/>
            </p:nvSpPr>
            <p:spPr>
              <a:xfrm>
                <a:off x="0" y="0"/>
                <a:ext cx="281182" cy="18881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lnTo>
                      <a:pt x="21600" y="21600"/>
                    </a:lnTo>
                    <a:close/>
                  </a:path>
                </a:pathLst>
              </a:custGeom>
              <a:solidFill>
                <a:srgbClr val="2A9076"/>
              </a:solidFill>
              <a:ln w="9525" cap="flat">
                <a:solidFill>
                  <a:srgbClr val="2A9076"/>
                </a:solidFill>
                <a:prstDash val="solid"/>
                <a:round/>
              </a:ln>
              <a:effectLst/>
            </p:spPr>
            <p:txBody>
              <a:bodyPr wrap="square" lIns="45719" tIns="45719" rIns="45719" bIns="45719" numCol="1" anchor="ctr">
                <a:noAutofit/>
              </a:bodyPr>
              <a:lstStyle/>
              <a:p>
                <a:pPr algn="ctr">
                  <a:defRPr>
                    <a:solidFill>
                      <a:srgbClr val="FFFFFF"/>
                    </a:solidFill>
                  </a:defRPr>
                </a:pPr>
              </a:p>
            </p:txBody>
          </p:sp>
          <p:sp>
            <p:nvSpPr>
              <p:cNvPr id="276" name="Texto"/>
              <p:cNvSpPr txBox="1"/>
              <p:nvPr/>
            </p:nvSpPr>
            <p:spPr>
              <a:xfrm>
                <a:off x="191073" y="78109"/>
                <a:ext cx="39627" cy="1270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 </a:t>
                </a:r>
              </a:p>
            </p:txBody>
          </p:sp>
        </p:grpSp>
        <p:sp>
          <p:nvSpPr>
            <p:cNvPr id="278" name="Conector recto 19"/>
            <p:cNvSpPr/>
            <p:nvPr/>
          </p:nvSpPr>
          <p:spPr>
            <a:xfrm>
              <a:off x="298545" y="202612"/>
              <a:ext cx="964007" cy="1"/>
            </a:xfrm>
            <a:prstGeom prst="line">
              <a:avLst/>
            </a:prstGeom>
            <a:solidFill>
              <a:srgbClr val="2A9076"/>
            </a:solidFill>
            <a:ln w="25400" cap="flat">
              <a:solidFill>
                <a:srgbClr val="2A9076"/>
              </a:solidFill>
              <a:prstDash val="solid"/>
              <a:round/>
            </a:ln>
            <a:effectLst/>
          </p:spPr>
          <p:txBody>
            <a:bodyPr wrap="square" lIns="45719" tIns="45719" rIns="45719" bIns="45719" numCol="1" anchor="t">
              <a:noAutofit/>
            </a:bodyPr>
            <a:lstStyle/>
            <a:p>
              <a:pPr/>
            </a:p>
          </p:txBody>
        </p:sp>
      </p:grpSp>
      <p:pic>
        <p:nvPicPr>
          <p:cNvPr id="280" name="Imagen 2" descr="Imagen 2"/>
          <p:cNvPicPr>
            <a:picLocks noChangeAspect="1"/>
          </p:cNvPicPr>
          <p:nvPr/>
        </p:nvPicPr>
        <p:blipFill>
          <a:blip r:embed="rId2">
            <a:extLst/>
          </a:blip>
          <a:stretch>
            <a:fillRect/>
          </a:stretch>
        </p:blipFill>
        <p:spPr>
          <a:xfrm>
            <a:off x="401783" y="189558"/>
            <a:ext cx="653878" cy="653878"/>
          </a:xfrm>
          <a:prstGeom prst="rect">
            <a:avLst/>
          </a:prstGeom>
          <a:ln w="12700">
            <a:miter lim="400000"/>
          </a:ln>
        </p:spPr>
      </p:pic>
      <p:sp>
        <p:nvSpPr>
          <p:cNvPr id="281" name="CuadroTexto 18"/>
          <p:cNvSpPr txBox="1"/>
          <p:nvPr/>
        </p:nvSpPr>
        <p:spPr>
          <a:xfrm>
            <a:off x="1396868" y="897420"/>
            <a:ext cx="7546921" cy="370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a:solidFill>
                  <a:srgbClr val="A6A6A6"/>
                </a:solidFill>
                <a:latin typeface="Verdana"/>
                <a:ea typeface="Verdana"/>
                <a:cs typeface="Verdana"/>
                <a:sym typeface="Verdana"/>
              </a:defRPr>
            </a:lvl1pPr>
          </a:lstStyle>
          <a:p>
            <a:pPr/>
            <a:r>
              <a:t>4. ETIQUETADO DE LOS PRODUCTOS DE PARAFARMACIA</a:t>
            </a:r>
          </a:p>
        </p:txBody>
      </p:sp>
      <p:sp>
        <p:nvSpPr>
          <p:cNvPr id="282" name="CuadroTexto 24"/>
          <p:cNvSpPr txBox="1"/>
          <p:nvPr/>
        </p:nvSpPr>
        <p:spPr>
          <a:xfrm>
            <a:off x="967851" y="1388286"/>
            <a:ext cx="7225163" cy="370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lvl="1">
              <a:defRPr>
                <a:solidFill>
                  <a:srgbClr val="A6A6A6"/>
                </a:solidFill>
                <a:latin typeface="Verdana"/>
                <a:ea typeface="Verdana"/>
                <a:cs typeface="Verdana"/>
                <a:sym typeface="Verdana"/>
              </a:defRPr>
            </a:pPr>
            <a:r>
              <a:t>4.1. Acondicionamiento de los productos de parafarmacia</a:t>
            </a:r>
          </a:p>
        </p:txBody>
      </p:sp>
      <p:sp>
        <p:nvSpPr>
          <p:cNvPr id="283" name="CuadroTexto 19"/>
          <p:cNvSpPr txBox="1"/>
          <p:nvPr/>
        </p:nvSpPr>
        <p:spPr>
          <a:xfrm>
            <a:off x="447503" y="2200828"/>
            <a:ext cx="6239017" cy="41935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285750" indent="-285750" algn="just">
              <a:buSzPct val="100000"/>
              <a:buFont typeface="Arial"/>
              <a:buChar char="•"/>
              <a:defRPr sz="1400">
                <a:latin typeface="Verdana"/>
                <a:ea typeface="Verdana"/>
                <a:cs typeface="Verdana"/>
                <a:sym typeface="Verdana"/>
              </a:defRPr>
            </a:pPr>
            <a:r>
              <a:t>Se puede </a:t>
            </a:r>
            <a:r>
              <a:rPr b="1"/>
              <a:t>clasificar</a:t>
            </a:r>
            <a:r>
              <a:t> en dos tipos:</a:t>
            </a:r>
          </a:p>
          <a:p>
            <a:pPr lvl="1" marL="800100" indent="-342900" algn="just">
              <a:buSzPct val="100000"/>
              <a:buAutoNum type="arabicPeriod" startAt="1"/>
              <a:defRPr b="1" sz="1400">
                <a:latin typeface="Verdana"/>
                <a:ea typeface="Verdana"/>
                <a:cs typeface="Verdana"/>
                <a:sym typeface="Verdana"/>
              </a:defRPr>
            </a:pPr>
            <a:r>
              <a:t>Acondicionamiento primario: </a:t>
            </a:r>
            <a:r>
              <a:rPr b="0"/>
              <a:t>está en contacto directo con el producto. Este envase va a variar en función de las características del producto que contenga en su interior. </a:t>
            </a:r>
            <a:endParaRPr b="0"/>
          </a:p>
          <a:p>
            <a:pPr lvl="1" marL="800100" indent="-342900" algn="just">
              <a:buSzPct val="100000"/>
              <a:buAutoNum type="arabicPeriod" startAt="1"/>
              <a:defRPr b="1" sz="1400">
                <a:latin typeface="Verdana"/>
                <a:ea typeface="Verdana"/>
                <a:cs typeface="Verdana"/>
                <a:sym typeface="Verdana"/>
              </a:defRPr>
            </a:pPr>
            <a:r>
              <a:t>Acondicionamiento secundario: </a:t>
            </a:r>
            <a:r>
              <a:rPr b="0"/>
              <a:t>embalaje que incluye en su interior el acondicionamiento primario, un estuche o caja que puede tener una capa satinada que mejora la presentación y protege el producto. Si el producto tiene folleto informativo también irá dentro del acondicionamiento secundario. No todos los productos tendrán acondicionamiento secundario.</a:t>
            </a:r>
            <a:endParaRPr b="0"/>
          </a:p>
          <a:p>
            <a:pPr marL="285750" indent="-285750" algn="just">
              <a:buSzPct val="100000"/>
              <a:buFont typeface="Arial"/>
              <a:buChar char="•"/>
              <a:defRPr b="1" sz="1400">
                <a:latin typeface="Verdana"/>
                <a:ea typeface="Verdana"/>
                <a:cs typeface="Verdana"/>
                <a:sym typeface="Verdana"/>
              </a:defRPr>
            </a:pPr>
            <a:r>
              <a:t>Funciones:</a:t>
            </a:r>
          </a:p>
          <a:p>
            <a:pPr lvl="1" marL="800100" indent="-342900" algn="just">
              <a:buSzPct val="100000"/>
              <a:buAutoNum type="arabicPeriod" startAt="1"/>
              <a:defRPr sz="1400">
                <a:latin typeface="Verdana"/>
                <a:ea typeface="Verdana"/>
                <a:cs typeface="Verdana"/>
                <a:sym typeface="Verdana"/>
              </a:defRPr>
            </a:pPr>
            <a:r>
              <a:t>Protección física (golpes), ambiental (humedad o luz) y biológica (contaminación).</a:t>
            </a:r>
          </a:p>
          <a:p>
            <a:pPr lvl="1" marL="800100" indent="-342900" algn="just">
              <a:buSzPct val="100000"/>
              <a:buAutoNum type="arabicPeriod" startAt="1"/>
              <a:defRPr sz="1400">
                <a:latin typeface="Verdana"/>
                <a:ea typeface="Verdana"/>
                <a:cs typeface="Verdana"/>
                <a:sym typeface="Verdana"/>
              </a:defRPr>
            </a:pPr>
            <a:r>
              <a:t>Identificar el producto y proporcionar información tanto en el envase primario como en el secundario. </a:t>
            </a:r>
          </a:p>
          <a:p>
            <a:pPr lvl="1" marL="800100" indent="-342900" algn="just">
              <a:buSzPct val="100000"/>
              <a:buAutoNum type="arabicPeriod" startAt="1"/>
              <a:defRPr sz="1400">
                <a:latin typeface="Verdana"/>
                <a:ea typeface="Verdana"/>
                <a:cs typeface="Verdana"/>
                <a:sym typeface="Verdana"/>
              </a:defRPr>
            </a:pPr>
            <a:r>
              <a:t>Muchos productos tendrán un precinto de garantía que permitirá al usuario comprobar que no ha sido manipulado desde su fabricación.</a:t>
            </a:r>
          </a:p>
        </p:txBody>
      </p:sp>
      <p:sp>
        <p:nvSpPr>
          <p:cNvPr id="284" name="CuadroTexto 25"/>
          <p:cNvSpPr txBox="1"/>
          <p:nvPr/>
        </p:nvSpPr>
        <p:spPr>
          <a:xfrm>
            <a:off x="519578" y="1825415"/>
            <a:ext cx="8418691" cy="307341"/>
          </a:xfrm>
          <a:prstGeom prst="rect">
            <a:avLst/>
          </a:prstGeom>
          <a:solidFill>
            <a:srgbClr val="FFB7DB"/>
          </a:solidFill>
          <a:ln w="12700">
            <a:miter lim="400000"/>
          </a:ln>
          <a:extLst>
            <a:ext uri="{C572A759-6A51-4108-AA02-DFA0A04FC94B}">
              <ma14:wrappingTextBoxFlag xmlns:ma14="http://schemas.microsoft.com/office/mac/drawingml/2011/main" val="1"/>
            </a:ext>
          </a:extLst>
        </p:spPr>
        <p:txBody>
          <a:bodyPr lIns="45719" rIns="45719">
            <a:spAutoFit/>
          </a:bodyPr>
          <a:lstStyle>
            <a:lvl1pPr algn="just">
              <a:defRPr sz="1400">
                <a:latin typeface="Verdana"/>
                <a:ea typeface="Verdana"/>
                <a:cs typeface="Verdana"/>
                <a:sym typeface="Verdana"/>
              </a:defRPr>
            </a:lvl1pPr>
          </a:lstStyle>
          <a:p>
            <a:pPr/>
            <a:r>
              <a:t>Se entiende por material de acondicionamiento aquel que se usa para envasar productos. </a:t>
            </a:r>
          </a:p>
        </p:txBody>
      </p:sp>
      <p:pic>
        <p:nvPicPr>
          <p:cNvPr id="285" name="Imagen 26" descr="Imagen 26"/>
          <p:cNvPicPr>
            <a:picLocks noChangeAspect="1"/>
          </p:cNvPicPr>
          <p:nvPr/>
        </p:nvPicPr>
        <p:blipFill>
          <a:blip r:embed="rId3">
            <a:extLst/>
          </a:blip>
          <a:stretch>
            <a:fillRect/>
          </a:stretch>
        </p:blipFill>
        <p:spPr>
          <a:xfrm>
            <a:off x="6836094" y="4307004"/>
            <a:ext cx="1794898" cy="1955157"/>
          </a:xfrm>
          <a:prstGeom prst="rect">
            <a:avLst/>
          </a:prstGeom>
          <a:ln w="12700">
            <a:miter lim="400000"/>
          </a:ln>
        </p:spPr>
      </p:pic>
      <p:pic>
        <p:nvPicPr>
          <p:cNvPr id="286" name="Imagen 27" descr="Imagen 27"/>
          <p:cNvPicPr>
            <a:picLocks noChangeAspect="1"/>
          </p:cNvPicPr>
          <p:nvPr/>
        </p:nvPicPr>
        <p:blipFill>
          <a:blip r:embed="rId4">
            <a:extLst/>
          </a:blip>
          <a:stretch>
            <a:fillRect/>
          </a:stretch>
        </p:blipFill>
        <p:spPr>
          <a:xfrm>
            <a:off x="6804248" y="2478697"/>
            <a:ext cx="2112341" cy="1717868"/>
          </a:xfrm>
          <a:prstGeom prst="rect">
            <a:avLst/>
          </a:prstGeom>
          <a:ln w="12700">
            <a:miter lim="400000"/>
          </a:ln>
        </p:spPr>
      </p:pic>
      <p:grpSp>
        <p:nvGrpSpPr>
          <p:cNvPr id="289" name="Rectángulo redondeado 23"/>
          <p:cNvGrpSpPr/>
          <p:nvPr/>
        </p:nvGrpSpPr>
        <p:grpSpPr>
          <a:xfrm>
            <a:off x="6609522" y="-1"/>
            <a:ext cx="2534479" cy="759193"/>
            <a:chOff x="0" y="0"/>
            <a:chExt cx="2534477" cy="759191"/>
          </a:xfrm>
        </p:grpSpPr>
        <p:sp>
          <p:nvSpPr>
            <p:cNvPr id="287" name="Figura"/>
            <p:cNvSpPr/>
            <p:nvPr/>
          </p:nvSpPr>
          <p:spPr>
            <a:xfrm>
              <a:off x="-1" y="-1"/>
              <a:ext cx="2534479" cy="75919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21600" y="21600"/>
                  </a:lnTo>
                  <a:lnTo>
                    <a:pt x="3947" y="21600"/>
                  </a:lnTo>
                  <a:cubicBezTo>
                    <a:pt x="1206" y="21600"/>
                    <a:pt x="0" y="17047"/>
                    <a:pt x="0" y="11083"/>
                  </a:cubicBezTo>
                  <a:cubicBezTo>
                    <a:pt x="0" y="5118"/>
                    <a:pt x="1206" y="0"/>
                    <a:pt x="3947" y="0"/>
                  </a:cubicBezTo>
                  <a:lnTo>
                    <a:pt x="21600" y="0"/>
                  </a:lnTo>
                  <a:close/>
                </a:path>
              </a:pathLst>
            </a:custGeom>
            <a:solidFill>
              <a:srgbClr val="2A9076"/>
            </a:solidFill>
            <a:ln w="12700" cap="flat">
              <a:noFill/>
              <a:miter lim="400000"/>
            </a:ln>
            <a:effectLst>
              <a:outerShdw sx="100000" sy="100000" kx="0" ky="0" algn="b" rotWithShape="0" blurRad="38100" dist="23000" dir="5400000">
                <a:srgbClr val="000000">
                  <a:alpha val="35000"/>
                </a:srgbClr>
              </a:outerShdw>
            </a:effectLst>
          </p:spPr>
          <p:txBody>
            <a:bodyPr wrap="square" lIns="45719" tIns="45719" rIns="45719" bIns="45719" numCol="1" anchor="ctr">
              <a:noAutofit/>
            </a:bodyPr>
            <a:lstStyle/>
            <a:p>
              <a:pPr algn="ctr">
                <a:defRPr>
                  <a:solidFill>
                    <a:srgbClr val="FFFFFF"/>
                  </a:solidFill>
                </a:defRPr>
              </a:pPr>
            </a:p>
          </p:txBody>
        </p:sp>
        <p:sp>
          <p:nvSpPr>
            <p:cNvPr id="288" name="Unidad 1"/>
            <p:cNvSpPr txBox="1"/>
            <p:nvPr/>
          </p:nvSpPr>
          <p:spPr>
            <a:xfrm>
              <a:off x="45719" y="149725"/>
              <a:ext cx="2443039" cy="459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sz="2400">
                  <a:solidFill>
                    <a:srgbClr val="FFFFFF"/>
                  </a:solidFill>
                  <a:latin typeface="Verdana"/>
                  <a:ea typeface="Verdana"/>
                  <a:cs typeface="Verdana"/>
                  <a:sym typeface="Verdana"/>
                </a:defRPr>
              </a:lvl1pPr>
            </a:lstStyle>
            <a:p>
              <a:pPr/>
              <a:r>
                <a:t>Unidad 1</a:t>
              </a:r>
            </a:p>
          </p:txBody>
        </p:sp>
      </p:gr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1" name="Rectángulo 9"/>
          <p:cNvSpPr/>
          <p:nvPr/>
        </p:nvSpPr>
        <p:spPr>
          <a:xfrm>
            <a:off x="0" y="6637734"/>
            <a:ext cx="9188450" cy="247651"/>
          </a:xfrm>
          <a:prstGeom prst="rect">
            <a:avLst/>
          </a:prstGeom>
          <a:solidFill>
            <a:srgbClr val="BFBFBF"/>
          </a:solidFill>
          <a:ln w="12700">
            <a:miter lim="400000"/>
          </a:ln>
        </p:spPr>
        <p:txBody>
          <a:bodyPr lIns="45719" rIns="45719" anchor="ctr"/>
          <a:lstStyle/>
          <a:p>
            <a:pPr algn="ctr">
              <a:defRPr>
                <a:solidFill>
                  <a:srgbClr val="FFFFFF"/>
                </a:solidFill>
              </a:defRPr>
            </a:pPr>
          </a:p>
        </p:txBody>
      </p:sp>
      <p:sp>
        <p:nvSpPr>
          <p:cNvPr id="292" name="Subtítulo 2"/>
          <p:cNvSpPr txBox="1"/>
          <p:nvPr/>
        </p:nvSpPr>
        <p:spPr>
          <a:xfrm>
            <a:off x="2930138" y="6637734"/>
            <a:ext cx="3283724" cy="276212"/>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gn="ctr" defTabSz="457200">
              <a:spcBef>
                <a:spcPts val="200"/>
              </a:spcBef>
              <a:defRPr sz="1000">
                <a:latin typeface="Verdana"/>
                <a:ea typeface="Verdana"/>
                <a:cs typeface="Verdana"/>
                <a:sym typeface="Verdana"/>
              </a:defRPr>
            </a:lvl1pPr>
          </a:lstStyle>
          <a:p>
            <a:pPr/>
            <a:r>
              <a:t>© McGraw-Hill</a:t>
            </a:r>
          </a:p>
        </p:txBody>
      </p:sp>
      <p:grpSp>
        <p:nvGrpSpPr>
          <p:cNvPr id="300" name="Agrupar 12"/>
          <p:cNvGrpSpPr/>
          <p:nvPr/>
        </p:nvGrpSpPr>
        <p:grpSpPr>
          <a:xfrm>
            <a:off x="849107" y="1023566"/>
            <a:ext cx="2109036" cy="440084"/>
            <a:chOff x="0" y="0"/>
            <a:chExt cx="2109035" cy="440082"/>
          </a:xfrm>
        </p:grpSpPr>
        <p:grpSp>
          <p:nvGrpSpPr>
            <p:cNvPr id="295" name="Triángulo isósceles 13"/>
            <p:cNvGrpSpPr/>
            <p:nvPr/>
          </p:nvGrpSpPr>
          <p:grpSpPr>
            <a:xfrm>
              <a:off x="0" y="0"/>
              <a:ext cx="468729" cy="402606"/>
              <a:chOff x="0" y="0"/>
              <a:chExt cx="468728" cy="402605"/>
            </a:xfrm>
          </p:grpSpPr>
          <p:sp>
            <p:nvSpPr>
              <p:cNvPr id="293" name="Triángulo"/>
              <p:cNvSpPr/>
              <p:nvPr/>
            </p:nvSpPr>
            <p:spPr>
              <a:xfrm>
                <a:off x="0" y="0"/>
                <a:ext cx="468729" cy="31475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lnTo>
                      <a:pt x="21600" y="21600"/>
                    </a:lnTo>
                    <a:close/>
                  </a:path>
                </a:pathLst>
              </a:custGeom>
              <a:solidFill>
                <a:srgbClr val="2A9076"/>
              </a:solidFill>
              <a:ln w="9525" cap="flat">
                <a:solidFill>
                  <a:srgbClr val="2A9076"/>
                </a:solidFill>
                <a:prstDash val="solid"/>
                <a:round/>
              </a:ln>
              <a:effectLst/>
            </p:spPr>
            <p:txBody>
              <a:bodyPr wrap="square" lIns="45719" tIns="45719" rIns="45719" bIns="45719" numCol="1" anchor="ctr">
                <a:noAutofit/>
              </a:bodyPr>
              <a:lstStyle/>
              <a:p>
                <a:pPr algn="ctr">
                  <a:defRPr>
                    <a:solidFill>
                      <a:srgbClr val="FFFFFF"/>
                    </a:solidFill>
                  </a:defRPr>
                </a:pPr>
              </a:p>
            </p:txBody>
          </p:sp>
          <p:sp>
            <p:nvSpPr>
              <p:cNvPr id="294" name="Texto"/>
              <p:cNvSpPr txBox="1"/>
              <p:nvPr/>
            </p:nvSpPr>
            <p:spPr>
              <a:xfrm>
                <a:off x="284847" y="69518"/>
                <a:ext cx="133400" cy="33308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 </a:t>
                </a:r>
              </a:p>
            </p:txBody>
          </p:sp>
        </p:grpSp>
        <p:grpSp>
          <p:nvGrpSpPr>
            <p:cNvPr id="298" name="Triángulo isósceles 14"/>
            <p:cNvGrpSpPr/>
            <p:nvPr/>
          </p:nvGrpSpPr>
          <p:grpSpPr>
            <a:xfrm>
              <a:off x="63597" y="37476"/>
              <a:ext cx="468730" cy="402607"/>
              <a:chOff x="0" y="0"/>
              <a:chExt cx="468728" cy="402605"/>
            </a:xfrm>
          </p:grpSpPr>
          <p:sp>
            <p:nvSpPr>
              <p:cNvPr id="296" name="Triángulo"/>
              <p:cNvSpPr/>
              <p:nvPr/>
            </p:nvSpPr>
            <p:spPr>
              <a:xfrm>
                <a:off x="0" y="0"/>
                <a:ext cx="468729" cy="31475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lnTo>
                      <a:pt x="21600" y="21600"/>
                    </a:lnTo>
                    <a:close/>
                  </a:path>
                </a:pathLst>
              </a:custGeom>
              <a:solidFill>
                <a:srgbClr val="2A9076"/>
              </a:solidFill>
              <a:ln w="9525" cap="flat">
                <a:solidFill>
                  <a:srgbClr val="2A9076"/>
                </a:solidFill>
                <a:prstDash val="solid"/>
                <a:round/>
              </a:ln>
              <a:effectLst/>
            </p:spPr>
            <p:txBody>
              <a:bodyPr wrap="square" lIns="45719" tIns="45719" rIns="45719" bIns="45719" numCol="1" anchor="ctr">
                <a:noAutofit/>
              </a:bodyPr>
              <a:lstStyle/>
              <a:p>
                <a:pPr algn="ctr">
                  <a:defRPr>
                    <a:solidFill>
                      <a:srgbClr val="FFFFFF"/>
                    </a:solidFill>
                  </a:defRPr>
                </a:pPr>
              </a:p>
            </p:txBody>
          </p:sp>
          <p:sp>
            <p:nvSpPr>
              <p:cNvPr id="297" name="Texto"/>
              <p:cNvSpPr txBox="1"/>
              <p:nvPr/>
            </p:nvSpPr>
            <p:spPr>
              <a:xfrm>
                <a:off x="284847" y="69518"/>
                <a:ext cx="133400" cy="33308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 </a:t>
                </a:r>
              </a:p>
            </p:txBody>
          </p:sp>
        </p:grpSp>
        <p:sp>
          <p:nvSpPr>
            <p:cNvPr id="299" name="Conector recto 15"/>
            <p:cNvSpPr/>
            <p:nvPr/>
          </p:nvSpPr>
          <p:spPr>
            <a:xfrm>
              <a:off x="502041" y="342238"/>
              <a:ext cx="1606995" cy="1"/>
            </a:xfrm>
            <a:prstGeom prst="line">
              <a:avLst/>
            </a:prstGeom>
            <a:solidFill>
              <a:srgbClr val="2A9076"/>
            </a:solidFill>
            <a:ln w="25400" cap="flat">
              <a:solidFill>
                <a:srgbClr val="2A9076"/>
              </a:solidFill>
              <a:prstDash val="solid"/>
              <a:round/>
            </a:ln>
            <a:effectLst/>
          </p:spPr>
          <p:txBody>
            <a:bodyPr wrap="square" lIns="45719" tIns="45719" rIns="45719" bIns="45719" numCol="1" anchor="t">
              <a:noAutofit/>
            </a:bodyPr>
            <a:lstStyle/>
            <a:p>
              <a:pPr/>
            </a:p>
          </p:txBody>
        </p:sp>
      </p:grpSp>
      <p:grpSp>
        <p:nvGrpSpPr>
          <p:cNvPr id="308" name="Agrupar 16"/>
          <p:cNvGrpSpPr/>
          <p:nvPr/>
        </p:nvGrpSpPr>
        <p:grpSpPr>
          <a:xfrm>
            <a:off x="869837" y="1612198"/>
            <a:ext cx="1262553" cy="227592"/>
            <a:chOff x="0" y="0"/>
            <a:chExt cx="1262551" cy="227590"/>
          </a:xfrm>
        </p:grpSpPr>
        <p:grpSp>
          <p:nvGrpSpPr>
            <p:cNvPr id="303" name="Triángulo isósceles 17"/>
            <p:cNvGrpSpPr/>
            <p:nvPr/>
          </p:nvGrpSpPr>
          <p:grpSpPr>
            <a:xfrm>
              <a:off x="0" y="-1"/>
              <a:ext cx="281182" cy="205111"/>
              <a:chOff x="0" y="0"/>
              <a:chExt cx="281181" cy="205109"/>
            </a:xfrm>
          </p:grpSpPr>
          <p:sp>
            <p:nvSpPr>
              <p:cNvPr id="301" name="Triángulo"/>
              <p:cNvSpPr/>
              <p:nvPr/>
            </p:nvSpPr>
            <p:spPr>
              <a:xfrm>
                <a:off x="0" y="0"/>
                <a:ext cx="281182" cy="18881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lnTo>
                      <a:pt x="21600" y="21600"/>
                    </a:lnTo>
                    <a:close/>
                  </a:path>
                </a:pathLst>
              </a:custGeom>
              <a:solidFill>
                <a:srgbClr val="2A9076"/>
              </a:solidFill>
              <a:ln w="9525" cap="flat">
                <a:solidFill>
                  <a:srgbClr val="2A9076"/>
                </a:solidFill>
                <a:prstDash val="solid"/>
                <a:round/>
              </a:ln>
              <a:effectLst/>
            </p:spPr>
            <p:txBody>
              <a:bodyPr wrap="square" lIns="45719" tIns="45719" rIns="45719" bIns="45719" numCol="1" anchor="ctr">
                <a:noAutofit/>
              </a:bodyPr>
              <a:lstStyle/>
              <a:p>
                <a:pPr algn="ctr">
                  <a:defRPr>
                    <a:solidFill>
                      <a:srgbClr val="FFFFFF"/>
                    </a:solidFill>
                  </a:defRPr>
                </a:pPr>
              </a:p>
            </p:txBody>
          </p:sp>
          <p:sp>
            <p:nvSpPr>
              <p:cNvPr id="302" name="Texto"/>
              <p:cNvSpPr txBox="1"/>
              <p:nvPr/>
            </p:nvSpPr>
            <p:spPr>
              <a:xfrm>
                <a:off x="191073" y="78109"/>
                <a:ext cx="39627" cy="1270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 </a:t>
                </a:r>
              </a:p>
            </p:txBody>
          </p:sp>
        </p:grpSp>
        <p:grpSp>
          <p:nvGrpSpPr>
            <p:cNvPr id="306" name="Triángulo isósceles 18"/>
            <p:cNvGrpSpPr/>
            <p:nvPr/>
          </p:nvGrpSpPr>
          <p:grpSpPr>
            <a:xfrm>
              <a:off x="38150" y="22481"/>
              <a:ext cx="281183" cy="205110"/>
              <a:chOff x="0" y="0"/>
              <a:chExt cx="281181" cy="205109"/>
            </a:xfrm>
          </p:grpSpPr>
          <p:sp>
            <p:nvSpPr>
              <p:cNvPr id="304" name="Triángulo"/>
              <p:cNvSpPr/>
              <p:nvPr/>
            </p:nvSpPr>
            <p:spPr>
              <a:xfrm>
                <a:off x="0" y="0"/>
                <a:ext cx="281182" cy="18881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lnTo>
                      <a:pt x="21600" y="21600"/>
                    </a:lnTo>
                    <a:close/>
                  </a:path>
                </a:pathLst>
              </a:custGeom>
              <a:solidFill>
                <a:srgbClr val="2A9076"/>
              </a:solidFill>
              <a:ln w="9525" cap="flat">
                <a:solidFill>
                  <a:srgbClr val="2A9076"/>
                </a:solidFill>
                <a:prstDash val="solid"/>
                <a:round/>
              </a:ln>
              <a:effectLst/>
            </p:spPr>
            <p:txBody>
              <a:bodyPr wrap="square" lIns="45719" tIns="45719" rIns="45719" bIns="45719" numCol="1" anchor="ctr">
                <a:noAutofit/>
              </a:bodyPr>
              <a:lstStyle/>
              <a:p>
                <a:pPr algn="ctr">
                  <a:defRPr>
                    <a:solidFill>
                      <a:srgbClr val="FFFFFF"/>
                    </a:solidFill>
                  </a:defRPr>
                </a:pPr>
              </a:p>
            </p:txBody>
          </p:sp>
          <p:sp>
            <p:nvSpPr>
              <p:cNvPr id="305" name="Texto"/>
              <p:cNvSpPr txBox="1"/>
              <p:nvPr/>
            </p:nvSpPr>
            <p:spPr>
              <a:xfrm>
                <a:off x="191073" y="78109"/>
                <a:ext cx="39627" cy="1270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 </a:t>
                </a:r>
              </a:p>
            </p:txBody>
          </p:sp>
        </p:grpSp>
        <p:sp>
          <p:nvSpPr>
            <p:cNvPr id="307" name="Conector recto 19"/>
            <p:cNvSpPr/>
            <p:nvPr/>
          </p:nvSpPr>
          <p:spPr>
            <a:xfrm>
              <a:off x="298545" y="202612"/>
              <a:ext cx="964007" cy="1"/>
            </a:xfrm>
            <a:prstGeom prst="line">
              <a:avLst/>
            </a:prstGeom>
            <a:solidFill>
              <a:srgbClr val="2A9076"/>
            </a:solidFill>
            <a:ln w="25400" cap="flat">
              <a:solidFill>
                <a:srgbClr val="2A9076"/>
              </a:solidFill>
              <a:prstDash val="solid"/>
              <a:round/>
            </a:ln>
            <a:effectLst/>
          </p:spPr>
          <p:txBody>
            <a:bodyPr wrap="square" lIns="45719" tIns="45719" rIns="45719" bIns="45719" numCol="1" anchor="t">
              <a:noAutofit/>
            </a:bodyPr>
            <a:lstStyle/>
            <a:p>
              <a:pPr/>
            </a:p>
          </p:txBody>
        </p:sp>
      </p:grpSp>
      <p:pic>
        <p:nvPicPr>
          <p:cNvPr id="309" name="Imagen 2" descr="Imagen 2"/>
          <p:cNvPicPr>
            <a:picLocks noChangeAspect="1"/>
          </p:cNvPicPr>
          <p:nvPr/>
        </p:nvPicPr>
        <p:blipFill>
          <a:blip r:embed="rId2">
            <a:extLst/>
          </a:blip>
          <a:stretch>
            <a:fillRect/>
          </a:stretch>
        </p:blipFill>
        <p:spPr>
          <a:xfrm>
            <a:off x="401783" y="189558"/>
            <a:ext cx="653878" cy="653878"/>
          </a:xfrm>
          <a:prstGeom prst="rect">
            <a:avLst/>
          </a:prstGeom>
          <a:ln w="12700">
            <a:miter lim="400000"/>
          </a:ln>
        </p:spPr>
      </p:pic>
      <p:sp>
        <p:nvSpPr>
          <p:cNvPr id="310" name="CuadroTexto 18"/>
          <p:cNvSpPr txBox="1"/>
          <p:nvPr/>
        </p:nvSpPr>
        <p:spPr>
          <a:xfrm>
            <a:off x="1396868" y="897420"/>
            <a:ext cx="7546921" cy="370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a:solidFill>
                  <a:srgbClr val="A6A6A6"/>
                </a:solidFill>
                <a:latin typeface="Verdana"/>
                <a:ea typeface="Verdana"/>
                <a:cs typeface="Verdana"/>
                <a:sym typeface="Verdana"/>
              </a:defRPr>
            </a:lvl1pPr>
          </a:lstStyle>
          <a:p>
            <a:pPr/>
            <a:r>
              <a:t>4. ETIQUETADO DE LOS PRODUCTOS DE PARAFARMACIA</a:t>
            </a:r>
          </a:p>
        </p:txBody>
      </p:sp>
      <p:sp>
        <p:nvSpPr>
          <p:cNvPr id="311" name="CuadroTexto 24"/>
          <p:cNvSpPr txBox="1"/>
          <p:nvPr/>
        </p:nvSpPr>
        <p:spPr>
          <a:xfrm>
            <a:off x="953708" y="1476642"/>
            <a:ext cx="4324618" cy="370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lvl="1">
              <a:defRPr>
                <a:solidFill>
                  <a:srgbClr val="A6A6A6"/>
                </a:solidFill>
                <a:latin typeface="Verdana"/>
                <a:ea typeface="Verdana"/>
                <a:cs typeface="Verdana"/>
                <a:sym typeface="Verdana"/>
              </a:defRPr>
            </a:pPr>
            <a:r>
              <a:t>4.2. Código nacional</a:t>
            </a:r>
          </a:p>
        </p:txBody>
      </p:sp>
      <p:sp>
        <p:nvSpPr>
          <p:cNvPr id="312" name="CuadroTexto 19"/>
          <p:cNvSpPr txBox="1"/>
          <p:nvPr/>
        </p:nvSpPr>
        <p:spPr>
          <a:xfrm>
            <a:off x="153224" y="3607236"/>
            <a:ext cx="6461288" cy="28981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lvl="1" algn="just">
              <a:defRPr sz="1400">
                <a:latin typeface="Verdana"/>
                <a:ea typeface="Verdana"/>
                <a:cs typeface="Verdana"/>
                <a:sym typeface="Verdana"/>
              </a:defRPr>
            </a:pPr>
          </a:p>
          <a:p>
            <a:pPr marL="285750" indent="-285750" algn="just">
              <a:buSzPct val="100000"/>
              <a:buFont typeface="Arial"/>
              <a:buChar char="•"/>
              <a:defRPr sz="1400">
                <a:latin typeface="Verdana"/>
                <a:ea typeface="Verdana"/>
                <a:cs typeface="Verdana"/>
                <a:sym typeface="Verdana"/>
              </a:defRPr>
            </a:pPr>
            <a:r>
              <a:t>La localización del código nacional debe ser </a:t>
            </a:r>
            <a:r>
              <a:rPr b="1"/>
              <a:t>visible</a:t>
            </a:r>
            <a:r>
              <a:t> en el envase. </a:t>
            </a:r>
          </a:p>
          <a:p>
            <a:pPr marL="285750" indent="-285750" algn="just">
              <a:buSzPct val="100000"/>
              <a:buFont typeface="Arial"/>
              <a:buChar char="•"/>
              <a:defRPr sz="1400">
                <a:latin typeface="Verdana"/>
                <a:ea typeface="Verdana"/>
                <a:cs typeface="Verdana"/>
                <a:sym typeface="Verdana"/>
              </a:defRPr>
            </a:pPr>
            <a:r>
              <a:t>El número va precedido de las siglas CN y se coloca cerca del código de barras.</a:t>
            </a:r>
          </a:p>
          <a:p>
            <a:pPr marL="285750" indent="-285750" algn="just">
              <a:buSzPct val="100000"/>
              <a:buFont typeface="Arial"/>
              <a:buChar char="•"/>
              <a:defRPr sz="1400">
                <a:latin typeface="Verdana"/>
                <a:ea typeface="Verdana"/>
                <a:cs typeface="Verdana"/>
                <a:sym typeface="Verdana"/>
              </a:defRPr>
            </a:pPr>
            <a:r>
              <a:t>Para que a un producto se le pueda asignar un código CN, el etiquetado, la información y la composición deben ajustarse a lo dispuesto en la legislación española vigente.</a:t>
            </a:r>
          </a:p>
          <a:p>
            <a:pPr marL="285750" indent="-285750" algn="just">
              <a:buSzPct val="100000"/>
              <a:buFont typeface="Arial"/>
              <a:buChar char="•"/>
              <a:defRPr sz="1400">
                <a:latin typeface="Verdana"/>
                <a:ea typeface="Verdana"/>
                <a:cs typeface="Verdana"/>
                <a:sym typeface="Verdana"/>
              </a:defRPr>
            </a:pPr>
            <a:r>
              <a:t>El </a:t>
            </a:r>
            <a:r>
              <a:rPr b="1"/>
              <a:t>Consejo General de Colegios Oficiales de Farmacéuticos </a:t>
            </a:r>
            <a:r>
              <a:t>asigna el código nacional a los productos de parafarmacia. La </a:t>
            </a:r>
            <a:r>
              <a:rPr b="1"/>
              <a:t>Agencia Española de Medicamentos y Productos Sanitarios asigna el código nacional a los medicamentos</a:t>
            </a:r>
            <a:r>
              <a:t>. A los productos sanitarios y dietoterápicos financiados les asigna el código nacional la </a:t>
            </a:r>
            <a:r>
              <a:rPr b="1"/>
              <a:t>Dirección General de Farmacia y Productos Sanitarios</a:t>
            </a:r>
            <a:r>
              <a:t>.</a:t>
            </a:r>
          </a:p>
        </p:txBody>
      </p:sp>
      <p:sp>
        <p:nvSpPr>
          <p:cNvPr id="313" name="CuadroTexto 26"/>
          <p:cNvSpPr txBox="1"/>
          <p:nvPr/>
        </p:nvSpPr>
        <p:spPr>
          <a:xfrm>
            <a:off x="347019" y="1899959"/>
            <a:ext cx="8449959" cy="1818641"/>
          </a:xfrm>
          <a:prstGeom prst="rect">
            <a:avLst/>
          </a:prstGeom>
          <a:solidFill>
            <a:srgbClr val="FFB7DB"/>
          </a:solidFill>
          <a:ln w="12700">
            <a:miter lim="400000"/>
          </a:ln>
          <a:extLst>
            <a:ext uri="{C572A759-6A51-4108-AA02-DFA0A04FC94B}">
              <ma14:wrappingTextBoxFlag xmlns:ma14="http://schemas.microsoft.com/office/mac/drawingml/2011/main" val="1"/>
            </a:ext>
          </a:extLst>
        </p:spPr>
        <p:txBody>
          <a:bodyPr lIns="45719" rIns="45719">
            <a:spAutoFit/>
          </a:bodyPr>
          <a:lstStyle/>
          <a:p>
            <a:pPr algn="just">
              <a:defRPr sz="1400">
                <a:latin typeface="Verdana"/>
                <a:ea typeface="Verdana"/>
                <a:cs typeface="Verdana"/>
                <a:sym typeface="Verdana"/>
              </a:defRPr>
            </a:pPr>
            <a:r>
              <a:t>El código nacional sirve para</a:t>
            </a:r>
            <a:r>
              <a:rPr b="1"/>
              <a:t> identificar </a:t>
            </a:r>
            <a:r>
              <a:t>medicamentos, productos de parafarmacia, efectos y accesorios y dietoterápicos. </a:t>
            </a:r>
            <a:r>
              <a:rPr b="1"/>
              <a:t>Facilita la gestión </a:t>
            </a:r>
            <a:r>
              <a:t>de existencias de las farmacias y parafarmacias. Este código está compuesto por </a:t>
            </a:r>
            <a:r>
              <a:rPr b="1"/>
              <a:t>siete dígitos</a:t>
            </a:r>
            <a:r>
              <a:t>. El séptimo va separado por un guion y es un dígito de control. </a:t>
            </a:r>
          </a:p>
          <a:p>
            <a:pPr algn="just">
              <a:defRPr sz="1400">
                <a:latin typeface="Verdana"/>
                <a:ea typeface="Verdana"/>
                <a:cs typeface="Verdana"/>
                <a:sym typeface="Verdana"/>
              </a:defRPr>
            </a:pPr>
            <a:r>
              <a:t>Los seis primeros dígitos se asignan en función del tipo de producto:</a:t>
            </a:r>
          </a:p>
          <a:p>
            <a:pPr lvl="1" algn="just">
              <a:defRPr sz="1400">
                <a:latin typeface="Verdana"/>
                <a:ea typeface="Verdana"/>
                <a:cs typeface="Verdana"/>
                <a:sym typeface="Verdana"/>
              </a:defRPr>
            </a:pPr>
            <a:r>
              <a:t>• Del 150000 al 399999 se corresponden con productos de parafarmacia.</a:t>
            </a:r>
          </a:p>
          <a:p>
            <a:pPr lvl="1" algn="just">
              <a:defRPr sz="1400">
                <a:latin typeface="Verdana"/>
                <a:ea typeface="Verdana"/>
                <a:cs typeface="Verdana"/>
                <a:sym typeface="Verdana"/>
              </a:defRPr>
            </a:pPr>
            <a:r>
              <a:t>• Del 400000 al 599999 se corresponden con efectos, accesorios y dietoterápicos.</a:t>
            </a:r>
          </a:p>
          <a:p>
            <a:pPr lvl="1" algn="just">
              <a:defRPr sz="1400">
                <a:latin typeface="Verdana"/>
                <a:ea typeface="Verdana"/>
                <a:cs typeface="Verdana"/>
                <a:sym typeface="Verdana"/>
              </a:defRPr>
            </a:pPr>
            <a:r>
              <a:t>• A partir del 600000 se corresponden con medicamentos.</a:t>
            </a:r>
          </a:p>
        </p:txBody>
      </p:sp>
      <p:pic>
        <p:nvPicPr>
          <p:cNvPr id="314" name="Imagen 7" descr="Imagen 7"/>
          <p:cNvPicPr>
            <a:picLocks noChangeAspect="1"/>
          </p:cNvPicPr>
          <p:nvPr/>
        </p:nvPicPr>
        <p:blipFill>
          <a:blip r:embed="rId3">
            <a:extLst/>
          </a:blip>
          <a:stretch>
            <a:fillRect/>
          </a:stretch>
        </p:blipFill>
        <p:spPr>
          <a:xfrm>
            <a:off x="6735432" y="4188645"/>
            <a:ext cx="2034863" cy="1687133"/>
          </a:xfrm>
          <a:prstGeom prst="rect">
            <a:avLst/>
          </a:prstGeom>
          <a:ln w="12700">
            <a:miter lim="400000"/>
          </a:ln>
        </p:spPr>
      </p:pic>
      <p:grpSp>
        <p:nvGrpSpPr>
          <p:cNvPr id="317" name="Rectángulo redondeado 23"/>
          <p:cNvGrpSpPr/>
          <p:nvPr/>
        </p:nvGrpSpPr>
        <p:grpSpPr>
          <a:xfrm>
            <a:off x="6609522" y="-1"/>
            <a:ext cx="2534479" cy="759193"/>
            <a:chOff x="0" y="0"/>
            <a:chExt cx="2534477" cy="759191"/>
          </a:xfrm>
        </p:grpSpPr>
        <p:sp>
          <p:nvSpPr>
            <p:cNvPr id="315" name="Figura"/>
            <p:cNvSpPr/>
            <p:nvPr/>
          </p:nvSpPr>
          <p:spPr>
            <a:xfrm>
              <a:off x="-1" y="-1"/>
              <a:ext cx="2534479" cy="75919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21600" y="21600"/>
                  </a:lnTo>
                  <a:lnTo>
                    <a:pt x="3947" y="21600"/>
                  </a:lnTo>
                  <a:cubicBezTo>
                    <a:pt x="1206" y="21600"/>
                    <a:pt x="0" y="17047"/>
                    <a:pt x="0" y="11083"/>
                  </a:cubicBezTo>
                  <a:cubicBezTo>
                    <a:pt x="0" y="5118"/>
                    <a:pt x="1206" y="0"/>
                    <a:pt x="3947" y="0"/>
                  </a:cubicBezTo>
                  <a:lnTo>
                    <a:pt x="21600" y="0"/>
                  </a:lnTo>
                  <a:close/>
                </a:path>
              </a:pathLst>
            </a:custGeom>
            <a:solidFill>
              <a:srgbClr val="2A9076"/>
            </a:solidFill>
            <a:ln w="12700" cap="flat">
              <a:noFill/>
              <a:miter lim="400000"/>
            </a:ln>
            <a:effectLst>
              <a:outerShdw sx="100000" sy="100000" kx="0" ky="0" algn="b" rotWithShape="0" blurRad="38100" dist="23000" dir="5400000">
                <a:srgbClr val="000000">
                  <a:alpha val="35000"/>
                </a:srgbClr>
              </a:outerShdw>
            </a:effectLst>
          </p:spPr>
          <p:txBody>
            <a:bodyPr wrap="square" lIns="45719" tIns="45719" rIns="45719" bIns="45719" numCol="1" anchor="ctr">
              <a:noAutofit/>
            </a:bodyPr>
            <a:lstStyle/>
            <a:p>
              <a:pPr algn="ctr">
                <a:defRPr>
                  <a:solidFill>
                    <a:srgbClr val="FFFFFF"/>
                  </a:solidFill>
                </a:defRPr>
              </a:pPr>
            </a:p>
          </p:txBody>
        </p:sp>
        <p:sp>
          <p:nvSpPr>
            <p:cNvPr id="316" name="Unidad 1"/>
            <p:cNvSpPr txBox="1"/>
            <p:nvPr/>
          </p:nvSpPr>
          <p:spPr>
            <a:xfrm>
              <a:off x="45719" y="149725"/>
              <a:ext cx="2443039" cy="459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sz="2400">
                  <a:solidFill>
                    <a:srgbClr val="FFFFFF"/>
                  </a:solidFill>
                  <a:latin typeface="Verdana"/>
                  <a:ea typeface="Verdana"/>
                  <a:cs typeface="Verdana"/>
                  <a:sym typeface="Verdana"/>
                </a:defRPr>
              </a:lvl1pPr>
            </a:lstStyle>
            <a:p>
              <a:pPr/>
              <a:r>
                <a:t>Unidad 1</a:t>
              </a:r>
            </a:p>
          </p:txBody>
        </p:sp>
      </p:gr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9" name="Rectángulo 9"/>
          <p:cNvSpPr/>
          <p:nvPr/>
        </p:nvSpPr>
        <p:spPr>
          <a:xfrm>
            <a:off x="0" y="6637734"/>
            <a:ext cx="9188450" cy="247651"/>
          </a:xfrm>
          <a:prstGeom prst="rect">
            <a:avLst/>
          </a:prstGeom>
          <a:solidFill>
            <a:srgbClr val="BFBFBF"/>
          </a:solidFill>
          <a:ln w="12700">
            <a:miter lim="400000"/>
          </a:ln>
        </p:spPr>
        <p:txBody>
          <a:bodyPr lIns="45719" rIns="45719" anchor="ctr"/>
          <a:lstStyle/>
          <a:p>
            <a:pPr algn="ctr">
              <a:defRPr>
                <a:solidFill>
                  <a:srgbClr val="FFFFFF"/>
                </a:solidFill>
              </a:defRPr>
            </a:pPr>
          </a:p>
        </p:txBody>
      </p:sp>
      <p:sp>
        <p:nvSpPr>
          <p:cNvPr id="320" name="Subtítulo 2"/>
          <p:cNvSpPr txBox="1"/>
          <p:nvPr/>
        </p:nvSpPr>
        <p:spPr>
          <a:xfrm>
            <a:off x="2930138" y="6637734"/>
            <a:ext cx="3283724" cy="276212"/>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gn="ctr" defTabSz="457200">
              <a:spcBef>
                <a:spcPts val="200"/>
              </a:spcBef>
              <a:defRPr sz="1000">
                <a:latin typeface="Verdana"/>
                <a:ea typeface="Verdana"/>
                <a:cs typeface="Verdana"/>
                <a:sym typeface="Verdana"/>
              </a:defRPr>
            </a:lvl1pPr>
          </a:lstStyle>
          <a:p>
            <a:pPr/>
            <a:r>
              <a:t>© McGraw-Hill</a:t>
            </a:r>
          </a:p>
        </p:txBody>
      </p:sp>
      <p:grpSp>
        <p:nvGrpSpPr>
          <p:cNvPr id="328" name="Agrupar 12"/>
          <p:cNvGrpSpPr/>
          <p:nvPr/>
        </p:nvGrpSpPr>
        <p:grpSpPr>
          <a:xfrm>
            <a:off x="862727" y="919587"/>
            <a:ext cx="2109036" cy="440084"/>
            <a:chOff x="0" y="0"/>
            <a:chExt cx="2109035" cy="440082"/>
          </a:xfrm>
        </p:grpSpPr>
        <p:grpSp>
          <p:nvGrpSpPr>
            <p:cNvPr id="323" name="Triángulo isósceles 13"/>
            <p:cNvGrpSpPr/>
            <p:nvPr/>
          </p:nvGrpSpPr>
          <p:grpSpPr>
            <a:xfrm>
              <a:off x="0" y="0"/>
              <a:ext cx="468729" cy="402606"/>
              <a:chOff x="0" y="0"/>
              <a:chExt cx="468728" cy="402605"/>
            </a:xfrm>
          </p:grpSpPr>
          <p:sp>
            <p:nvSpPr>
              <p:cNvPr id="321" name="Triángulo"/>
              <p:cNvSpPr/>
              <p:nvPr/>
            </p:nvSpPr>
            <p:spPr>
              <a:xfrm>
                <a:off x="0" y="0"/>
                <a:ext cx="468729" cy="31475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lnTo>
                      <a:pt x="21600" y="21600"/>
                    </a:lnTo>
                    <a:close/>
                  </a:path>
                </a:pathLst>
              </a:custGeom>
              <a:solidFill>
                <a:srgbClr val="2A9076"/>
              </a:solidFill>
              <a:ln w="9525" cap="flat">
                <a:solidFill>
                  <a:srgbClr val="2A9076"/>
                </a:solidFill>
                <a:prstDash val="solid"/>
                <a:round/>
              </a:ln>
              <a:effectLst/>
            </p:spPr>
            <p:txBody>
              <a:bodyPr wrap="square" lIns="45719" tIns="45719" rIns="45719" bIns="45719" numCol="1" anchor="ctr">
                <a:noAutofit/>
              </a:bodyPr>
              <a:lstStyle/>
              <a:p>
                <a:pPr algn="ctr">
                  <a:defRPr>
                    <a:solidFill>
                      <a:srgbClr val="FFFFFF"/>
                    </a:solidFill>
                  </a:defRPr>
                </a:pPr>
              </a:p>
            </p:txBody>
          </p:sp>
          <p:sp>
            <p:nvSpPr>
              <p:cNvPr id="322" name="Texto"/>
              <p:cNvSpPr txBox="1"/>
              <p:nvPr/>
            </p:nvSpPr>
            <p:spPr>
              <a:xfrm>
                <a:off x="284847" y="69518"/>
                <a:ext cx="133400" cy="33308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 </a:t>
                </a:r>
              </a:p>
            </p:txBody>
          </p:sp>
        </p:grpSp>
        <p:grpSp>
          <p:nvGrpSpPr>
            <p:cNvPr id="326" name="Triángulo isósceles 14"/>
            <p:cNvGrpSpPr/>
            <p:nvPr/>
          </p:nvGrpSpPr>
          <p:grpSpPr>
            <a:xfrm>
              <a:off x="63597" y="37476"/>
              <a:ext cx="468730" cy="402607"/>
              <a:chOff x="0" y="0"/>
              <a:chExt cx="468728" cy="402605"/>
            </a:xfrm>
          </p:grpSpPr>
          <p:sp>
            <p:nvSpPr>
              <p:cNvPr id="324" name="Triángulo"/>
              <p:cNvSpPr/>
              <p:nvPr/>
            </p:nvSpPr>
            <p:spPr>
              <a:xfrm>
                <a:off x="0" y="0"/>
                <a:ext cx="468729" cy="31475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lnTo>
                      <a:pt x="21600" y="21600"/>
                    </a:lnTo>
                    <a:close/>
                  </a:path>
                </a:pathLst>
              </a:custGeom>
              <a:solidFill>
                <a:srgbClr val="2A9076"/>
              </a:solidFill>
              <a:ln w="9525" cap="flat">
                <a:solidFill>
                  <a:srgbClr val="2A9076"/>
                </a:solidFill>
                <a:prstDash val="solid"/>
                <a:round/>
              </a:ln>
              <a:effectLst/>
            </p:spPr>
            <p:txBody>
              <a:bodyPr wrap="square" lIns="45719" tIns="45719" rIns="45719" bIns="45719" numCol="1" anchor="ctr">
                <a:noAutofit/>
              </a:bodyPr>
              <a:lstStyle/>
              <a:p>
                <a:pPr algn="ctr">
                  <a:defRPr>
                    <a:solidFill>
                      <a:srgbClr val="FFFFFF"/>
                    </a:solidFill>
                  </a:defRPr>
                </a:pPr>
              </a:p>
            </p:txBody>
          </p:sp>
          <p:sp>
            <p:nvSpPr>
              <p:cNvPr id="325" name="Texto"/>
              <p:cNvSpPr txBox="1"/>
              <p:nvPr/>
            </p:nvSpPr>
            <p:spPr>
              <a:xfrm>
                <a:off x="284847" y="69518"/>
                <a:ext cx="133400" cy="33308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 </a:t>
                </a:r>
              </a:p>
            </p:txBody>
          </p:sp>
        </p:grpSp>
        <p:sp>
          <p:nvSpPr>
            <p:cNvPr id="327" name="Conector recto 15"/>
            <p:cNvSpPr/>
            <p:nvPr/>
          </p:nvSpPr>
          <p:spPr>
            <a:xfrm>
              <a:off x="502041" y="342238"/>
              <a:ext cx="1606995" cy="1"/>
            </a:xfrm>
            <a:prstGeom prst="line">
              <a:avLst/>
            </a:prstGeom>
            <a:solidFill>
              <a:srgbClr val="2A9076"/>
            </a:solidFill>
            <a:ln w="25400" cap="flat">
              <a:solidFill>
                <a:srgbClr val="2A9076"/>
              </a:solidFill>
              <a:prstDash val="solid"/>
              <a:round/>
            </a:ln>
            <a:effectLst/>
          </p:spPr>
          <p:txBody>
            <a:bodyPr wrap="square" lIns="45719" tIns="45719" rIns="45719" bIns="45719" numCol="1" anchor="t">
              <a:noAutofit/>
            </a:bodyPr>
            <a:lstStyle/>
            <a:p>
              <a:pPr/>
            </a:p>
          </p:txBody>
        </p:sp>
      </p:grpSp>
      <p:grpSp>
        <p:nvGrpSpPr>
          <p:cNvPr id="336" name="Agrupar 16"/>
          <p:cNvGrpSpPr/>
          <p:nvPr/>
        </p:nvGrpSpPr>
        <p:grpSpPr>
          <a:xfrm>
            <a:off x="1038299" y="1424925"/>
            <a:ext cx="1262553" cy="227591"/>
            <a:chOff x="0" y="0"/>
            <a:chExt cx="1262551" cy="227590"/>
          </a:xfrm>
        </p:grpSpPr>
        <p:grpSp>
          <p:nvGrpSpPr>
            <p:cNvPr id="331" name="Triángulo isósceles 17"/>
            <p:cNvGrpSpPr/>
            <p:nvPr/>
          </p:nvGrpSpPr>
          <p:grpSpPr>
            <a:xfrm>
              <a:off x="0" y="-1"/>
              <a:ext cx="281182" cy="205111"/>
              <a:chOff x="0" y="0"/>
              <a:chExt cx="281181" cy="205109"/>
            </a:xfrm>
          </p:grpSpPr>
          <p:sp>
            <p:nvSpPr>
              <p:cNvPr id="329" name="Triángulo"/>
              <p:cNvSpPr/>
              <p:nvPr/>
            </p:nvSpPr>
            <p:spPr>
              <a:xfrm>
                <a:off x="0" y="0"/>
                <a:ext cx="281182" cy="18881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lnTo>
                      <a:pt x="21600" y="21600"/>
                    </a:lnTo>
                    <a:close/>
                  </a:path>
                </a:pathLst>
              </a:custGeom>
              <a:solidFill>
                <a:srgbClr val="2A9076"/>
              </a:solidFill>
              <a:ln w="9525" cap="flat">
                <a:solidFill>
                  <a:srgbClr val="2A9076"/>
                </a:solidFill>
                <a:prstDash val="solid"/>
                <a:round/>
              </a:ln>
              <a:effectLst/>
            </p:spPr>
            <p:txBody>
              <a:bodyPr wrap="square" lIns="45719" tIns="45719" rIns="45719" bIns="45719" numCol="1" anchor="ctr">
                <a:noAutofit/>
              </a:bodyPr>
              <a:lstStyle/>
              <a:p>
                <a:pPr algn="ctr">
                  <a:defRPr>
                    <a:solidFill>
                      <a:srgbClr val="FFFFFF"/>
                    </a:solidFill>
                  </a:defRPr>
                </a:pPr>
              </a:p>
            </p:txBody>
          </p:sp>
          <p:sp>
            <p:nvSpPr>
              <p:cNvPr id="330" name="Texto"/>
              <p:cNvSpPr txBox="1"/>
              <p:nvPr/>
            </p:nvSpPr>
            <p:spPr>
              <a:xfrm>
                <a:off x="191073" y="78109"/>
                <a:ext cx="39627" cy="1270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 </a:t>
                </a:r>
              </a:p>
            </p:txBody>
          </p:sp>
        </p:grpSp>
        <p:grpSp>
          <p:nvGrpSpPr>
            <p:cNvPr id="334" name="Triángulo isósceles 18"/>
            <p:cNvGrpSpPr/>
            <p:nvPr/>
          </p:nvGrpSpPr>
          <p:grpSpPr>
            <a:xfrm>
              <a:off x="38150" y="22481"/>
              <a:ext cx="281183" cy="205110"/>
              <a:chOff x="0" y="0"/>
              <a:chExt cx="281181" cy="205109"/>
            </a:xfrm>
          </p:grpSpPr>
          <p:sp>
            <p:nvSpPr>
              <p:cNvPr id="332" name="Triángulo"/>
              <p:cNvSpPr/>
              <p:nvPr/>
            </p:nvSpPr>
            <p:spPr>
              <a:xfrm>
                <a:off x="0" y="0"/>
                <a:ext cx="281182" cy="18881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lnTo>
                      <a:pt x="21600" y="21600"/>
                    </a:lnTo>
                    <a:close/>
                  </a:path>
                </a:pathLst>
              </a:custGeom>
              <a:solidFill>
                <a:srgbClr val="2A9076"/>
              </a:solidFill>
              <a:ln w="9525" cap="flat">
                <a:solidFill>
                  <a:srgbClr val="2A9076"/>
                </a:solidFill>
                <a:prstDash val="solid"/>
                <a:round/>
              </a:ln>
              <a:effectLst/>
            </p:spPr>
            <p:txBody>
              <a:bodyPr wrap="square" lIns="45719" tIns="45719" rIns="45719" bIns="45719" numCol="1" anchor="ctr">
                <a:noAutofit/>
              </a:bodyPr>
              <a:lstStyle/>
              <a:p>
                <a:pPr algn="ctr">
                  <a:defRPr>
                    <a:solidFill>
                      <a:srgbClr val="FFFFFF"/>
                    </a:solidFill>
                  </a:defRPr>
                </a:pPr>
              </a:p>
            </p:txBody>
          </p:sp>
          <p:sp>
            <p:nvSpPr>
              <p:cNvPr id="333" name="Texto"/>
              <p:cNvSpPr txBox="1"/>
              <p:nvPr/>
            </p:nvSpPr>
            <p:spPr>
              <a:xfrm>
                <a:off x="191073" y="78109"/>
                <a:ext cx="39627" cy="1270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 </a:t>
                </a:r>
              </a:p>
            </p:txBody>
          </p:sp>
        </p:grpSp>
        <p:sp>
          <p:nvSpPr>
            <p:cNvPr id="335" name="Conector recto 19"/>
            <p:cNvSpPr/>
            <p:nvPr/>
          </p:nvSpPr>
          <p:spPr>
            <a:xfrm>
              <a:off x="298545" y="202612"/>
              <a:ext cx="964007" cy="1"/>
            </a:xfrm>
            <a:prstGeom prst="line">
              <a:avLst/>
            </a:prstGeom>
            <a:solidFill>
              <a:srgbClr val="2A9076"/>
            </a:solidFill>
            <a:ln w="25400" cap="flat">
              <a:solidFill>
                <a:srgbClr val="2A9076"/>
              </a:solidFill>
              <a:prstDash val="solid"/>
              <a:round/>
            </a:ln>
            <a:effectLst/>
          </p:spPr>
          <p:txBody>
            <a:bodyPr wrap="square" lIns="45719" tIns="45719" rIns="45719" bIns="45719" numCol="1" anchor="t">
              <a:noAutofit/>
            </a:bodyPr>
            <a:lstStyle/>
            <a:p>
              <a:pPr/>
            </a:p>
          </p:txBody>
        </p:sp>
      </p:grpSp>
      <p:pic>
        <p:nvPicPr>
          <p:cNvPr id="337" name="Imagen 2" descr="Imagen 2"/>
          <p:cNvPicPr>
            <a:picLocks noChangeAspect="1"/>
          </p:cNvPicPr>
          <p:nvPr/>
        </p:nvPicPr>
        <p:blipFill>
          <a:blip r:embed="rId2">
            <a:extLst/>
          </a:blip>
          <a:stretch>
            <a:fillRect/>
          </a:stretch>
        </p:blipFill>
        <p:spPr>
          <a:xfrm>
            <a:off x="401783" y="189558"/>
            <a:ext cx="653878" cy="653878"/>
          </a:xfrm>
          <a:prstGeom prst="rect">
            <a:avLst/>
          </a:prstGeom>
          <a:ln w="12700">
            <a:miter lim="400000"/>
          </a:ln>
        </p:spPr>
      </p:pic>
      <p:sp>
        <p:nvSpPr>
          <p:cNvPr id="338" name="CuadroTexto 18"/>
          <p:cNvSpPr txBox="1"/>
          <p:nvPr/>
        </p:nvSpPr>
        <p:spPr>
          <a:xfrm>
            <a:off x="1396868" y="897420"/>
            <a:ext cx="7546921" cy="370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a:solidFill>
                  <a:srgbClr val="A6A6A6"/>
                </a:solidFill>
                <a:latin typeface="Verdana"/>
                <a:ea typeface="Verdana"/>
                <a:cs typeface="Verdana"/>
                <a:sym typeface="Verdana"/>
              </a:defRPr>
            </a:lvl1pPr>
          </a:lstStyle>
          <a:p>
            <a:pPr/>
            <a:r>
              <a:t>4. ETIQUETADO DE LOS PRODUCTOS DE PARAFARMACIA</a:t>
            </a:r>
          </a:p>
        </p:txBody>
      </p:sp>
      <p:sp>
        <p:nvSpPr>
          <p:cNvPr id="339" name="CuadroTexto 24"/>
          <p:cNvSpPr txBox="1"/>
          <p:nvPr/>
        </p:nvSpPr>
        <p:spPr>
          <a:xfrm>
            <a:off x="972045" y="1318853"/>
            <a:ext cx="4306282" cy="370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lvl="1">
              <a:defRPr>
                <a:solidFill>
                  <a:srgbClr val="A6A6A6"/>
                </a:solidFill>
                <a:latin typeface="Verdana"/>
                <a:ea typeface="Verdana"/>
                <a:cs typeface="Verdana"/>
                <a:sym typeface="Verdana"/>
              </a:defRPr>
            </a:pPr>
            <a:r>
              <a:t>4.3. Cupón-precinto</a:t>
            </a:r>
          </a:p>
        </p:txBody>
      </p:sp>
      <p:sp>
        <p:nvSpPr>
          <p:cNvPr id="340" name="CuadroTexto 25"/>
          <p:cNvSpPr txBox="1"/>
          <p:nvPr/>
        </p:nvSpPr>
        <p:spPr>
          <a:xfrm>
            <a:off x="369247" y="1830926"/>
            <a:ext cx="5741209" cy="46253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just">
              <a:defRPr sz="1400">
                <a:latin typeface="Verdana"/>
                <a:ea typeface="Verdana"/>
                <a:cs typeface="Verdana"/>
                <a:sym typeface="Verdana"/>
              </a:defRPr>
            </a:pPr>
            <a:r>
              <a:t>Los productos financiados por el SNS tienen un cupón-precinto en su </a:t>
            </a:r>
            <a:r>
              <a:rPr b="1"/>
              <a:t>embalaje</a:t>
            </a:r>
            <a:r>
              <a:t>. En la OF se extrae  y permite cobrar al SNS el resto del importe que no ha pagado el beneficiario.</a:t>
            </a:r>
          </a:p>
          <a:p>
            <a:pPr algn="just">
              <a:defRPr sz="1400">
                <a:latin typeface="Verdana"/>
                <a:ea typeface="Verdana"/>
                <a:cs typeface="Verdana"/>
                <a:sym typeface="Verdana"/>
              </a:defRPr>
            </a:pPr>
          </a:p>
          <a:p>
            <a:pPr algn="just">
              <a:defRPr b="1" sz="1400">
                <a:latin typeface="Verdana"/>
                <a:ea typeface="Verdana"/>
                <a:cs typeface="Verdana"/>
                <a:sym typeface="Verdana"/>
              </a:defRPr>
            </a:pPr>
            <a:r>
              <a:t>A. Efectos y accesorios </a:t>
            </a:r>
            <a:r>
              <a:rPr b="0"/>
              <a:t>financiados por el SNS llevarán un cupón-precinto de la Asistencia Sanitaria de la Seguridad Social (A.S.S.S.) para su dispensación. Una vez dispensado, el cupón-precinto debe ser adherido a la receta oficial en el momento de entrega al beneficiario.</a:t>
            </a:r>
            <a:endParaRPr b="0"/>
          </a:p>
          <a:p>
            <a:pPr algn="just">
              <a:defRPr sz="1400">
                <a:latin typeface="Verdana"/>
                <a:ea typeface="Verdana"/>
                <a:cs typeface="Verdana"/>
                <a:sym typeface="Verdana"/>
              </a:defRPr>
            </a:pPr>
            <a:r>
              <a:t>- El cupón-precinto de efectos y accesorios de </a:t>
            </a:r>
            <a:r>
              <a:rPr b="1"/>
              <a:t>aportación reducida </a:t>
            </a:r>
            <a:r>
              <a:t>llevará impreso en su parte superior izquierda, un cícero de color negro.</a:t>
            </a:r>
          </a:p>
          <a:p>
            <a:pPr algn="just">
              <a:defRPr sz="1400">
                <a:latin typeface="Verdana"/>
                <a:ea typeface="Verdana"/>
                <a:cs typeface="Verdana"/>
                <a:sym typeface="Verdana"/>
              </a:defRPr>
            </a:pPr>
            <a:r>
              <a:t>- En los </a:t>
            </a:r>
            <a:r>
              <a:rPr b="1"/>
              <a:t>productos que necesiten visado </a:t>
            </a:r>
            <a:r>
              <a:t>de inspección, el cupón-precinto llevará impreso un recuadro de un milímetro de ancho en la parte superior y lateral.</a:t>
            </a:r>
          </a:p>
          <a:p>
            <a:pPr algn="just">
              <a:defRPr sz="1400">
                <a:latin typeface="Verdana"/>
                <a:ea typeface="Verdana"/>
                <a:cs typeface="Verdana"/>
                <a:sym typeface="Verdana"/>
              </a:defRPr>
            </a:pPr>
          </a:p>
          <a:p>
            <a:pPr algn="just">
              <a:defRPr b="1" sz="1400">
                <a:latin typeface="Verdana"/>
                <a:ea typeface="Verdana"/>
                <a:cs typeface="Verdana"/>
                <a:sym typeface="Verdana"/>
              </a:defRPr>
            </a:pPr>
            <a:r>
              <a:t>B. Productos dietéticos </a:t>
            </a:r>
            <a:r>
              <a:rPr b="0"/>
              <a:t>llevan un precinto identificativo que tiene que presentar cada unidad de un producto dietético incluido en la oferta del SNS. Este precinto será extraíble y autoadhesivo y se usará como comprobante de la dispensación. </a:t>
            </a:r>
          </a:p>
        </p:txBody>
      </p:sp>
      <p:pic>
        <p:nvPicPr>
          <p:cNvPr id="341" name="Imagen 5" descr="Imagen 5"/>
          <p:cNvPicPr>
            <a:picLocks noChangeAspect="1"/>
          </p:cNvPicPr>
          <p:nvPr/>
        </p:nvPicPr>
        <p:blipFill>
          <a:blip r:embed="rId3">
            <a:extLst/>
          </a:blip>
          <a:srcRect l="0" t="0" r="4235" b="0"/>
          <a:stretch>
            <a:fillRect/>
          </a:stretch>
        </p:blipFill>
        <p:spPr>
          <a:xfrm>
            <a:off x="6573466" y="3908152"/>
            <a:ext cx="2247007" cy="1681088"/>
          </a:xfrm>
          <a:prstGeom prst="rect">
            <a:avLst/>
          </a:prstGeom>
          <a:ln w="12700">
            <a:miter lim="400000"/>
          </a:ln>
        </p:spPr>
      </p:pic>
      <p:pic>
        <p:nvPicPr>
          <p:cNvPr id="342" name="Imagen 7" descr="Imagen 7"/>
          <p:cNvPicPr>
            <a:picLocks noChangeAspect="1"/>
          </p:cNvPicPr>
          <p:nvPr/>
        </p:nvPicPr>
        <p:blipFill>
          <a:blip r:embed="rId4">
            <a:extLst/>
          </a:blip>
          <a:stretch>
            <a:fillRect/>
          </a:stretch>
        </p:blipFill>
        <p:spPr>
          <a:xfrm>
            <a:off x="6562920" y="1796609"/>
            <a:ext cx="2327706" cy="1776407"/>
          </a:xfrm>
          <a:prstGeom prst="rect">
            <a:avLst/>
          </a:prstGeom>
          <a:ln w="12700">
            <a:miter lim="400000"/>
          </a:ln>
        </p:spPr>
      </p:pic>
      <p:sp>
        <p:nvSpPr>
          <p:cNvPr id="343" name="Diagrama de flujo: conector 17"/>
          <p:cNvSpPr/>
          <p:nvPr/>
        </p:nvSpPr>
        <p:spPr>
          <a:xfrm>
            <a:off x="7020272" y="1988840"/>
            <a:ext cx="72009" cy="72009"/>
          </a:xfrm>
          <a:prstGeom prst="ellipse">
            <a:avLst/>
          </a:prstGeom>
          <a:solidFill>
            <a:srgbClr val="000000"/>
          </a:solidFill>
          <a:ln w="25400">
            <a:solidFill>
              <a:srgbClr val="000000"/>
            </a:solidFill>
          </a:ln>
        </p:spPr>
        <p:txBody>
          <a:bodyPr lIns="45719" rIns="45719" anchor="ctr"/>
          <a:lstStyle/>
          <a:p>
            <a:pPr algn="ctr">
              <a:defRPr>
                <a:ln w="9525" cap="flat">
                  <a:solidFill>
                    <a:srgbClr val="000000"/>
                  </a:solidFill>
                  <a:prstDash val="solid"/>
                  <a:round/>
                </a:ln>
              </a:defRPr>
            </a:pPr>
          </a:p>
        </p:txBody>
      </p:sp>
      <p:grpSp>
        <p:nvGrpSpPr>
          <p:cNvPr id="346" name="Rectángulo redondeado 23"/>
          <p:cNvGrpSpPr/>
          <p:nvPr/>
        </p:nvGrpSpPr>
        <p:grpSpPr>
          <a:xfrm>
            <a:off x="6609522" y="-1"/>
            <a:ext cx="2534479" cy="759193"/>
            <a:chOff x="0" y="0"/>
            <a:chExt cx="2534477" cy="759191"/>
          </a:xfrm>
        </p:grpSpPr>
        <p:sp>
          <p:nvSpPr>
            <p:cNvPr id="344" name="Figura"/>
            <p:cNvSpPr/>
            <p:nvPr/>
          </p:nvSpPr>
          <p:spPr>
            <a:xfrm>
              <a:off x="-1" y="-1"/>
              <a:ext cx="2534479" cy="75919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21600" y="21600"/>
                  </a:lnTo>
                  <a:lnTo>
                    <a:pt x="3947" y="21600"/>
                  </a:lnTo>
                  <a:cubicBezTo>
                    <a:pt x="1206" y="21600"/>
                    <a:pt x="0" y="17047"/>
                    <a:pt x="0" y="11083"/>
                  </a:cubicBezTo>
                  <a:cubicBezTo>
                    <a:pt x="0" y="5118"/>
                    <a:pt x="1206" y="0"/>
                    <a:pt x="3947" y="0"/>
                  </a:cubicBezTo>
                  <a:lnTo>
                    <a:pt x="21600" y="0"/>
                  </a:lnTo>
                  <a:close/>
                </a:path>
              </a:pathLst>
            </a:custGeom>
            <a:solidFill>
              <a:srgbClr val="2A9076"/>
            </a:solidFill>
            <a:ln w="12700" cap="flat">
              <a:noFill/>
              <a:miter lim="400000"/>
            </a:ln>
            <a:effectLst>
              <a:outerShdw sx="100000" sy="100000" kx="0" ky="0" algn="b" rotWithShape="0" blurRad="38100" dist="23000" dir="5400000">
                <a:srgbClr val="000000">
                  <a:alpha val="35000"/>
                </a:srgbClr>
              </a:outerShdw>
            </a:effectLst>
          </p:spPr>
          <p:txBody>
            <a:bodyPr wrap="square" lIns="45719" tIns="45719" rIns="45719" bIns="45719" numCol="1" anchor="ctr">
              <a:noAutofit/>
            </a:bodyPr>
            <a:lstStyle/>
            <a:p>
              <a:pPr algn="ctr">
                <a:defRPr>
                  <a:solidFill>
                    <a:srgbClr val="FFFFFF"/>
                  </a:solidFill>
                </a:defRPr>
              </a:pPr>
            </a:p>
          </p:txBody>
        </p:sp>
        <p:sp>
          <p:nvSpPr>
            <p:cNvPr id="345" name="Unidad 1"/>
            <p:cNvSpPr txBox="1"/>
            <p:nvPr/>
          </p:nvSpPr>
          <p:spPr>
            <a:xfrm>
              <a:off x="45719" y="149725"/>
              <a:ext cx="2443039" cy="459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sz="2400">
                  <a:solidFill>
                    <a:srgbClr val="FFFFFF"/>
                  </a:solidFill>
                  <a:latin typeface="Verdana"/>
                  <a:ea typeface="Verdana"/>
                  <a:cs typeface="Verdana"/>
                  <a:sym typeface="Verdana"/>
                </a:defRPr>
              </a:lvl1pPr>
            </a:lstStyle>
            <a:p>
              <a:pPr/>
              <a:r>
                <a:t>Unidad 1</a:t>
              </a:r>
            </a:p>
          </p:txBody>
        </p:sp>
      </p:gr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8" name="Rectángulo 9"/>
          <p:cNvSpPr/>
          <p:nvPr/>
        </p:nvSpPr>
        <p:spPr>
          <a:xfrm>
            <a:off x="0" y="6637734"/>
            <a:ext cx="9188450" cy="247651"/>
          </a:xfrm>
          <a:prstGeom prst="rect">
            <a:avLst/>
          </a:prstGeom>
          <a:solidFill>
            <a:srgbClr val="BFBFBF"/>
          </a:solidFill>
          <a:ln w="12700">
            <a:miter lim="400000"/>
          </a:ln>
        </p:spPr>
        <p:txBody>
          <a:bodyPr lIns="45719" rIns="45719" anchor="ctr"/>
          <a:lstStyle/>
          <a:p>
            <a:pPr algn="ctr">
              <a:defRPr>
                <a:solidFill>
                  <a:srgbClr val="FFFFFF"/>
                </a:solidFill>
              </a:defRPr>
            </a:pPr>
          </a:p>
        </p:txBody>
      </p:sp>
      <p:sp>
        <p:nvSpPr>
          <p:cNvPr id="349" name="Subtítulo 2"/>
          <p:cNvSpPr txBox="1"/>
          <p:nvPr/>
        </p:nvSpPr>
        <p:spPr>
          <a:xfrm>
            <a:off x="2930138" y="6637734"/>
            <a:ext cx="3283724" cy="276212"/>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gn="ctr" defTabSz="457200">
              <a:spcBef>
                <a:spcPts val="200"/>
              </a:spcBef>
              <a:defRPr sz="1000">
                <a:latin typeface="Verdana"/>
                <a:ea typeface="Verdana"/>
                <a:cs typeface="Verdana"/>
                <a:sym typeface="Verdana"/>
              </a:defRPr>
            </a:lvl1pPr>
          </a:lstStyle>
          <a:p>
            <a:pPr/>
            <a:r>
              <a:t>© McGraw-Hill</a:t>
            </a:r>
          </a:p>
        </p:txBody>
      </p:sp>
      <p:grpSp>
        <p:nvGrpSpPr>
          <p:cNvPr id="357" name="Agrupar 12"/>
          <p:cNvGrpSpPr/>
          <p:nvPr/>
        </p:nvGrpSpPr>
        <p:grpSpPr>
          <a:xfrm>
            <a:off x="862727" y="919587"/>
            <a:ext cx="2109036" cy="440084"/>
            <a:chOff x="0" y="0"/>
            <a:chExt cx="2109035" cy="440082"/>
          </a:xfrm>
        </p:grpSpPr>
        <p:grpSp>
          <p:nvGrpSpPr>
            <p:cNvPr id="352" name="Triángulo isósceles 13"/>
            <p:cNvGrpSpPr/>
            <p:nvPr/>
          </p:nvGrpSpPr>
          <p:grpSpPr>
            <a:xfrm>
              <a:off x="0" y="0"/>
              <a:ext cx="468729" cy="402606"/>
              <a:chOff x="0" y="0"/>
              <a:chExt cx="468728" cy="402605"/>
            </a:xfrm>
          </p:grpSpPr>
          <p:sp>
            <p:nvSpPr>
              <p:cNvPr id="350" name="Triángulo"/>
              <p:cNvSpPr/>
              <p:nvPr/>
            </p:nvSpPr>
            <p:spPr>
              <a:xfrm>
                <a:off x="0" y="0"/>
                <a:ext cx="468729" cy="31475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lnTo>
                      <a:pt x="21600" y="21600"/>
                    </a:lnTo>
                    <a:close/>
                  </a:path>
                </a:pathLst>
              </a:custGeom>
              <a:solidFill>
                <a:srgbClr val="2A9076"/>
              </a:solidFill>
              <a:ln w="9525" cap="flat">
                <a:solidFill>
                  <a:srgbClr val="2A9076"/>
                </a:solidFill>
                <a:prstDash val="solid"/>
                <a:round/>
              </a:ln>
              <a:effectLst/>
            </p:spPr>
            <p:txBody>
              <a:bodyPr wrap="square" lIns="45719" tIns="45719" rIns="45719" bIns="45719" numCol="1" anchor="ctr">
                <a:noAutofit/>
              </a:bodyPr>
              <a:lstStyle/>
              <a:p>
                <a:pPr algn="ctr">
                  <a:defRPr>
                    <a:solidFill>
                      <a:srgbClr val="FFFFFF"/>
                    </a:solidFill>
                  </a:defRPr>
                </a:pPr>
              </a:p>
            </p:txBody>
          </p:sp>
          <p:sp>
            <p:nvSpPr>
              <p:cNvPr id="351" name="Texto"/>
              <p:cNvSpPr txBox="1"/>
              <p:nvPr/>
            </p:nvSpPr>
            <p:spPr>
              <a:xfrm>
                <a:off x="284847" y="69518"/>
                <a:ext cx="133400" cy="33308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 </a:t>
                </a:r>
              </a:p>
            </p:txBody>
          </p:sp>
        </p:grpSp>
        <p:grpSp>
          <p:nvGrpSpPr>
            <p:cNvPr id="355" name="Triángulo isósceles 14"/>
            <p:cNvGrpSpPr/>
            <p:nvPr/>
          </p:nvGrpSpPr>
          <p:grpSpPr>
            <a:xfrm>
              <a:off x="63597" y="37476"/>
              <a:ext cx="468730" cy="402607"/>
              <a:chOff x="0" y="0"/>
              <a:chExt cx="468728" cy="402605"/>
            </a:xfrm>
          </p:grpSpPr>
          <p:sp>
            <p:nvSpPr>
              <p:cNvPr id="353" name="Triángulo"/>
              <p:cNvSpPr/>
              <p:nvPr/>
            </p:nvSpPr>
            <p:spPr>
              <a:xfrm>
                <a:off x="0" y="0"/>
                <a:ext cx="468729" cy="31475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lnTo>
                      <a:pt x="21600" y="21600"/>
                    </a:lnTo>
                    <a:close/>
                  </a:path>
                </a:pathLst>
              </a:custGeom>
              <a:solidFill>
                <a:srgbClr val="2A9076"/>
              </a:solidFill>
              <a:ln w="9525" cap="flat">
                <a:solidFill>
                  <a:srgbClr val="2A9076"/>
                </a:solidFill>
                <a:prstDash val="solid"/>
                <a:round/>
              </a:ln>
              <a:effectLst/>
            </p:spPr>
            <p:txBody>
              <a:bodyPr wrap="square" lIns="45719" tIns="45719" rIns="45719" bIns="45719" numCol="1" anchor="ctr">
                <a:noAutofit/>
              </a:bodyPr>
              <a:lstStyle/>
              <a:p>
                <a:pPr algn="ctr">
                  <a:defRPr>
                    <a:solidFill>
                      <a:srgbClr val="FFFFFF"/>
                    </a:solidFill>
                  </a:defRPr>
                </a:pPr>
              </a:p>
            </p:txBody>
          </p:sp>
          <p:sp>
            <p:nvSpPr>
              <p:cNvPr id="354" name="Texto"/>
              <p:cNvSpPr txBox="1"/>
              <p:nvPr/>
            </p:nvSpPr>
            <p:spPr>
              <a:xfrm>
                <a:off x="284847" y="69518"/>
                <a:ext cx="133400" cy="33308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 </a:t>
                </a:r>
              </a:p>
            </p:txBody>
          </p:sp>
        </p:grpSp>
        <p:sp>
          <p:nvSpPr>
            <p:cNvPr id="356" name="Conector recto 15"/>
            <p:cNvSpPr/>
            <p:nvPr/>
          </p:nvSpPr>
          <p:spPr>
            <a:xfrm>
              <a:off x="502041" y="342238"/>
              <a:ext cx="1606995" cy="1"/>
            </a:xfrm>
            <a:prstGeom prst="line">
              <a:avLst/>
            </a:prstGeom>
            <a:solidFill>
              <a:srgbClr val="2A9076"/>
            </a:solidFill>
            <a:ln w="25400" cap="flat">
              <a:solidFill>
                <a:srgbClr val="2A9076"/>
              </a:solidFill>
              <a:prstDash val="solid"/>
              <a:round/>
            </a:ln>
            <a:effectLst/>
          </p:spPr>
          <p:txBody>
            <a:bodyPr wrap="square" lIns="45719" tIns="45719" rIns="45719" bIns="45719" numCol="1" anchor="t">
              <a:noAutofit/>
            </a:bodyPr>
            <a:lstStyle/>
            <a:p>
              <a:pPr/>
            </a:p>
          </p:txBody>
        </p:sp>
      </p:grpSp>
      <p:grpSp>
        <p:nvGrpSpPr>
          <p:cNvPr id="365" name="Agrupar 16"/>
          <p:cNvGrpSpPr/>
          <p:nvPr/>
        </p:nvGrpSpPr>
        <p:grpSpPr>
          <a:xfrm>
            <a:off x="1038299" y="1424925"/>
            <a:ext cx="1262553" cy="227591"/>
            <a:chOff x="0" y="0"/>
            <a:chExt cx="1262551" cy="227590"/>
          </a:xfrm>
        </p:grpSpPr>
        <p:grpSp>
          <p:nvGrpSpPr>
            <p:cNvPr id="360" name="Triángulo isósceles 17"/>
            <p:cNvGrpSpPr/>
            <p:nvPr/>
          </p:nvGrpSpPr>
          <p:grpSpPr>
            <a:xfrm>
              <a:off x="0" y="-1"/>
              <a:ext cx="281182" cy="205111"/>
              <a:chOff x="0" y="0"/>
              <a:chExt cx="281181" cy="205109"/>
            </a:xfrm>
          </p:grpSpPr>
          <p:sp>
            <p:nvSpPr>
              <p:cNvPr id="358" name="Triángulo"/>
              <p:cNvSpPr/>
              <p:nvPr/>
            </p:nvSpPr>
            <p:spPr>
              <a:xfrm>
                <a:off x="0" y="0"/>
                <a:ext cx="281182" cy="18881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lnTo>
                      <a:pt x="21600" y="21600"/>
                    </a:lnTo>
                    <a:close/>
                  </a:path>
                </a:pathLst>
              </a:custGeom>
              <a:solidFill>
                <a:srgbClr val="2A9076"/>
              </a:solidFill>
              <a:ln w="9525" cap="flat">
                <a:solidFill>
                  <a:srgbClr val="2A9076"/>
                </a:solidFill>
                <a:prstDash val="solid"/>
                <a:round/>
              </a:ln>
              <a:effectLst/>
            </p:spPr>
            <p:txBody>
              <a:bodyPr wrap="square" lIns="45719" tIns="45719" rIns="45719" bIns="45719" numCol="1" anchor="ctr">
                <a:noAutofit/>
              </a:bodyPr>
              <a:lstStyle/>
              <a:p>
                <a:pPr algn="ctr">
                  <a:defRPr>
                    <a:solidFill>
                      <a:srgbClr val="FFFFFF"/>
                    </a:solidFill>
                  </a:defRPr>
                </a:pPr>
              </a:p>
            </p:txBody>
          </p:sp>
          <p:sp>
            <p:nvSpPr>
              <p:cNvPr id="359" name="Texto"/>
              <p:cNvSpPr txBox="1"/>
              <p:nvPr/>
            </p:nvSpPr>
            <p:spPr>
              <a:xfrm>
                <a:off x="191073" y="78109"/>
                <a:ext cx="39627" cy="1270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 </a:t>
                </a:r>
              </a:p>
            </p:txBody>
          </p:sp>
        </p:grpSp>
        <p:grpSp>
          <p:nvGrpSpPr>
            <p:cNvPr id="363" name="Triángulo isósceles 18"/>
            <p:cNvGrpSpPr/>
            <p:nvPr/>
          </p:nvGrpSpPr>
          <p:grpSpPr>
            <a:xfrm>
              <a:off x="38150" y="22481"/>
              <a:ext cx="281183" cy="205110"/>
              <a:chOff x="0" y="0"/>
              <a:chExt cx="281181" cy="205109"/>
            </a:xfrm>
          </p:grpSpPr>
          <p:sp>
            <p:nvSpPr>
              <p:cNvPr id="361" name="Triángulo"/>
              <p:cNvSpPr/>
              <p:nvPr/>
            </p:nvSpPr>
            <p:spPr>
              <a:xfrm>
                <a:off x="0" y="0"/>
                <a:ext cx="281182" cy="18881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lnTo>
                      <a:pt x="21600" y="21600"/>
                    </a:lnTo>
                    <a:close/>
                  </a:path>
                </a:pathLst>
              </a:custGeom>
              <a:solidFill>
                <a:srgbClr val="2A9076"/>
              </a:solidFill>
              <a:ln w="9525" cap="flat">
                <a:solidFill>
                  <a:srgbClr val="2A9076"/>
                </a:solidFill>
                <a:prstDash val="solid"/>
                <a:round/>
              </a:ln>
              <a:effectLst/>
            </p:spPr>
            <p:txBody>
              <a:bodyPr wrap="square" lIns="45719" tIns="45719" rIns="45719" bIns="45719" numCol="1" anchor="ctr">
                <a:noAutofit/>
              </a:bodyPr>
              <a:lstStyle/>
              <a:p>
                <a:pPr algn="ctr">
                  <a:defRPr>
                    <a:solidFill>
                      <a:srgbClr val="FFFFFF"/>
                    </a:solidFill>
                  </a:defRPr>
                </a:pPr>
              </a:p>
            </p:txBody>
          </p:sp>
          <p:sp>
            <p:nvSpPr>
              <p:cNvPr id="362" name="Texto"/>
              <p:cNvSpPr txBox="1"/>
              <p:nvPr/>
            </p:nvSpPr>
            <p:spPr>
              <a:xfrm>
                <a:off x="191073" y="78109"/>
                <a:ext cx="39627" cy="1270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 </a:t>
                </a:r>
              </a:p>
            </p:txBody>
          </p:sp>
        </p:grpSp>
        <p:sp>
          <p:nvSpPr>
            <p:cNvPr id="364" name="Conector recto 19"/>
            <p:cNvSpPr/>
            <p:nvPr/>
          </p:nvSpPr>
          <p:spPr>
            <a:xfrm>
              <a:off x="298545" y="202612"/>
              <a:ext cx="964007" cy="1"/>
            </a:xfrm>
            <a:prstGeom prst="line">
              <a:avLst/>
            </a:prstGeom>
            <a:solidFill>
              <a:srgbClr val="2A9076"/>
            </a:solidFill>
            <a:ln w="25400" cap="flat">
              <a:solidFill>
                <a:srgbClr val="2A9076"/>
              </a:solidFill>
              <a:prstDash val="solid"/>
              <a:round/>
            </a:ln>
            <a:effectLst/>
          </p:spPr>
          <p:txBody>
            <a:bodyPr wrap="square" lIns="45719" tIns="45719" rIns="45719" bIns="45719" numCol="1" anchor="t">
              <a:noAutofit/>
            </a:bodyPr>
            <a:lstStyle/>
            <a:p>
              <a:pPr/>
            </a:p>
          </p:txBody>
        </p:sp>
      </p:grpSp>
      <p:pic>
        <p:nvPicPr>
          <p:cNvPr id="366" name="Imagen 2" descr="Imagen 2"/>
          <p:cNvPicPr>
            <a:picLocks noChangeAspect="1"/>
          </p:cNvPicPr>
          <p:nvPr/>
        </p:nvPicPr>
        <p:blipFill>
          <a:blip r:embed="rId2">
            <a:extLst/>
          </a:blip>
          <a:stretch>
            <a:fillRect/>
          </a:stretch>
        </p:blipFill>
        <p:spPr>
          <a:xfrm>
            <a:off x="401783" y="189558"/>
            <a:ext cx="653878" cy="653878"/>
          </a:xfrm>
          <a:prstGeom prst="rect">
            <a:avLst/>
          </a:prstGeom>
          <a:ln w="12700">
            <a:miter lim="400000"/>
          </a:ln>
        </p:spPr>
      </p:pic>
      <p:sp>
        <p:nvSpPr>
          <p:cNvPr id="367" name="CuadroTexto 18"/>
          <p:cNvSpPr txBox="1"/>
          <p:nvPr/>
        </p:nvSpPr>
        <p:spPr>
          <a:xfrm>
            <a:off x="1396868" y="897420"/>
            <a:ext cx="7546921" cy="370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a:solidFill>
                  <a:srgbClr val="A6A6A6"/>
                </a:solidFill>
                <a:latin typeface="Verdana"/>
                <a:ea typeface="Verdana"/>
                <a:cs typeface="Verdana"/>
                <a:sym typeface="Verdana"/>
              </a:defRPr>
            </a:lvl1pPr>
          </a:lstStyle>
          <a:p>
            <a:pPr/>
            <a:r>
              <a:t>4. ETIQUETADO DE LOS PRODUCTOS DE PARAFARMACIA</a:t>
            </a:r>
          </a:p>
        </p:txBody>
      </p:sp>
      <p:sp>
        <p:nvSpPr>
          <p:cNvPr id="368" name="CuadroTexto 24"/>
          <p:cNvSpPr txBox="1"/>
          <p:nvPr/>
        </p:nvSpPr>
        <p:spPr>
          <a:xfrm>
            <a:off x="513264" y="1318853"/>
            <a:ext cx="4765063" cy="370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lvl="2">
              <a:defRPr>
                <a:solidFill>
                  <a:srgbClr val="A6A6A6"/>
                </a:solidFill>
                <a:latin typeface="Verdana"/>
                <a:ea typeface="Verdana"/>
                <a:cs typeface="Verdana"/>
                <a:sym typeface="Verdana"/>
              </a:defRPr>
            </a:pPr>
            <a:r>
              <a:t>4.3. Cupón-precinto</a:t>
            </a:r>
          </a:p>
        </p:txBody>
      </p:sp>
      <p:sp>
        <p:nvSpPr>
          <p:cNvPr id="369" name="CuadroTexto 25"/>
          <p:cNvSpPr txBox="1"/>
          <p:nvPr/>
        </p:nvSpPr>
        <p:spPr>
          <a:xfrm>
            <a:off x="343470" y="1906925"/>
            <a:ext cx="5993237" cy="4409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342900" indent="-342900" algn="just">
              <a:buSzPct val="100000"/>
              <a:buAutoNum type="alphaUcPeriod" startAt="1"/>
              <a:defRPr b="1" sz="1400">
                <a:latin typeface="Verdana"/>
                <a:ea typeface="Verdana"/>
                <a:cs typeface="Verdana"/>
                <a:sym typeface="Verdana"/>
              </a:defRPr>
            </a:pPr>
            <a:r>
              <a:t>Efectos y accesorios </a:t>
            </a:r>
          </a:p>
          <a:p>
            <a:pPr algn="just">
              <a:defRPr sz="1400">
                <a:latin typeface="Verdana"/>
                <a:ea typeface="Verdana"/>
                <a:cs typeface="Verdana"/>
                <a:sym typeface="Verdana"/>
              </a:defRPr>
            </a:pPr>
            <a:r>
              <a:t>En la </a:t>
            </a:r>
            <a:r>
              <a:rPr b="1"/>
              <a:t>parte superior </a:t>
            </a:r>
            <a:r>
              <a:t>del cupón-precinto figuran los datos: A.S.S.S., tipo de producto, nombre comercial-presentación, ofertante y código nacional. </a:t>
            </a:r>
          </a:p>
          <a:p>
            <a:pPr algn="just">
              <a:defRPr sz="1400">
                <a:latin typeface="Verdana"/>
                <a:ea typeface="Verdana"/>
                <a:cs typeface="Verdana"/>
                <a:sym typeface="Verdana"/>
              </a:defRPr>
            </a:pPr>
            <a:r>
              <a:t>En la </a:t>
            </a:r>
            <a:r>
              <a:rPr b="1"/>
              <a:t>parte inferior </a:t>
            </a:r>
            <a:r>
              <a:t>estará el código de barras con seis dígitos que identifican el sector farmacéutico y seis dígitos correspondientes al código nacional del artículo.</a:t>
            </a:r>
          </a:p>
          <a:p>
            <a:pPr algn="just">
              <a:defRPr sz="1400">
                <a:latin typeface="Verdana"/>
                <a:ea typeface="Verdana"/>
                <a:cs typeface="Verdana"/>
                <a:sym typeface="Verdana"/>
              </a:defRPr>
            </a:pPr>
            <a:r>
              <a:t>En la parte inferior del cupón-precinto, y siempre fuera, aparecerá el </a:t>
            </a:r>
            <a:r>
              <a:rPr b="1"/>
              <a:t>precio</a:t>
            </a:r>
            <a:r>
              <a:t> del producto.</a:t>
            </a:r>
          </a:p>
          <a:p>
            <a:pPr algn="just">
              <a:defRPr sz="1400">
                <a:latin typeface="Verdana"/>
                <a:ea typeface="Verdana"/>
                <a:cs typeface="Verdana"/>
                <a:sym typeface="Verdana"/>
              </a:defRPr>
            </a:pPr>
          </a:p>
          <a:p>
            <a:pPr algn="just">
              <a:defRPr b="1" sz="1400">
                <a:latin typeface="Verdana"/>
                <a:ea typeface="Verdana"/>
                <a:cs typeface="Verdana"/>
                <a:sym typeface="Verdana"/>
              </a:defRPr>
            </a:pPr>
            <a:r>
              <a:t>B. Productos dietéticos </a:t>
            </a:r>
            <a:r>
              <a:rPr b="0"/>
              <a:t>llevan un precinto identificativo que tiene que presentar cada unidad de un producto dietético incluido en la oferta del SNS. Este precinto será extraíble y autoadhesivo y se usará como comprobante de la dispensación. La </a:t>
            </a:r>
            <a:r>
              <a:t>zona superior </a:t>
            </a:r>
            <a:r>
              <a:rPr b="0"/>
              <a:t>del precinto debe incluir: siglas SNS y código del tipo de producto, nombre de la empresa que lo comercializa, nombre del producto, contenido del envase, número de envases en la unidad de venta indicando el tipo de envase y código identificativo de la presentación (CI). En la </a:t>
            </a:r>
            <a:r>
              <a:t>parte inferior </a:t>
            </a:r>
            <a:r>
              <a:rPr b="0"/>
              <a:t>presentará el código de barras.</a:t>
            </a:r>
          </a:p>
        </p:txBody>
      </p:sp>
      <p:pic>
        <p:nvPicPr>
          <p:cNvPr id="370" name="Imagen 19" descr="Imagen 19"/>
          <p:cNvPicPr>
            <a:picLocks noChangeAspect="1"/>
          </p:cNvPicPr>
          <p:nvPr/>
        </p:nvPicPr>
        <p:blipFill>
          <a:blip r:embed="rId3">
            <a:extLst/>
          </a:blip>
          <a:stretch>
            <a:fillRect/>
          </a:stretch>
        </p:blipFill>
        <p:spPr>
          <a:xfrm>
            <a:off x="6723450" y="1180940"/>
            <a:ext cx="1889988" cy="2485210"/>
          </a:xfrm>
          <a:prstGeom prst="rect">
            <a:avLst/>
          </a:prstGeom>
          <a:ln w="12700">
            <a:miter lim="400000"/>
          </a:ln>
        </p:spPr>
      </p:pic>
      <p:pic>
        <p:nvPicPr>
          <p:cNvPr id="371" name="Imagen 3" descr="Imagen 3"/>
          <p:cNvPicPr>
            <a:picLocks noChangeAspect="1"/>
          </p:cNvPicPr>
          <p:nvPr/>
        </p:nvPicPr>
        <p:blipFill>
          <a:blip r:embed="rId4">
            <a:extLst/>
          </a:blip>
          <a:stretch>
            <a:fillRect/>
          </a:stretch>
        </p:blipFill>
        <p:spPr>
          <a:xfrm>
            <a:off x="6745064" y="3633111"/>
            <a:ext cx="1661291" cy="2981804"/>
          </a:xfrm>
          <a:prstGeom prst="rect">
            <a:avLst/>
          </a:prstGeom>
          <a:ln w="12700">
            <a:miter lim="400000"/>
          </a:ln>
        </p:spPr>
      </p:pic>
      <p:grpSp>
        <p:nvGrpSpPr>
          <p:cNvPr id="374" name="Rectángulo redondeado 23"/>
          <p:cNvGrpSpPr/>
          <p:nvPr/>
        </p:nvGrpSpPr>
        <p:grpSpPr>
          <a:xfrm>
            <a:off x="6609522" y="-1"/>
            <a:ext cx="2534479" cy="759193"/>
            <a:chOff x="0" y="0"/>
            <a:chExt cx="2534477" cy="759191"/>
          </a:xfrm>
        </p:grpSpPr>
        <p:sp>
          <p:nvSpPr>
            <p:cNvPr id="372" name="Figura"/>
            <p:cNvSpPr/>
            <p:nvPr/>
          </p:nvSpPr>
          <p:spPr>
            <a:xfrm>
              <a:off x="-1" y="-1"/>
              <a:ext cx="2534479" cy="75919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21600" y="21600"/>
                  </a:lnTo>
                  <a:lnTo>
                    <a:pt x="3947" y="21600"/>
                  </a:lnTo>
                  <a:cubicBezTo>
                    <a:pt x="1206" y="21600"/>
                    <a:pt x="0" y="17047"/>
                    <a:pt x="0" y="11083"/>
                  </a:cubicBezTo>
                  <a:cubicBezTo>
                    <a:pt x="0" y="5118"/>
                    <a:pt x="1206" y="0"/>
                    <a:pt x="3947" y="0"/>
                  </a:cubicBezTo>
                  <a:lnTo>
                    <a:pt x="21600" y="0"/>
                  </a:lnTo>
                  <a:close/>
                </a:path>
              </a:pathLst>
            </a:custGeom>
            <a:solidFill>
              <a:srgbClr val="2A9076"/>
            </a:solidFill>
            <a:ln w="12700" cap="flat">
              <a:noFill/>
              <a:miter lim="400000"/>
            </a:ln>
            <a:effectLst>
              <a:outerShdw sx="100000" sy="100000" kx="0" ky="0" algn="b" rotWithShape="0" blurRad="38100" dist="23000" dir="5400000">
                <a:srgbClr val="000000">
                  <a:alpha val="35000"/>
                </a:srgbClr>
              </a:outerShdw>
            </a:effectLst>
          </p:spPr>
          <p:txBody>
            <a:bodyPr wrap="square" lIns="45719" tIns="45719" rIns="45719" bIns="45719" numCol="1" anchor="ctr">
              <a:noAutofit/>
            </a:bodyPr>
            <a:lstStyle/>
            <a:p>
              <a:pPr algn="ctr">
                <a:defRPr>
                  <a:solidFill>
                    <a:srgbClr val="FFFFFF"/>
                  </a:solidFill>
                </a:defRPr>
              </a:pPr>
            </a:p>
          </p:txBody>
        </p:sp>
        <p:sp>
          <p:nvSpPr>
            <p:cNvPr id="373" name="Unidad 1"/>
            <p:cNvSpPr txBox="1"/>
            <p:nvPr/>
          </p:nvSpPr>
          <p:spPr>
            <a:xfrm>
              <a:off x="45719" y="149725"/>
              <a:ext cx="2443039" cy="459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sz="2400">
                  <a:solidFill>
                    <a:srgbClr val="FFFFFF"/>
                  </a:solidFill>
                  <a:latin typeface="Verdana"/>
                  <a:ea typeface="Verdana"/>
                  <a:cs typeface="Verdana"/>
                  <a:sym typeface="Verdana"/>
                </a:defRPr>
              </a:lvl1pPr>
            </a:lstStyle>
            <a:p>
              <a:pPr/>
              <a:r>
                <a:t>Unidad 1</a:t>
              </a:r>
            </a:p>
          </p:txBody>
        </p:sp>
      </p:gr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6" name="Rectángulo 9"/>
          <p:cNvSpPr/>
          <p:nvPr/>
        </p:nvSpPr>
        <p:spPr>
          <a:xfrm>
            <a:off x="0" y="6637734"/>
            <a:ext cx="9188450" cy="247651"/>
          </a:xfrm>
          <a:prstGeom prst="rect">
            <a:avLst/>
          </a:prstGeom>
          <a:solidFill>
            <a:srgbClr val="BFBFBF"/>
          </a:solidFill>
          <a:ln w="12700">
            <a:miter lim="400000"/>
          </a:ln>
        </p:spPr>
        <p:txBody>
          <a:bodyPr lIns="45719" rIns="45719" anchor="ctr"/>
          <a:lstStyle/>
          <a:p>
            <a:pPr algn="ctr">
              <a:defRPr>
                <a:solidFill>
                  <a:srgbClr val="FFFFFF"/>
                </a:solidFill>
              </a:defRPr>
            </a:pPr>
          </a:p>
        </p:txBody>
      </p:sp>
      <p:sp>
        <p:nvSpPr>
          <p:cNvPr id="377" name="Subtítulo 2"/>
          <p:cNvSpPr txBox="1"/>
          <p:nvPr/>
        </p:nvSpPr>
        <p:spPr>
          <a:xfrm>
            <a:off x="2930138" y="6637734"/>
            <a:ext cx="3283724" cy="276212"/>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gn="ctr" defTabSz="457200">
              <a:spcBef>
                <a:spcPts val="200"/>
              </a:spcBef>
              <a:defRPr sz="1000">
                <a:latin typeface="Verdana"/>
                <a:ea typeface="Verdana"/>
                <a:cs typeface="Verdana"/>
                <a:sym typeface="Verdana"/>
              </a:defRPr>
            </a:lvl1pPr>
          </a:lstStyle>
          <a:p>
            <a:pPr/>
            <a:r>
              <a:t>© McGraw-Hill</a:t>
            </a:r>
          </a:p>
        </p:txBody>
      </p:sp>
      <p:grpSp>
        <p:nvGrpSpPr>
          <p:cNvPr id="385" name="Agrupar 12"/>
          <p:cNvGrpSpPr/>
          <p:nvPr/>
        </p:nvGrpSpPr>
        <p:grpSpPr>
          <a:xfrm>
            <a:off x="869838" y="921482"/>
            <a:ext cx="2109036" cy="440084"/>
            <a:chOff x="0" y="0"/>
            <a:chExt cx="2109035" cy="440082"/>
          </a:xfrm>
        </p:grpSpPr>
        <p:grpSp>
          <p:nvGrpSpPr>
            <p:cNvPr id="380" name="Triángulo isósceles 13"/>
            <p:cNvGrpSpPr/>
            <p:nvPr/>
          </p:nvGrpSpPr>
          <p:grpSpPr>
            <a:xfrm>
              <a:off x="0" y="0"/>
              <a:ext cx="468729" cy="402606"/>
              <a:chOff x="0" y="0"/>
              <a:chExt cx="468728" cy="402605"/>
            </a:xfrm>
          </p:grpSpPr>
          <p:sp>
            <p:nvSpPr>
              <p:cNvPr id="378" name="Triángulo"/>
              <p:cNvSpPr/>
              <p:nvPr/>
            </p:nvSpPr>
            <p:spPr>
              <a:xfrm>
                <a:off x="0" y="0"/>
                <a:ext cx="468729" cy="31475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lnTo>
                      <a:pt x="21600" y="21600"/>
                    </a:lnTo>
                    <a:close/>
                  </a:path>
                </a:pathLst>
              </a:custGeom>
              <a:solidFill>
                <a:srgbClr val="2A9076"/>
              </a:solidFill>
              <a:ln w="9525" cap="flat">
                <a:solidFill>
                  <a:srgbClr val="2A9076"/>
                </a:solidFill>
                <a:prstDash val="solid"/>
                <a:round/>
              </a:ln>
              <a:effectLst/>
            </p:spPr>
            <p:txBody>
              <a:bodyPr wrap="square" lIns="45719" tIns="45719" rIns="45719" bIns="45719" numCol="1" anchor="ctr">
                <a:noAutofit/>
              </a:bodyPr>
              <a:lstStyle/>
              <a:p>
                <a:pPr algn="ctr">
                  <a:defRPr>
                    <a:solidFill>
                      <a:srgbClr val="FFFFFF"/>
                    </a:solidFill>
                  </a:defRPr>
                </a:pPr>
              </a:p>
            </p:txBody>
          </p:sp>
          <p:sp>
            <p:nvSpPr>
              <p:cNvPr id="379" name="Texto"/>
              <p:cNvSpPr txBox="1"/>
              <p:nvPr/>
            </p:nvSpPr>
            <p:spPr>
              <a:xfrm>
                <a:off x="284847" y="69518"/>
                <a:ext cx="133400" cy="33308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 </a:t>
                </a:r>
              </a:p>
            </p:txBody>
          </p:sp>
        </p:grpSp>
        <p:grpSp>
          <p:nvGrpSpPr>
            <p:cNvPr id="383" name="Triángulo isósceles 14"/>
            <p:cNvGrpSpPr/>
            <p:nvPr/>
          </p:nvGrpSpPr>
          <p:grpSpPr>
            <a:xfrm>
              <a:off x="63597" y="37476"/>
              <a:ext cx="468730" cy="402607"/>
              <a:chOff x="0" y="0"/>
              <a:chExt cx="468728" cy="402605"/>
            </a:xfrm>
          </p:grpSpPr>
          <p:sp>
            <p:nvSpPr>
              <p:cNvPr id="381" name="Triángulo"/>
              <p:cNvSpPr/>
              <p:nvPr/>
            </p:nvSpPr>
            <p:spPr>
              <a:xfrm>
                <a:off x="0" y="0"/>
                <a:ext cx="468729" cy="31475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lnTo>
                      <a:pt x="21600" y="21600"/>
                    </a:lnTo>
                    <a:close/>
                  </a:path>
                </a:pathLst>
              </a:custGeom>
              <a:solidFill>
                <a:srgbClr val="2A9076"/>
              </a:solidFill>
              <a:ln w="9525" cap="flat">
                <a:solidFill>
                  <a:srgbClr val="2A9076"/>
                </a:solidFill>
                <a:prstDash val="solid"/>
                <a:round/>
              </a:ln>
              <a:effectLst/>
            </p:spPr>
            <p:txBody>
              <a:bodyPr wrap="square" lIns="45719" tIns="45719" rIns="45719" bIns="45719" numCol="1" anchor="ctr">
                <a:noAutofit/>
              </a:bodyPr>
              <a:lstStyle/>
              <a:p>
                <a:pPr algn="ctr">
                  <a:defRPr>
                    <a:solidFill>
                      <a:srgbClr val="FFFFFF"/>
                    </a:solidFill>
                  </a:defRPr>
                </a:pPr>
              </a:p>
            </p:txBody>
          </p:sp>
          <p:sp>
            <p:nvSpPr>
              <p:cNvPr id="382" name="Texto"/>
              <p:cNvSpPr txBox="1"/>
              <p:nvPr/>
            </p:nvSpPr>
            <p:spPr>
              <a:xfrm>
                <a:off x="284847" y="69518"/>
                <a:ext cx="133400" cy="33308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 </a:t>
                </a:r>
              </a:p>
            </p:txBody>
          </p:sp>
        </p:grpSp>
        <p:sp>
          <p:nvSpPr>
            <p:cNvPr id="384" name="Conector recto 15"/>
            <p:cNvSpPr/>
            <p:nvPr/>
          </p:nvSpPr>
          <p:spPr>
            <a:xfrm>
              <a:off x="502041" y="342238"/>
              <a:ext cx="1606995" cy="1"/>
            </a:xfrm>
            <a:prstGeom prst="line">
              <a:avLst/>
            </a:prstGeom>
            <a:solidFill>
              <a:srgbClr val="2A9076"/>
            </a:solidFill>
            <a:ln w="25400" cap="flat">
              <a:solidFill>
                <a:srgbClr val="2A9076"/>
              </a:solidFill>
              <a:prstDash val="solid"/>
              <a:round/>
            </a:ln>
            <a:effectLst/>
          </p:spPr>
          <p:txBody>
            <a:bodyPr wrap="square" lIns="45719" tIns="45719" rIns="45719" bIns="45719" numCol="1" anchor="t">
              <a:noAutofit/>
            </a:bodyPr>
            <a:lstStyle/>
            <a:p>
              <a:pPr/>
            </a:p>
          </p:txBody>
        </p:sp>
      </p:grpSp>
      <p:grpSp>
        <p:nvGrpSpPr>
          <p:cNvPr id="393" name="Agrupar 16"/>
          <p:cNvGrpSpPr/>
          <p:nvPr/>
        </p:nvGrpSpPr>
        <p:grpSpPr>
          <a:xfrm>
            <a:off x="933434" y="1435346"/>
            <a:ext cx="1262553" cy="227591"/>
            <a:chOff x="0" y="0"/>
            <a:chExt cx="1262551" cy="227590"/>
          </a:xfrm>
        </p:grpSpPr>
        <p:grpSp>
          <p:nvGrpSpPr>
            <p:cNvPr id="388" name="Triángulo isósceles 17"/>
            <p:cNvGrpSpPr/>
            <p:nvPr/>
          </p:nvGrpSpPr>
          <p:grpSpPr>
            <a:xfrm>
              <a:off x="0" y="-1"/>
              <a:ext cx="281182" cy="205111"/>
              <a:chOff x="0" y="0"/>
              <a:chExt cx="281181" cy="205109"/>
            </a:xfrm>
          </p:grpSpPr>
          <p:sp>
            <p:nvSpPr>
              <p:cNvPr id="386" name="Triángulo"/>
              <p:cNvSpPr/>
              <p:nvPr/>
            </p:nvSpPr>
            <p:spPr>
              <a:xfrm>
                <a:off x="0" y="0"/>
                <a:ext cx="281182" cy="18881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lnTo>
                      <a:pt x="21600" y="21600"/>
                    </a:lnTo>
                    <a:close/>
                  </a:path>
                </a:pathLst>
              </a:custGeom>
              <a:solidFill>
                <a:srgbClr val="2A9076"/>
              </a:solidFill>
              <a:ln w="9525" cap="flat">
                <a:solidFill>
                  <a:srgbClr val="2A9076"/>
                </a:solidFill>
                <a:prstDash val="solid"/>
                <a:round/>
              </a:ln>
              <a:effectLst/>
            </p:spPr>
            <p:txBody>
              <a:bodyPr wrap="square" lIns="45719" tIns="45719" rIns="45719" bIns="45719" numCol="1" anchor="ctr">
                <a:noAutofit/>
              </a:bodyPr>
              <a:lstStyle/>
              <a:p>
                <a:pPr algn="ctr">
                  <a:defRPr>
                    <a:solidFill>
                      <a:srgbClr val="FFFFFF"/>
                    </a:solidFill>
                  </a:defRPr>
                </a:pPr>
              </a:p>
            </p:txBody>
          </p:sp>
          <p:sp>
            <p:nvSpPr>
              <p:cNvPr id="387" name="Texto"/>
              <p:cNvSpPr txBox="1"/>
              <p:nvPr/>
            </p:nvSpPr>
            <p:spPr>
              <a:xfrm>
                <a:off x="191073" y="78109"/>
                <a:ext cx="39627" cy="1270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 </a:t>
                </a:r>
              </a:p>
            </p:txBody>
          </p:sp>
        </p:grpSp>
        <p:grpSp>
          <p:nvGrpSpPr>
            <p:cNvPr id="391" name="Triángulo isósceles 18"/>
            <p:cNvGrpSpPr/>
            <p:nvPr/>
          </p:nvGrpSpPr>
          <p:grpSpPr>
            <a:xfrm>
              <a:off x="38150" y="22481"/>
              <a:ext cx="281183" cy="205110"/>
              <a:chOff x="0" y="0"/>
              <a:chExt cx="281181" cy="205109"/>
            </a:xfrm>
          </p:grpSpPr>
          <p:sp>
            <p:nvSpPr>
              <p:cNvPr id="389" name="Triángulo"/>
              <p:cNvSpPr/>
              <p:nvPr/>
            </p:nvSpPr>
            <p:spPr>
              <a:xfrm>
                <a:off x="0" y="0"/>
                <a:ext cx="281182" cy="18881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lnTo>
                      <a:pt x="21600" y="21600"/>
                    </a:lnTo>
                    <a:close/>
                  </a:path>
                </a:pathLst>
              </a:custGeom>
              <a:solidFill>
                <a:srgbClr val="2A9076"/>
              </a:solidFill>
              <a:ln w="9525" cap="flat">
                <a:solidFill>
                  <a:srgbClr val="2A9076"/>
                </a:solidFill>
                <a:prstDash val="solid"/>
                <a:round/>
              </a:ln>
              <a:effectLst/>
            </p:spPr>
            <p:txBody>
              <a:bodyPr wrap="square" lIns="45719" tIns="45719" rIns="45719" bIns="45719" numCol="1" anchor="ctr">
                <a:noAutofit/>
              </a:bodyPr>
              <a:lstStyle/>
              <a:p>
                <a:pPr algn="ctr">
                  <a:defRPr>
                    <a:solidFill>
                      <a:srgbClr val="FFFFFF"/>
                    </a:solidFill>
                  </a:defRPr>
                </a:pPr>
              </a:p>
            </p:txBody>
          </p:sp>
          <p:sp>
            <p:nvSpPr>
              <p:cNvPr id="390" name="Texto"/>
              <p:cNvSpPr txBox="1"/>
              <p:nvPr/>
            </p:nvSpPr>
            <p:spPr>
              <a:xfrm>
                <a:off x="191073" y="78109"/>
                <a:ext cx="39627" cy="1270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 </a:t>
                </a:r>
              </a:p>
            </p:txBody>
          </p:sp>
        </p:grpSp>
        <p:sp>
          <p:nvSpPr>
            <p:cNvPr id="392" name="Conector recto 19"/>
            <p:cNvSpPr/>
            <p:nvPr/>
          </p:nvSpPr>
          <p:spPr>
            <a:xfrm>
              <a:off x="298545" y="202612"/>
              <a:ext cx="964007" cy="1"/>
            </a:xfrm>
            <a:prstGeom prst="line">
              <a:avLst/>
            </a:prstGeom>
            <a:solidFill>
              <a:srgbClr val="2A9076"/>
            </a:solidFill>
            <a:ln w="25400" cap="flat">
              <a:solidFill>
                <a:srgbClr val="2A9076"/>
              </a:solidFill>
              <a:prstDash val="solid"/>
              <a:round/>
            </a:ln>
            <a:effectLst/>
          </p:spPr>
          <p:txBody>
            <a:bodyPr wrap="square" lIns="45719" tIns="45719" rIns="45719" bIns="45719" numCol="1" anchor="t">
              <a:noAutofit/>
            </a:bodyPr>
            <a:lstStyle/>
            <a:p>
              <a:pPr/>
            </a:p>
          </p:txBody>
        </p:sp>
      </p:grpSp>
      <p:pic>
        <p:nvPicPr>
          <p:cNvPr id="394" name="Imagen 2" descr="Imagen 2"/>
          <p:cNvPicPr>
            <a:picLocks noChangeAspect="1"/>
          </p:cNvPicPr>
          <p:nvPr/>
        </p:nvPicPr>
        <p:blipFill>
          <a:blip r:embed="rId2">
            <a:extLst/>
          </a:blip>
          <a:stretch>
            <a:fillRect/>
          </a:stretch>
        </p:blipFill>
        <p:spPr>
          <a:xfrm>
            <a:off x="401783" y="189558"/>
            <a:ext cx="653878" cy="653878"/>
          </a:xfrm>
          <a:prstGeom prst="rect">
            <a:avLst/>
          </a:prstGeom>
          <a:ln w="12700">
            <a:miter lim="400000"/>
          </a:ln>
        </p:spPr>
      </p:pic>
      <p:sp>
        <p:nvSpPr>
          <p:cNvPr id="395" name="CuadroTexto 18"/>
          <p:cNvSpPr txBox="1"/>
          <p:nvPr/>
        </p:nvSpPr>
        <p:spPr>
          <a:xfrm>
            <a:off x="1396868" y="897420"/>
            <a:ext cx="7546921" cy="370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a:solidFill>
                  <a:srgbClr val="A6A6A6"/>
                </a:solidFill>
                <a:latin typeface="Verdana"/>
                <a:ea typeface="Verdana"/>
                <a:cs typeface="Verdana"/>
                <a:sym typeface="Verdana"/>
              </a:defRPr>
            </a:lvl1pPr>
          </a:lstStyle>
          <a:p>
            <a:pPr/>
            <a:r>
              <a:t>4. ETIQUETADO DE LOS PRODUCTOS DE PARAFARMACIA</a:t>
            </a:r>
          </a:p>
        </p:txBody>
      </p:sp>
      <p:sp>
        <p:nvSpPr>
          <p:cNvPr id="396" name="CuadroTexto 24"/>
          <p:cNvSpPr txBox="1"/>
          <p:nvPr/>
        </p:nvSpPr>
        <p:spPr>
          <a:xfrm>
            <a:off x="979155" y="1336845"/>
            <a:ext cx="4431891" cy="370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lvl="1">
              <a:defRPr>
                <a:solidFill>
                  <a:srgbClr val="A6A6A6"/>
                </a:solidFill>
                <a:latin typeface="Verdana"/>
                <a:ea typeface="Verdana"/>
                <a:cs typeface="Verdana"/>
                <a:sym typeface="Verdana"/>
              </a:defRPr>
            </a:pPr>
            <a:r>
              <a:t>4.4. Marcado CE de conformidad</a:t>
            </a:r>
          </a:p>
        </p:txBody>
      </p:sp>
      <p:sp>
        <p:nvSpPr>
          <p:cNvPr id="397" name="CuadroTexto 19"/>
          <p:cNvSpPr txBox="1"/>
          <p:nvPr/>
        </p:nvSpPr>
        <p:spPr>
          <a:xfrm>
            <a:off x="457399" y="1759897"/>
            <a:ext cx="8029321" cy="33299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285750" indent="-285750" algn="just">
              <a:buSzPct val="100000"/>
              <a:buFont typeface="Arial"/>
              <a:buChar char="•"/>
              <a:defRPr sz="1400">
                <a:latin typeface="Verdana"/>
                <a:ea typeface="Verdana"/>
                <a:cs typeface="Verdana"/>
                <a:sym typeface="Verdana"/>
              </a:defRPr>
            </a:pPr>
            <a:r>
              <a:t>Los productos sanitarios deben llevar en el </a:t>
            </a:r>
            <a:r>
              <a:rPr b="1"/>
              <a:t>etiquetado</a:t>
            </a:r>
            <a:r>
              <a:t> del envase el marcado CE. Si tiene folleto de instrucciones, también debe figurar en él. </a:t>
            </a:r>
          </a:p>
          <a:p>
            <a:pPr marL="285750" indent="-285750" algn="just">
              <a:buSzPct val="100000"/>
              <a:buFont typeface="Arial"/>
              <a:buChar char="•"/>
              <a:defRPr sz="1400">
                <a:latin typeface="Verdana"/>
                <a:ea typeface="Verdana"/>
                <a:cs typeface="Verdana"/>
                <a:sym typeface="Verdana"/>
              </a:defRPr>
            </a:pPr>
            <a:r>
              <a:t>Este marcado debe ser colocado de manera </a:t>
            </a:r>
            <a:r>
              <a:rPr b="1"/>
              <a:t>visible y legible</a:t>
            </a:r>
            <a:r>
              <a:t> y no debe borrarse del producto ni del acondicionamiento.</a:t>
            </a:r>
          </a:p>
          <a:p>
            <a:pPr marL="285750" indent="-285750" algn="just">
              <a:buSzPct val="100000"/>
              <a:buFont typeface="Arial"/>
              <a:buChar char="•"/>
              <a:defRPr sz="1400">
                <a:latin typeface="Verdana"/>
                <a:ea typeface="Verdana"/>
                <a:cs typeface="Verdana"/>
                <a:sym typeface="Verdana"/>
              </a:defRPr>
            </a:pPr>
            <a:r>
              <a:t>Los productos sanitarios solamente pueden ser comercializados en </a:t>
            </a:r>
            <a:r>
              <a:rPr b="1"/>
              <a:t>Europa </a:t>
            </a:r>
            <a:r>
              <a:t>si tienen el marcado CE.</a:t>
            </a:r>
          </a:p>
          <a:p>
            <a:pPr marL="285750" indent="-285750" algn="just">
              <a:buSzPct val="100000"/>
              <a:buFont typeface="Arial"/>
              <a:buChar char="•"/>
              <a:defRPr sz="1400">
                <a:latin typeface="Verdana"/>
                <a:ea typeface="Verdana"/>
                <a:cs typeface="Verdana"/>
                <a:sym typeface="Verdana"/>
              </a:defRPr>
            </a:pPr>
            <a:r>
              <a:t>El marcado CE debe colocarlo el fabricante en los productos que han demostrado que cumplen los requisitos que establece la legislación y que han seguido los procedimientos de evaluación de conformidad mediante procesos que pueden ser contrastados por organismos europeos.</a:t>
            </a:r>
          </a:p>
          <a:p>
            <a:pPr marL="285750" indent="-285750" algn="just">
              <a:buSzPct val="100000"/>
              <a:buFont typeface="Arial"/>
              <a:buChar char="•"/>
              <a:defRPr sz="1400">
                <a:latin typeface="Verdana"/>
                <a:ea typeface="Verdana"/>
                <a:cs typeface="Verdana"/>
                <a:sym typeface="Verdana"/>
              </a:defRPr>
            </a:pPr>
            <a:r>
              <a:t>Un </a:t>
            </a:r>
            <a:r>
              <a:rPr b="1"/>
              <a:t>Organismo Notificado </a:t>
            </a:r>
            <a:r>
              <a:t>es aquel que realiza las actividades de certificación de conformidad solicitadas por los fabricantes.</a:t>
            </a:r>
          </a:p>
          <a:p>
            <a:pPr marL="285750" indent="-285750" algn="just">
              <a:buSzPct val="100000"/>
              <a:buFont typeface="Arial"/>
              <a:buChar char="•"/>
              <a:defRPr sz="1400">
                <a:latin typeface="Verdana"/>
                <a:ea typeface="Verdana"/>
                <a:cs typeface="Verdana"/>
                <a:sym typeface="Verdana"/>
              </a:defRPr>
            </a:pPr>
            <a:r>
              <a:t>El marcado CE va a ir seguido de un número de identificación de cuatro cifras que indica el Organismo Notificado. El número del Organismo Notificado de la AEMPS para el marcado CE es el 0318.</a:t>
            </a:r>
          </a:p>
        </p:txBody>
      </p:sp>
      <p:pic>
        <p:nvPicPr>
          <p:cNvPr id="398" name="Imagen 5" descr="Imagen 5"/>
          <p:cNvPicPr>
            <a:picLocks noChangeAspect="1"/>
          </p:cNvPicPr>
          <p:nvPr/>
        </p:nvPicPr>
        <p:blipFill>
          <a:blip r:embed="rId3">
            <a:extLst/>
          </a:blip>
          <a:stretch>
            <a:fillRect/>
          </a:stretch>
        </p:blipFill>
        <p:spPr>
          <a:xfrm>
            <a:off x="3701960" y="5066643"/>
            <a:ext cx="4121240" cy="1249252"/>
          </a:xfrm>
          <a:prstGeom prst="rect">
            <a:avLst/>
          </a:prstGeom>
          <a:ln w="12700">
            <a:miter lim="400000"/>
          </a:ln>
        </p:spPr>
      </p:pic>
      <p:grpSp>
        <p:nvGrpSpPr>
          <p:cNvPr id="401" name="Rectángulo redondeado 23"/>
          <p:cNvGrpSpPr/>
          <p:nvPr/>
        </p:nvGrpSpPr>
        <p:grpSpPr>
          <a:xfrm>
            <a:off x="6609522" y="-1"/>
            <a:ext cx="2534479" cy="759193"/>
            <a:chOff x="0" y="0"/>
            <a:chExt cx="2534477" cy="759191"/>
          </a:xfrm>
        </p:grpSpPr>
        <p:sp>
          <p:nvSpPr>
            <p:cNvPr id="399" name="Figura"/>
            <p:cNvSpPr/>
            <p:nvPr/>
          </p:nvSpPr>
          <p:spPr>
            <a:xfrm>
              <a:off x="-1" y="-1"/>
              <a:ext cx="2534479" cy="75919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21600" y="21600"/>
                  </a:lnTo>
                  <a:lnTo>
                    <a:pt x="3947" y="21600"/>
                  </a:lnTo>
                  <a:cubicBezTo>
                    <a:pt x="1206" y="21600"/>
                    <a:pt x="0" y="17047"/>
                    <a:pt x="0" y="11083"/>
                  </a:cubicBezTo>
                  <a:cubicBezTo>
                    <a:pt x="0" y="5118"/>
                    <a:pt x="1206" y="0"/>
                    <a:pt x="3947" y="0"/>
                  </a:cubicBezTo>
                  <a:lnTo>
                    <a:pt x="21600" y="0"/>
                  </a:lnTo>
                  <a:close/>
                </a:path>
              </a:pathLst>
            </a:custGeom>
            <a:solidFill>
              <a:srgbClr val="2A9076"/>
            </a:solidFill>
            <a:ln w="12700" cap="flat">
              <a:noFill/>
              <a:miter lim="400000"/>
            </a:ln>
            <a:effectLst>
              <a:outerShdw sx="100000" sy="100000" kx="0" ky="0" algn="b" rotWithShape="0" blurRad="38100" dist="23000" dir="5400000">
                <a:srgbClr val="000000">
                  <a:alpha val="35000"/>
                </a:srgbClr>
              </a:outerShdw>
            </a:effectLst>
          </p:spPr>
          <p:txBody>
            <a:bodyPr wrap="square" lIns="45719" tIns="45719" rIns="45719" bIns="45719" numCol="1" anchor="ctr">
              <a:noAutofit/>
            </a:bodyPr>
            <a:lstStyle/>
            <a:p>
              <a:pPr algn="ctr">
                <a:defRPr>
                  <a:solidFill>
                    <a:srgbClr val="FFFFFF"/>
                  </a:solidFill>
                </a:defRPr>
              </a:pPr>
            </a:p>
          </p:txBody>
        </p:sp>
        <p:sp>
          <p:nvSpPr>
            <p:cNvPr id="400" name="Unidad 1"/>
            <p:cNvSpPr txBox="1"/>
            <p:nvPr/>
          </p:nvSpPr>
          <p:spPr>
            <a:xfrm>
              <a:off x="45719" y="149725"/>
              <a:ext cx="2443039" cy="459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sz="2400">
                  <a:solidFill>
                    <a:srgbClr val="FFFFFF"/>
                  </a:solidFill>
                  <a:latin typeface="Verdana"/>
                  <a:ea typeface="Verdana"/>
                  <a:cs typeface="Verdana"/>
                  <a:sym typeface="Verdana"/>
                </a:defRPr>
              </a:lvl1pPr>
            </a:lstStyle>
            <a:p>
              <a:pPr/>
              <a:r>
                <a:t>Unidad 1</a:t>
              </a:r>
            </a:p>
          </p:txBody>
        </p:sp>
      </p:gr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3" name="Rectángulo 9"/>
          <p:cNvSpPr/>
          <p:nvPr/>
        </p:nvSpPr>
        <p:spPr>
          <a:xfrm>
            <a:off x="0" y="6637734"/>
            <a:ext cx="9188450" cy="247651"/>
          </a:xfrm>
          <a:prstGeom prst="rect">
            <a:avLst/>
          </a:prstGeom>
          <a:solidFill>
            <a:srgbClr val="BFBFBF"/>
          </a:solidFill>
          <a:ln w="12700">
            <a:miter lim="400000"/>
          </a:ln>
        </p:spPr>
        <p:txBody>
          <a:bodyPr lIns="45719" rIns="45719" anchor="ctr"/>
          <a:lstStyle/>
          <a:p>
            <a:pPr algn="ctr">
              <a:defRPr>
                <a:solidFill>
                  <a:srgbClr val="FFFFFF"/>
                </a:solidFill>
              </a:defRPr>
            </a:pPr>
          </a:p>
        </p:txBody>
      </p:sp>
      <p:sp>
        <p:nvSpPr>
          <p:cNvPr id="404" name="Subtítulo 2"/>
          <p:cNvSpPr txBox="1"/>
          <p:nvPr/>
        </p:nvSpPr>
        <p:spPr>
          <a:xfrm>
            <a:off x="2930138" y="6637734"/>
            <a:ext cx="3283724" cy="276212"/>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gn="ctr" defTabSz="457200">
              <a:spcBef>
                <a:spcPts val="200"/>
              </a:spcBef>
              <a:defRPr sz="1000">
                <a:latin typeface="Verdana"/>
                <a:ea typeface="Verdana"/>
                <a:cs typeface="Verdana"/>
                <a:sym typeface="Verdana"/>
              </a:defRPr>
            </a:lvl1pPr>
          </a:lstStyle>
          <a:p>
            <a:pPr/>
            <a:r>
              <a:t>© McGraw-Hill</a:t>
            </a:r>
          </a:p>
        </p:txBody>
      </p:sp>
      <p:grpSp>
        <p:nvGrpSpPr>
          <p:cNvPr id="412" name="Agrupar 12"/>
          <p:cNvGrpSpPr/>
          <p:nvPr/>
        </p:nvGrpSpPr>
        <p:grpSpPr>
          <a:xfrm>
            <a:off x="824255" y="920369"/>
            <a:ext cx="2109036" cy="440084"/>
            <a:chOff x="0" y="0"/>
            <a:chExt cx="2109035" cy="440082"/>
          </a:xfrm>
        </p:grpSpPr>
        <p:grpSp>
          <p:nvGrpSpPr>
            <p:cNvPr id="407" name="Triángulo isósceles 13"/>
            <p:cNvGrpSpPr/>
            <p:nvPr/>
          </p:nvGrpSpPr>
          <p:grpSpPr>
            <a:xfrm>
              <a:off x="0" y="0"/>
              <a:ext cx="468729" cy="402606"/>
              <a:chOff x="0" y="0"/>
              <a:chExt cx="468728" cy="402605"/>
            </a:xfrm>
          </p:grpSpPr>
          <p:sp>
            <p:nvSpPr>
              <p:cNvPr id="405" name="Triángulo"/>
              <p:cNvSpPr/>
              <p:nvPr/>
            </p:nvSpPr>
            <p:spPr>
              <a:xfrm>
                <a:off x="0" y="0"/>
                <a:ext cx="468729" cy="31475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lnTo>
                      <a:pt x="21600" y="21600"/>
                    </a:lnTo>
                    <a:close/>
                  </a:path>
                </a:pathLst>
              </a:custGeom>
              <a:solidFill>
                <a:srgbClr val="2A9076"/>
              </a:solidFill>
              <a:ln w="9525" cap="flat">
                <a:solidFill>
                  <a:srgbClr val="2A9076"/>
                </a:solidFill>
                <a:prstDash val="solid"/>
                <a:round/>
              </a:ln>
              <a:effectLst/>
            </p:spPr>
            <p:txBody>
              <a:bodyPr wrap="square" lIns="45719" tIns="45719" rIns="45719" bIns="45719" numCol="1" anchor="ctr">
                <a:noAutofit/>
              </a:bodyPr>
              <a:lstStyle/>
              <a:p>
                <a:pPr algn="ctr">
                  <a:defRPr>
                    <a:solidFill>
                      <a:srgbClr val="FFFFFF"/>
                    </a:solidFill>
                  </a:defRPr>
                </a:pPr>
              </a:p>
            </p:txBody>
          </p:sp>
          <p:sp>
            <p:nvSpPr>
              <p:cNvPr id="406" name="Texto"/>
              <p:cNvSpPr txBox="1"/>
              <p:nvPr/>
            </p:nvSpPr>
            <p:spPr>
              <a:xfrm>
                <a:off x="284847" y="69518"/>
                <a:ext cx="133400" cy="33308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 </a:t>
                </a:r>
              </a:p>
            </p:txBody>
          </p:sp>
        </p:grpSp>
        <p:grpSp>
          <p:nvGrpSpPr>
            <p:cNvPr id="410" name="Triángulo isósceles 14"/>
            <p:cNvGrpSpPr/>
            <p:nvPr/>
          </p:nvGrpSpPr>
          <p:grpSpPr>
            <a:xfrm>
              <a:off x="63597" y="37476"/>
              <a:ext cx="468730" cy="402607"/>
              <a:chOff x="0" y="0"/>
              <a:chExt cx="468728" cy="402605"/>
            </a:xfrm>
          </p:grpSpPr>
          <p:sp>
            <p:nvSpPr>
              <p:cNvPr id="408" name="Triángulo"/>
              <p:cNvSpPr/>
              <p:nvPr/>
            </p:nvSpPr>
            <p:spPr>
              <a:xfrm>
                <a:off x="0" y="0"/>
                <a:ext cx="468729" cy="31475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lnTo>
                      <a:pt x="21600" y="21600"/>
                    </a:lnTo>
                    <a:close/>
                  </a:path>
                </a:pathLst>
              </a:custGeom>
              <a:solidFill>
                <a:srgbClr val="2A9076"/>
              </a:solidFill>
              <a:ln w="9525" cap="flat">
                <a:solidFill>
                  <a:srgbClr val="2A9076"/>
                </a:solidFill>
                <a:prstDash val="solid"/>
                <a:round/>
              </a:ln>
              <a:effectLst/>
            </p:spPr>
            <p:txBody>
              <a:bodyPr wrap="square" lIns="45719" tIns="45719" rIns="45719" bIns="45719" numCol="1" anchor="ctr">
                <a:noAutofit/>
              </a:bodyPr>
              <a:lstStyle/>
              <a:p>
                <a:pPr algn="ctr">
                  <a:defRPr>
                    <a:solidFill>
                      <a:srgbClr val="FFFFFF"/>
                    </a:solidFill>
                  </a:defRPr>
                </a:pPr>
              </a:p>
            </p:txBody>
          </p:sp>
          <p:sp>
            <p:nvSpPr>
              <p:cNvPr id="409" name="Texto"/>
              <p:cNvSpPr txBox="1"/>
              <p:nvPr/>
            </p:nvSpPr>
            <p:spPr>
              <a:xfrm>
                <a:off x="284847" y="69518"/>
                <a:ext cx="133400" cy="33308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 </a:t>
                </a:r>
              </a:p>
            </p:txBody>
          </p:sp>
        </p:grpSp>
        <p:sp>
          <p:nvSpPr>
            <p:cNvPr id="411" name="Conector recto 15"/>
            <p:cNvSpPr/>
            <p:nvPr/>
          </p:nvSpPr>
          <p:spPr>
            <a:xfrm>
              <a:off x="502041" y="342238"/>
              <a:ext cx="1606995" cy="1"/>
            </a:xfrm>
            <a:prstGeom prst="line">
              <a:avLst/>
            </a:prstGeom>
            <a:solidFill>
              <a:srgbClr val="2A9076"/>
            </a:solidFill>
            <a:ln w="25400" cap="flat">
              <a:solidFill>
                <a:srgbClr val="2A9076"/>
              </a:solidFill>
              <a:prstDash val="solid"/>
              <a:round/>
            </a:ln>
            <a:effectLst/>
          </p:spPr>
          <p:txBody>
            <a:bodyPr wrap="square" lIns="45719" tIns="45719" rIns="45719" bIns="45719" numCol="1" anchor="t">
              <a:noAutofit/>
            </a:bodyPr>
            <a:lstStyle/>
            <a:p>
              <a:pPr/>
            </a:p>
          </p:txBody>
        </p:sp>
      </p:grpSp>
      <p:grpSp>
        <p:nvGrpSpPr>
          <p:cNvPr id="420" name="Agrupar 16"/>
          <p:cNvGrpSpPr/>
          <p:nvPr/>
        </p:nvGrpSpPr>
        <p:grpSpPr>
          <a:xfrm>
            <a:off x="859211" y="1416502"/>
            <a:ext cx="1262553" cy="227591"/>
            <a:chOff x="0" y="0"/>
            <a:chExt cx="1262551" cy="227590"/>
          </a:xfrm>
        </p:grpSpPr>
        <p:grpSp>
          <p:nvGrpSpPr>
            <p:cNvPr id="415" name="Triángulo isósceles 17"/>
            <p:cNvGrpSpPr/>
            <p:nvPr/>
          </p:nvGrpSpPr>
          <p:grpSpPr>
            <a:xfrm>
              <a:off x="0" y="-1"/>
              <a:ext cx="281182" cy="205111"/>
              <a:chOff x="0" y="0"/>
              <a:chExt cx="281181" cy="205109"/>
            </a:xfrm>
          </p:grpSpPr>
          <p:sp>
            <p:nvSpPr>
              <p:cNvPr id="413" name="Triángulo"/>
              <p:cNvSpPr/>
              <p:nvPr/>
            </p:nvSpPr>
            <p:spPr>
              <a:xfrm>
                <a:off x="0" y="0"/>
                <a:ext cx="281182" cy="18881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lnTo>
                      <a:pt x="21600" y="21600"/>
                    </a:lnTo>
                    <a:close/>
                  </a:path>
                </a:pathLst>
              </a:custGeom>
              <a:solidFill>
                <a:srgbClr val="2A9076"/>
              </a:solidFill>
              <a:ln w="9525" cap="flat">
                <a:solidFill>
                  <a:srgbClr val="2A9076"/>
                </a:solidFill>
                <a:prstDash val="solid"/>
                <a:round/>
              </a:ln>
              <a:effectLst/>
            </p:spPr>
            <p:txBody>
              <a:bodyPr wrap="square" lIns="45719" tIns="45719" rIns="45719" bIns="45719" numCol="1" anchor="ctr">
                <a:noAutofit/>
              </a:bodyPr>
              <a:lstStyle/>
              <a:p>
                <a:pPr algn="ctr">
                  <a:defRPr>
                    <a:solidFill>
                      <a:srgbClr val="FFFFFF"/>
                    </a:solidFill>
                  </a:defRPr>
                </a:pPr>
              </a:p>
            </p:txBody>
          </p:sp>
          <p:sp>
            <p:nvSpPr>
              <p:cNvPr id="414" name="Texto"/>
              <p:cNvSpPr txBox="1"/>
              <p:nvPr/>
            </p:nvSpPr>
            <p:spPr>
              <a:xfrm>
                <a:off x="191073" y="78109"/>
                <a:ext cx="39627" cy="1270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 </a:t>
                </a:r>
              </a:p>
            </p:txBody>
          </p:sp>
        </p:grpSp>
        <p:grpSp>
          <p:nvGrpSpPr>
            <p:cNvPr id="418" name="Triángulo isósceles 18"/>
            <p:cNvGrpSpPr/>
            <p:nvPr/>
          </p:nvGrpSpPr>
          <p:grpSpPr>
            <a:xfrm>
              <a:off x="38150" y="22481"/>
              <a:ext cx="281183" cy="205110"/>
              <a:chOff x="0" y="0"/>
              <a:chExt cx="281181" cy="205109"/>
            </a:xfrm>
          </p:grpSpPr>
          <p:sp>
            <p:nvSpPr>
              <p:cNvPr id="416" name="Triángulo"/>
              <p:cNvSpPr/>
              <p:nvPr/>
            </p:nvSpPr>
            <p:spPr>
              <a:xfrm>
                <a:off x="0" y="0"/>
                <a:ext cx="281182" cy="18881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lnTo>
                      <a:pt x="21600" y="21600"/>
                    </a:lnTo>
                    <a:close/>
                  </a:path>
                </a:pathLst>
              </a:custGeom>
              <a:solidFill>
                <a:srgbClr val="2A9076"/>
              </a:solidFill>
              <a:ln w="9525" cap="flat">
                <a:solidFill>
                  <a:srgbClr val="2A9076"/>
                </a:solidFill>
                <a:prstDash val="solid"/>
                <a:round/>
              </a:ln>
              <a:effectLst/>
            </p:spPr>
            <p:txBody>
              <a:bodyPr wrap="square" lIns="45719" tIns="45719" rIns="45719" bIns="45719" numCol="1" anchor="ctr">
                <a:noAutofit/>
              </a:bodyPr>
              <a:lstStyle/>
              <a:p>
                <a:pPr algn="ctr">
                  <a:defRPr>
                    <a:solidFill>
                      <a:srgbClr val="FFFFFF"/>
                    </a:solidFill>
                  </a:defRPr>
                </a:pPr>
              </a:p>
            </p:txBody>
          </p:sp>
          <p:sp>
            <p:nvSpPr>
              <p:cNvPr id="417" name="Texto"/>
              <p:cNvSpPr txBox="1"/>
              <p:nvPr/>
            </p:nvSpPr>
            <p:spPr>
              <a:xfrm>
                <a:off x="191073" y="78109"/>
                <a:ext cx="39627" cy="1270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 </a:t>
                </a:r>
              </a:p>
            </p:txBody>
          </p:sp>
        </p:grpSp>
        <p:sp>
          <p:nvSpPr>
            <p:cNvPr id="419" name="Conector recto 19"/>
            <p:cNvSpPr/>
            <p:nvPr/>
          </p:nvSpPr>
          <p:spPr>
            <a:xfrm>
              <a:off x="298545" y="202612"/>
              <a:ext cx="964007" cy="1"/>
            </a:xfrm>
            <a:prstGeom prst="line">
              <a:avLst/>
            </a:prstGeom>
            <a:solidFill>
              <a:srgbClr val="2A9076"/>
            </a:solidFill>
            <a:ln w="25400" cap="flat">
              <a:solidFill>
                <a:srgbClr val="2A9076"/>
              </a:solidFill>
              <a:prstDash val="solid"/>
              <a:round/>
            </a:ln>
            <a:effectLst/>
          </p:spPr>
          <p:txBody>
            <a:bodyPr wrap="square" lIns="45719" tIns="45719" rIns="45719" bIns="45719" numCol="1" anchor="t">
              <a:noAutofit/>
            </a:bodyPr>
            <a:lstStyle/>
            <a:p>
              <a:pPr/>
            </a:p>
          </p:txBody>
        </p:sp>
      </p:grpSp>
      <p:pic>
        <p:nvPicPr>
          <p:cNvPr id="421" name="Imagen 2" descr="Imagen 2"/>
          <p:cNvPicPr>
            <a:picLocks noChangeAspect="1"/>
          </p:cNvPicPr>
          <p:nvPr/>
        </p:nvPicPr>
        <p:blipFill>
          <a:blip r:embed="rId2">
            <a:extLst/>
          </a:blip>
          <a:stretch>
            <a:fillRect/>
          </a:stretch>
        </p:blipFill>
        <p:spPr>
          <a:xfrm>
            <a:off x="401783" y="189558"/>
            <a:ext cx="653878" cy="653878"/>
          </a:xfrm>
          <a:prstGeom prst="rect">
            <a:avLst/>
          </a:prstGeom>
          <a:ln w="12700">
            <a:miter lim="400000"/>
          </a:ln>
        </p:spPr>
      </p:pic>
      <p:sp>
        <p:nvSpPr>
          <p:cNvPr id="422" name="CuadroTexto 18"/>
          <p:cNvSpPr txBox="1"/>
          <p:nvPr/>
        </p:nvSpPr>
        <p:spPr>
          <a:xfrm>
            <a:off x="1396868" y="897420"/>
            <a:ext cx="7546921" cy="370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a:solidFill>
                  <a:srgbClr val="A6A6A6"/>
                </a:solidFill>
                <a:latin typeface="Verdana"/>
                <a:ea typeface="Verdana"/>
                <a:cs typeface="Verdana"/>
                <a:sym typeface="Verdana"/>
              </a:defRPr>
            </a:lvl1pPr>
          </a:lstStyle>
          <a:p>
            <a:pPr/>
            <a:r>
              <a:t>4. ETIQUETADO DE LOS PRODUCTOS DE PARAFARMACIA</a:t>
            </a:r>
          </a:p>
        </p:txBody>
      </p:sp>
      <p:sp>
        <p:nvSpPr>
          <p:cNvPr id="423" name="CuadroTexto 24"/>
          <p:cNvSpPr txBox="1"/>
          <p:nvPr/>
        </p:nvSpPr>
        <p:spPr>
          <a:xfrm>
            <a:off x="943082" y="1328619"/>
            <a:ext cx="4413051" cy="370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lvl="1">
              <a:defRPr>
                <a:solidFill>
                  <a:srgbClr val="A6A6A6"/>
                </a:solidFill>
                <a:latin typeface="Verdana"/>
                <a:ea typeface="Verdana"/>
                <a:cs typeface="Verdana"/>
                <a:sym typeface="Verdana"/>
              </a:defRPr>
            </a:pPr>
            <a:r>
              <a:t>4.5. Símbolos y siglas</a:t>
            </a:r>
          </a:p>
        </p:txBody>
      </p:sp>
      <p:sp>
        <p:nvSpPr>
          <p:cNvPr id="424" name="CuadroTexto 19"/>
          <p:cNvSpPr txBox="1"/>
          <p:nvPr/>
        </p:nvSpPr>
        <p:spPr>
          <a:xfrm>
            <a:off x="401783" y="2305615"/>
            <a:ext cx="2009976" cy="2250441"/>
          </a:xfrm>
          <a:prstGeom prst="rect">
            <a:avLst/>
          </a:prstGeom>
          <a:solidFill>
            <a:srgbClr val="FFB7DB"/>
          </a:solidFill>
          <a:ln w="12700">
            <a:miter lim="400000"/>
          </a:ln>
          <a:extLst>
            <a:ext uri="{C572A759-6A51-4108-AA02-DFA0A04FC94B}">
              <ma14:wrappingTextBoxFlag xmlns:ma14="http://schemas.microsoft.com/office/mac/drawingml/2011/main" val="1"/>
            </a:ext>
          </a:extLst>
        </p:spPr>
        <p:txBody>
          <a:bodyPr lIns="45719" rIns="45719">
            <a:spAutoFit/>
          </a:bodyPr>
          <a:lstStyle>
            <a:lvl1pPr algn="just">
              <a:defRPr sz="1400">
                <a:latin typeface="Verdana"/>
                <a:ea typeface="Verdana"/>
                <a:cs typeface="Verdana"/>
                <a:sym typeface="Verdana"/>
              </a:defRPr>
            </a:lvl1pPr>
          </a:lstStyle>
          <a:p>
            <a:pPr/>
            <a:r>
              <a:t>Los productos de parafarmacia tienen información en el acondicionamiento que se puede presentar redactada o en forma de símbolos y siglas que el técnico debe conocer. </a:t>
            </a:r>
          </a:p>
        </p:txBody>
      </p:sp>
      <p:pic>
        <p:nvPicPr>
          <p:cNvPr id="425" name="Imagen 5" descr="Imagen 5"/>
          <p:cNvPicPr>
            <a:picLocks noChangeAspect="1"/>
          </p:cNvPicPr>
          <p:nvPr/>
        </p:nvPicPr>
        <p:blipFill>
          <a:blip r:embed="rId3">
            <a:extLst/>
          </a:blip>
          <a:stretch>
            <a:fillRect/>
          </a:stretch>
        </p:blipFill>
        <p:spPr>
          <a:xfrm>
            <a:off x="4090227" y="1458253"/>
            <a:ext cx="4945155" cy="5115070"/>
          </a:xfrm>
          <a:prstGeom prst="rect">
            <a:avLst/>
          </a:prstGeom>
          <a:ln w="12700">
            <a:miter lim="400000"/>
          </a:ln>
        </p:spPr>
      </p:pic>
      <p:sp>
        <p:nvSpPr>
          <p:cNvPr id="426" name="Flecha: a la derecha 6"/>
          <p:cNvSpPr/>
          <p:nvPr/>
        </p:nvSpPr>
        <p:spPr>
          <a:xfrm>
            <a:off x="2772892" y="3284983"/>
            <a:ext cx="863004" cy="576065"/>
          </a:xfrm>
          <a:prstGeom prst="rightArrow">
            <a:avLst>
              <a:gd name="adj1" fmla="val 50000"/>
              <a:gd name="adj2" fmla="val 50000"/>
            </a:avLst>
          </a:prstGeom>
          <a:solidFill>
            <a:srgbClr val="FFB7DB"/>
          </a:solidFill>
          <a:ln w="25400">
            <a:solidFill>
              <a:srgbClr val="FF3399"/>
            </a:solidFill>
          </a:ln>
        </p:spPr>
        <p:txBody>
          <a:bodyPr lIns="45719" rIns="45719" anchor="ctr"/>
          <a:lstStyle/>
          <a:p>
            <a:pPr algn="ctr">
              <a:defRPr>
                <a:solidFill>
                  <a:srgbClr val="FFFFFF"/>
                </a:solidFill>
              </a:defRPr>
            </a:pPr>
          </a:p>
        </p:txBody>
      </p:sp>
      <p:grpSp>
        <p:nvGrpSpPr>
          <p:cNvPr id="429" name="Rectángulo redondeado 23"/>
          <p:cNvGrpSpPr/>
          <p:nvPr/>
        </p:nvGrpSpPr>
        <p:grpSpPr>
          <a:xfrm>
            <a:off x="6609522" y="-1"/>
            <a:ext cx="2534479" cy="759193"/>
            <a:chOff x="0" y="0"/>
            <a:chExt cx="2534477" cy="759191"/>
          </a:xfrm>
        </p:grpSpPr>
        <p:sp>
          <p:nvSpPr>
            <p:cNvPr id="427" name="Figura"/>
            <p:cNvSpPr/>
            <p:nvPr/>
          </p:nvSpPr>
          <p:spPr>
            <a:xfrm>
              <a:off x="-1" y="-1"/>
              <a:ext cx="2534479" cy="75919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21600" y="21600"/>
                  </a:lnTo>
                  <a:lnTo>
                    <a:pt x="3947" y="21600"/>
                  </a:lnTo>
                  <a:cubicBezTo>
                    <a:pt x="1206" y="21600"/>
                    <a:pt x="0" y="17047"/>
                    <a:pt x="0" y="11083"/>
                  </a:cubicBezTo>
                  <a:cubicBezTo>
                    <a:pt x="0" y="5118"/>
                    <a:pt x="1206" y="0"/>
                    <a:pt x="3947" y="0"/>
                  </a:cubicBezTo>
                  <a:lnTo>
                    <a:pt x="21600" y="0"/>
                  </a:lnTo>
                  <a:close/>
                </a:path>
              </a:pathLst>
            </a:custGeom>
            <a:solidFill>
              <a:srgbClr val="2A9076"/>
            </a:solidFill>
            <a:ln w="12700" cap="flat">
              <a:noFill/>
              <a:miter lim="400000"/>
            </a:ln>
            <a:effectLst>
              <a:outerShdw sx="100000" sy="100000" kx="0" ky="0" algn="b" rotWithShape="0" blurRad="38100" dist="23000" dir="5400000">
                <a:srgbClr val="000000">
                  <a:alpha val="35000"/>
                </a:srgbClr>
              </a:outerShdw>
            </a:effectLst>
          </p:spPr>
          <p:txBody>
            <a:bodyPr wrap="square" lIns="45719" tIns="45719" rIns="45719" bIns="45719" numCol="1" anchor="ctr">
              <a:noAutofit/>
            </a:bodyPr>
            <a:lstStyle/>
            <a:p>
              <a:pPr algn="ctr">
                <a:defRPr>
                  <a:solidFill>
                    <a:srgbClr val="FFFFFF"/>
                  </a:solidFill>
                </a:defRPr>
              </a:pPr>
            </a:p>
          </p:txBody>
        </p:sp>
        <p:sp>
          <p:nvSpPr>
            <p:cNvPr id="428" name="Unidad 1"/>
            <p:cNvSpPr txBox="1"/>
            <p:nvPr/>
          </p:nvSpPr>
          <p:spPr>
            <a:xfrm>
              <a:off x="45719" y="149725"/>
              <a:ext cx="2443039" cy="459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sz="2400">
                  <a:solidFill>
                    <a:srgbClr val="FFFFFF"/>
                  </a:solidFill>
                  <a:latin typeface="Verdana"/>
                  <a:ea typeface="Verdana"/>
                  <a:cs typeface="Verdana"/>
                  <a:sym typeface="Verdana"/>
                </a:defRPr>
              </a:lvl1pPr>
            </a:lstStyle>
            <a:p>
              <a:pPr/>
              <a:r>
                <a:t>Unidad 1</a:t>
              </a:r>
            </a:p>
          </p:txBody>
        </p:sp>
      </p:gr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1" name="Rectángulo 9"/>
          <p:cNvSpPr/>
          <p:nvPr/>
        </p:nvSpPr>
        <p:spPr>
          <a:xfrm>
            <a:off x="0" y="6637734"/>
            <a:ext cx="9188450" cy="247651"/>
          </a:xfrm>
          <a:prstGeom prst="rect">
            <a:avLst/>
          </a:prstGeom>
          <a:solidFill>
            <a:srgbClr val="BFBFBF"/>
          </a:solidFill>
          <a:ln w="12700">
            <a:miter lim="400000"/>
          </a:ln>
        </p:spPr>
        <p:txBody>
          <a:bodyPr lIns="45719" rIns="45719" anchor="ctr"/>
          <a:lstStyle/>
          <a:p>
            <a:pPr algn="ctr">
              <a:defRPr>
                <a:solidFill>
                  <a:srgbClr val="FFFFFF"/>
                </a:solidFill>
              </a:defRPr>
            </a:pPr>
          </a:p>
        </p:txBody>
      </p:sp>
      <p:sp>
        <p:nvSpPr>
          <p:cNvPr id="432" name="Subtítulo 2"/>
          <p:cNvSpPr txBox="1"/>
          <p:nvPr/>
        </p:nvSpPr>
        <p:spPr>
          <a:xfrm>
            <a:off x="2930138" y="6637734"/>
            <a:ext cx="3283724" cy="276212"/>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gn="ctr" defTabSz="457200">
              <a:spcBef>
                <a:spcPts val="200"/>
              </a:spcBef>
              <a:defRPr sz="1000">
                <a:latin typeface="Verdana"/>
                <a:ea typeface="Verdana"/>
                <a:cs typeface="Verdana"/>
                <a:sym typeface="Verdana"/>
              </a:defRPr>
            </a:lvl1pPr>
          </a:lstStyle>
          <a:p>
            <a:pPr/>
            <a:r>
              <a:t>© McGraw-Hill</a:t>
            </a:r>
          </a:p>
        </p:txBody>
      </p:sp>
      <p:grpSp>
        <p:nvGrpSpPr>
          <p:cNvPr id="440" name="Agrupar 12"/>
          <p:cNvGrpSpPr/>
          <p:nvPr/>
        </p:nvGrpSpPr>
        <p:grpSpPr>
          <a:xfrm>
            <a:off x="824255" y="920369"/>
            <a:ext cx="2109036" cy="440084"/>
            <a:chOff x="0" y="0"/>
            <a:chExt cx="2109035" cy="440082"/>
          </a:xfrm>
        </p:grpSpPr>
        <p:grpSp>
          <p:nvGrpSpPr>
            <p:cNvPr id="435" name="Triángulo isósceles 13"/>
            <p:cNvGrpSpPr/>
            <p:nvPr/>
          </p:nvGrpSpPr>
          <p:grpSpPr>
            <a:xfrm>
              <a:off x="0" y="0"/>
              <a:ext cx="468729" cy="402606"/>
              <a:chOff x="0" y="0"/>
              <a:chExt cx="468728" cy="402605"/>
            </a:xfrm>
          </p:grpSpPr>
          <p:sp>
            <p:nvSpPr>
              <p:cNvPr id="433" name="Triángulo"/>
              <p:cNvSpPr/>
              <p:nvPr/>
            </p:nvSpPr>
            <p:spPr>
              <a:xfrm>
                <a:off x="0" y="0"/>
                <a:ext cx="468729" cy="31475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lnTo>
                      <a:pt x="21600" y="21600"/>
                    </a:lnTo>
                    <a:close/>
                  </a:path>
                </a:pathLst>
              </a:custGeom>
              <a:solidFill>
                <a:srgbClr val="2A9076"/>
              </a:solidFill>
              <a:ln w="9525" cap="flat">
                <a:solidFill>
                  <a:srgbClr val="2A9076"/>
                </a:solidFill>
                <a:prstDash val="solid"/>
                <a:round/>
              </a:ln>
              <a:effectLst/>
            </p:spPr>
            <p:txBody>
              <a:bodyPr wrap="square" lIns="45719" tIns="45719" rIns="45719" bIns="45719" numCol="1" anchor="ctr">
                <a:noAutofit/>
              </a:bodyPr>
              <a:lstStyle/>
              <a:p>
                <a:pPr algn="ctr">
                  <a:defRPr>
                    <a:solidFill>
                      <a:srgbClr val="FFFFFF"/>
                    </a:solidFill>
                  </a:defRPr>
                </a:pPr>
              </a:p>
            </p:txBody>
          </p:sp>
          <p:sp>
            <p:nvSpPr>
              <p:cNvPr id="434" name="Texto"/>
              <p:cNvSpPr txBox="1"/>
              <p:nvPr/>
            </p:nvSpPr>
            <p:spPr>
              <a:xfrm>
                <a:off x="284847" y="69518"/>
                <a:ext cx="133400" cy="33308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 </a:t>
                </a:r>
              </a:p>
            </p:txBody>
          </p:sp>
        </p:grpSp>
        <p:grpSp>
          <p:nvGrpSpPr>
            <p:cNvPr id="438" name="Triángulo isósceles 14"/>
            <p:cNvGrpSpPr/>
            <p:nvPr/>
          </p:nvGrpSpPr>
          <p:grpSpPr>
            <a:xfrm>
              <a:off x="63597" y="37476"/>
              <a:ext cx="468730" cy="402607"/>
              <a:chOff x="0" y="0"/>
              <a:chExt cx="468728" cy="402605"/>
            </a:xfrm>
          </p:grpSpPr>
          <p:sp>
            <p:nvSpPr>
              <p:cNvPr id="436" name="Triángulo"/>
              <p:cNvSpPr/>
              <p:nvPr/>
            </p:nvSpPr>
            <p:spPr>
              <a:xfrm>
                <a:off x="0" y="0"/>
                <a:ext cx="468729" cy="31475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lnTo>
                      <a:pt x="21600" y="21600"/>
                    </a:lnTo>
                    <a:close/>
                  </a:path>
                </a:pathLst>
              </a:custGeom>
              <a:solidFill>
                <a:srgbClr val="2A9076"/>
              </a:solidFill>
              <a:ln w="9525" cap="flat">
                <a:solidFill>
                  <a:srgbClr val="2A9076"/>
                </a:solidFill>
                <a:prstDash val="solid"/>
                <a:round/>
              </a:ln>
              <a:effectLst/>
            </p:spPr>
            <p:txBody>
              <a:bodyPr wrap="square" lIns="45719" tIns="45719" rIns="45719" bIns="45719" numCol="1" anchor="ctr">
                <a:noAutofit/>
              </a:bodyPr>
              <a:lstStyle/>
              <a:p>
                <a:pPr algn="ctr">
                  <a:defRPr>
                    <a:solidFill>
                      <a:srgbClr val="FFFFFF"/>
                    </a:solidFill>
                  </a:defRPr>
                </a:pPr>
              </a:p>
            </p:txBody>
          </p:sp>
          <p:sp>
            <p:nvSpPr>
              <p:cNvPr id="437" name="Texto"/>
              <p:cNvSpPr txBox="1"/>
              <p:nvPr/>
            </p:nvSpPr>
            <p:spPr>
              <a:xfrm>
                <a:off x="284847" y="69518"/>
                <a:ext cx="133400" cy="33308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 </a:t>
                </a:r>
              </a:p>
            </p:txBody>
          </p:sp>
        </p:grpSp>
        <p:sp>
          <p:nvSpPr>
            <p:cNvPr id="439" name="Conector recto 15"/>
            <p:cNvSpPr/>
            <p:nvPr/>
          </p:nvSpPr>
          <p:spPr>
            <a:xfrm>
              <a:off x="502041" y="342238"/>
              <a:ext cx="1606995" cy="1"/>
            </a:xfrm>
            <a:prstGeom prst="line">
              <a:avLst/>
            </a:prstGeom>
            <a:solidFill>
              <a:srgbClr val="2A9076"/>
            </a:solidFill>
            <a:ln w="25400" cap="flat">
              <a:solidFill>
                <a:srgbClr val="2A9076"/>
              </a:solidFill>
              <a:prstDash val="solid"/>
              <a:round/>
            </a:ln>
            <a:effectLst/>
          </p:spPr>
          <p:txBody>
            <a:bodyPr wrap="square" lIns="45719" tIns="45719" rIns="45719" bIns="45719" numCol="1" anchor="t">
              <a:noAutofit/>
            </a:bodyPr>
            <a:lstStyle/>
            <a:p>
              <a:pPr/>
            </a:p>
          </p:txBody>
        </p:sp>
      </p:grpSp>
      <p:grpSp>
        <p:nvGrpSpPr>
          <p:cNvPr id="448" name="Agrupar 16"/>
          <p:cNvGrpSpPr/>
          <p:nvPr/>
        </p:nvGrpSpPr>
        <p:grpSpPr>
          <a:xfrm>
            <a:off x="859211" y="1416502"/>
            <a:ext cx="1262553" cy="227591"/>
            <a:chOff x="0" y="0"/>
            <a:chExt cx="1262551" cy="227590"/>
          </a:xfrm>
        </p:grpSpPr>
        <p:grpSp>
          <p:nvGrpSpPr>
            <p:cNvPr id="443" name="Triángulo isósceles 17"/>
            <p:cNvGrpSpPr/>
            <p:nvPr/>
          </p:nvGrpSpPr>
          <p:grpSpPr>
            <a:xfrm>
              <a:off x="0" y="-1"/>
              <a:ext cx="281182" cy="205111"/>
              <a:chOff x="0" y="0"/>
              <a:chExt cx="281181" cy="205109"/>
            </a:xfrm>
          </p:grpSpPr>
          <p:sp>
            <p:nvSpPr>
              <p:cNvPr id="441" name="Triángulo"/>
              <p:cNvSpPr/>
              <p:nvPr/>
            </p:nvSpPr>
            <p:spPr>
              <a:xfrm>
                <a:off x="0" y="0"/>
                <a:ext cx="281182" cy="18881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lnTo>
                      <a:pt x="21600" y="21600"/>
                    </a:lnTo>
                    <a:close/>
                  </a:path>
                </a:pathLst>
              </a:custGeom>
              <a:solidFill>
                <a:srgbClr val="2A9076"/>
              </a:solidFill>
              <a:ln w="9525" cap="flat">
                <a:solidFill>
                  <a:srgbClr val="2A9076"/>
                </a:solidFill>
                <a:prstDash val="solid"/>
                <a:round/>
              </a:ln>
              <a:effectLst/>
            </p:spPr>
            <p:txBody>
              <a:bodyPr wrap="square" lIns="45719" tIns="45719" rIns="45719" bIns="45719" numCol="1" anchor="ctr">
                <a:noAutofit/>
              </a:bodyPr>
              <a:lstStyle/>
              <a:p>
                <a:pPr algn="ctr">
                  <a:defRPr>
                    <a:solidFill>
                      <a:srgbClr val="FFFFFF"/>
                    </a:solidFill>
                  </a:defRPr>
                </a:pPr>
              </a:p>
            </p:txBody>
          </p:sp>
          <p:sp>
            <p:nvSpPr>
              <p:cNvPr id="442" name="Texto"/>
              <p:cNvSpPr txBox="1"/>
              <p:nvPr/>
            </p:nvSpPr>
            <p:spPr>
              <a:xfrm>
                <a:off x="191073" y="78109"/>
                <a:ext cx="39627" cy="1270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 </a:t>
                </a:r>
              </a:p>
            </p:txBody>
          </p:sp>
        </p:grpSp>
        <p:grpSp>
          <p:nvGrpSpPr>
            <p:cNvPr id="446" name="Triángulo isósceles 18"/>
            <p:cNvGrpSpPr/>
            <p:nvPr/>
          </p:nvGrpSpPr>
          <p:grpSpPr>
            <a:xfrm>
              <a:off x="38150" y="22481"/>
              <a:ext cx="281183" cy="205110"/>
              <a:chOff x="0" y="0"/>
              <a:chExt cx="281181" cy="205109"/>
            </a:xfrm>
          </p:grpSpPr>
          <p:sp>
            <p:nvSpPr>
              <p:cNvPr id="444" name="Triángulo"/>
              <p:cNvSpPr/>
              <p:nvPr/>
            </p:nvSpPr>
            <p:spPr>
              <a:xfrm>
                <a:off x="0" y="0"/>
                <a:ext cx="281182" cy="18881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lnTo>
                      <a:pt x="21600" y="21600"/>
                    </a:lnTo>
                    <a:close/>
                  </a:path>
                </a:pathLst>
              </a:custGeom>
              <a:solidFill>
                <a:srgbClr val="2A9076"/>
              </a:solidFill>
              <a:ln w="9525" cap="flat">
                <a:solidFill>
                  <a:srgbClr val="2A9076"/>
                </a:solidFill>
                <a:prstDash val="solid"/>
                <a:round/>
              </a:ln>
              <a:effectLst/>
            </p:spPr>
            <p:txBody>
              <a:bodyPr wrap="square" lIns="45719" tIns="45719" rIns="45719" bIns="45719" numCol="1" anchor="ctr">
                <a:noAutofit/>
              </a:bodyPr>
              <a:lstStyle/>
              <a:p>
                <a:pPr algn="ctr">
                  <a:defRPr>
                    <a:solidFill>
                      <a:srgbClr val="FFFFFF"/>
                    </a:solidFill>
                  </a:defRPr>
                </a:pPr>
              </a:p>
            </p:txBody>
          </p:sp>
          <p:sp>
            <p:nvSpPr>
              <p:cNvPr id="445" name="Texto"/>
              <p:cNvSpPr txBox="1"/>
              <p:nvPr/>
            </p:nvSpPr>
            <p:spPr>
              <a:xfrm>
                <a:off x="191073" y="78109"/>
                <a:ext cx="39627" cy="1270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 </a:t>
                </a:r>
              </a:p>
            </p:txBody>
          </p:sp>
        </p:grpSp>
        <p:sp>
          <p:nvSpPr>
            <p:cNvPr id="447" name="Conector recto 19"/>
            <p:cNvSpPr/>
            <p:nvPr/>
          </p:nvSpPr>
          <p:spPr>
            <a:xfrm>
              <a:off x="298545" y="202612"/>
              <a:ext cx="964007" cy="1"/>
            </a:xfrm>
            <a:prstGeom prst="line">
              <a:avLst/>
            </a:prstGeom>
            <a:solidFill>
              <a:srgbClr val="2A9076"/>
            </a:solidFill>
            <a:ln w="25400" cap="flat">
              <a:solidFill>
                <a:srgbClr val="2A9076"/>
              </a:solidFill>
              <a:prstDash val="solid"/>
              <a:round/>
            </a:ln>
            <a:effectLst/>
          </p:spPr>
          <p:txBody>
            <a:bodyPr wrap="square" lIns="45719" tIns="45719" rIns="45719" bIns="45719" numCol="1" anchor="t">
              <a:noAutofit/>
            </a:bodyPr>
            <a:lstStyle/>
            <a:p>
              <a:pPr/>
            </a:p>
          </p:txBody>
        </p:sp>
      </p:grpSp>
      <p:pic>
        <p:nvPicPr>
          <p:cNvPr id="449" name="Imagen 2" descr="Imagen 2"/>
          <p:cNvPicPr>
            <a:picLocks noChangeAspect="1"/>
          </p:cNvPicPr>
          <p:nvPr/>
        </p:nvPicPr>
        <p:blipFill>
          <a:blip r:embed="rId2">
            <a:extLst/>
          </a:blip>
          <a:stretch>
            <a:fillRect/>
          </a:stretch>
        </p:blipFill>
        <p:spPr>
          <a:xfrm>
            <a:off x="401783" y="189558"/>
            <a:ext cx="653878" cy="653878"/>
          </a:xfrm>
          <a:prstGeom prst="rect">
            <a:avLst/>
          </a:prstGeom>
          <a:ln w="12700">
            <a:miter lim="400000"/>
          </a:ln>
        </p:spPr>
      </p:pic>
      <p:sp>
        <p:nvSpPr>
          <p:cNvPr id="450" name="CuadroTexto 18"/>
          <p:cNvSpPr txBox="1"/>
          <p:nvPr/>
        </p:nvSpPr>
        <p:spPr>
          <a:xfrm>
            <a:off x="1396868" y="897420"/>
            <a:ext cx="7546921" cy="370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a:solidFill>
                  <a:srgbClr val="A6A6A6"/>
                </a:solidFill>
                <a:latin typeface="Verdana"/>
                <a:ea typeface="Verdana"/>
                <a:cs typeface="Verdana"/>
                <a:sym typeface="Verdana"/>
              </a:defRPr>
            </a:lvl1pPr>
          </a:lstStyle>
          <a:p>
            <a:pPr/>
            <a:r>
              <a:t>5. FUENTES DE INFORMACIÓN</a:t>
            </a:r>
          </a:p>
        </p:txBody>
      </p:sp>
      <p:sp>
        <p:nvSpPr>
          <p:cNvPr id="451" name="CuadroTexto 24"/>
          <p:cNvSpPr txBox="1"/>
          <p:nvPr/>
        </p:nvSpPr>
        <p:spPr>
          <a:xfrm>
            <a:off x="933571" y="1279793"/>
            <a:ext cx="4338587" cy="370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lvl="1">
              <a:defRPr>
                <a:solidFill>
                  <a:srgbClr val="A6A6A6"/>
                </a:solidFill>
                <a:latin typeface="Verdana"/>
                <a:ea typeface="Verdana"/>
                <a:cs typeface="Verdana"/>
                <a:sym typeface="Verdana"/>
              </a:defRPr>
            </a:pPr>
            <a:r>
              <a:t>5.1. </a:t>
            </a:r>
            <a:r>
              <a:t>Base de datos BOT PLUS</a:t>
            </a:r>
          </a:p>
        </p:txBody>
      </p:sp>
      <p:sp>
        <p:nvSpPr>
          <p:cNvPr id="452" name="CuadroTexto 25"/>
          <p:cNvSpPr txBox="1"/>
          <p:nvPr/>
        </p:nvSpPr>
        <p:spPr>
          <a:xfrm>
            <a:off x="393520" y="1702440"/>
            <a:ext cx="8453240" cy="3977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285750" indent="-285750" algn="just">
              <a:buSzPct val="100000"/>
              <a:buFont typeface="Arial"/>
              <a:buChar char="•"/>
              <a:defRPr sz="1400">
                <a:latin typeface="Verdana"/>
                <a:ea typeface="Verdana"/>
                <a:cs typeface="Verdana"/>
                <a:sym typeface="Verdana"/>
              </a:defRPr>
            </a:pPr>
            <a:r>
              <a:t>Esta aplicación informática es elaborada por el </a:t>
            </a:r>
            <a:r>
              <a:rPr b="1"/>
              <a:t>Consejo General de Colegios Oficiales de Farmacéuticos</a:t>
            </a:r>
            <a:r>
              <a:t>. </a:t>
            </a:r>
          </a:p>
          <a:p>
            <a:pPr marL="285750" indent="-285750" algn="just">
              <a:buSzPct val="100000"/>
              <a:buFont typeface="Arial"/>
              <a:buChar char="•"/>
              <a:defRPr sz="1400">
                <a:latin typeface="Verdana"/>
                <a:ea typeface="Verdana"/>
                <a:cs typeface="Verdana"/>
                <a:sym typeface="Verdana"/>
              </a:defRPr>
            </a:pPr>
            <a:r>
              <a:t>La información está </a:t>
            </a:r>
            <a:r>
              <a:rPr b="1"/>
              <a:t>organizada y actualizada</a:t>
            </a:r>
            <a:r>
              <a:t>.</a:t>
            </a:r>
          </a:p>
          <a:p>
            <a:pPr marL="285750" indent="-285750" algn="just">
              <a:buSzPct val="100000"/>
              <a:buFont typeface="Arial"/>
              <a:buChar char="•"/>
              <a:defRPr sz="1400">
                <a:latin typeface="Verdana"/>
                <a:ea typeface="Verdana"/>
                <a:cs typeface="Verdana"/>
                <a:sym typeface="Verdana"/>
              </a:defRPr>
            </a:pPr>
            <a:r>
              <a:t>Se puede </a:t>
            </a:r>
            <a:r>
              <a:rPr b="1"/>
              <a:t>consultar información </a:t>
            </a:r>
            <a:r>
              <a:t>sobre medicamentos de uso humano, medicamentos de uso veterinario, productos de parafarmacia financiados y no financiados, laboratorios, enfermedades e interacciones. En la página aparece una ficha de descripción de los productos, advertencias, ayudas para la dispensación, codificación de componentes en cosméticos y complementos alimenticios.</a:t>
            </a:r>
          </a:p>
          <a:p>
            <a:pPr marL="285750" indent="-285750" algn="just">
              <a:buSzPct val="100000"/>
              <a:buFont typeface="Arial"/>
              <a:buChar char="•"/>
              <a:defRPr sz="1400">
                <a:latin typeface="Verdana"/>
                <a:ea typeface="Verdana"/>
                <a:cs typeface="Verdana"/>
                <a:sym typeface="Verdana"/>
              </a:defRPr>
            </a:pPr>
            <a:r>
              <a:t>Para acceder a toda la información, se necesita un acceso bajo</a:t>
            </a:r>
            <a:r>
              <a:rPr b="1"/>
              <a:t> licencia </a:t>
            </a:r>
            <a:r>
              <a:t>de usuario, aunque también permite acceder como invitado.</a:t>
            </a:r>
          </a:p>
          <a:p>
            <a:pPr marL="285750" indent="-285750" algn="just">
              <a:buSzPct val="100000"/>
              <a:buFont typeface="Arial"/>
              <a:buChar char="•"/>
              <a:defRPr sz="1400">
                <a:latin typeface="Verdana"/>
                <a:ea typeface="Verdana"/>
                <a:cs typeface="Verdana"/>
                <a:sym typeface="Verdana"/>
              </a:defRPr>
            </a:pPr>
            <a:r>
              <a:t>En la OF, los distintos </a:t>
            </a:r>
            <a:r>
              <a:rPr b="1"/>
              <a:t>programas de gestión </a:t>
            </a:r>
            <a:r>
              <a:t>pueden incorporar BOT PLUS. </a:t>
            </a:r>
          </a:p>
          <a:p>
            <a:pPr marL="285750" indent="-285750" algn="just">
              <a:buSzPct val="100000"/>
              <a:buFont typeface="Arial"/>
              <a:buChar char="•"/>
              <a:defRPr sz="1400">
                <a:latin typeface="Verdana"/>
                <a:ea typeface="Verdana"/>
                <a:cs typeface="Verdana"/>
                <a:sym typeface="Verdana"/>
              </a:defRPr>
            </a:pPr>
            <a:r>
              <a:t>Permite realizar </a:t>
            </a:r>
            <a:r>
              <a:rPr b="1"/>
              <a:t>diferentes tipos de búsquedas </a:t>
            </a:r>
            <a:r>
              <a:t>(parcial o completo) en función de la información que se precise:</a:t>
            </a:r>
          </a:p>
          <a:p>
            <a:pPr lvl="1" marL="742950" indent="-285750" algn="just">
              <a:buSzPct val="100000"/>
              <a:buChar char="-"/>
              <a:defRPr sz="1400">
                <a:latin typeface="Verdana"/>
                <a:ea typeface="Verdana"/>
                <a:cs typeface="Verdana"/>
                <a:sym typeface="Verdana"/>
              </a:defRPr>
            </a:pPr>
            <a:r>
              <a:t>Búsqueda libre</a:t>
            </a:r>
          </a:p>
          <a:p>
            <a:pPr lvl="1" marL="742950" indent="-285750" algn="just">
              <a:buSzPct val="100000"/>
              <a:buChar char="-"/>
              <a:defRPr sz="1400">
                <a:latin typeface="Verdana"/>
                <a:ea typeface="Verdana"/>
                <a:cs typeface="Verdana"/>
                <a:sym typeface="Verdana"/>
              </a:defRPr>
            </a:pPr>
            <a:r>
              <a:t>Búsqueda documental</a:t>
            </a:r>
          </a:p>
          <a:p>
            <a:pPr lvl="1" marL="742950" indent="-285750" algn="just">
              <a:buSzPct val="100000"/>
              <a:buChar char="-"/>
              <a:defRPr sz="1400">
                <a:latin typeface="Verdana"/>
                <a:ea typeface="Verdana"/>
                <a:cs typeface="Verdana"/>
                <a:sym typeface="Verdana"/>
              </a:defRPr>
            </a:pPr>
            <a:r>
              <a:t>Búsqueda por composición</a:t>
            </a:r>
          </a:p>
          <a:p>
            <a:pPr lvl="1" marL="742950" indent="-285750" algn="just">
              <a:buSzPct val="100000"/>
              <a:buChar char="-"/>
              <a:defRPr sz="1400">
                <a:latin typeface="Verdana"/>
                <a:ea typeface="Verdana"/>
                <a:cs typeface="Verdana"/>
                <a:sym typeface="Verdana"/>
              </a:defRPr>
            </a:pPr>
            <a:r>
              <a:t>Búsqueda de interacciones</a:t>
            </a:r>
          </a:p>
          <a:p>
            <a:pPr lvl="1" marL="742950" indent="-285750" algn="just">
              <a:buSzPct val="100000"/>
              <a:buChar char="-"/>
              <a:defRPr sz="1400">
                <a:latin typeface="Verdana"/>
                <a:ea typeface="Verdana"/>
                <a:cs typeface="Verdana"/>
                <a:sym typeface="Verdana"/>
              </a:defRPr>
            </a:pPr>
            <a:r>
              <a:t>Búsqueda de forma, color o sabor</a:t>
            </a:r>
          </a:p>
        </p:txBody>
      </p:sp>
      <p:pic>
        <p:nvPicPr>
          <p:cNvPr id="453" name="Imagen 5" descr="Imagen 5"/>
          <p:cNvPicPr>
            <a:picLocks noChangeAspect="1"/>
          </p:cNvPicPr>
          <p:nvPr/>
        </p:nvPicPr>
        <p:blipFill>
          <a:blip r:embed="rId3">
            <a:extLst/>
          </a:blip>
          <a:stretch>
            <a:fillRect/>
          </a:stretch>
        </p:blipFill>
        <p:spPr>
          <a:xfrm>
            <a:off x="5102269" y="4470413"/>
            <a:ext cx="3528393" cy="2019758"/>
          </a:xfrm>
          <a:prstGeom prst="rect">
            <a:avLst/>
          </a:prstGeom>
          <a:ln w="12700">
            <a:miter lim="400000"/>
          </a:ln>
        </p:spPr>
      </p:pic>
      <p:grpSp>
        <p:nvGrpSpPr>
          <p:cNvPr id="456" name="Rectángulo redondeado 23"/>
          <p:cNvGrpSpPr/>
          <p:nvPr/>
        </p:nvGrpSpPr>
        <p:grpSpPr>
          <a:xfrm>
            <a:off x="6609522" y="-1"/>
            <a:ext cx="2534479" cy="759193"/>
            <a:chOff x="0" y="0"/>
            <a:chExt cx="2534477" cy="759191"/>
          </a:xfrm>
        </p:grpSpPr>
        <p:sp>
          <p:nvSpPr>
            <p:cNvPr id="454" name="Figura"/>
            <p:cNvSpPr/>
            <p:nvPr/>
          </p:nvSpPr>
          <p:spPr>
            <a:xfrm>
              <a:off x="-1" y="-1"/>
              <a:ext cx="2534479" cy="75919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21600" y="21600"/>
                  </a:lnTo>
                  <a:lnTo>
                    <a:pt x="3947" y="21600"/>
                  </a:lnTo>
                  <a:cubicBezTo>
                    <a:pt x="1206" y="21600"/>
                    <a:pt x="0" y="17047"/>
                    <a:pt x="0" y="11083"/>
                  </a:cubicBezTo>
                  <a:cubicBezTo>
                    <a:pt x="0" y="5118"/>
                    <a:pt x="1206" y="0"/>
                    <a:pt x="3947" y="0"/>
                  </a:cubicBezTo>
                  <a:lnTo>
                    <a:pt x="21600" y="0"/>
                  </a:lnTo>
                  <a:close/>
                </a:path>
              </a:pathLst>
            </a:custGeom>
            <a:solidFill>
              <a:srgbClr val="2A9076"/>
            </a:solidFill>
            <a:ln w="12700" cap="flat">
              <a:noFill/>
              <a:miter lim="400000"/>
            </a:ln>
            <a:effectLst>
              <a:outerShdw sx="100000" sy="100000" kx="0" ky="0" algn="b" rotWithShape="0" blurRad="38100" dist="23000" dir="5400000">
                <a:srgbClr val="000000">
                  <a:alpha val="35000"/>
                </a:srgbClr>
              </a:outerShdw>
            </a:effectLst>
          </p:spPr>
          <p:txBody>
            <a:bodyPr wrap="square" lIns="45719" tIns="45719" rIns="45719" bIns="45719" numCol="1" anchor="ctr">
              <a:noAutofit/>
            </a:bodyPr>
            <a:lstStyle/>
            <a:p>
              <a:pPr algn="ctr">
                <a:defRPr>
                  <a:solidFill>
                    <a:srgbClr val="FFFFFF"/>
                  </a:solidFill>
                </a:defRPr>
              </a:pPr>
            </a:p>
          </p:txBody>
        </p:sp>
        <p:sp>
          <p:nvSpPr>
            <p:cNvPr id="455" name="Unidad 1"/>
            <p:cNvSpPr txBox="1"/>
            <p:nvPr/>
          </p:nvSpPr>
          <p:spPr>
            <a:xfrm>
              <a:off x="45719" y="149725"/>
              <a:ext cx="2443039" cy="459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sz="2400">
                  <a:solidFill>
                    <a:srgbClr val="FFFFFF"/>
                  </a:solidFill>
                  <a:latin typeface="Verdana"/>
                  <a:ea typeface="Verdana"/>
                  <a:cs typeface="Verdana"/>
                  <a:sym typeface="Verdana"/>
                </a:defRPr>
              </a:lvl1pPr>
            </a:lstStyle>
            <a:p>
              <a:pPr/>
              <a:r>
                <a:t>Unidad 1</a:t>
              </a:r>
            </a:p>
          </p:txBody>
        </p:sp>
      </p:gr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8" name="Rectángulo 9"/>
          <p:cNvSpPr/>
          <p:nvPr/>
        </p:nvSpPr>
        <p:spPr>
          <a:xfrm>
            <a:off x="0" y="6637734"/>
            <a:ext cx="9188450" cy="247651"/>
          </a:xfrm>
          <a:prstGeom prst="rect">
            <a:avLst/>
          </a:prstGeom>
          <a:solidFill>
            <a:srgbClr val="BFBFBF"/>
          </a:solidFill>
          <a:ln w="12700">
            <a:miter lim="400000"/>
          </a:ln>
        </p:spPr>
        <p:txBody>
          <a:bodyPr lIns="45719" rIns="45719" anchor="ctr"/>
          <a:lstStyle/>
          <a:p>
            <a:pPr algn="ctr">
              <a:defRPr>
                <a:solidFill>
                  <a:srgbClr val="FFFFFF"/>
                </a:solidFill>
              </a:defRPr>
            </a:pPr>
          </a:p>
        </p:txBody>
      </p:sp>
      <p:sp>
        <p:nvSpPr>
          <p:cNvPr id="459" name="Subtítulo 2"/>
          <p:cNvSpPr txBox="1"/>
          <p:nvPr/>
        </p:nvSpPr>
        <p:spPr>
          <a:xfrm>
            <a:off x="2930138" y="6637734"/>
            <a:ext cx="3283724" cy="276212"/>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gn="ctr" defTabSz="457200">
              <a:spcBef>
                <a:spcPts val="200"/>
              </a:spcBef>
              <a:defRPr sz="1000">
                <a:latin typeface="Verdana"/>
                <a:ea typeface="Verdana"/>
                <a:cs typeface="Verdana"/>
                <a:sym typeface="Verdana"/>
              </a:defRPr>
            </a:lvl1pPr>
          </a:lstStyle>
          <a:p>
            <a:pPr/>
            <a:r>
              <a:t>© McGraw-Hill</a:t>
            </a:r>
          </a:p>
        </p:txBody>
      </p:sp>
      <p:grpSp>
        <p:nvGrpSpPr>
          <p:cNvPr id="467" name="Agrupar 12"/>
          <p:cNvGrpSpPr/>
          <p:nvPr/>
        </p:nvGrpSpPr>
        <p:grpSpPr>
          <a:xfrm>
            <a:off x="824255" y="920369"/>
            <a:ext cx="2109036" cy="440084"/>
            <a:chOff x="0" y="0"/>
            <a:chExt cx="2109035" cy="440082"/>
          </a:xfrm>
        </p:grpSpPr>
        <p:grpSp>
          <p:nvGrpSpPr>
            <p:cNvPr id="462" name="Triángulo isósceles 13"/>
            <p:cNvGrpSpPr/>
            <p:nvPr/>
          </p:nvGrpSpPr>
          <p:grpSpPr>
            <a:xfrm>
              <a:off x="0" y="0"/>
              <a:ext cx="468729" cy="402606"/>
              <a:chOff x="0" y="0"/>
              <a:chExt cx="468728" cy="402605"/>
            </a:xfrm>
          </p:grpSpPr>
          <p:sp>
            <p:nvSpPr>
              <p:cNvPr id="460" name="Triángulo"/>
              <p:cNvSpPr/>
              <p:nvPr/>
            </p:nvSpPr>
            <p:spPr>
              <a:xfrm>
                <a:off x="0" y="0"/>
                <a:ext cx="468729" cy="31475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lnTo>
                      <a:pt x="21600" y="21600"/>
                    </a:lnTo>
                    <a:close/>
                  </a:path>
                </a:pathLst>
              </a:custGeom>
              <a:solidFill>
                <a:srgbClr val="2A9076"/>
              </a:solidFill>
              <a:ln w="9525" cap="flat">
                <a:solidFill>
                  <a:srgbClr val="2A9076"/>
                </a:solidFill>
                <a:prstDash val="solid"/>
                <a:round/>
              </a:ln>
              <a:effectLst/>
            </p:spPr>
            <p:txBody>
              <a:bodyPr wrap="square" lIns="45719" tIns="45719" rIns="45719" bIns="45719" numCol="1" anchor="ctr">
                <a:noAutofit/>
              </a:bodyPr>
              <a:lstStyle/>
              <a:p>
                <a:pPr algn="ctr">
                  <a:defRPr>
                    <a:solidFill>
                      <a:srgbClr val="FFFFFF"/>
                    </a:solidFill>
                  </a:defRPr>
                </a:pPr>
              </a:p>
            </p:txBody>
          </p:sp>
          <p:sp>
            <p:nvSpPr>
              <p:cNvPr id="461" name="Texto"/>
              <p:cNvSpPr txBox="1"/>
              <p:nvPr/>
            </p:nvSpPr>
            <p:spPr>
              <a:xfrm>
                <a:off x="284847" y="69518"/>
                <a:ext cx="133400" cy="33308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 </a:t>
                </a:r>
              </a:p>
            </p:txBody>
          </p:sp>
        </p:grpSp>
        <p:grpSp>
          <p:nvGrpSpPr>
            <p:cNvPr id="465" name="Triángulo isósceles 14"/>
            <p:cNvGrpSpPr/>
            <p:nvPr/>
          </p:nvGrpSpPr>
          <p:grpSpPr>
            <a:xfrm>
              <a:off x="63597" y="37476"/>
              <a:ext cx="468730" cy="402607"/>
              <a:chOff x="0" y="0"/>
              <a:chExt cx="468728" cy="402605"/>
            </a:xfrm>
          </p:grpSpPr>
          <p:sp>
            <p:nvSpPr>
              <p:cNvPr id="463" name="Triángulo"/>
              <p:cNvSpPr/>
              <p:nvPr/>
            </p:nvSpPr>
            <p:spPr>
              <a:xfrm>
                <a:off x="0" y="0"/>
                <a:ext cx="468729" cy="31475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lnTo>
                      <a:pt x="21600" y="21600"/>
                    </a:lnTo>
                    <a:close/>
                  </a:path>
                </a:pathLst>
              </a:custGeom>
              <a:solidFill>
                <a:srgbClr val="2A9076"/>
              </a:solidFill>
              <a:ln w="9525" cap="flat">
                <a:solidFill>
                  <a:srgbClr val="2A9076"/>
                </a:solidFill>
                <a:prstDash val="solid"/>
                <a:round/>
              </a:ln>
              <a:effectLst/>
            </p:spPr>
            <p:txBody>
              <a:bodyPr wrap="square" lIns="45719" tIns="45719" rIns="45719" bIns="45719" numCol="1" anchor="ctr">
                <a:noAutofit/>
              </a:bodyPr>
              <a:lstStyle/>
              <a:p>
                <a:pPr algn="ctr">
                  <a:defRPr>
                    <a:solidFill>
                      <a:srgbClr val="FFFFFF"/>
                    </a:solidFill>
                  </a:defRPr>
                </a:pPr>
              </a:p>
            </p:txBody>
          </p:sp>
          <p:sp>
            <p:nvSpPr>
              <p:cNvPr id="464" name="Texto"/>
              <p:cNvSpPr txBox="1"/>
              <p:nvPr/>
            </p:nvSpPr>
            <p:spPr>
              <a:xfrm>
                <a:off x="284847" y="69518"/>
                <a:ext cx="133400" cy="33308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 </a:t>
                </a:r>
              </a:p>
            </p:txBody>
          </p:sp>
        </p:grpSp>
        <p:sp>
          <p:nvSpPr>
            <p:cNvPr id="466" name="Conector recto 15"/>
            <p:cNvSpPr/>
            <p:nvPr/>
          </p:nvSpPr>
          <p:spPr>
            <a:xfrm>
              <a:off x="502041" y="342238"/>
              <a:ext cx="1606995" cy="1"/>
            </a:xfrm>
            <a:prstGeom prst="line">
              <a:avLst/>
            </a:prstGeom>
            <a:solidFill>
              <a:srgbClr val="2A9076"/>
            </a:solidFill>
            <a:ln w="25400" cap="flat">
              <a:solidFill>
                <a:srgbClr val="2A9076"/>
              </a:solidFill>
              <a:prstDash val="solid"/>
              <a:round/>
            </a:ln>
            <a:effectLst/>
          </p:spPr>
          <p:txBody>
            <a:bodyPr wrap="square" lIns="45719" tIns="45719" rIns="45719" bIns="45719" numCol="1" anchor="t">
              <a:noAutofit/>
            </a:bodyPr>
            <a:lstStyle/>
            <a:p>
              <a:pPr/>
            </a:p>
          </p:txBody>
        </p:sp>
      </p:grpSp>
      <p:grpSp>
        <p:nvGrpSpPr>
          <p:cNvPr id="475" name="Agrupar 16"/>
          <p:cNvGrpSpPr/>
          <p:nvPr/>
        </p:nvGrpSpPr>
        <p:grpSpPr>
          <a:xfrm>
            <a:off x="859211" y="1416502"/>
            <a:ext cx="1262553" cy="227591"/>
            <a:chOff x="0" y="0"/>
            <a:chExt cx="1262551" cy="227590"/>
          </a:xfrm>
        </p:grpSpPr>
        <p:grpSp>
          <p:nvGrpSpPr>
            <p:cNvPr id="470" name="Triángulo isósceles 17"/>
            <p:cNvGrpSpPr/>
            <p:nvPr/>
          </p:nvGrpSpPr>
          <p:grpSpPr>
            <a:xfrm>
              <a:off x="0" y="-1"/>
              <a:ext cx="281182" cy="205111"/>
              <a:chOff x="0" y="0"/>
              <a:chExt cx="281181" cy="205109"/>
            </a:xfrm>
          </p:grpSpPr>
          <p:sp>
            <p:nvSpPr>
              <p:cNvPr id="468" name="Triángulo"/>
              <p:cNvSpPr/>
              <p:nvPr/>
            </p:nvSpPr>
            <p:spPr>
              <a:xfrm>
                <a:off x="0" y="0"/>
                <a:ext cx="281182" cy="18881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lnTo>
                      <a:pt x="21600" y="21600"/>
                    </a:lnTo>
                    <a:close/>
                  </a:path>
                </a:pathLst>
              </a:custGeom>
              <a:solidFill>
                <a:srgbClr val="2A9076"/>
              </a:solidFill>
              <a:ln w="9525" cap="flat">
                <a:solidFill>
                  <a:srgbClr val="2A9076"/>
                </a:solidFill>
                <a:prstDash val="solid"/>
                <a:round/>
              </a:ln>
              <a:effectLst/>
            </p:spPr>
            <p:txBody>
              <a:bodyPr wrap="square" lIns="45719" tIns="45719" rIns="45719" bIns="45719" numCol="1" anchor="ctr">
                <a:noAutofit/>
              </a:bodyPr>
              <a:lstStyle/>
              <a:p>
                <a:pPr algn="ctr">
                  <a:defRPr>
                    <a:solidFill>
                      <a:srgbClr val="FFFFFF"/>
                    </a:solidFill>
                  </a:defRPr>
                </a:pPr>
              </a:p>
            </p:txBody>
          </p:sp>
          <p:sp>
            <p:nvSpPr>
              <p:cNvPr id="469" name="Texto"/>
              <p:cNvSpPr txBox="1"/>
              <p:nvPr/>
            </p:nvSpPr>
            <p:spPr>
              <a:xfrm>
                <a:off x="191073" y="78109"/>
                <a:ext cx="39627" cy="1270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 </a:t>
                </a:r>
              </a:p>
            </p:txBody>
          </p:sp>
        </p:grpSp>
        <p:grpSp>
          <p:nvGrpSpPr>
            <p:cNvPr id="473" name="Triángulo isósceles 18"/>
            <p:cNvGrpSpPr/>
            <p:nvPr/>
          </p:nvGrpSpPr>
          <p:grpSpPr>
            <a:xfrm>
              <a:off x="38150" y="22481"/>
              <a:ext cx="281183" cy="205110"/>
              <a:chOff x="0" y="0"/>
              <a:chExt cx="281181" cy="205109"/>
            </a:xfrm>
          </p:grpSpPr>
          <p:sp>
            <p:nvSpPr>
              <p:cNvPr id="471" name="Triángulo"/>
              <p:cNvSpPr/>
              <p:nvPr/>
            </p:nvSpPr>
            <p:spPr>
              <a:xfrm>
                <a:off x="0" y="0"/>
                <a:ext cx="281182" cy="18881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lnTo>
                      <a:pt x="21600" y="21600"/>
                    </a:lnTo>
                    <a:close/>
                  </a:path>
                </a:pathLst>
              </a:custGeom>
              <a:solidFill>
                <a:srgbClr val="2A9076"/>
              </a:solidFill>
              <a:ln w="9525" cap="flat">
                <a:solidFill>
                  <a:srgbClr val="2A9076"/>
                </a:solidFill>
                <a:prstDash val="solid"/>
                <a:round/>
              </a:ln>
              <a:effectLst/>
            </p:spPr>
            <p:txBody>
              <a:bodyPr wrap="square" lIns="45719" tIns="45719" rIns="45719" bIns="45719" numCol="1" anchor="ctr">
                <a:noAutofit/>
              </a:bodyPr>
              <a:lstStyle/>
              <a:p>
                <a:pPr algn="ctr">
                  <a:defRPr>
                    <a:solidFill>
                      <a:srgbClr val="FFFFFF"/>
                    </a:solidFill>
                  </a:defRPr>
                </a:pPr>
              </a:p>
            </p:txBody>
          </p:sp>
          <p:sp>
            <p:nvSpPr>
              <p:cNvPr id="472" name="Texto"/>
              <p:cNvSpPr txBox="1"/>
              <p:nvPr/>
            </p:nvSpPr>
            <p:spPr>
              <a:xfrm>
                <a:off x="191073" y="78109"/>
                <a:ext cx="39627" cy="1270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 </a:t>
                </a:r>
              </a:p>
            </p:txBody>
          </p:sp>
        </p:grpSp>
        <p:sp>
          <p:nvSpPr>
            <p:cNvPr id="474" name="Conector recto 19"/>
            <p:cNvSpPr/>
            <p:nvPr/>
          </p:nvSpPr>
          <p:spPr>
            <a:xfrm>
              <a:off x="298545" y="202612"/>
              <a:ext cx="964007" cy="1"/>
            </a:xfrm>
            <a:prstGeom prst="line">
              <a:avLst/>
            </a:prstGeom>
            <a:solidFill>
              <a:srgbClr val="2A9076"/>
            </a:solidFill>
            <a:ln w="25400" cap="flat">
              <a:solidFill>
                <a:srgbClr val="2A9076"/>
              </a:solidFill>
              <a:prstDash val="solid"/>
              <a:round/>
            </a:ln>
            <a:effectLst/>
          </p:spPr>
          <p:txBody>
            <a:bodyPr wrap="square" lIns="45719" tIns="45719" rIns="45719" bIns="45719" numCol="1" anchor="t">
              <a:noAutofit/>
            </a:bodyPr>
            <a:lstStyle/>
            <a:p>
              <a:pPr/>
            </a:p>
          </p:txBody>
        </p:sp>
      </p:grpSp>
      <p:pic>
        <p:nvPicPr>
          <p:cNvPr id="476" name="Imagen 2" descr="Imagen 2"/>
          <p:cNvPicPr>
            <a:picLocks noChangeAspect="1"/>
          </p:cNvPicPr>
          <p:nvPr/>
        </p:nvPicPr>
        <p:blipFill>
          <a:blip r:embed="rId2">
            <a:extLst/>
          </a:blip>
          <a:stretch>
            <a:fillRect/>
          </a:stretch>
        </p:blipFill>
        <p:spPr>
          <a:xfrm>
            <a:off x="401783" y="189558"/>
            <a:ext cx="653878" cy="653878"/>
          </a:xfrm>
          <a:prstGeom prst="rect">
            <a:avLst/>
          </a:prstGeom>
          <a:ln w="12700">
            <a:miter lim="400000"/>
          </a:ln>
        </p:spPr>
      </p:pic>
      <p:sp>
        <p:nvSpPr>
          <p:cNvPr id="477" name="CuadroTexto 18"/>
          <p:cNvSpPr txBox="1"/>
          <p:nvPr/>
        </p:nvSpPr>
        <p:spPr>
          <a:xfrm>
            <a:off x="1396868" y="897420"/>
            <a:ext cx="7546921" cy="370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a:solidFill>
                  <a:srgbClr val="A6A6A6"/>
                </a:solidFill>
                <a:latin typeface="Verdana"/>
                <a:ea typeface="Verdana"/>
                <a:cs typeface="Verdana"/>
                <a:sym typeface="Verdana"/>
              </a:defRPr>
            </a:lvl1pPr>
          </a:lstStyle>
          <a:p>
            <a:pPr/>
            <a:r>
              <a:t>5. FUENTES DE INFORMACIÓN</a:t>
            </a:r>
          </a:p>
        </p:txBody>
      </p:sp>
      <p:sp>
        <p:nvSpPr>
          <p:cNvPr id="478" name="CuadroTexto 24"/>
          <p:cNvSpPr txBox="1"/>
          <p:nvPr/>
        </p:nvSpPr>
        <p:spPr>
          <a:xfrm>
            <a:off x="933572" y="1328619"/>
            <a:ext cx="7465595" cy="370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lvl="1">
              <a:defRPr>
                <a:solidFill>
                  <a:srgbClr val="A6A6A6"/>
                </a:solidFill>
                <a:latin typeface="Verdana"/>
                <a:ea typeface="Verdana"/>
                <a:cs typeface="Verdana"/>
                <a:sym typeface="Verdana"/>
              </a:defRPr>
            </a:pPr>
            <a:r>
              <a:t>5.2. Nomenclátor de facturación del Ministerio de Sanidad</a:t>
            </a:r>
          </a:p>
        </p:txBody>
      </p:sp>
      <p:sp>
        <p:nvSpPr>
          <p:cNvPr id="479" name="CuadroTexto 19"/>
          <p:cNvSpPr txBox="1"/>
          <p:nvPr/>
        </p:nvSpPr>
        <p:spPr>
          <a:xfrm>
            <a:off x="447503" y="1753497"/>
            <a:ext cx="3574722" cy="41935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just">
              <a:defRPr b="1" sz="1600">
                <a:latin typeface="Verdana"/>
                <a:ea typeface="Verdana"/>
                <a:cs typeface="Verdana"/>
                <a:sym typeface="Verdana"/>
              </a:defRPr>
            </a:pPr>
            <a:r>
              <a:t>Base de datos del Ministerio de Sanidad </a:t>
            </a:r>
            <a:r>
              <a:rPr b="0"/>
              <a:t>en la que se puede consultar información sobre los productos incluidos en la prestación del Sistema Nacional de Salud, medicamentos y productos sanitarios dispensables en las OF (financiados por el el SNS).</a:t>
            </a:r>
          </a:p>
          <a:p>
            <a:pPr algn="just">
              <a:defRPr sz="1600">
                <a:latin typeface="Verdana"/>
                <a:ea typeface="Verdana"/>
                <a:cs typeface="Verdana"/>
                <a:sym typeface="Verdana"/>
              </a:defRPr>
            </a:pPr>
            <a:r>
              <a:t>La base permite realizar búsquedas introduciendo diferentes datos: C.N., nombre del producto, nombre del laboratorio, tipo de fármaco, tipo de aportación, estado, por fecha de alta o baja en el nomenclátor y por principio activo.</a:t>
            </a:r>
          </a:p>
        </p:txBody>
      </p:sp>
      <p:pic>
        <p:nvPicPr>
          <p:cNvPr id="480" name="Imagen 5" descr="Imagen 5"/>
          <p:cNvPicPr>
            <a:picLocks noChangeAspect="1"/>
          </p:cNvPicPr>
          <p:nvPr/>
        </p:nvPicPr>
        <p:blipFill>
          <a:blip r:embed="rId3">
            <a:extLst/>
          </a:blip>
          <a:stretch>
            <a:fillRect/>
          </a:stretch>
        </p:blipFill>
        <p:spPr>
          <a:xfrm>
            <a:off x="4283967" y="1814779"/>
            <a:ext cx="4280560" cy="2580926"/>
          </a:xfrm>
          <a:prstGeom prst="rect">
            <a:avLst/>
          </a:prstGeom>
          <a:ln w="12700">
            <a:miter lim="400000"/>
          </a:ln>
        </p:spPr>
      </p:pic>
      <p:pic>
        <p:nvPicPr>
          <p:cNvPr id="481" name="Imagen 7" descr="Imagen 7"/>
          <p:cNvPicPr>
            <a:picLocks noChangeAspect="1"/>
          </p:cNvPicPr>
          <p:nvPr/>
        </p:nvPicPr>
        <p:blipFill>
          <a:blip r:embed="rId4">
            <a:extLst/>
          </a:blip>
          <a:stretch>
            <a:fillRect/>
          </a:stretch>
        </p:blipFill>
        <p:spPr>
          <a:xfrm>
            <a:off x="4425963" y="4672726"/>
            <a:ext cx="4280560" cy="1260501"/>
          </a:xfrm>
          <a:prstGeom prst="rect">
            <a:avLst/>
          </a:prstGeom>
          <a:ln w="12700">
            <a:miter lim="400000"/>
          </a:ln>
        </p:spPr>
      </p:pic>
      <p:grpSp>
        <p:nvGrpSpPr>
          <p:cNvPr id="484" name="Rectángulo redondeado 23"/>
          <p:cNvGrpSpPr/>
          <p:nvPr/>
        </p:nvGrpSpPr>
        <p:grpSpPr>
          <a:xfrm>
            <a:off x="6609522" y="-1"/>
            <a:ext cx="2534479" cy="759193"/>
            <a:chOff x="0" y="0"/>
            <a:chExt cx="2534477" cy="759191"/>
          </a:xfrm>
        </p:grpSpPr>
        <p:sp>
          <p:nvSpPr>
            <p:cNvPr id="482" name="Figura"/>
            <p:cNvSpPr/>
            <p:nvPr/>
          </p:nvSpPr>
          <p:spPr>
            <a:xfrm>
              <a:off x="-1" y="-1"/>
              <a:ext cx="2534479" cy="75919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21600" y="21600"/>
                  </a:lnTo>
                  <a:lnTo>
                    <a:pt x="3947" y="21600"/>
                  </a:lnTo>
                  <a:cubicBezTo>
                    <a:pt x="1206" y="21600"/>
                    <a:pt x="0" y="17047"/>
                    <a:pt x="0" y="11083"/>
                  </a:cubicBezTo>
                  <a:cubicBezTo>
                    <a:pt x="0" y="5118"/>
                    <a:pt x="1206" y="0"/>
                    <a:pt x="3947" y="0"/>
                  </a:cubicBezTo>
                  <a:lnTo>
                    <a:pt x="21600" y="0"/>
                  </a:lnTo>
                  <a:close/>
                </a:path>
              </a:pathLst>
            </a:custGeom>
            <a:solidFill>
              <a:srgbClr val="2A9076"/>
            </a:solidFill>
            <a:ln w="12700" cap="flat">
              <a:noFill/>
              <a:miter lim="400000"/>
            </a:ln>
            <a:effectLst>
              <a:outerShdw sx="100000" sy="100000" kx="0" ky="0" algn="b" rotWithShape="0" blurRad="38100" dist="23000" dir="5400000">
                <a:srgbClr val="000000">
                  <a:alpha val="35000"/>
                </a:srgbClr>
              </a:outerShdw>
            </a:effectLst>
          </p:spPr>
          <p:txBody>
            <a:bodyPr wrap="square" lIns="45719" tIns="45719" rIns="45719" bIns="45719" numCol="1" anchor="ctr">
              <a:noAutofit/>
            </a:bodyPr>
            <a:lstStyle/>
            <a:p>
              <a:pPr algn="ctr">
                <a:defRPr>
                  <a:solidFill>
                    <a:srgbClr val="FFFFFF"/>
                  </a:solidFill>
                </a:defRPr>
              </a:pPr>
            </a:p>
          </p:txBody>
        </p:sp>
        <p:sp>
          <p:nvSpPr>
            <p:cNvPr id="483" name="Unidad 1"/>
            <p:cNvSpPr txBox="1"/>
            <p:nvPr/>
          </p:nvSpPr>
          <p:spPr>
            <a:xfrm>
              <a:off x="45719" y="149725"/>
              <a:ext cx="2443039" cy="459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sz="2400">
                  <a:solidFill>
                    <a:srgbClr val="FFFFFF"/>
                  </a:solidFill>
                  <a:latin typeface="Verdana"/>
                  <a:ea typeface="Verdana"/>
                  <a:cs typeface="Verdana"/>
                  <a:sym typeface="Verdana"/>
                </a:defRPr>
              </a:lvl1pPr>
            </a:lstStyle>
            <a:p>
              <a:pPr/>
              <a:r>
                <a:t>Unidad 1</a:t>
              </a:r>
            </a:p>
          </p:txBody>
        </p:sp>
      </p:gr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86" name="Rectángulo 9"/>
          <p:cNvSpPr/>
          <p:nvPr/>
        </p:nvSpPr>
        <p:spPr>
          <a:xfrm>
            <a:off x="0" y="6637734"/>
            <a:ext cx="9188450" cy="247651"/>
          </a:xfrm>
          <a:prstGeom prst="rect">
            <a:avLst/>
          </a:prstGeom>
          <a:solidFill>
            <a:srgbClr val="BFBFBF"/>
          </a:solidFill>
          <a:ln w="12700">
            <a:miter lim="400000"/>
          </a:ln>
        </p:spPr>
        <p:txBody>
          <a:bodyPr lIns="45719" rIns="45719" anchor="ctr"/>
          <a:lstStyle/>
          <a:p>
            <a:pPr algn="ctr">
              <a:defRPr>
                <a:solidFill>
                  <a:srgbClr val="FFFFFF"/>
                </a:solidFill>
              </a:defRPr>
            </a:pPr>
          </a:p>
        </p:txBody>
      </p:sp>
      <p:sp>
        <p:nvSpPr>
          <p:cNvPr id="487" name="Subtítulo 2"/>
          <p:cNvSpPr txBox="1"/>
          <p:nvPr/>
        </p:nvSpPr>
        <p:spPr>
          <a:xfrm>
            <a:off x="2930138" y="6637734"/>
            <a:ext cx="3283724" cy="276212"/>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algn="ctr" defTabSz="457200">
              <a:spcBef>
                <a:spcPts val="200"/>
              </a:spcBef>
              <a:defRPr sz="1000">
                <a:latin typeface="Verdana"/>
                <a:ea typeface="Verdana"/>
                <a:cs typeface="Verdana"/>
                <a:sym typeface="Verdana"/>
              </a:defRPr>
            </a:lvl1pPr>
          </a:lstStyle>
          <a:p>
            <a:pPr/>
            <a:r>
              <a:t>© McGraw-Hill</a:t>
            </a:r>
          </a:p>
        </p:txBody>
      </p:sp>
      <p:grpSp>
        <p:nvGrpSpPr>
          <p:cNvPr id="495" name="Agrupar 12"/>
          <p:cNvGrpSpPr/>
          <p:nvPr/>
        </p:nvGrpSpPr>
        <p:grpSpPr>
          <a:xfrm>
            <a:off x="824255" y="920369"/>
            <a:ext cx="2109036" cy="440084"/>
            <a:chOff x="0" y="0"/>
            <a:chExt cx="2109035" cy="440082"/>
          </a:xfrm>
        </p:grpSpPr>
        <p:grpSp>
          <p:nvGrpSpPr>
            <p:cNvPr id="490" name="Triángulo isósceles 13"/>
            <p:cNvGrpSpPr/>
            <p:nvPr/>
          </p:nvGrpSpPr>
          <p:grpSpPr>
            <a:xfrm>
              <a:off x="0" y="0"/>
              <a:ext cx="468729" cy="402606"/>
              <a:chOff x="0" y="0"/>
              <a:chExt cx="468728" cy="402605"/>
            </a:xfrm>
          </p:grpSpPr>
          <p:sp>
            <p:nvSpPr>
              <p:cNvPr id="488" name="Triángulo"/>
              <p:cNvSpPr/>
              <p:nvPr/>
            </p:nvSpPr>
            <p:spPr>
              <a:xfrm>
                <a:off x="0" y="0"/>
                <a:ext cx="468729" cy="31475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lnTo>
                      <a:pt x="21600" y="21600"/>
                    </a:lnTo>
                    <a:close/>
                  </a:path>
                </a:pathLst>
              </a:custGeom>
              <a:solidFill>
                <a:srgbClr val="2A9076"/>
              </a:solidFill>
              <a:ln w="9525" cap="flat">
                <a:solidFill>
                  <a:srgbClr val="2A9076"/>
                </a:solidFill>
                <a:prstDash val="solid"/>
                <a:round/>
              </a:ln>
              <a:effectLst/>
            </p:spPr>
            <p:txBody>
              <a:bodyPr wrap="square" lIns="45719" tIns="45719" rIns="45719" bIns="45719" numCol="1" anchor="ctr">
                <a:noAutofit/>
              </a:bodyPr>
              <a:lstStyle/>
              <a:p>
                <a:pPr algn="ctr">
                  <a:defRPr>
                    <a:solidFill>
                      <a:srgbClr val="FFFFFF"/>
                    </a:solidFill>
                  </a:defRPr>
                </a:pPr>
              </a:p>
            </p:txBody>
          </p:sp>
          <p:sp>
            <p:nvSpPr>
              <p:cNvPr id="489" name="Texto"/>
              <p:cNvSpPr txBox="1"/>
              <p:nvPr/>
            </p:nvSpPr>
            <p:spPr>
              <a:xfrm>
                <a:off x="284847" y="69518"/>
                <a:ext cx="133400" cy="33308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 </a:t>
                </a:r>
              </a:p>
            </p:txBody>
          </p:sp>
        </p:grpSp>
        <p:grpSp>
          <p:nvGrpSpPr>
            <p:cNvPr id="493" name="Triángulo isósceles 14"/>
            <p:cNvGrpSpPr/>
            <p:nvPr/>
          </p:nvGrpSpPr>
          <p:grpSpPr>
            <a:xfrm>
              <a:off x="63597" y="37476"/>
              <a:ext cx="468730" cy="402607"/>
              <a:chOff x="0" y="0"/>
              <a:chExt cx="468728" cy="402605"/>
            </a:xfrm>
          </p:grpSpPr>
          <p:sp>
            <p:nvSpPr>
              <p:cNvPr id="491" name="Triángulo"/>
              <p:cNvSpPr/>
              <p:nvPr/>
            </p:nvSpPr>
            <p:spPr>
              <a:xfrm>
                <a:off x="0" y="0"/>
                <a:ext cx="468729" cy="31475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lnTo>
                      <a:pt x="21600" y="21600"/>
                    </a:lnTo>
                    <a:close/>
                  </a:path>
                </a:pathLst>
              </a:custGeom>
              <a:solidFill>
                <a:srgbClr val="2A9076"/>
              </a:solidFill>
              <a:ln w="9525" cap="flat">
                <a:solidFill>
                  <a:srgbClr val="2A9076"/>
                </a:solidFill>
                <a:prstDash val="solid"/>
                <a:round/>
              </a:ln>
              <a:effectLst/>
            </p:spPr>
            <p:txBody>
              <a:bodyPr wrap="square" lIns="45719" tIns="45719" rIns="45719" bIns="45719" numCol="1" anchor="ctr">
                <a:noAutofit/>
              </a:bodyPr>
              <a:lstStyle/>
              <a:p>
                <a:pPr algn="ctr">
                  <a:defRPr>
                    <a:solidFill>
                      <a:srgbClr val="FFFFFF"/>
                    </a:solidFill>
                  </a:defRPr>
                </a:pPr>
              </a:p>
            </p:txBody>
          </p:sp>
          <p:sp>
            <p:nvSpPr>
              <p:cNvPr id="492" name="Texto"/>
              <p:cNvSpPr txBox="1"/>
              <p:nvPr/>
            </p:nvSpPr>
            <p:spPr>
              <a:xfrm>
                <a:off x="284847" y="69518"/>
                <a:ext cx="133400" cy="33308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 </a:t>
                </a:r>
              </a:p>
            </p:txBody>
          </p:sp>
        </p:grpSp>
        <p:sp>
          <p:nvSpPr>
            <p:cNvPr id="494" name="Conector recto 15"/>
            <p:cNvSpPr/>
            <p:nvPr/>
          </p:nvSpPr>
          <p:spPr>
            <a:xfrm>
              <a:off x="502041" y="342238"/>
              <a:ext cx="1606995" cy="1"/>
            </a:xfrm>
            <a:prstGeom prst="line">
              <a:avLst/>
            </a:prstGeom>
            <a:solidFill>
              <a:srgbClr val="2A9076"/>
            </a:solidFill>
            <a:ln w="25400" cap="flat">
              <a:solidFill>
                <a:srgbClr val="2A9076"/>
              </a:solidFill>
              <a:prstDash val="solid"/>
              <a:round/>
            </a:ln>
            <a:effectLst/>
          </p:spPr>
          <p:txBody>
            <a:bodyPr wrap="square" lIns="45719" tIns="45719" rIns="45719" bIns="45719" numCol="1" anchor="t">
              <a:noAutofit/>
            </a:bodyPr>
            <a:lstStyle/>
            <a:p>
              <a:pPr/>
            </a:p>
          </p:txBody>
        </p:sp>
      </p:grpSp>
      <p:grpSp>
        <p:nvGrpSpPr>
          <p:cNvPr id="503" name="Agrupar 16"/>
          <p:cNvGrpSpPr/>
          <p:nvPr/>
        </p:nvGrpSpPr>
        <p:grpSpPr>
          <a:xfrm>
            <a:off x="859211" y="1416502"/>
            <a:ext cx="1262553" cy="227591"/>
            <a:chOff x="0" y="0"/>
            <a:chExt cx="1262551" cy="227590"/>
          </a:xfrm>
        </p:grpSpPr>
        <p:grpSp>
          <p:nvGrpSpPr>
            <p:cNvPr id="498" name="Triángulo isósceles 17"/>
            <p:cNvGrpSpPr/>
            <p:nvPr/>
          </p:nvGrpSpPr>
          <p:grpSpPr>
            <a:xfrm>
              <a:off x="0" y="-1"/>
              <a:ext cx="281182" cy="205111"/>
              <a:chOff x="0" y="0"/>
              <a:chExt cx="281181" cy="205109"/>
            </a:xfrm>
          </p:grpSpPr>
          <p:sp>
            <p:nvSpPr>
              <p:cNvPr id="496" name="Triángulo"/>
              <p:cNvSpPr/>
              <p:nvPr/>
            </p:nvSpPr>
            <p:spPr>
              <a:xfrm>
                <a:off x="0" y="0"/>
                <a:ext cx="281182" cy="18881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lnTo>
                      <a:pt x="21600" y="21600"/>
                    </a:lnTo>
                    <a:close/>
                  </a:path>
                </a:pathLst>
              </a:custGeom>
              <a:solidFill>
                <a:srgbClr val="2A9076"/>
              </a:solidFill>
              <a:ln w="9525" cap="flat">
                <a:solidFill>
                  <a:srgbClr val="2A9076"/>
                </a:solidFill>
                <a:prstDash val="solid"/>
                <a:round/>
              </a:ln>
              <a:effectLst/>
            </p:spPr>
            <p:txBody>
              <a:bodyPr wrap="square" lIns="45719" tIns="45719" rIns="45719" bIns="45719" numCol="1" anchor="ctr">
                <a:noAutofit/>
              </a:bodyPr>
              <a:lstStyle/>
              <a:p>
                <a:pPr algn="ctr">
                  <a:defRPr>
                    <a:solidFill>
                      <a:srgbClr val="FFFFFF"/>
                    </a:solidFill>
                  </a:defRPr>
                </a:pPr>
              </a:p>
            </p:txBody>
          </p:sp>
          <p:sp>
            <p:nvSpPr>
              <p:cNvPr id="497" name="Texto"/>
              <p:cNvSpPr txBox="1"/>
              <p:nvPr/>
            </p:nvSpPr>
            <p:spPr>
              <a:xfrm>
                <a:off x="191073" y="78109"/>
                <a:ext cx="39627" cy="1270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 </a:t>
                </a:r>
              </a:p>
            </p:txBody>
          </p:sp>
        </p:grpSp>
        <p:grpSp>
          <p:nvGrpSpPr>
            <p:cNvPr id="501" name="Triángulo isósceles 18"/>
            <p:cNvGrpSpPr/>
            <p:nvPr/>
          </p:nvGrpSpPr>
          <p:grpSpPr>
            <a:xfrm>
              <a:off x="38150" y="22481"/>
              <a:ext cx="281183" cy="205110"/>
              <a:chOff x="0" y="0"/>
              <a:chExt cx="281181" cy="205109"/>
            </a:xfrm>
          </p:grpSpPr>
          <p:sp>
            <p:nvSpPr>
              <p:cNvPr id="499" name="Triángulo"/>
              <p:cNvSpPr/>
              <p:nvPr/>
            </p:nvSpPr>
            <p:spPr>
              <a:xfrm>
                <a:off x="0" y="0"/>
                <a:ext cx="281182" cy="18881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0"/>
                    </a:lnTo>
                    <a:lnTo>
                      <a:pt x="21600" y="21600"/>
                    </a:lnTo>
                    <a:close/>
                  </a:path>
                </a:pathLst>
              </a:custGeom>
              <a:solidFill>
                <a:srgbClr val="2A9076"/>
              </a:solidFill>
              <a:ln w="9525" cap="flat">
                <a:solidFill>
                  <a:srgbClr val="2A9076"/>
                </a:solidFill>
                <a:prstDash val="solid"/>
                <a:round/>
              </a:ln>
              <a:effectLst/>
            </p:spPr>
            <p:txBody>
              <a:bodyPr wrap="square" lIns="45719" tIns="45719" rIns="45719" bIns="45719" numCol="1" anchor="ctr">
                <a:noAutofit/>
              </a:bodyPr>
              <a:lstStyle/>
              <a:p>
                <a:pPr algn="ctr">
                  <a:defRPr>
                    <a:solidFill>
                      <a:srgbClr val="FFFFFF"/>
                    </a:solidFill>
                  </a:defRPr>
                </a:pPr>
              </a:p>
            </p:txBody>
          </p:sp>
          <p:sp>
            <p:nvSpPr>
              <p:cNvPr id="500" name="Texto"/>
              <p:cNvSpPr txBox="1"/>
              <p:nvPr/>
            </p:nvSpPr>
            <p:spPr>
              <a:xfrm>
                <a:off x="191073" y="78109"/>
                <a:ext cx="39627" cy="1270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 </a:t>
                </a:r>
              </a:p>
            </p:txBody>
          </p:sp>
        </p:grpSp>
        <p:sp>
          <p:nvSpPr>
            <p:cNvPr id="502" name="Conector recto 19"/>
            <p:cNvSpPr/>
            <p:nvPr/>
          </p:nvSpPr>
          <p:spPr>
            <a:xfrm>
              <a:off x="298545" y="202612"/>
              <a:ext cx="964007" cy="1"/>
            </a:xfrm>
            <a:prstGeom prst="line">
              <a:avLst/>
            </a:prstGeom>
            <a:solidFill>
              <a:srgbClr val="2A9076"/>
            </a:solidFill>
            <a:ln w="25400" cap="flat">
              <a:solidFill>
                <a:srgbClr val="2A9076"/>
              </a:solidFill>
              <a:prstDash val="solid"/>
              <a:round/>
            </a:ln>
            <a:effectLst/>
          </p:spPr>
          <p:txBody>
            <a:bodyPr wrap="square" lIns="45719" tIns="45719" rIns="45719" bIns="45719" numCol="1" anchor="t">
              <a:noAutofit/>
            </a:bodyPr>
            <a:lstStyle/>
            <a:p>
              <a:pPr/>
            </a:p>
          </p:txBody>
        </p:sp>
      </p:grpSp>
      <p:pic>
        <p:nvPicPr>
          <p:cNvPr id="504" name="Imagen 2" descr="Imagen 2"/>
          <p:cNvPicPr>
            <a:picLocks noChangeAspect="1"/>
          </p:cNvPicPr>
          <p:nvPr/>
        </p:nvPicPr>
        <p:blipFill>
          <a:blip r:embed="rId2">
            <a:extLst/>
          </a:blip>
          <a:stretch>
            <a:fillRect/>
          </a:stretch>
        </p:blipFill>
        <p:spPr>
          <a:xfrm>
            <a:off x="401783" y="189558"/>
            <a:ext cx="653878" cy="653878"/>
          </a:xfrm>
          <a:prstGeom prst="rect">
            <a:avLst/>
          </a:prstGeom>
          <a:ln w="12700">
            <a:miter lim="400000"/>
          </a:ln>
        </p:spPr>
      </p:pic>
      <p:sp>
        <p:nvSpPr>
          <p:cNvPr id="505" name="CuadroTexto 18"/>
          <p:cNvSpPr txBox="1"/>
          <p:nvPr/>
        </p:nvSpPr>
        <p:spPr>
          <a:xfrm>
            <a:off x="1396868" y="897420"/>
            <a:ext cx="7546921" cy="370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a:solidFill>
                  <a:srgbClr val="A6A6A6"/>
                </a:solidFill>
                <a:latin typeface="Verdana"/>
                <a:ea typeface="Verdana"/>
                <a:cs typeface="Verdana"/>
                <a:sym typeface="Verdana"/>
              </a:defRPr>
            </a:lvl1pPr>
          </a:lstStyle>
          <a:p>
            <a:pPr/>
            <a:r>
              <a:t>5. FUENTES DE INFORMACIÓN</a:t>
            </a:r>
          </a:p>
        </p:txBody>
      </p:sp>
      <p:sp>
        <p:nvSpPr>
          <p:cNvPr id="506" name="CuadroTexto 24"/>
          <p:cNvSpPr txBox="1"/>
          <p:nvPr/>
        </p:nvSpPr>
        <p:spPr>
          <a:xfrm>
            <a:off x="904931" y="1328619"/>
            <a:ext cx="7941828" cy="370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lvl="1">
              <a:defRPr>
                <a:solidFill>
                  <a:srgbClr val="A6A6A6"/>
                </a:solidFill>
                <a:latin typeface="Verdana"/>
                <a:ea typeface="Verdana"/>
                <a:cs typeface="Verdana"/>
                <a:sym typeface="Verdana"/>
              </a:defRPr>
            </a:pPr>
            <a:r>
              <a:t>5.3. Agencia Española de Medicamentos y Productos Sanitarios</a:t>
            </a:r>
          </a:p>
        </p:txBody>
      </p:sp>
      <p:sp>
        <p:nvSpPr>
          <p:cNvPr id="507" name="CuadroTexto 19"/>
          <p:cNvSpPr txBox="1"/>
          <p:nvPr/>
        </p:nvSpPr>
        <p:spPr>
          <a:xfrm>
            <a:off x="585271" y="1807927"/>
            <a:ext cx="8111226" cy="2504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just">
              <a:defRPr sz="1600">
                <a:latin typeface="Verdana"/>
                <a:ea typeface="Verdana"/>
                <a:cs typeface="Verdana"/>
                <a:sym typeface="Verdana"/>
              </a:defRPr>
            </a:pPr>
            <a:r>
              <a:t>La AEMPS es una organización administrativa especializada adscrita al Ministerio de Sanidad. Tiene múltiples funciones, pero la principal es la de garantizar a la sociedad la calidad, la seguridad y la eficacia de los medicamentos y los productos sanitarios. También realiza el seguimiento de los cosméticos y productos de cuidado personal.</a:t>
            </a:r>
          </a:p>
          <a:p>
            <a:pPr algn="just">
              <a:defRPr sz="1600">
                <a:latin typeface="Verdana"/>
                <a:ea typeface="Verdana"/>
                <a:cs typeface="Verdana"/>
                <a:sym typeface="Verdana"/>
              </a:defRPr>
            </a:pPr>
            <a:r>
              <a:t>Es función fundamental de la AEMPS proporcionar información, por lo que en su página web se pueden realizar consultas sobre medicamentos de uso humano y veterinario, productos sanitarios, cosméticos y productos de cuidado personal, la industria farmacéutica y legislación, todo ello dirigido a los profesionales sanitarios y a la ciudadanía.</a:t>
            </a:r>
          </a:p>
        </p:txBody>
      </p:sp>
      <p:pic>
        <p:nvPicPr>
          <p:cNvPr id="508" name="Imagen 5" descr="Imagen 5"/>
          <p:cNvPicPr>
            <a:picLocks noChangeAspect="1"/>
          </p:cNvPicPr>
          <p:nvPr/>
        </p:nvPicPr>
        <p:blipFill>
          <a:blip r:embed="rId3">
            <a:extLst/>
          </a:blip>
          <a:stretch>
            <a:fillRect/>
          </a:stretch>
        </p:blipFill>
        <p:spPr>
          <a:xfrm>
            <a:off x="1326198" y="4647176"/>
            <a:ext cx="5306097" cy="1764407"/>
          </a:xfrm>
          <a:prstGeom prst="rect">
            <a:avLst/>
          </a:prstGeom>
          <a:ln w="12700">
            <a:miter lim="400000"/>
          </a:ln>
        </p:spPr>
      </p:pic>
      <p:grpSp>
        <p:nvGrpSpPr>
          <p:cNvPr id="511" name="Rectángulo redondeado 23"/>
          <p:cNvGrpSpPr/>
          <p:nvPr/>
        </p:nvGrpSpPr>
        <p:grpSpPr>
          <a:xfrm>
            <a:off x="6609522" y="-1"/>
            <a:ext cx="2534479" cy="759193"/>
            <a:chOff x="0" y="0"/>
            <a:chExt cx="2534477" cy="759191"/>
          </a:xfrm>
        </p:grpSpPr>
        <p:sp>
          <p:nvSpPr>
            <p:cNvPr id="509" name="Figura"/>
            <p:cNvSpPr/>
            <p:nvPr/>
          </p:nvSpPr>
          <p:spPr>
            <a:xfrm>
              <a:off x="-1" y="-1"/>
              <a:ext cx="2534479" cy="75919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21600" y="21600"/>
                  </a:lnTo>
                  <a:lnTo>
                    <a:pt x="3947" y="21600"/>
                  </a:lnTo>
                  <a:cubicBezTo>
                    <a:pt x="1206" y="21600"/>
                    <a:pt x="0" y="17047"/>
                    <a:pt x="0" y="11083"/>
                  </a:cubicBezTo>
                  <a:cubicBezTo>
                    <a:pt x="0" y="5118"/>
                    <a:pt x="1206" y="0"/>
                    <a:pt x="3947" y="0"/>
                  </a:cubicBezTo>
                  <a:lnTo>
                    <a:pt x="21600" y="0"/>
                  </a:lnTo>
                  <a:close/>
                </a:path>
              </a:pathLst>
            </a:custGeom>
            <a:solidFill>
              <a:srgbClr val="2A9076"/>
            </a:solidFill>
            <a:ln w="12700" cap="flat">
              <a:noFill/>
              <a:miter lim="400000"/>
            </a:ln>
            <a:effectLst>
              <a:outerShdw sx="100000" sy="100000" kx="0" ky="0" algn="b" rotWithShape="0" blurRad="38100" dist="23000" dir="5400000">
                <a:srgbClr val="000000">
                  <a:alpha val="35000"/>
                </a:srgbClr>
              </a:outerShdw>
            </a:effectLst>
          </p:spPr>
          <p:txBody>
            <a:bodyPr wrap="square" lIns="45719" tIns="45719" rIns="45719" bIns="45719" numCol="1" anchor="ctr">
              <a:noAutofit/>
            </a:bodyPr>
            <a:lstStyle/>
            <a:p>
              <a:pPr algn="ctr">
                <a:defRPr>
                  <a:solidFill>
                    <a:srgbClr val="FFFFFF"/>
                  </a:solidFill>
                </a:defRPr>
              </a:pPr>
            </a:p>
          </p:txBody>
        </p:sp>
        <p:sp>
          <p:nvSpPr>
            <p:cNvPr id="510" name="Unidad 1"/>
            <p:cNvSpPr txBox="1"/>
            <p:nvPr/>
          </p:nvSpPr>
          <p:spPr>
            <a:xfrm>
              <a:off x="45719" y="149725"/>
              <a:ext cx="2443039" cy="459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sz="2400">
                  <a:solidFill>
                    <a:srgbClr val="FFFFFF"/>
                  </a:solidFill>
                  <a:latin typeface="Verdana"/>
                  <a:ea typeface="Verdana"/>
                  <a:cs typeface="Verdana"/>
                  <a:sym typeface="Verdana"/>
                </a:defRPr>
              </a:lvl1pPr>
            </a:lstStyle>
            <a:p>
              <a:pPr/>
              <a:r>
                <a:t>Unidad 1</a:t>
              </a:r>
            </a:p>
          </p:txBody>
        </p:sp>
      </p:gr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Tema de Office">
  <a:themeElements>
    <a:clrScheme name="Tema de Offic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Tema de Office">
      <a:majorFont>
        <a:latin typeface="Helvetica"/>
        <a:ea typeface="Helvetica"/>
        <a:cs typeface="Helvetica"/>
      </a:majorFont>
      <a:minorFont>
        <a:latin typeface="Calibri"/>
        <a:ea typeface="Calibri"/>
        <a:cs typeface="Calibri"/>
      </a:minorFont>
    </a:fontScheme>
    <a:fmtScheme name="Tema de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sx="100000" sy="100000" kx="0" ky="0" algn="b" rotWithShape="0" blurRad="38100" dist="23000" dir="5400000">
            <a:srgbClr val="000000">
              <a:alpha val="35000"/>
            </a:srgbClr>
          </a:outerShdw>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Tema de Office">
  <a:themeElements>
    <a:clrScheme name="Tema de Offic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Tema de Office">
      <a:majorFont>
        <a:latin typeface="Helvetica"/>
        <a:ea typeface="Helvetica"/>
        <a:cs typeface="Helvetica"/>
      </a:majorFont>
      <a:minorFont>
        <a:latin typeface="Calibri"/>
        <a:ea typeface="Calibri"/>
        <a:cs typeface="Calibri"/>
      </a:minorFont>
    </a:fontScheme>
    <a:fmtScheme name="Tema de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sx="100000" sy="100000" kx="0" ky="0" algn="b" rotWithShape="0" blurRad="38100" dist="23000" dir="5400000">
            <a:srgbClr val="000000">
              <a:alpha val="35000"/>
            </a:srgbClr>
          </a:outerShdw>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