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8288000" cy="10287000"/>
  <p:notesSz cx="6858000" cy="9144000"/>
  <p:embeddedFontLst>
    <p:embeddedFont>
      <p:font typeface="Arial Bold" panose="020B0604020202020204" charset="0"/>
      <p:regular r:id="rId60"/>
    </p:embeddedFont>
    <p:embeddedFont>
      <p:font typeface="Brasika" panose="020B0604020202020204" charset="0"/>
      <p:regular r:id="rId61"/>
    </p:embeddedFont>
    <p:embeddedFont>
      <p:font typeface="Cinzel Decorative Bold" panose="020B0604020202020204" charset="0"/>
      <p:regular r:id="rId62"/>
    </p:embeddedFont>
    <p:embeddedFont>
      <p:font typeface="Lora" panose="020F0502020204030204" pitchFamily="2" charset="0"/>
      <p:regular r:id="rId63"/>
    </p:embeddedFont>
    <p:embeddedFont>
      <p:font typeface="Lora Bold" panose="020B0604020202020204" charset="0"/>
      <p:regular r:id="rId64"/>
    </p:embeddedFont>
    <p:embeddedFont>
      <p:font typeface="Lora Bold Italics" panose="020B0604020202020204" charset="0"/>
      <p:regular r:id="rId65"/>
    </p:embeddedFont>
    <p:embeddedFont>
      <p:font typeface="Lora Italics"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6.png"/><Relationship Id="rId1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3.png"/><Relationship Id="rId19"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13.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www.google.com/search?sca_esv=8482df87b229566e&amp;cs=0&amp;sxsrf=AE3TifMR8KHAPHzVd92cYOFcM9nwzbaUAA%3A1758529534385&amp;q=psoriasis&amp;sa=X&amp;ved=2ahUKEwiL1NuB-euPAxWfTqQEHf52M9QQxccNegQIAx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TargetMode="External"/><Relationship Id="rId3" Type="http://schemas.openxmlformats.org/officeDocument/2006/relationships/image" Target="../media/image2.png"/><Relationship Id="rId7" Type="http://schemas.openxmlformats.org/officeDocument/2006/relationships/hyperlink" Target="https://www.google.com/search?sca_esv=8482df87b229566e&amp;cs=0&amp;sxsrf=AE3TifMR8KHAPHzVd92cYOFcM9nwzbaUAA%3A1758529534385&amp;q=cuero+cabelludo+seco&amp;sa=X&amp;ved=2ahUKEwiL1NuB-euPAxWfTqQEHf52M9QQxccNegQIAh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10" Type="http://schemas.openxmlformats.org/officeDocument/2006/relationships/hyperlink" Target="https://www.google.com/search?sca_esv=8482df87b229566e&amp;cs=0&amp;sxsrf=AE3TifMR8KHAPHzVd92cYOFcM9nwzbaUAA%3A1758529534385&amp;q=descamaci%C3%B3n&amp;sa=X&amp;ved=2ahUKEwiL1NuB-euPAxWfTqQEHf52M9QQxccNegQICh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TargetMode="External"/><Relationship Id="rId4" Type="http://schemas.openxmlformats.org/officeDocument/2006/relationships/image" Target="../media/image8.png"/><Relationship Id="rId9" Type="http://schemas.openxmlformats.org/officeDocument/2006/relationships/hyperlink" Target="https://www.google.com/search?sca_esv=8482df87b229566e&amp;cs=0&amp;sxsrf=AE3TifMR8KHAPHzVd92cYOFcM9nwzbaUAA%3A1758529534385&amp;q=dermatitis+at%C3%B3pica&amp;sa=X&amp;ved=2ahUKEwiL1NuB-euPAxWfTqQEHf52M9QQxccNegQIAxAC&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a:off x="14349046" y="5784029"/>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270707">
            <a:off x="-2597501" y="-5340408"/>
            <a:ext cx="8550234" cy="8229600"/>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3">
              <a:alphaModFix amt="59000"/>
            </a:blip>
            <a:stretch>
              <a:fillRect/>
            </a:stretch>
          </a:blipFill>
        </p:spPr>
        <p:txBody>
          <a:bodyPr/>
          <a:lstStyle/>
          <a:p>
            <a:endParaRPr lang="es-ES"/>
          </a:p>
        </p:txBody>
      </p:sp>
      <p:sp>
        <p:nvSpPr>
          <p:cNvPr id="5" name="Freeform 5"/>
          <p:cNvSpPr/>
          <p:nvPr/>
        </p:nvSpPr>
        <p:spPr>
          <a:xfrm rot="-5473060">
            <a:off x="5422768" y="310300"/>
            <a:ext cx="7442464" cy="9911272"/>
          </a:xfrm>
          <a:custGeom>
            <a:avLst/>
            <a:gdLst/>
            <a:ahLst/>
            <a:cxnLst/>
            <a:rect l="l" t="t" r="r" b="b"/>
            <a:pathLst>
              <a:path w="7442464" h="9911272">
                <a:moveTo>
                  <a:pt x="0" y="0"/>
                </a:moveTo>
                <a:lnTo>
                  <a:pt x="7442464" y="0"/>
                </a:lnTo>
                <a:lnTo>
                  <a:pt x="7442464" y="9911272"/>
                </a:lnTo>
                <a:lnTo>
                  <a:pt x="0" y="9911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6" name="Freeform 6"/>
          <p:cNvSpPr/>
          <p:nvPr/>
        </p:nvSpPr>
        <p:spPr>
          <a:xfrm rot="-5242127">
            <a:off x="5335122" y="357856"/>
            <a:ext cx="7442464" cy="9911272"/>
          </a:xfrm>
          <a:custGeom>
            <a:avLst/>
            <a:gdLst/>
            <a:ahLst/>
            <a:cxnLst/>
            <a:rect l="l" t="t" r="r" b="b"/>
            <a:pathLst>
              <a:path w="7442464" h="9911272">
                <a:moveTo>
                  <a:pt x="0" y="0"/>
                </a:moveTo>
                <a:lnTo>
                  <a:pt x="7442464" y="0"/>
                </a:lnTo>
                <a:lnTo>
                  <a:pt x="7442464" y="9911273"/>
                </a:lnTo>
                <a:lnTo>
                  <a:pt x="0" y="991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grpSp>
        <p:nvGrpSpPr>
          <p:cNvPr id="7" name="Group 7"/>
          <p:cNvGrpSpPr/>
          <p:nvPr/>
        </p:nvGrpSpPr>
        <p:grpSpPr>
          <a:xfrm rot="10670961">
            <a:off x="5106840" y="7033923"/>
            <a:ext cx="8074320" cy="3237435"/>
            <a:chOff x="0" y="0"/>
            <a:chExt cx="10765761" cy="4316580"/>
          </a:xfrm>
        </p:grpSpPr>
        <p:sp>
          <p:nvSpPr>
            <p:cNvPr id="8" name="Freeform 8"/>
            <p:cNvSpPr/>
            <p:nvPr/>
          </p:nvSpPr>
          <p:spPr>
            <a:xfrm rot="6502784">
              <a:off x="6310829" y="-730640"/>
              <a:ext cx="2579670" cy="5813341"/>
            </a:xfrm>
            <a:custGeom>
              <a:avLst/>
              <a:gdLst/>
              <a:ahLst/>
              <a:cxnLst/>
              <a:rect l="l" t="t" r="r" b="b"/>
              <a:pathLst>
                <a:path w="2579670" h="5813341">
                  <a:moveTo>
                    <a:pt x="0" y="0"/>
                  </a:moveTo>
                  <a:lnTo>
                    <a:pt x="2579670" y="0"/>
                  </a:lnTo>
                  <a:lnTo>
                    <a:pt x="2579670" y="5813340"/>
                  </a:lnTo>
                  <a:lnTo>
                    <a:pt x="0" y="5813340"/>
                  </a:lnTo>
                  <a:lnTo>
                    <a:pt x="0" y="0"/>
                  </a:lnTo>
                  <a:close/>
                </a:path>
              </a:pathLst>
            </a:custGeom>
            <a:blipFill>
              <a:blip r:embed="rId6"/>
              <a:stretch>
                <a:fillRect/>
              </a:stretch>
            </a:blipFill>
          </p:spPr>
          <p:txBody>
            <a:bodyPr/>
            <a:lstStyle/>
            <a:p>
              <a:endParaRPr lang="es-ES"/>
            </a:p>
          </p:txBody>
        </p:sp>
        <p:sp>
          <p:nvSpPr>
            <p:cNvPr id="9" name="Freeform 9"/>
            <p:cNvSpPr/>
            <p:nvPr/>
          </p:nvSpPr>
          <p:spPr>
            <a:xfrm rot="-6399746" flipH="1">
              <a:off x="1864624" y="-837557"/>
              <a:ext cx="2579670" cy="5813341"/>
            </a:xfrm>
            <a:custGeom>
              <a:avLst/>
              <a:gdLst/>
              <a:ahLst/>
              <a:cxnLst/>
              <a:rect l="l" t="t" r="r" b="b"/>
              <a:pathLst>
                <a:path w="2579670" h="5813341">
                  <a:moveTo>
                    <a:pt x="2579670" y="0"/>
                  </a:moveTo>
                  <a:lnTo>
                    <a:pt x="0" y="0"/>
                  </a:lnTo>
                  <a:lnTo>
                    <a:pt x="0" y="5813340"/>
                  </a:lnTo>
                  <a:lnTo>
                    <a:pt x="2579670" y="5813340"/>
                  </a:lnTo>
                  <a:lnTo>
                    <a:pt x="2579670" y="0"/>
                  </a:lnTo>
                  <a:close/>
                </a:path>
              </a:pathLst>
            </a:custGeom>
            <a:blipFill>
              <a:blip r:embed="rId6"/>
              <a:stretch>
                <a:fillRect/>
              </a:stretch>
            </a:blipFill>
          </p:spPr>
          <p:txBody>
            <a:bodyPr/>
            <a:lstStyle/>
            <a:p>
              <a:endParaRPr lang="es-ES"/>
            </a:p>
          </p:txBody>
        </p:sp>
      </p:grpSp>
      <p:sp>
        <p:nvSpPr>
          <p:cNvPr id="10" name="Freeform 10"/>
          <p:cNvSpPr/>
          <p:nvPr/>
        </p:nvSpPr>
        <p:spPr>
          <a:xfrm rot="3626521">
            <a:off x="412467" y="5933068"/>
            <a:ext cx="2530297" cy="3755544"/>
          </a:xfrm>
          <a:custGeom>
            <a:avLst/>
            <a:gdLst/>
            <a:ahLst/>
            <a:cxnLst/>
            <a:rect l="l" t="t" r="r" b="b"/>
            <a:pathLst>
              <a:path w="2530297" h="3755544">
                <a:moveTo>
                  <a:pt x="0" y="0"/>
                </a:moveTo>
                <a:lnTo>
                  <a:pt x="2530298" y="0"/>
                </a:lnTo>
                <a:lnTo>
                  <a:pt x="2530298" y="3755543"/>
                </a:lnTo>
                <a:lnTo>
                  <a:pt x="0" y="3755543"/>
                </a:lnTo>
                <a:lnTo>
                  <a:pt x="0" y="0"/>
                </a:lnTo>
                <a:close/>
              </a:path>
            </a:pathLst>
          </a:custGeom>
          <a:blipFill>
            <a:blip r:embed="rId7"/>
            <a:stretch>
              <a:fillRect/>
            </a:stretch>
          </a:blipFill>
        </p:spPr>
        <p:txBody>
          <a:bodyPr/>
          <a:lstStyle/>
          <a:p>
            <a:endParaRPr lang="es-ES"/>
          </a:p>
        </p:txBody>
      </p:sp>
      <p:sp>
        <p:nvSpPr>
          <p:cNvPr id="11" name="Freeform 11"/>
          <p:cNvSpPr/>
          <p:nvPr/>
        </p:nvSpPr>
        <p:spPr>
          <a:xfrm rot="-4853457">
            <a:off x="16179137" y="-597585"/>
            <a:ext cx="2160326" cy="3206421"/>
          </a:xfrm>
          <a:custGeom>
            <a:avLst/>
            <a:gdLst/>
            <a:ahLst/>
            <a:cxnLst/>
            <a:rect l="l" t="t" r="r" b="b"/>
            <a:pathLst>
              <a:path w="2160326" h="3206421">
                <a:moveTo>
                  <a:pt x="0" y="0"/>
                </a:moveTo>
                <a:lnTo>
                  <a:pt x="2160326" y="0"/>
                </a:lnTo>
                <a:lnTo>
                  <a:pt x="2160326" y="3206421"/>
                </a:lnTo>
                <a:lnTo>
                  <a:pt x="0" y="3206421"/>
                </a:lnTo>
                <a:lnTo>
                  <a:pt x="0" y="0"/>
                </a:lnTo>
                <a:close/>
              </a:path>
            </a:pathLst>
          </a:custGeom>
          <a:blipFill>
            <a:blip r:embed="rId7"/>
            <a:stretch>
              <a:fillRect/>
            </a:stretch>
          </a:blipFill>
        </p:spPr>
        <p:txBody>
          <a:bodyPr/>
          <a:lstStyle/>
          <a:p>
            <a:endParaRPr lang="es-ES"/>
          </a:p>
        </p:txBody>
      </p:sp>
      <p:sp>
        <p:nvSpPr>
          <p:cNvPr id="12" name="Freeform 12"/>
          <p:cNvSpPr/>
          <p:nvPr/>
        </p:nvSpPr>
        <p:spPr>
          <a:xfrm rot="-9178034">
            <a:off x="16410746" y="1861124"/>
            <a:ext cx="2302520" cy="1873750"/>
          </a:xfrm>
          <a:custGeom>
            <a:avLst/>
            <a:gdLst/>
            <a:ahLst/>
            <a:cxnLst/>
            <a:rect l="l" t="t" r="r" b="b"/>
            <a:pathLst>
              <a:path w="2302520" h="1873750">
                <a:moveTo>
                  <a:pt x="0" y="0"/>
                </a:moveTo>
                <a:lnTo>
                  <a:pt x="2302520" y="0"/>
                </a:lnTo>
                <a:lnTo>
                  <a:pt x="2302520" y="1873751"/>
                </a:lnTo>
                <a:lnTo>
                  <a:pt x="0" y="1873751"/>
                </a:lnTo>
                <a:lnTo>
                  <a:pt x="0" y="0"/>
                </a:lnTo>
                <a:close/>
              </a:path>
            </a:pathLst>
          </a:custGeom>
          <a:blipFill>
            <a:blip r:embed="rId8"/>
            <a:stretch>
              <a:fillRect l="-165478" b="-196459"/>
            </a:stretch>
          </a:blipFill>
        </p:spPr>
        <p:txBody>
          <a:bodyPr/>
          <a:lstStyle/>
          <a:p>
            <a:endParaRPr lang="es-ES"/>
          </a:p>
        </p:txBody>
      </p:sp>
      <p:sp>
        <p:nvSpPr>
          <p:cNvPr id="13" name="Freeform 13"/>
          <p:cNvSpPr/>
          <p:nvPr/>
        </p:nvSpPr>
        <p:spPr>
          <a:xfrm rot="2700000">
            <a:off x="-600643" y="8636555"/>
            <a:ext cx="2302520" cy="1873750"/>
          </a:xfrm>
          <a:custGeom>
            <a:avLst/>
            <a:gdLst/>
            <a:ahLst/>
            <a:cxnLst/>
            <a:rect l="l" t="t" r="r" b="b"/>
            <a:pathLst>
              <a:path w="2302520" h="1873750">
                <a:moveTo>
                  <a:pt x="0" y="0"/>
                </a:moveTo>
                <a:lnTo>
                  <a:pt x="2302521" y="0"/>
                </a:lnTo>
                <a:lnTo>
                  <a:pt x="2302521" y="1873750"/>
                </a:lnTo>
                <a:lnTo>
                  <a:pt x="0" y="1873750"/>
                </a:lnTo>
                <a:lnTo>
                  <a:pt x="0" y="0"/>
                </a:lnTo>
                <a:close/>
              </a:path>
            </a:pathLst>
          </a:custGeom>
          <a:blipFill>
            <a:blip r:embed="rId8"/>
            <a:stretch>
              <a:fillRect l="-165478" b="-196459"/>
            </a:stretch>
          </a:blipFill>
        </p:spPr>
        <p:txBody>
          <a:bodyPr/>
          <a:lstStyle/>
          <a:p>
            <a:endParaRPr lang="es-ES"/>
          </a:p>
        </p:txBody>
      </p:sp>
      <p:sp>
        <p:nvSpPr>
          <p:cNvPr id="14" name="TextBox 14"/>
          <p:cNvSpPr txBox="1"/>
          <p:nvPr/>
        </p:nvSpPr>
        <p:spPr>
          <a:xfrm>
            <a:off x="4881995" y="2245739"/>
            <a:ext cx="8348718" cy="3538290"/>
          </a:xfrm>
          <a:prstGeom prst="rect">
            <a:avLst/>
          </a:prstGeom>
        </p:spPr>
        <p:txBody>
          <a:bodyPr lIns="0" tIns="0" rIns="0" bIns="0" rtlCol="0" anchor="t">
            <a:spAutoFit/>
          </a:bodyPr>
          <a:lstStyle/>
          <a:p>
            <a:pPr algn="ctr">
              <a:lnSpc>
                <a:spcPts val="7060"/>
              </a:lnSpc>
              <a:spcBef>
                <a:spcPct val="0"/>
              </a:spcBef>
            </a:pPr>
            <a:r>
              <a:rPr lang="en-US" sz="3900" b="1" i="1" spc="167">
                <a:solidFill>
                  <a:srgbClr val="242424"/>
                </a:solidFill>
                <a:latin typeface="Lora Bold Italics"/>
                <a:ea typeface="Lora Bold Italics"/>
                <a:cs typeface="Lora Bold Italics"/>
                <a:sym typeface="Lora Bold Italics"/>
              </a:rPr>
              <a:t>UD 2 DISEÑO DE PROPUESTAS CAPILARES PERSONALIZADAS SEGÚN LAS NECESIDADES DEL CLIENTE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71581" flipH="1">
            <a:off x="290924" y="8489287"/>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2"/>
            <a:stretch>
              <a:fillRect/>
            </a:stretch>
          </a:blipFill>
        </p:spPr>
        <p:txBody>
          <a:bodyPr/>
          <a:lstStyle/>
          <a:p>
            <a:endParaRPr lang="es-ES"/>
          </a:p>
        </p:txBody>
      </p:sp>
      <p:sp>
        <p:nvSpPr>
          <p:cNvPr id="3" name="Freeform 3"/>
          <p:cNvSpPr/>
          <p:nvPr/>
        </p:nvSpPr>
        <p:spPr>
          <a:xfrm rot="-9675520" flipH="1">
            <a:off x="-88101" y="4670527"/>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2"/>
            <a:stretch>
              <a:fillRect/>
            </a:stretch>
          </a:blipFill>
        </p:spPr>
        <p:txBody>
          <a:bodyPr/>
          <a:lstStyle/>
          <a:p>
            <a:endParaRPr lang="es-ES"/>
          </a:p>
        </p:txBody>
      </p:sp>
      <p:sp>
        <p:nvSpPr>
          <p:cNvPr id="4" name="Freeform 4"/>
          <p:cNvSpPr/>
          <p:nvPr/>
        </p:nvSpPr>
        <p:spPr>
          <a:xfrm rot="-6143451">
            <a:off x="9105460" y="-3673768"/>
            <a:ext cx="9152128" cy="8808923"/>
          </a:xfrm>
          <a:custGeom>
            <a:avLst/>
            <a:gdLst/>
            <a:ahLst/>
            <a:cxnLst/>
            <a:rect l="l" t="t" r="r" b="b"/>
            <a:pathLst>
              <a:path w="9152128" h="8808923">
                <a:moveTo>
                  <a:pt x="0" y="0"/>
                </a:moveTo>
                <a:lnTo>
                  <a:pt x="9152128" y="0"/>
                </a:lnTo>
                <a:lnTo>
                  <a:pt x="9152128" y="8808924"/>
                </a:lnTo>
                <a:lnTo>
                  <a:pt x="0" y="8808924"/>
                </a:lnTo>
                <a:lnTo>
                  <a:pt x="0" y="0"/>
                </a:lnTo>
                <a:close/>
              </a:path>
            </a:pathLst>
          </a:custGeom>
          <a:blipFill>
            <a:blip r:embed="rId3">
              <a:alphaModFix amt="59000"/>
            </a:blip>
            <a:stretch>
              <a:fillRect/>
            </a:stretch>
          </a:blipFill>
        </p:spPr>
        <p:txBody>
          <a:bodyPr/>
          <a:lstStyle/>
          <a:p>
            <a:endParaRPr lang="es-ES"/>
          </a:p>
        </p:txBody>
      </p:sp>
      <p:sp>
        <p:nvSpPr>
          <p:cNvPr id="5" name="Freeform 5"/>
          <p:cNvSpPr/>
          <p:nvPr/>
        </p:nvSpPr>
        <p:spPr>
          <a:xfrm rot="-9675520" flipH="1">
            <a:off x="17276223" y="-282401"/>
            <a:ext cx="1106404" cy="1642158"/>
          </a:xfrm>
          <a:custGeom>
            <a:avLst/>
            <a:gdLst/>
            <a:ahLst/>
            <a:cxnLst/>
            <a:rect l="l" t="t" r="r" b="b"/>
            <a:pathLst>
              <a:path w="1106404" h="1642158">
                <a:moveTo>
                  <a:pt x="1106404" y="0"/>
                </a:moveTo>
                <a:lnTo>
                  <a:pt x="0" y="0"/>
                </a:lnTo>
                <a:lnTo>
                  <a:pt x="0" y="1642158"/>
                </a:lnTo>
                <a:lnTo>
                  <a:pt x="1106404" y="1642158"/>
                </a:lnTo>
                <a:lnTo>
                  <a:pt x="1106404" y="0"/>
                </a:lnTo>
                <a:close/>
              </a:path>
            </a:pathLst>
          </a:custGeom>
          <a:blipFill>
            <a:blip r:embed="rId2"/>
            <a:stretch>
              <a:fillRect/>
            </a:stretch>
          </a:blipFill>
        </p:spPr>
        <p:txBody>
          <a:bodyPr/>
          <a:lstStyle/>
          <a:p>
            <a:endParaRPr lang="es-ES"/>
          </a:p>
        </p:txBody>
      </p:sp>
      <p:sp>
        <p:nvSpPr>
          <p:cNvPr id="6" name="TextBox 6"/>
          <p:cNvSpPr txBox="1"/>
          <p:nvPr/>
        </p:nvSpPr>
        <p:spPr>
          <a:xfrm>
            <a:off x="656879" y="-492808"/>
            <a:ext cx="17166288" cy="10351030"/>
          </a:xfrm>
          <a:prstGeom prst="rect">
            <a:avLst/>
          </a:prstGeom>
        </p:spPr>
        <p:txBody>
          <a:bodyPr lIns="0" tIns="0" rIns="0" bIns="0" rtlCol="0" anchor="t">
            <a:spAutoFit/>
          </a:bodyPr>
          <a:lstStyle/>
          <a:p>
            <a:pPr marL="0" lvl="0" indent="0" algn="ctr">
              <a:lnSpc>
                <a:spcPts val="4870"/>
              </a:lnSpc>
              <a:spcBef>
                <a:spcPct val="0"/>
              </a:spcBef>
            </a:pPr>
            <a:endParaRPr/>
          </a:p>
          <a:p>
            <a:pPr marL="0" lvl="0" indent="0" algn="ctr">
              <a:lnSpc>
                <a:spcPts val="4870"/>
              </a:lnSpc>
              <a:spcBef>
                <a:spcPct val="0"/>
              </a:spcBef>
            </a:pPr>
            <a:endParaRPr/>
          </a:p>
          <a:p>
            <a:pPr marL="0" lvl="0" indent="0" algn="ctr">
              <a:lnSpc>
                <a:spcPts val="4870"/>
              </a:lnSpc>
              <a:spcBef>
                <a:spcPct val="0"/>
              </a:spcBef>
            </a:pPr>
            <a:endParaRPr/>
          </a:p>
          <a:p>
            <a:pPr marL="0" lvl="0" indent="0" algn="ctr">
              <a:lnSpc>
                <a:spcPts val="4870"/>
              </a:lnSpc>
              <a:spcBef>
                <a:spcPct val="0"/>
              </a:spcBef>
            </a:pPr>
            <a:endParaRPr/>
          </a:p>
          <a:p>
            <a:pPr marL="751144" lvl="1" indent="-375572" algn="just">
              <a:lnSpc>
                <a:spcPts val="4870"/>
              </a:lnSpc>
              <a:spcBef>
                <a:spcPct val="0"/>
              </a:spcBef>
              <a:buFont typeface="Arial"/>
              <a:buChar char="•"/>
            </a:pPr>
            <a:r>
              <a:rPr lang="en-US" sz="3479" b="1" u="none" strike="noStrike">
                <a:solidFill>
                  <a:srgbClr val="D93E55"/>
                </a:solidFill>
                <a:latin typeface="Lora Bold"/>
                <a:ea typeface="Lora Bold"/>
                <a:cs typeface="Lora Bold"/>
                <a:sym typeface="Lora Bold"/>
              </a:rPr>
              <a:t>ALCANCE PROFESIONAL:</a:t>
            </a:r>
            <a:r>
              <a:rPr lang="en-US" sz="3479" b="1" u="none" strike="noStrike">
                <a:solidFill>
                  <a:srgbClr val="282828"/>
                </a:solidFill>
                <a:latin typeface="Lora Bold"/>
                <a:ea typeface="Lora Bold"/>
                <a:cs typeface="Lora Bold"/>
                <a:sym typeface="Lora Bold"/>
              </a:rPr>
              <a:t> El tallo capilar está expuesto a agentes externos. Aunque el cabello se protege, algunas agresiones pueden dañar su estructura.</a:t>
            </a:r>
          </a:p>
          <a:p>
            <a:pPr algn="just">
              <a:lnSpc>
                <a:spcPts val="4870"/>
              </a:lnSpc>
              <a:spcBef>
                <a:spcPct val="0"/>
              </a:spcBef>
            </a:pPr>
            <a:endParaRPr lang="en-US" sz="3479" b="1" u="none" strike="noStrike">
              <a:solidFill>
                <a:srgbClr val="282828"/>
              </a:solidFill>
              <a:latin typeface="Lora Bold"/>
              <a:ea typeface="Lora Bold"/>
              <a:cs typeface="Lora Bold"/>
              <a:sym typeface="Lora Bold"/>
            </a:endParaRPr>
          </a:p>
          <a:p>
            <a:pPr marL="751144" lvl="1" indent="-375572" algn="just">
              <a:lnSpc>
                <a:spcPts val="4870"/>
              </a:lnSpc>
              <a:spcBef>
                <a:spcPct val="0"/>
              </a:spcBef>
              <a:buFont typeface="Arial"/>
              <a:buChar char="•"/>
            </a:pPr>
            <a:r>
              <a:rPr lang="en-US" sz="3479" b="1" u="none" strike="noStrike">
                <a:solidFill>
                  <a:srgbClr val="D93E55"/>
                </a:solidFill>
                <a:latin typeface="Lora Bold"/>
                <a:ea typeface="Lora Bold"/>
                <a:cs typeface="Lora Bold"/>
                <a:sym typeface="Lora Bold"/>
              </a:rPr>
              <a:t>OBJETIVO:</a:t>
            </a:r>
            <a:r>
              <a:rPr lang="en-US" sz="3479" b="1" u="none" strike="noStrike">
                <a:solidFill>
                  <a:srgbClr val="282828"/>
                </a:solidFill>
                <a:latin typeface="Lora Bold"/>
                <a:ea typeface="Lora Bold"/>
                <a:cs typeface="Lora Bold"/>
                <a:sym typeface="Lora Bold"/>
              </a:rPr>
              <a:t> Los tratamientos se enfocan en reparar, proteger o reestructurar la fibra capilar dañada por agentes físicos, químicos o ambientales.</a:t>
            </a:r>
          </a:p>
          <a:p>
            <a:pPr algn="just">
              <a:lnSpc>
                <a:spcPts val="4870"/>
              </a:lnSpc>
              <a:spcBef>
                <a:spcPct val="0"/>
              </a:spcBef>
            </a:pPr>
            <a:endParaRPr lang="en-US" sz="3479" b="1" u="none" strike="noStrike">
              <a:solidFill>
                <a:srgbClr val="282828"/>
              </a:solidFill>
              <a:latin typeface="Lora Bold"/>
              <a:ea typeface="Lora Bold"/>
              <a:cs typeface="Lora Bold"/>
              <a:sym typeface="Lora Bold"/>
            </a:endParaRPr>
          </a:p>
          <a:p>
            <a:pPr marL="751144" lvl="1" indent="-375572" algn="just">
              <a:lnSpc>
                <a:spcPts val="4870"/>
              </a:lnSpc>
              <a:spcBef>
                <a:spcPct val="0"/>
              </a:spcBef>
              <a:buFont typeface="Arial"/>
              <a:buChar char="•"/>
            </a:pPr>
            <a:r>
              <a:rPr lang="en-US" sz="3479" b="1" u="none" strike="noStrike">
                <a:solidFill>
                  <a:srgbClr val="D93E55"/>
                </a:solidFill>
                <a:latin typeface="Lora Bold"/>
                <a:ea typeface="Lora Bold"/>
                <a:cs typeface="Lora Bold"/>
                <a:sym typeface="Lora Bold"/>
              </a:rPr>
              <a:t>TIPOS DE SOLUCIONES:</a:t>
            </a:r>
            <a:r>
              <a:rPr lang="en-US" sz="3479" b="1" u="none" strike="noStrike">
                <a:solidFill>
                  <a:srgbClr val="282828"/>
                </a:solidFill>
                <a:latin typeface="Lora Bold"/>
                <a:ea typeface="Lora Bold"/>
                <a:cs typeface="Lora Bold"/>
                <a:sym typeface="Lora Bold"/>
              </a:rPr>
              <a:t> Se utilizan tratamientos como los hidratantes, nutritivos, termo-protectores y selladores de cutícula.</a:t>
            </a:r>
          </a:p>
          <a:p>
            <a:pPr algn="just">
              <a:lnSpc>
                <a:spcPts val="4870"/>
              </a:lnSpc>
              <a:spcBef>
                <a:spcPct val="0"/>
              </a:spcBef>
            </a:pPr>
            <a:endParaRPr lang="en-US" sz="3479" b="1" u="none" strike="noStrike">
              <a:solidFill>
                <a:srgbClr val="282828"/>
              </a:solidFill>
              <a:latin typeface="Lora Bold"/>
              <a:ea typeface="Lora Bold"/>
              <a:cs typeface="Lora Bold"/>
              <a:sym typeface="Lora Bold"/>
            </a:endParaRPr>
          </a:p>
          <a:p>
            <a:pPr marL="751144" lvl="1" indent="-375572" algn="just">
              <a:lnSpc>
                <a:spcPts val="4870"/>
              </a:lnSpc>
              <a:spcBef>
                <a:spcPct val="0"/>
              </a:spcBef>
              <a:buFont typeface="Arial"/>
              <a:buChar char="•"/>
            </a:pPr>
            <a:r>
              <a:rPr lang="en-US" sz="3479" b="1" u="none" strike="noStrike">
                <a:solidFill>
                  <a:srgbClr val="D93E55"/>
                </a:solidFill>
                <a:latin typeface="Lora Bold"/>
                <a:ea typeface="Lora Bold"/>
                <a:cs typeface="Lora Bold"/>
                <a:sym typeface="Lora Bold"/>
              </a:rPr>
              <a:t>LIMITACIONES:</a:t>
            </a:r>
            <a:r>
              <a:rPr lang="en-US" sz="3479" b="1" u="none" strike="noStrike">
                <a:solidFill>
                  <a:srgbClr val="282828"/>
                </a:solidFill>
                <a:latin typeface="Lora Bold"/>
                <a:ea typeface="Lora Bold"/>
                <a:cs typeface="Lora Bold"/>
                <a:sym typeface="Lora Bold"/>
              </a:rPr>
              <a:t> El profesional de peluquería puede ofrecer soluciones estéticas para paliar algunas alteraciones, pero las de origen genético no son de su competencia.</a:t>
            </a:r>
          </a:p>
          <a:p>
            <a:pPr marL="0" lvl="0" indent="0" algn="just">
              <a:lnSpc>
                <a:spcPts val="4870"/>
              </a:lnSpc>
              <a:spcBef>
                <a:spcPct val="0"/>
              </a:spcBef>
            </a:pPr>
            <a:endParaRPr lang="en-US" sz="3479" b="1" u="none" strike="noStrike">
              <a:solidFill>
                <a:srgbClr val="282828"/>
              </a:solidFill>
              <a:latin typeface="Lora Bold"/>
              <a:ea typeface="Lora Bold"/>
              <a:cs typeface="Lora Bold"/>
              <a:sym typeface="Lora Bold"/>
            </a:endParaRPr>
          </a:p>
        </p:txBody>
      </p:sp>
      <p:sp>
        <p:nvSpPr>
          <p:cNvPr id="7" name="Freeform 7"/>
          <p:cNvSpPr/>
          <p:nvPr/>
        </p:nvSpPr>
        <p:spPr>
          <a:xfrm rot="4881854">
            <a:off x="-3236450" y="7476315"/>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8" name="Freeform 8"/>
          <p:cNvSpPr/>
          <p:nvPr/>
        </p:nvSpPr>
        <p:spPr>
          <a:xfrm>
            <a:off x="-1540575" y="-161543"/>
            <a:ext cx="4011353" cy="3645317"/>
          </a:xfrm>
          <a:custGeom>
            <a:avLst/>
            <a:gdLst/>
            <a:ahLst/>
            <a:cxnLst/>
            <a:rect l="l" t="t" r="r" b="b"/>
            <a:pathLst>
              <a:path w="4011353" h="3645317">
                <a:moveTo>
                  <a:pt x="0" y="0"/>
                </a:moveTo>
                <a:lnTo>
                  <a:pt x="4011353" y="0"/>
                </a:lnTo>
                <a:lnTo>
                  <a:pt x="4011353" y="3645317"/>
                </a:lnTo>
                <a:lnTo>
                  <a:pt x="0" y="3645317"/>
                </a:lnTo>
                <a:lnTo>
                  <a:pt x="0" y="0"/>
                </a:lnTo>
                <a:close/>
              </a:path>
            </a:pathLst>
          </a:custGeom>
          <a:blipFill>
            <a:blip r:embed="rId4"/>
            <a:stretch>
              <a:fillRect/>
            </a:stretch>
          </a:blipFill>
        </p:spPr>
        <p:txBody>
          <a:bodyPr/>
          <a:lstStyle/>
          <a:p>
            <a:endParaRPr lang="es-ES"/>
          </a:p>
        </p:txBody>
      </p:sp>
      <p:sp>
        <p:nvSpPr>
          <p:cNvPr id="9" name="TextBox 9"/>
          <p:cNvSpPr txBox="1"/>
          <p:nvPr/>
        </p:nvSpPr>
        <p:spPr>
          <a:xfrm>
            <a:off x="1339614" y="435419"/>
            <a:ext cx="16308707" cy="1058545"/>
          </a:xfrm>
          <a:prstGeom prst="rect">
            <a:avLst/>
          </a:prstGeom>
        </p:spPr>
        <p:txBody>
          <a:bodyPr lIns="0" tIns="0" rIns="0" bIns="0" rtlCol="0" anchor="t">
            <a:spAutoFit/>
          </a:bodyPr>
          <a:lstStyle/>
          <a:p>
            <a:pPr algn="ctr">
              <a:lnSpc>
                <a:spcPts val="9050"/>
              </a:lnSpc>
              <a:spcBef>
                <a:spcPct val="0"/>
              </a:spcBef>
            </a:pPr>
            <a:r>
              <a:rPr lang="en-US" sz="5000" b="1" i="1" spc="215">
                <a:solidFill>
                  <a:srgbClr val="282828"/>
                </a:solidFill>
                <a:latin typeface="Lora Bold Italics"/>
                <a:ea typeface="Lora Bold Italics"/>
                <a:cs typeface="Lora Bold Italics"/>
                <a:sym typeface="Lora Bold Italics"/>
              </a:rPr>
              <a:t>Tratamiento de las Alteraciones del Tallo Capilar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425" y="835318"/>
            <a:ext cx="17788896" cy="7780620"/>
          </a:xfrm>
          <a:custGeom>
            <a:avLst/>
            <a:gdLst/>
            <a:ahLst/>
            <a:cxnLst/>
            <a:rect l="l" t="t" r="r" b="b"/>
            <a:pathLst>
              <a:path w="17788896" h="7780620">
                <a:moveTo>
                  <a:pt x="0" y="0"/>
                </a:moveTo>
                <a:lnTo>
                  <a:pt x="17788896" y="0"/>
                </a:lnTo>
                <a:lnTo>
                  <a:pt x="17788896" y="7780621"/>
                </a:lnTo>
                <a:lnTo>
                  <a:pt x="0" y="7780621"/>
                </a:lnTo>
                <a:lnTo>
                  <a:pt x="0" y="0"/>
                </a:lnTo>
                <a:close/>
              </a:path>
            </a:pathLst>
          </a:custGeom>
          <a:blipFill>
            <a:blip r:embed="rId2"/>
            <a:stretch>
              <a:fillRect t="-47293" b="-337607"/>
            </a:stretch>
          </a:blipFill>
        </p:spPr>
        <p:txBody>
          <a:bodyPr/>
          <a:lstStyle/>
          <a:p>
            <a:endParaRPr lang="es-E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7839" y="1271550"/>
            <a:ext cx="17657570" cy="6429146"/>
          </a:xfrm>
          <a:custGeom>
            <a:avLst/>
            <a:gdLst/>
            <a:ahLst/>
            <a:cxnLst/>
            <a:rect l="l" t="t" r="r" b="b"/>
            <a:pathLst>
              <a:path w="17657570" h="6429146">
                <a:moveTo>
                  <a:pt x="0" y="0"/>
                </a:moveTo>
                <a:lnTo>
                  <a:pt x="17657570" y="0"/>
                </a:lnTo>
                <a:lnTo>
                  <a:pt x="17657570" y="6429146"/>
                </a:lnTo>
                <a:lnTo>
                  <a:pt x="0" y="6429146"/>
                </a:lnTo>
                <a:lnTo>
                  <a:pt x="0" y="0"/>
                </a:lnTo>
                <a:close/>
              </a:path>
            </a:pathLst>
          </a:custGeom>
          <a:blipFill>
            <a:blip r:embed="rId2"/>
            <a:stretch>
              <a:fillRect t="-172586" b="-309913"/>
            </a:stretch>
          </a:blipFill>
        </p:spPr>
        <p:txBody>
          <a:bodyPr/>
          <a:lstStyle/>
          <a:p>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2286" y="3245670"/>
            <a:ext cx="17143429" cy="3795659"/>
          </a:xfrm>
          <a:custGeom>
            <a:avLst/>
            <a:gdLst/>
            <a:ahLst/>
            <a:cxnLst/>
            <a:rect l="l" t="t" r="r" b="b"/>
            <a:pathLst>
              <a:path w="17143429" h="3795659">
                <a:moveTo>
                  <a:pt x="0" y="0"/>
                </a:moveTo>
                <a:lnTo>
                  <a:pt x="17143428" y="0"/>
                </a:lnTo>
                <a:lnTo>
                  <a:pt x="17143428" y="3795660"/>
                </a:lnTo>
                <a:lnTo>
                  <a:pt x="0" y="3795660"/>
                </a:lnTo>
                <a:lnTo>
                  <a:pt x="0" y="0"/>
                </a:lnTo>
                <a:close/>
              </a:path>
            </a:pathLst>
          </a:custGeom>
          <a:blipFill>
            <a:blip r:embed="rId2"/>
            <a:stretch>
              <a:fillRect l="-2796" t="-469952" r="-2932" b="-442846"/>
            </a:stretch>
          </a:blipFill>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0940" y="2837594"/>
            <a:ext cx="17824468" cy="4045746"/>
          </a:xfrm>
          <a:custGeom>
            <a:avLst/>
            <a:gdLst/>
            <a:ahLst/>
            <a:cxnLst/>
            <a:rect l="l" t="t" r="r" b="b"/>
            <a:pathLst>
              <a:path w="17824468" h="4045746">
                <a:moveTo>
                  <a:pt x="0" y="0"/>
                </a:moveTo>
                <a:lnTo>
                  <a:pt x="17824468" y="0"/>
                </a:lnTo>
                <a:lnTo>
                  <a:pt x="17824468" y="4045746"/>
                </a:lnTo>
                <a:lnTo>
                  <a:pt x="0" y="4045746"/>
                </a:lnTo>
                <a:lnTo>
                  <a:pt x="0" y="0"/>
                </a:lnTo>
                <a:close/>
              </a:path>
            </a:pathLst>
          </a:custGeom>
          <a:blipFill>
            <a:blip r:embed="rId2"/>
            <a:stretch>
              <a:fillRect l="-3552" t="-555137" r="-3374" b="-343991"/>
            </a:stretch>
          </a:blipFill>
        </p:spPr>
        <p:txBody>
          <a:bodyPr/>
          <a:lstStyle/>
          <a:p>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079" y="2002242"/>
            <a:ext cx="17067236" cy="5830632"/>
          </a:xfrm>
          <a:custGeom>
            <a:avLst/>
            <a:gdLst/>
            <a:ahLst/>
            <a:cxnLst/>
            <a:rect l="l" t="t" r="r" b="b"/>
            <a:pathLst>
              <a:path w="17067236" h="5830632">
                <a:moveTo>
                  <a:pt x="0" y="0"/>
                </a:moveTo>
                <a:lnTo>
                  <a:pt x="17067236" y="0"/>
                </a:lnTo>
                <a:lnTo>
                  <a:pt x="17067236" y="5830632"/>
                </a:lnTo>
                <a:lnTo>
                  <a:pt x="0" y="5830632"/>
                </a:lnTo>
                <a:lnTo>
                  <a:pt x="0" y="0"/>
                </a:lnTo>
                <a:close/>
              </a:path>
            </a:pathLst>
          </a:custGeom>
          <a:blipFill>
            <a:blip r:embed="rId2"/>
            <a:stretch>
              <a:fillRect l="-3552" t="-432439" r="-3108" b="-129731"/>
            </a:stretch>
          </a:blipFill>
        </p:spPr>
        <p:txBody>
          <a:bodyPr/>
          <a:lstStyle/>
          <a:p>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6821" y="1620174"/>
            <a:ext cx="17214358" cy="6425537"/>
          </a:xfrm>
          <a:custGeom>
            <a:avLst/>
            <a:gdLst/>
            <a:ahLst/>
            <a:cxnLst/>
            <a:rect l="l" t="t" r="r" b="b"/>
            <a:pathLst>
              <a:path w="17214358" h="6425537">
                <a:moveTo>
                  <a:pt x="0" y="0"/>
                </a:moveTo>
                <a:lnTo>
                  <a:pt x="17214358" y="0"/>
                </a:lnTo>
                <a:lnTo>
                  <a:pt x="17214358" y="6425537"/>
                </a:lnTo>
                <a:lnTo>
                  <a:pt x="0" y="6425537"/>
                </a:lnTo>
                <a:lnTo>
                  <a:pt x="0" y="0"/>
                </a:lnTo>
                <a:close/>
              </a:path>
            </a:pathLst>
          </a:custGeom>
          <a:blipFill>
            <a:blip r:embed="rId2"/>
            <a:stretch>
              <a:fillRect l="-4065" t="-489674" r="-3596" b="-22053"/>
            </a:stretch>
          </a:blipFill>
        </p:spPr>
        <p:txBody>
          <a:bodyPr/>
          <a:lstStyle/>
          <a:p>
            <a:endParaRPr lang="es-E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4881854">
            <a:off x="-3275226" y="7442983"/>
            <a:ext cx="9219555" cy="8808923"/>
          </a:xfrm>
          <a:custGeom>
            <a:avLst/>
            <a:gdLst/>
            <a:ahLst/>
            <a:cxnLst/>
            <a:rect l="l" t="t" r="r" b="b"/>
            <a:pathLst>
              <a:path w="9219555" h="8808923">
                <a:moveTo>
                  <a:pt x="0" y="0"/>
                </a:moveTo>
                <a:lnTo>
                  <a:pt x="9219556" y="0"/>
                </a:lnTo>
                <a:lnTo>
                  <a:pt x="9219556" y="8808923"/>
                </a:lnTo>
                <a:lnTo>
                  <a:pt x="0" y="8808923"/>
                </a:lnTo>
                <a:lnTo>
                  <a:pt x="0" y="0"/>
                </a:lnTo>
                <a:close/>
              </a:path>
            </a:pathLst>
          </a:custGeom>
          <a:blipFill>
            <a:blip r:embed="rId3">
              <a:alphaModFix amt="59000"/>
            </a:blip>
            <a:stretch>
              <a:fillRect t="-368" b="-368"/>
            </a:stretch>
          </a:blipFill>
        </p:spPr>
        <p:txBody>
          <a:bodyPr/>
          <a:lstStyle/>
          <a:p>
            <a:endParaRPr lang="es-ES"/>
          </a:p>
        </p:txBody>
      </p:sp>
      <p:sp>
        <p:nvSpPr>
          <p:cNvPr id="4" name="TextBox 4"/>
          <p:cNvSpPr txBox="1"/>
          <p:nvPr/>
        </p:nvSpPr>
        <p:spPr>
          <a:xfrm>
            <a:off x="1917555" y="1978899"/>
            <a:ext cx="16370445" cy="7919774"/>
          </a:xfrm>
          <a:prstGeom prst="rect">
            <a:avLst/>
          </a:prstGeom>
        </p:spPr>
        <p:txBody>
          <a:bodyPr lIns="0" tIns="0" rIns="0" bIns="0" rtlCol="0" anchor="t">
            <a:spAutoFit/>
          </a:bodyPr>
          <a:lstStyle/>
          <a:p>
            <a:pPr algn="just">
              <a:lnSpc>
                <a:spcPts val="4897"/>
              </a:lnSpc>
            </a:pPr>
            <a:r>
              <a:rPr lang="en-US" sz="3497" b="1">
                <a:solidFill>
                  <a:srgbClr val="D93E55"/>
                </a:solidFill>
                <a:latin typeface="Lora Bold"/>
                <a:ea typeface="Lora Bold"/>
                <a:cs typeface="Lora Bold"/>
                <a:sym typeface="Lora Bold"/>
              </a:rPr>
              <a:t>¿QUÉ SON? </a:t>
            </a:r>
            <a:r>
              <a:rPr lang="en-US" sz="3497" b="1">
                <a:solidFill>
                  <a:srgbClr val="000000"/>
                </a:solidFill>
                <a:latin typeface="Lora Bold"/>
                <a:ea typeface="Lora Bold"/>
                <a:cs typeface="Lora Bold"/>
                <a:sym typeface="Lora Bold"/>
              </a:rPr>
              <a:t>Son alteraciones q</a:t>
            </a:r>
            <a:r>
              <a:rPr lang="en-US" sz="3497" b="1" u="none" strike="noStrike">
                <a:solidFill>
                  <a:srgbClr val="000000"/>
                </a:solidFill>
                <a:latin typeface="Lora Bold"/>
                <a:ea typeface="Lora Bold"/>
                <a:cs typeface="Lora Bold"/>
                <a:sym typeface="Lora Bold"/>
              </a:rPr>
              <a:t>ue afectan</a:t>
            </a:r>
            <a:r>
              <a:rPr lang="en-US" sz="3497" b="1">
                <a:solidFill>
                  <a:srgbClr val="000000"/>
                </a:solidFill>
                <a:latin typeface="Lora Bold"/>
                <a:ea typeface="Lora Bold"/>
                <a:cs typeface="Lora Bold"/>
                <a:sym typeface="Lora Bold"/>
              </a:rPr>
              <a:t> al b</a:t>
            </a:r>
            <a:r>
              <a:rPr lang="en-US" sz="3497" b="1" u="none" strike="noStrike">
                <a:solidFill>
                  <a:srgbClr val="000000"/>
                </a:solidFill>
                <a:latin typeface="Lora Bold"/>
                <a:ea typeface="Lora Bold"/>
                <a:cs typeface="Lora Bold"/>
                <a:sym typeface="Lora Bold"/>
              </a:rPr>
              <a:t>ulb</a:t>
            </a:r>
            <a:r>
              <a:rPr lang="en-US" sz="3497" b="1">
                <a:solidFill>
                  <a:srgbClr val="000000"/>
                </a:solidFill>
                <a:latin typeface="Lora Bold"/>
                <a:ea typeface="Lora Bold"/>
                <a:cs typeface="Lora Bold"/>
                <a:sym typeface="Lora Bold"/>
              </a:rPr>
              <a:t>o</a:t>
            </a:r>
            <a:r>
              <a:rPr lang="en-US" sz="3497" b="1" u="none" strike="noStrike">
                <a:solidFill>
                  <a:srgbClr val="000000"/>
                </a:solidFill>
                <a:latin typeface="Lora Bold"/>
                <a:ea typeface="Lora Bold"/>
                <a:cs typeface="Lora Bold"/>
                <a:sym typeface="Lora Bold"/>
              </a:rPr>
              <a:t> piloso o a la raíz</a:t>
            </a:r>
          </a:p>
          <a:p>
            <a:pPr algn="just">
              <a:lnSpc>
                <a:spcPts val="4897"/>
              </a:lnSpc>
            </a:pPr>
            <a:r>
              <a:rPr lang="en-US" sz="3497" b="1" u="none" strike="noStrike">
                <a:solidFill>
                  <a:srgbClr val="000000"/>
                </a:solidFill>
                <a:latin typeface="Lora Bold"/>
                <a:ea typeface="Lora Bold"/>
                <a:cs typeface="Lora Bold"/>
                <a:sym typeface="Lora Bold"/>
              </a:rPr>
              <a:t> del cab</a:t>
            </a:r>
            <a:r>
              <a:rPr lang="en-US" sz="3497" b="1">
                <a:solidFill>
                  <a:srgbClr val="000000"/>
                </a:solidFill>
                <a:latin typeface="Lora Bold"/>
                <a:ea typeface="Lora Bold"/>
                <a:cs typeface="Lora Bold"/>
                <a:sym typeface="Lora Bold"/>
              </a:rPr>
              <a:t>ello.</a:t>
            </a:r>
          </a:p>
          <a:p>
            <a:pPr algn="just">
              <a:lnSpc>
                <a:spcPts val="4897"/>
              </a:lnSpc>
            </a:pPr>
            <a:endParaRPr lang="en-US" sz="3497" b="1">
              <a:solidFill>
                <a:srgbClr val="000000"/>
              </a:solidFill>
              <a:latin typeface="Lora Bold"/>
              <a:ea typeface="Lora Bold"/>
              <a:cs typeface="Lora Bold"/>
              <a:sym typeface="Lora Bold"/>
            </a:endParaRPr>
          </a:p>
          <a:p>
            <a:pPr algn="just">
              <a:lnSpc>
                <a:spcPts val="4897"/>
              </a:lnSpc>
            </a:pPr>
            <a:r>
              <a:rPr lang="en-US" sz="3497" b="1">
                <a:solidFill>
                  <a:srgbClr val="D93E55"/>
                </a:solidFill>
                <a:latin typeface="Lora Bold"/>
                <a:ea typeface="Lora Bold"/>
                <a:cs typeface="Lora Bold"/>
                <a:sym typeface="Lora Bold"/>
              </a:rPr>
              <a:t>¿QUE PROBLEMAS ABORDAN? </a:t>
            </a:r>
            <a:r>
              <a:rPr lang="en-US" sz="3497" b="1">
                <a:solidFill>
                  <a:srgbClr val="000000"/>
                </a:solidFill>
                <a:latin typeface="Lora Bold"/>
                <a:ea typeface="Lora Bold"/>
                <a:cs typeface="Lora Bold"/>
                <a:sym typeface="Lora Bold"/>
              </a:rPr>
              <a:t>Se orientan a solucionar la alopecia</a:t>
            </a:r>
          </a:p>
          <a:p>
            <a:pPr algn="just">
              <a:lnSpc>
                <a:spcPts val="4897"/>
              </a:lnSpc>
            </a:pPr>
            <a:r>
              <a:rPr lang="en-US" sz="3497" b="1">
                <a:solidFill>
                  <a:srgbClr val="000000"/>
                </a:solidFill>
                <a:latin typeface="Lora Bold"/>
                <a:ea typeface="Lora Bold"/>
                <a:cs typeface="Lora Bold"/>
                <a:sym typeface="Lora Bold"/>
              </a:rPr>
              <a:t> y el afinamiento capilar.</a:t>
            </a:r>
          </a:p>
          <a:p>
            <a:pPr algn="just">
              <a:lnSpc>
                <a:spcPts val="4897"/>
              </a:lnSpc>
            </a:pPr>
            <a:endParaRPr lang="en-US" sz="3497" b="1">
              <a:solidFill>
                <a:srgbClr val="000000"/>
              </a:solidFill>
              <a:latin typeface="Lora Bold"/>
              <a:ea typeface="Lora Bold"/>
              <a:cs typeface="Lora Bold"/>
              <a:sym typeface="Lora Bold"/>
            </a:endParaRPr>
          </a:p>
          <a:p>
            <a:pPr algn="just">
              <a:lnSpc>
                <a:spcPts val="4897"/>
              </a:lnSpc>
            </a:pPr>
            <a:r>
              <a:rPr lang="en-US" sz="3497" b="1">
                <a:solidFill>
                  <a:srgbClr val="D93E55"/>
                </a:solidFill>
                <a:latin typeface="Lora Bold"/>
                <a:ea typeface="Lora Bold"/>
                <a:cs typeface="Lora Bold"/>
                <a:sym typeface="Lora Bold"/>
              </a:rPr>
              <a:t>¿EN QUE CONSISTEN? </a:t>
            </a:r>
            <a:r>
              <a:rPr lang="en-US" sz="3497" b="1">
                <a:solidFill>
                  <a:srgbClr val="000000"/>
                </a:solidFill>
                <a:latin typeface="Lora Bold"/>
                <a:ea typeface="Lora Bold"/>
                <a:cs typeface="Lora Bold"/>
                <a:sym typeface="Lora Bold"/>
              </a:rPr>
              <a:t>Implican procedimientos para:</a:t>
            </a:r>
          </a:p>
          <a:p>
            <a:pPr marL="755192" lvl="1" indent="-377596" algn="just">
              <a:lnSpc>
                <a:spcPts val="4897"/>
              </a:lnSpc>
              <a:buFont typeface="Arial"/>
              <a:buChar char="•"/>
            </a:pPr>
            <a:r>
              <a:rPr lang="en-US" sz="3497" b="1">
                <a:solidFill>
                  <a:srgbClr val="000000"/>
                </a:solidFill>
                <a:latin typeface="Lora Bold"/>
                <a:ea typeface="Lora Bold"/>
                <a:cs typeface="Lora Bold"/>
                <a:sym typeface="Lora Bold"/>
              </a:rPr>
              <a:t>Estimular el folículo piloso.</a:t>
            </a:r>
          </a:p>
          <a:p>
            <a:pPr marL="755192" lvl="1" indent="-377596" algn="just">
              <a:lnSpc>
                <a:spcPts val="4897"/>
              </a:lnSpc>
              <a:buFont typeface="Arial"/>
              <a:buChar char="•"/>
            </a:pPr>
            <a:r>
              <a:rPr lang="en-US" sz="3497" b="1">
                <a:solidFill>
                  <a:srgbClr val="000000"/>
                </a:solidFill>
                <a:latin typeface="Lora Bold"/>
                <a:ea typeface="Lora Bold"/>
                <a:cs typeface="Lora Bold"/>
                <a:sym typeface="Lora Bold"/>
              </a:rPr>
              <a:t>Mejorar la vascularización del cuero cabelludo.</a:t>
            </a:r>
          </a:p>
          <a:p>
            <a:pPr marL="755192" lvl="1" indent="-377596" algn="just">
              <a:lnSpc>
                <a:spcPts val="4897"/>
              </a:lnSpc>
              <a:buFont typeface="Arial"/>
              <a:buChar char="•"/>
            </a:pPr>
            <a:r>
              <a:rPr lang="en-US" sz="3497" b="1">
                <a:solidFill>
                  <a:srgbClr val="000000"/>
                </a:solidFill>
                <a:latin typeface="Lora Bold"/>
                <a:ea typeface="Lora Bold"/>
                <a:cs typeface="Lora Bold"/>
                <a:sym typeface="Lora Bold"/>
              </a:rPr>
              <a:t>Reforzar el ciclo capilar.</a:t>
            </a:r>
          </a:p>
          <a:p>
            <a:pPr marL="755192" lvl="1" indent="-377596" algn="just">
              <a:lnSpc>
                <a:spcPts val="4897"/>
              </a:lnSpc>
              <a:buFont typeface="Arial"/>
              <a:buChar char="•"/>
            </a:pPr>
            <a:r>
              <a:rPr lang="en-US" sz="3497" b="1">
                <a:solidFill>
                  <a:srgbClr val="000000"/>
                </a:solidFill>
                <a:latin typeface="Lora Bold"/>
                <a:ea typeface="Lora Bold"/>
                <a:cs typeface="Lora Bold"/>
                <a:sym typeface="Lora Bold"/>
              </a:rPr>
              <a:t>Importante: Incluyen el </a:t>
            </a:r>
            <a:r>
              <a:rPr lang="en-US" sz="3497" b="1" u="none" strike="noStrike">
                <a:solidFill>
                  <a:srgbClr val="000000"/>
                </a:solidFill>
                <a:latin typeface="Lora Bold"/>
                <a:ea typeface="Lora Bold"/>
                <a:cs typeface="Lora Bold"/>
                <a:sym typeface="Lora Bold"/>
              </a:rPr>
              <a:t>asesor</a:t>
            </a:r>
            <a:r>
              <a:rPr lang="en-US" sz="3497" b="1">
                <a:solidFill>
                  <a:srgbClr val="000000"/>
                </a:solidFill>
                <a:latin typeface="Lora Bold"/>
                <a:ea typeface="Lora Bold"/>
                <a:cs typeface="Lora Bold"/>
                <a:sym typeface="Lora Bold"/>
              </a:rPr>
              <a:t>amiento para la derivación </a:t>
            </a:r>
            <a:r>
              <a:rPr lang="en-US" sz="3497" b="1" u="none" strike="noStrike">
                <a:solidFill>
                  <a:srgbClr val="000000"/>
                </a:solidFill>
                <a:latin typeface="Lora Bold"/>
                <a:ea typeface="Lora Bold"/>
                <a:cs typeface="Lora Bold"/>
                <a:sym typeface="Lora Bold"/>
              </a:rPr>
              <a:t>médica </a:t>
            </a:r>
          </a:p>
          <a:p>
            <a:pPr algn="just">
              <a:lnSpc>
                <a:spcPts val="4897"/>
              </a:lnSpc>
            </a:pPr>
            <a:r>
              <a:rPr lang="en-US" sz="3497" b="1" u="none" strike="noStrike">
                <a:solidFill>
                  <a:srgbClr val="000000"/>
                </a:solidFill>
                <a:latin typeface="Lora Bold"/>
                <a:ea typeface="Lora Bold"/>
                <a:cs typeface="Lora Bold"/>
                <a:sym typeface="Lora Bold"/>
              </a:rPr>
              <a:t>      cuand</a:t>
            </a:r>
            <a:r>
              <a:rPr lang="en-US" sz="3497" b="1">
                <a:solidFill>
                  <a:srgbClr val="000000"/>
                </a:solidFill>
                <a:latin typeface="Lora Bold"/>
                <a:ea typeface="Lora Bold"/>
                <a:cs typeface="Lora Bold"/>
                <a:sym typeface="Lora Bold"/>
              </a:rPr>
              <a:t>o sea n</a:t>
            </a:r>
            <a:r>
              <a:rPr lang="en-US" sz="3497" b="1" u="none" strike="noStrike">
                <a:solidFill>
                  <a:srgbClr val="000000"/>
                </a:solidFill>
                <a:latin typeface="Lora Bold"/>
                <a:ea typeface="Lora Bold"/>
                <a:cs typeface="Lora Bold"/>
                <a:sym typeface="Lora Bold"/>
              </a:rPr>
              <a:t>ecesario</a:t>
            </a:r>
          </a:p>
          <a:p>
            <a:pPr marL="0" lvl="0" indent="0" algn="ctr">
              <a:lnSpc>
                <a:spcPts val="4057"/>
              </a:lnSpc>
            </a:pPr>
            <a:endParaRPr lang="en-US" sz="3497" b="1" u="none" strike="noStrike">
              <a:solidFill>
                <a:srgbClr val="000000"/>
              </a:solidFill>
              <a:latin typeface="Lora Bold"/>
              <a:ea typeface="Lora Bold"/>
              <a:cs typeface="Lora Bold"/>
              <a:sym typeface="Lora Bold"/>
            </a:endParaRPr>
          </a:p>
        </p:txBody>
      </p:sp>
      <p:sp>
        <p:nvSpPr>
          <p:cNvPr id="5" name="Freeform 5"/>
          <p:cNvSpPr/>
          <p:nvPr/>
        </p:nvSpPr>
        <p:spPr>
          <a:xfrm rot="2054875">
            <a:off x="15056212" y="3105580"/>
            <a:ext cx="6206762" cy="4933948"/>
          </a:xfrm>
          <a:custGeom>
            <a:avLst/>
            <a:gdLst/>
            <a:ahLst/>
            <a:cxnLst/>
            <a:rect l="l" t="t" r="r" b="b"/>
            <a:pathLst>
              <a:path w="6206762" h="4933948">
                <a:moveTo>
                  <a:pt x="0" y="0"/>
                </a:moveTo>
                <a:lnTo>
                  <a:pt x="6206762" y="0"/>
                </a:lnTo>
                <a:lnTo>
                  <a:pt x="6206762" y="4933948"/>
                </a:lnTo>
                <a:lnTo>
                  <a:pt x="0" y="4933948"/>
                </a:lnTo>
                <a:lnTo>
                  <a:pt x="0" y="0"/>
                </a:lnTo>
                <a:close/>
              </a:path>
            </a:pathLst>
          </a:custGeom>
          <a:blipFill>
            <a:blip r:embed="rId3">
              <a:alphaModFix amt="59000"/>
            </a:blip>
            <a:stretch>
              <a:fillRect b="-21079"/>
            </a:stretch>
          </a:blipFill>
        </p:spPr>
        <p:txBody>
          <a:bodyPr/>
          <a:lstStyle/>
          <a:p>
            <a:endParaRPr lang="es-ES"/>
          </a:p>
        </p:txBody>
      </p:sp>
      <p:sp>
        <p:nvSpPr>
          <p:cNvPr id="6" name="Freeform 6"/>
          <p:cNvSpPr/>
          <p:nvPr/>
        </p:nvSpPr>
        <p:spPr>
          <a:xfrm rot="8484313">
            <a:off x="250729" y="227391"/>
            <a:ext cx="1462131" cy="2377450"/>
          </a:xfrm>
          <a:custGeom>
            <a:avLst/>
            <a:gdLst/>
            <a:ahLst/>
            <a:cxnLst/>
            <a:rect l="l" t="t" r="r" b="b"/>
            <a:pathLst>
              <a:path w="1462131" h="2377450">
                <a:moveTo>
                  <a:pt x="0" y="0"/>
                </a:moveTo>
                <a:lnTo>
                  <a:pt x="1462131" y="0"/>
                </a:lnTo>
                <a:lnTo>
                  <a:pt x="1462131" y="2377450"/>
                </a:lnTo>
                <a:lnTo>
                  <a:pt x="0" y="2377450"/>
                </a:lnTo>
                <a:lnTo>
                  <a:pt x="0" y="0"/>
                </a:lnTo>
                <a:close/>
              </a:path>
            </a:pathLst>
          </a:custGeom>
          <a:blipFill>
            <a:blip r:embed="rId4"/>
            <a:stretch>
              <a:fillRect/>
            </a:stretch>
          </a:blipFill>
        </p:spPr>
        <p:txBody>
          <a:bodyPr/>
          <a:lstStyle/>
          <a:p>
            <a:endParaRPr lang="es-ES"/>
          </a:p>
        </p:txBody>
      </p:sp>
      <p:sp>
        <p:nvSpPr>
          <p:cNvPr id="7" name="Freeform 7"/>
          <p:cNvSpPr/>
          <p:nvPr/>
        </p:nvSpPr>
        <p:spPr>
          <a:xfrm rot="-6560905">
            <a:off x="15779840" y="7435685"/>
            <a:ext cx="1845686" cy="3001115"/>
          </a:xfrm>
          <a:custGeom>
            <a:avLst/>
            <a:gdLst/>
            <a:ahLst/>
            <a:cxnLst/>
            <a:rect l="l" t="t" r="r" b="b"/>
            <a:pathLst>
              <a:path w="1845686" h="3001115">
                <a:moveTo>
                  <a:pt x="0" y="0"/>
                </a:moveTo>
                <a:lnTo>
                  <a:pt x="1845686" y="0"/>
                </a:lnTo>
                <a:lnTo>
                  <a:pt x="1845686" y="3001115"/>
                </a:lnTo>
                <a:lnTo>
                  <a:pt x="0" y="3001115"/>
                </a:lnTo>
                <a:lnTo>
                  <a:pt x="0" y="0"/>
                </a:lnTo>
                <a:close/>
              </a:path>
            </a:pathLst>
          </a:custGeom>
          <a:blipFill>
            <a:blip r:embed="rId4"/>
            <a:stretch>
              <a:fillRect/>
            </a:stretch>
          </a:blipFill>
        </p:spPr>
        <p:txBody>
          <a:bodyPr/>
          <a:lstStyle/>
          <a:p>
            <a:endParaRPr lang="es-ES"/>
          </a:p>
        </p:txBody>
      </p:sp>
      <p:sp>
        <p:nvSpPr>
          <p:cNvPr id="8" name="Freeform 8"/>
          <p:cNvSpPr/>
          <p:nvPr/>
        </p:nvSpPr>
        <p:spPr>
          <a:xfrm rot="-8160654">
            <a:off x="16360140" y="214340"/>
            <a:ext cx="1798319" cy="2924096"/>
          </a:xfrm>
          <a:custGeom>
            <a:avLst/>
            <a:gdLst/>
            <a:ahLst/>
            <a:cxnLst/>
            <a:rect l="l" t="t" r="r" b="b"/>
            <a:pathLst>
              <a:path w="1798319" h="2924096">
                <a:moveTo>
                  <a:pt x="0" y="0"/>
                </a:moveTo>
                <a:lnTo>
                  <a:pt x="1798320" y="0"/>
                </a:lnTo>
                <a:lnTo>
                  <a:pt x="1798320" y="2924096"/>
                </a:lnTo>
                <a:lnTo>
                  <a:pt x="0" y="2924096"/>
                </a:lnTo>
                <a:lnTo>
                  <a:pt x="0" y="0"/>
                </a:lnTo>
                <a:close/>
              </a:path>
            </a:pathLst>
          </a:custGeom>
          <a:blipFill>
            <a:blip r:embed="rId4"/>
            <a:stretch>
              <a:fillRect/>
            </a:stretch>
          </a:blipFill>
        </p:spPr>
        <p:txBody>
          <a:bodyPr/>
          <a:lstStyle/>
          <a:p>
            <a:endParaRPr lang="es-ES"/>
          </a:p>
        </p:txBody>
      </p:sp>
      <p:sp>
        <p:nvSpPr>
          <p:cNvPr id="9" name="Freeform 9"/>
          <p:cNvSpPr/>
          <p:nvPr/>
        </p:nvSpPr>
        <p:spPr>
          <a:xfrm rot="10547054">
            <a:off x="-345162" y="4826870"/>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0" name="Freeform 10"/>
          <p:cNvSpPr/>
          <p:nvPr/>
        </p:nvSpPr>
        <p:spPr>
          <a:xfrm>
            <a:off x="13544445" y="4764727"/>
            <a:ext cx="4367267" cy="2499782"/>
          </a:xfrm>
          <a:custGeom>
            <a:avLst/>
            <a:gdLst/>
            <a:ahLst/>
            <a:cxnLst/>
            <a:rect l="l" t="t" r="r" b="b"/>
            <a:pathLst>
              <a:path w="4367267" h="2499782">
                <a:moveTo>
                  <a:pt x="0" y="0"/>
                </a:moveTo>
                <a:lnTo>
                  <a:pt x="4367266" y="0"/>
                </a:lnTo>
                <a:lnTo>
                  <a:pt x="4367266" y="2499782"/>
                </a:lnTo>
                <a:lnTo>
                  <a:pt x="0" y="2499782"/>
                </a:lnTo>
                <a:lnTo>
                  <a:pt x="0" y="0"/>
                </a:lnTo>
                <a:close/>
              </a:path>
            </a:pathLst>
          </a:custGeom>
          <a:blipFill>
            <a:blip r:embed="rId5"/>
            <a:stretch>
              <a:fillRect/>
            </a:stretch>
          </a:blipFill>
        </p:spPr>
        <p:txBody>
          <a:bodyPr/>
          <a:lstStyle/>
          <a:p>
            <a:endParaRPr lang="es-ES"/>
          </a:p>
        </p:txBody>
      </p:sp>
      <p:sp>
        <p:nvSpPr>
          <p:cNvPr id="11" name="Freeform 11"/>
          <p:cNvSpPr/>
          <p:nvPr/>
        </p:nvSpPr>
        <p:spPr>
          <a:xfrm>
            <a:off x="339353" y="8203925"/>
            <a:ext cx="1955362" cy="1464634"/>
          </a:xfrm>
          <a:custGeom>
            <a:avLst/>
            <a:gdLst/>
            <a:ahLst/>
            <a:cxnLst/>
            <a:rect l="l" t="t" r="r" b="b"/>
            <a:pathLst>
              <a:path w="1955362" h="1464634">
                <a:moveTo>
                  <a:pt x="0" y="0"/>
                </a:moveTo>
                <a:lnTo>
                  <a:pt x="1955362" y="0"/>
                </a:lnTo>
                <a:lnTo>
                  <a:pt x="1955362" y="1464635"/>
                </a:lnTo>
                <a:lnTo>
                  <a:pt x="0" y="1464635"/>
                </a:lnTo>
                <a:lnTo>
                  <a:pt x="0" y="0"/>
                </a:lnTo>
                <a:close/>
              </a:path>
            </a:pathLst>
          </a:custGeom>
          <a:blipFill>
            <a:blip r:embed="rId6"/>
            <a:stretch>
              <a:fillRect/>
            </a:stretch>
          </a:blipFill>
        </p:spPr>
        <p:txBody>
          <a:bodyPr/>
          <a:lstStyle/>
          <a:p>
            <a:endParaRPr lang="es-ES"/>
          </a:p>
        </p:txBody>
      </p:sp>
      <p:sp>
        <p:nvSpPr>
          <p:cNvPr id="12" name="TextBox 12"/>
          <p:cNvSpPr txBox="1"/>
          <p:nvPr/>
        </p:nvSpPr>
        <p:spPr>
          <a:xfrm>
            <a:off x="791349" y="589894"/>
            <a:ext cx="16705302" cy="1446155"/>
          </a:xfrm>
          <a:prstGeom prst="rect">
            <a:avLst/>
          </a:prstGeom>
        </p:spPr>
        <p:txBody>
          <a:bodyPr lIns="0" tIns="0" rIns="0" bIns="0" rtlCol="0" anchor="t">
            <a:spAutoFit/>
          </a:bodyPr>
          <a:lstStyle/>
          <a:p>
            <a:pPr algn="ctr">
              <a:lnSpc>
                <a:spcPts val="4955"/>
              </a:lnSpc>
            </a:pPr>
            <a:r>
              <a:rPr lang="en-US" sz="3539" b="1">
                <a:solidFill>
                  <a:srgbClr val="282828"/>
                </a:solidFill>
                <a:latin typeface="Lora Bold"/>
                <a:ea typeface="Lora Bold"/>
                <a:cs typeface="Lora Bold"/>
                <a:sym typeface="Lora Bold"/>
              </a:rPr>
              <a:t>TRATAMIENTO DE LAS ALTERACIONES DE LA CANTIDAD DEL CABELLO</a:t>
            </a:r>
          </a:p>
          <a:p>
            <a:pPr marL="0" lvl="0" indent="0" algn="ctr">
              <a:lnSpc>
                <a:spcPts val="6775"/>
              </a:lnSpc>
              <a:spcBef>
                <a:spcPct val="0"/>
              </a:spcBef>
            </a:pPr>
            <a:endParaRPr lang="en-US" sz="3539" b="1">
              <a:solidFill>
                <a:srgbClr val="282828"/>
              </a:solidFill>
              <a:latin typeface="Lora Bold"/>
              <a:ea typeface="Lora Bold"/>
              <a:cs typeface="Lora Bold"/>
              <a:sym typeface="Lora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TextBox 3"/>
          <p:cNvSpPr txBox="1"/>
          <p:nvPr/>
        </p:nvSpPr>
        <p:spPr>
          <a:xfrm>
            <a:off x="1009968" y="5873667"/>
            <a:ext cx="3130299"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EFECTOS</a:t>
            </a:r>
          </a:p>
        </p:txBody>
      </p:sp>
      <p:sp>
        <p:nvSpPr>
          <p:cNvPr id="4" name="Freeform 4"/>
          <p:cNvSpPr/>
          <p:nvPr/>
        </p:nvSpPr>
        <p:spPr>
          <a:xfrm rot="4881854">
            <a:off x="13587248" y="7590287"/>
            <a:ext cx="8324258" cy="7953502"/>
          </a:xfrm>
          <a:custGeom>
            <a:avLst/>
            <a:gdLst/>
            <a:ahLst/>
            <a:cxnLst/>
            <a:rect l="l" t="t" r="r" b="b"/>
            <a:pathLst>
              <a:path w="8324258" h="7953502">
                <a:moveTo>
                  <a:pt x="0" y="0"/>
                </a:moveTo>
                <a:lnTo>
                  <a:pt x="8324258" y="0"/>
                </a:lnTo>
                <a:lnTo>
                  <a:pt x="8324258" y="7953502"/>
                </a:lnTo>
                <a:lnTo>
                  <a:pt x="0" y="7953502"/>
                </a:lnTo>
                <a:lnTo>
                  <a:pt x="0" y="0"/>
                </a:lnTo>
                <a:close/>
              </a:path>
            </a:pathLst>
          </a:custGeom>
          <a:blipFill>
            <a:blip r:embed="rId3">
              <a:alphaModFix amt="59000"/>
            </a:blip>
            <a:stretch>
              <a:fillRect t="-368" b="-368"/>
            </a:stretch>
          </a:blipFill>
        </p:spPr>
        <p:txBody>
          <a:bodyPr/>
          <a:lstStyle/>
          <a:p>
            <a:endParaRPr lang="es-ES"/>
          </a:p>
        </p:txBody>
      </p:sp>
      <p:sp>
        <p:nvSpPr>
          <p:cNvPr id="5" name="TextBox 5"/>
          <p:cNvSpPr txBox="1"/>
          <p:nvPr/>
        </p:nvSpPr>
        <p:spPr>
          <a:xfrm>
            <a:off x="327208" y="6630200"/>
            <a:ext cx="6226767" cy="3339518"/>
          </a:xfrm>
          <a:prstGeom prst="rect">
            <a:avLst/>
          </a:prstGeom>
        </p:spPr>
        <p:txBody>
          <a:bodyPr lIns="0" tIns="0" rIns="0" bIns="0" rtlCol="0" anchor="t">
            <a:spAutoFit/>
          </a:bodyPr>
          <a:lstStyle/>
          <a:p>
            <a:pPr marL="517708" lvl="1" indent="-258854" algn="just">
              <a:lnSpc>
                <a:spcPts val="3357"/>
              </a:lnSpc>
              <a:buFont typeface="Arial"/>
              <a:buChar char="•"/>
            </a:pPr>
            <a:r>
              <a:rPr lang="en-US" sz="2397" b="1">
                <a:solidFill>
                  <a:srgbClr val="242424"/>
                </a:solidFill>
                <a:latin typeface="Lora Bold"/>
                <a:ea typeface="Lora Bold"/>
                <a:cs typeface="Lora Bold"/>
                <a:sym typeface="Lora Bold"/>
              </a:rPr>
              <a:t>Es</a:t>
            </a:r>
            <a:r>
              <a:rPr lang="en-US" sz="2397" b="1" u="none" strike="noStrike">
                <a:solidFill>
                  <a:srgbClr val="242424"/>
                </a:solidFill>
                <a:latin typeface="Lora Bold"/>
                <a:ea typeface="Lora Bold"/>
                <a:cs typeface="Lora Bold"/>
                <a:sym typeface="Lora Bold"/>
              </a:rPr>
              <a:t>timular el crecimiento del cabello.</a:t>
            </a:r>
          </a:p>
          <a:p>
            <a:pPr marL="517708" lvl="1" indent="-258854" algn="just">
              <a:lnSpc>
                <a:spcPts val="3357"/>
              </a:lnSpc>
              <a:buFont typeface="Arial"/>
              <a:buChar char="•"/>
            </a:pPr>
            <a:r>
              <a:rPr lang="en-US" sz="2397" b="1" u="none" strike="noStrike">
                <a:solidFill>
                  <a:srgbClr val="242424"/>
                </a:solidFill>
                <a:latin typeface="Lora Bold"/>
                <a:ea typeface="Lora Bold"/>
                <a:cs typeface="Lora Bold"/>
                <a:sym typeface="Lora Bold"/>
              </a:rPr>
              <a:t>Provocar vasodilatación para nutrir el folículo. Fortalecer y engrosar el cabello que nace.</a:t>
            </a:r>
          </a:p>
          <a:p>
            <a:pPr marL="0" lvl="0" indent="0" algn="ctr">
              <a:lnSpc>
                <a:spcPts val="3357"/>
              </a:lnSpc>
            </a:pPr>
            <a:r>
              <a:rPr lang="en-US" sz="2397" b="1" u="none" strike="noStrike">
                <a:solidFill>
                  <a:srgbClr val="242424"/>
                </a:solidFill>
                <a:latin typeface="Lora Bold"/>
                <a:ea typeface="Lora Bold"/>
                <a:cs typeface="Lora Bold"/>
                <a:sym typeface="Lora Bold"/>
              </a:rPr>
              <a:t>El tratamiento de los distintos tipos de alopecias es siempre el mismo: lo único que varía es que se debe insistir en la zona afectada</a:t>
            </a:r>
          </a:p>
        </p:txBody>
      </p:sp>
      <p:sp>
        <p:nvSpPr>
          <p:cNvPr id="6" name="TextBox 6"/>
          <p:cNvSpPr txBox="1"/>
          <p:nvPr/>
        </p:nvSpPr>
        <p:spPr>
          <a:xfrm>
            <a:off x="6553975" y="6630200"/>
            <a:ext cx="4070360" cy="1217983"/>
          </a:xfrm>
          <a:prstGeom prst="rect">
            <a:avLst/>
          </a:prstGeom>
        </p:spPr>
        <p:txBody>
          <a:bodyPr lIns="0" tIns="0" rIns="0" bIns="0" rtlCol="0" anchor="t">
            <a:spAutoFit/>
          </a:bodyPr>
          <a:lstStyle/>
          <a:p>
            <a:pPr marL="0" lvl="0" indent="0" algn="ctr">
              <a:lnSpc>
                <a:spcPts val="3357"/>
              </a:lnSpc>
            </a:pPr>
            <a:r>
              <a:rPr lang="en-US" sz="2397" b="1">
                <a:solidFill>
                  <a:srgbClr val="242424"/>
                </a:solidFill>
                <a:latin typeface="Lora Bold"/>
                <a:ea typeface="Lora Bold"/>
                <a:cs typeface="Lora Bold"/>
                <a:sym typeface="Lora Bold"/>
              </a:rPr>
              <a:t> P</a:t>
            </a:r>
            <a:r>
              <a:rPr lang="en-US" sz="2397" b="1" u="none" strike="noStrike">
                <a:solidFill>
                  <a:srgbClr val="242424"/>
                </a:solidFill>
                <a:latin typeface="Lora Bold"/>
                <a:ea typeface="Lora Bold"/>
                <a:cs typeface="Lora Bold"/>
                <a:sym typeface="Lora Bold"/>
              </a:rPr>
              <a:t>ersonas que sufran algún tipo de alopecia.</a:t>
            </a:r>
          </a:p>
          <a:p>
            <a:pPr marL="0" lvl="0" indent="0" algn="ctr">
              <a:lnSpc>
                <a:spcPts val="3077"/>
              </a:lnSpc>
            </a:pPr>
            <a:endParaRPr lang="en-US" sz="2397" b="1" u="none" strike="noStrike">
              <a:solidFill>
                <a:srgbClr val="242424"/>
              </a:solidFill>
              <a:latin typeface="Lora Bold"/>
              <a:ea typeface="Lora Bold"/>
              <a:cs typeface="Lora Bold"/>
              <a:sym typeface="Lora Bold"/>
            </a:endParaRPr>
          </a:p>
        </p:txBody>
      </p:sp>
      <p:sp>
        <p:nvSpPr>
          <p:cNvPr id="7" name="TextBox 7"/>
          <p:cNvSpPr txBox="1"/>
          <p:nvPr/>
        </p:nvSpPr>
        <p:spPr>
          <a:xfrm>
            <a:off x="10797061" y="6807352"/>
            <a:ext cx="7255571" cy="1243965"/>
          </a:xfrm>
          <a:prstGeom prst="rect">
            <a:avLst/>
          </a:prstGeom>
        </p:spPr>
        <p:txBody>
          <a:bodyPr lIns="0" tIns="0" rIns="0" bIns="0" rtlCol="0" anchor="t">
            <a:spAutoFit/>
          </a:bodyPr>
          <a:lstStyle/>
          <a:p>
            <a:pPr marL="0" lvl="0" indent="0" algn="ctr">
              <a:lnSpc>
                <a:spcPts val="3359"/>
              </a:lnSpc>
            </a:pPr>
            <a:r>
              <a:rPr lang="en-US" sz="2400" b="1">
                <a:solidFill>
                  <a:srgbClr val="242424"/>
                </a:solidFill>
                <a:latin typeface="Lora Bold"/>
                <a:ea typeface="Lora Bold"/>
                <a:cs typeface="Lora Bold"/>
                <a:sym typeface="Lora Bold"/>
              </a:rPr>
              <a:t>L</a:t>
            </a:r>
            <a:r>
              <a:rPr lang="en-US" sz="2400" b="1" u="none" strike="noStrike">
                <a:solidFill>
                  <a:srgbClr val="242424"/>
                </a:solidFill>
                <a:latin typeface="Lora Bold"/>
                <a:ea typeface="Lora Bold"/>
                <a:cs typeface="Lora Bold"/>
                <a:sym typeface="Lora Bold"/>
              </a:rPr>
              <a:t>avar el cabello con mucha frecuencia y </a:t>
            </a:r>
          </a:p>
          <a:p>
            <a:pPr marL="0" lvl="0" indent="0" algn="ctr">
              <a:lnSpc>
                <a:spcPts val="3359"/>
              </a:lnSpc>
            </a:pPr>
            <a:r>
              <a:rPr lang="en-US" sz="2400" b="1" u="none" strike="noStrike">
                <a:solidFill>
                  <a:srgbClr val="242424"/>
                </a:solidFill>
                <a:latin typeface="Lora Bold"/>
                <a:ea typeface="Lora Bold"/>
                <a:cs typeface="Lora Bold"/>
                <a:sym typeface="Lora Bold"/>
              </a:rPr>
              <a:t>con champús muy detergentes.</a:t>
            </a:r>
          </a:p>
          <a:p>
            <a:pPr marL="0" lvl="0" indent="0" algn="just">
              <a:lnSpc>
                <a:spcPts val="3359"/>
              </a:lnSpc>
            </a:pPr>
            <a:endParaRPr lang="en-US" sz="2400" b="1" u="none" strike="noStrike">
              <a:solidFill>
                <a:srgbClr val="242424"/>
              </a:solidFill>
              <a:latin typeface="Lora Bold"/>
              <a:ea typeface="Lora Bold"/>
              <a:cs typeface="Lora Bold"/>
              <a:sym typeface="Lora Bold"/>
            </a:endParaRPr>
          </a:p>
        </p:txBody>
      </p:sp>
      <p:sp>
        <p:nvSpPr>
          <p:cNvPr id="8" name="TextBox 8"/>
          <p:cNvSpPr txBox="1"/>
          <p:nvPr/>
        </p:nvSpPr>
        <p:spPr>
          <a:xfrm>
            <a:off x="1339614" y="332604"/>
            <a:ext cx="16718080" cy="5369613"/>
          </a:xfrm>
          <a:prstGeom prst="rect">
            <a:avLst/>
          </a:prstGeom>
        </p:spPr>
        <p:txBody>
          <a:bodyPr lIns="0" tIns="0" rIns="0" bIns="0" rtlCol="0" anchor="t">
            <a:spAutoFit/>
          </a:bodyPr>
          <a:lstStyle/>
          <a:p>
            <a:pPr marL="0" lvl="0" indent="0" algn="just">
              <a:lnSpc>
                <a:spcPts val="3917"/>
              </a:lnSpc>
            </a:pPr>
            <a:endParaRPr/>
          </a:p>
          <a:p>
            <a:pPr marL="0" lvl="0" indent="0" algn="just">
              <a:lnSpc>
                <a:spcPts val="3777"/>
              </a:lnSpc>
            </a:pPr>
            <a:endParaRPr/>
          </a:p>
          <a:p>
            <a:pPr marL="0" lvl="0" indent="0" algn="just">
              <a:lnSpc>
                <a:spcPts val="4617"/>
              </a:lnSpc>
            </a:pPr>
            <a:r>
              <a:rPr lang="en-US" sz="3297" b="1" u="none" strike="noStrike">
                <a:solidFill>
                  <a:srgbClr val="D93E55"/>
                </a:solidFill>
                <a:latin typeface="Lora Bold"/>
                <a:ea typeface="Lora Bold"/>
                <a:cs typeface="Lora Bold"/>
                <a:sym typeface="Lora Bold"/>
              </a:rPr>
              <a:t>¿QUE ÉS?</a:t>
            </a:r>
            <a:r>
              <a:rPr lang="en-US" sz="3297" b="1" u="none" strike="noStrike">
                <a:solidFill>
                  <a:srgbClr val="242424"/>
                </a:solidFill>
                <a:latin typeface="Lora Bold"/>
                <a:ea typeface="Lora Bold"/>
                <a:cs typeface="Lora Bold"/>
                <a:sym typeface="Lora Bold"/>
              </a:rPr>
              <a:t> E</a:t>
            </a:r>
            <a:r>
              <a:rPr lang="en-US" sz="3297" b="1">
                <a:solidFill>
                  <a:srgbClr val="242424"/>
                </a:solidFill>
                <a:latin typeface="Lora Bold"/>
                <a:ea typeface="Lora Bold"/>
                <a:cs typeface="Lora Bold"/>
                <a:sym typeface="Lora Bold"/>
              </a:rPr>
              <a:t>s una p</a:t>
            </a:r>
            <a:r>
              <a:rPr lang="en-US" sz="3297" b="1" u="none" strike="noStrike">
                <a:solidFill>
                  <a:srgbClr val="242424"/>
                </a:solidFill>
                <a:latin typeface="Lora Bold"/>
                <a:ea typeface="Lora Bold"/>
                <a:cs typeface="Lora Bold"/>
                <a:sym typeface="Lora Bold"/>
              </a:rPr>
              <a:t>é</a:t>
            </a:r>
            <a:r>
              <a:rPr lang="en-US" sz="3297" b="1">
                <a:solidFill>
                  <a:srgbClr val="242424"/>
                </a:solidFill>
                <a:latin typeface="Lora Bold"/>
                <a:ea typeface="Lora Bold"/>
                <a:cs typeface="Lora Bold"/>
                <a:sym typeface="Lora Bold"/>
              </a:rPr>
              <a:t>r</a:t>
            </a:r>
            <a:r>
              <a:rPr lang="en-US" sz="3297" b="1" u="none" strike="noStrike">
                <a:solidFill>
                  <a:srgbClr val="242424"/>
                </a:solidFill>
                <a:latin typeface="Lora Bold"/>
                <a:ea typeface="Lora Bold"/>
                <a:cs typeface="Lora Bold"/>
                <a:sym typeface="Lora Bold"/>
              </a:rPr>
              <a:t>d</a:t>
            </a:r>
            <a:r>
              <a:rPr lang="en-US" sz="3297" b="1">
                <a:solidFill>
                  <a:srgbClr val="242424"/>
                </a:solidFill>
                <a:latin typeface="Lora Bold"/>
                <a:ea typeface="Lora Bold"/>
                <a:cs typeface="Lora Bold"/>
                <a:sym typeface="Lora Bold"/>
              </a:rPr>
              <a:t>i</a:t>
            </a:r>
            <a:r>
              <a:rPr lang="en-US" sz="3297" b="1" u="none" strike="noStrike">
                <a:solidFill>
                  <a:srgbClr val="242424"/>
                </a:solidFill>
                <a:latin typeface="Lora Bold"/>
                <a:ea typeface="Lora Bold"/>
                <a:cs typeface="Lora Bold"/>
                <a:sym typeface="Lora Bold"/>
              </a:rPr>
              <a:t>da</a:t>
            </a:r>
            <a:r>
              <a:rPr lang="en-US" sz="3297" b="1">
                <a:solidFill>
                  <a:srgbClr val="242424"/>
                </a:solidFill>
                <a:latin typeface="Lora Bold"/>
                <a:ea typeface="Lora Bold"/>
                <a:cs typeface="Lora Bold"/>
                <a:sym typeface="Lora Bold"/>
              </a:rPr>
              <a:t> de </a:t>
            </a:r>
            <a:r>
              <a:rPr lang="en-US" sz="3297" b="1" u="none" strike="noStrike">
                <a:solidFill>
                  <a:srgbClr val="242424"/>
                </a:solidFill>
                <a:latin typeface="Lora Bold"/>
                <a:ea typeface="Lora Bold"/>
                <a:cs typeface="Lora Bold"/>
                <a:sym typeface="Lora Bold"/>
              </a:rPr>
              <a:t>ca</a:t>
            </a:r>
            <a:r>
              <a:rPr lang="en-US" sz="3297" b="1">
                <a:solidFill>
                  <a:srgbClr val="242424"/>
                </a:solidFill>
                <a:latin typeface="Lora Bold"/>
                <a:ea typeface="Lora Bold"/>
                <a:cs typeface="Lora Bold"/>
                <a:sym typeface="Lora Bold"/>
              </a:rPr>
              <a:t>b</a:t>
            </a:r>
            <a:r>
              <a:rPr lang="en-US" sz="3297" b="1" u="none" strike="noStrike">
                <a:solidFill>
                  <a:srgbClr val="242424"/>
                </a:solidFill>
                <a:latin typeface="Lora Bold"/>
                <a:ea typeface="Lora Bold"/>
                <a:cs typeface="Lora Bold"/>
                <a:sym typeface="Lora Bold"/>
              </a:rPr>
              <a:t>ell</a:t>
            </a:r>
            <a:r>
              <a:rPr lang="en-US" sz="3297" b="1">
                <a:solidFill>
                  <a:srgbClr val="242424"/>
                </a:solidFill>
                <a:latin typeface="Lora Bold"/>
                <a:ea typeface="Lora Bold"/>
                <a:cs typeface="Lora Bold"/>
                <a:sym typeface="Lora Bold"/>
              </a:rPr>
              <a:t>o </a:t>
            </a:r>
            <a:r>
              <a:rPr lang="en-US" sz="3297" b="1" u="none" strike="noStrike">
                <a:solidFill>
                  <a:srgbClr val="242424"/>
                </a:solidFill>
                <a:latin typeface="Lora Bold"/>
                <a:ea typeface="Lora Bold"/>
                <a:cs typeface="Lora Bold"/>
                <a:sym typeface="Lora Bold"/>
              </a:rPr>
              <a:t>qu</a:t>
            </a:r>
            <a:r>
              <a:rPr lang="en-US" sz="3297" b="1">
                <a:solidFill>
                  <a:srgbClr val="242424"/>
                </a:solidFill>
                <a:latin typeface="Lora Bold"/>
                <a:ea typeface="Lora Bold"/>
                <a:cs typeface="Lora Bold"/>
                <a:sym typeface="Lora Bold"/>
              </a:rPr>
              <a:t>e </a:t>
            </a:r>
            <a:r>
              <a:rPr lang="en-US" sz="3297" b="1" u="none" strike="noStrike">
                <a:solidFill>
                  <a:srgbClr val="242424"/>
                </a:solidFill>
                <a:latin typeface="Lora Bold"/>
                <a:ea typeface="Lora Bold"/>
                <a:cs typeface="Lora Bold"/>
                <a:sym typeface="Lora Bold"/>
              </a:rPr>
              <a:t>pue</a:t>
            </a:r>
            <a:r>
              <a:rPr lang="en-US" sz="3297" b="1">
                <a:solidFill>
                  <a:srgbClr val="242424"/>
                </a:solidFill>
                <a:latin typeface="Lora Bold"/>
                <a:ea typeface="Lora Bold"/>
                <a:cs typeface="Lora Bold"/>
                <a:sym typeface="Lora Bold"/>
              </a:rPr>
              <a:t>de</a:t>
            </a:r>
            <a:r>
              <a:rPr lang="en-US" sz="3297" b="1" u="none" strike="noStrike">
                <a:solidFill>
                  <a:srgbClr val="242424"/>
                </a:solidFill>
                <a:latin typeface="Lora Bold"/>
                <a:ea typeface="Lora Bold"/>
                <a:cs typeface="Lora Bold"/>
                <a:sym typeface="Lora Bold"/>
              </a:rPr>
              <a:t> se</a:t>
            </a:r>
            <a:r>
              <a:rPr lang="en-US" sz="3297" b="1">
                <a:solidFill>
                  <a:srgbClr val="242424"/>
                </a:solidFill>
                <a:latin typeface="Lora Bold"/>
                <a:ea typeface="Lora Bold"/>
                <a:cs typeface="Lora Bold"/>
                <a:sym typeface="Lora Bold"/>
              </a:rPr>
              <a:t>r l</a:t>
            </a:r>
            <a:r>
              <a:rPr lang="en-US" sz="3297" b="1" u="none" strike="noStrike">
                <a:solidFill>
                  <a:srgbClr val="242424"/>
                </a:solidFill>
                <a:latin typeface="Lora Bold"/>
                <a:ea typeface="Lora Bold"/>
                <a:cs typeface="Lora Bold"/>
                <a:sym typeface="Lora Bold"/>
              </a:rPr>
              <a:t>oc</a:t>
            </a:r>
            <a:r>
              <a:rPr lang="en-US" sz="3297" b="1">
                <a:solidFill>
                  <a:srgbClr val="242424"/>
                </a:solidFill>
                <a:latin typeface="Lora Bold"/>
                <a:ea typeface="Lora Bold"/>
                <a:cs typeface="Lora Bold"/>
                <a:sym typeface="Lora Bold"/>
              </a:rPr>
              <a:t>al</a:t>
            </a:r>
            <a:r>
              <a:rPr lang="en-US" sz="3297" b="1" u="none" strike="noStrike">
                <a:solidFill>
                  <a:srgbClr val="242424"/>
                </a:solidFill>
                <a:latin typeface="Lora Bold"/>
                <a:ea typeface="Lora Bold"/>
                <a:cs typeface="Lora Bold"/>
                <a:sym typeface="Lora Bold"/>
              </a:rPr>
              <a:t>iz</a:t>
            </a:r>
            <a:r>
              <a:rPr lang="en-US" sz="3297" b="1">
                <a:solidFill>
                  <a:srgbClr val="242424"/>
                </a:solidFill>
                <a:latin typeface="Lora Bold"/>
                <a:ea typeface="Lora Bold"/>
                <a:cs typeface="Lora Bold"/>
                <a:sym typeface="Lora Bold"/>
              </a:rPr>
              <a:t>a</a:t>
            </a:r>
            <a:r>
              <a:rPr lang="en-US" sz="3297" b="1" u="none" strike="noStrike">
                <a:solidFill>
                  <a:srgbClr val="242424"/>
                </a:solidFill>
                <a:latin typeface="Lora Bold"/>
                <a:ea typeface="Lora Bold"/>
                <a:cs typeface="Lora Bold"/>
                <a:sym typeface="Lora Bold"/>
              </a:rPr>
              <a:t>d</a:t>
            </a:r>
            <a:r>
              <a:rPr lang="en-US" sz="3297" b="1">
                <a:solidFill>
                  <a:srgbClr val="242424"/>
                </a:solidFill>
                <a:latin typeface="Lora Bold"/>
                <a:ea typeface="Lora Bold"/>
                <a:cs typeface="Lora Bold"/>
                <a:sym typeface="Lora Bold"/>
              </a:rPr>
              <a:t>a o</a:t>
            </a:r>
            <a:r>
              <a:rPr lang="en-US" sz="3297" b="1" u="none" strike="noStrike">
                <a:solidFill>
                  <a:srgbClr val="242424"/>
                </a:solidFill>
                <a:latin typeface="Lora Bold"/>
                <a:ea typeface="Lora Bold"/>
                <a:cs typeface="Lora Bold"/>
                <a:sym typeface="Lora Bold"/>
              </a:rPr>
              <a:t> g</a:t>
            </a:r>
            <a:r>
              <a:rPr lang="en-US" sz="3297" b="1">
                <a:solidFill>
                  <a:srgbClr val="242424"/>
                </a:solidFill>
                <a:latin typeface="Lora Bold"/>
                <a:ea typeface="Lora Bold"/>
                <a:cs typeface="Lora Bold"/>
                <a:sym typeface="Lora Bold"/>
              </a:rPr>
              <a:t>enera</a:t>
            </a:r>
            <a:r>
              <a:rPr lang="en-US" sz="3297" b="1" u="none" strike="noStrike">
                <a:solidFill>
                  <a:srgbClr val="242424"/>
                </a:solidFill>
                <a:latin typeface="Lora Bold"/>
                <a:ea typeface="Lora Bold"/>
                <a:cs typeface="Lora Bold"/>
                <a:sym typeface="Lora Bold"/>
              </a:rPr>
              <a:t>lizada.</a:t>
            </a:r>
          </a:p>
          <a:p>
            <a:pPr algn="just">
              <a:lnSpc>
                <a:spcPts val="4617"/>
              </a:lnSpc>
            </a:pPr>
            <a:endParaRPr lang="en-US" sz="3297" b="1" u="none" strike="noStrike">
              <a:solidFill>
                <a:srgbClr val="242424"/>
              </a:solidFill>
              <a:latin typeface="Lora Bold"/>
              <a:ea typeface="Lora Bold"/>
              <a:cs typeface="Lora Bold"/>
              <a:sym typeface="Lora Bold"/>
            </a:endParaRPr>
          </a:p>
          <a:p>
            <a:pPr algn="just">
              <a:lnSpc>
                <a:spcPts val="4617"/>
              </a:lnSpc>
            </a:pPr>
            <a:r>
              <a:rPr lang="en-US" sz="3297" b="1" u="none" strike="noStrike">
                <a:solidFill>
                  <a:srgbClr val="D93E55"/>
                </a:solidFill>
                <a:latin typeface="Lora Bold"/>
                <a:ea typeface="Lora Bold"/>
                <a:cs typeface="Lora Bold"/>
                <a:sym typeface="Lora Bold"/>
              </a:rPr>
              <a:t>CAUSAS:</a:t>
            </a:r>
            <a:r>
              <a:rPr lang="en-US" sz="3297" b="1">
                <a:solidFill>
                  <a:srgbClr val="D93E55"/>
                </a:solidFill>
                <a:latin typeface="Lora Bold"/>
                <a:ea typeface="Lora Bold"/>
                <a:cs typeface="Lora Bold"/>
                <a:sym typeface="Lora Bold"/>
              </a:rPr>
              <a:t> </a:t>
            </a:r>
            <a:r>
              <a:rPr lang="en-US" sz="3297" b="1" u="none" strike="noStrike">
                <a:solidFill>
                  <a:srgbClr val="242424"/>
                </a:solidFill>
                <a:latin typeface="Lora Bold"/>
                <a:ea typeface="Lora Bold"/>
                <a:cs typeface="Lora Bold"/>
                <a:sym typeface="Lora Bold"/>
              </a:rPr>
              <a:t>P</a:t>
            </a:r>
            <a:r>
              <a:rPr lang="en-US" sz="3297" b="1">
                <a:solidFill>
                  <a:srgbClr val="242424"/>
                </a:solidFill>
                <a:latin typeface="Lora Bold"/>
                <a:ea typeface="Lora Bold"/>
                <a:cs typeface="Lora Bold"/>
                <a:sym typeface="Lora Bold"/>
              </a:rPr>
              <a:t>u</a:t>
            </a:r>
            <a:r>
              <a:rPr lang="en-US" sz="3297" b="1" u="none" strike="noStrike">
                <a:solidFill>
                  <a:srgbClr val="242424"/>
                </a:solidFill>
                <a:latin typeface="Lora Bold"/>
                <a:ea typeface="Lora Bold"/>
                <a:cs typeface="Lora Bold"/>
                <a:sym typeface="Lora Bold"/>
              </a:rPr>
              <a:t>ede</a:t>
            </a:r>
            <a:r>
              <a:rPr lang="en-US" sz="3297" b="1">
                <a:solidFill>
                  <a:srgbClr val="242424"/>
                </a:solidFill>
                <a:latin typeface="Lora Bold"/>
                <a:ea typeface="Lora Bold"/>
                <a:cs typeface="Lora Bold"/>
                <a:sym typeface="Lora Bold"/>
              </a:rPr>
              <a:t> est</a:t>
            </a:r>
            <a:r>
              <a:rPr lang="en-US" sz="3297" b="1" u="none" strike="noStrike">
                <a:solidFill>
                  <a:srgbClr val="242424"/>
                </a:solidFill>
                <a:latin typeface="Lora Bold"/>
                <a:ea typeface="Lora Bold"/>
                <a:cs typeface="Lora Bold"/>
                <a:sym typeface="Lora Bold"/>
              </a:rPr>
              <a:t>ar</a:t>
            </a:r>
            <a:r>
              <a:rPr lang="en-US" sz="3297" b="1">
                <a:solidFill>
                  <a:srgbClr val="242424"/>
                </a:solidFill>
                <a:latin typeface="Lora Bold"/>
                <a:ea typeface="Lora Bold"/>
                <a:cs typeface="Lora Bold"/>
                <a:sym typeface="Lora Bold"/>
              </a:rPr>
              <a:t> provoca</a:t>
            </a:r>
            <a:r>
              <a:rPr lang="en-US" sz="3297" b="1" u="none" strike="noStrike">
                <a:solidFill>
                  <a:srgbClr val="242424"/>
                </a:solidFill>
                <a:latin typeface="Lora Bold"/>
                <a:ea typeface="Lora Bold"/>
                <a:cs typeface="Lora Bold"/>
                <a:sym typeface="Lora Bold"/>
              </a:rPr>
              <a:t>d</a:t>
            </a:r>
            <a:r>
              <a:rPr lang="en-US" sz="3297" b="1">
                <a:solidFill>
                  <a:srgbClr val="242424"/>
                </a:solidFill>
                <a:latin typeface="Lora Bold"/>
                <a:ea typeface="Lora Bold"/>
                <a:cs typeface="Lora Bold"/>
                <a:sym typeface="Lora Bold"/>
              </a:rPr>
              <a:t>a</a:t>
            </a:r>
            <a:r>
              <a:rPr lang="en-US" sz="3297" b="1" u="none" strike="noStrike">
                <a:solidFill>
                  <a:srgbClr val="242424"/>
                </a:solidFill>
                <a:latin typeface="Lora Bold"/>
                <a:ea typeface="Lora Bold"/>
                <a:cs typeface="Lora Bold"/>
                <a:sym typeface="Lora Bold"/>
              </a:rPr>
              <a:t> p</a:t>
            </a:r>
            <a:r>
              <a:rPr lang="en-US" sz="3297" b="1">
                <a:solidFill>
                  <a:srgbClr val="242424"/>
                </a:solidFill>
                <a:latin typeface="Lora Bold"/>
                <a:ea typeface="Lora Bold"/>
                <a:cs typeface="Lora Bold"/>
                <a:sym typeface="Lora Bold"/>
              </a:rPr>
              <a:t>o</a:t>
            </a:r>
            <a:r>
              <a:rPr lang="en-US" sz="3297" b="1" u="none" strike="noStrike">
                <a:solidFill>
                  <a:srgbClr val="242424"/>
                </a:solidFill>
                <a:latin typeface="Lora Bold"/>
                <a:ea typeface="Lora Bold"/>
                <a:cs typeface="Lora Bold"/>
                <a:sym typeface="Lora Bold"/>
              </a:rPr>
              <a:t>r</a:t>
            </a:r>
            <a:r>
              <a:rPr lang="en-US" sz="3297" b="1">
                <a:solidFill>
                  <a:srgbClr val="242424"/>
                </a:solidFill>
                <a:latin typeface="Lora Bold"/>
                <a:ea typeface="Lora Bold"/>
                <a:cs typeface="Lora Bold"/>
                <a:sym typeface="Lora Bold"/>
              </a:rPr>
              <a:t> </a:t>
            </a:r>
            <a:r>
              <a:rPr lang="en-US" sz="3297" b="1" u="none" strike="noStrike">
                <a:solidFill>
                  <a:srgbClr val="242424"/>
                </a:solidFill>
                <a:latin typeface="Lora Bold"/>
                <a:ea typeface="Lora Bold"/>
                <a:cs typeface="Lora Bold"/>
                <a:sym typeface="Lora Bold"/>
              </a:rPr>
              <a:t>mú</a:t>
            </a:r>
            <a:r>
              <a:rPr lang="en-US" sz="3297" b="1">
                <a:solidFill>
                  <a:srgbClr val="242424"/>
                </a:solidFill>
                <a:latin typeface="Lora Bold"/>
                <a:ea typeface="Lora Bold"/>
                <a:cs typeface="Lora Bold"/>
                <a:sym typeface="Lora Bold"/>
              </a:rPr>
              <a:t>l</a:t>
            </a:r>
            <a:r>
              <a:rPr lang="en-US" sz="3297" b="1" u="none" strike="noStrike">
                <a:solidFill>
                  <a:srgbClr val="242424"/>
                </a:solidFill>
                <a:latin typeface="Lora Bold"/>
                <a:ea typeface="Lora Bold"/>
                <a:cs typeface="Lora Bold"/>
                <a:sym typeface="Lora Bold"/>
              </a:rPr>
              <a:t>ti</a:t>
            </a:r>
            <a:r>
              <a:rPr lang="en-US" sz="3297" b="1">
                <a:solidFill>
                  <a:srgbClr val="242424"/>
                </a:solidFill>
                <a:latin typeface="Lora Bold"/>
                <a:ea typeface="Lora Bold"/>
                <a:cs typeface="Lora Bold"/>
                <a:sym typeface="Lora Bold"/>
              </a:rPr>
              <a:t>p</a:t>
            </a:r>
            <a:r>
              <a:rPr lang="en-US" sz="3297" b="1" u="none" strike="noStrike">
                <a:solidFill>
                  <a:srgbClr val="242424"/>
                </a:solidFill>
                <a:latin typeface="Lora Bold"/>
                <a:ea typeface="Lora Bold"/>
                <a:cs typeface="Lora Bold"/>
                <a:sym typeface="Lora Bold"/>
              </a:rPr>
              <a:t>l</a:t>
            </a:r>
            <a:r>
              <a:rPr lang="en-US" sz="3297" b="1">
                <a:solidFill>
                  <a:srgbClr val="242424"/>
                </a:solidFill>
                <a:latin typeface="Lora Bold"/>
                <a:ea typeface="Lora Bold"/>
                <a:cs typeface="Lora Bold"/>
                <a:sym typeface="Lora Bold"/>
              </a:rPr>
              <a:t>e</a:t>
            </a:r>
            <a:r>
              <a:rPr lang="en-US" sz="3297" b="1" u="none" strike="noStrike">
                <a:solidFill>
                  <a:srgbClr val="242424"/>
                </a:solidFill>
                <a:latin typeface="Lora Bold"/>
                <a:ea typeface="Lora Bold"/>
                <a:cs typeface="Lora Bold"/>
                <a:sym typeface="Lora Bold"/>
              </a:rPr>
              <a:t>s</a:t>
            </a:r>
            <a:r>
              <a:rPr lang="en-US" sz="3297" b="1">
                <a:solidFill>
                  <a:srgbClr val="242424"/>
                </a:solidFill>
                <a:latin typeface="Lora Bold"/>
                <a:ea typeface="Lora Bold"/>
                <a:cs typeface="Lora Bold"/>
                <a:sym typeface="Lora Bold"/>
              </a:rPr>
              <a:t> </a:t>
            </a:r>
            <a:r>
              <a:rPr lang="en-US" sz="3297" b="1" u="none" strike="noStrike">
                <a:solidFill>
                  <a:srgbClr val="242424"/>
                </a:solidFill>
                <a:latin typeface="Lora Bold"/>
                <a:ea typeface="Lora Bold"/>
                <a:cs typeface="Lora Bold"/>
                <a:sym typeface="Lora Bold"/>
              </a:rPr>
              <a:t>fa</a:t>
            </a:r>
            <a:r>
              <a:rPr lang="en-US" sz="3297" b="1">
                <a:solidFill>
                  <a:srgbClr val="242424"/>
                </a:solidFill>
                <a:latin typeface="Lora Bold"/>
                <a:ea typeface="Lora Bold"/>
                <a:cs typeface="Lora Bold"/>
                <a:sym typeface="Lora Bold"/>
              </a:rPr>
              <a:t>c</a:t>
            </a:r>
            <a:r>
              <a:rPr lang="en-US" sz="3297" b="1" u="none" strike="noStrike">
                <a:solidFill>
                  <a:srgbClr val="242424"/>
                </a:solidFill>
                <a:latin typeface="Lora Bold"/>
                <a:ea typeface="Lora Bold"/>
                <a:cs typeface="Lora Bold"/>
                <a:sym typeface="Lora Bold"/>
              </a:rPr>
              <a:t>t</a:t>
            </a:r>
            <a:r>
              <a:rPr lang="en-US" sz="3297" b="1">
                <a:solidFill>
                  <a:srgbClr val="242424"/>
                </a:solidFill>
                <a:latin typeface="Lora Bold"/>
                <a:ea typeface="Lora Bold"/>
                <a:cs typeface="Lora Bold"/>
                <a:sym typeface="Lora Bold"/>
              </a:rPr>
              <a:t>o</a:t>
            </a:r>
            <a:r>
              <a:rPr lang="en-US" sz="3297" b="1" u="none" strike="noStrike">
                <a:solidFill>
                  <a:srgbClr val="242424"/>
                </a:solidFill>
                <a:latin typeface="Lora Bold"/>
                <a:ea typeface="Lora Bold"/>
                <a:cs typeface="Lora Bold"/>
                <a:sym typeface="Lora Bold"/>
              </a:rPr>
              <a:t>r</a:t>
            </a:r>
            <a:r>
              <a:rPr lang="en-US" sz="3297" b="1">
                <a:solidFill>
                  <a:srgbClr val="242424"/>
                </a:solidFill>
                <a:latin typeface="Lora Bold"/>
                <a:ea typeface="Lora Bold"/>
                <a:cs typeface="Lora Bold"/>
                <a:sym typeface="Lora Bold"/>
              </a:rPr>
              <a:t>e</a:t>
            </a:r>
            <a:r>
              <a:rPr lang="en-US" sz="3297" b="1" u="none" strike="noStrike">
                <a:solidFill>
                  <a:srgbClr val="242424"/>
                </a:solidFill>
                <a:latin typeface="Lora Bold"/>
                <a:ea typeface="Lora Bold"/>
                <a:cs typeface="Lora Bold"/>
                <a:sym typeface="Lora Bold"/>
              </a:rPr>
              <a:t>s</a:t>
            </a:r>
            <a:r>
              <a:rPr lang="en-US" sz="3297" b="1">
                <a:solidFill>
                  <a:srgbClr val="242424"/>
                </a:solidFill>
                <a:latin typeface="Lora Bold"/>
                <a:ea typeface="Lora Bold"/>
                <a:cs typeface="Lora Bold"/>
                <a:sym typeface="Lora Bold"/>
              </a:rPr>
              <a:t>.</a:t>
            </a:r>
          </a:p>
          <a:p>
            <a:pPr marL="712013" lvl="1" indent="-356007" algn="just">
              <a:lnSpc>
                <a:spcPts val="4617"/>
              </a:lnSpc>
              <a:buFont typeface="Arial"/>
              <a:buChar char="•"/>
            </a:pPr>
            <a:r>
              <a:rPr lang="en-US" sz="3297" b="1" u="none" strike="noStrike">
                <a:solidFill>
                  <a:srgbClr val="242424"/>
                </a:solidFill>
                <a:latin typeface="Lora Bold"/>
                <a:ea typeface="Lora Bold"/>
                <a:cs typeface="Lora Bold"/>
                <a:sym typeface="Lora Bold"/>
              </a:rPr>
              <a:t>Ca</a:t>
            </a:r>
            <a:r>
              <a:rPr lang="en-US" sz="3297" b="1">
                <a:solidFill>
                  <a:srgbClr val="242424"/>
                </a:solidFill>
                <a:latin typeface="Lora Bold"/>
                <a:ea typeface="Lora Bold"/>
                <a:cs typeface="Lora Bold"/>
                <a:sym typeface="Lora Bold"/>
              </a:rPr>
              <a:t>so</a:t>
            </a:r>
            <a:r>
              <a:rPr lang="en-US" sz="3297" b="1" u="none" strike="noStrike">
                <a:solidFill>
                  <a:srgbClr val="242424"/>
                </a:solidFill>
                <a:latin typeface="Lora Bold"/>
                <a:ea typeface="Lora Bold"/>
                <a:cs typeface="Lora Bold"/>
                <a:sym typeface="Lora Bold"/>
              </a:rPr>
              <a:t>s</a:t>
            </a:r>
            <a:r>
              <a:rPr lang="en-US" sz="3297" b="1">
                <a:solidFill>
                  <a:srgbClr val="242424"/>
                </a:solidFill>
                <a:latin typeface="Lora Bold"/>
                <a:ea typeface="Lora Bold"/>
                <a:cs typeface="Lora Bold"/>
                <a:sym typeface="Lora Bold"/>
              </a:rPr>
              <a:t> seve</a:t>
            </a:r>
            <a:r>
              <a:rPr lang="en-US" sz="3297" b="1" u="none" strike="noStrike">
                <a:solidFill>
                  <a:srgbClr val="242424"/>
                </a:solidFill>
                <a:latin typeface="Lora Bold"/>
                <a:ea typeface="Lora Bold"/>
                <a:cs typeface="Lora Bold"/>
                <a:sym typeface="Lora Bold"/>
              </a:rPr>
              <a:t>ros:</a:t>
            </a:r>
          </a:p>
          <a:p>
            <a:pPr marL="1424027" lvl="2" indent="-474676" algn="just">
              <a:lnSpc>
                <a:spcPts val="4617"/>
              </a:lnSpc>
              <a:buFont typeface="Arial"/>
              <a:buChar char="⚬"/>
            </a:pPr>
            <a:r>
              <a:rPr lang="en-US" sz="3297" b="1" u="none" strike="noStrike">
                <a:solidFill>
                  <a:srgbClr val="242424"/>
                </a:solidFill>
                <a:latin typeface="Lora Bold"/>
                <a:ea typeface="Lora Bold"/>
                <a:cs typeface="Lora Bold"/>
                <a:sym typeface="Lora Bold"/>
              </a:rPr>
              <a:t>E</a:t>
            </a:r>
            <a:r>
              <a:rPr lang="en-US" sz="3297" b="1">
                <a:solidFill>
                  <a:srgbClr val="242424"/>
                </a:solidFill>
                <a:latin typeface="Lora Bold"/>
                <a:ea typeface="Lora Bold"/>
                <a:cs typeface="Lora Bold"/>
                <a:sym typeface="Lora Bold"/>
              </a:rPr>
              <a:t>l </a:t>
            </a:r>
            <a:r>
              <a:rPr lang="en-US" sz="3297" b="1" u="none" strike="noStrike">
                <a:solidFill>
                  <a:srgbClr val="242424"/>
                </a:solidFill>
                <a:latin typeface="Lora Bold"/>
                <a:ea typeface="Lora Bold"/>
                <a:cs typeface="Lora Bold"/>
                <a:sym typeface="Lora Bold"/>
              </a:rPr>
              <a:t>folícul</a:t>
            </a:r>
            <a:r>
              <a:rPr lang="en-US" sz="3297" b="1">
                <a:solidFill>
                  <a:srgbClr val="242424"/>
                </a:solidFill>
                <a:latin typeface="Lora Bold"/>
                <a:ea typeface="Lora Bold"/>
                <a:cs typeface="Lora Bold"/>
                <a:sym typeface="Lora Bold"/>
              </a:rPr>
              <a:t>o </a:t>
            </a:r>
            <a:r>
              <a:rPr lang="en-US" sz="3297" b="1" u="none" strike="noStrike">
                <a:solidFill>
                  <a:srgbClr val="242424"/>
                </a:solidFill>
                <a:latin typeface="Lora Bold"/>
                <a:ea typeface="Lora Bold"/>
                <a:cs typeface="Lora Bold"/>
                <a:sym typeface="Lora Bold"/>
              </a:rPr>
              <a:t>p</a:t>
            </a:r>
            <a:r>
              <a:rPr lang="en-US" sz="3297" b="1">
                <a:solidFill>
                  <a:srgbClr val="242424"/>
                </a:solidFill>
                <a:latin typeface="Lora Bold"/>
                <a:ea typeface="Lora Bold"/>
                <a:cs typeface="Lora Bold"/>
                <a:sym typeface="Lora Bold"/>
              </a:rPr>
              <a:t>i</a:t>
            </a:r>
            <a:r>
              <a:rPr lang="en-US" sz="3297" b="1" u="none" strike="noStrike">
                <a:solidFill>
                  <a:srgbClr val="242424"/>
                </a:solidFill>
                <a:latin typeface="Lora Bold"/>
                <a:ea typeface="Lora Bold"/>
                <a:cs typeface="Lora Bold"/>
                <a:sym typeface="Lora Bold"/>
              </a:rPr>
              <a:t>l</a:t>
            </a:r>
            <a:r>
              <a:rPr lang="en-US" sz="3297" b="1">
                <a:solidFill>
                  <a:srgbClr val="242424"/>
                </a:solidFill>
                <a:latin typeface="Lora Bold"/>
                <a:ea typeface="Lora Bold"/>
                <a:cs typeface="Lora Bold"/>
                <a:sym typeface="Lora Bold"/>
              </a:rPr>
              <a:t>oso s</a:t>
            </a:r>
            <a:r>
              <a:rPr lang="en-US" sz="3297" b="1" u="none" strike="noStrike">
                <a:solidFill>
                  <a:srgbClr val="242424"/>
                </a:solidFill>
                <a:latin typeface="Lora Bold"/>
                <a:ea typeface="Lora Bold"/>
                <a:cs typeface="Lora Bold"/>
                <a:sym typeface="Lora Bold"/>
              </a:rPr>
              <a:t>uf</a:t>
            </a:r>
            <a:r>
              <a:rPr lang="en-US" sz="3297" b="1">
                <a:solidFill>
                  <a:srgbClr val="242424"/>
                </a:solidFill>
                <a:latin typeface="Lora Bold"/>
                <a:ea typeface="Lora Bold"/>
                <a:cs typeface="Lora Bold"/>
                <a:sym typeface="Lora Bold"/>
              </a:rPr>
              <a:t>r</a:t>
            </a:r>
            <a:r>
              <a:rPr lang="en-US" sz="3297" b="1" u="none" strike="noStrike">
                <a:solidFill>
                  <a:srgbClr val="242424"/>
                </a:solidFill>
                <a:latin typeface="Lora Bold"/>
                <a:ea typeface="Lora Bold"/>
                <a:cs typeface="Lora Bold"/>
                <a:sym typeface="Lora Bold"/>
              </a:rPr>
              <a:t>e </a:t>
            </a:r>
            <a:r>
              <a:rPr lang="en-US" sz="3297" b="1">
                <a:solidFill>
                  <a:srgbClr val="242424"/>
                </a:solidFill>
                <a:latin typeface="Lora Bold"/>
                <a:ea typeface="Lora Bold"/>
                <a:cs typeface="Lora Bold"/>
                <a:sym typeface="Lora Bold"/>
              </a:rPr>
              <a:t>una atr</a:t>
            </a:r>
            <a:r>
              <a:rPr lang="en-US" sz="3297" b="1" u="none" strike="noStrike">
                <a:solidFill>
                  <a:srgbClr val="242424"/>
                </a:solidFill>
                <a:latin typeface="Lora Bold"/>
                <a:ea typeface="Lora Bold"/>
                <a:cs typeface="Lora Bold"/>
                <a:sym typeface="Lora Bold"/>
              </a:rPr>
              <a:t>ofi</a:t>
            </a:r>
            <a:r>
              <a:rPr lang="en-US" sz="3297" b="1">
                <a:solidFill>
                  <a:srgbClr val="242424"/>
                </a:solidFill>
                <a:latin typeface="Lora Bold"/>
                <a:ea typeface="Lora Bold"/>
                <a:cs typeface="Lora Bold"/>
                <a:sym typeface="Lora Bold"/>
              </a:rPr>
              <a:t>a.</a:t>
            </a:r>
          </a:p>
          <a:p>
            <a:pPr marL="1424027" lvl="2" indent="-474676" algn="just">
              <a:lnSpc>
                <a:spcPts val="4617"/>
              </a:lnSpc>
              <a:buFont typeface="Arial"/>
              <a:buChar char="⚬"/>
            </a:pPr>
            <a:r>
              <a:rPr lang="en-US" sz="3297" b="1">
                <a:solidFill>
                  <a:srgbClr val="242424"/>
                </a:solidFill>
                <a:latin typeface="Lora Bold"/>
                <a:ea typeface="Lora Bold"/>
                <a:cs typeface="Lora Bold"/>
                <a:sym typeface="Lora Bold"/>
              </a:rPr>
              <a:t>Esto i</a:t>
            </a:r>
            <a:r>
              <a:rPr lang="en-US" sz="3297" b="1" u="none" strike="noStrike">
                <a:solidFill>
                  <a:srgbClr val="242424"/>
                </a:solidFill>
                <a:latin typeface="Lora Bold"/>
                <a:ea typeface="Lora Bold"/>
                <a:cs typeface="Lora Bold"/>
                <a:sym typeface="Lora Bold"/>
              </a:rPr>
              <a:t>mp</a:t>
            </a:r>
            <a:r>
              <a:rPr lang="en-US" sz="3297" b="1">
                <a:solidFill>
                  <a:srgbClr val="242424"/>
                </a:solidFill>
                <a:latin typeface="Lora Bold"/>
                <a:ea typeface="Lora Bold"/>
                <a:cs typeface="Lora Bold"/>
                <a:sym typeface="Lora Bold"/>
              </a:rPr>
              <a:t>i</a:t>
            </a:r>
            <a:r>
              <a:rPr lang="en-US" sz="3297" b="1" u="none" strike="noStrike">
                <a:solidFill>
                  <a:srgbClr val="242424"/>
                </a:solidFill>
                <a:latin typeface="Lora Bold"/>
                <a:ea typeface="Lora Bold"/>
                <a:cs typeface="Lora Bold"/>
                <a:sym typeface="Lora Bold"/>
              </a:rPr>
              <a:t>d</a:t>
            </a:r>
            <a:r>
              <a:rPr lang="en-US" sz="3297" b="1">
                <a:solidFill>
                  <a:srgbClr val="242424"/>
                </a:solidFill>
                <a:latin typeface="Lora Bold"/>
                <a:ea typeface="Lora Bold"/>
                <a:cs typeface="Lora Bold"/>
                <a:sym typeface="Lora Bold"/>
              </a:rPr>
              <a:t>e</a:t>
            </a:r>
            <a:r>
              <a:rPr lang="en-US" sz="3297" b="1" u="none" strike="noStrike">
                <a:solidFill>
                  <a:srgbClr val="242424"/>
                </a:solidFill>
                <a:latin typeface="Lora Bold"/>
                <a:ea typeface="Lora Bold"/>
                <a:cs typeface="Lora Bold"/>
                <a:sym typeface="Lora Bold"/>
              </a:rPr>
              <a:t> l</a:t>
            </a:r>
            <a:r>
              <a:rPr lang="en-US" sz="3297" b="1">
                <a:solidFill>
                  <a:srgbClr val="242424"/>
                </a:solidFill>
                <a:latin typeface="Lora Bold"/>
                <a:ea typeface="Lora Bold"/>
                <a:cs typeface="Lora Bold"/>
                <a:sym typeface="Lora Bold"/>
              </a:rPr>
              <a:t>a </a:t>
            </a:r>
            <a:r>
              <a:rPr lang="en-US" sz="3297" b="1" u="none" strike="noStrike">
                <a:solidFill>
                  <a:srgbClr val="242424"/>
                </a:solidFill>
                <a:latin typeface="Lora Bold"/>
                <a:ea typeface="Lora Bold"/>
                <a:cs typeface="Lora Bold"/>
                <a:sym typeface="Lora Bold"/>
              </a:rPr>
              <a:t>reg</a:t>
            </a:r>
            <a:r>
              <a:rPr lang="en-US" sz="3297" b="1">
                <a:solidFill>
                  <a:srgbClr val="242424"/>
                </a:solidFill>
                <a:latin typeface="Lora Bold"/>
                <a:ea typeface="Lora Bold"/>
                <a:cs typeface="Lora Bold"/>
                <a:sym typeface="Lora Bold"/>
              </a:rPr>
              <a:t>ener</a:t>
            </a:r>
            <a:r>
              <a:rPr lang="en-US" sz="3297" b="1" u="none" strike="noStrike">
                <a:solidFill>
                  <a:srgbClr val="242424"/>
                </a:solidFill>
                <a:latin typeface="Lora Bold"/>
                <a:ea typeface="Lora Bold"/>
                <a:cs typeface="Lora Bold"/>
                <a:sym typeface="Lora Bold"/>
              </a:rPr>
              <a:t>a</a:t>
            </a:r>
            <a:r>
              <a:rPr lang="en-US" sz="3297" b="1">
                <a:solidFill>
                  <a:srgbClr val="242424"/>
                </a:solidFill>
                <a:latin typeface="Lora Bold"/>
                <a:ea typeface="Lora Bold"/>
                <a:cs typeface="Lora Bold"/>
                <a:sym typeface="Lora Bold"/>
              </a:rPr>
              <a:t>ción </a:t>
            </a:r>
            <a:r>
              <a:rPr lang="en-US" sz="3297" b="1" u="none" strike="noStrike">
                <a:solidFill>
                  <a:srgbClr val="242424"/>
                </a:solidFill>
                <a:latin typeface="Lora Bold"/>
                <a:ea typeface="Lora Bold"/>
                <a:cs typeface="Lora Bold"/>
                <a:sym typeface="Lora Bold"/>
              </a:rPr>
              <a:t>cap</a:t>
            </a:r>
            <a:r>
              <a:rPr lang="en-US" sz="3297" b="1">
                <a:solidFill>
                  <a:srgbClr val="242424"/>
                </a:solidFill>
                <a:latin typeface="Lora Bold"/>
                <a:ea typeface="Lora Bold"/>
                <a:cs typeface="Lora Bold"/>
                <a:sym typeface="Lora Bold"/>
              </a:rPr>
              <a:t>ila</a:t>
            </a:r>
            <a:r>
              <a:rPr lang="en-US" sz="3297" b="1" u="none" strike="noStrike">
                <a:solidFill>
                  <a:srgbClr val="242424"/>
                </a:solidFill>
                <a:latin typeface="Lora Bold"/>
                <a:ea typeface="Lora Bold"/>
                <a:cs typeface="Lora Bold"/>
                <a:sym typeface="Lora Bold"/>
              </a:rPr>
              <a:t>r, c</a:t>
            </a:r>
            <a:r>
              <a:rPr lang="en-US" sz="3297" b="1">
                <a:solidFill>
                  <a:srgbClr val="242424"/>
                </a:solidFill>
                <a:latin typeface="Lora Bold"/>
                <a:ea typeface="Lora Bold"/>
                <a:cs typeface="Lora Bold"/>
                <a:sym typeface="Lora Bold"/>
              </a:rPr>
              <a:t>a</a:t>
            </a:r>
            <a:r>
              <a:rPr lang="en-US" sz="3297" b="1" u="none" strike="noStrike">
                <a:solidFill>
                  <a:srgbClr val="242424"/>
                </a:solidFill>
                <a:latin typeface="Lora Bold"/>
                <a:ea typeface="Lora Bold"/>
                <a:cs typeface="Lora Bold"/>
                <a:sym typeface="Lora Bold"/>
              </a:rPr>
              <a:t>u</a:t>
            </a:r>
            <a:r>
              <a:rPr lang="en-US" sz="3297" b="1">
                <a:solidFill>
                  <a:srgbClr val="242424"/>
                </a:solidFill>
                <a:latin typeface="Lora Bold"/>
                <a:ea typeface="Lora Bold"/>
                <a:cs typeface="Lora Bold"/>
                <a:sym typeface="Lora Bold"/>
              </a:rPr>
              <a:t>s</a:t>
            </a:r>
            <a:r>
              <a:rPr lang="en-US" sz="3297" b="1" u="none" strike="noStrike">
                <a:solidFill>
                  <a:srgbClr val="242424"/>
                </a:solidFill>
                <a:latin typeface="Lora Bold"/>
                <a:ea typeface="Lora Bold"/>
                <a:cs typeface="Lora Bold"/>
                <a:sym typeface="Lora Bold"/>
              </a:rPr>
              <a:t>a</a:t>
            </a:r>
            <a:r>
              <a:rPr lang="en-US" sz="3297" b="1">
                <a:solidFill>
                  <a:srgbClr val="242424"/>
                </a:solidFill>
                <a:latin typeface="Lora Bold"/>
                <a:ea typeface="Lora Bold"/>
                <a:cs typeface="Lora Bold"/>
                <a:sym typeface="Lora Bold"/>
              </a:rPr>
              <a:t>nd</a:t>
            </a:r>
            <a:r>
              <a:rPr lang="en-US" sz="3297" b="1" u="none" strike="noStrike">
                <a:solidFill>
                  <a:srgbClr val="242424"/>
                </a:solidFill>
                <a:latin typeface="Lora Bold"/>
                <a:ea typeface="Lora Bold"/>
                <a:cs typeface="Lora Bold"/>
                <a:sym typeface="Lora Bold"/>
              </a:rPr>
              <a:t>o</a:t>
            </a:r>
            <a:r>
              <a:rPr lang="en-US" sz="3297" b="1">
                <a:solidFill>
                  <a:srgbClr val="242424"/>
                </a:solidFill>
                <a:latin typeface="Lora Bold"/>
                <a:ea typeface="Lora Bold"/>
                <a:cs typeface="Lora Bold"/>
                <a:sym typeface="Lora Bold"/>
              </a:rPr>
              <a:t> </a:t>
            </a:r>
            <a:r>
              <a:rPr lang="en-US" sz="3297" b="1" u="none" strike="noStrike">
                <a:solidFill>
                  <a:srgbClr val="242424"/>
                </a:solidFill>
                <a:latin typeface="Lora Bold"/>
                <a:ea typeface="Lora Bold"/>
                <a:cs typeface="Lora Bold"/>
                <a:sym typeface="Lora Bold"/>
              </a:rPr>
              <a:t>zon</a:t>
            </a:r>
            <a:r>
              <a:rPr lang="en-US" sz="3297" b="1">
                <a:solidFill>
                  <a:srgbClr val="242424"/>
                </a:solidFill>
                <a:latin typeface="Lora Bold"/>
                <a:ea typeface="Lora Bold"/>
                <a:cs typeface="Lora Bold"/>
                <a:sym typeface="Lora Bold"/>
              </a:rPr>
              <a:t>as despobl</a:t>
            </a:r>
            <a:r>
              <a:rPr lang="en-US" sz="3297" b="1" u="none" strike="noStrike">
                <a:solidFill>
                  <a:srgbClr val="242424"/>
                </a:solidFill>
                <a:latin typeface="Lora Bold"/>
                <a:ea typeface="Lora Bold"/>
                <a:cs typeface="Lora Bold"/>
                <a:sym typeface="Lora Bold"/>
              </a:rPr>
              <a:t>a</a:t>
            </a:r>
            <a:r>
              <a:rPr lang="en-US" sz="3297" b="1">
                <a:solidFill>
                  <a:srgbClr val="242424"/>
                </a:solidFill>
                <a:latin typeface="Lora Bold"/>
                <a:ea typeface="Lora Bold"/>
                <a:cs typeface="Lora Bold"/>
                <a:sym typeface="Lora Bold"/>
              </a:rPr>
              <a:t>das permane</a:t>
            </a:r>
            <a:r>
              <a:rPr lang="en-US" sz="3297" b="1" u="none" strike="noStrike">
                <a:solidFill>
                  <a:srgbClr val="242424"/>
                </a:solidFill>
                <a:latin typeface="Lora Bold"/>
                <a:ea typeface="Lora Bold"/>
                <a:cs typeface="Lora Bold"/>
                <a:sym typeface="Lora Bold"/>
              </a:rPr>
              <a:t>nt</a:t>
            </a:r>
            <a:r>
              <a:rPr lang="en-US" sz="3297" b="1">
                <a:solidFill>
                  <a:srgbClr val="242424"/>
                </a:solidFill>
                <a:latin typeface="Lora Bold"/>
                <a:ea typeface="Lora Bold"/>
                <a:cs typeface="Lora Bold"/>
                <a:sym typeface="Lora Bold"/>
              </a:rPr>
              <a:t>e</a:t>
            </a:r>
            <a:r>
              <a:rPr lang="en-US" sz="3297" b="1" u="none" strike="noStrike">
                <a:solidFill>
                  <a:srgbClr val="242424"/>
                </a:solidFill>
                <a:latin typeface="Lora Bold"/>
                <a:ea typeface="Lora Bold"/>
                <a:cs typeface="Lora Bold"/>
                <a:sym typeface="Lora Bold"/>
              </a:rPr>
              <a:t>s</a:t>
            </a:r>
            <a:r>
              <a:rPr lang="en-US" sz="3297" b="1">
                <a:solidFill>
                  <a:srgbClr val="242424"/>
                </a:solidFill>
                <a:latin typeface="Lora Bold"/>
                <a:ea typeface="Lora Bold"/>
                <a:cs typeface="Lora Bold"/>
                <a:sym typeface="Lora Bold"/>
              </a:rPr>
              <a:t>.</a:t>
            </a:r>
          </a:p>
          <a:p>
            <a:pPr marL="0" lvl="0" indent="0" algn="ctr">
              <a:lnSpc>
                <a:spcPts val="2657"/>
              </a:lnSpc>
            </a:pPr>
            <a:endParaRPr lang="en-US" sz="3297" b="1">
              <a:solidFill>
                <a:srgbClr val="242424"/>
              </a:solidFill>
              <a:latin typeface="Lora Bold"/>
              <a:ea typeface="Lora Bold"/>
              <a:cs typeface="Lora Bold"/>
              <a:sym typeface="Lora Bold"/>
            </a:endParaRPr>
          </a:p>
        </p:txBody>
      </p:sp>
      <p:sp>
        <p:nvSpPr>
          <p:cNvPr id="9" name="Freeform 9"/>
          <p:cNvSpPr/>
          <p:nvPr/>
        </p:nvSpPr>
        <p:spPr>
          <a:xfrm rot="238012">
            <a:off x="13294082" y="-4903914"/>
            <a:ext cx="8387776" cy="8073235"/>
          </a:xfrm>
          <a:custGeom>
            <a:avLst/>
            <a:gdLst/>
            <a:ahLst/>
            <a:cxnLst/>
            <a:rect l="l" t="t" r="r" b="b"/>
            <a:pathLst>
              <a:path w="8387776" h="8073235">
                <a:moveTo>
                  <a:pt x="0" y="0"/>
                </a:moveTo>
                <a:lnTo>
                  <a:pt x="8387776" y="0"/>
                </a:lnTo>
                <a:lnTo>
                  <a:pt x="8387776" y="8073234"/>
                </a:lnTo>
                <a:lnTo>
                  <a:pt x="0" y="8073234"/>
                </a:lnTo>
                <a:lnTo>
                  <a:pt x="0" y="0"/>
                </a:lnTo>
                <a:close/>
              </a:path>
            </a:pathLst>
          </a:custGeom>
          <a:blipFill>
            <a:blip r:embed="rId3">
              <a:alphaModFix amt="59000"/>
            </a:blip>
            <a:stretch>
              <a:fillRect/>
            </a:stretch>
          </a:blipFill>
        </p:spPr>
        <p:txBody>
          <a:bodyPr/>
          <a:lstStyle/>
          <a:p>
            <a:endParaRPr lang="es-ES"/>
          </a:p>
        </p:txBody>
      </p:sp>
      <p:sp>
        <p:nvSpPr>
          <p:cNvPr id="10" name="Freeform 10"/>
          <p:cNvSpPr/>
          <p:nvPr/>
        </p:nvSpPr>
        <p:spPr>
          <a:xfrm rot="7072494">
            <a:off x="189657" y="-120791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11" name="Freeform 11"/>
          <p:cNvSpPr/>
          <p:nvPr/>
        </p:nvSpPr>
        <p:spPr>
          <a:xfrm rot="-5902654">
            <a:off x="8368597" y="7388450"/>
            <a:ext cx="2299916" cy="3739700"/>
          </a:xfrm>
          <a:custGeom>
            <a:avLst/>
            <a:gdLst/>
            <a:ahLst/>
            <a:cxnLst/>
            <a:rect l="l" t="t" r="r" b="b"/>
            <a:pathLst>
              <a:path w="2299916" h="3739700">
                <a:moveTo>
                  <a:pt x="0" y="0"/>
                </a:moveTo>
                <a:lnTo>
                  <a:pt x="2299916" y="0"/>
                </a:lnTo>
                <a:lnTo>
                  <a:pt x="2299916" y="3739700"/>
                </a:lnTo>
                <a:lnTo>
                  <a:pt x="0" y="3739700"/>
                </a:lnTo>
                <a:lnTo>
                  <a:pt x="0" y="0"/>
                </a:lnTo>
                <a:close/>
              </a:path>
            </a:pathLst>
          </a:custGeom>
          <a:blipFill>
            <a:blip r:embed="rId4"/>
            <a:stretch>
              <a:fillRect/>
            </a:stretch>
          </a:blipFill>
        </p:spPr>
        <p:txBody>
          <a:bodyPr/>
          <a:lstStyle/>
          <a:p>
            <a:endParaRPr lang="es-ES"/>
          </a:p>
        </p:txBody>
      </p:sp>
      <p:sp>
        <p:nvSpPr>
          <p:cNvPr id="12" name="Freeform 12"/>
          <p:cNvSpPr/>
          <p:nvPr/>
        </p:nvSpPr>
        <p:spPr>
          <a:xfrm rot="-1876830">
            <a:off x="16670283" y="2503337"/>
            <a:ext cx="1178035" cy="1915504"/>
          </a:xfrm>
          <a:custGeom>
            <a:avLst/>
            <a:gdLst/>
            <a:ahLst/>
            <a:cxnLst/>
            <a:rect l="l" t="t" r="r" b="b"/>
            <a:pathLst>
              <a:path w="1178035" h="1915504">
                <a:moveTo>
                  <a:pt x="0" y="0"/>
                </a:moveTo>
                <a:lnTo>
                  <a:pt x="1178034" y="0"/>
                </a:lnTo>
                <a:lnTo>
                  <a:pt x="1178034" y="1915503"/>
                </a:lnTo>
                <a:lnTo>
                  <a:pt x="0" y="1915503"/>
                </a:lnTo>
                <a:lnTo>
                  <a:pt x="0" y="0"/>
                </a:lnTo>
                <a:close/>
              </a:path>
            </a:pathLst>
          </a:custGeom>
          <a:blipFill>
            <a:blip r:embed="rId4"/>
            <a:stretch>
              <a:fillRect/>
            </a:stretch>
          </a:blipFill>
        </p:spPr>
        <p:txBody>
          <a:bodyPr/>
          <a:lstStyle/>
          <a:p>
            <a:endParaRPr lang="es-ES"/>
          </a:p>
        </p:txBody>
      </p:sp>
      <p:sp>
        <p:nvSpPr>
          <p:cNvPr id="13" name="Freeform 13"/>
          <p:cNvSpPr/>
          <p:nvPr/>
        </p:nvSpPr>
        <p:spPr>
          <a:xfrm rot="10547054">
            <a:off x="-744678" y="474849"/>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4" name="TextBox 14"/>
          <p:cNvSpPr txBox="1"/>
          <p:nvPr/>
        </p:nvSpPr>
        <p:spPr>
          <a:xfrm>
            <a:off x="4140266" y="307931"/>
            <a:ext cx="11730817" cy="1891553"/>
          </a:xfrm>
          <a:prstGeom prst="rect">
            <a:avLst/>
          </a:prstGeom>
        </p:spPr>
        <p:txBody>
          <a:bodyPr lIns="0" tIns="0" rIns="0" bIns="0" rtlCol="0" anchor="t">
            <a:spAutoFit/>
          </a:bodyPr>
          <a:lstStyle/>
          <a:p>
            <a:pPr algn="ctr">
              <a:lnSpc>
                <a:spcPts val="7615"/>
              </a:lnSpc>
            </a:pPr>
            <a:r>
              <a:rPr lang="en-US" sz="5439" b="1">
                <a:solidFill>
                  <a:srgbClr val="282828"/>
                </a:solidFill>
                <a:latin typeface="Lora Bold"/>
                <a:ea typeface="Lora Bold"/>
                <a:cs typeface="Lora Bold"/>
                <a:sym typeface="Lora Bold"/>
              </a:rPr>
              <a:t>Tratamiento de las alopecias</a:t>
            </a:r>
          </a:p>
          <a:p>
            <a:pPr marL="0" lvl="0" indent="0" algn="ctr">
              <a:lnSpc>
                <a:spcPts val="7615"/>
              </a:lnSpc>
              <a:spcBef>
                <a:spcPct val="0"/>
              </a:spcBef>
            </a:pPr>
            <a:endParaRPr lang="en-US" sz="5439" b="1">
              <a:solidFill>
                <a:srgbClr val="282828"/>
              </a:solidFill>
              <a:latin typeface="Lora Bold"/>
              <a:ea typeface="Lora Bold"/>
              <a:cs typeface="Lora Bold"/>
              <a:sym typeface="Lora Bold"/>
            </a:endParaRPr>
          </a:p>
        </p:txBody>
      </p:sp>
      <p:sp>
        <p:nvSpPr>
          <p:cNvPr id="15" name="TextBox 15"/>
          <p:cNvSpPr txBox="1"/>
          <p:nvPr/>
        </p:nvSpPr>
        <p:spPr>
          <a:xfrm>
            <a:off x="6754937" y="5873667"/>
            <a:ext cx="3873944"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INDICACIONES</a:t>
            </a:r>
          </a:p>
        </p:txBody>
      </p:sp>
      <p:sp>
        <p:nvSpPr>
          <p:cNvPr id="16" name="TextBox 16"/>
          <p:cNvSpPr txBox="1"/>
          <p:nvPr/>
        </p:nvSpPr>
        <p:spPr>
          <a:xfrm>
            <a:off x="11916718" y="5873759"/>
            <a:ext cx="5832659" cy="542832"/>
          </a:xfrm>
          <a:prstGeom prst="rect">
            <a:avLst/>
          </a:prstGeom>
        </p:spPr>
        <p:txBody>
          <a:bodyPr lIns="0" tIns="0" rIns="0" bIns="0" rtlCol="0" anchor="t">
            <a:spAutoFit/>
          </a:bodyPr>
          <a:lstStyle/>
          <a:p>
            <a:pPr marL="0" lvl="0" indent="0" algn="ctr">
              <a:lnSpc>
                <a:spcPts val="4205"/>
              </a:lnSpc>
              <a:spcBef>
                <a:spcPct val="0"/>
              </a:spcBef>
            </a:pPr>
            <a:r>
              <a:rPr lang="en-US" sz="3003" spc="-126">
                <a:solidFill>
                  <a:srgbClr val="405E4B"/>
                </a:solidFill>
                <a:latin typeface="Brasika"/>
                <a:ea typeface="Brasika"/>
                <a:cs typeface="Brasika"/>
                <a:sym typeface="Brasika"/>
              </a:rPr>
              <a:t>CONTRAINDICACIONES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062590" y="774200"/>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872108" y="-56005"/>
            <a:ext cx="16543784" cy="3095830"/>
          </a:xfrm>
          <a:prstGeom prst="rect">
            <a:avLst/>
          </a:prstGeom>
        </p:spPr>
        <p:txBody>
          <a:bodyPr lIns="0" tIns="0" rIns="0" bIns="0" rtlCol="0" anchor="t">
            <a:spAutoFit/>
          </a:bodyPr>
          <a:lstStyle/>
          <a:p>
            <a:pPr algn="ctr">
              <a:lnSpc>
                <a:spcPts val="8362"/>
              </a:lnSpc>
            </a:pPr>
            <a:r>
              <a:rPr lang="en-US" sz="4620" b="1" i="1" spc="198">
                <a:solidFill>
                  <a:srgbClr val="282828"/>
                </a:solidFill>
                <a:latin typeface="Lora Bold Italics"/>
                <a:ea typeface="Lora Bold Italics"/>
                <a:cs typeface="Lora Bold Italics"/>
                <a:sym typeface="Lora Bold Italics"/>
              </a:rPr>
              <a:t>2.      APLICACIÓN DE PROTOCOLOS DE ATENCIÓN, ACOMODACIÓN Y PREPARACIÓN DEL CLIENTE</a:t>
            </a:r>
          </a:p>
          <a:p>
            <a:pPr algn="ctr">
              <a:lnSpc>
                <a:spcPts val="8362"/>
              </a:lnSpc>
              <a:spcBef>
                <a:spcPct val="0"/>
              </a:spcBef>
            </a:pPr>
            <a:endParaRPr lang="en-US" sz="4620" b="1" i="1" spc="198">
              <a:solidFill>
                <a:srgbClr val="282828"/>
              </a:solidFill>
              <a:latin typeface="Lora Bold Italics"/>
              <a:ea typeface="Lora Bold Italics"/>
              <a:cs typeface="Lora Bold Italics"/>
              <a:sym typeface="Lora Bold Italics"/>
            </a:endParaRPr>
          </a:p>
        </p:txBody>
      </p:sp>
      <p:sp>
        <p:nvSpPr>
          <p:cNvPr id="6" name="TextBox 6"/>
          <p:cNvSpPr txBox="1"/>
          <p:nvPr/>
        </p:nvSpPr>
        <p:spPr>
          <a:xfrm>
            <a:off x="1307393" y="2165037"/>
            <a:ext cx="15951907" cy="7750593"/>
          </a:xfrm>
          <a:prstGeom prst="rect">
            <a:avLst/>
          </a:prstGeom>
        </p:spPr>
        <p:txBody>
          <a:bodyPr lIns="0" tIns="0" rIns="0" bIns="0" rtlCol="0" anchor="t">
            <a:spAutoFit/>
          </a:bodyPr>
          <a:lstStyle/>
          <a:p>
            <a:pPr algn="just">
              <a:lnSpc>
                <a:spcPts val="6281"/>
              </a:lnSpc>
            </a:pPr>
            <a:r>
              <a:rPr lang="en-US" sz="3470" b="1" i="1" spc="149">
                <a:solidFill>
                  <a:srgbClr val="282828"/>
                </a:solidFill>
                <a:latin typeface="Lora Bold Italics"/>
                <a:ea typeface="Lora Bold Italics"/>
                <a:cs typeface="Lora Bold Italics"/>
                <a:sym typeface="Lora Bold Italics"/>
              </a:rPr>
              <a:t>                          </a:t>
            </a:r>
            <a:r>
              <a:rPr lang="en-US" sz="3470" b="1" i="1" u="sng" spc="149">
                <a:solidFill>
                  <a:srgbClr val="282828"/>
                </a:solidFill>
                <a:latin typeface="Lora Bold Italics"/>
                <a:ea typeface="Lora Bold Italics"/>
                <a:cs typeface="Lora Bold Italics"/>
                <a:sym typeface="Lora Bold Italics"/>
              </a:rPr>
              <a:t>    EL PROTOCOLO PROFESIONAL</a:t>
            </a:r>
          </a:p>
          <a:p>
            <a:pPr algn="just">
              <a:lnSpc>
                <a:spcPts val="5670"/>
              </a:lnSpc>
            </a:pPr>
            <a:endParaRPr lang="en-US" sz="3470" b="1" i="1" u="sng" spc="149">
              <a:solidFill>
                <a:srgbClr val="282828"/>
              </a:solidFill>
              <a:latin typeface="Lora Bold Italics"/>
              <a:ea typeface="Lora Bold Italics"/>
              <a:cs typeface="Lora Bold Italics"/>
              <a:sym typeface="Lora Bold Italics"/>
            </a:endParaRPr>
          </a:p>
          <a:p>
            <a:pPr marL="749272" lvl="1" indent="-374636" algn="just">
              <a:lnSpc>
                <a:spcPts val="6281"/>
              </a:lnSpc>
              <a:buFont typeface="Arial"/>
              <a:buChar char="•"/>
            </a:pPr>
            <a:r>
              <a:rPr lang="en-US" sz="3470" b="1" i="1" spc="149">
                <a:solidFill>
                  <a:srgbClr val="282828"/>
                </a:solidFill>
                <a:latin typeface="Lora Bold Italics"/>
                <a:ea typeface="Lora Bold Italics"/>
                <a:cs typeface="Lora Bold Italics"/>
                <a:sym typeface="Lora Bold Italics"/>
              </a:rPr>
              <a:t>¿Qué es?</a:t>
            </a:r>
            <a:r>
              <a:rPr lang="en-US" sz="3470" i="1" spc="149">
                <a:solidFill>
                  <a:srgbClr val="282828"/>
                </a:solidFill>
                <a:latin typeface="Lora Italics"/>
                <a:ea typeface="Lora Italics"/>
                <a:cs typeface="Lora Italics"/>
                <a:sym typeface="Lora Italics"/>
              </a:rPr>
              <a:t> Es un conjunto de normas y procedimientos que garantizan una atención eficaz, segura y personalizada.</a:t>
            </a:r>
          </a:p>
          <a:p>
            <a:pPr algn="just">
              <a:lnSpc>
                <a:spcPts val="6281"/>
              </a:lnSpc>
            </a:pPr>
            <a:endParaRPr lang="en-US" sz="3470" i="1" spc="149">
              <a:solidFill>
                <a:srgbClr val="282828"/>
              </a:solidFill>
              <a:latin typeface="Lora Italics"/>
              <a:ea typeface="Lora Italics"/>
              <a:cs typeface="Lora Italics"/>
              <a:sym typeface="Lora Italics"/>
            </a:endParaRPr>
          </a:p>
          <a:p>
            <a:pPr marL="749272" lvl="1" indent="-374636" algn="just">
              <a:lnSpc>
                <a:spcPts val="6281"/>
              </a:lnSpc>
              <a:buFont typeface="Arial"/>
              <a:buChar char="•"/>
            </a:pPr>
            <a:r>
              <a:rPr lang="en-US" sz="3470" b="1" i="1" spc="149">
                <a:solidFill>
                  <a:srgbClr val="282828"/>
                </a:solidFill>
                <a:latin typeface="Lora Bold Italics"/>
                <a:ea typeface="Lora Bold Italics"/>
                <a:cs typeface="Lora Bold Italics"/>
                <a:sym typeface="Lora Bold Italics"/>
              </a:rPr>
              <a:t>Beneficios de su aplicación:</a:t>
            </a:r>
          </a:p>
          <a:p>
            <a:pPr marL="1498544" lvl="2" indent="-499515" algn="just">
              <a:lnSpc>
                <a:spcPts val="6281"/>
              </a:lnSpc>
              <a:buFont typeface="Arial"/>
              <a:buChar char="⚬"/>
            </a:pPr>
            <a:r>
              <a:rPr lang="en-US" sz="3470" i="1" spc="149">
                <a:solidFill>
                  <a:srgbClr val="282828"/>
                </a:solidFill>
                <a:latin typeface="Lora Italics"/>
                <a:ea typeface="Lora Italics"/>
                <a:cs typeface="Lora Italics"/>
                <a:sym typeface="Lora Italics"/>
              </a:rPr>
              <a:t>Mejora la experiencia del cliente.</a:t>
            </a:r>
          </a:p>
          <a:p>
            <a:pPr marL="1498544" lvl="2" indent="-499515" algn="just">
              <a:lnSpc>
                <a:spcPts val="6281"/>
              </a:lnSpc>
              <a:buFont typeface="Arial"/>
              <a:buChar char="⚬"/>
            </a:pPr>
            <a:r>
              <a:rPr lang="en-US" sz="3470" i="1" spc="149">
                <a:solidFill>
                  <a:srgbClr val="282828"/>
                </a:solidFill>
                <a:latin typeface="Lora Italics"/>
                <a:ea typeface="Lora Italics"/>
                <a:cs typeface="Lora Italics"/>
                <a:sym typeface="Lora Italics"/>
              </a:rPr>
              <a:t>Optimiza el trabajo técnico.</a:t>
            </a:r>
          </a:p>
          <a:p>
            <a:pPr marL="1498544" lvl="2" indent="-499515" algn="just">
              <a:lnSpc>
                <a:spcPts val="6281"/>
              </a:lnSpc>
              <a:buFont typeface="Arial"/>
              <a:buChar char="⚬"/>
            </a:pPr>
            <a:r>
              <a:rPr lang="en-US" sz="3470" i="1" spc="149">
                <a:solidFill>
                  <a:srgbClr val="282828"/>
                </a:solidFill>
                <a:latin typeface="Lora Italics"/>
                <a:ea typeface="Lora Italics"/>
                <a:cs typeface="Lora Italics"/>
                <a:sym typeface="Lora Italics"/>
              </a:rPr>
              <a:t>Refuerza la imagen del profesional.</a:t>
            </a:r>
          </a:p>
          <a:p>
            <a:pPr algn="just">
              <a:lnSpc>
                <a:spcPts val="5670"/>
              </a:lnSpc>
              <a:spcBef>
                <a:spcPct val="0"/>
              </a:spcBef>
            </a:pPr>
            <a:endParaRPr lang="en-US" sz="3470" i="1" spc="149">
              <a:solidFill>
                <a:srgbClr val="282828"/>
              </a:solidFill>
              <a:latin typeface="Lora Italics"/>
              <a:ea typeface="Lora Italics"/>
              <a:cs typeface="Lora Italics"/>
              <a:sym typeface="Lora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3097996">
            <a:off x="-1949865" y="6970609"/>
            <a:ext cx="11173802" cy="10754784"/>
          </a:xfrm>
          <a:custGeom>
            <a:avLst/>
            <a:gdLst/>
            <a:ahLst/>
            <a:cxnLst/>
            <a:rect l="l" t="t" r="r" b="b"/>
            <a:pathLst>
              <a:path w="11173802" h="10754784">
                <a:moveTo>
                  <a:pt x="0" y="0"/>
                </a:moveTo>
                <a:lnTo>
                  <a:pt x="11173802" y="0"/>
                </a:lnTo>
                <a:lnTo>
                  <a:pt x="11173802" y="10754785"/>
                </a:lnTo>
                <a:lnTo>
                  <a:pt x="0" y="10754785"/>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a:off x="14977902" y="905175"/>
            <a:ext cx="1657123" cy="1153960"/>
          </a:xfrm>
          <a:custGeom>
            <a:avLst/>
            <a:gdLst/>
            <a:ahLst/>
            <a:cxnLst/>
            <a:rect l="l" t="t" r="r" b="b"/>
            <a:pathLst>
              <a:path w="1657123" h="1153960">
                <a:moveTo>
                  <a:pt x="0" y="0"/>
                </a:moveTo>
                <a:lnTo>
                  <a:pt x="1657122" y="0"/>
                </a:lnTo>
                <a:lnTo>
                  <a:pt x="1657122" y="1153960"/>
                </a:lnTo>
                <a:lnTo>
                  <a:pt x="0" y="1153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5" name="Freeform 5"/>
          <p:cNvSpPr/>
          <p:nvPr/>
        </p:nvSpPr>
        <p:spPr>
          <a:xfrm>
            <a:off x="-1455618" y="369826"/>
            <a:ext cx="4011353" cy="3645317"/>
          </a:xfrm>
          <a:custGeom>
            <a:avLst/>
            <a:gdLst/>
            <a:ahLst/>
            <a:cxnLst/>
            <a:rect l="l" t="t" r="r" b="b"/>
            <a:pathLst>
              <a:path w="4011353" h="3645317">
                <a:moveTo>
                  <a:pt x="0" y="0"/>
                </a:moveTo>
                <a:lnTo>
                  <a:pt x="4011353" y="0"/>
                </a:lnTo>
                <a:lnTo>
                  <a:pt x="4011353" y="3645317"/>
                </a:lnTo>
                <a:lnTo>
                  <a:pt x="0" y="3645317"/>
                </a:lnTo>
                <a:lnTo>
                  <a:pt x="0" y="0"/>
                </a:lnTo>
                <a:close/>
              </a:path>
            </a:pathLst>
          </a:custGeom>
          <a:blipFill>
            <a:blip r:embed="rId6"/>
            <a:stretch>
              <a:fillRect/>
            </a:stretch>
          </a:blipFill>
        </p:spPr>
        <p:txBody>
          <a:bodyPr/>
          <a:lstStyle/>
          <a:p>
            <a:endParaRPr lang="es-ES"/>
          </a:p>
        </p:txBody>
      </p:sp>
      <p:sp>
        <p:nvSpPr>
          <p:cNvPr id="6" name="Freeform 6"/>
          <p:cNvSpPr/>
          <p:nvPr/>
        </p:nvSpPr>
        <p:spPr>
          <a:xfrm rot="590530">
            <a:off x="-1737655" y="-1822659"/>
            <a:ext cx="4011353" cy="3645317"/>
          </a:xfrm>
          <a:custGeom>
            <a:avLst/>
            <a:gdLst/>
            <a:ahLst/>
            <a:cxnLst/>
            <a:rect l="l" t="t" r="r" b="b"/>
            <a:pathLst>
              <a:path w="4011353" h="3645317">
                <a:moveTo>
                  <a:pt x="0" y="0"/>
                </a:moveTo>
                <a:lnTo>
                  <a:pt x="4011353" y="0"/>
                </a:lnTo>
                <a:lnTo>
                  <a:pt x="4011353" y="3645318"/>
                </a:lnTo>
                <a:lnTo>
                  <a:pt x="0" y="3645318"/>
                </a:lnTo>
                <a:lnTo>
                  <a:pt x="0" y="0"/>
                </a:lnTo>
                <a:close/>
              </a:path>
            </a:pathLst>
          </a:custGeom>
          <a:blipFill>
            <a:blip r:embed="rId6"/>
            <a:stretch>
              <a:fillRect/>
            </a:stretch>
          </a:blipFill>
        </p:spPr>
        <p:txBody>
          <a:bodyPr/>
          <a:lstStyle/>
          <a:p>
            <a:endParaRPr lang="es-ES"/>
          </a:p>
        </p:txBody>
      </p:sp>
      <p:sp>
        <p:nvSpPr>
          <p:cNvPr id="7" name="Freeform 7"/>
          <p:cNvSpPr/>
          <p:nvPr/>
        </p:nvSpPr>
        <p:spPr>
          <a:xfrm rot="446879">
            <a:off x="13916621" y="6562978"/>
            <a:ext cx="4146670" cy="3294370"/>
          </a:xfrm>
          <a:custGeom>
            <a:avLst/>
            <a:gdLst/>
            <a:ahLst/>
            <a:cxnLst/>
            <a:rect l="l" t="t" r="r" b="b"/>
            <a:pathLst>
              <a:path w="4146670" h="3294370">
                <a:moveTo>
                  <a:pt x="0" y="0"/>
                </a:moveTo>
                <a:lnTo>
                  <a:pt x="4146670" y="0"/>
                </a:lnTo>
                <a:lnTo>
                  <a:pt x="4146670" y="3294370"/>
                </a:lnTo>
                <a:lnTo>
                  <a:pt x="0" y="3294370"/>
                </a:lnTo>
                <a:lnTo>
                  <a:pt x="0" y="0"/>
                </a:lnTo>
                <a:close/>
              </a:path>
            </a:pathLst>
          </a:custGeom>
          <a:blipFill>
            <a:blip r:embed="rId7"/>
            <a:stretch>
              <a:fillRect l="-19060"/>
            </a:stretch>
          </a:blipFill>
        </p:spPr>
        <p:txBody>
          <a:bodyPr/>
          <a:lstStyle/>
          <a:p>
            <a:endParaRPr lang="es-ES"/>
          </a:p>
        </p:txBody>
      </p:sp>
      <p:sp>
        <p:nvSpPr>
          <p:cNvPr id="8" name="Freeform 8"/>
          <p:cNvSpPr/>
          <p:nvPr/>
        </p:nvSpPr>
        <p:spPr>
          <a:xfrm rot="457046">
            <a:off x="13718638" y="1742594"/>
            <a:ext cx="4146670" cy="3263174"/>
          </a:xfrm>
          <a:custGeom>
            <a:avLst/>
            <a:gdLst/>
            <a:ahLst/>
            <a:cxnLst/>
            <a:rect l="l" t="t" r="r" b="b"/>
            <a:pathLst>
              <a:path w="4146670" h="3263174">
                <a:moveTo>
                  <a:pt x="0" y="0"/>
                </a:moveTo>
                <a:lnTo>
                  <a:pt x="4146670" y="0"/>
                </a:lnTo>
                <a:lnTo>
                  <a:pt x="4146670" y="3263174"/>
                </a:lnTo>
                <a:lnTo>
                  <a:pt x="0" y="3263174"/>
                </a:lnTo>
                <a:lnTo>
                  <a:pt x="0" y="0"/>
                </a:lnTo>
                <a:close/>
              </a:path>
            </a:pathLst>
          </a:custGeom>
          <a:blipFill>
            <a:blip r:embed="rId8"/>
            <a:stretch>
              <a:fillRect l="-17933"/>
            </a:stretch>
          </a:blipFill>
        </p:spPr>
        <p:txBody>
          <a:bodyPr/>
          <a:lstStyle/>
          <a:p>
            <a:endParaRPr lang="es-ES"/>
          </a:p>
        </p:txBody>
      </p:sp>
      <p:sp>
        <p:nvSpPr>
          <p:cNvPr id="9" name="TextBox 9"/>
          <p:cNvSpPr txBox="1"/>
          <p:nvPr/>
        </p:nvSpPr>
        <p:spPr>
          <a:xfrm>
            <a:off x="1028700" y="1809309"/>
            <a:ext cx="12691895" cy="7130080"/>
          </a:xfrm>
          <a:prstGeom prst="rect">
            <a:avLst/>
          </a:prstGeom>
        </p:spPr>
        <p:txBody>
          <a:bodyPr lIns="0" tIns="0" rIns="0" bIns="0" rtlCol="0" anchor="t">
            <a:spAutoFit/>
          </a:bodyPr>
          <a:lstStyle/>
          <a:p>
            <a:pPr marL="0" lvl="0" indent="0" algn="l">
              <a:lnSpc>
                <a:spcPts val="5235"/>
              </a:lnSpc>
              <a:spcBef>
                <a:spcPct val="0"/>
              </a:spcBef>
            </a:pPr>
            <a:endParaRPr/>
          </a:p>
          <a:p>
            <a:pPr marL="0" lvl="0" indent="0" algn="l">
              <a:lnSpc>
                <a:spcPts val="5235"/>
              </a:lnSpc>
              <a:spcBef>
                <a:spcPct val="0"/>
              </a:spcBef>
            </a:pPr>
            <a:endParaRPr/>
          </a:p>
          <a:p>
            <a:pPr marL="865881" lvl="1" indent="-432940" algn="l">
              <a:lnSpc>
                <a:spcPts val="5815"/>
              </a:lnSpc>
              <a:spcBef>
                <a:spcPct val="0"/>
              </a:spcBef>
              <a:buFont typeface="Arial"/>
              <a:buChar char="•"/>
            </a:pPr>
            <a:r>
              <a:rPr lang="en-US" sz="4010" i="1" u="none" strike="noStrike" spc="16">
                <a:solidFill>
                  <a:srgbClr val="242424"/>
                </a:solidFill>
                <a:latin typeface="Lora Italics"/>
                <a:ea typeface="Lora Italics"/>
                <a:cs typeface="Lora Italics"/>
                <a:sym typeface="Lora Italics"/>
              </a:rPr>
              <a:t>Detecta alteraciones capilares y propone soluciones adecuadas.</a:t>
            </a:r>
          </a:p>
          <a:p>
            <a:pPr marL="865881" lvl="1" indent="-432940" algn="l">
              <a:lnSpc>
                <a:spcPts val="5815"/>
              </a:lnSpc>
              <a:spcBef>
                <a:spcPct val="0"/>
              </a:spcBef>
              <a:buFont typeface="Arial"/>
              <a:buChar char="•"/>
            </a:pPr>
            <a:r>
              <a:rPr lang="en-US" sz="4010" i="1" u="none" strike="noStrike" spc="16">
                <a:solidFill>
                  <a:srgbClr val="242424"/>
                </a:solidFill>
                <a:latin typeface="Lora Italics"/>
                <a:ea typeface="Lora Italics"/>
                <a:cs typeface="Lora Italics"/>
                <a:sym typeface="Lora Italics"/>
              </a:rPr>
              <a:t>Utiliza herramientas de diagnóstico técnico.</a:t>
            </a:r>
          </a:p>
          <a:p>
            <a:pPr marL="865881" lvl="1" indent="-432940" algn="l">
              <a:lnSpc>
                <a:spcPts val="5815"/>
              </a:lnSpc>
              <a:spcBef>
                <a:spcPct val="0"/>
              </a:spcBef>
              <a:buFont typeface="Arial"/>
              <a:buChar char="•"/>
            </a:pPr>
            <a:r>
              <a:rPr lang="en-US" sz="4010" i="1" u="none" strike="noStrike" spc="16">
                <a:solidFill>
                  <a:srgbClr val="242424"/>
                </a:solidFill>
                <a:latin typeface="Lora Italics"/>
                <a:ea typeface="Lora Italics"/>
                <a:cs typeface="Lora Italics"/>
                <a:sym typeface="Lora Italics"/>
              </a:rPr>
              <a:t>Diseña un protocolo de tratamiento personalizado.</a:t>
            </a:r>
          </a:p>
          <a:p>
            <a:pPr marL="865881" lvl="1" indent="-432940" algn="l">
              <a:lnSpc>
                <a:spcPts val="5815"/>
              </a:lnSpc>
              <a:spcBef>
                <a:spcPct val="0"/>
              </a:spcBef>
              <a:buFont typeface="Arial"/>
              <a:buChar char="•"/>
            </a:pPr>
            <a:r>
              <a:rPr lang="en-US" sz="4010" i="1" u="none" strike="noStrike" spc="16">
                <a:solidFill>
                  <a:srgbClr val="242424"/>
                </a:solidFill>
                <a:latin typeface="Lora Italics"/>
                <a:ea typeface="Lora Italics"/>
                <a:cs typeface="Lora Italics"/>
                <a:sym typeface="Lora Italics"/>
              </a:rPr>
              <a:t>Deriva al profesional sanitario cuando el caso excede el ámbito estético.</a:t>
            </a:r>
          </a:p>
          <a:p>
            <a:pPr marL="865881" lvl="1" indent="-432940" algn="l">
              <a:lnSpc>
                <a:spcPts val="5815"/>
              </a:lnSpc>
              <a:spcBef>
                <a:spcPct val="0"/>
              </a:spcBef>
              <a:buFont typeface="Arial"/>
              <a:buChar char="•"/>
            </a:pPr>
            <a:r>
              <a:rPr lang="en-US" sz="4010" i="1" u="none" strike="noStrike" spc="16">
                <a:solidFill>
                  <a:srgbClr val="242424"/>
                </a:solidFill>
                <a:latin typeface="Lora Italics"/>
                <a:ea typeface="Lora Italics"/>
                <a:cs typeface="Lora Italics"/>
                <a:sym typeface="Lora Italics"/>
              </a:rPr>
              <a:t>Ofrece una atención responsable, técnica y ética.</a:t>
            </a:r>
          </a:p>
          <a:p>
            <a:pPr marL="0" lvl="0" indent="0" algn="l">
              <a:lnSpc>
                <a:spcPts val="5235"/>
              </a:lnSpc>
              <a:spcBef>
                <a:spcPct val="0"/>
              </a:spcBef>
            </a:pPr>
            <a:endParaRPr lang="en-US" sz="4010" i="1" u="none" strike="noStrike" spc="16">
              <a:solidFill>
                <a:srgbClr val="242424"/>
              </a:solidFill>
              <a:latin typeface="Lora Italics"/>
              <a:ea typeface="Lora Italics"/>
              <a:cs typeface="Lora Italics"/>
              <a:sym typeface="Lora Italics"/>
            </a:endParaRPr>
          </a:p>
        </p:txBody>
      </p:sp>
      <p:sp>
        <p:nvSpPr>
          <p:cNvPr id="10" name="TextBox 10"/>
          <p:cNvSpPr txBox="1"/>
          <p:nvPr/>
        </p:nvSpPr>
        <p:spPr>
          <a:xfrm>
            <a:off x="2555735" y="88881"/>
            <a:ext cx="15507555" cy="868559"/>
          </a:xfrm>
          <a:prstGeom prst="rect">
            <a:avLst/>
          </a:prstGeom>
        </p:spPr>
        <p:txBody>
          <a:bodyPr lIns="0" tIns="0" rIns="0" bIns="0" rtlCol="0" anchor="t">
            <a:spAutoFit/>
          </a:bodyPr>
          <a:lstStyle/>
          <a:p>
            <a:pPr algn="ctr">
              <a:lnSpc>
                <a:spcPts val="7480"/>
              </a:lnSpc>
              <a:spcBef>
                <a:spcPct val="0"/>
              </a:spcBef>
            </a:pPr>
            <a:r>
              <a:rPr lang="en-US" sz="4132" b="1" i="1" spc="177">
                <a:solidFill>
                  <a:srgbClr val="000000"/>
                </a:solidFill>
                <a:latin typeface="Lora Bold Italics"/>
                <a:ea typeface="Lora Bold Italics"/>
                <a:cs typeface="Lora Bold Italics"/>
                <a:sym typeface="Lora Bold Italics"/>
              </a:rPr>
              <a:t>El papel del profesional de peluquería en el cuidado capilar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062590" y="774200"/>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872108" y="-56005"/>
            <a:ext cx="16543784" cy="2030935"/>
          </a:xfrm>
          <a:prstGeom prst="rect">
            <a:avLst/>
          </a:prstGeom>
        </p:spPr>
        <p:txBody>
          <a:bodyPr lIns="0" tIns="0" rIns="0" bIns="0" rtlCol="0" anchor="t">
            <a:spAutoFit/>
          </a:bodyPr>
          <a:lstStyle/>
          <a:p>
            <a:pPr algn="ctr">
              <a:lnSpc>
                <a:spcPts val="8362"/>
              </a:lnSpc>
            </a:pPr>
            <a:r>
              <a:rPr lang="en-US" sz="4620" b="1" i="1" spc="198">
                <a:solidFill>
                  <a:srgbClr val="282828"/>
                </a:solidFill>
                <a:latin typeface="Lora Bold Italics"/>
                <a:ea typeface="Lora Bold Italics"/>
                <a:cs typeface="Lora Bold Italics"/>
                <a:sym typeface="Lora Bold Italics"/>
              </a:rPr>
              <a:t>2.1. RECEPCIÓN E INFORMACIÓN</a:t>
            </a:r>
          </a:p>
          <a:p>
            <a:pPr algn="ctr">
              <a:lnSpc>
                <a:spcPts val="8362"/>
              </a:lnSpc>
              <a:spcBef>
                <a:spcPct val="0"/>
              </a:spcBef>
            </a:pPr>
            <a:endParaRPr lang="en-US" sz="4620" b="1" i="1" spc="198">
              <a:solidFill>
                <a:srgbClr val="282828"/>
              </a:solidFill>
              <a:latin typeface="Lora Bold Italics"/>
              <a:ea typeface="Lora Bold Italics"/>
              <a:cs typeface="Lora Bold Italics"/>
              <a:sym typeface="Lora Bold Italics"/>
            </a:endParaRPr>
          </a:p>
        </p:txBody>
      </p:sp>
      <p:sp>
        <p:nvSpPr>
          <p:cNvPr id="6" name="TextBox 6"/>
          <p:cNvSpPr txBox="1"/>
          <p:nvPr/>
        </p:nvSpPr>
        <p:spPr>
          <a:xfrm>
            <a:off x="2081427" y="2069703"/>
            <a:ext cx="15177873" cy="7403476"/>
          </a:xfrm>
          <a:prstGeom prst="rect">
            <a:avLst/>
          </a:prstGeom>
        </p:spPr>
        <p:txBody>
          <a:bodyPr lIns="0" tIns="0" rIns="0" bIns="0" rtlCol="0" anchor="t">
            <a:spAutoFit/>
          </a:bodyPr>
          <a:lstStyle/>
          <a:p>
            <a:pPr algn="just">
              <a:lnSpc>
                <a:spcPts val="5929"/>
              </a:lnSpc>
            </a:pPr>
            <a:r>
              <a:rPr lang="en-US" sz="3275" b="1" i="1" spc="140">
                <a:solidFill>
                  <a:srgbClr val="282828"/>
                </a:solidFill>
                <a:latin typeface="Lora Bold Italics"/>
                <a:ea typeface="Lora Bold Italics"/>
                <a:cs typeface="Lora Bold Italics"/>
                <a:sym typeface="Lora Bold Italics"/>
              </a:rPr>
              <a:t>Es el primer contacto entre el cliente y el profesional.</a:t>
            </a:r>
          </a:p>
          <a:p>
            <a:pPr algn="just">
              <a:lnSpc>
                <a:spcPts val="5929"/>
              </a:lnSpc>
            </a:pPr>
            <a:endParaRPr lang="en-US" sz="3275" b="1" i="1" spc="140">
              <a:solidFill>
                <a:srgbClr val="282828"/>
              </a:solidFill>
              <a:latin typeface="Lora Bold Italics"/>
              <a:ea typeface="Lora Bold Italics"/>
              <a:cs typeface="Lora Bold Italics"/>
              <a:sym typeface="Lora Bold Italics"/>
            </a:endParaRPr>
          </a:p>
          <a:p>
            <a:pPr algn="just">
              <a:lnSpc>
                <a:spcPts val="5929"/>
              </a:lnSpc>
            </a:pPr>
            <a:r>
              <a:rPr lang="en-US" sz="3275" b="1" i="1" spc="140">
                <a:solidFill>
                  <a:srgbClr val="282828"/>
                </a:solidFill>
                <a:latin typeface="Lora Bold Italics"/>
                <a:ea typeface="Lora Bold Italics"/>
                <a:cs typeface="Lora Bold Italics"/>
                <a:sym typeface="Lora Bold Italics"/>
              </a:rPr>
              <a:t>Es un momento determinante para el éxito de todo el servicio.</a:t>
            </a:r>
          </a:p>
          <a:p>
            <a:pPr algn="just">
              <a:lnSpc>
                <a:spcPts val="5929"/>
              </a:lnSpc>
            </a:pPr>
            <a:r>
              <a:rPr lang="en-US" sz="3275" b="1" i="1" spc="140">
                <a:solidFill>
                  <a:srgbClr val="282828"/>
                </a:solidFill>
                <a:latin typeface="Lora Bold Italics"/>
                <a:ea typeface="Lora Bold Italics"/>
                <a:cs typeface="Lora Bold Italics"/>
                <a:sym typeface="Lora Bold Italics"/>
              </a:rPr>
              <a:t>Su objetivo principal es:</a:t>
            </a:r>
          </a:p>
          <a:p>
            <a:pPr marL="707254" lvl="1" indent="-353627" algn="just">
              <a:lnSpc>
                <a:spcPts val="5929"/>
              </a:lnSpc>
              <a:buFont typeface="Arial"/>
              <a:buChar char="•"/>
            </a:pPr>
            <a:r>
              <a:rPr lang="en-US" sz="3275" b="1" i="1" spc="140">
                <a:solidFill>
                  <a:srgbClr val="282828"/>
                </a:solidFill>
                <a:latin typeface="Lora Bold Italics"/>
                <a:ea typeface="Lora Bold Italics"/>
                <a:cs typeface="Lora Bold Italics"/>
                <a:sym typeface="Lora Bold Italics"/>
              </a:rPr>
              <a:t>Generar confianza.</a:t>
            </a:r>
          </a:p>
          <a:p>
            <a:pPr marL="707254" lvl="1" indent="-353627" algn="just">
              <a:lnSpc>
                <a:spcPts val="5929"/>
              </a:lnSpc>
              <a:buFont typeface="Arial"/>
              <a:buChar char="•"/>
            </a:pPr>
            <a:r>
              <a:rPr lang="en-US" sz="3275" b="1" i="1" spc="140">
                <a:solidFill>
                  <a:srgbClr val="282828"/>
                </a:solidFill>
                <a:latin typeface="Lora Bold Italics"/>
                <a:ea typeface="Lora Bold Italics"/>
                <a:cs typeface="Lora Bold Italics"/>
                <a:sym typeface="Lora Bold Italics"/>
              </a:rPr>
              <a:t>Establecer una relación profesional sólida.</a:t>
            </a:r>
          </a:p>
          <a:p>
            <a:pPr marL="707254" lvl="1" indent="-353627" algn="just">
              <a:lnSpc>
                <a:spcPts val="5929"/>
              </a:lnSpc>
              <a:buFont typeface="Arial"/>
              <a:buChar char="•"/>
            </a:pPr>
            <a:r>
              <a:rPr lang="en-US" sz="3275" b="1" i="1" spc="140">
                <a:solidFill>
                  <a:srgbClr val="282828"/>
                </a:solidFill>
                <a:latin typeface="Lora Bold Italics"/>
                <a:ea typeface="Lora Bold Italics"/>
                <a:cs typeface="Lora Bold Italics"/>
                <a:sym typeface="Lora Bold Italics"/>
              </a:rPr>
              <a:t>Es una interacción estratégica que marca el tono de toda la experiencia del cliente.</a:t>
            </a:r>
          </a:p>
          <a:p>
            <a:pPr marL="1414508" lvl="2" indent="-471503" algn="just">
              <a:lnSpc>
                <a:spcPts val="5929"/>
              </a:lnSpc>
              <a:buFont typeface="Arial"/>
              <a:buChar char="⚬"/>
            </a:pPr>
            <a:endParaRPr lang="en-US" sz="3275" b="1" i="1" spc="140">
              <a:solidFill>
                <a:srgbClr val="282828"/>
              </a:solidFill>
              <a:latin typeface="Lora Bold Italics"/>
              <a:ea typeface="Lora Bold Italics"/>
              <a:cs typeface="Lora Bold Italics"/>
              <a:sym typeface="Lora Bold Italics"/>
            </a:endParaRPr>
          </a:p>
          <a:p>
            <a:pPr algn="just">
              <a:lnSpc>
                <a:spcPts val="5320"/>
              </a:lnSpc>
              <a:spcBef>
                <a:spcPct val="0"/>
              </a:spcBef>
            </a:pPr>
            <a:endParaRPr lang="en-US" sz="3275" b="1" i="1" spc="140">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062590" y="774200"/>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624439" y="2079670"/>
            <a:ext cx="16116288" cy="7366858"/>
          </a:xfrm>
          <a:prstGeom prst="rect">
            <a:avLst/>
          </a:prstGeom>
        </p:spPr>
        <p:txBody>
          <a:bodyPr lIns="0" tIns="0" rIns="0" bIns="0" rtlCol="0" anchor="t">
            <a:spAutoFit/>
          </a:bodyPr>
          <a:lstStyle/>
          <a:p>
            <a:pPr marL="804675" lvl="1" indent="-402338" algn="just">
              <a:lnSpc>
                <a:spcPts val="6746"/>
              </a:lnSpc>
              <a:buFont typeface="Arial"/>
              <a:buChar char="•"/>
            </a:pPr>
            <a:r>
              <a:rPr lang="en-US" sz="3727" b="1" i="1" spc="160">
                <a:solidFill>
                  <a:srgbClr val="282828"/>
                </a:solidFill>
                <a:latin typeface="Lora Bold Italics"/>
                <a:ea typeface="Lora Bold Italics"/>
                <a:cs typeface="Lora Bold Italics"/>
                <a:sym typeface="Lora Bold Italics"/>
              </a:rPr>
              <a:t>R</a:t>
            </a:r>
            <a:r>
              <a:rPr lang="en-US" sz="3727" b="1" i="1" u="none" spc="160">
                <a:solidFill>
                  <a:srgbClr val="282828"/>
                </a:solidFill>
                <a:latin typeface="Lora Bold Italics"/>
                <a:ea typeface="Lora Bold Italics"/>
                <a:cs typeface="Lora Bold Italics"/>
                <a:sym typeface="Lora Bold Italics"/>
              </a:rPr>
              <a:t>elaj</a:t>
            </a:r>
            <a:r>
              <a:rPr lang="en-US" sz="3727" b="1" i="1" spc="160">
                <a:solidFill>
                  <a:srgbClr val="282828"/>
                </a:solidFill>
                <a:latin typeface="Lora Bold Italics"/>
                <a:ea typeface="Lora Bold Italics"/>
                <a:cs typeface="Lora Bold Italics"/>
                <a:sym typeface="Lora Bold Italics"/>
              </a:rPr>
              <a:t>ación y seguridad: postura abierta, tono de voz calmado, lenguaje corporal positivo.</a:t>
            </a:r>
          </a:p>
          <a:p>
            <a:pPr marL="804675" lvl="1" indent="-402338" algn="just">
              <a:lnSpc>
                <a:spcPts val="6746"/>
              </a:lnSpc>
              <a:buFont typeface="Arial"/>
              <a:buChar char="•"/>
            </a:pPr>
            <a:r>
              <a:rPr lang="en-US" sz="3727" b="1" i="1" spc="160">
                <a:solidFill>
                  <a:srgbClr val="282828"/>
                </a:solidFill>
                <a:latin typeface="Lora Bold Italics"/>
                <a:ea typeface="Lora Bold Italics"/>
                <a:cs typeface="Lora Bold Italics"/>
                <a:sym typeface="Lora Bold Italics"/>
              </a:rPr>
              <a:t>Contacto visual directo: mirar a los ojos transmite atención y respeto.</a:t>
            </a:r>
          </a:p>
          <a:p>
            <a:pPr marL="804675" lvl="1" indent="-402338" algn="just">
              <a:lnSpc>
                <a:spcPts val="6746"/>
              </a:lnSpc>
              <a:buFont typeface="Arial"/>
              <a:buChar char="•"/>
            </a:pPr>
            <a:r>
              <a:rPr lang="en-US" sz="3727" b="1" i="1" spc="160">
                <a:solidFill>
                  <a:srgbClr val="282828"/>
                </a:solidFill>
                <a:latin typeface="Lora Bold Italics"/>
                <a:ea typeface="Lora Bold Italics"/>
                <a:cs typeface="Lora Bold Italics"/>
                <a:sym typeface="Lora Bold Italics"/>
              </a:rPr>
              <a:t>Disposición activa: escuchar sin interrupciones, responder con claridad.</a:t>
            </a:r>
          </a:p>
          <a:p>
            <a:pPr marL="804675" lvl="1" indent="-402338" algn="just">
              <a:lnSpc>
                <a:spcPts val="6746"/>
              </a:lnSpc>
              <a:buFont typeface="Arial"/>
              <a:buChar char="•"/>
            </a:pPr>
            <a:r>
              <a:rPr lang="en-US" sz="3727" b="1" i="1" spc="160">
                <a:solidFill>
                  <a:srgbClr val="282828"/>
                </a:solidFill>
                <a:latin typeface="Lora Bold Italics"/>
                <a:ea typeface="Lora Bold Italics"/>
                <a:cs typeface="Lora Bold Italics"/>
                <a:sym typeface="Lora Bold Italics"/>
              </a:rPr>
              <a:t>Conocimiento del funcionamiento del centro: explicar servicios, protocolos y productos con seguridad.</a:t>
            </a:r>
          </a:p>
          <a:p>
            <a:pPr algn="just">
              <a:lnSpc>
                <a:spcPts val="4719"/>
              </a:lnSpc>
              <a:spcBef>
                <a:spcPct val="0"/>
              </a:spcBef>
            </a:pPr>
            <a:endParaRPr lang="en-US" sz="3727" b="1" i="1" spc="160">
              <a:solidFill>
                <a:srgbClr val="282828"/>
              </a:solidFill>
              <a:latin typeface="Lora Bold Italics"/>
              <a:ea typeface="Lora Bold Italics"/>
              <a:cs typeface="Lora Bold Italics"/>
              <a:sym typeface="Lora Bold Italics"/>
            </a:endParaRPr>
          </a:p>
        </p:txBody>
      </p:sp>
      <p:sp>
        <p:nvSpPr>
          <p:cNvPr id="6" name="TextBox 6"/>
          <p:cNvSpPr txBox="1"/>
          <p:nvPr/>
        </p:nvSpPr>
        <p:spPr>
          <a:xfrm>
            <a:off x="547273" y="596532"/>
            <a:ext cx="17193454" cy="1550210"/>
          </a:xfrm>
          <a:prstGeom prst="rect">
            <a:avLst/>
          </a:prstGeom>
        </p:spPr>
        <p:txBody>
          <a:bodyPr lIns="0" tIns="0" rIns="0" bIns="0" rtlCol="0" anchor="t">
            <a:spAutoFit/>
          </a:bodyPr>
          <a:lstStyle/>
          <a:p>
            <a:pPr algn="ctr">
              <a:lnSpc>
                <a:spcPts val="7327"/>
              </a:lnSpc>
              <a:spcBef>
                <a:spcPct val="0"/>
              </a:spcBef>
            </a:pPr>
            <a:r>
              <a:rPr lang="en-US" sz="4048" b="1" i="1" spc="174">
                <a:solidFill>
                  <a:srgbClr val="282828"/>
                </a:solidFill>
                <a:latin typeface="Lora Bold Italics"/>
                <a:ea typeface="Lora Bold Italics"/>
                <a:cs typeface="Lora Bold Italics"/>
                <a:sym typeface="Lora Bold Italics"/>
              </a:rPr>
              <a:t>🧠 ACTITUDES CLAVE DEL PROFESIONAL</a:t>
            </a:r>
          </a:p>
          <a:p>
            <a:pPr algn="ctr">
              <a:lnSpc>
                <a:spcPts val="5155"/>
              </a:lnSpc>
              <a:spcBef>
                <a:spcPct val="0"/>
              </a:spcBef>
            </a:pPr>
            <a:endParaRPr lang="en-US" sz="4048" b="1" i="1" spc="174">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062590" y="774200"/>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547273" y="1676110"/>
            <a:ext cx="17193454" cy="7666966"/>
          </a:xfrm>
          <a:prstGeom prst="rect">
            <a:avLst/>
          </a:prstGeom>
        </p:spPr>
        <p:txBody>
          <a:bodyPr lIns="0" tIns="0" rIns="0" bIns="0" rtlCol="0" anchor="t">
            <a:spAutoFit/>
          </a:bodyPr>
          <a:lstStyle/>
          <a:p>
            <a:pPr marL="750300" lvl="1" indent="-375150" algn="just">
              <a:lnSpc>
                <a:spcPts val="6290"/>
              </a:lnSpc>
              <a:buFont typeface="Arial"/>
              <a:buChar char="•"/>
            </a:pPr>
            <a:r>
              <a:rPr lang="en-US" sz="3475" b="1" i="1" spc="149">
                <a:solidFill>
                  <a:srgbClr val="282828"/>
                </a:solidFill>
                <a:latin typeface="Lora Bold Italics"/>
                <a:ea typeface="Lora Bold Italics"/>
                <a:cs typeface="Lora Bold Italics"/>
                <a:sym typeface="Lora Bold Italics"/>
              </a:rPr>
              <a:t>Escucha activa: captar necesidades, preocupaciones y expectativas del cliente.</a:t>
            </a:r>
          </a:p>
          <a:p>
            <a:pPr algn="just">
              <a:lnSpc>
                <a:spcPts val="6290"/>
              </a:lnSpc>
            </a:pPr>
            <a:endParaRPr lang="en-US" sz="3475" b="1" i="1" spc="149">
              <a:solidFill>
                <a:srgbClr val="282828"/>
              </a:solidFill>
              <a:latin typeface="Lora Bold Italics"/>
              <a:ea typeface="Lora Bold Italics"/>
              <a:cs typeface="Lora Bold Italics"/>
              <a:sym typeface="Lora Bold Italics"/>
            </a:endParaRPr>
          </a:p>
          <a:p>
            <a:pPr marL="750300" lvl="1" indent="-375150" algn="just">
              <a:lnSpc>
                <a:spcPts val="6290"/>
              </a:lnSpc>
              <a:buFont typeface="Arial"/>
              <a:buChar char="•"/>
            </a:pPr>
            <a:r>
              <a:rPr lang="en-US" sz="3475" b="1" i="1" spc="149">
                <a:solidFill>
                  <a:srgbClr val="282828"/>
                </a:solidFill>
                <a:latin typeface="Lora Bold Italics"/>
                <a:ea typeface="Lora Bold Italics"/>
                <a:cs typeface="Lora Bold Italics"/>
                <a:sym typeface="Lora Bold Italics"/>
              </a:rPr>
              <a:t>Lenguaje claro y adaptado: evitar tecnicismos innecesarios, ser accesible.</a:t>
            </a:r>
          </a:p>
          <a:p>
            <a:pPr algn="just">
              <a:lnSpc>
                <a:spcPts val="6290"/>
              </a:lnSpc>
            </a:pPr>
            <a:endParaRPr lang="en-US" sz="3475" b="1" i="1" spc="149">
              <a:solidFill>
                <a:srgbClr val="282828"/>
              </a:solidFill>
              <a:latin typeface="Lora Bold Italics"/>
              <a:ea typeface="Lora Bold Italics"/>
              <a:cs typeface="Lora Bold Italics"/>
              <a:sym typeface="Lora Bold Italics"/>
            </a:endParaRPr>
          </a:p>
          <a:p>
            <a:pPr marL="750300" lvl="1" indent="-375150" algn="just">
              <a:lnSpc>
                <a:spcPts val="6290"/>
              </a:lnSpc>
              <a:buFont typeface="Arial"/>
              <a:buChar char="•"/>
            </a:pPr>
            <a:r>
              <a:rPr lang="en-US" sz="3475" b="1" i="1" spc="149">
                <a:solidFill>
                  <a:srgbClr val="282828"/>
                </a:solidFill>
                <a:latin typeface="Lora Bold Italics"/>
                <a:ea typeface="Lora Bold Italics"/>
                <a:cs typeface="Lora Bold Italics"/>
                <a:sym typeface="Lora Bold Italics"/>
              </a:rPr>
              <a:t>Empatía y cortesía: tratar al cliente con amabilidad, sin juicios.</a:t>
            </a:r>
          </a:p>
          <a:p>
            <a:pPr algn="just">
              <a:lnSpc>
                <a:spcPts val="6290"/>
              </a:lnSpc>
            </a:pPr>
            <a:endParaRPr lang="en-US" sz="3475" b="1" i="1" spc="149">
              <a:solidFill>
                <a:srgbClr val="282828"/>
              </a:solidFill>
              <a:latin typeface="Lora Bold Italics"/>
              <a:ea typeface="Lora Bold Italics"/>
              <a:cs typeface="Lora Bold Italics"/>
              <a:sym typeface="Lora Bold Italics"/>
            </a:endParaRPr>
          </a:p>
          <a:p>
            <a:pPr marL="750300" lvl="1" indent="-375150" algn="just">
              <a:lnSpc>
                <a:spcPts val="6290"/>
              </a:lnSpc>
              <a:buFont typeface="Arial"/>
              <a:buChar char="•"/>
            </a:pPr>
            <a:r>
              <a:rPr lang="en-US" sz="3475" b="1" i="1" spc="149">
                <a:solidFill>
                  <a:srgbClr val="282828"/>
                </a:solidFill>
                <a:latin typeface="Lora Bold Italics"/>
                <a:ea typeface="Lora Bold Italics"/>
                <a:cs typeface="Lora Bold Italics"/>
                <a:sym typeface="Lora Bold Italics"/>
              </a:rPr>
              <a:t>Capacidad de observación: detectar signos visibles en el cuero cabelludo o el cabello que puedan orientar el análisis.</a:t>
            </a:r>
          </a:p>
          <a:p>
            <a:pPr algn="just">
              <a:lnSpc>
                <a:spcPts val="4400"/>
              </a:lnSpc>
              <a:spcBef>
                <a:spcPct val="0"/>
              </a:spcBef>
            </a:pPr>
            <a:endParaRPr lang="en-US" sz="3475" b="1" i="1" spc="149">
              <a:solidFill>
                <a:srgbClr val="282828"/>
              </a:solidFill>
              <a:latin typeface="Lora Bold Italics"/>
              <a:ea typeface="Lora Bold Italics"/>
              <a:cs typeface="Lora Bold Italics"/>
              <a:sym typeface="Lora Bold Italics"/>
            </a:endParaRPr>
          </a:p>
        </p:txBody>
      </p:sp>
      <p:sp>
        <p:nvSpPr>
          <p:cNvPr id="6" name="TextBox 6"/>
          <p:cNvSpPr txBox="1"/>
          <p:nvPr/>
        </p:nvSpPr>
        <p:spPr>
          <a:xfrm>
            <a:off x="547273" y="615582"/>
            <a:ext cx="17193454" cy="1460928"/>
          </a:xfrm>
          <a:prstGeom prst="rect">
            <a:avLst/>
          </a:prstGeom>
        </p:spPr>
        <p:txBody>
          <a:bodyPr lIns="0" tIns="0" rIns="0" bIns="0" rtlCol="0" anchor="t">
            <a:spAutoFit/>
          </a:bodyPr>
          <a:lstStyle/>
          <a:p>
            <a:pPr algn="ctr">
              <a:lnSpc>
                <a:spcPts val="6603"/>
              </a:lnSpc>
              <a:spcBef>
                <a:spcPct val="0"/>
              </a:spcBef>
            </a:pPr>
            <a:r>
              <a:rPr lang="en-US" sz="3648" b="1" i="1" spc="156">
                <a:solidFill>
                  <a:srgbClr val="282828"/>
                </a:solidFill>
                <a:latin typeface="Lora Bold Italics"/>
                <a:ea typeface="Lora Bold Italics"/>
                <a:cs typeface="Lora Bold Italics"/>
                <a:sym typeface="Lora Bold Italics"/>
              </a:rPr>
              <a:t>🗣️ COMPETENCIAS COMUNICATIVAS DEL PERSONAL DE RECEPCIÓN</a:t>
            </a:r>
          </a:p>
          <a:p>
            <a:pPr algn="ctr">
              <a:lnSpc>
                <a:spcPts val="5155"/>
              </a:lnSpc>
              <a:spcBef>
                <a:spcPct val="0"/>
              </a:spcBef>
            </a:pPr>
            <a:endParaRPr lang="en-US" sz="3648" b="1" i="1" spc="156">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062590" y="774200"/>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76742" y="311494"/>
            <a:ext cx="17934515" cy="1640159"/>
          </a:xfrm>
          <a:prstGeom prst="rect">
            <a:avLst/>
          </a:prstGeom>
        </p:spPr>
        <p:txBody>
          <a:bodyPr lIns="0" tIns="0" rIns="0" bIns="0" rtlCol="0" anchor="t">
            <a:spAutoFit/>
          </a:bodyPr>
          <a:lstStyle/>
          <a:p>
            <a:pPr algn="ctr">
              <a:lnSpc>
                <a:spcPts val="9077"/>
              </a:lnSpc>
              <a:spcBef>
                <a:spcPct val="0"/>
              </a:spcBef>
            </a:pPr>
            <a:r>
              <a:rPr lang="en-US" sz="5015" b="1" i="1" spc="215">
                <a:solidFill>
                  <a:srgbClr val="000000"/>
                </a:solidFill>
                <a:latin typeface="Lora Bold Italics"/>
                <a:ea typeface="Lora Bold Italics"/>
                <a:cs typeface="Lora Bold Italics"/>
                <a:sym typeface="Lora Bold Italics"/>
              </a:rPr>
              <a:t>2.2.   ACOMODACIÓN Y PREPARACIÓN DEL CLIENTE</a:t>
            </a:r>
          </a:p>
          <a:p>
            <a:pPr algn="ctr">
              <a:lnSpc>
                <a:spcPts val="3653"/>
              </a:lnSpc>
              <a:spcBef>
                <a:spcPct val="0"/>
              </a:spcBef>
            </a:pPr>
            <a:endParaRPr lang="en-US" sz="5015" b="1" i="1" spc="215">
              <a:solidFill>
                <a:srgbClr val="000000"/>
              </a:solidFill>
              <a:latin typeface="Lora Bold Italics"/>
              <a:ea typeface="Lora Bold Italics"/>
              <a:cs typeface="Lora Bold Italics"/>
              <a:sym typeface="Lora Bold Italics"/>
            </a:endParaRPr>
          </a:p>
        </p:txBody>
      </p:sp>
      <p:sp>
        <p:nvSpPr>
          <p:cNvPr id="6" name="TextBox 6"/>
          <p:cNvSpPr txBox="1"/>
          <p:nvPr/>
        </p:nvSpPr>
        <p:spPr>
          <a:xfrm>
            <a:off x="1926625" y="1561961"/>
            <a:ext cx="14794163" cy="7386263"/>
          </a:xfrm>
          <a:prstGeom prst="rect">
            <a:avLst/>
          </a:prstGeom>
        </p:spPr>
        <p:txBody>
          <a:bodyPr lIns="0" tIns="0" rIns="0" bIns="0" rtlCol="0" anchor="t">
            <a:spAutoFit/>
          </a:bodyPr>
          <a:lstStyle/>
          <a:p>
            <a:pPr algn="ctr">
              <a:lnSpc>
                <a:spcPts val="7060"/>
              </a:lnSpc>
              <a:spcBef>
                <a:spcPct val="0"/>
              </a:spcBef>
            </a:pPr>
            <a:endParaRPr/>
          </a:p>
          <a:p>
            <a:pPr algn="l">
              <a:lnSpc>
                <a:spcPts val="7422"/>
              </a:lnSpc>
              <a:spcBef>
                <a:spcPct val="0"/>
              </a:spcBef>
            </a:pPr>
            <a:r>
              <a:rPr lang="en-US" sz="4100" b="1" i="1" spc="176">
                <a:solidFill>
                  <a:srgbClr val="000000"/>
                </a:solidFill>
                <a:latin typeface="Lora Bold Italics"/>
                <a:ea typeface="Lora Bold Italics"/>
                <a:cs typeface="Lora Bold Italics"/>
                <a:sym typeface="Lora Bold Italics"/>
              </a:rPr>
              <a:t>Esta fase es esencial para un análisis capilar preciso y profesional.</a:t>
            </a:r>
          </a:p>
          <a:p>
            <a:pPr algn="l">
              <a:lnSpc>
                <a:spcPts val="7422"/>
              </a:lnSpc>
              <a:spcBef>
                <a:spcPct val="0"/>
              </a:spcBef>
            </a:pPr>
            <a:r>
              <a:rPr lang="en-US" sz="4100" b="1" i="1" spc="176">
                <a:solidFill>
                  <a:srgbClr val="000000"/>
                </a:solidFill>
                <a:latin typeface="Lora Bold Italics"/>
                <a:ea typeface="Lora Bold Italics"/>
                <a:cs typeface="Lora Bold Italics"/>
                <a:sym typeface="Lora Bold Italics"/>
              </a:rPr>
              <a:t>Sus objetivos principales son:</a:t>
            </a:r>
          </a:p>
          <a:p>
            <a:pPr algn="l">
              <a:lnSpc>
                <a:spcPts val="7422"/>
              </a:lnSpc>
              <a:spcBef>
                <a:spcPct val="0"/>
              </a:spcBef>
            </a:pPr>
            <a:endParaRPr lang="en-US" sz="4100" b="1" i="1" spc="176">
              <a:solidFill>
                <a:srgbClr val="000000"/>
              </a:solidFill>
              <a:latin typeface="Lora Bold Italics"/>
              <a:ea typeface="Lora Bold Italics"/>
              <a:cs typeface="Lora Bold Italics"/>
              <a:sym typeface="Lora Bold Italics"/>
            </a:endParaRPr>
          </a:p>
          <a:p>
            <a:pPr marL="885349" lvl="1" indent="-442675" algn="l">
              <a:lnSpc>
                <a:spcPts val="7422"/>
              </a:lnSpc>
              <a:buFont typeface="Arial"/>
              <a:buChar char="•"/>
            </a:pPr>
            <a:r>
              <a:rPr lang="en-US" sz="4100" b="1" i="1" spc="176">
                <a:solidFill>
                  <a:srgbClr val="000000"/>
                </a:solidFill>
                <a:latin typeface="Lora Bold Italics"/>
                <a:ea typeface="Lora Bold Italics"/>
                <a:cs typeface="Lora Bold Italics"/>
                <a:sym typeface="Lora Bold Italics"/>
              </a:rPr>
              <a:t>Preparar físicamente al cliente.</a:t>
            </a:r>
          </a:p>
          <a:p>
            <a:pPr algn="l">
              <a:lnSpc>
                <a:spcPts val="7422"/>
              </a:lnSpc>
            </a:pPr>
            <a:endParaRPr lang="en-US" sz="4100" b="1" i="1" spc="176">
              <a:solidFill>
                <a:srgbClr val="000000"/>
              </a:solidFill>
              <a:latin typeface="Lora Bold Italics"/>
              <a:ea typeface="Lora Bold Italics"/>
              <a:cs typeface="Lora Bold Italics"/>
              <a:sym typeface="Lora Bold Italics"/>
            </a:endParaRPr>
          </a:p>
          <a:p>
            <a:pPr marL="885349" lvl="1" indent="-442675" algn="l">
              <a:lnSpc>
                <a:spcPts val="7422"/>
              </a:lnSpc>
              <a:buFont typeface="Arial"/>
              <a:buChar char="•"/>
            </a:pPr>
            <a:r>
              <a:rPr lang="en-US" sz="4100" b="1" i="1" spc="176">
                <a:solidFill>
                  <a:srgbClr val="000000"/>
                </a:solidFill>
                <a:latin typeface="Lora Bold Italics"/>
                <a:ea typeface="Lora Bold Italics"/>
                <a:cs typeface="Lora Bold Italics"/>
                <a:sym typeface="Lora Bold Italics"/>
              </a:rPr>
              <a:t>Establecer un entorno de confianza y respeto.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661890" y="219927"/>
            <a:ext cx="16900811" cy="9888277"/>
          </a:xfrm>
          <a:prstGeom prst="rect">
            <a:avLst/>
          </a:prstGeom>
        </p:spPr>
        <p:txBody>
          <a:bodyPr lIns="0" tIns="0" rIns="0" bIns="0" rtlCol="0" anchor="t">
            <a:spAutoFit/>
          </a:bodyPr>
          <a:lstStyle/>
          <a:p>
            <a:pPr algn="ctr">
              <a:lnSpc>
                <a:spcPts val="5233"/>
              </a:lnSpc>
            </a:pPr>
            <a:r>
              <a:rPr lang="en-US" sz="2891" b="1" i="1" spc="124">
                <a:solidFill>
                  <a:srgbClr val="282828"/>
                </a:solidFill>
                <a:latin typeface="Lora Bold Italics"/>
                <a:ea typeface="Lora Bold Italics"/>
                <a:cs typeface="Lora Bold Italics"/>
                <a:sym typeface="Lora Bold Italics"/>
              </a:rPr>
              <a:t>🧩 PASOS CLAVE DEL P</a:t>
            </a:r>
            <a:r>
              <a:rPr lang="en-US" sz="2891" b="1" i="1" u="none" spc="124">
                <a:solidFill>
                  <a:srgbClr val="282828"/>
                </a:solidFill>
                <a:latin typeface="Lora Bold Italics"/>
                <a:ea typeface="Lora Bold Italics"/>
                <a:cs typeface="Lora Bold Italics"/>
                <a:sym typeface="Lora Bold Italics"/>
              </a:rPr>
              <a:t>ROTOCOLO</a:t>
            </a:r>
          </a:p>
          <a:p>
            <a:pPr algn="just">
              <a:lnSpc>
                <a:spcPts val="4899"/>
              </a:lnSpc>
            </a:pPr>
            <a:r>
              <a:rPr lang="en-US" sz="2706" b="1" i="1" u="none" spc="116">
                <a:solidFill>
                  <a:srgbClr val="282828"/>
                </a:solidFill>
                <a:latin typeface="Lora Bold Italics"/>
                <a:ea typeface="Lora Bold Italics"/>
                <a:cs typeface="Lora Bold Italics"/>
                <a:sym typeface="Lora Bold Italics"/>
              </a:rPr>
              <a:t>1. ACOMODACIÓN FÍSICA</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Sentar al cliente en una posición cómoda y relajada, evitando tensiones.</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Ajustar la silla y la iluminación para facilitar la observación del cuero cabelludo.</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Colocar una bata protectora y una toalla limpia alrededor del cuello.</a:t>
            </a:r>
          </a:p>
          <a:p>
            <a:pPr algn="just">
              <a:lnSpc>
                <a:spcPts val="4899"/>
              </a:lnSpc>
            </a:pPr>
            <a:endParaRPr lang="en-US" sz="2706" b="1" i="1" spc="116">
              <a:solidFill>
                <a:srgbClr val="282828"/>
              </a:solidFill>
              <a:latin typeface="Lora Bold Italics"/>
              <a:ea typeface="Lora Bold Italics"/>
              <a:cs typeface="Lora Bold Italics"/>
              <a:sym typeface="Lora Bold Italics"/>
            </a:endParaRPr>
          </a:p>
          <a:p>
            <a:pPr algn="just">
              <a:lnSpc>
                <a:spcPts val="4899"/>
              </a:lnSpc>
            </a:pPr>
            <a:r>
              <a:rPr lang="en-US" sz="2706" b="1" i="1" spc="116">
                <a:solidFill>
                  <a:srgbClr val="282828"/>
                </a:solidFill>
                <a:latin typeface="Lora Bold Italics"/>
                <a:ea typeface="Lora Bold Italics"/>
                <a:cs typeface="Lora Bold Italics"/>
                <a:sym typeface="Lora Bold Italics"/>
              </a:rPr>
              <a:t>2. PREPARACIÓN DEL CABELLO</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Desenredar suavemente el cabello con un cepillo de cerdas suaves, evitando tirones o molestias.</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No aplicar productos cosméticos antes del análisis (ni lacas, ni aceites, ni fijadores).</a:t>
            </a:r>
          </a:p>
          <a:p>
            <a:pPr algn="just">
              <a:lnSpc>
                <a:spcPts val="4899"/>
              </a:lnSpc>
            </a:pPr>
            <a:endParaRPr lang="en-US" sz="2706" b="1" i="1" spc="116">
              <a:solidFill>
                <a:srgbClr val="282828"/>
              </a:solidFill>
              <a:latin typeface="Lora Bold Italics"/>
              <a:ea typeface="Lora Bold Italics"/>
              <a:cs typeface="Lora Bold Italics"/>
              <a:sym typeface="Lora Bold Italics"/>
            </a:endParaRPr>
          </a:p>
          <a:p>
            <a:pPr algn="just">
              <a:lnSpc>
                <a:spcPts val="4899"/>
              </a:lnSpc>
            </a:pPr>
            <a:r>
              <a:rPr lang="en-US" sz="2706" b="1" i="1" spc="116">
                <a:solidFill>
                  <a:srgbClr val="282828"/>
                </a:solidFill>
                <a:latin typeface="Lora Bold Italics"/>
                <a:ea typeface="Lora Bold Italics"/>
                <a:cs typeface="Lora Bold Italics"/>
                <a:sym typeface="Lora Bold Italics"/>
              </a:rPr>
              <a:t>3. INFORMACIÓN TÉCNICA AL CLIENTE</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Explicar que no se recomienda realizar el análisis con el cabello recién lavado.</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Deben haber transcurrido al menos 48 horas desde el último lavado, ya que:</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El sebo natural debe estar presente para evaluar la actividad sebácea.</a:t>
            </a:r>
          </a:p>
          <a:p>
            <a:pPr marL="584370" lvl="1" indent="-292185" algn="just">
              <a:lnSpc>
                <a:spcPts val="4899"/>
              </a:lnSpc>
              <a:buFont typeface="Arial"/>
              <a:buChar char="•"/>
            </a:pPr>
            <a:r>
              <a:rPr lang="en-US" sz="2706" b="1" i="1" spc="116">
                <a:solidFill>
                  <a:srgbClr val="282828"/>
                </a:solidFill>
                <a:latin typeface="Lora Bold Italics"/>
                <a:ea typeface="Lora Bold Italics"/>
                <a:cs typeface="Lora Bold Italics"/>
                <a:sym typeface="Lora Bold Italics"/>
              </a:rPr>
              <a:t>La flora microbiana del cuero cabelludo se estabiliza tras ese tiempo.</a:t>
            </a:r>
          </a:p>
          <a:p>
            <a:pPr algn="just">
              <a:lnSpc>
                <a:spcPts val="4245"/>
              </a:lnSpc>
              <a:spcBef>
                <a:spcPct val="0"/>
              </a:spcBef>
            </a:pPr>
            <a:endParaRPr lang="en-US" sz="2706" b="1" i="1" spc="116">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824148" y="555592"/>
            <a:ext cx="15846486" cy="5436324"/>
          </a:xfrm>
          <a:prstGeom prst="rect">
            <a:avLst/>
          </a:prstGeom>
        </p:spPr>
        <p:txBody>
          <a:bodyPr lIns="0" tIns="0" rIns="0" bIns="0" rtlCol="0" anchor="t">
            <a:spAutoFit/>
          </a:bodyPr>
          <a:lstStyle/>
          <a:p>
            <a:pPr algn="ctr">
              <a:lnSpc>
                <a:spcPts val="5665"/>
              </a:lnSpc>
            </a:pPr>
            <a:r>
              <a:rPr lang="en-US" sz="3130" b="1" i="1" spc="134">
                <a:solidFill>
                  <a:srgbClr val="00BF63"/>
                </a:solidFill>
                <a:latin typeface="Lora Bold Italics"/>
                <a:ea typeface="Lora Bold Italics"/>
                <a:cs typeface="Lora Bold Italics"/>
                <a:sym typeface="Lora Bold Italics"/>
              </a:rPr>
              <a:t>L</a:t>
            </a:r>
            <a:r>
              <a:rPr lang="en-US" sz="3130" b="1" i="1" u="none" spc="134">
                <a:solidFill>
                  <a:srgbClr val="00BF63"/>
                </a:solidFill>
                <a:latin typeface="Lora Bold Italics"/>
                <a:ea typeface="Lora Bold Italics"/>
                <a:cs typeface="Lora Bold Italics"/>
                <a:sym typeface="Lora Bold Italics"/>
              </a:rPr>
              <a:t>A E</a:t>
            </a:r>
            <a:r>
              <a:rPr lang="en-US" sz="3130" b="1" i="1" spc="134">
                <a:solidFill>
                  <a:srgbClr val="00BF63"/>
                </a:solidFill>
                <a:latin typeface="Lora Bold Italics"/>
                <a:ea typeface="Lora Bold Italics"/>
                <a:cs typeface="Lora Bold Italics"/>
                <a:sym typeface="Lora Bold Italics"/>
              </a:rPr>
              <a:t>ntrevista Capilar (Anamnesis)</a:t>
            </a:r>
          </a:p>
          <a:p>
            <a:pPr marL="654242" lvl="1" indent="-327121" algn="just">
              <a:lnSpc>
                <a:spcPts val="5484"/>
              </a:lnSpc>
              <a:buFont typeface="Arial"/>
              <a:buChar char="•"/>
            </a:pPr>
            <a:r>
              <a:rPr lang="en-US" sz="3030" b="1" i="1" spc="130">
                <a:solidFill>
                  <a:srgbClr val="282828"/>
                </a:solidFill>
                <a:latin typeface="Lora Bold Italics"/>
                <a:ea typeface="Lora Bold Italics"/>
                <a:cs typeface="Lora Bold Italics"/>
                <a:sym typeface="Lora Bold Italics"/>
              </a:rPr>
              <a:t>Es una herramienta fundamental para recopilar información relevante sobre el cliente.</a:t>
            </a:r>
          </a:p>
          <a:p>
            <a:pPr marL="654242" lvl="1" indent="-327121" algn="just">
              <a:lnSpc>
                <a:spcPts val="5484"/>
              </a:lnSpc>
              <a:buFont typeface="Arial"/>
              <a:buChar char="•"/>
            </a:pPr>
            <a:r>
              <a:rPr lang="en-US" sz="3030" b="1" i="1" spc="130">
                <a:solidFill>
                  <a:srgbClr val="282828"/>
                </a:solidFill>
                <a:latin typeface="Lora Bold Italics"/>
                <a:ea typeface="Lora Bold Italics"/>
                <a:cs typeface="Lora Bold Italics"/>
                <a:sym typeface="Lora Bold Italics"/>
              </a:rPr>
              <a:t>Su correcta aplicación permite:</a:t>
            </a:r>
          </a:p>
          <a:p>
            <a:pPr marL="1308484" lvl="2" indent="-436161" algn="just">
              <a:lnSpc>
                <a:spcPts val="5484"/>
              </a:lnSpc>
              <a:buFont typeface="Arial"/>
              <a:buChar char="⚬"/>
            </a:pPr>
            <a:r>
              <a:rPr lang="en-US" sz="3030" b="1" i="1" spc="130">
                <a:solidFill>
                  <a:srgbClr val="282828"/>
                </a:solidFill>
                <a:latin typeface="Lora Bold Italics"/>
                <a:ea typeface="Lora Bold Italics"/>
                <a:cs typeface="Lora Bold Italics"/>
                <a:sym typeface="Lora Bold Italics"/>
              </a:rPr>
              <a:t>Realizar un diagnóstico capilar preciso.</a:t>
            </a:r>
          </a:p>
          <a:p>
            <a:pPr marL="1308484" lvl="2" indent="-436161" algn="just">
              <a:lnSpc>
                <a:spcPts val="5484"/>
              </a:lnSpc>
              <a:buFont typeface="Arial"/>
              <a:buChar char="⚬"/>
            </a:pPr>
            <a:r>
              <a:rPr lang="en-US" sz="3030" b="1" i="1" spc="130">
                <a:solidFill>
                  <a:srgbClr val="282828"/>
                </a:solidFill>
                <a:latin typeface="Lora Bold Italics"/>
                <a:ea typeface="Lora Bold Italics"/>
                <a:cs typeface="Lora Bold Italics"/>
                <a:sym typeface="Lora Bold Italics"/>
              </a:rPr>
              <a:t>Establecer una relación profesional sólida.</a:t>
            </a:r>
          </a:p>
          <a:p>
            <a:pPr marL="1308484" lvl="2" indent="-436161" algn="just">
              <a:lnSpc>
                <a:spcPts val="5484"/>
              </a:lnSpc>
              <a:buFont typeface="Arial"/>
              <a:buChar char="⚬"/>
            </a:pPr>
            <a:r>
              <a:rPr lang="en-US" sz="3030" b="1" i="1" spc="130">
                <a:solidFill>
                  <a:srgbClr val="282828"/>
                </a:solidFill>
                <a:latin typeface="Lora Bold Italics"/>
                <a:ea typeface="Lora Bold Italics"/>
                <a:cs typeface="Lora Bold Italics"/>
                <a:sym typeface="Lora Bold Italics"/>
              </a:rPr>
              <a:t>Personalizar los tratamientos.</a:t>
            </a:r>
          </a:p>
          <a:p>
            <a:pPr algn="just">
              <a:lnSpc>
                <a:spcPts val="4596"/>
              </a:lnSpc>
              <a:spcBef>
                <a:spcPct val="0"/>
              </a:spcBef>
            </a:pPr>
            <a:endParaRPr lang="en-US" sz="3030" b="1" i="1" spc="130">
              <a:solidFill>
                <a:srgbClr val="282828"/>
              </a:solidFill>
              <a:latin typeface="Lora Bold Italics"/>
              <a:ea typeface="Lora Bold Italics"/>
              <a:cs typeface="Lora Bold Italics"/>
              <a:sym typeface="Lora Bold Italics"/>
            </a:endParaRPr>
          </a:p>
        </p:txBody>
      </p:sp>
      <p:sp>
        <p:nvSpPr>
          <p:cNvPr id="6" name="TextBox 6"/>
          <p:cNvSpPr txBox="1"/>
          <p:nvPr/>
        </p:nvSpPr>
        <p:spPr>
          <a:xfrm>
            <a:off x="1028700" y="5599991"/>
            <a:ext cx="16904639" cy="4723566"/>
          </a:xfrm>
          <a:prstGeom prst="rect">
            <a:avLst/>
          </a:prstGeom>
        </p:spPr>
        <p:txBody>
          <a:bodyPr lIns="0" tIns="0" rIns="0" bIns="0" rtlCol="0" anchor="t">
            <a:spAutoFit/>
          </a:bodyPr>
          <a:lstStyle/>
          <a:p>
            <a:pPr algn="just">
              <a:lnSpc>
                <a:spcPts val="5499"/>
              </a:lnSpc>
            </a:pPr>
            <a:r>
              <a:rPr lang="en-US" sz="3038" b="1" i="1" spc="130">
                <a:solidFill>
                  <a:srgbClr val="282828"/>
                </a:solidFill>
                <a:latin typeface="Lora Bold Italics"/>
                <a:ea typeface="Lora Bold Italics"/>
                <a:cs typeface="Lora Bold Italics"/>
                <a:sym typeface="Lora Bold Italics"/>
              </a:rPr>
              <a:t>🧩 FINALIDAD DE LA ENTREVISTA</a:t>
            </a:r>
          </a:p>
          <a:p>
            <a:pPr algn="just">
              <a:lnSpc>
                <a:spcPts val="5499"/>
              </a:lnSpc>
            </a:pPr>
            <a:r>
              <a:rPr lang="en-US" sz="3038" b="1" i="1" spc="130">
                <a:solidFill>
                  <a:srgbClr val="282828"/>
                </a:solidFill>
                <a:latin typeface="Lora Bold Italics"/>
                <a:ea typeface="Lora Bold Italics"/>
                <a:cs typeface="Lora Bold Italics"/>
                <a:sym typeface="Lora Bold Italics"/>
              </a:rPr>
              <a:t>•  Recoger datos sobre el estado del cuero cabelludo y del cabello.</a:t>
            </a:r>
          </a:p>
          <a:p>
            <a:pPr algn="just">
              <a:lnSpc>
                <a:spcPts val="5499"/>
              </a:lnSpc>
            </a:pPr>
            <a:r>
              <a:rPr lang="en-US" sz="3038" b="1" i="1" spc="130">
                <a:solidFill>
                  <a:srgbClr val="282828"/>
                </a:solidFill>
                <a:latin typeface="Lora Bold Italics"/>
                <a:ea typeface="Lora Bold Italics"/>
                <a:cs typeface="Lora Bold Italics"/>
                <a:sym typeface="Lora Bold Italics"/>
              </a:rPr>
              <a:t>•  Identificar hábitos, antecedentes médicos y cosméticos.</a:t>
            </a:r>
          </a:p>
          <a:p>
            <a:pPr algn="just">
              <a:lnSpc>
                <a:spcPts val="5499"/>
              </a:lnSpc>
            </a:pPr>
            <a:r>
              <a:rPr lang="en-US" sz="3038" b="1" i="1" spc="130">
                <a:solidFill>
                  <a:srgbClr val="282828"/>
                </a:solidFill>
                <a:latin typeface="Lora Bold Italics"/>
                <a:ea typeface="Lora Bold Italics"/>
                <a:cs typeface="Lora Bold Italics"/>
                <a:sym typeface="Lora Bold Italics"/>
              </a:rPr>
              <a:t>•  Detectar factores emocionales o ambientales que puedan influir en la salud capilar.</a:t>
            </a:r>
          </a:p>
          <a:p>
            <a:pPr algn="just">
              <a:lnSpc>
                <a:spcPts val="5499"/>
              </a:lnSpc>
              <a:spcBef>
                <a:spcPct val="0"/>
              </a:spcBef>
            </a:pPr>
            <a:r>
              <a:rPr lang="en-US" sz="3038" b="1" i="1" spc="130">
                <a:solidFill>
                  <a:srgbClr val="282828"/>
                </a:solidFill>
                <a:latin typeface="Lora Bold Italics"/>
                <a:ea typeface="Lora Bold Italics"/>
                <a:cs typeface="Lora Bold Italics"/>
                <a:sym typeface="Lora Bold Italics"/>
              </a:rPr>
              <a:t>• Registrar toda la información en la ficha técnica del cliente, tratándola </a:t>
            </a:r>
          </a:p>
          <a:p>
            <a:pPr algn="just">
              <a:lnSpc>
                <a:spcPts val="5499"/>
              </a:lnSpc>
              <a:spcBef>
                <a:spcPct val="0"/>
              </a:spcBef>
            </a:pPr>
            <a:r>
              <a:rPr lang="en-US" sz="3038" b="1" i="1" spc="130">
                <a:solidFill>
                  <a:srgbClr val="282828"/>
                </a:solidFill>
                <a:latin typeface="Lora Bold Italics"/>
                <a:ea typeface="Lora Bold Italics"/>
                <a:cs typeface="Lora Bold Italics"/>
                <a:sym typeface="Lora Bold Italics"/>
              </a:rPr>
              <a:t>con confidencialidad absoluta.</a:t>
            </a:r>
          </a:p>
          <a:p>
            <a:pPr algn="just">
              <a:lnSpc>
                <a:spcPts val="4775"/>
              </a:lnSpc>
              <a:spcBef>
                <a:spcPct val="0"/>
              </a:spcBef>
            </a:pPr>
            <a:endParaRPr lang="en-US" sz="3038" b="1" i="1" spc="130">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656037" y="396383"/>
            <a:ext cx="16339276" cy="9726395"/>
          </a:xfrm>
          <a:prstGeom prst="rect">
            <a:avLst/>
          </a:prstGeom>
        </p:spPr>
        <p:txBody>
          <a:bodyPr lIns="0" tIns="0" rIns="0" bIns="0" rtlCol="0" anchor="t">
            <a:spAutoFit/>
          </a:bodyPr>
          <a:lstStyle/>
          <a:p>
            <a:pPr algn="just">
              <a:lnSpc>
                <a:spcPts val="5515"/>
              </a:lnSpc>
            </a:pPr>
            <a:r>
              <a:rPr lang="en-US" sz="3047" b="1" i="1" spc="131">
                <a:solidFill>
                  <a:srgbClr val="282828"/>
                </a:solidFill>
                <a:latin typeface="Lora Bold Italics"/>
                <a:ea typeface="Lora Bold Italics"/>
                <a:cs typeface="Lora Bold Italics"/>
                <a:sym typeface="Lora Bold Italics"/>
              </a:rPr>
              <a:t>🪑 ENTORNO DE LA ENTREVISTA</a:t>
            </a:r>
          </a:p>
          <a:p>
            <a:pPr algn="just">
              <a:lnSpc>
                <a:spcPts val="5515"/>
              </a:lnSpc>
            </a:pPr>
            <a:r>
              <a:rPr lang="en-US" sz="3047" b="1" i="1" spc="131">
                <a:solidFill>
                  <a:srgbClr val="282828"/>
                </a:solidFill>
                <a:latin typeface="Lora Bold Italics"/>
                <a:ea typeface="Lora Bold Italics"/>
                <a:cs typeface="Lora Bold Italics"/>
                <a:sym typeface="Lora Bold Italics"/>
              </a:rPr>
              <a:t>•  En salones de peluquería: zona destinada a tratamientos capilares, con ambiente relajado y profesional.</a:t>
            </a:r>
          </a:p>
          <a:p>
            <a:pPr algn="just">
              <a:lnSpc>
                <a:spcPts val="5515"/>
              </a:lnSpc>
            </a:pPr>
            <a:r>
              <a:rPr lang="en-US" sz="3047" b="1" i="1" spc="131">
                <a:solidFill>
                  <a:srgbClr val="282828"/>
                </a:solidFill>
                <a:latin typeface="Lora Bold Italics"/>
                <a:ea typeface="Lora Bold Italics"/>
                <a:cs typeface="Lora Bold Italics"/>
                <a:sym typeface="Lora Bold Italics"/>
              </a:rPr>
              <a:t>•  En clínicas capilares: sala de consulta, con privacidad y equipamiento técnico.</a:t>
            </a:r>
          </a:p>
          <a:p>
            <a:pPr algn="just">
              <a:lnSpc>
                <a:spcPts val="5515"/>
              </a:lnSpc>
            </a:pPr>
            <a:endParaRPr lang="en-US" sz="3047" b="1" i="1" spc="131">
              <a:solidFill>
                <a:srgbClr val="282828"/>
              </a:solidFill>
              <a:latin typeface="Lora Bold Italics"/>
              <a:ea typeface="Lora Bold Italics"/>
              <a:cs typeface="Lora Bold Italics"/>
              <a:sym typeface="Lora Bold Italics"/>
            </a:endParaRPr>
          </a:p>
          <a:p>
            <a:pPr algn="just">
              <a:lnSpc>
                <a:spcPts val="5515"/>
              </a:lnSpc>
            </a:pPr>
            <a:r>
              <a:rPr lang="en-US" sz="3047" b="1" i="1" spc="131">
                <a:solidFill>
                  <a:srgbClr val="282828"/>
                </a:solidFill>
                <a:latin typeface="Lora Bold Italics"/>
                <a:ea typeface="Lora Bold Italics"/>
                <a:cs typeface="Lora Bold Italics"/>
                <a:sym typeface="Lora Bold Italics"/>
              </a:rPr>
              <a:t>🧠 TIPOS DE PREGUNTAS UTILIZADAS</a:t>
            </a:r>
          </a:p>
          <a:p>
            <a:pPr algn="just">
              <a:lnSpc>
                <a:spcPts val="5515"/>
              </a:lnSpc>
            </a:pPr>
            <a:r>
              <a:rPr lang="en-US" sz="3047" b="1" i="1" spc="131">
                <a:solidFill>
                  <a:srgbClr val="282828"/>
                </a:solidFill>
                <a:latin typeface="Lora Bold Italics"/>
                <a:ea typeface="Lora Bold Italics"/>
                <a:cs typeface="Lora Bold Italics"/>
                <a:sym typeface="Lora Bold Italics"/>
              </a:rPr>
              <a:t>🔓 PREGUNTAS ABIERTAS</a:t>
            </a:r>
          </a:p>
          <a:p>
            <a:pPr algn="just">
              <a:lnSpc>
                <a:spcPts val="5515"/>
              </a:lnSpc>
            </a:pPr>
            <a:r>
              <a:rPr lang="en-US" sz="3047" b="1" i="1" spc="131">
                <a:solidFill>
                  <a:srgbClr val="282828"/>
                </a:solidFill>
                <a:latin typeface="Lora Bold Italics"/>
                <a:ea typeface="Lora Bold Italics"/>
                <a:cs typeface="Lora Bold Italics"/>
                <a:sym typeface="Lora Bold Italics"/>
              </a:rPr>
              <a:t>•  Permiten obtener información amplia y subjetiva.</a:t>
            </a:r>
          </a:p>
          <a:p>
            <a:pPr algn="just">
              <a:lnSpc>
                <a:spcPts val="5515"/>
              </a:lnSpc>
            </a:pPr>
            <a:r>
              <a:rPr lang="en-US" sz="3047" b="1" i="1" spc="131">
                <a:solidFill>
                  <a:srgbClr val="282828"/>
                </a:solidFill>
                <a:latin typeface="Lora Bold Italics"/>
                <a:ea typeface="Lora Bold Italics"/>
                <a:cs typeface="Lora Bold Italics"/>
                <a:sym typeface="Lora Bold Italics"/>
              </a:rPr>
              <a:t>•  Exploran aspectos como estilo de vida, emociones, percepción del problema.</a:t>
            </a:r>
          </a:p>
          <a:p>
            <a:pPr algn="just">
              <a:lnSpc>
                <a:spcPts val="5515"/>
              </a:lnSpc>
            </a:pPr>
            <a:r>
              <a:rPr lang="en-US" sz="3047" b="1" i="1" spc="131">
                <a:solidFill>
                  <a:srgbClr val="282828"/>
                </a:solidFill>
                <a:latin typeface="Lora Bold Italics"/>
                <a:ea typeface="Lora Bold Italics"/>
                <a:cs typeface="Lora Bold Italics"/>
                <a:sym typeface="Lora Bold Italics"/>
              </a:rPr>
              <a:t>•  Ejemplos:</a:t>
            </a:r>
          </a:p>
          <a:p>
            <a:pPr algn="just">
              <a:lnSpc>
                <a:spcPts val="5515"/>
              </a:lnSpc>
            </a:pPr>
            <a:r>
              <a:rPr lang="en-US" sz="3047" b="1" i="1" spc="131">
                <a:solidFill>
                  <a:srgbClr val="282828"/>
                </a:solidFill>
                <a:latin typeface="Lora Bold Italics"/>
                <a:ea typeface="Lora Bold Italics"/>
                <a:cs typeface="Lora Bold Italics"/>
                <a:sym typeface="Lora Bold Italics"/>
              </a:rPr>
              <a:t>   “¿Cómo describirías el estado actual de tu cabello?”</a:t>
            </a:r>
          </a:p>
          <a:p>
            <a:pPr algn="just">
              <a:lnSpc>
                <a:spcPts val="5515"/>
              </a:lnSpc>
            </a:pPr>
            <a:r>
              <a:rPr lang="en-US" sz="3047" b="1" i="1" spc="131">
                <a:solidFill>
                  <a:srgbClr val="282828"/>
                </a:solidFill>
                <a:latin typeface="Lora Bold Italics"/>
                <a:ea typeface="Lora Bold Italics"/>
                <a:cs typeface="Lora Bold Italics"/>
                <a:sym typeface="Lora Bold Italics"/>
              </a:rPr>
              <a:t>   “¿Has notado cambios en tu cuero cabelludo en los últimos meses?”</a:t>
            </a:r>
          </a:p>
          <a:p>
            <a:pPr algn="just">
              <a:lnSpc>
                <a:spcPts val="5515"/>
              </a:lnSpc>
            </a:pPr>
            <a:r>
              <a:rPr lang="en-US" sz="3047" b="1" i="1" spc="131">
                <a:solidFill>
                  <a:srgbClr val="282828"/>
                </a:solidFill>
                <a:latin typeface="Lora Bold Italics"/>
                <a:ea typeface="Lora Bold Italics"/>
                <a:cs typeface="Lora Bold Italics"/>
                <a:sym typeface="Lora Bold Italics"/>
              </a:rPr>
              <a:t>   “¿Qué productos sueles utilizar en tu rutina capilar?”</a:t>
            </a:r>
          </a:p>
          <a:p>
            <a:pPr algn="just">
              <a:lnSpc>
                <a:spcPts val="2981"/>
              </a:lnSpc>
              <a:spcBef>
                <a:spcPct val="0"/>
              </a:spcBef>
            </a:pPr>
            <a:endParaRPr lang="en-US" sz="3047" b="1" i="1" spc="131">
              <a:solidFill>
                <a:srgbClr val="282828"/>
              </a:solidFill>
              <a:latin typeface="Lora Bold Italics"/>
              <a:ea typeface="Lora Bold Italics"/>
              <a:cs typeface="Lora Bold Italics"/>
              <a:sym typeface="Lora Bold Italics"/>
            </a:endParaRPr>
          </a:p>
          <a:p>
            <a:pPr algn="just">
              <a:lnSpc>
                <a:spcPts val="2431"/>
              </a:lnSpc>
              <a:spcBef>
                <a:spcPct val="0"/>
              </a:spcBef>
            </a:pPr>
            <a:endParaRPr lang="en-US" sz="3047" b="1" i="1" spc="131">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409748" y="65868"/>
            <a:ext cx="14713558" cy="10121345"/>
          </a:xfrm>
          <a:prstGeom prst="rect">
            <a:avLst/>
          </a:prstGeom>
        </p:spPr>
        <p:txBody>
          <a:bodyPr lIns="0" tIns="0" rIns="0" bIns="0" rtlCol="0" anchor="t">
            <a:spAutoFit/>
          </a:bodyPr>
          <a:lstStyle/>
          <a:p>
            <a:pPr algn="just">
              <a:lnSpc>
                <a:spcPts val="2903"/>
              </a:lnSpc>
            </a:pPr>
            <a:endParaRPr/>
          </a:p>
          <a:p>
            <a:pPr algn="just">
              <a:lnSpc>
                <a:spcPts val="5371"/>
              </a:lnSpc>
            </a:pPr>
            <a:r>
              <a:rPr lang="en-US" sz="2967" b="1" i="1" spc="127">
                <a:solidFill>
                  <a:srgbClr val="282828"/>
                </a:solidFill>
                <a:latin typeface="Lora Bold Italics"/>
                <a:ea typeface="Lora Bold Italics"/>
                <a:cs typeface="Lora Bold Italics"/>
                <a:sym typeface="Lora Bold Italics"/>
              </a:rPr>
              <a:t>🔐 PREGUNTAS CERRADAS</a:t>
            </a:r>
          </a:p>
          <a:p>
            <a:pPr algn="just">
              <a:lnSpc>
                <a:spcPts val="5371"/>
              </a:lnSpc>
            </a:pPr>
            <a:r>
              <a:rPr lang="en-US" sz="2967" b="1" i="1" spc="127">
                <a:solidFill>
                  <a:srgbClr val="282828"/>
                </a:solidFill>
                <a:latin typeface="Lora Bold Italics"/>
                <a:ea typeface="Lora Bold Italics"/>
                <a:cs typeface="Lora Bold Italics"/>
                <a:sym typeface="Lora Bold Italics"/>
              </a:rPr>
              <a:t>•  Confirman datos concretos y objetivos.</a:t>
            </a:r>
          </a:p>
          <a:p>
            <a:pPr algn="just">
              <a:lnSpc>
                <a:spcPts val="5371"/>
              </a:lnSpc>
            </a:pPr>
            <a:r>
              <a:rPr lang="en-US" sz="2967" b="1" i="1" spc="127">
                <a:solidFill>
                  <a:srgbClr val="282828"/>
                </a:solidFill>
                <a:latin typeface="Lora Bold Italics"/>
                <a:ea typeface="Lora Bold Italics"/>
                <a:cs typeface="Lora Bold Italics"/>
                <a:sym typeface="Lora Bold Italics"/>
              </a:rPr>
              <a:t>•  Se utilizan para verificar información o tomar decisiones.</a:t>
            </a:r>
          </a:p>
          <a:p>
            <a:pPr algn="just">
              <a:lnSpc>
                <a:spcPts val="5371"/>
              </a:lnSpc>
            </a:pPr>
            <a:r>
              <a:rPr lang="en-US" sz="2967" b="1" i="1" spc="127">
                <a:solidFill>
                  <a:srgbClr val="282828"/>
                </a:solidFill>
                <a:latin typeface="Lora Bold Italics"/>
                <a:ea typeface="Lora Bold Italics"/>
                <a:cs typeface="Lora Bold Italics"/>
                <a:sym typeface="Lora Bold Italics"/>
              </a:rPr>
              <a:t>•  Ejemplos:</a:t>
            </a:r>
          </a:p>
          <a:p>
            <a:pPr algn="just">
              <a:lnSpc>
                <a:spcPts val="5371"/>
              </a:lnSpc>
            </a:pPr>
            <a:r>
              <a:rPr lang="en-US" sz="2967" b="1" i="1" spc="127">
                <a:solidFill>
                  <a:srgbClr val="282828"/>
                </a:solidFill>
                <a:latin typeface="Lora Bold Italics"/>
                <a:ea typeface="Lora Bold Italics"/>
                <a:cs typeface="Lora Bold Italics"/>
                <a:sym typeface="Lora Bold Italics"/>
              </a:rPr>
              <a:t>“¿Has tenido alguna alergia a productos capilares?”</a:t>
            </a:r>
          </a:p>
          <a:p>
            <a:pPr algn="just">
              <a:lnSpc>
                <a:spcPts val="5371"/>
              </a:lnSpc>
            </a:pPr>
            <a:r>
              <a:rPr lang="en-US" sz="2967" b="1" i="1" spc="127">
                <a:solidFill>
                  <a:srgbClr val="282828"/>
                </a:solidFill>
                <a:latin typeface="Lora Bold Italics"/>
                <a:ea typeface="Lora Bold Italics"/>
                <a:cs typeface="Lora Bold Italics"/>
                <a:sym typeface="Lora Bold Italics"/>
              </a:rPr>
              <a:t>“¿Te has realizado algún tratamiento químico en los últimos tres meses?”</a:t>
            </a:r>
          </a:p>
          <a:p>
            <a:pPr algn="just">
              <a:lnSpc>
                <a:spcPts val="5371"/>
              </a:lnSpc>
            </a:pPr>
            <a:r>
              <a:rPr lang="en-US" sz="2967" b="1" i="1" spc="127">
                <a:solidFill>
                  <a:srgbClr val="282828"/>
                </a:solidFill>
                <a:latin typeface="Lora Bold Italics"/>
                <a:ea typeface="Lora Bold Italics"/>
                <a:cs typeface="Lora Bold Italics"/>
                <a:sym typeface="Lora Bold Italics"/>
              </a:rPr>
              <a:t>“¿Lavas tu cabello más de tres veces por semana?”</a:t>
            </a:r>
          </a:p>
          <a:p>
            <a:pPr algn="just">
              <a:lnSpc>
                <a:spcPts val="5371"/>
              </a:lnSpc>
            </a:pPr>
            <a:endParaRPr lang="en-US" sz="2967" b="1" i="1" spc="127">
              <a:solidFill>
                <a:srgbClr val="282828"/>
              </a:solidFill>
              <a:latin typeface="Lora Bold Italics"/>
              <a:ea typeface="Lora Bold Italics"/>
              <a:cs typeface="Lora Bold Italics"/>
              <a:sym typeface="Lora Bold Italics"/>
            </a:endParaRPr>
          </a:p>
          <a:p>
            <a:pPr algn="just">
              <a:lnSpc>
                <a:spcPts val="5371"/>
              </a:lnSpc>
            </a:pPr>
            <a:r>
              <a:rPr lang="en-US" sz="2967" b="1" i="1" spc="127">
                <a:solidFill>
                  <a:srgbClr val="282828"/>
                </a:solidFill>
                <a:latin typeface="Lora Bold Italics"/>
                <a:ea typeface="Lora Bold Italics"/>
                <a:cs typeface="Lora Bold Italics"/>
                <a:sym typeface="Lora Bold Italics"/>
              </a:rPr>
              <a:t>🧭 RECOMENDACIONES PARA UNA ENTREVISTA EFICAZ</a:t>
            </a:r>
          </a:p>
          <a:p>
            <a:pPr algn="just">
              <a:lnSpc>
                <a:spcPts val="5371"/>
              </a:lnSpc>
            </a:pPr>
            <a:r>
              <a:rPr lang="en-US" sz="2967" b="1" i="1" spc="127">
                <a:solidFill>
                  <a:srgbClr val="282828"/>
                </a:solidFill>
                <a:latin typeface="Lora Bold Italics"/>
                <a:ea typeface="Lora Bold Italics"/>
                <a:cs typeface="Lora Bold Italics"/>
                <a:sym typeface="Lora Bold Italics"/>
              </a:rPr>
              <a:t>•  Dedicar el tiempo necesario sin prisas.</a:t>
            </a:r>
          </a:p>
          <a:p>
            <a:pPr algn="just">
              <a:lnSpc>
                <a:spcPts val="5371"/>
              </a:lnSpc>
            </a:pPr>
            <a:r>
              <a:rPr lang="en-US" sz="2967" b="1" i="1" spc="127">
                <a:solidFill>
                  <a:srgbClr val="282828"/>
                </a:solidFill>
                <a:latin typeface="Lora Bold Italics"/>
                <a:ea typeface="Lora Bold Italics"/>
                <a:cs typeface="Lora Bold Italics"/>
                <a:sym typeface="Lora Bold Italics"/>
              </a:rPr>
              <a:t>•  Mantener una actitud empática, profesional y relajada.</a:t>
            </a:r>
          </a:p>
          <a:p>
            <a:pPr algn="just">
              <a:lnSpc>
                <a:spcPts val="5371"/>
              </a:lnSpc>
            </a:pPr>
            <a:r>
              <a:rPr lang="en-US" sz="2967" b="1" i="1" spc="127">
                <a:solidFill>
                  <a:srgbClr val="282828"/>
                </a:solidFill>
                <a:latin typeface="Lora Bold Italics"/>
                <a:ea typeface="Lora Bold Italics"/>
                <a:cs typeface="Lora Bold Italics"/>
                <a:sym typeface="Lora Bold Italics"/>
              </a:rPr>
              <a:t>•  Combinar preguntas abiertas y cerradas de forma estratégica.</a:t>
            </a:r>
          </a:p>
          <a:p>
            <a:pPr algn="just">
              <a:lnSpc>
                <a:spcPts val="5371"/>
              </a:lnSpc>
            </a:pPr>
            <a:r>
              <a:rPr lang="en-US" sz="2967" b="1" i="1" spc="127">
                <a:solidFill>
                  <a:srgbClr val="282828"/>
                </a:solidFill>
                <a:latin typeface="Lora Bold Italics"/>
                <a:ea typeface="Lora Bold Italics"/>
                <a:cs typeface="Lora Bold Italics"/>
                <a:sym typeface="Lora Bold Italics"/>
              </a:rPr>
              <a:t>•  Registrar todo en la ficha técnica con claridad y precisión.</a:t>
            </a:r>
          </a:p>
          <a:p>
            <a:pPr algn="just">
              <a:lnSpc>
                <a:spcPts val="5371"/>
              </a:lnSpc>
              <a:spcBef>
                <a:spcPct val="0"/>
              </a:spcBef>
            </a:pPr>
            <a:r>
              <a:rPr lang="en-US" sz="2967" b="1" i="1" spc="127">
                <a:solidFill>
                  <a:srgbClr val="282828"/>
                </a:solidFill>
                <a:latin typeface="Lora Bold Italics"/>
                <a:ea typeface="Lora Bold Italics"/>
                <a:cs typeface="Lora Bold Italics"/>
                <a:sym typeface="Lora Bold Italics"/>
              </a:rPr>
              <a:t>•  Garantizar la confidencialidad de los datos personales.</a:t>
            </a:r>
          </a:p>
          <a:p>
            <a:pPr algn="just">
              <a:lnSpc>
                <a:spcPts val="2368"/>
              </a:lnSpc>
              <a:spcBef>
                <a:spcPct val="0"/>
              </a:spcBef>
            </a:pPr>
            <a:endParaRPr lang="en-US" sz="2967" b="1" i="1" spc="127">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871825" y="254075"/>
            <a:ext cx="15724494" cy="5901260"/>
          </a:xfrm>
          <a:prstGeom prst="rect">
            <a:avLst/>
          </a:prstGeom>
        </p:spPr>
        <p:txBody>
          <a:bodyPr lIns="0" tIns="0" rIns="0" bIns="0" rtlCol="0" anchor="t">
            <a:spAutoFit/>
          </a:bodyPr>
          <a:lstStyle/>
          <a:p>
            <a:pPr algn="ctr">
              <a:lnSpc>
                <a:spcPts val="5240"/>
              </a:lnSpc>
            </a:pPr>
            <a:r>
              <a:rPr lang="en-US" sz="2895" b="1" spc="124">
                <a:solidFill>
                  <a:srgbClr val="000000"/>
                </a:solidFill>
                <a:latin typeface="Lora Bold"/>
                <a:ea typeface="Lora Bold"/>
                <a:cs typeface="Lora Bold"/>
                <a:sym typeface="Lora Bold"/>
              </a:rPr>
              <a:t>2.4.   ANÁLISIS</a:t>
            </a:r>
            <a:r>
              <a:rPr lang="en-US" sz="2895" b="1" u="none" spc="124">
                <a:solidFill>
                  <a:srgbClr val="000000"/>
                </a:solidFill>
                <a:latin typeface="Lora Bold"/>
                <a:ea typeface="Lora Bold"/>
                <a:cs typeface="Lora Bold"/>
                <a:sym typeface="Lora Bold"/>
              </a:rPr>
              <a:t> DE</a:t>
            </a:r>
            <a:r>
              <a:rPr lang="en-US" sz="2895" b="1" spc="124">
                <a:solidFill>
                  <a:srgbClr val="000000"/>
                </a:solidFill>
                <a:latin typeface="Lora Bold"/>
                <a:ea typeface="Lora Bold"/>
                <a:cs typeface="Lora Bold"/>
                <a:sym typeface="Lora Bold"/>
              </a:rPr>
              <a:t> DEMANDAS Y EXPECTATIVAS DEL CLIENTE</a:t>
            </a:r>
          </a:p>
          <a:p>
            <a:pPr algn="ctr">
              <a:lnSpc>
                <a:spcPts val="5240"/>
              </a:lnSpc>
            </a:pPr>
            <a:endParaRPr lang="en-US" sz="2895" b="1" spc="124">
              <a:solidFill>
                <a:srgbClr val="000000"/>
              </a:solidFill>
              <a:latin typeface="Lora Bold"/>
              <a:ea typeface="Lora Bold"/>
              <a:cs typeface="Lora Bold"/>
              <a:sym typeface="Lora Bold"/>
            </a:endParaRPr>
          </a:p>
          <a:p>
            <a:pPr algn="just">
              <a:lnSpc>
                <a:spcPts val="5240"/>
              </a:lnSpc>
            </a:pPr>
            <a:r>
              <a:rPr lang="en-US" sz="2895" b="1" spc="124">
                <a:solidFill>
                  <a:srgbClr val="282828"/>
                </a:solidFill>
                <a:latin typeface="Lora Bold"/>
                <a:ea typeface="Lora Bold"/>
                <a:cs typeface="Lora Bold"/>
                <a:sym typeface="Lora Bold"/>
              </a:rPr>
              <a:t>Es fundamental diferenciar tres aspectos clave en la consulta:</a:t>
            </a:r>
          </a:p>
          <a:p>
            <a:pPr marL="625087" lvl="1" indent="-312543" algn="just">
              <a:lnSpc>
                <a:spcPts val="5240"/>
              </a:lnSpc>
              <a:buFont typeface="Arial"/>
              <a:buChar char="•"/>
            </a:pPr>
            <a:r>
              <a:rPr lang="en-US" sz="2895" b="1" spc="124">
                <a:solidFill>
                  <a:srgbClr val="D93E55"/>
                </a:solidFill>
                <a:latin typeface="Lora Bold"/>
                <a:ea typeface="Lora Bold"/>
                <a:cs typeface="Lora Bold"/>
                <a:sym typeface="Lora Bold"/>
              </a:rPr>
              <a:t>Lo que solicita: </a:t>
            </a:r>
            <a:r>
              <a:rPr lang="en-US" sz="2895" b="1" spc="124">
                <a:solidFill>
                  <a:srgbClr val="282828"/>
                </a:solidFill>
                <a:latin typeface="Lora Bold"/>
                <a:ea typeface="Lora Bold"/>
                <a:cs typeface="Lora Bold"/>
                <a:sym typeface="Lora Bold"/>
              </a:rPr>
              <a:t>La petición inicial del cliente.</a:t>
            </a:r>
          </a:p>
          <a:p>
            <a:pPr marL="625087" lvl="1" indent="-312543" algn="just">
              <a:lnSpc>
                <a:spcPts val="5240"/>
              </a:lnSpc>
              <a:buFont typeface="Arial"/>
              <a:buChar char="•"/>
            </a:pPr>
            <a:r>
              <a:rPr lang="en-US" sz="2895" b="1" spc="124">
                <a:solidFill>
                  <a:srgbClr val="D93E55"/>
                </a:solidFill>
                <a:latin typeface="Lora Bold"/>
                <a:ea typeface="Lora Bold"/>
                <a:cs typeface="Lora Bold"/>
                <a:sym typeface="Lora Bold"/>
              </a:rPr>
              <a:t>Lo que necesita:</a:t>
            </a:r>
            <a:r>
              <a:rPr lang="en-US" sz="2895" b="1" spc="124">
                <a:solidFill>
                  <a:srgbClr val="282828"/>
                </a:solidFill>
                <a:latin typeface="Lora Bold"/>
                <a:ea typeface="Lora Bold"/>
                <a:cs typeface="Lora Bold"/>
                <a:sym typeface="Lora Bold"/>
              </a:rPr>
              <a:t> La necesidad real de su cabello.</a:t>
            </a:r>
          </a:p>
          <a:p>
            <a:pPr marL="625087" lvl="1" indent="-312543" algn="just">
              <a:lnSpc>
                <a:spcPts val="5240"/>
              </a:lnSpc>
              <a:buFont typeface="Arial"/>
              <a:buChar char="•"/>
            </a:pPr>
            <a:r>
              <a:rPr lang="en-US" sz="2895" b="1" spc="124">
                <a:solidFill>
                  <a:srgbClr val="D93E55"/>
                </a:solidFill>
                <a:latin typeface="Lora Bold"/>
                <a:ea typeface="Lora Bold"/>
                <a:cs typeface="Lora Bold"/>
                <a:sym typeface="Lora Bold"/>
              </a:rPr>
              <a:t>Lo que espera:</a:t>
            </a:r>
            <a:r>
              <a:rPr lang="en-US" sz="2895" b="1" spc="124">
                <a:solidFill>
                  <a:srgbClr val="282828"/>
                </a:solidFill>
                <a:latin typeface="Lora Bold"/>
                <a:ea typeface="Lora Bold"/>
                <a:cs typeface="Lora Bold"/>
                <a:sym typeface="Lora Bold"/>
              </a:rPr>
              <a:t> El resultado que desea obtener.</a:t>
            </a:r>
          </a:p>
          <a:p>
            <a:pPr algn="just">
              <a:lnSpc>
                <a:spcPts val="5240"/>
              </a:lnSpc>
            </a:pPr>
            <a:r>
              <a:rPr lang="en-US" sz="2895" b="1" spc="124">
                <a:solidFill>
                  <a:srgbClr val="282828"/>
                </a:solidFill>
                <a:latin typeface="Lora Bold"/>
                <a:ea typeface="Lora Bold"/>
                <a:cs typeface="Lora Bold"/>
                <a:sym typeface="Lora Bold"/>
              </a:rPr>
              <a:t>Estas tres dimensiones no siempre coinciden, y es responsabilidad del profesional detectarlas con una entrevista eficaz.</a:t>
            </a:r>
          </a:p>
          <a:p>
            <a:pPr algn="just">
              <a:lnSpc>
                <a:spcPts val="5240"/>
              </a:lnSpc>
              <a:spcBef>
                <a:spcPct val="0"/>
              </a:spcBef>
            </a:pPr>
            <a:endParaRPr lang="en-US" sz="2895" b="1" spc="124">
              <a:solidFill>
                <a:srgbClr val="282828"/>
              </a:solidFill>
              <a:latin typeface="Lora Bold"/>
              <a:ea typeface="Lora Bold"/>
              <a:cs typeface="Lora Bold"/>
              <a:sym typeface="Lora Bold"/>
            </a:endParaRPr>
          </a:p>
        </p:txBody>
      </p:sp>
      <p:sp>
        <p:nvSpPr>
          <p:cNvPr id="6" name="TextBox 6"/>
          <p:cNvSpPr txBox="1"/>
          <p:nvPr/>
        </p:nvSpPr>
        <p:spPr>
          <a:xfrm>
            <a:off x="1269731" y="5983884"/>
            <a:ext cx="16439630" cy="4411248"/>
          </a:xfrm>
          <a:prstGeom prst="rect">
            <a:avLst/>
          </a:prstGeom>
        </p:spPr>
        <p:txBody>
          <a:bodyPr lIns="0" tIns="0" rIns="0" bIns="0" rtlCol="0" anchor="t">
            <a:spAutoFit/>
          </a:bodyPr>
          <a:lstStyle/>
          <a:p>
            <a:pPr algn="ctr">
              <a:lnSpc>
                <a:spcPts val="5460"/>
              </a:lnSpc>
            </a:pPr>
            <a:r>
              <a:rPr lang="en-US" sz="3016" b="1" i="1" spc="129">
                <a:solidFill>
                  <a:srgbClr val="282828"/>
                </a:solidFill>
                <a:latin typeface="Lora Bold Italics"/>
                <a:ea typeface="Lora Bold Italics"/>
                <a:cs typeface="Lora Bold Italics"/>
                <a:sym typeface="Lora Bold Italics"/>
              </a:rPr>
              <a:t>🧩 FINALIDAD DE LA ENTREVISTA CAPILAR</a:t>
            </a:r>
          </a:p>
          <a:p>
            <a:pPr algn="just">
              <a:lnSpc>
                <a:spcPts val="5460"/>
              </a:lnSpc>
            </a:pPr>
            <a:r>
              <a:rPr lang="en-US" sz="3016" b="1" i="1" spc="129">
                <a:solidFill>
                  <a:srgbClr val="282828"/>
                </a:solidFill>
                <a:latin typeface="Lora Bold Italics"/>
                <a:ea typeface="Lora Bold Italics"/>
                <a:cs typeface="Lora Bold Italics"/>
                <a:sym typeface="Lora Bold Italics"/>
              </a:rPr>
              <a:t>•  Obtener información completa sobre el estado capilar del cliente.</a:t>
            </a:r>
          </a:p>
          <a:p>
            <a:pPr algn="just">
              <a:lnSpc>
                <a:spcPts val="5460"/>
              </a:lnSpc>
            </a:pPr>
            <a:r>
              <a:rPr lang="en-US" sz="3016" b="1" i="1" spc="129">
                <a:solidFill>
                  <a:srgbClr val="282828"/>
                </a:solidFill>
                <a:latin typeface="Lora Bold Italics"/>
                <a:ea typeface="Lora Bold Italics"/>
                <a:cs typeface="Lora Bold Italics"/>
                <a:sym typeface="Lora Bold Italics"/>
              </a:rPr>
              <a:t>•  Conocer su personalidad, estilo de vida, gustos y preocupaciones.</a:t>
            </a:r>
          </a:p>
          <a:p>
            <a:pPr algn="just">
              <a:lnSpc>
                <a:spcPts val="5460"/>
              </a:lnSpc>
            </a:pPr>
            <a:r>
              <a:rPr lang="en-US" sz="3016" b="1" i="1" spc="129">
                <a:solidFill>
                  <a:srgbClr val="282828"/>
                </a:solidFill>
                <a:latin typeface="Lora Bold Italics"/>
                <a:ea typeface="Lora Bold Italics"/>
                <a:cs typeface="Lora Bold Italics"/>
                <a:sym typeface="Lora Bold Italics"/>
              </a:rPr>
              <a:t>•  Identificar sus expectativas estéticas y sus necesidades reales.</a:t>
            </a:r>
          </a:p>
          <a:p>
            <a:pPr algn="just">
              <a:lnSpc>
                <a:spcPts val="5460"/>
              </a:lnSpc>
              <a:spcBef>
                <a:spcPct val="0"/>
              </a:spcBef>
            </a:pPr>
            <a:r>
              <a:rPr lang="en-US" sz="3016" b="1" i="1" spc="129">
                <a:solidFill>
                  <a:srgbClr val="282828"/>
                </a:solidFill>
                <a:latin typeface="Lora Bold Italics"/>
                <a:ea typeface="Lora Bold Italics"/>
                <a:cs typeface="Lora Bold Italics"/>
                <a:sym typeface="Lora Bold Italics"/>
              </a:rPr>
              <a:t>•  Establecer una relación de confianza que permita adaptar los tratamientos.</a:t>
            </a:r>
          </a:p>
          <a:p>
            <a:pPr algn="just">
              <a:lnSpc>
                <a:spcPts val="3831"/>
              </a:lnSpc>
              <a:spcBef>
                <a:spcPct val="0"/>
              </a:spcBef>
            </a:pPr>
            <a:endParaRPr lang="en-US" sz="3016" b="1" i="1" spc="129">
              <a:solidFill>
                <a:srgbClr val="282828"/>
              </a:solidFill>
              <a:latin typeface="Lora Bold Italics"/>
              <a:ea typeface="Lora Bold Italics"/>
              <a:cs typeface="Lora Bold Italics"/>
              <a:sym typeface="Lora Bold Italics"/>
            </a:endParaRPr>
          </a:p>
          <a:p>
            <a:pPr algn="just">
              <a:lnSpc>
                <a:spcPts val="3831"/>
              </a:lnSpc>
              <a:spcBef>
                <a:spcPct val="0"/>
              </a:spcBef>
            </a:pPr>
            <a:endParaRPr lang="en-US" sz="3016" b="1" i="1" spc="129">
              <a:solidFill>
                <a:srgbClr val="282828"/>
              </a:solidFill>
              <a:latin typeface="Lora Bold Italics"/>
              <a:ea typeface="Lora Bold Italics"/>
              <a:cs typeface="Lora Bold Italics"/>
              <a:sym typeface="Lora Bold Itali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766512" y="712951"/>
            <a:ext cx="16754976" cy="3659458"/>
          </a:xfrm>
          <a:prstGeom prst="rect">
            <a:avLst/>
          </a:prstGeom>
        </p:spPr>
        <p:txBody>
          <a:bodyPr lIns="0" tIns="0" rIns="0" bIns="0" rtlCol="0" anchor="t">
            <a:spAutoFit/>
          </a:bodyPr>
          <a:lstStyle/>
          <a:p>
            <a:pPr algn="ctr">
              <a:lnSpc>
                <a:spcPts val="4902"/>
              </a:lnSpc>
            </a:pPr>
            <a:r>
              <a:rPr lang="en-US" sz="2708" b="1" spc="116">
                <a:solidFill>
                  <a:srgbClr val="000000"/>
                </a:solidFill>
                <a:latin typeface="Lora Bold"/>
                <a:ea typeface="Lora Bold"/>
                <a:cs typeface="Lora Bold"/>
                <a:sym typeface="Lora Bold"/>
              </a:rPr>
              <a:t>🧠 Claves para una entrevista eficaz</a:t>
            </a:r>
          </a:p>
          <a:p>
            <a:pPr algn="just">
              <a:lnSpc>
                <a:spcPts val="4902"/>
              </a:lnSpc>
            </a:pPr>
            <a:r>
              <a:rPr lang="en-US" sz="2708" b="1" spc="116">
                <a:solidFill>
                  <a:srgbClr val="000000"/>
                </a:solidFill>
                <a:latin typeface="Lora Bold"/>
                <a:ea typeface="Lora Bold"/>
                <a:cs typeface="Lora Bold"/>
                <a:sym typeface="Lora Bold"/>
              </a:rPr>
              <a:t>🔍 Diferenciar entre:</a:t>
            </a:r>
          </a:p>
          <a:p>
            <a:pPr algn="just">
              <a:lnSpc>
                <a:spcPts val="4902"/>
              </a:lnSpc>
            </a:pPr>
            <a:r>
              <a:rPr lang="en-US" sz="2708" b="1" spc="116">
                <a:solidFill>
                  <a:srgbClr val="000000"/>
                </a:solidFill>
                <a:latin typeface="Lora Bold"/>
                <a:ea typeface="Lora Bold"/>
                <a:cs typeface="Lora Bold"/>
                <a:sym typeface="Lora Bold"/>
              </a:rPr>
              <a:t>•  Demanda: lo que el cliente solicita directamente (ej. “quiero más volumen”).</a:t>
            </a:r>
          </a:p>
          <a:p>
            <a:pPr algn="just">
              <a:lnSpc>
                <a:spcPts val="4902"/>
              </a:lnSpc>
            </a:pPr>
            <a:r>
              <a:rPr lang="en-US" sz="2708" b="1" spc="116">
                <a:solidFill>
                  <a:srgbClr val="000000"/>
                </a:solidFill>
                <a:latin typeface="Lora Bold"/>
                <a:ea typeface="Lora Bold"/>
                <a:cs typeface="Lora Bold"/>
                <a:sym typeface="Lora Bold"/>
              </a:rPr>
              <a:t>•  Necesidad: lo que el cabello realmente requiere (ej. nutrición profunda).</a:t>
            </a:r>
          </a:p>
          <a:p>
            <a:pPr algn="just">
              <a:lnSpc>
                <a:spcPts val="4902"/>
              </a:lnSpc>
              <a:spcBef>
                <a:spcPct val="0"/>
              </a:spcBef>
            </a:pPr>
            <a:r>
              <a:rPr lang="en-US" sz="2708" b="1" spc="116">
                <a:solidFill>
                  <a:srgbClr val="000000"/>
                </a:solidFill>
                <a:latin typeface="Lora Bold"/>
                <a:ea typeface="Lora Bold"/>
                <a:cs typeface="Lora Bold"/>
                <a:sym typeface="Lora Bold"/>
              </a:rPr>
              <a:t>•  Expectativa: lo que el cliente espera como resultado (ej. “quiero que mi pelo se vea sano y brillante”).</a:t>
            </a:r>
          </a:p>
        </p:txBody>
      </p:sp>
      <p:sp>
        <p:nvSpPr>
          <p:cNvPr id="6" name="TextBox 6"/>
          <p:cNvSpPr txBox="1"/>
          <p:nvPr/>
        </p:nvSpPr>
        <p:spPr>
          <a:xfrm>
            <a:off x="819670" y="4612284"/>
            <a:ext cx="16439630" cy="5258973"/>
          </a:xfrm>
          <a:prstGeom prst="rect">
            <a:avLst/>
          </a:prstGeom>
        </p:spPr>
        <p:txBody>
          <a:bodyPr lIns="0" tIns="0" rIns="0" bIns="0" rtlCol="0" anchor="t">
            <a:spAutoFit/>
          </a:bodyPr>
          <a:lstStyle/>
          <a:p>
            <a:pPr algn="ctr">
              <a:lnSpc>
                <a:spcPts val="5460"/>
              </a:lnSpc>
            </a:pPr>
            <a:r>
              <a:rPr lang="en-US" sz="3016" b="1" spc="129">
                <a:solidFill>
                  <a:srgbClr val="282828"/>
                </a:solidFill>
                <a:latin typeface="Lora Bold"/>
                <a:ea typeface="Lora Bold"/>
                <a:cs typeface="Lora Bold"/>
                <a:sym typeface="Lora Bold"/>
              </a:rPr>
              <a:t>🗣️ ESTRATEGIAS COMUNICATIVAS</a:t>
            </a:r>
          </a:p>
          <a:p>
            <a:pPr algn="just">
              <a:lnSpc>
                <a:spcPts val="5460"/>
              </a:lnSpc>
            </a:pPr>
            <a:r>
              <a:rPr lang="en-US" sz="3016" b="1" spc="129">
                <a:solidFill>
                  <a:srgbClr val="282828"/>
                </a:solidFill>
                <a:latin typeface="Lora Bold"/>
                <a:ea typeface="Lora Bold"/>
                <a:cs typeface="Lora Bold"/>
                <a:sym typeface="Lora Bold"/>
              </a:rPr>
              <a:t>•  Escucha activa: prestar atención a lo que dice y cómo lo dice.</a:t>
            </a:r>
          </a:p>
          <a:p>
            <a:pPr algn="just">
              <a:lnSpc>
                <a:spcPts val="5460"/>
              </a:lnSpc>
            </a:pPr>
            <a:r>
              <a:rPr lang="en-US" sz="3016" b="1" spc="129">
                <a:solidFill>
                  <a:srgbClr val="282828"/>
                </a:solidFill>
                <a:latin typeface="Lora Bold"/>
                <a:ea typeface="Lora Bold"/>
                <a:cs typeface="Lora Bold"/>
                <a:sym typeface="Lora Bold"/>
              </a:rPr>
              <a:t>•  Preguntas abiertas: para explorar emociones, hábitos y preferencias.</a:t>
            </a:r>
          </a:p>
          <a:p>
            <a:pPr algn="just">
              <a:lnSpc>
                <a:spcPts val="5460"/>
              </a:lnSpc>
            </a:pPr>
            <a:r>
              <a:rPr lang="en-US" sz="3016" b="1" spc="129">
                <a:solidFill>
                  <a:srgbClr val="282828"/>
                </a:solidFill>
                <a:latin typeface="Lora Bold"/>
                <a:ea typeface="Lora Bold"/>
                <a:cs typeface="Lora Bold"/>
                <a:sym typeface="Lora Bold"/>
              </a:rPr>
              <a:t>•  Preguntas cerradas: para confirmar datos técnicos y antecedentes.</a:t>
            </a:r>
          </a:p>
          <a:p>
            <a:pPr algn="just">
              <a:lnSpc>
                <a:spcPts val="5460"/>
              </a:lnSpc>
            </a:pPr>
            <a:r>
              <a:rPr lang="en-US" sz="3016" b="1" spc="129">
                <a:solidFill>
                  <a:srgbClr val="282828"/>
                </a:solidFill>
                <a:latin typeface="Lora Bold"/>
                <a:ea typeface="Lora Bold"/>
                <a:cs typeface="Lora Bold"/>
                <a:sym typeface="Lora Bold"/>
              </a:rPr>
              <a:t>•  Reformulación: repetir con otras palabras lo que el cliente expresa para asegurar comprensión.</a:t>
            </a:r>
          </a:p>
          <a:p>
            <a:pPr algn="just">
              <a:lnSpc>
                <a:spcPts val="5460"/>
              </a:lnSpc>
              <a:spcBef>
                <a:spcPct val="0"/>
              </a:spcBef>
            </a:pPr>
            <a:r>
              <a:rPr lang="en-US" sz="3016" b="1" spc="129">
                <a:solidFill>
                  <a:srgbClr val="282828"/>
                </a:solidFill>
                <a:latin typeface="Lora Bold"/>
                <a:ea typeface="Lora Bold"/>
                <a:cs typeface="Lora Bold"/>
                <a:sym typeface="Lora Bold"/>
              </a:rPr>
              <a:t>•  Empatía: validar sus preocupaciones sin juzgar.</a:t>
            </a:r>
          </a:p>
          <a:p>
            <a:pPr algn="just">
              <a:lnSpc>
                <a:spcPts val="3831"/>
              </a:lnSpc>
              <a:spcBef>
                <a:spcPct val="0"/>
              </a:spcBef>
            </a:pPr>
            <a:endParaRPr lang="en-US" sz="3016" b="1" spc="129">
              <a:solidFill>
                <a:srgbClr val="282828"/>
              </a:solidFill>
              <a:latin typeface="Lora Bold"/>
              <a:ea typeface="Lora Bold"/>
              <a:cs typeface="Lora Bold"/>
              <a:sym typeface="Lora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417" y="905359"/>
            <a:ext cx="12128837" cy="9381641"/>
          </a:xfrm>
          <a:custGeom>
            <a:avLst/>
            <a:gdLst/>
            <a:ahLst/>
            <a:cxnLst/>
            <a:rect l="l" t="t" r="r" b="b"/>
            <a:pathLst>
              <a:path w="12128837" h="9381641">
                <a:moveTo>
                  <a:pt x="0" y="0"/>
                </a:moveTo>
                <a:lnTo>
                  <a:pt x="12128838" y="0"/>
                </a:lnTo>
                <a:lnTo>
                  <a:pt x="12128838" y="9381641"/>
                </a:lnTo>
                <a:lnTo>
                  <a:pt x="0" y="9381641"/>
                </a:lnTo>
                <a:lnTo>
                  <a:pt x="0" y="0"/>
                </a:lnTo>
                <a:close/>
              </a:path>
            </a:pathLst>
          </a:custGeom>
          <a:blipFill>
            <a:blip r:embed="rId2"/>
            <a:stretch>
              <a:fillRect t="-25702" b="-22684"/>
            </a:stretch>
          </a:blipFill>
        </p:spPr>
        <p:txBody>
          <a:bodyPr/>
          <a:lstStyle/>
          <a:p>
            <a:endParaRPr lang="es-ES"/>
          </a:p>
        </p:txBody>
      </p:sp>
      <p:sp>
        <p:nvSpPr>
          <p:cNvPr id="3" name="Freeform 3"/>
          <p:cNvSpPr/>
          <p:nvPr/>
        </p:nvSpPr>
        <p:spPr>
          <a:xfrm rot="238012">
            <a:off x="11490444" y="7260295"/>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129898">
            <a:off x="-2623128" y="-7269911"/>
            <a:ext cx="11173802" cy="10754784"/>
          </a:xfrm>
          <a:custGeom>
            <a:avLst/>
            <a:gdLst/>
            <a:ahLst/>
            <a:cxnLst/>
            <a:rect l="l" t="t" r="r" b="b"/>
            <a:pathLst>
              <a:path w="11173802" h="10754784">
                <a:moveTo>
                  <a:pt x="0" y="0"/>
                </a:moveTo>
                <a:lnTo>
                  <a:pt x="11173802" y="0"/>
                </a:lnTo>
                <a:lnTo>
                  <a:pt x="11173802" y="10754785"/>
                </a:lnTo>
                <a:lnTo>
                  <a:pt x="0" y="10754785"/>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5329661" y="191289"/>
            <a:ext cx="12169324" cy="1268819"/>
          </a:xfrm>
          <a:prstGeom prst="rect">
            <a:avLst/>
          </a:prstGeom>
        </p:spPr>
        <p:txBody>
          <a:bodyPr lIns="0" tIns="0" rIns="0" bIns="0" rtlCol="0" anchor="t">
            <a:spAutoFit/>
          </a:bodyPr>
          <a:lstStyle/>
          <a:p>
            <a:pPr marL="0" lvl="0" indent="0" algn="l">
              <a:lnSpc>
                <a:spcPts val="5140"/>
              </a:lnSpc>
              <a:spcBef>
                <a:spcPct val="0"/>
              </a:spcBef>
            </a:pPr>
            <a:r>
              <a:rPr lang="en-US" sz="3671" b="1">
                <a:solidFill>
                  <a:srgbClr val="282828"/>
                </a:solidFill>
                <a:latin typeface="Lora Bold"/>
                <a:ea typeface="Lora Bold"/>
                <a:cs typeface="Lora Bold"/>
                <a:sym typeface="Lora Bold"/>
              </a:rPr>
              <a:t>CLASIFICACIÓN </a:t>
            </a:r>
            <a:r>
              <a:rPr lang="en-US" sz="3671" b="1" u="none" strike="noStrike">
                <a:solidFill>
                  <a:srgbClr val="282828"/>
                </a:solidFill>
                <a:latin typeface="Lora Bold"/>
                <a:ea typeface="Lora Bold"/>
                <a:cs typeface="Lora Bold"/>
                <a:sym typeface="Lora Bold"/>
              </a:rPr>
              <a:t>DE LOS TRATAMIENTOS CAPILARES</a:t>
            </a:r>
          </a:p>
          <a:p>
            <a:pPr marL="0" lvl="0" indent="0" algn="l">
              <a:lnSpc>
                <a:spcPts val="5140"/>
              </a:lnSpc>
              <a:spcBef>
                <a:spcPct val="0"/>
              </a:spcBef>
            </a:pPr>
            <a:endParaRPr lang="en-US" sz="3671" b="1" u="none" strike="noStrike">
              <a:solidFill>
                <a:srgbClr val="282828"/>
              </a:solidFill>
              <a:latin typeface="Lora Bold"/>
              <a:ea typeface="Lora Bold"/>
              <a:cs typeface="Lora Bold"/>
              <a:sym typeface="Lora Bold"/>
            </a:endParaRPr>
          </a:p>
        </p:txBody>
      </p:sp>
      <p:sp>
        <p:nvSpPr>
          <p:cNvPr id="6" name="TextBox 6"/>
          <p:cNvSpPr txBox="1"/>
          <p:nvPr/>
        </p:nvSpPr>
        <p:spPr>
          <a:xfrm>
            <a:off x="633878" y="2176861"/>
            <a:ext cx="6164695" cy="7081439"/>
          </a:xfrm>
          <a:prstGeom prst="rect">
            <a:avLst/>
          </a:prstGeom>
        </p:spPr>
        <p:txBody>
          <a:bodyPr lIns="0" tIns="0" rIns="0" bIns="0" rtlCol="0" anchor="t">
            <a:spAutoFit/>
          </a:bodyPr>
          <a:lstStyle/>
          <a:p>
            <a:pPr marL="0" lvl="0" indent="0" algn="l">
              <a:lnSpc>
                <a:spcPts val="4643"/>
              </a:lnSpc>
              <a:spcBef>
                <a:spcPct val="0"/>
              </a:spcBef>
            </a:pPr>
            <a:r>
              <a:rPr lang="en-US" sz="3202" b="1" i="1" spc="12">
                <a:solidFill>
                  <a:srgbClr val="242424"/>
                </a:solidFill>
                <a:latin typeface="Lora Bold Italics"/>
                <a:ea typeface="Lora Bold Italics"/>
                <a:cs typeface="Lora Bold Italics"/>
                <a:sym typeface="Lora Bold Italics"/>
              </a:rPr>
              <a:t>En </a:t>
            </a:r>
            <a:r>
              <a:rPr lang="en-US" sz="3202" b="1" i="1" u="none" strike="noStrike" spc="12">
                <a:solidFill>
                  <a:srgbClr val="242424"/>
                </a:solidFill>
                <a:latin typeface="Lora Bold Italics"/>
                <a:ea typeface="Lora Bold Italics"/>
                <a:cs typeface="Lora Bold Italics"/>
                <a:sym typeface="Lora Bold Italics"/>
              </a:rPr>
              <a:t>el ámbito profesional de la peluquería, los tratamientos capilares se clasifican en tres grandes grupos, atendiendo a la zona anatómica del cabello o cuero cabelludo que requieren intervención. Esta clasificación permite una actuación especializada y orientada según las necesidades del cliente:</a:t>
            </a:r>
          </a:p>
          <a:p>
            <a:pPr marL="0" lvl="0" indent="0" algn="l">
              <a:lnSpc>
                <a:spcPts val="3528"/>
              </a:lnSpc>
              <a:spcBef>
                <a:spcPct val="0"/>
              </a:spcBef>
            </a:pPr>
            <a:endParaRPr lang="en-US" sz="3202" b="1" i="1" u="none" strike="noStrike" spc="12">
              <a:solidFill>
                <a:srgbClr val="242424"/>
              </a:solidFill>
              <a:latin typeface="Lora Bold Italics"/>
              <a:ea typeface="Lora Bold Italics"/>
              <a:cs typeface="Lora Bold Italics"/>
              <a:sym typeface="Lora Bold Italics"/>
            </a:endParaRPr>
          </a:p>
          <a:p>
            <a:pPr marL="0" lvl="0" indent="0" algn="l">
              <a:lnSpc>
                <a:spcPts val="3224"/>
              </a:lnSpc>
              <a:spcBef>
                <a:spcPct val="0"/>
              </a:spcBef>
            </a:pPr>
            <a:endParaRPr lang="en-US" sz="3202" b="1" i="1" u="none" strike="noStrike" spc="12">
              <a:solidFill>
                <a:srgbClr val="242424"/>
              </a:solidFill>
              <a:latin typeface="Lora Bold Italics"/>
              <a:ea typeface="Lora Bold Italics"/>
              <a:cs typeface="Lora Bold Italics"/>
              <a:sym typeface="Lora Bold Italics"/>
            </a:endParaRPr>
          </a:p>
          <a:p>
            <a:pPr marL="0" lvl="0" indent="0" algn="l">
              <a:lnSpc>
                <a:spcPts val="2788"/>
              </a:lnSpc>
              <a:spcBef>
                <a:spcPct val="0"/>
              </a:spcBef>
            </a:pPr>
            <a:endParaRPr lang="en-US" sz="3202" b="1" i="1" u="none" strike="noStrike" spc="12">
              <a:solidFill>
                <a:srgbClr val="242424"/>
              </a:solidFill>
              <a:latin typeface="Lora Bold Italics"/>
              <a:ea typeface="Lora Bold Italics"/>
              <a:cs typeface="Lora Bold Italics"/>
              <a:sym typeface="Lora Bold Italics"/>
            </a:endParaRPr>
          </a:p>
        </p:txBody>
      </p:sp>
      <p:sp>
        <p:nvSpPr>
          <p:cNvPr id="7" name="Freeform 7"/>
          <p:cNvSpPr/>
          <p:nvPr/>
        </p:nvSpPr>
        <p:spPr>
          <a:xfrm rot="5912759">
            <a:off x="12214" y="-3024000"/>
            <a:ext cx="2343600" cy="6048000"/>
          </a:xfrm>
          <a:custGeom>
            <a:avLst/>
            <a:gdLst/>
            <a:ahLst/>
            <a:cxnLst/>
            <a:rect l="l" t="t" r="r" b="b"/>
            <a:pathLst>
              <a:path w="2343600" h="6048000">
                <a:moveTo>
                  <a:pt x="0" y="0"/>
                </a:moveTo>
                <a:lnTo>
                  <a:pt x="2343600" y="0"/>
                </a:lnTo>
                <a:lnTo>
                  <a:pt x="2343600" y="6048000"/>
                </a:lnTo>
                <a:lnTo>
                  <a:pt x="0" y="6048000"/>
                </a:lnTo>
                <a:lnTo>
                  <a:pt x="0" y="0"/>
                </a:lnTo>
                <a:close/>
              </a:path>
            </a:pathLst>
          </a:custGeom>
          <a:blipFill>
            <a:blip r:embed="rId4"/>
            <a:stretch>
              <a:fillRect/>
            </a:stretch>
          </a:blipFill>
        </p:spPr>
        <p:txBody>
          <a:bodyPr/>
          <a:lstStyle/>
          <a:p>
            <a:endParaRPr lang="es-ES"/>
          </a:p>
        </p:txBody>
      </p:sp>
      <p:sp>
        <p:nvSpPr>
          <p:cNvPr id="8" name="TextBox 8"/>
          <p:cNvSpPr txBox="1"/>
          <p:nvPr/>
        </p:nvSpPr>
        <p:spPr>
          <a:xfrm>
            <a:off x="8706557" y="2390551"/>
            <a:ext cx="7359951" cy="6387660"/>
          </a:xfrm>
          <a:prstGeom prst="rect">
            <a:avLst/>
          </a:prstGeom>
        </p:spPr>
        <p:txBody>
          <a:bodyPr lIns="0" tIns="0" rIns="0" bIns="0" rtlCol="0" anchor="t">
            <a:spAutoFit/>
          </a:bodyPr>
          <a:lstStyle/>
          <a:p>
            <a:pPr algn="ctr">
              <a:lnSpc>
                <a:spcPts val="5069"/>
              </a:lnSpc>
              <a:spcBef>
                <a:spcPct val="0"/>
              </a:spcBef>
            </a:pPr>
            <a:r>
              <a:rPr lang="en-US" sz="2800" b="1" i="1" spc="120">
                <a:solidFill>
                  <a:srgbClr val="000000"/>
                </a:solidFill>
                <a:latin typeface="Lora Bold Italics"/>
                <a:ea typeface="Lora Bold Italics"/>
                <a:cs typeface="Lora Bold Italics"/>
                <a:sym typeface="Lora Bold Italics"/>
              </a:rPr>
              <a:t>1.TRATAMIENTO DE LAS ALTERACIONES DEL CUERO CABELLUDO</a:t>
            </a:r>
          </a:p>
          <a:p>
            <a:pPr algn="ctr">
              <a:lnSpc>
                <a:spcPts val="5069"/>
              </a:lnSpc>
              <a:spcBef>
                <a:spcPct val="0"/>
              </a:spcBef>
            </a:pPr>
            <a:endParaRPr lang="en-US" sz="2800" b="1" i="1" spc="120">
              <a:solidFill>
                <a:srgbClr val="000000"/>
              </a:solidFill>
              <a:latin typeface="Lora Bold Italics"/>
              <a:ea typeface="Lora Bold Italics"/>
              <a:cs typeface="Lora Bold Italics"/>
              <a:sym typeface="Lora Bold Italics"/>
            </a:endParaRPr>
          </a:p>
          <a:p>
            <a:pPr algn="ctr">
              <a:lnSpc>
                <a:spcPts val="5069"/>
              </a:lnSpc>
              <a:spcBef>
                <a:spcPct val="0"/>
              </a:spcBef>
            </a:pPr>
            <a:r>
              <a:rPr lang="en-US" sz="2800" b="1" i="1" spc="120">
                <a:solidFill>
                  <a:srgbClr val="000000"/>
                </a:solidFill>
                <a:latin typeface="Lora Bold Italics"/>
                <a:ea typeface="Lora Bold Italics"/>
                <a:cs typeface="Lora Bold Italics"/>
                <a:sym typeface="Lora Bold Italics"/>
              </a:rPr>
              <a:t>2. TRATAMIENTO DE LAS ALTERACIONES DEL TALLO CAPILAR</a:t>
            </a:r>
          </a:p>
          <a:p>
            <a:pPr algn="ctr">
              <a:lnSpc>
                <a:spcPts val="5069"/>
              </a:lnSpc>
              <a:spcBef>
                <a:spcPct val="0"/>
              </a:spcBef>
            </a:pPr>
            <a:endParaRPr lang="en-US" sz="2800" b="1" i="1" spc="120">
              <a:solidFill>
                <a:srgbClr val="000000"/>
              </a:solidFill>
              <a:latin typeface="Lora Bold Italics"/>
              <a:ea typeface="Lora Bold Italics"/>
              <a:cs typeface="Lora Bold Italics"/>
              <a:sym typeface="Lora Bold Italics"/>
            </a:endParaRPr>
          </a:p>
          <a:p>
            <a:pPr algn="ctr">
              <a:lnSpc>
                <a:spcPts val="5069"/>
              </a:lnSpc>
              <a:spcBef>
                <a:spcPct val="0"/>
              </a:spcBef>
            </a:pPr>
            <a:r>
              <a:rPr lang="en-US" sz="2800" b="1" i="1" spc="120">
                <a:solidFill>
                  <a:srgbClr val="000000"/>
                </a:solidFill>
                <a:latin typeface="Lora Bold Italics"/>
                <a:ea typeface="Lora Bold Italics"/>
                <a:cs typeface="Lora Bold Italics"/>
                <a:sym typeface="Lora Bold Italics"/>
              </a:rPr>
              <a:t>3. TRATAMIENTO DE LAS ALTERACIONES DE LA CANTIDAD DEL CABELLO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736827" y="2457072"/>
            <a:ext cx="5406613" cy="5669273"/>
          </a:xfrm>
          <a:prstGeom prst="rect">
            <a:avLst/>
          </a:prstGeom>
        </p:spPr>
        <p:txBody>
          <a:bodyPr lIns="0" tIns="0" rIns="0" bIns="0" rtlCol="0" anchor="t">
            <a:spAutoFit/>
          </a:bodyPr>
          <a:lstStyle/>
          <a:p>
            <a:pPr algn="ctr">
              <a:lnSpc>
                <a:spcPts val="3819"/>
              </a:lnSpc>
            </a:pPr>
            <a:r>
              <a:rPr lang="en-US" sz="2110" b="1" spc="90">
                <a:solidFill>
                  <a:srgbClr val="000000"/>
                </a:solidFill>
                <a:latin typeface="Lora Bold"/>
                <a:ea typeface="Lora Bold"/>
                <a:cs typeface="Lora Bold"/>
                <a:sym typeface="Lora Bold"/>
              </a:rPr>
              <a:t>Maniobras</a:t>
            </a:r>
          </a:p>
          <a:p>
            <a:pPr algn="just">
              <a:lnSpc>
                <a:spcPts val="3819"/>
              </a:lnSpc>
            </a:pPr>
            <a:r>
              <a:rPr lang="en-US" sz="2110" b="1" spc="90">
                <a:solidFill>
                  <a:srgbClr val="000000"/>
                </a:solidFill>
                <a:latin typeface="Lora Bold"/>
                <a:ea typeface="Lora Bold"/>
                <a:cs typeface="Lora Bold"/>
                <a:sym typeface="Lora Bold"/>
              </a:rPr>
              <a:t>• Observación visual.</a:t>
            </a:r>
          </a:p>
          <a:p>
            <a:pPr algn="just">
              <a:lnSpc>
                <a:spcPts val="3819"/>
              </a:lnSpc>
            </a:pPr>
            <a:r>
              <a:rPr lang="en-US" sz="2110" b="1" spc="90">
                <a:solidFill>
                  <a:srgbClr val="000000"/>
                </a:solidFill>
                <a:latin typeface="Lora Bold"/>
                <a:ea typeface="Lora Bold"/>
                <a:cs typeface="Lora Bold"/>
                <a:sym typeface="Lora Bold"/>
              </a:rPr>
              <a:t>• Palpación.</a:t>
            </a:r>
          </a:p>
          <a:p>
            <a:pPr algn="just">
              <a:lnSpc>
                <a:spcPts val="3819"/>
              </a:lnSpc>
            </a:pPr>
            <a:r>
              <a:rPr lang="en-US" sz="2110" b="1" spc="90">
                <a:solidFill>
                  <a:srgbClr val="000000"/>
                </a:solidFill>
                <a:latin typeface="Lora Bold"/>
                <a:ea typeface="Lora Bold"/>
                <a:cs typeface="Lora Bold"/>
                <a:sym typeface="Lora Bold"/>
              </a:rPr>
              <a:t>• Vitropresión o diascopia.</a:t>
            </a:r>
          </a:p>
          <a:p>
            <a:pPr algn="just">
              <a:lnSpc>
                <a:spcPts val="3819"/>
              </a:lnSpc>
            </a:pPr>
            <a:r>
              <a:rPr lang="en-US" sz="2110" b="1" spc="90">
                <a:solidFill>
                  <a:srgbClr val="000000"/>
                </a:solidFill>
                <a:latin typeface="Lora Bold"/>
                <a:ea typeface="Lora Bold"/>
                <a:cs typeface="Lora Bold"/>
                <a:sym typeface="Lora Bold"/>
              </a:rPr>
              <a:t>• Test del papel o liposcopia.</a:t>
            </a:r>
          </a:p>
          <a:p>
            <a:pPr algn="just">
              <a:lnSpc>
                <a:spcPts val="3819"/>
              </a:lnSpc>
            </a:pPr>
            <a:r>
              <a:rPr lang="en-US" sz="2110" b="1" spc="90">
                <a:solidFill>
                  <a:srgbClr val="000000"/>
                </a:solidFill>
                <a:latin typeface="Lora Bold"/>
                <a:ea typeface="Lora Bold"/>
                <a:cs typeface="Lora Bold"/>
                <a:sym typeface="Lora Bold"/>
              </a:rPr>
              <a:t>• Presión.</a:t>
            </a:r>
          </a:p>
          <a:p>
            <a:pPr algn="l">
              <a:lnSpc>
                <a:spcPts val="3819"/>
              </a:lnSpc>
            </a:pPr>
            <a:r>
              <a:rPr lang="en-US" sz="2110" b="1" spc="90">
                <a:solidFill>
                  <a:srgbClr val="000000"/>
                </a:solidFill>
                <a:latin typeface="Lora Bold"/>
                <a:ea typeface="Lora Bold"/>
                <a:cs typeface="Lora Bold"/>
                <a:sym typeface="Lora Bold"/>
              </a:rPr>
              <a:t>•Movilización del cuero cabelludo.</a:t>
            </a:r>
          </a:p>
          <a:p>
            <a:pPr algn="just">
              <a:lnSpc>
                <a:spcPts val="3819"/>
              </a:lnSpc>
            </a:pPr>
            <a:r>
              <a:rPr lang="en-US" sz="2110" b="1" spc="90">
                <a:solidFill>
                  <a:srgbClr val="000000"/>
                </a:solidFill>
                <a:latin typeface="Lora Bold"/>
                <a:ea typeface="Lora Bold"/>
                <a:cs typeface="Lora Bold"/>
                <a:sym typeface="Lora Bold"/>
              </a:rPr>
              <a:t>• Signo de Jacquet.</a:t>
            </a:r>
          </a:p>
          <a:p>
            <a:pPr algn="just">
              <a:lnSpc>
                <a:spcPts val="3819"/>
              </a:lnSpc>
            </a:pPr>
            <a:r>
              <a:rPr lang="en-US" sz="2110" b="1" spc="90">
                <a:solidFill>
                  <a:srgbClr val="000000"/>
                </a:solidFill>
                <a:latin typeface="Lora Bold"/>
                <a:ea typeface="Lora Bold"/>
                <a:cs typeface="Lora Bold"/>
                <a:sym typeface="Lora Bold"/>
              </a:rPr>
              <a:t>• Signo de tracción del mechón.</a:t>
            </a:r>
          </a:p>
          <a:p>
            <a:pPr algn="just">
              <a:lnSpc>
                <a:spcPts val="3819"/>
              </a:lnSpc>
            </a:pPr>
            <a:r>
              <a:rPr lang="en-US" sz="2110" b="1" spc="90">
                <a:solidFill>
                  <a:srgbClr val="000000"/>
                </a:solidFill>
                <a:latin typeface="Lora Bold"/>
                <a:ea typeface="Lora Bold"/>
                <a:cs typeface="Lora Bold"/>
                <a:sym typeface="Lora Bold"/>
              </a:rPr>
              <a:t>• Maniobra de Sabouraud.</a:t>
            </a:r>
          </a:p>
          <a:p>
            <a:pPr algn="just">
              <a:lnSpc>
                <a:spcPts val="3483"/>
              </a:lnSpc>
              <a:spcBef>
                <a:spcPct val="0"/>
              </a:spcBef>
            </a:pPr>
            <a:endParaRPr lang="en-US" sz="2110" b="1" spc="90">
              <a:solidFill>
                <a:srgbClr val="000000"/>
              </a:solidFill>
              <a:latin typeface="Lora Bold"/>
              <a:ea typeface="Lora Bold"/>
              <a:cs typeface="Lora Bold"/>
              <a:sym typeface="Lora Bold"/>
            </a:endParaRPr>
          </a:p>
        </p:txBody>
      </p:sp>
      <p:sp>
        <p:nvSpPr>
          <p:cNvPr id="6" name="TextBox 6"/>
          <p:cNvSpPr txBox="1"/>
          <p:nvPr/>
        </p:nvSpPr>
        <p:spPr>
          <a:xfrm>
            <a:off x="10710099" y="2466597"/>
            <a:ext cx="5429421" cy="5009774"/>
          </a:xfrm>
          <a:prstGeom prst="rect">
            <a:avLst/>
          </a:prstGeom>
        </p:spPr>
        <p:txBody>
          <a:bodyPr lIns="0" tIns="0" rIns="0" bIns="0" rtlCol="0" anchor="t">
            <a:spAutoFit/>
          </a:bodyPr>
          <a:lstStyle/>
          <a:p>
            <a:pPr algn="ctr">
              <a:lnSpc>
                <a:spcPts val="3786"/>
              </a:lnSpc>
            </a:pPr>
            <a:r>
              <a:rPr lang="en-US" sz="2092" b="1" spc="89">
                <a:solidFill>
                  <a:srgbClr val="282828"/>
                </a:solidFill>
                <a:latin typeface="Lora Bold"/>
                <a:ea typeface="Lora Bold"/>
                <a:cs typeface="Lora Bold"/>
                <a:sym typeface="Lora Bold"/>
              </a:rPr>
              <a:t>EQUIPOS</a:t>
            </a:r>
          </a:p>
          <a:p>
            <a:pPr algn="just">
              <a:lnSpc>
                <a:spcPts val="3786"/>
              </a:lnSpc>
            </a:pPr>
            <a:r>
              <a:rPr lang="en-US" sz="2092" b="1" spc="89">
                <a:solidFill>
                  <a:srgbClr val="282828"/>
                </a:solidFill>
                <a:latin typeface="Lora Bold"/>
                <a:ea typeface="Lora Bold"/>
                <a:cs typeface="Lora Bold"/>
                <a:sym typeface="Lora Bold"/>
              </a:rPr>
              <a:t>• Sebómetro.</a:t>
            </a:r>
          </a:p>
          <a:p>
            <a:pPr algn="just">
              <a:lnSpc>
                <a:spcPts val="3786"/>
              </a:lnSpc>
            </a:pPr>
            <a:r>
              <a:rPr lang="en-US" sz="2092" b="1" spc="89">
                <a:solidFill>
                  <a:srgbClr val="282828"/>
                </a:solidFill>
                <a:latin typeface="Lora Bold"/>
                <a:ea typeface="Lora Bold"/>
                <a:cs typeface="Lora Bold"/>
                <a:sym typeface="Lora Bold"/>
              </a:rPr>
              <a:t>• Corneómetro.</a:t>
            </a:r>
          </a:p>
          <a:p>
            <a:pPr algn="just">
              <a:lnSpc>
                <a:spcPts val="3786"/>
              </a:lnSpc>
            </a:pPr>
            <a:r>
              <a:rPr lang="en-US" sz="2092" b="1" spc="89">
                <a:solidFill>
                  <a:srgbClr val="282828"/>
                </a:solidFill>
                <a:latin typeface="Lora Bold"/>
                <a:ea typeface="Lora Bold"/>
                <a:cs typeface="Lora Bold"/>
                <a:sym typeface="Lora Bold"/>
              </a:rPr>
              <a:t>• Medidor del pH.</a:t>
            </a:r>
          </a:p>
          <a:p>
            <a:pPr algn="just">
              <a:lnSpc>
                <a:spcPts val="3786"/>
              </a:lnSpc>
            </a:pPr>
            <a:r>
              <a:rPr lang="en-US" sz="2092" b="1" spc="89">
                <a:solidFill>
                  <a:srgbClr val="282828"/>
                </a:solidFill>
                <a:latin typeface="Lora Bold"/>
                <a:ea typeface="Lora Bold"/>
                <a:cs typeface="Lora Bold"/>
                <a:sym typeface="Lora Bold"/>
              </a:rPr>
              <a:t>• Lupa.</a:t>
            </a:r>
          </a:p>
          <a:p>
            <a:pPr algn="just">
              <a:lnSpc>
                <a:spcPts val="3786"/>
              </a:lnSpc>
            </a:pPr>
            <a:r>
              <a:rPr lang="en-US" sz="2092" b="1" spc="89">
                <a:solidFill>
                  <a:srgbClr val="282828"/>
                </a:solidFill>
                <a:latin typeface="Lora Bold"/>
                <a:ea typeface="Lora Bold"/>
                <a:cs typeface="Lora Bold"/>
                <a:sym typeface="Lora Bold"/>
              </a:rPr>
              <a:t>• Lámpara de Wood.</a:t>
            </a:r>
          </a:p>
          <a:p>
            <a:pPr algn="just">
              <a:lnSpc>
                <a:spcPts val="3786"/>
              </a:lnSpc>
            </a:pPr>
            <a:r>
              <a:rPr lang="en-US" sz="2092" b="1" spc="89">
                <a:solidFill>
                  <a:srgbClr val="282828"/>
                </a:solidFill>
                <a:latin typeface="Lora Bold"/>
                <a:ea typeface="Lora Bold"/>
                <a:cs typeface="Lora Bold"/>
                <a:sym typeface="Lora Bold"/>
              </a:rPr>
              <a:t>• Microvisor.</a:t>
            </a:r>
          </a:p>
          <a:p>
            <a:pPr algn="just">
              <a:lnSpc>
                <a:spcPts val="3786"/>
              </a:lnSpc>
            </a:pPr>
            <a:r>
              <a:rPr lang="en-US" sz="2092" b="1" spc="89">
                <a:solidFill>
                  <a:srgbClr val="282828"/>
                </a:solidFill>
                <a:latin typeface="Lora Bold"/>
                <a:ea typeface="Lora Bold"/>
                <a:cs typeface="Lora Bold"/>
                <a:sym typeface="Lora Bold"/>
              </a:rPr>
              <a:t>• Microcámara.</a:t>
            </a:r>
          </a:p>
          <a:p>
            <a:pPr algn="just">
              <a:lnSpc>
                <a:spcPts val="3786"/>
              </a:lnSpc>
            </a:pPr>
            <a:r>
              <a:rPr lang="en-US" sz="2092" b="1" spc="89">
                <a:solidFill>
                  <a:srgbClr val="282828"/>
                </a:solidFill>
                <a:latin typeface="Lora Bold"/>
                <a:ea typeface="Lora Bold"/>
                <a:cs typeface="Lora Bold"/>
                <a:sym typeface="Lora Bold"/>
              </a:rPr>
              <a:t>• Microscópico óptico.</a:t>
            </a:r>
          </a:p>
          <a:p>
            <a:pPr algn="just">
              <a:lnSpc>
                <a:spcPts val="3786"/>
              </a:lnSpc>
              <a:spcBef>
                <a:spcPct val="0"/>
              </a:spcBef>
            </a:pPr>
            <a:r>
              <a:rPr lang="en-US" sz="2092" b="1" spc="89">
                <a:solidFill>
                  <a:srgbClr val="282828"/>
                </a:solidFill>
                <a:latin typeface="Lora Bold"/>
                <a:ea typeface="Lora Bold"/>
                <a:cs typeface="Lora Bold"/>
                <a:sym typeface="Lora Bold"/>
              </a:rPr>
              <a:t>• Tricograma.</a:t>
            </a:r>
          </a:p>
          <a:p>
            <a:pPr algn="just">
              <a:lnSpc>
                <a:spcPts val="2415"/>
              </a:lnSpc>
              <a:spcBef>
                <a:spcPct val="0"/>
              </a:spcBef>
            </a:pPr>
            <a:endParaRPr lang="en-US" sz="2092" b="1" spc="89">
              <a:solidFill>
                <a:srgbClr val="282828"/>
              </a:solidFill>
              <a:latin typeface="Lora Bold"/>
              <a:ea typeface="Lora Bold"/>
              <a:cs typeface="Lora Bold"/>
              <a:sym typeface="Lora Bold"/>
            </a:endParaRPr>
          </a:p>
        </p:txBody>
      </p:sp>
      <p:sp>
        <p:nvSpPr>
          <p:cNvPr id="7" name="TextBox 7"/>
          <p:cNvSpPr txBox="1"/>
          <p:nvPr/>
        </p:nvSpPr>
        <p:spPr>
          <a:xfrm>
            <a:off x="1487313" y="277304"/>
            <a:ext cx="16325558" cy="1722568"/>
          </a:xfrm>
          <a:prstGeom prst="rect">
            <a:avLst/>
          </a:prstGeom>
        </p:spPr>
        <p:txBody>
          <a:bodyPr lIns="0" tIns="0" rIns="0" bIns="0" rtlCol="0" anchor="t">
            <a:spAutoFit/>
          </a:bodyPr>
          <a:lstStyle/>
          <a:p>
            <a:pPr algn="ctr">
              <a:lnSpc>
                <a:spcPts val="4707"/>
              </a:lnSpc>
              <a:spcBef>
                <a:spcPct val="0"/>
              </a:spcBef>
            </a:pPr>
            <a:r>
              <a:rPr lang="en-US" sz="2600" b="1" spc="111">
                <a:solidFill>
                  <a:srgbClr val="000000"/>
                </a:solidFill>
                <a:latin typeface="Lora Bold"/>
                <a:ea typeface="Lora Bold"/>
                <a:cs typeface="Lora Bold"/>
                <a:sym typeface="Lora Bold"/>
              </a:rPr>
              <a:t>3. CRITERIOS DE SELECCIÓN DE TÉCNICAS DE DIAGNÓSTICO CAPILAR         </a:t>
            </a:r>
          </a:p>
          <a:p>
            <a:pPr algn="just">
              <a:lnSpc>
                <a:spcPts val="4707"/>
              </a:lnSpc>
              <a:spcBef>
                <a:spcPct val="0"/>
              </a:spcBef>
            </a:pPr>
            <a:r>
              <a:rPr lang="en-US" sz="2600" b="1" spc="111">
                <a:solidFill>
                  <a:srgbClr val="000000"/>
                </a:solidFill>
                <a:latin typeface="Lora Bold"/>
                <a:ea typeface="Lora Bold"/>
                <a:cs typeface="Lora Bold"/>
                <a:sym typeface="Lora Bold"/>
              </a:rPr>
              <a:t>Para llegar a un diagnóstico, hay que realizar un examen exhaustivo del cuero cabelludo y del cabello. Los diferentes métodos utilizados son:</a:t>
            </a:r>
          </a:p>
        </p:txBody>
      </p:sp>
      <p:sp>
        <p:nvSpPr>
          <p:cNvPr id="8" name="TextBox 8"/>
          <p:cNvSpPr txBox="1"/>
          <p:nvPr/>
        </p:nvSpPr>
        <p:spPr>
          <a:xfrm>
            <a:off x="770093" y="7881195"/>
            <a:ext cx="15850459" cy="2313118"/>
          </a:xfrm>
          <a:prstGeom prst="rect">
            <a:avLst/>
          </a:prstGeom>
        </p:spPr>
        <p:txBody>
          <a:bodyPr lIns="0" tIns="0" rIns="0" bIns="0" rtlCol="0" anchor="t">
            <a:spAutoFit/>
          </a:bodyPr>
          <a:lstStyle/>
          <a:p>
            <a:pPr algn="just">
              <a:lnSpc>
                <a:spcPts val="4707"/>
              </a:lnSpc>
              <a:spcBef>
                <a:spcPct val="0"/>
              </a:spcBef>
            </a:pPr>
            <a:r>
              <a:rPr lang="en-US" sz="2600" b="1" spc="111">
                <a:solidFill>
                  <a:srgbClr val="000000"/>
                </a:solidFill>
                <a:latin typeface="Lora Bold"/>
                <a:ea typeface="Lora Bold"/>
                <a:cs typeface="Lora Bold"/>
                <a:sym typeface="Lora Bold"/>
              </a:rPr>
              <a:t>No obstante, la principal técnica utilizada en el diagnóstico es la observación, que permite detectar las distintas alteraciones del paciente. Se pueden realizar a diferentes niveles, pero entre todas las técnicas, destaca la del tricograma.</a:t>
            </a:r>
          </a:p>
          <a:p>
            <a:pPr algn="just">
              <a:lnSpc>
                <a:spcPts val="4707"/>
              </a:lnSpc>
              <a:spcBef>
                <a:spcPct val="0"/>
              </a:spcBef>
            </a:pPr>
            <a:endParaRPr lang="en-US" sz="2600" b="1" spc="111">
              <a:solidFill>
                <a:srgbClr val="000000"/>
              </a:solidFill>
              <a:latin typeface="Lora Bold"/>
              <a:ea typeface="Lora Bold"/>
              <a:cs typeface="Lora Bold"/>
              <a:sym typeface="Lora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147654" y="85778"/>
            <a:ext cx="16785909" cy="4820666"/>
          </a:xfrm>
          <a:prstGeom prst="rect">
            <a:avLst/>
          </a:prstGeom>
        </p:spPr>
        <p:txBody>
          <a:bodyPr lIns="0" tIns="0" rIns="0" bIns="0" rtlCol="0" anchor="t">
            <a:spAutoFit/>
          </a:bodyPr>
          <a:lstStyle/>
          <a:p>
            <a:pPr algn="ctr">
              <a:lnSpc>
                <a:spcPts val="4162"/>
              </a:lnSpc>
            </a:pPr>
            <a:endParaRPr/>
          </a:p>
          <a:p>
            <a:pPr algn="ctr">
              <a:lnSpc>
                <a:spcPts val="4162"/>
              </a:lnSpc>
            </a:pPr>
            <a:r>
              <a:rPr lang="en-US" sz="2299" b="1" spc="98">
                <a:solidFill>
                  <a:srgbClr val="000000"/>
                </a:solidFill>
                <a:latin typeface="Lora Bold"/>
                <a:ea typeface="Lora Bold"/>
                <a:cs typeface="Lora Bold"/>
                <a:sym typeface="Lora Bold"/>
              </a:rPr>
              <a:t>3.1. APRECIACIÓN EXTERNA DEL CABELLO Y EL CUERO CABELLUDO</a:t>
            </a:r>
          </a:p>
          <a:p>
            <a:pPr algn="ctr">
              <a:lnSpc>
                <a:spcPts val="3801"/>
              </a:lnSpc>
            </a:pPr>
            <a:r>
              <a:rPr lang="en-US" sz="2100" b="1" spc="90">
                <a:solidFill>
                  <a:srgbClr val="000000"/>
                </a:solidFill>
                <a:latin typeface="Lora Bold"/>
                <a:ea typeface="Lora Bold"/>
                <a:cs typeface="Lora Bold"/>
                <a:sym typeface="Lora Bold"/>
              </a:rPr>
              <a:t>APRECIACIÓN EXTERNA DEL CABELLO</a:t>
            </a:r>
          </a:p>
          <a:p>
            <a:pPr algn="just">
              <a:lnSpc>
                <a:spcPts val="3801"/>
              </a:lnSpc>
            </a:pPr>
            <a:endParaRPr lang="en-US" sz="2100" b="1" spc="90">
              <a:solidFill>
                <a:srgbClr val="000000"/>
              </a:solidFill>
              <a:latin typeface="Lora Bold"/>
              <a:ea typeface="Lora Bold"/>
              <a:cs typeface="Lora Bold"/>
              <a:sym typeface="Lora Bold"/>
            </a:endParaRPr>
          </a:p>
          <a:p>
            <a:pPr marL="453390" lvl="1" indent="-226695" algn="just">
              <a:lnSpc>
                <a:spcPts val="3801"/>
              </a:lnSpc>
              <a:buFont typeface="Arial"/>
              <a:buChar char="•"/>
            </a:pPr>
            <a:r>
              <a:rPr lang="en-US" sz="2100" b="1" spc="90">
                <a:solidFill>
                  <a:srgbClr val="000000"/>
                </a:solidFill>
                <a:latin typeface="Lora Bold"/>
                <a:ea typeface="Lora Bold"/>
                <a:cs typeface="Lora Bold"/>
                <a:sym typeface="Lora Bold"/>
              </a:rPr>
              <a:t>CONCEPTO: Las alteraciones del tallo capilar son cualquier característica que se desvíe de su estado óptimo.</a:t>
            </a:r>
          </a:p>
          <a:p>
            <a:pPr marL="453390" lvl="1" indent="-226695" algn="just">
              <a:lnSpc>
                <a:spcPts val="3801"/>
              </a:lnSpc>
              <a:buFont typeface="Arial"/>
              <a:buChar char="•"/>
            </a:pPr>
            <a:r>
              <a:rPr lang="en-US" sz="2100" b="1" spc="90">
                <a:solidFill>
                  <a:srgbClr val="000000"/>
                </a:solidFill>
                <a:latin typeface="Lora Bold"/>
                <a:ea typeface="Lora Bold"/>
                <a:cs typeface="Lora Bold"/>
                <a:sym typeface="Lora Bold"/>
              </a:rPr>
              <a:t>MÉTODO: Se evalúan mediante la observación directa.</a:t>
            </a:r>
          </a:p>
          <a:p>
            <a:pPr marL="453390" lvl="1" indent="-226695" algn="just">
              <a:lnSpc>
                <a:spcPts val="3801"/>
              </a:lnSpc>
              <a:buFont typeface="Arial"/>
              <a:buChar char="•"/>
            </a:pPr>
            <a:r>
              <a:rPr lang="en-US" sz="2100" b="1" spc="90">
                <a:solidFill>
                  <a:srgbClr val="000000"/>
                </a:solidFill>
                <a:latin typeface="Lora Bold"/>
                <a:ea typeface="Lora Bold"/>
                <a:cs typeface="Lora Bold"/>
                <a:sym typeface="Lora Bold"/>
              </a:rPr>
              <a:t>PUNTOS CLAVE A COMPROBAR:</a:t>
            </a:r>
          </a:p>
          <a:p>
            <a:pPr marL="906780" lvl="2" indent="-302260" algn="just">
              <a:lnSpc>
                <a:spcPts val="3801"/>
              </a:lnSpc>
              <a:buFont typeface="Arial"/>
              <a:buChar char="⚬"/>
            </a:pPr>
            <a:r>
              <a:rPr lang="en-US" sz="2100" b="1" spc="90">
                <a:solidFill>
                  <a:srgbClr val="000000"/>
                </a:solidFill>
                <a:latin typeface="Lora Bold"/>
                <a:ea typeface="Lora Bold"/>
                <a:cs typeface="Lora Bold"/>
                <a:sym typeface="Lora Bold"/>
              </a:rPr>
              <a:t>El estado de la cutícula.</a:t>
            </a:r>
          </a:p>
          <a:p>
            <a:pPr marL="906780" lvl="2" indent="-302260" algn="just">
              <a:lnSpc>
                <a:spcPts val="3801"/>
              </a:lnSpc>
              <a:buFont typeface="Arial"/>
              <a:buChar char="⚬"/>
            </a:pPr>
            <a:r>
              <a:rPr lang="en-US" sz="2100" b="1" spc="90">
                <a:solidFill>
                  <a:srgbClr val="000000"/>
                </a:solidFill>
                <a:latin typeface="Lora Bold"/>
                <a:ea typeface="Lora Bold"/>
                <a:cs typeface="Lora Bold"/>
                <a:sym typeface="Lora Bold"/>
              </a:rPr>
              <a:t>La elasticidad y resistencia del cabello.</a:t>
            </a:r>
          </a:p>
          <a:p>
            <a:pPr marL="906780" lvl="2" indent="-302260" algn="just">
              <a:lnSpc>
                <a:spcPts val="3801"/>
              </a:lnSpc>
              <a:spcBef>
                <a:spcPct val="0"/>
              </a:spcBef>
              <a:buFont typeface="Arial"/>
              <a:buChar char="⚬"/>
            </a:pPr>
            <a:r>
              <a:rPr lang="en-US" sz="2100" b="1" spc="90">
                <a:solidFill>
                  <a:srgbClr val="000000"/>
                </a:solidFill>
                <a:latin typeface="Lora Bold"/>
                <a:ea typeface="Lora Bold"/>
                <a:cs typeface="Lora Bold"/>
                <a:sym typeface="Lora Bold"/>
              </a:rPr>
              <a:t>Su lubricación y flexibilidad.</a:t>
            </a:r>
          </a:p>
        </p:txBody>
      </p:sp>
      <p:sp>
        <p:nvSpPr>
          <p:cNvPr id="6" name="TextBox 6"/>
          <p:cNvSpPr txBox="1"/>
          <p:nvPr/>
        </p:nvSpPr>
        <p:spPr>
          <a:xfrm>
            <a:off x="1028700" y="4561018"/>
            <a:ext cx="17023817" cy="5573578"/>
          </a:xfrm>
          <a:prstGeom prst="rect">
            <a:avLst/>
          </a:prstGeom>
        </p:spPr>
        <p:txBody>
          <a:bodyPr lIns="0" tIns="0" rIns="0" bIns="0" rtlCol="0" anchor="t">
            <a:spAutoFit/>
          </a:bodyPr>
          <a:lstStyle/>
          <a:p>
            <a:pPr algn="ctr">
              <a:lnSpc>
                <a:spcPts val="3883"/>
              </a:lnSpc>
            </a:pPr>
            <a:endParaRPr/>
          </a:p>
          <a:p>
            <a:pPr algn="ctr">
              <a:lnSpc>
                <a:spcPts val="3801"/>
              </a:lnSpc>
            </a:pPr>
            <a:r>
              <a:rPr lang="en-US" sz="2100" b="1" spc="90">
                <a:solidFill>
                  <a:srgbClr val="282828"/>
                </a:solidFill>
                <a:latin typeface="Lora Bold"/>
                <a:ea typeface="Lora Bold"/>
                <a:cs typeface="Lora Bold"/>
                <a:sym typeface="Lora Bold"/>
              </a:rPr>
              <a:t>OBSERVACIÓN VISUAL DEL CABELLO</a:t>
            </a:r>
          </a:p>
          <a:p>
            <a:pPr algn="just">
              <a:lnSpc>
                <a:spcPts val="3801"/>
              </a:lnSpc>
            </a:pPr>
            <a:r>
              <a:rPr lang="en-US" sz="2100" b="1" spc="90">
                <a:solidFill>
                  <a:srgbClr val="282828"/>
                </a:solidFill>
                <a:latin typeface="Lora Bold"/>
                <a:ea typeface="Lora Bold"/>
                <a:cs typeface="Lora Bold"/>
                <a:sym typeface="Lora Bold"/>
              </a:rPr>
              <a:t>1. NATURALEZA:</a:t>
            </a:r>
          </a:p>
          <a:p>
            <a:pPr marL="906780" lvl="2" indent="-302260" algn="just">
              <a:lnSpc>
                <a:spcPts val="3801"/>
              </a:lnSpc>
              <a:buFont typeface="Arial"/>
              <a:buChar char="⚬"/>
            </a:pPr>
            <a:r>
              <a:rPr lang="en-US" sz="2100" b="1" spc="90">
                <a:solidFill>
                  <a:srgbClr val="282828"/>
                </a:solidFill>
                <a:latin typeface="Lora Bold"/>
                <a:ea typeface="Lora Bold"/>
                <a:cs typeface="Lora Bold"/>
                <a:sym typeface="Lora Bold"/>
              </a:rPr>
              <a:t>Calibre: ¿Es fino o grueso? (El cabello fino se engrasa más; el grueso es más resistente).</a:t>
            </a:r>
          </a:p>
          <a:p>
            <a:pPr marL="906780" lvl="2" indent="-302260" algn="just">
              <a:lnSpc>
                <a:spcPts val="3801"/>
              </a:lnSpc>
              <a:buFont typeface="Arial"/>
              <a:buChar char="⚬"/>
            </a:pPr>
            <a:r>
              <a:rPr lang="en-US" sz="2100" b="1" spc="90">
                <a:solidFill>
                  <a:srgbClr val="282828"/>
                </a:solidFill>
                <a:latin typeface="Lora Bold"/>
                <a:ea typeface="Lora Bold"/>
                <a:cs typeface="Lora Bold"/>
                <a:sym typeface="Lora Bold"/>
              </a:rPr>
              <a:t>Forma: ¿Es rizado o liso? (El liso es más brillante al reflejar mejor la luz).</a:t>
            </a:r>
          </a:p>
          <a:p>
            <a:pPr algn="just">
              <a:lnSpc>
                <a:spcPts val="3801"/>
              </a:lnSpc>
            </a:pPr>
            <a:r>
              <a:rPr lang="en-US" sz="2100" b="1" spc="90">
                <a:solidFill>
                  <a:srgbClr val="282828"/>
                </a:solidFill>
                <a:latin typeface="Lora Bold"/>
                <a:ea typeface="Lora Bold"/>
                <a:cs typeface="Lora Bold"/>
                <a:sym typeface="Lora Bold"/>
              </a:rPr>
              <a:t>2. ESTADO:</a:t>
            </a:r>
          </a:p>
          <a:p>
            <a:pPr marL="906780" lvl="2" indent="-302260" algn="just">
              <a:lnSpc>
                <a:spcPts val="3801"/>
              </a:lnSpc>
              <a:buFont typeface="Arial"/>
              <a:buChar char="⚬"/>
            </a:pPr>
            <a:r>
              <a:rPr lang="en-US" sz="2100" b="1" spc="90">
                <a:solidFill>
                  <a:srgbClr val="282828"/>
                </a:solidFill>
                <a:latin typeface="Lora Bold"/>
                <a:ea typeface="Lora Bold"/>
                <a:cs typeface="Lora Bold"/>
                <a:sym typeface="Lora Bold"/>
              </a:rPr>
              <a:t>Brillo: ¿Está brillante o mate? (Refleja la luz si la cutícula está cerrada; la refracta si está abierta).</a:t>
            </a:r>
          </a:p>
          <a:p>
            <a:pPr marL="906780" lvl="2" indent="-302260" algn="just">
              <a:lnSpc>
                <a:spcPts val="3801"/>
              </a:lnSpc>
              <a:buFont typeface="Arial"/>
              <a:buChar char="⚬"/>
            </a:pPr>
            <a:r>
              <a:rPr lang="en-US" sz="2100" b="1" spc="90">
                <a:solidFill>
                  <a:srgbClr val="282828"/>
                </a:solidFill>
                <a:latin typeface="Lora Bold"/>
                <a:ea typeface="Lora Bold"/>
                <a:cs typeface="Lora Bold"/>
                <a:sym typeface="Lora Bold"/>
              </a:rPr>
              <a:t>Tratamientos: ¿Ha sido tratado químicamente (tintes, permanentes)?</a:t>
            </a:r>
          </a:p>
          <a:p>
            <a:pPr marL="906780" lvl="2" indent="-302260" algn="just">
              <a:lnSpc>
                <a:spcPts val="3801"/>
              </a:lnSpc>
              <a:buFont typeface="Arial"/>
              <a:buChar char="⚬"/>
            </a:pPr>
            <a:r>
              <a:rPr lang="en-US" sz="2100" b="1" spc="90">
                <a:solidFill>
                  <a:srgbClr val="282828"/>
                </a:solidFill>
                <a:latin typeface="Lora Bold"/>
                <a:ea typeface="Lora Bold"/>
                <a:cs typeface="Lora Bold"/>
                <a:sym typeface="Lora Bold"/>
              </a:rPr>
              <a:t>Alteraciones: ¿Presenta alteraciones estructurales o cromáticas?</a:t>
            </a:r>
          </a:p>
          <a:p>
            <a:pPr algn="just">
              <a:lnSpc>
                <a:spcPts val="3801"/>
              </a:lnSpc>
            </a:pPr>
            <a:r>
              <a:rPr lang="en-US" sz="2100" b="1" spc="90">
                <a:solidFill>
                  <a:srgbClr val="282828"/>
                </a:solidFill>
                <a:latin typeface="Lora Bold"/>
                <a:ea typeface="Lora Bold"/>
                <a:cs typeface="Lora Bold"/>
                <a:sym typeface="Lora Bold"/>
              </a:rPr>
              <a:t>3. EMULSIÓN EPICUTÁNEA:</a:t>
            </a:r>
          </a:p>
          <a:p>
            <a:pPr marL="906780" lvl="2" indent="-302260" algn="just">
              <a:lnSpc>
                <a:spcPts val="3801"/>
              </a:lnSpc>
              <a:spcBef>
                <a:spcPct val="0"/>
              </a:spcBef>
              <a:buFont typeface="Arial"/>
              <a:buChar char="⚬"/>
            </a:pPr>
            <a:r>
              <a:rPr lang="en-US" sz="2100" b="1" spc="90">
                <a:solidFill>
                  <a:srgbClr val="282828"/>
                </a:solidFill>
                <a:latin typeface="Lora Bold"/>
                <a:ea typeface="Lora Bold"/>
                <a:cs typeface="Lora Bold"/>
                <a:sym typeface="Lora Bold"/>
              </a:rPr>
              <a:t>Evaluar si el cuero cabelludo es seco, graso o seborreico.</a:t>
            </a:r>
          </a:p>
          <a:p>
            <a:pPr algn="just">
              <a:lnSpc>
                <a:spcPts val="2724"/>
              </a:lnSpc>
              <a:spcBef>
                <a:spcPct val="0"/>
              </a:spcBef>
            </a:pPr>
            <a:endParaRPr lang="en-US" sz="2100" b="1" spc="90">
              <a:solidFill>
                <a:srgbClr val="282828"/>
              </a:solidFill>
              <a:latin typeface="Lora Bold"/>
              <a:ea typeface="Lora Bold"/>
              <a:cs typeface="Lora Bold"/>
              <a:sym typeface="Lora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349175" y="138345"/>
            <a:ext cx="17589650" cy="9643830"/>
          </a:xfrm>
          <a:prstGeom prst="rect">
            <a:avLst/>
          </a:prstGeom>
        </p:spPr>
        <p:txBody>
          <a:bodyPr lIns="0" tIns="0" rIns="0" bIns="0" rtlCol="0" anchor="t">
            <a:spAutoFit/>
          </a:bodyPr>
          <a:lstStyle/>
          <a:p>
            <a:pPr algn="ctr">
              <a:lnSpc>
                <a:spcPts val="4706"/>
              </a:lnSpc>
            </a:pPr>
            <a:r>
              <a:rPr lang="en-US" sz="2600" b="1" spc="111">
                <a:solidFill>
                  <a:srgbClr val="000000"/>
                </a:solidFill>
                <a:latin typeface="Lora Bold"/>
                <a:ea typeface="Lora Bold"/>
                <a:cs typeface="Lora Bold"/>
                <a:sym typeface="Lora Bold"/>
              </a:rPr>
              <a:t>    CON MÉTODOS DE EXPLORACIÓN MANUAL</a:t>
            </a:r>
          </a:p>
          <a:p>
            <a:pPr algn="l">
              <a:lnSpc>
                <a:spcPts val="3983"/>
              </a:lnSpc>
            </a:pPr>
            <a:r>
              <a:rPr lang="en-US" sz="2200" b="1" spc="94">
                <a:solidFill>
                  <a:srgbClr val="000000"/>
                </a:solidFill>
                <a:latin typeface="Lora Bold"/>
                <a:ea typeface="Lora Bold"/>
                <a:cs typeface="Lora Bold"/>
                <a:sym typeface="Lora Bold"/>
              </a:rPr>
              <a:t>PALPACIÓN</a:t>
            </a:r>
          </a:p>
          <a:p>
            <a:pPr algn="just">
              <a:lnSpc>
                <a:spcPts val="3983"/>
              </a:lnSpc>
            </a:pPr>
            <a:r>
              <a:rPr lang="en-US" sz="2200" b="1" spc="94">
                <a:solidFill>
                  <a:srgbClr val="000000"/>
                </a:solidFill>
                <a:latin typeface="Lora Bold"/>
                <a:ea typeface="Lora Bold"/>
                <a:cs typeface="Lora Bold"/>
                <a:sym typeface="Lora Bold"/>
              </a:rPr>
              <a:t>Tocando mechones de cabello en toda su longitud, podemos notar su textura: su calibre, su suavidad o aspereza, si las puntas están menos densas, es decir, afinadas...</a:t>
            </a:r>
          </a:p>
          <a:p>
            <a:pPr algn="just">
              <a:lnSpc>
                <a:spcPts val="3983"/>
              </a:lnSpc>
            </a:pPr>
            <a:endParaRPr lang="en-US" sz="2200" b="1" spc="94">
              <a:solidFill>
                <a:srgbClr val="000000"/>
              </a:solidFill>
              <a:latin typeface="Lora Bold"/>
              <a:ea typeface="Lora Bold"/>
              <a:cs typeface="Lora Bold"/>
              <a:sym typeface="Lora Bold"/>
            </a:endParaRPr>
          </a:p>
          <a:p>
            <a:pPr algn="just">
              <a:lnSpc>
                <a:spcPts val="3983"/>
              </a:lnSpc>
            </a:pPr>
            <a:r>
              <a:rPr lang="en-US" sz="2200" b="1" spc="94">
                <a:solidFill>
                  <a:srgbClr val="000000"/>
                </a:solidFill>
                <a:latin typeface="Lora Bold"/>
                <a:ea typeface="Lora Bold"/>
                <a:cs typeface="Lora Bold"/>
                <a:sym typeface="Lora Bold"/>
              </a:rPr>
              <a:t>PULL-TEST.</a:t>
            </a:r>
          </a:p>
          <a:p>
            <a:pPr algn="just">
              <a:lnSpc>
                <a:spcPts val="3983"/>
              </a:lnSpc>
            </a:pPr>
            <a:r>
              <a:rPr lang="en-US" sz="2200" b="1" spc="94">
                <a:solidFill>
                  <a:srgbClr val="000000"/>
                </a:solidFill>
                <a:latin typeface="Lora Bold"/>
                <a:ea typeface="Lora Bold"/>
                <a:cs typeface="Lora Bold"/>
                <a:sym typeface="Lora Bold"/>
              </a:rPr>
              <a:t> También llamada prueba de «distender o tensar». Se utiliza para evaluar la resistencia o fragilidad del cabello, no debe hacerse si está visiblemente deteriorado o ha sido sometido a procesos químicos muy agresivos como decoloraciones.</a:t>
            </a:r>
          </a:p>
          <a:p>
            <a:pPr algn="just">
              <a:lnSpc>
                <a:spcPts val="3983"/>
              </a:lnSpc>
            </a:pPr>
            <a:r>
              <a:rPr lang="en-US" sz="2200" b="1" spc="94">
                <a:solidFill>
                  <a:srgbClr val="000000"/>
                </a:solidFill>
                <a:latin typeface="Lora Bold"/>
                <a:ea typeface="Lora Bold"/>
                <a:cs typeface="Lora Bold"/>
                <a:sym typeface="Lora Bold"/>
              </a:rPr>
              <a:t>Consiste en seleccionar un mechón y sujetarlo lo más cerca posible del cuero cabelludo, para evitar su extracción y, con la otra mano, estirar firmemente tensando y aflojando, a lo largo de todo el tallo hasta la punta. A mayor fragilidad más facilidad de rotura.                     https://share.google/images/WIjg3MSyJn8EPBa2x</a:t>
            </a:r>
          </a:p>
          <a:p>
            <a:pPr algn="just">
              <a:lnSpc>
                <a:spcPts val="3983"/>
              </a:lnSpc>
            </a:pPr>
            <a:r>
              <a:rPr lang="en-US" sz="2200" b="1" spc="94">
                <a:solidFill>
                  <a:srgbClr val="000000"/>
                </a:solidFill>
                <a:latin typeface="Lora Bold"/>
                <a:ea typeface="Lora Bold"/>
                <a:cs typeface="Lora Bold"/>
                <a:sym typeface="Lora Bold"/>
              </a:rPr>
              <a:t>DESLIZAR-ARRASTRAR.</a:t>
            </a:r>
          </a:p>
          <a:p>
            <a:pPr algn="just">
              <a:lnSpc>
                <a:spcPts val="3983"/>
              </a:lnSpc>
            </a:pPr>
            <a:r>
              <a:rPr lang="en-US" sz="2200" b="1" spc="94">
                <a:solidFill>
                  <a:srgbClr val="000000"/>
                </a:solidFill>
                <a:latin typeface="Lora Bold"/>
                <a:ea typeface="Lora Bold"/>
                <a:cs typeface="Lora Bold"/>
                <a:sym typeface="Lora Bold"/>
              </a:rPr>
              <a:t> Permite comprobar la elasticidad del cabello. Consiste en extraer 2 ó 3 cabellos y sujetarlos firmemente en la raíz, dejando que cuelgue la punta. Con la otra mano se sujetan los cabellos entre el dedo índice y la uña del pulgar deslizándolos y arrastrando hasta las puntas. Si los cabellos quedan:</a:t>
            </a:r>
          </a:p>
          <a:p>
            <a:pPr algn="just">
              <a:lnSpc>
                <a:spcPts val="3983"/>
              </a:lnSpc>
            </a:pPr>
            <a:r>
              <a:rPr lang="en-US" sz="2200" b="1" spc="94">
                <a:solidFill>
                  <a:srgbClr val="000000"/>
                </a:solidFill>
                <a:latin typeface="Lora Bold"/>
                <a:ea typeface="Lora Bold"/>
                <a:cs typeface="Lora Bold"/>
                <a:sym typeface="Lora Bold"/>
              </a:rPr>
              <a:t>- Muy rizados, su estructura está en buen estado y su elasticidad es buena.</a:t>
            </a:r>
          </a:p>
          <a:p>
            <a:pPr algn="just">
              <a:lnSpc>
                <a:spcPts val="3983"/>
              </a:lnSpc>
            </a:pPr>
            <a:r>
              <a:rPr lang="en-US" sz="2200" b="1" spc="94">
                <a:solidFill>
                  <a:srgbClr val="000000"/>
                </a:solidFill>
                <a:latin typeface="Lora Bold"/>
                <a:ea typeface="Lora Bold"/>
                <a:cs typeface="Lora Bold"/>
                <a:sym typeface="Lora Bold"/>
              </a:rPr>
              <a:t>- Poco rizados o sólo en algunas zonas, su estructura está deteriorada y han perdido elasticidad.</a:t>
            </a:r>
          </a:p>
          <a:p>
            <a:pPr algn="just">
              <a:lnSpc>
                <a:spcPts val="3983"/>
              </a:lnSpc>
            </a:pPr>
            <a:r>
              <a:rPr lang="en-US" sz="2200" b="1" spc="94">
                <a:solidFill>
                  <a:srgbClr val="000000"/>
                </a:solidFill>
                <a:latin typeface="Lora Bold"/>
                <a:ea typeface="Lora Bold"/>
                <a:cs typeface="Lora Bold"/>
                <a:sym typeface="Lora Bold"/>
              </a:rPr>
              <a:t>- Nada rizados, es decir que mantienen su forma original; están muy deteriorados.</a:t>
            </a:r>
          </a:p>
          <a:p>
            <a:pPr algn="just">
              <a:lnSpc>
                <a:spcPts val="3983"/>
              </a:lnSpc>
              <a:spcBef>
                <a:spcPct val="0"/>
              </a:spcBef>
            </a:pPr>
            <a:endParaRPr lang="en-US" sz="2200" b="1" spc="94">
              <a:solidFill>
                <a:srgbClr val="000000"/>
              </a:solidFill>
              <a:latin typeface="Lora Bold"/>
              <a:ea typeface="Lora Bold"/>
              <a:cs typeface="Lora Bold"/>
              <a:sym typeface="Lora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285059" y="145150"/>
            <a:ext cx="17755459" cy="10166400"/>
          </a:xfrm>
          <a:prstGeom prst="rect">
            <a:avLst/>
          </a:prstGeom>
        </p:spPr>
        <p:txBody>
          <a:bodyPr lIns="0" tIns="0" rIns="0" bIns="0" rtlCol="0" anchor="t">
            <a:spAutoFit/>
          </a:bodyPr>
          <a:lstStyle/>
          <a:p>
            <a:pPr algn="just">
              <a:lnSpc>
                <a:spcPts val="4787"/>
              </a:lnSpc>
            </a:pPr>
            <a:r>
              <a:rPr lang="en-US" sz="2645" b="1" spc="113">
                <a:solidFill>
                  <a:srgbClr val="000000"/>
                </a:solidFill>
                <a:latin typeface="Lora Bold"/>
                <a:ea typeface="Lora Bold"/>
                <a:cs typeface="Lora Bold"/>
                <a:sym typeface="Lora Bold"/>
              </a:rPr>
              <a:t>3.1.2     OBSERVACIÓN DIRECTA DEL CUERO CABELLUDO</a:t>
            </a:r>
          </a:p>
          <a:p>
            <a:pPr algn="just">
              <a:lnSpc>
                <a:spcPts val="4533"/>
              </a:lnSpc>
            </a:pPr>
            <a:r>
              <a:rPr lang="en-US" sz="2504" b="1" spc="107">
                <a:solidFill>
                  <a:srgbClr val="000000"/>
                </a:solidFill>
                <a:latin typeface="Lora Bold"/>
                <a:ea typeface="Lora Bold"/>
                <a:cs typeface="Lora Bold"/>
                <a:sym typeface="Lora Bold"/>
              </a:rPr>
              <a:t>Para ello hay que separar mechones de cabello abriendo rayas en todas las zonas de la cabeza: superior, sienes, coronilla y nuca. Esto permite detectar alteraciones que no pueden apreciarse con el cabello peinado.</a:t>
            </a:r>
          </a:p>
          <a:p>
            <a:pPr algn="just">
              <a:lnSpc>
                <a:spcPts val="4533"/>
              </a:lnSpc>
            </a:pPr>
            <a:endParaRPr lang="en-US" sz="2504" b="1" spc="107">
              <a:solidFill>
                <a:srgbClr val="000000"/>
              </a:solidFill>
              <a:latin typeface="Lora Bold"/>
              <a:ea typeface="Lora Bold"/>
              <a:cs typeface="Lora Bold"/>
              <a:sym typeface="Lora Bold"/>
            </a:endParaRPr>
          </a:p>
          <a:p>
            <a:pPr algn="just">
              <a:lnSpc>
                <a:spcPts val="4533"/>
              </a:lnSpc>
            </a:pPr>
            <a:r>
              <a:rPr lang="en-US" sz="2504" b="1" spc="107">
                <a:solidFill>
                  <a:srgbClr val="000000"/>
                </a:solidFill>
                <a:latin typeface="Lora Bold"/>
                <a:ea typeface="Lora Bold"/>
                <a:cs typeface="Lora Bold"/>
                <a:sym typeface="Lora Bold"/>
              </a:rPr>
              <a:t> OBSERVACIÓN VISUAL  CUERO CABELLUDO</a:t>
            </a:r>
          </a:p>
          <a:p>
            <a:pPr algn="just">
              <a:lnSpc>
                <a:spcPts val="4533"/>
              </a:lnSpc>
            </a:pPr>
            <a:r>
              <a:rPr lang="en-US" sz="2504" b="1" spc="107">
                <a:solidFill>
                  <a:srgbClr val="000000"/>
                </a:solidFill>
                <a:latin typeface="Lora Bold"/>
                <a:ea typeface="Lora Bold"/>
                <a:cs typeface="Lora Bold"/>
                <a:sym typeface="Lora Bold"/>
              </a:rPr>
              <a:t>En él hay que observar especialmente:</a:t>
            </a:r>
          </a:p>
          <a:p>
            <a:pPr marL="540804" lvl="1" indent="-270402" algn="just">
              <a:lnSpc>
                <a:spcPts val="4533"/>
              </a:lnSpc>
              <a:buFont typeface="Arial"/>
              <a:buChar char="•"/>
            </a:pPr>
            <a:r>
              <a:rPr lang="en-US" sz="2504" b="1" spc="107">
                <a:solidFill>
                  <a:srgbClr val="000000"/>
                </a:solidFill>
                <a:latin typeface="Lora Bold"/>
                <a:ea typeface="Lora Bold"/>
                <a:cs typeface="Lora Bold"/>
                <a:sym typeface="Lora Bold"/>
              </a:rPr>
              <a:t>   La coloración de la piel y el brillo o la opacidad:</a:t>
            </a:r>
          </a:p>
          <a:p>
            <a:pPr algn="just">
              <a:lnSpc>
                <a:spcPts val="4672"/>
              </a:lnSpc>
            </a:pPr>
            <a:r>
              <a:rPr lang="en-US" sz="2581" b="1" spc="111">
                <a:solidFill>
                  <a:srgbClr val="000000"/>
                </a:solidFill>
                <a:latin typeface="Lora Bold"/>
                <a:ea typeface="Lora Bold"/>
                <a:cs typeface="Lora Bold"/>
                <a:sym typeface="Lora Bold"/>
              </a:rPr>
              <a:t>         - Blanco-marfil y brillo normal: la piel es «normal», es decir, no presenta  alteraciones.</a:t>
            </a:r>
          </a:p>
          <a:p>
            <a:pPr algn="just">
              <a:lnSpc>
                <a:spcPts val="4533"/>
              </a:lnSpc>
            </a:pPr>
            <a:r>
              <a:rPr lang="en-US" sz="2504" b="1" spc="107">
                <a:solidFill>
                  <a:srgbClr val="000000"/>
                </a:solidFill>
                <a:latin typeface="Lora Bold"/>
                <a:ea typeface="Lora Bold"/>
                <a:cs typeface="Lora Bold"/>
                <a:sym typeface="Lora Bold"/>
              </a:rPr>
              <a:t>         - Rojiza: irritaciones, infecciones o problemas vasculares.</a:t>
            </a:r>
          </a:p>
          <a:p>
            <a:pPr algn="just">
              <a:lnSpc>
                <a:spcPts val="4533"/>
              </a:lnSpc>
            </a:pPr>
            <a:r>
              <a:rPr lang="en-US" sz="2504" b="1" spc="107">
                <a:solidFill>
                  <a:srgbClr val="000000"/>
                </a:solidFill>
                <a:latin typeface="Lora Bold"/>
                <a:ea typeface="Lora Bold"/>
                <a:cs typeface="Lora Bold"/>
                <a:sym typeface="Lora Bold"/>
              </a:rPr>
              <a:t>         - Amarillenta y muy brillante: hay exceso de secreción sebácea.</a:t>
            </a:r>
          </a:p>
          <a:p>
            <a:pPr algn="just">
              <a:lnSpc>
                <a:spcPts val="4533"/>
              </a:lnSpc>
            </a:pPr>
            <a:r>
              <a:rPr lang="en-US" sz="2504" b="1" spc="107">
                <a:solidFill>
                  <a:srgbClr val="000000"/>
                </a:solidFill>
                <a:latin typeface="Lora Bold"/>
                <a:ea typeface="Lora Bold"/>
                <a:cs typeface="Lora Bold"/>
                <a:sym typeface="Lora Bold"/>
              </a:rPr>
              <a:t>         - Grisácea y mate u opaca: hay hiperqueratosis o irrigación insuficiente.</a:t>
            </a:r>
          </a:p>
          <a:p>
            <a:pPr marL="540804" lvl="1" indent="-270402" algn="just">
              <a:lnSpc>
                <a:spcPts val="4533"/>
              </a:lnSpc>
              <a:buFont typeface="Arial"/>
              <a:buChar char="•"/>
            </a:pPr>
            <a:r>
              <a:rPr lang="en-US" sz="2504" b="1" spc="107">
                <a:solidFill>
                  <a:srgbClr val="000000"/>
                </a:solidFill>
                <a:latin typeface="Lora Bold"/>
                <a:ea typeface="Lora Bold"/>
                <a:cs typeface="Lora Bold"/>
                <a:sym typeface="Lora Bold"/>
              </a:rPr>
              <a:t> Las alteraciones de la pigmentación, llamadas discromías: hipercromías (manchas oscuras) o acromías (manchas claras) debido al exceso o falta de pigmento.</a:t>
            </a:r>
          </a:p>
          <a:p>
            <a:pPr marL="540804" lvl="1" indent="-270402" algn="just">
              <a:lnSpc>
                <a:spcPts val="4533"/>
              </a:lnSpc>
              <a:buFont typeface="Arial"/>
              <a:buChar char="•"/>
            </a:pPr>
            <a:r>
              <a:rPr lang="en-US" sz="2504" b="1" spc="107">
                <a:solidFill>
                  <a:srgbClr val="282828"/>
                </a:solidFill>
                <a:latin typeface="Lora Bold"/>
                <a:ea typeface="Lora Bold"/>
                <a:cs typeface="Lora Bold"/>
                <a:sym typeface="Lora Bold"/>
              </a:rPr>
              <a:t>   Las descamaciones: producidas por deshidratación o pitiriasis.</a:t>
            </a:r>
          </a:p>
          <a:p>
            <a:pPr marL="540804" lvl="1" indent="-270402" algn="just">
              <a:lnSpc>
                <a:spcPts val="4533"/>
              </a:lnSpc>
              <a:buFont typeface="Arial"/>
              <a:buChar char="•"/>
            </a:pPr>
            <a:r>
              <a:rPr lang="en-US" sz="2504" b="1" spc="107">
                <a:solidFill>
                  <a:srgbClr val="282828"/>
                </a:solidFill>
                <a:latin typeface="Lora Bold"/>
                <a:ea typeface="Lora Bold"/>
                <a:cs typeface="Lora Bold"/>
                <a:sym typeface="Lora Bold"/>
              </a:rPr>
              <a:t>   Las alteraciones de la emulsión epicutánea: deshidratación, hiperhidrosis, exceso de grasa.</a:t>
            </a:r>
          </a:p>
          <a:p>
            <a:pPr marL="540804" lvl="1" indent="-270402" algn="just">
              <a:lnSpc>
                <a:spcPts val="4533"/>
              </a:lnSpc>
              <a:buFont typeface="Arial"/>
              <a:buChar char="•"/>
            </a:pPr>
            <a:r>
              <a:rPr lang="en-US" sz="2504" b="1" spc="107">
                <a:solidFill>
                  <a:srgbClr val="282828"/>
                </a:solidFill>
                <a:latin typeface="Lora Bold"/>
                <a:ea typeface="Lora Bold"/>
                <a:cs typeface="Lora Bold"/>
                <a:sym typeface="Lora Bold"/>
              </a:rPr>
              <a:t>   Las alopecias de distinto tipo.</a:t>
            </a:r>
          </a:p>
          <a:p>
            <a:pPr algn="r">
              <a:lnSpc>
                <a:spcPts val="3518"/>
              </a:lnSpc>
              <a:spcBef>
                <a:spcPct val="0"/>
              </a:spcBef>
            </a:pPr>
            <a:endParaRPr lang="en-US" sz="2504" b="1" spc="107">
              <a:solidFill>
                <a:srgbClr val="282828"/>
              </a:solidFill>
              <a:latin typeface="Lora Bold"/>
              <a:ea typeface="Lora Bold"/>
              <a:cs typeface="Lora Bold"/>
              <a:sym typeface="Lora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349175" y="558530"/>
            <a:ext cx="17589650" cy="9333082"/>
          </a:xfrm>
          <a:prstGeom prst="rect">
            <a:avLst/>
          </a:prstGeom>
        </p:spPr>
        <p:txBody>
          <a:bodyPr lIns="0" tIns="0" rIns="0" bIns="0" rtlCol="0" anchor="t">
            <a:spAutoFit/>
          </a:bodyPr>
          <a:lstStyle/>
          <a:p>
            <a:pPr algn="ctr">
              <a:lnSpc>
                <a:spcPts val="5429"/>
              </a:lnSpc>
            </a:pPr>
            <a:r>
              <a:rPr lang="en-US" sz="2999" b="1" spc="128">
                <a:solidFill>
                  <a:srgbClr val="000000"/>
                </a:solidFill>
                <a:latin typeface="Lora Bold"/>
                <a:ea typeface="Lora Bold"/>
                <a:cs typeface="Lora Bold"/>
                <a:sym typeface="Lora Bold"/>
              </a:rPr>
              <a:t>    CON MÉTODOS DE EXPLORACIÓN MANUAL CUERO CABELLUDO</a:t>
            </a:r>
          </a:p>
          <a:p>
            <a:pPr algn="l">
              <a:lnSpc>
                <a:spcPts val="5067"/>
              </a:lnSpc>
            </a:pPr>
            <a:r>
              <a:rPr lang="en-US" sz="2799" b="1" spc="120">
                <a:solidFill>
                  <a:srgbClr val="000000"/>
                </a:solidFill>
                <a:latin typeface="Lora Bold"/>
                <a:ea typeface="Lora Bold"/>
                <a:cs typeface="Lora Bold"/>
                <a:sym typeface="Lora Bold"/>
              </a:rPr>
              <a:t>Existen maniobras específicas que nos proporcionan información sobre diferentes aspectos del cuero cabelludo y del cabello. Éstas son:</a:t>
            </a:r>
          </a:p>
          <a:p>
            <a:pPr algn="l">
              <a:lnSpc>
                <a:spcPts val="5067"/>
              </a:lnSpc>
            </a:pPr>
            <a:r>
              <a:rPr lang="en-US" sz="2799" b="1" spc="120">
                <a:solidFill>
                  <a:srgbClr val="AD17CC"/>
                </a:solidFill>
                <a:latin typeface="Lora Bold"/>
                <a:ea typeface="Lora Bold"/>
                <a:cs typeface="Lora Bold"/>
                <a:sym typeface="Lora Bold"/>
              </a:rPr>
              <a:t>1.  </a:t>
            </a:r>
            <a:r>
              <a:rPr lang="en-US" sz="2799" b="1" spc="120">
                <a:solidFill>
                  <a:srgbClr val="000000"/>
                </a:solidFill>
                <a:latin typeface="Lora Bold"/>
                <a:ea typeface="Lora Bold"/>
                <a:cs typeface="Lora Bold"/>
                <a:sym typeface="Lora Bold"/>
              </a:rPr>
              <a:t>  </a:t>
            </a:r>
            <a:r>
              <a:rPr lang="en-US" sz="2799" b="1" spc="120">
                <a:solidFill>
                  <a:srgbClr val="AD17CC"/>
                </a:solidFill>
                <a:latin typeface="Lora Bold"/>
                <a:ea typeface="Lora Bold"/>
                <a:cs typeface="Lora Bold"/>
                <a:sym typeface="Lora Bold"/>
              </a:rPr>
              <a:t>LA PALPACIÓN:</a:t>
            </a:r>
            <a:r>
              <a:rPr lang="en-US" sz="2799" b="1" spc="120">
                <a:solidFill>
                  <a:srgbClr val="000000"/>
                </a:solidFill>
                <a:latin typeface="Lora Bold"/>
                <a:ea typeface="Lora Bold"/>
                <a:cs typeface="Lora Bold"/>
                <a:sym typeface="Lora Bold"/>
              </a:rPr>
              <a:t> Consiste en pasar las yemas de los dedos por las distintas zonas del cuero cabelludo. Esto permite percibir: si es suave, áspero, húmedo, untuoso, seco, la temperatura, etc. Con la palpación se obtienen datos sobre las deficiencias de la emulsión epicutánea que se puedan apreciar al tacto:</a:t>
            </a:r>
          </a:p>
          <a:p>
            <a:pPr algn="l">
              <a:lnSpc>
                <a:spcPts val="5067"/>
              </a:lnSpc>
            </a:pPr>
            <a:endParaRPr lang="en-US" sz="2799" b="1" spc="120">
              <a:solidFill>
                <a:srgbClr val="000000"/>
              </a:solidFill>
              <a:latin typeface="Lora Bold"/>
              <a:ea typeface="Lora Bold"/>
              <a:cs typeface="Lora Bold"/>
              <a:sym typeface="Lora Bold"/>
            </a:endParaRPr>
          </a:p>
          <a:p>
            <a:pPr algn="l">
              <a:lnSpc>
                <a:spcPts val="5067"/>
              </a:lnSpc>
            </a:pPr>
            <a:r>
              <a:rPr lang="en-US" sz="2799" b="1" spc="120">
                <a:solidFill>
                  <a:srgbClr val="000000"/>
                </a:solidFill>
                <a:latin typeface="Lora Bold"/>
                <a:ea typeface="Lora Bold"/>
                <a:cs typeface="Lora Bold"/>
                <a:sym typeface="Lora Bold"/>
              </a:rPr>
              <a:t>■Emulsión equilibrada, tacto suave y temperatura normal.</a:t>
            </a:r>
          </a:p>
          <a:p>
            <a:pPr algn="l">
              <a:lnSpc>
                <a:spcPts val="5067"/>
              </a:lnSpc>
            </a:pPr>
            <a:endParaRPr lang="en-US" sz="2799" b="1" spc="120">
              <a:solidFill>
                <a:srgbClr val="000000"/>
              </a:solidFill>
              <a:latin typeface="Lora Bold"/>
              <a:ea typeface="Lora Bold"/>
              <a:cs typeface="Lora Bold"/>
              <a:sym typeface="Lora Bold"/>
            </a:endParaRPr>
          </a:p>
          <a:p>
            <a:pPr algn="l">
              <a:lnSpc>
                <a:spcPts val="5067"/>
              </a:lnSpc>
            </a:pPr>
            <a:r>
              <a:rPr lang="en-US" sz="2799" b="1" spc="120">
                <a:solidFill>
                  <a:srgbClr val="000000"/>
                </a:solidFill>
                <a:latin typeface="Lora Bold"/>
                <a:ea typeface="Lora Bold"/>
                <a:cs typeface="Lora Bold"/>
                <a:sym typeface="Lora Bold"/>
              </a:rPr>
              <a:t>■Aumento de la fase acuosa (hiperhidrosis), húmedo y frío.</a:t>
            </a:r>
          </a:p>
          <a:p>
            <a:pPr algn="l">
              <a:lnSpc>
                <a:spcPts val="5067"/>
              </a:lnSpc>
            </a:pPr>
            <a:endParaRPr lang="en-US" sz="2799" b="1" spc="120">
              <a:solidFill>
                <a:srgbClr val="000000"/>
              </a:solidFill>
              <a:latin typeface="Lora Bold"/>
              <a:ea typeface="Lora Bold"/>
              <a:cs typeface="Lora Bold"/>
              <a:sym typeface="Lora Bold"/>
            </a:endParaRPr>
          </a:p>
          <a:p>
            <a:pPr algn="l">
              <a:lnSpc>
                <a:spcPts val="5067"/>
              </a:lnSpc>
            </a:pPr>
            <a:r>
              <a:rPr lang="en-US" sz="2799" b="1" spc="120">
                <a:solidFill>
                  <a:srgbClr val="000000"/>
                </a:solidFill>
                <a:latin typeface="Lora Bold"/>
                <a:ea typeface="Lora Bold"/>
                <a:cs typeface="Lora Bold"/>
                <a:sym typeface="Lora Bold"/>
              </a:rPr>
              <a:t>■Aumento de la secreción sebácea, tacto untuoso y textura de la piel gruesa.</a:t>
            </a:r>
          </a:p>
          <a:p>
            <a:pPr algn="just">
              <a:lnSpc>
                <a:spcPts val="3983"/>
              </a:lnSpc>
            </a:pPr>
            <a:endParaRPr lang="en-US" sz="2799" b="1" spc="120">
              <a:solidFill>
                <a:srgbClr val="000000"/>
              </a:solidFill>
              <a:latin typeface="Lora Bold"/>
              <a:ea typeface="Lora Bold"/>
              <a:cs typeface="Lora Bold"/>
              <a:sym typeface="Lora Bold"/>
            </a:endParaRPr>
          </a:p>
          <a:p>
            <a:pPr algn="just">
              <a:lnSpc>
                <a:spcPts val="3983"/>
              </a:lnSpc>
              <a:spcBef>
                <a:spcPct val="0"/>
              </a:spcBef>
            </a:pPr>
            <a:endParaRPr lang="en-US" sz="2799" b="1" spc="120">
              <a:solidFill>
                <a:srgbClr val="000000"/>
              </a:solidFill>
              <a:latin typeface="Lora Bold"/>
              <a:ea typeface="Lora Bold"/>
              <a:cs typeface="Lora Bold"/>
              <a:sym typeface="Lor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349175" y="996971"/>
            <a:ext cx="17589650" cy="8131133"/>
          </a:xfrm>
          <a:prstGeom prst="rect">
            <a:avLst/>
          </a:prstGeom>
        </p:spPr>
        <p:txBody>
          <a:bodyPr lIns="0" tIns="0" rIns="0" bIns="0" rtlCol="0" anchor="t">
            <a:spAutoFit/>
          </a:bodyPr>
          <a:lstStyle/>
          <a:p>
            <a:pPr algn="just">
              <a:lnSpc>
                <a:spcPts val="5068"/>
              </a:lnSpc>
            </a:pPr>
            <a:r>
              <a:rPr lang="en-US" sz="2800" b="1" spc="120">
                <a:solidFill>
                  <a:srgbClr val="AD17CC"/>
                </a:solidFill>
                <a:latin typeface="Lora Bold"/>
                <a:ea typeface="Lora Bold"/>
                <a:cs typeface="Lora Bold"/>
                <a:sym typeface="Lora Bold"/>
              </a:rPr>
              <a:t>2. LA presión:</a:t>
            </a:r>
          </a:p>
          <a:p>
            <a:pPr algn="just">
              <a:lnSpc>
                <a:spcPts val="5068"/>
              </a:lnSpc>
            </a:pPr>
            <a:r>
              <a:rPr lang="en-US" sz="2800" b="1" spc="120">
                <a:solidFill>
                  <a:srgbClr val="000000"/>
                </a:solidFill>
                <a:latin typeface="Lora Bold"/>
                <a:ea typeface="Lora Bold"/>
                <a:cs typeface="Lora Bold"/>
                <a:sym typeface="Lora Bold"/>
              </a:rPr>
              <a:t> Consiste en presionar la piel en distintas zonas, especialmente en la superior, durante tres o cuatro segundos y comprobar el tiempo que tarda en recuperar su tonalidad original. Esto indica:</a:t>
            </a:r>
          </a:p>
          <a:p>
            <a:pPr algn="just">
              <a:lnSpc>
                <a:spcPts val="5068"/>
              </a:lnSpc>
            </a:pPr>
            <a:endParaRPr lang="en-US" sz="2800" b="1" spc="120">
              <a:solidFill>
                <a:srgbClr val="000000"/>
              </a:solidFill>
              <a:latin typeface="Lora Bold"/>
              <a:ea typeface="Lora Bold"/>
              <a:cs typeface="Lora Bold"/>
              <a:sym typeface="Lora Bold"/>
            </a:endParaRPr>
          </a:p>
          <a:p>
            <a:pPr algn="just">
              <a:lnSpc>
                <a:spcPts val="5068"/>
              </a:lnSpc>
            </a:pPr>
            <a:r>
              <a:rPr lang="en-US" sz="2800" b="1" spc="120">
                <a:solidFill>
                  <a:srgbClr val="000000"/>
                </a:solidFill>
                <a:latin typeface="Lora Bold"/>
                <a:ea typeface="Lora Bold"/>
                <a:cs typeface="Lora Bold"/>
                <a:sym typeface="Lora Bold"/>
              </a:rPr>
              <a:t>■ La irrigación de la zona. Si tarda más tiempo en recuperar el color original que el empleado en ejercer la presión, la irrigación es deficiente.</a:t>
            </a:r>
          </a:p>
          <a:p>
            <a:pPr algn="just">
              <a:lnSpc>
                <a:spcPts val="5068"/>
              </a:lnSpc>
            </a:pPr>
            <a:endParaRPr lang="en-US" sz="2800" b="1" spc="120">
              <a:solidFill>
                <a:srgbClr val="000000"/>
              </a:solidFill>
              <a:latin typeface="Lora Bold"/>
              <a:ea typeface="Lora Bold"/>
              <a:cs typeface="Lora Bold"/>
              <a:sym typeface="Lora Bold"/>
            </a:endParaRPr>
          </a:p>
          <a:p>
            <a:pPr algn="just">
              <a:lnSpc>
                <a:spcPts val="5068"/>
              </a:lnSpc>
            </a:pPr>
            <a:r>
              <a:rPr lang="en-US" sz="2800" b="1" spc="120">
                <a:solidFill>
                  <a:srgbClr val="000000"/>
                </a:solidFill>
                <a:latin typeface="Lora Bold"/>
                <a:ea typeface="Lora Bold"/>
                <a:cs typeface="Lora Bold"/>
                <a:sym typeface="Lora Bold"/>
              </a:rPr>
              <a:t>■ La sensibilidad cutánea. Si después de la presión</a:t>
            </a:r>
          </a:p>
          <a:p>
            <a:pPr algn="just">
              <a:lnSpc>
                <a:spcPts val="5068"/>
              </a:lnSpc>
            </a:pPr>
            <a:endParaRPr lang="en-US" sz="2800" b="1" spc="120">
              <a:solidFill>
                <a:srgbClr val="000000"/>
              </a:solidFill>
              <a:latin typeface="Lora Bold"/>
              <a:ea typeface="Lora Bold"/>
              <a:cs typeface="Lora Bold"/>
              <a:sym typeface="Lora Bold"/>
            </a:endParaRPr>
          </a:p>
          <a:p>
            <a:pPr algn="just">
              <a:lnSpc>
                <a:spcPts val="5068"/>
              </a:lnSpc>
            </a:pPr>
            <a:r>
              <a:rPr lang="en-US" sz="2800" b="1" spc="120">
                <a:solidFill>
                  <a:srgbClr val="000000"/>
                </a:solidFill>
                <a:latin typeface="Lora Bold"/>
                <a:ea typeface="Lora Bold"/>
                <a:cs typeface="Lora Bold"/>
                <a:sym typeface="Lora Bold"/>
              </a:rPr>
              <a:t>■ Aparecen manchas rojas la piel es hipersensible, en mayor o menor grado dependiendo del tiempo que permanezca enrojecida.</a:t>
            </a:r>
          </a:p>
          <a:p>
            <a:pPr algn="just">
              <a:lnSpc>
                <a:spcPts val="3983"/>
              </a:lnSpc>
              <a:spcBef>
                <a:spcPct val="0"/>
              </a:spcBef>
            </a:pPr>
            <a:endParaRPr lang="en-US" sz="2800" b="1" spc="120">
              <a:solidFill>
                <a:srgbClr val="000000"/>
              </a:solidFill>
              <a:latin typeface="Lora Bold"/>
              <a:ea typeface="Lora Bold"/>
              <a:cs typeface="Lora Bold"/>
              <a:sym typeface="Lora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Freeform 5"/>
          <p:cNvSpPr/>
          <p:nvPr/>
        </p:nvSpPr>
        <p:spPr>
          <a:xfrm>
            <a:off x="12674146" y="6010520"/>
            <a:ext cx="3419462" cy="3770996"/>
          </a:xfrm>
          <a:custGeom>
            <a:avLst/>
            <a:gdLst/>
            <a:ahLst/>
            <a:cxnLst/>
            <a:rect l="l" t="t" r="r" b="b"/>
            <a:pathLst>
              <a:path w="3419462" h="3770996">
                <a:moveTo>
                  <a:pt x="0" y="0"/>
                </a:moveTo>
                <a:lnTo>
                  <a:pt x="3419462" y="0"/>
                </a:lnTo>
                <a:lnTo>
                  <a:pt x="3419462" y="3770996"/>
                </a:lnTo>
                <a:lnTo>
                  <a:pt x="0" y="3770996"/>
                </a:lnTo>
                <a:lnTo>
                  <a:pt x="0" y="0"/>
                </a:lnTo>
                <a:close/>
              </a:path>
            </a:pathLst>
          </a:custGeom>
          <a:blipFill>
            <a:blip r:embed="rId4"/>
            <a:stretch>
              <a:fillRect/>
            </a:stretch>
          </a:blipFill>
        </p:spPr>
        <p:txBody>
          <a:bodyPr/>
          <a:lstStyle/>
          <a:p>
            <a:endParaRPr lang="es-ES"/>
          </a:p>
        </p:txBody>
      </p:sp>
      <p:sp>
        <p:nvSpPr>
          <p:cNvPr id="6" name="TextBox 6"/>
          <p:cNvSpPr txBox="1"/>
          <p:nvPr/>
        </p:nvSpPr>
        <p:spPr>
          <a:xfrm>
            <a:off x="349175" y="1708437"/>
            <a:ext cx="17589650" cy="4302083"/>
          </a:xfrm>
          <a:prstGeom prst="rect">
            <a:avLst/>
          </a:prstGeom>
        </p:spPr>
        <p:txBody>
          <a:bodyPr lIns="0" tIns="0" rIns="0" bIns="0" rtlCol="0" anchor="t">
            <a:spAutoFit/>
          </a:bodyPr>
          <a:lstStyle/>
          <a:p>
            <a:pPr algn="just">
              <a:lnSpc>
                <a:spcPts val="5068"/>
              </a:lnSpc>
            </a:pPr>
            <a:r>
              <a:rPr lang="en-US" sz="2800" b="1" spc="120">
                <a:solidFill>
                  <a:srgbClr val="AD17CC"/>
                </a:solidFill>
                <a:latin typeface="Lora Bold"/>
                <a:ea typeface="Lora Bold"/>
                <a:cs typeface="Lora Bold"/>
                <a:sym typeface="Lora Bold"/>
              </a:rPr>
              <a:t>3. LA MOVILIZACIÓN DEL CUERO CABELLUDO: </a:t>
            </a:r>
          </a:p>
          <a:p>
            <a:pPr algn="just">
              <a:lnSpc>
                <a:spcPts val="5068"/>
              </a:lnSpc>
            </a:pPr>
            <a:r>
              <a:rPr lang="en-US" sz="2800" b="1" spc="120">
                <a:solidFill>
                  <a:srgbClr val="000000"/>
                </a:solidFill>
                <a:latin typeface="Lora Bold"/>
                <a:ea typeface="Lora Bold"/>
                <a:cs typeface="Lora Bold"/>
                <a:sym typeface="Lora Bold"/>
              </a:rPr>
              <a:t>Permite determinar la adherencia de la piel pilosa a los tejidos subyacentes, a mayor adherencia más dificultad para la irrigación y la inervación de los folículos pilosebáceos. La maniobra se realiza colocando una mano abierta en el contorno de la nuca y la otra, de igual forma, en el contorno frontal; se tira con ambas manos hacia la coronilla. Si el cuero cabelludo se desplaza sobre los tejidos quiere decir que tiene buena movilidad.</a:t>
            </a:r>
          </a:p>
          <a:p>
            <a:pPr algn="just">
              <a:lnSpc>
                <a:spcPts val="3983"/>
              </a:lnSpc>
              <a:spcBef>
                <a:spcPct val="0"/>
              </a:spcBef>
            </a:pPr>
            <a:endParaRPr lang="en-US" sz="2800" b="1" spc="120">
              <a:solidFill>
                <a:srgbClr val="000000"/>
              </a:solidFill>
              <a:latin typeface="Lora Bold"/>
              <a:ea typeface="Lora Bold"/>
              <a:cs typeface="Lora Bold"/>
              <a:sym typeface="Lora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Freeform 5"/>
          <p:cNvSpPr/>
          <p:nvPr/>
        </p:nvSpPr>
        <p:spPr>
          <a:xfrm>
            <a:off x="13230429" y="1028700"/>
            <a:ext cx="4028871" cy="6057460"/>
          </a:xfrm>
          <a:custGeom>
            <a:avLst/>
            <a:gdLst/>
            <a:ahLst/>
            <a:cxnLst/>
            <a:rect l="l" t="t" r="r" b="b"/>
            <a:pathLst>
              <a:path w="4028871" h="6057460">
                <a:moveTo>
                  <a:pt x="0" y="0"/>
                </a:moveTo>
                <a:lnTo>
                  <a:pt x="4028871" y="0"/>
                </a:lnTo>
                <a:lnTo>
                  <a:pt x="4028871" y="6057460"/>
                </a:lnTo>
                <a:lnTo>
                  <a:pt x="0" y="6057460"/>
                </a:lnTo>
                <a:lnTo>
                  <a:pt x="0" y="0"/>
                </a:lnTo>
                <a:close/>
              </a:path>
            </a:pathLst>
          </a:custGeom>
          <a:blipFill>
            <a:blip r:embed="rId4"/>
            <a:stretch>
              <a:fillRect/>
            </a:stretch>
          </a:blipFill>
        </p:spPr>
        <p:txBody>
          <a:bodyPr/>
          <a:lstStyle/>
          <a:p>
            <a:endParaRPr lang="es-ES"/>
          </a:p>
        </p:txBody>
      </p:sp>
      <p:sp>
        <p:nvSpPr>
          <p:cNvPr id="6" name="TextBox 6"/>
          <p:cNvSpPr txBox="1"/>
          <p:nvPr/>
        </p:nvSpPr>
        <p:spPr>
          <a:xfrm>
            <a:off x="630970" y="857250"/>
            <a:ext cx="12388799" cy="5701298"/>
          </a:xfrm>
          <a:prstGeom prst="rect">
            <a:avLst/>
          </a:prstGeom>
        </p:spPr>
        <p:txBody>
          <a:bodyPr lIns="0" tIns="0" rIns="0" bIns="0" rtlCol="0" anchor="t">
            <a:spAutoFit/>
          </a:bodyPr>
          <a:lstStyle/>
          <a:p>
            <a:pPr algn="just">
              <a:lnSpc>
                <a:spcPts val="5168"/>
              </a:lnSpc>
            </a:pPr>
            <a:r>
              <a:rPr lang="en-US" sz="2855" b="1" spc="122">
                <a:solidFill>
                  <a:srgbClr val="AD17CC"/>
                </a:solidFill>
                <a:latin typeface="Lora Bold"/>
                <a:ea typeface="Lora Bold"/>
                <a:cs typeface="Lora Bold"/>
                <a:sym typeface="Lora Bold"/>
              </a:rPr>
              <a:t>4.EL SIGNO DE JACQUET:</a:t>
            </a:r>
          </a:p>
          <a:p>
            <a:pPr algn="ctr">
              <a:lnSpc>
                <a:spcPts val="5168"/>
              </a:lnSpc>
            </a:pPr>
            <a:r>
              <a:rPr lang="en-US" sz="2855" b="1" spc="122">
                <a:solidFill>
                  <a:srgbClr val="000000"/>
                </a:solidFill>
                <a:latin typeface="Lora Bold"/>
                <a:ea typeface="Lora Bold"/>
                <a:cs typeface="Lora Bold"/>
                <a:sym typeface="Lora Bold"/>
              </a:rPr>
              <a:t> Además de comprobar la elasticidad cutánea, ayuda a valorar, en zonas alopécicas la existencia o no de folículos pilosebáceos y la posibilidad, por tanto, del desarrollo de nuevos cabellos. Se realiza tomando entre el dedo pulgar e índice porciones de piel de las zonas afectadas. Si existe un número considerable de folículos no se puede pellizcar y puede ser factible el crecimiento piloso.</a:t>
            </a:r>
          </a:p>
          <a:p>
            <a:pPr algn="just">
              <a:lnSpc>
                <a:spcPts val="4373"/>
              </a:lnSpc>
              <a:spcBef>
                <a:spcPct val="0"/>
              </a:spcBef>
            </a:pPr>
            <a:endParaRPr lang="en-US" sz="2855" b="1" spc="122">
              <a:solidFill>
                <a:srgbClr val="000000"/>
              </a:solidFill>
              <a:latin typeface="Lora Bold"/>
              <a:ea typeface="Lora Bold"/>
              <a:cs typeface="Lora Bold"/>
              <a:sym typeface="Lora Bold"/>
            </a:endParaRPr>
          </a:p>
        </p:txBody>
      </p:sp>
      <p:sp>
        <p:nvSpPr>
          <p:cNvPr id="7" name="Freeform 7"/>
          <p:cNvSpPr/>
          <p:nvPr/>
        </p:nvSpPr>
        <p:spPr>
          <a:xfrm>
            <a:off x="1177190" y="6817910"/>
            <a:ext cx="4544621" cy="3137499"/>
          </a:xfrm>
          <a:custGeom>
            <a:avLst/>
            <a:gdLst/>
            <a:ahLst/>
            <a:cxnLst/>
            <a:rect l="l" t="t" r="r" b="b"/>
            <a:pathLst>
              <a:path w="4544621" h="3137499">
                <a:moveTo>
                  <a:pt x="0" y="0"/>
                </a:moveTo>
                <a:lnTo>
                  <a:pt x="4544620" y="0"/>
                </a:lnTo>
                <a:lnTo>
                  <a:pt x="4544620" y="3137500"/>
                </a:lnTo>
                <a:lnTo>
                  <a:pt x="0" y="3137500"/>
                </a:lnTo>
                <a:lnTo>
                  <a:pt x="0" y="0"/>
                </a:lnTo>
                <a:close/>
              </a:path>
            </a:pathLst>
          </a:custGeom>
          <a:blipFill>
            <a:blip r:embed="rId5"/>
            <a:stretch>
              <a:fillRect t="-7252" b="-7252"/>
            </a:stretch>
          </a:blipFill>
        </p:spPr>
        <p:txBody>
          <a:bodyPr/>
          <a:lstStyle/>
          <a:p>
            <a:endParaRPr lang="es-E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567927" y="1172305"/>
            <a:ext cx="15691373" cy="4599136"/>
          </a:xfrm>
          <a:prstGeom prst="rect">
            <a:avLst/>
          </a:prstGeom>
        </p:spPr>
        <p:txBody>
          <a:bodyPr lIns="0" tIns="0" rIns="0" bIns="0" rtlCol="0" anchor="t">
            <a:spAutoFit/>
          </a:bodyPr>
          <a:lstStyle/>
          <a:p>
            <a:pPr algn="l">
              <a:lnSpc>
                <a:spcPts val="5430"/>
              </a:lnSpc>
            </a:pPr>
            <a:r>
              <a:rPr lang="en-US" sz="3000" b="1" spc="129">
                <a:solidFill>
                  <a:srgbClr val="AD17CC"/>
                </a:solidFill>
                <a:latin typeface="Lora Bold"/>
                <a:ea typeface="Lora Bold"/>
                <a:cs typeface="Lora Bold"/>
                <a:sym typeface="Lora Bold"/>
              </a:rPr>
              <a:t>5.EL SIGNO DE SABOURAUD: </a:t>
            </a:r>
          </a:p>
          <a:p>
            <a:pPr algn="just">
              <a:lnSpc>
                <a:spcPts val="5430"/>
              </a:lnSpc>
            </a:pPr>
            <a:r>
              <a:rPr lang="en-US" sz="3000" b="1" spc="129">
                <a:solidFill>
                  <a:srgbClr val="000000"/>
                </a:solidFill>
                <a:latin typeface="Lora Bold"/>
                <a:ea typeface="Lora Bold"/>
                <a:cs typeface="Lora Bold"/>
                <a:sym typeface="Lora Bold"/>
              </a:rPr>
              <a:t>También denominado «valoración del signo de arrancamiento». Como su propio nombre indica consiste en realizar tracciones en grupos de unos 20 cabellos en distintas zonas de la cabeza, especialmente la frontal y la temporal, sujetándolos a un centímetro de la raíz y efectuando un tirón seco. Se valorará el porcentaje de cabellos desprendidos de raíz, descartando los fracturados.</a:t>
            </a:r>
          </a:p>
          <a:p>
            <a:pPr algn="just">
              <a:lnSpc>
                <a:spcPts val="3983"/>
              </a:lnSpc>
              <a:spcBef>
                <a:spcPct val="0"/>
              </a:spcBef>
            </a:pPr>
            <a:endParaRPr lang="en-US" sz="3000" b="1" spc="129">
              <a:solidFill>
                <a:srgbClr val="000000"/>
              </a:solidFill>
              <a:latin typeface="Lora Bold"/>
              <a:ea typeface="Lora Bold"/>
              <a:cs typeface="Lora Bold"/>
              <a:sym typeface="Lora Bold"/>
            </a:endParaRPr>
          </a:p>
        </p:txBody>
      </p:sp>
      <p:sp>
        <p:nvSpPr>
          <p:cNvPr id="6" name="Freeform 6"/>
          <p:cNvSpPr/>
          <p:nvPr/>
        </p:nvSpPr>
        <p:spPr>
          <a:xfrm>
            <a:off x="5885813" y="5692594"/>
            <a:ext cx="5296627" cy="4202121"/>
          </a:xfrm>
          <a:custGeom>
            <a:avLst/>
            <a:gdLst/>
            <a:ahLst/>
            <a:cxnLst/>
            <a:rect l="l" t="t" r="r" b="b"/>
            <a:pathLst>
              <a:path w="5296627" h="4202121">
                <a:moveTo>
                  <a:pt x="0" y="0"/>
                </a:moveTo>
                <a:lnTo>
                  <a:pt x="5296627" y="0"/>
                </a:lnTo>
                <a:lnTo>
                  <a:pt x="5296627" y="4202121"/>
                </a:lnTo>
                <a:lnTo>
                  <a:pt x="0" y="4202121"/>
                </a:lnTo>
                <a:lnTo>
                  <a:pt x="0" y="0"/>
                </a:lnTo>
                <a:close/>
              </a:path>
            </a:pathLst>
          </a:custGeom>
          <a:blipFill>
            <a:blip r:embed="rId4"/>
            <a:stretch>
              <a:fillRect/>
            </a:stretch>
          </a:blipFill>
        </p:spPr>
        <p:txBody>
          <a:bodyPr/>
          <a:lstStyle/>
          <a:p>
            <a:endParaRPr lang="es-E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349175" y="490996"/>
            <a:ext cx="17197171" cy="3663908"/>
          </a:xfrm>
          <a:prstGeom prst="rect">
            <a:avLst/>
          </a:prstGeom>
        </p:spPr>
        <p:txBody>
          <a:bodyPr lIns="0" tIns="0" rIns="0" bIns="0" rtlCol="0" anchor="t">
            <a:spAutoFit/>
          </a:bodyPr>
          <a:lstStyle/>
          <a:p>
            <a:pPr algn="just">
              <a:lnSpc>
                <a:spcPts val="5068"/>
              </a:lnSpc>
            </a:pPr>
            <a:r>
              <a:rPr lang="en-US" sz="2800" b="1" spc="120">
                <a:solidFill>
                  <a:srgbClr val="AD17CC"/>
                </a:solidFill>
                <a:latin typeface="Lora Bold"/>
                <a:ea typeface="Lora Bold"/>
                <a:cs typeface="Lora Bold"/>
                <a:sym typeface="Lora Bold"/>
              </a:rPr>
              <a:t>6.EL test del papel. </a:t>
            </a:r>
          </a:p>
          <a:p>
            <a:pPr algn="just">
              <a:lnSpc>
                <a:spcPts val="5068"/>
              </a:lnSpc>
            </a:pPr>
            <a:r>
              <a:rPr lang="en-US" sz="2800" b="1" spc="120">
                <a:solidFill>
                  <a:srgbClr val="000000"/>
                </a:solidFill>
                <a:latin typeface="Lora Bold"/>
                <a:ea typeface="Lora Bold"/>
                <a:cs typeface="Lora Bold"/>
                <a:sym typeface="Lora Bold"/>
              </a:rPr>
              <a:t>Está recomendado cuando existen indicios de seborrea, para evitar confundirla con la hiperhidrosis. Se utiliza un papel absorbente y se presiona durante unos segundos sobre el cuero cabelludo: el sudor se seca, pero la grasa deja mancha. También hay que valorar la extensión que presenta.</a:t>
            </a:r>
          </a:p>
          <a:p>
            <a:pPr algn="just">
              <a:lnSpc>
                <a:spcPts val="3983"/>
              </a:lnSpc>
              <a:spcBef>
                <a:spcPct val="0"/>
              </a:spcBef>
            </a:pPr>
            <a:endParaRPr lang="en-US" sz="2800" b="1" spc="120">
              <a:solidFill>
                <a:srgbClr val="000000"/>
              </a:solidFill>
              <a:latin typeface="Lora Bold"/>
              <a:ea typeface="Lora Bold"/>
              <a:cs typeface="Lora Bold"/>
              <a:sym typeface="Lora Bold"/>
            </a:endParaRPr>
          </a:p>
        </p:txBody>
      </p:sp>
      <p:sp>
        <p:nvSpPr>
          <p:cNvPr id="6" name="TextBox 6"/>
          <p:cNvSpPr txBox="1"/>
          <p:nvPr/>
        </p:nvSpPr>
        <p:spPr>
          <a:xfrm>
            <a:off x="349175" y="4643670"/>
            <a:ext cx="17352097" cy="4940258"/>
          </a:xfrm>
          <a:prstGeom prst="rect">
            <a:avLst/>
          </a:prstGeom>
        </p:spPr>
        <p:txBody>
          <a:bodyPr lIns="0" tIns="0" rIns="0" bIns="0" rtlCol="0" anchor="t">
            <a:spAutoFit/>
          </a:bodyPr>
          <a:lstStyle/>
          <a:p>
            <a:pPr algn="just">
              <a:lnSpc>
                <a:spcPts val="5068"/>
              </a:lnSpc>
            </a:pPr>
            <a:r>
              <a:rPr lang="en-US" sz="2800" b="1" spc="120">
                <a:solidFill>
                  <a:srgbClr val="AD17CC"/>
                </a:solidFill>
                <a:latin typeface="Lora Bold"/>
                <a:ea typeface="Lora Bold"/>
                <a:cs typeface="Lora Bold"/>
                <a:sym typeface="Lora Bold"/>
              </a:rPr>
              <a:t>7. Vitropresión o diascopia:</a:t>
            </a:r>
            <a:r>
              <a:rPr lang="en-US" sz="2800" b="1" spc="120">
                <a:solidFill>
                  <a:srgbClr val="000000"/>
                </a:solidFill>
                <a:latin typeface="Lora Bold"/>
                <a:ea typeface="Lora Bold"/>
                <a:cs typeface="Lora Bold"/>
                <a:sym typeface="Lora Bold"/>
              </a:rPr>
              <a:t> </a:t>
            </a:r>
          </a:p>
          <a:p>
            <a:pPr algn="just">
              <a:lnSpc>
                <a:spcPts val="5068"/>
              </a:lnSpc>
            </a:pPr>
            <a:r>
              <a:rPr lang="en-US" sz="2800" b="1" spc="120">
                <a:solidFill>
                  <a:srgbClr val="000000"/>
                </a:solidFill>
                <a:latin typeface="Lora Bold"/>
                <a:ea typeface="Lora Bold"/>
                <a:cs typeface="Lora Bold"/>
                <a:sym typeface="Lora Bold"/>
              </a:rPr>
              <a:t>Esta técnica permite determinar el grado de producción sebácea del cuero cabelludo. Suele realizarse en las clínicas capilares.</a:t>
            </a:r>
          </a:p>
          <a:p>
            <a:pPr algn="just">
              <a:lnSpc>
                <a:spcPts val="5068"/>
              </a:lnSpc>
            </a:pPr>
            <a:r>
              <a:rPr lang="en-US" sz="2800" b="1" spc="120">
                <a:solidFill>
                  <a:srgbClr val="000000"/>
                </a:solidFill>
                <a:latin typeface="Lora Bold"/>
                <a:ea typeface="Lora Bold"/>
                <a:cs typeface="Lora Bold"/>
                <a:sym typeface="Lora Bold"/>
              </a:rPr>
              <a:t>Tanto la observación visual, como la información del cliente, y las distintas maniobras táctiles en el cuero cabelludo y cabello, se dan casi simultáneamente a lo largo del proceso de análisis. Según se vaya observando, se seleccionan aquellas que se consideren más adecuadas en función de los indicios de las distintas alteraciones.</a:t>
            </a:r>
          </a:p>
          <a:p>
            <a:pPr algn="just">
              <a:lnSpc>
                <a:spcPts val="3983"/>
              </a:lnSpc>
              <a:spcBef>
                <a:spcPct val="0"/>
              </a:spcBef>
            </a:pPr>
            <a:endParaRPr lang="en-US" sz="2800" b="1" spc="120">
              <a:solidFill>
                <a:srgbClr val="000000"/>
              </a:solidFill>
              <a:latin typeface="Lora Bold"/>
              <a:ea typeface="Lora Bold"/>
              <a:cs typeface="Lora Bold"/>
              <a:sym typeface="Lor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38012">
            <a:off x="7323913" y="-6221614"/>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238012">
            <a:off x="11502453" y="7255739"/>
            <a:ext cx="9152128" cy="8808923"/>
          </a:xfrm>
          <a:custGeom>
            <a:avLst/>
            <a:gdLst/>
            <a:ahLst/>
            <a:cxnLst/>
            <a:rect l="l" t="t" r="r" b="b"/>
            <a:pathLst>
              <a:path w="9152128" h="8808923">
                <a:moveTo>
                  <a:pt x="0" y="0"/>
                </a:moveTo>
                <a:lnTo>
                  <a:pt x="9152129" y="0"/>
                </a:lnTo>
                <a:lnTo>
                  <a:pt x="9152129"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5" name="Freeform 5"/>
          <p:cNvSpPr/>
          <p:nvPr/>
        </p:nvSpPr>
        <p:spPr>
          <a:xfrm>
            <a:off x="773532" y="2893329"/>
            <a:ext cx="3931990" cy="3931990"/>
          </a:xfrm>
          <a:custGeom>
            <a:avLst/>
            <a:gdLst/>
            <a:ahLst/>
            <a:cxnLst/>
            <a:rect l="l" t="t" r="r" b="b"/>
            <a:pathLst>
              <a:path w="3931990" h="3931990">
                <a:moveTo>
                  <a:pt x="0" y="0"/>
                </a:moveTo>
                <a:lnTo>
                  <a:pt x="3931989" y="0"/>
                </a:lnTo>
                <a:lnTo>
                  <a:pt x="3931989" y="3931989"/>
                </a:lnTo>
                <a:lnTo>
                  <a:pt x="0" y="393198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ES"/>
          </a:p>
        </p:txBody>
      </p:sp>
      <p:sp>
        <p:nvSpPr>
          <p:cNvPr id="6" name="Freeform 6"/>
          <p:cNvSpPr/>
          <p:nvPr/>
        </p:nvSpPr>
        <p:spPr>
          <a:xfrm>
            <a:off x="5033148" y="2785607"/>
            <a:ext cx="4039711" cy="4039711"/>
          </a:xfrm>
          <a:custGeom>
            <a:avLst/>
            <a:gdLst/>
            <a:ahLst/>
            <a:cxnLst/>
            <a:rect l="l" t="t" r="r" b="b"/>
            <a:pathLst>
              <a:path w="4039711" h="4039711">
                <a:moveTo>
                  <a:pt x="0" y="0"/>
                </a:moveTo>
                <a:lnTo>
                  <a:pt x="4039710" y="0"/>
                </a:lnTo>
                <a:lnTo>
                  <a:pt x="4039710" y="4039711"/>
                </a:lnTo>
                <a:lnTo>
                  <a:pt x="0" y="403971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ES"/>
          </a:p>
        </p:txBody>
      </p:sp>
      <p:sp>
        <p:nvSpPr>
          <p:cNvPr id="7" name="Freeform 7"/>
          <p:cNvSpPr/>
          <p:nvPr/>
        </p:nvSpPr>
        <p:spPr>
          <a:xfrm>
            <a:off x="9442438" y="2784485"/>
            <a:ext cx="4040834" cy="4040834"/>
          </a:xfrm>
          <a:custGeom>
            <a:avLst/>
            <a:gdLst/>
            <a:ahLst/>
            <a:cxnLst/>
            <a:rect l="l" t="t" r="r" b="b"/>
            <a:pathLst>
              <a:path w="4040834" h="4040834">
                <a:moveTo>
                  <a:pt x="0" y="0"/>
                </a:moveTo>
                <a:lnTo>
                  <a:pt x="4040834" y="0"/>
                </a:lnTo>
                <a:lnTo>
                  <a:pt x="4040834" y="4040833"/>
                </a:lnTo>
                <a:lnTo>
                  <a:pt x="0" y="404083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ES"/>
          </a:p>
        </p:txBody>
      </p:sp>
      <p:sp>
        <p:nvSpPr>
          <p:cNvPr id="8" name="Freeform 8"/>
          <p:cNvSpPr/>
          <p:nvPr/>
        </p:nvSpPr>
        <p:spPr>
          <a:xfrm>
            <a:off x="13854747" y="2784485"/>
            <a:ext cx="4040834" cy="4040834"/>
          </a:xfrm>
          <a:custGeom>
            <a:avLst/>
            <a:gdLst/>
            <a:ahLst/>
            <a:cxnLst/>
            <a:rect l="l" t="t" r="r" b="b"/>
            <a:pathLst>
              <a:path w="4040834" h="4040834">
                <a:moveTo>
                  <a:pt x="0" y="0"/>
                </a:moveTo>
                <a:lnTo>
                  <a:pt x="4040833" y="0"/>
                </a:lnTo>
                <a:lnTo>
                  <a:pt x="4040833" y="4040833"/>
                </a:lnTo>
                <a:lnTo>
                  <a:pt x="0" y="404083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s-ES"/>
          </a:p>
        </p:txBody>
      </p:sp>
      <p:sp>
        <p:nvSpPr>
          <p:cNvPr id="9" name="TextBox 9"/>
          <p:cNvSpPr txBox="1"/>
          <p:nvPr/>
        </p:nvSpPr>
        <p:spPr>
          <a:xfrm>
            <a:off x="3630422" y="7038976"/>
            <a:ext cx="13769429" cy="2872323"/>
          </a:xfrm>
          <a:prstGeom prst="rect">
            <a:avLst/>
          </a:prstGeom>
        </p:spPr>
        <p:txBody>
          <a:bodyPr lIns="0" tIns="0" rIns="0" bIns="0" rtlCol="0" anchor="t">
            <a:spAutoFit/>
          </a:bodyPr>
          <a:lstStyle/>
          <a:p>
            <a:pPr marL="0" lvl="0" indent="0" algn="just">
              <a:lnSpc>
                <a:spcPts val="4537"/>
              </a:lnSpc>
            </a:pPr>
            <a:r>
              <a:rPr lang="en-US" sz="3241" i="1">
                <a:solidFill>
                  <a:srgbClr val="242424"/>
                </a:solidFill>
                <a:latin typeface="Lora Italics"/>
                <a:ea typeface="Lora Italics"/>
                <a:cs typeface="Lora Italics"/>
                <a:sym typeface="Lora Italics"/>
              </a:rPr>
              <a:t>Las soluciones </a:t>
            </a:r>
            <a:r>
              <a:rPr lang="en-US" sz="3241" i="1" u="none" strike="noStrike">
                <a:solidFill>
                  <a:srgbClr val="242424"/>
                </a:solidFill>
                <a:latin typeface="Lora Italics"/>
                <a:ea typeface="Lora Italics"/>
                <a:cs typeface="Lora Italics"/>
                <a:sym typeface="Lora Italics"/>
              </a:rPr>
              <a:t>profesionales incluyen:</a:t>
            </a:r>
          </a:p>
          <a:p>
            <a:pPr marL="699822" lvl="1" indent="-349911" algn="just">
              <a:lnSpc>
                <a:spcPts val="4537"/>
              </a:lnSpc>
              <a:buFont typeface="Arial"/>
              <a:buChar char="•"/>
            </a:pPr>
            <a:r>
              <a:rPr lang="en-US" sz="3241" i="1" u="none" strike="noStrike">
                <a:solidFill>
                  <a:srgbClr val="242424"/>
                </a:solidFill>
                <a:latin typeface="Lora Italics"/>
                <a:ea typeface="Lora Italics"/>
                <a:cs typeface="Lora Italics"/>
                <a:sym typeface="Lora Italics"/>
              </a:rPr>
              <a:t>Limpieza profunda: Para purificar el cuero cabelludo.</a:t>
            </a:r>
          </a:p>
          <a:p>
            <a:pPr marL="699822" lvl="1" indent="-349911" algn="just">
              <a:lnSpc>
                <a:spcPts val="4537"/>
              </a:lnSpc>
              <a:buFont typeface="Arial"/>
              <a:buChar char="•"/>
            </a:pPr>
            <a:r>
              <a:rPr lang="en-US" sz="3241" i="1" u="none" strike="noStrike">
                <a:solidFill>
                  <a:srgbClr val="242424"/>
                </a:solidFill>
                <a:latin typeface="Lora Italics"/>
                <a:ea typeface="Lora Italics"/>
                <a:cs typeface="Lora Italics"/>
                <a:sym typeface="Lora Italics"/>
              </a:rPr>
              <a:t>Regulación de secreciones: Para equilibrar la grasa.</a:t>
            </a:r>
          </a:p>
          <a:p>
            <a:pPr marL="699822" lvl="1" indent="-349911" algn="just">
              <a:lnSpc>
                <a:spcPts val="4537"/>
              </a:lnSpc>
              <a:buFont typeface="Arial"/>
              <a:buChar char="•"/>
            </a:pPr>
            <a:r>
              <a:rPr lang="en-US" sz="3241" i="1" u="none" strike="noStrike">
                <a:solidFill>
                  <a:srgbClr val="242424"/>
                </a:solidFill>
                <a:latin typeface="Lora Italics"/>
                <a:ea typeface="Lora Italics"/>
                <a:cs typeface="Lora Italics"/>
                <a:sym typeface="Lora Italics"/>
              </a:rPr>
              <a:t>Tratamientos calmantes: Para aliviar el picor y la irritación.</a:t>
            </a:r>
          </a:p>
          <a:p>
            <a:pPr marL="0" lvl="0" indent="0" algn="ctr">
              <a:lnSpc>
                <a:spcPts val="4537"/>
              </a:lnSpc>
            </a:pPr>
            <a:endParaRPr lang="en-US" sz="3241" i="1" u="none" strike="noStrike">
              <a:solidFill>
                <a:srgbClr val="242424"/>
              </a:solidFill>
              <a:latin typeface="Lora Italics"/>
              <a:ea typeface="Lora Italics"/>
              <a:cs typeface="Lora Italics"/>
              <a:sym typeface="Lora Italics"/>
            </a:endParaRPr>
          </a:p>
        </p:txBody>
      </p:sp>
      <p:sp>
        <p:nvSpPr>
          <p:cNvPr id="10" name="Freeform 10"/>
          <p:cNvSpPr/>
          <p:nvPr/>
        </p:nvSpPr>
        <p:spPr>
          <a:xfrm rot="-3638787">
            <a:off x="15101456" y="-347675"/>
            <a:ext cx="1954123" cy="4795393"/>
          </a:xfrm>
          <a:custGeom>
            <a:avLst/>
            <a:gdLst/>
            <a:ahLst/>
            <a:cxnLst/>
            <a:rect l="l" t="t" r="r" b="b"/>
            <a:pathLst>
              <a:path w="1954123" h="4795393">
                <a:moveTo>
                  <a:pt x="0" y="0"/>
                </a:moveTo>
                <a:lnTo>
                  <a:pt x="1954123" y="0"/>
                </a:lnTo>
                <a:lnTo>
                  <a:pt x="1954123" y="4795393"/>
                </a:lnTo>
                <a:lnTo>
                  <a:pt x="0" y="4795393"/>
                </a:lnTo>
                <a:lnTo>
                  <a:pt x="0" y="0"/>
                </a:lnTo>
                <a:close/>
              </a:path>
            </a:pathLst>
          </a:custGeom>
          <a:blipFill>
            <a:blip r:embed="rId6"/>
            <a:stretch>
              <a:fillRect/>
            </a:stretch>
          </a:blipFill>
        </p:spPr>
        <p:txBody>
          <a:bodyPr/>
          <a:lstStyle/>
          <a:p>
            <a:endParaRPr lang="es-ES"/>
          </a:p>
        </p:txBody>
      </p:sp>
      <p:sp>
        <p:nvSpPr>
          <p:cNvPr id="11" name="Freeform 11"/>
          <p:cNvSpPr/>
          <p:nvPr/>
        </p:nvSpPr>
        <p:spPr>
          <a:xfrm rot="3196748">
            <a:off x="646460" y="6578027"/>
            <a:ext cx="1884701" cy="4625034"/>
          </a:xfrm>
          <a:custGeom>
            <a:avLst/>
            <a:gdLst/>
            <a:ahLst/>
            <a:cxnLst/>
            <a:rect l="l" t="t" r="r" b="b"/>
            <a:pathLst>
              <a:path w="1884701" h="4625034">
                <a:moveTo>
                  <a:pt x="0" y="0"/>
                </a:moveTo>
                <a:lnTo>
                  <a:pt x="1884702" y="0"/>
                </a:lnTo>
                <a:lnTo>
                  <a:pt x="1884702" y="4625034"/>
                </a:lnTo>
                <a:lnTo>
                  <a:pt x="0" y="4625034"/>
                </a:lnTo>
                <a:lnTo>
                  <a:pt x="0" y="0"/>
                </a:lnTo>
                <a:close/>
              </a:path>
            </a:pathLst>
          </a:custGeom>
          <a:blipFill>
            <a:blip r:embed="rId6"/>
            <a:stretch>
              <a:fillRect/>
            </a:stretch>
          </a:blipFill>
        </p:spPr>
        <p:txBody>
          <a:bodyPr/>
          <a:lstStyle/>
          <a:p>
            <a:endParaRPr lang="es-ES"/>
          </a:p>
        </p:txBody>
      </p:sp>
      <p:sp>
        <p:nvSpPr>
          <p:cNvPr id="12" name="TextBox 12"/>
          <p:cNvSpPr txBox="1"/>
          <p:nvPr/>
        </p:nvSpPr>
        <p:spPr>
          <a:xfrm>
            <a:off x="457053" y="564129"/>
            <a:ext cx="17231612" cy="1472944"/>
          </a:xfrm>
          <a:prstGeom prst="rect">
            <a:avLst/>
          </a:prstGeom>
        </p:spPr>
        <p:txBody>
          <a:bodyPr lIns="0" tIns="0" rIns="0" bIns="0" rtlCol="0" anchor="t">
            <a:spAutoFit/>
          </a:bodyPr>
          <a:lstStyle/>
          <a:p>
            <a:pPr algn="l">
              <a:lnSpc>
                <a:spcPts val="5684"/>
              </a:lnSpc>
            </a:pPr>
            <a:r>
              <a:rPr lang="en-US" sz="4060" b="1">
                <a:solidFill>
                  <a:srgbClr val="282828"/>
                </a:solidFill>
                <a:latin typeface="Lora Bold"/>
                <a:ea typeface="Lora Bold"/>
                <a:cs typeface="Lora Bold"/>
                <a:sym typeface="Lora Bold"/>
              </a:rPr>
              <a:t>1. TRATAMIENTO DE LAS ALTERACIONES DEL CUERO CABELLUDO</a:t>
            </a:r>
          </a:p>
          <a:p>
            <a:pPr marL="0" lvl="0" indent="0" algn="l">
              <a:lnSpc>
                <a:spcPts val="6244"/>
              </a:lnSpc>
              <a:spcBef>
                <a:spcPct val="0"/>
              </a:spcBef>
            </a:pPr>
            <a:endParaRPr lang="en-US" sz="4060" b="1">
              <a:solidFill>
                <a:srgbClr val="282828"/>
              </a:solidFill>
              <a:latin typeface="Lora Bold"/>
              <a:ea typeface="Lora Bold"/>
              <a:cs typeface="Lora Bold"/>
              <a:sym typeface="Lora Bold"/>
            </a:endParaRPr>
          </a:p>
        </p:txBody>
      </p:sp>
      <p:sp>
        <p:nvSpPr>
          <p:cNvPr id="13" name="TextBox 13"/>
          <p:cNvSpPr txBox="1"/>
          <p:nvPr/>
        </p:nvSpPr>
        <p:spPr>
          <a:xfrm>
            <a:off x="1487882" y="4414715"/>
            <a:ext cx="2503289" cy="728785"/>
          </a:xfrm>
          <a:prstGeom prst="rect">
            <a:avLst/>
          </a:prstGeom>
        </p:spPr>
        <p:txBody>
          <a:bodyPr lIns="0" tIns="0" rIns="0" bIns="0" rtlCol="0" anchor="t">
            <a:spAutoFit/>
          </a:bodyPr>
          <a:lstStyle/>
          <a:p>
            <a:pPr algn="ctr">
              <a:lnSpc>
                <a:spcPts val="6339"/>
              </a:lnSpc>
              <a:spcBef>
                <a:spcPct val="0"/>
              </a:spcBef>
            </a:pPr>
            <a:r>
              <a:rPr lang="en-US" sz="3502" b="1" i="1" spc="150">
                <a:solidFill>
                  <a:srgbClr val="000000"/>
                </a:solidFill>
                <a:latin typeface="Lora Bold Italics"/>
                <a:ea typeface="Lora Bold Italics"/>
                <a:cs typeface="Lora Bold Italics"/>
                <a:sym typeface="Lora Bold Italics"/>
              </a:rPr>
              <a:t>SEBORREA</a:t>
            </a:r>
          </a:p>
        </p:txBody>
      </p:sp>
      <p:sp>
        <p:nvSpPr>
          <p:cNvPr id="14" name="TextBox 14"/>
          <p:cNvSpPr txBox="1"/>
          <p:nvPr/>
        </p:nvSpPr>
        <p:spPr>
          <a:xfrm>
            <a:off x="5390700" y="3507093"/>
            <a:ext cx="3278952" cy="2387190"/>
          </a:xfrm>
          <a:prstGeom prst="rect">
            <a:avLst/>
          </a:prstGeom>
        </p:spPr>
        <p:txBody>
          <a:bodyPr lIns="0" tIns="0" rIns="0" bIns="0" rtlCol="0" anchor="t">
            <a:spAutoFit/>
          </a:bodyPr>
          <a:lstStyle/>
          <a:p>
            <a:pPr algn="ctr">
              <a:lnSpc>
                <a:spcPts val="6403"/>
              </a:lnSpc>
            </a:pPr>
            <a:r>
              <a:rPr lang="en-US" sz="3538" b="1" i="1" spc="152">
                <a:solidFill>
                  <a:srgbClr val="000000"/>
                </a:solidFill>
                <a:latin typeface="Lora Bold Italics"/>
                <a:ea typeface="Lora Bold Italics"/>
                <a:cs typeface="Lora Bold Italics"/>
                <a:sym typeface="Lora Bold Italics"/>
              </a:rPr>
              <a:t>PITIRIASIS GRASA O </a:t>
            </a:r>
          </a:p>
          <a:p>
            <a:pPr algn="ctr">
              <a:lnSpc>
                <a:spcPts val="6403"/>
              </a:lnSpc>
              <a:spcBef>
                <a:spcPct val="0"/>
              </a:spcBef>
            </a:pPr>
            <a:r>
              <a:rPr lang="en-US" sz="3538" b="1" i="1" spc="152">
                <a:solidFill>
                  <a:srgbClr val="000000"/>
                </a:solidFill>
                <a:latin typeface="Lora Bold Italics"/>
                <a:ea typeface="Lora Bold Italics"/>
                <a:cs typeface="Lora Bold Italics"/>
                <a:sym typeface="Lora Bold Italics"/>
              </a:rPr>
              <a:t>ESTEATOIDE</a:t>
            </a:r>
          </a:p>
        </p:txBody>
      </p:sp>
      <p:sp>
        <p:nvSpPr>
          <p:cNvPr id="15" name="TextBox 15"/>
          <p:cNvSpPr txBox="1"/>
          <p:nvPr/>
        </p:nvSpPr>
        <p:spPr>
          <a:xfrm>
            <a:off x="9885659" y="3915715"/>
            <a:ext cx="3156287" cy="1569945"/>
          </a:xfrm>
          <a:prstGeom prst="rect">
            <a:avLst/>
          </a:prstGeom>
        </p:spPr>
        <p:txBody>
          <a:bodyPr lIns="0" tIns="0" rIns="0" bIns="0" rtlCol="0" anchor="t">
            <a:spAutoFit/>
          </a:bodyPr>
          <a:lstStyle/>
          <a:p>
            <a:pPr algn="ctr">
              <a:lnSpc>
                <a:spcPts val="6403"/>
              </a:lnSpc>
              <a:spcBef>
                <a:spcPct val="0"/>
              </a:spcBef>
            </a:pPr>
            <a:r>
              <a:rPr lang="en-US" sz="3538" b="1" i="1" spc="152">
                <a:solidFill>
                  <a:srgbClr val="000000"/>
                </a:solidFill>
                <a:latin typeface="Lora Bold Italics"/>
                <a:ea typeface="Lora Bold Italics"/>
                <a:cs typeface="Lora Bold Italics"/>
                <a:sym typeface="Lora Bold Italics"/>
              </a:rPr>
              <a:t>PITIRIASIS SIMPLE</a:t>
            </a:r>
          </a:p>
        </p:txBody>
      </p:sp>
      <p:sp>
        <p:nvSpPr>
          <p:cNvPr id="16" name="TextBox 16"/>
          <p:cNvSpPr txBox="1"/>
          <p:nvPr/>
        </p:nvSpPr>
        <p:spPr>
          <a:xfrm>
            <a:off x="14292897" y="4419535"/>
            <a:ext cx="3241229" cy="599283"/>
          </a:xfrm>
          <a:prstGeom prst="rect">
            <a:avLst/>
          </a:prstGeom>
        </p:spPr>
        <p:txBody>
          <a:bodyPr lIns="0" tIns="0" rIns="0" bIns="0" rtlCol="0" anchor="t">
            <a:spAutoFit/>
          </a:bodyPr>
          <a:lstStyle/>
          <a:p>
            <a:pPr algn="ctr">
              <a:lnSpc>
                <a:spcPts val="5136"/>
              </a:lnSpc>
              <a:spcBef>
                <a:spcPct val="0"/>
              </a:spcBef>
            </a:pPr>
            <a:r>
              <a:rPr lang="en-US" sz="2838" b="1" i="1" spc="122">
                <a:solidFill>
                  <a:srgbClr val="000000"/>
                </a:solidFill>
                <a:latin typeface="Lora Bold Italics"/>
                <a:ea typeface="Lora Bold Italics"/>
                <a:cs typeface="Lora Bold Italics"/>
                <a:sym typeface="Lora Bold Italics"/>
              </a:rPr>
              <a:t>HIPERHIDROSIS</a:t>
            </a:r>
          </a:p>
        </p:txBody>
      </p:sp>
      <p:sp>
        <p:nvSpPr>
          <p:cNvPr id="17" name="TextBox 17"/>
          <p:cNvSpPr txBox="1"/>
          <p:nvPr/>
        </p:nvSpPr>
        <p:spPr>
          <a:xfrm>
            <a:off x="773532" y="1487254"/>
            <a:ext cx="13769429" cy="861511"/>
          </a:xfrm>
          <a:prstGeom prst="rect">
            <a:avLst/>
          </a:prstGeom>
        </p:spPr>
        <p:txBody>
          <a:bodyPr lIns="0" tIns="0" rIns="0" bIns="0" rtlCol="0" anchor="t">
            <a:spAutoFit/>
          </a:bodyPr>
          <a:lstStyle/>
          <a:p>
            <a:pPr algn="ctr">
              <a:lnSpc>
                <a:spcPts val="7422"/>
              </a:lnSpc>
              <a:spcBef>
                <a:spcPct val="0"/>
              </a:spcBef>
            </a:pPr>
            <a:r>
              <a:rPr lang="en-US" sz="4100" b="1" i="1" spc="176">
                <a:solidFill>
                  <a:srgbClr val="000000"/>
                </a:solidFill>
                <a:latin typeface="Lora Bold Italics"/>
                <a:ea typeface="Lora Bold Italics"/>
                <a:cs typeface="Lora Bold Italics"/>
                <a:sym typeface="Lora Bold Italics"/>
              </a:rPr>
              <a:t>¿Cuáles son las consultas más frecuentes en el salón?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349175" y="190669"/>
            <a:ext cx="17589650" cy="1061805"/>
          </a:xfrm>
          <a:prstGeom prst="rect">
            <a:avLst/>
          </a:prstGeom>
        </p:spPr>
        <p:txBody>
          <a:bodyPr lIns="0" tIns="0" rIns="0" bIns="0" rtlCol="0" anchor="t">
            <a:spAutoFit/>
          </a:bodyPr>
          <a:lstStyle/>
          <a:p>
            <a:pPr algn="ctr">
              <a:lnSpc>
                <a:spcPts val="4706"/>
              </a:lnSpc>
            </a:pPr>
            <a:r>
              <a:rPr lang="en-US" sz="2600" b="1" spc="111" dirty="0">
                <a:solidFill>
                  <a:srgbClr val="000000"/>
                </a:solidFill>
                <a:latin typeface="Lora Bold"/>
                <a:ea typeface="Lora Bold"/>
                <a:cs typeface="Lora Bold"/>
                <a:sym typeface="Lora Bold"/>
              </a:rPr>
              <a:t>3.2. APRECIACIÓN INTERNA DEL CABELLO Y EL CUERO CABELLUDO</a:t>
            </a:r>
          </a:p>
          <a:p>
            <a:pPr algn="just">
              <a:lnSpc>
                <a:spcPts val="3983"/>
              </a:lnSpc>
              <a:spcBef>
                <a:spcPct val="0"/>
              </a:spcBef>
            </a:pPr>
            <a:endParaRPr lang="en-US" sz="2600" b="1" spc="111" dirty="0">
              <a:solidFill>
                <a:srgbClr val="000000"/>
              </a:solidFill>
              <a:latin typeface="Lora Bold"/>
              <a:ea typeface="Lora Bold"/>
              <a:cs typeface="Lora Bold"/>
              <a:sym typeface="Lora Bold"/>
            </a:endParaRPr>
          </a:p>
        </p:txBody>
      </p:sp>
      <p:graphicFrame>
        <p:nvGraphicFramePr>
          <p:cNvPr id="7" name="Tabla 6">
            <a:extLst>
              <a:ext uri="{FF2B5EF4-FFF2-40B4-BE49-F238E27FC236}">
                <a16:creationId xmlns:a16="http://schemas.microsoft.com/office/drawing/2014/main" id="{058D4FC7-CB5A-8BEC-52AF-9DCB4EF99139}"/>
              </a:ext>
            </a:extLst>
          </p:cNvPr>
          <p:cNvGraphicFramePr>
            <a:graphicFrameLocks noGrp="1"/>
          </p:cNvGraphicFramePr>
          <p:nvPr>
            <p:extLst>
              <p:ext uri="{D42A27DB-BD31-4B8C-83A1-F6EECF244321}">
                <p14:modId xmlns:p14="http://schemas.microsoft.com/office/powerpoint/2010/main" val="2466421540"/>
              </p:ext>
            </p:extLst>
          </p:nvPr>
        </p:nvGraphicFramePr>
        <p:xfrm>
          <a:off x="1447801" y="1443143"/>
          <a:ext cx="15511350" cy="8373070"/>
        </p:xfrm>
        <a:graphic>
          <a:graphicData uri="http://schemas.openxmlformats.org/drawingml/2006/table">
            <a:tbl>
              <a:tblPr firstRow="1" firstCol="1" lastRow="1" lastCol="1" bandRow="1" bandCol="1"/>
              <a:tblGrid>
                <a:gridCol w="3126038">
                  <a:extLst>
                    <a:ext uri="{9D8B030D-6E8A-4147-A177-3AD203B41FA5}">
                      <a16:colId xmlns:a16="http://schemas.microsoft.com/office/drawing/2014/main" val="3824664805"/>
                    </a:ext>
                  </a:extLst>
                </a:gridCol>
                <a:gridCol w="12385312">
                  <a:extLst>
                    <a:ext uri="{9D8B030D-6E8A-4147-A177-3AD203B41FA5}">
                      <a16:colId xmlns:a16="http://schemas.microsoft.com/office/drawing/2014/main" val="3805678842"/>
                    </a:ext>
                  </a:extLst>
                </a:gridCol>
              </a:tblGrid>
              <a:tr h="1056959">
                <a:tc>
                  <a:txBody>
                    <a:bodyPr/>
                    <a:lstStyle/>
                    <a:p>
                      <a:pPr algn="just">
                        <a:lnSpc>
                          <a:spcPct val="150000"/>
                        </a:lnSpc>
                        <a:spcAft>
                          <a:spcPts val="800"/>
                        </a:spcAft>
                        <a:buNone/>
                      </a:pPr>
                      <a:r>
                        <a:rPr lang="es-ES" sz="2400" b="1" kern="100" dirty="0">
                          <a:effectLst/>
                          <a:latin typeface="Lora Bold" panose="020B0604020202020204" charset="0"/>
                          <a:ea typeface="Aptos" panose="020B0004020202020204" pitchFamily="34" charset="0"/>
                          <a:cs typeface="Arial" panose="020B0604020202020204" pitchFamily="34" charset="0"/>
                        </a:rPr>
                        <a:t>Sebómetro</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a:effectLst/>
                          <a:latin typeface="Lora Bold" panose="020B0604020202020204" charset="0"/>
                          <a:ea typeface="Aptos" panose="020B0004020202020204" pitchFamily="34" charset="0"/>
                          <a:cs typeface="Arial" panose="020B0604020202020204" pitchFamily="34" charset="0"/>
                        </a:rPr>
                        <a:t>Analiza cuantitativamente los lípidos superficiales mediante técnicas fotométricas.</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350837"/>
                  </a:ext>
                </a:extLst>
              </a:tr>
              <a:tr h="642634">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Corneómetro</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Mide la hidratación cutánea.</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475482"/>
                  </a:ext>
                </a:extLst>
              </a:tr>
              <a:tr h="642634">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Medidor del pH</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Determina el pH de la piel.</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9877082"/>
                  </a:ext>
                </a:extLst>
              </a:tr>
              <a:tr h="642634">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Lupa</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Amplía los detalles, confirmando lo observado a simple vista.</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862924"/>
                  </a:ext>
                </a:extLst>
              </a:tr>
              <a:tr h="1056959">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Lámpara de Wood</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Examina con mayor precisión el estado en que se encuentra la piel del cuero cabelludo.</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1009425"/>
                  </a:ext>
                </a:extLst>
              </a:tr>
              <a:tr h="1056959">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Microvisor</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Permite observar en detalle las alteraciones estructurales del tallo y del bulbo piloso.</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756032"/>
                  </a:ext>
                </a:extLst>
              </a:tr>
              <a:tr h="1056959">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Microcámara</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Proporciona una visión muy aumentada de la superficie de la piel pilosa y del tallo capilar.</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80878"/>
                  </a:ext>
                </a:extLst>
              </a:tr>
              <a:tr h="1056959">
                <a:tc>
                  <a:txBody>
                    <a:bodyPr/>
                    <a:lstStyle/>
                    <a:p>
                      <a:pPr algn="just">
                        <a:lnSpc>
                          <a:spcPct val="150000"/>
                        </a:lnSpc>
                        <a:spcAft>
                          <a:spcPts val="800"/>
                        </a:spcAft>
                        <a:buNone/>
                      </a:pPr>
                      <a:r>
                        <a:rPr lang="es-ES" sz="2400" b="1" kern="100">
                          <a:effectLst/>
                          <a:latin typeface="Lora Bold" panose="020B0604020202020204" charset="0"/>
                          <a:ea typeface="Aptos" panose="020B0004020202020204" pitchFamily="34" charset="0"/>
                          <a:cs typeface="Arial" panose="020B0604020202020204" pitchFamily="34" charset="0"/>
                        </a:rPr>
                        <a:t>Microscopio óptico</a:t>
                      </a:r>
                      <a:endParaRPr lang="es-ES" sz="1800" kern="10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Permite ver la estructura capilar; es un elemento imprescindible para la realización del tricograma.</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6421977"/>
                  </a:ext>
                </a:extLst>
              </a:tr>
              <a:tr h="1160373">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 </a:t>
                      </a:r>
                      <a:r>
                        <a:rPr lang="es-ES" sz="2400" b="1" kern="100" dirty="0">
                          <a:effectLst/>
                          <a:latin typeface="Lora Bold" panose="020B0604020202020204" charset="0"/>
                          <a:ea typeface="Aptos" panose="020B0004020202020204" pitchFamily="34" charset="0"/>
                          <a:cs typeface="Arial" panose="020B0604020202020204" pitchFamily="34" charset="0"/>
                        </a:rPr>
                        <a:t>Tricograma</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buNone/>
                      </a:pPr>
                      <a:r>
                        <a:rPr lang="es-ES" sz="2400" kern="100" dirty="0">
                          <a:effectLst/>
                          <a:latin typeface="Lora Bold" panose="020B0604020202020204" charset="0"/>
                          <a:ea typeface="Aptos" panose="020B0004020202020204" pitchFamily="34" charset="0"/>
                          <a:cs typeface="Arial" panose="020B0604020202020204" pitchFamily="34" charset="0"/>
                        </a:rPr>
                        <a:t>Es una técnica microscópica que permite conocer e identificar las distintas fases del ciclo biológico del cabello y la morfología del bulbo piloso.</a:t>
                      </a:r>
                      <a:endParaRPr lang="es-ES" sz="1800" kern="100" dirty="0">
                        <a:effectLst/>
                        <a:latin typeface="Lora Bold" panose="020B0604020202020204" charset="0"/>
                        <a:ea typeface="Aptos" panose="020B0004020202020204" pitchFamily="34" charset="0"/>
                        <a:cs typeface="Arial" panose="020B0604020202020204" pitchFamily="34" charset="0"/>
                      </a:endParaRPr>
                    </a:p>
                  </a:txBody>
                  <a:tcPr marL="62585" marR="62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531783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4842" y="597134"/>
            <a:ext cx="17627279" cy="9432673"/>
          </a:xfrm>
          <a:prstGeom prst="rect">
            <a:avLst/>
          </a:prstGeom>
        </p:spPr>
        <p:txBody>
          <a:bodyPr lIns="0" tIns="0" rIns="0" bIns="0" rtlCol="0" anchor="t">
            <a:spAutoFit/>
          </a:bodyPr>
          <a:lstStyle/>
          <a:p>
            <a:pPr algn="just">
              <a:lnSpc>
                <a:spcPts val="3930"/>
              </a:lnSpc>
              <a:spcBef>
                <a:spcPct val="0"/>
              </a:spcBef>
            </a:pPr>
            <a:r>
              <a:rPr lang="en-US" sz="2171" b="1" spc="93">
                <a:solidFill>
                  <a:srgbClr val="000000"/>
                </a:solidFill>
                <a:latin typeface="Lora Bold"/>
                <a:ea typeface="Lora Bold"/>
                <a:cs typeface="Lora Bold"/>
                <a:sym typeface="Lora Bold"/>
              </a:rPr>
              <a:t>4. APLICACIÓN DE PROTOCOLOS DE DIAGNÓSTICO ESTÉTICO CAPILAR</a:t>
            </a:r>
          </a:p>
          <a:p>
            <a:pPr algn="just">
              <a:lnSpc>
                <a:spcPts val="3397"/>
              </a:lnSpc>
              <a:spcBef>
                <a:spcPct val="0"/>
              </a:spcBef>
            </a:pPr>
            <a:r>
              <a:rPr lang="en-US" sz="1876" b="1" spc="80">
                <a:solidFill>
                  <a:srgbClr val="000000"/>
                </a:solidFill>
                <a:latin typeface="Lora Bold"/>
                <a:ea typeface="Lora Bold"/>
                <a:cs typeface="Lora Bold"/>
                <a:sym typeface="Lora Bold"/>
              </a:rPr>
              <a:t>El análisis de la piel y sus anexos es un paso fundamental para reconocer su estado e identificar alteraciones antes de cualquier tratamiento.</a:t>
            </a:r>
          </a:p>
          <a:p>
            <a:pPr algn="just">
              <a:lnSpc>
                <a:spcPts val="3397"/>
              </a:lnSpc>
              <a:spcBef>
                <a:spcPct val="0"/>
              </a:spcBef>
            </a:pPr>
            <a:endParaRPr lang="en-US" sz="1876" b="1" spc="80">
              <a:solidFill>
                <a:srgbClr val="000000"/>
              </a:solidFill>
              <a:latin typeface="Lora Bold"/>
              <a:ea typeface="Lora Bold"/>
              <a:cs typeface="Lora Bold"/>
              <a:sym typeface="Lora Bold"/>
            </a:endParaRPr>
          </a:p>
          <a:p>
            <a:pPr algn="just">
              <a:lnSpc>
                <a:spcPts val="3397"/>
              </a:lnSpc>
              <a:spcBef>
                <a:spcPct val="0"/>
              </a:spcBef>
            </a:pPr>
            <a:r>
              <a:rPr lang="en-US" sz="1876" b="1" spc="80">
                <a:solidFill>
                  <a:srgbClr val="000000"/>
                </a:solidFill>
                <a:latin typeface="Lora Bold"/>
                <a:ea typeface="Lora Bold"/>
                <a:cs typeface="Lora Bold"/>
                <a:sym typeface="Lora Bold"/>
              </a:rPr>
              <a:t>PROTOCOLO DE DIAGNÓSTICO</a:t>
            </a:r>
          </a:p>
          <a:p>
            <a:pPr algn="just">
              <a:lnSpc>
                <a:spcPts val="3397"/>
              </a:lnSpc>
              <a:spcBef>
                <a:spcPct val="0"/>
              </a:spcBef>
            </a:pPr>
            <a:r>
              <a:rPr lang="en-US" sz="1876" b="1" spc="80">
                <a:solidFill>
                  <a:srgbClr val="000000"/>
                </a:solidFill>
                <a:latin typeface="Lora Bold"/>
                <a:ea typeface="Lora Bold"/>
                <a:cs typeface="Lora Bold"/>
                <a:sym typeface="Lora Bold"/>
              </a:rPr>
              <a:t>El diagnóstico se realiza siguiendo un protocolo establecido:</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Técnicas de exploración: Incluyen la observación visual, el tacto y la palpación.</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Equipos de análisis: Se emplean herramientas especializadas para el diagnóstico.</a:t>
            </a:r>
          </a:p>
          <a:p>
            <a:pPr algn="just">
              <a:lnSpc>
                <a:spcPts val="3397"/>
              </a:lnSpc>
              <a:spcBef>
                <a:spcPct val="0"/>
              </a:spcBef>
            </a:pPr>
            <a:endParaRPr lang="en-US" sz="1876" b="1" spc="80">
              <a:solidFill>
                <a:srgbClr val="000000"/>
              </a:solidFill>
              <a:latin typeface="Lora Bold"/>
              <a:ea typeface="Lora Bold"/>
              <a:cs typeface="Lora Bold"/>
              <a:sym typeface="Lora Bold"/>
            </a:endParaRPr>
          </a:p>
          <a:p>
            <a:pPr algn="just">
              <a:lnSpc>
                <a:spcPts val="3397"/>
              </a:lnSpc>
              <a:spcBef>
                <a:spcPct val="0"/>
              </a:spcBef>
            </a:pPr>
            <a:r>
              <a:rPr lang="en-US" sz="1876" b="1" spc="80">
                <a:solidFill>
                  <a:srgbClr val="000000"/>
                </a:solidFill>
                <a:latin typeface="Lora Bold"/>
                <a:ea typeface="Lora Bold"/>
                <a:cs typeface="Lora Bold"/>
                <a:sym typeface="Lora Bold"/>
              </a:rPr>
              <a:t>OBJETIVOS DEL ANÁLISIS CAPILAR</a:t>
            </a:r>
          </a:p>
          <a:p>
            <a:pPr algn="just">
              <a:lnSpc>
                <a:spcPts val="3397"/>
              </a:lnSpc>
              <a:spcBef>
                <a:spcPct val="0"/>
              </a:spcBef>
            </a:pPr>
            <a:r>
              <a:rPr lang="en-US" sz="1876" b="1" spc="80">
                <a:solidFill>
                  <a:srgbClr val="000000"/>
                </a:solidFill>
                <a:latin typeface="Lora Bold"/>
                <a:ea typeface="Lora Bold"/>
                <a:cs typeface="Lora Bold"/>
                <a:sym typeface="Lora Bold"/>
              </a:rPr>
              <a:t>Un análisis capilar correcto sirve para:</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Dar respuesta a la consulta del cliente.</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Asegurar que los servicios solicitados son los adecuados.</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Evaluar la eficacia de un tratamiento.</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Derivar a un profesional médico en caso de alteraciones no estéticas.</a:t>
            </a:r>
          </a:p>
          <a:p>
            <a:pPr algn="just">
              <a:lnSpc>
                <a:spcPts val="3397"/>
              </a:lnSpc>
              <a:spcBef>
                <a:spcPct val="0"/>
              </a:spcBef>
            </a:pPr>
            <a:endParaRPr lang="en-US" sz="1876" b="1" spc="80">
              <a:solidFill>
                <a:srgbClr val="000000"/>
              </a:solidFill>
              <a:latin typeface="Lora Bold"/>
              <a:ea typeface="Lora Bold"/>
              <a:cs typeface="Lora Bold"/>
              <a:sym typeface="Lora Bold"/>
            </a:endParaRPr>
          </a:p>
          <a:p>
            <a:pPr algn="just">
              <a:lnSpc>
                <a:spcPts val="3397"/>
              </a:lnSpc>
              <a:spcBef>
                <a:spcPct val="0"/>
              </a:spcBef>
            </a:pPr>
            <a:r>
              <a:rPr lang="en-US" sz="1876" b="1" spc="80">
                <a:solidFill>
                  <a:srgbClr val="000000"/>
                </a:solidFill>
                <a:latin typeface="Lora Bold"/>
                <a:ea typeface="Lora Bold"/>
                <a:cs typeface="Lora Bold"/>
                <a:sym typeface="Lora Bold"/>
              </a:rPr>
              <a:t>CONOCIMIENTOS NECESARIOS PARA EL DIAGNÓSTICO</a:t>
            </a:r>
          </a:p>
          <a:p>
            <a:pPr algn="just">
              <a:lnSpc>
                <a:spcPts val="3397"/>
              </a:lnSpc>
              <a:spcBef>
                <a:spcPct val="0"/>
              </a:spcBef>
            </a:pPr>
            <a:r>
              <a:rPr lang="en-US" sz="1876" b="1" spc="80">
                <a:solidFill>
                  <a:srgbClr val="000000"/>
                </a:solidFill>
                <a:latin typeface="Lora Bold"/>
                <a:ea typeface="Lora Bold"/>
                <a:cs typeface="Lora Bold"/>
                <a:sym typeface="Lora Bold"/>
              </a:rPr>
              <a:t>Para realizar un análisis capilar preciso, se deben dominar los siguientes conocimientos:</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Anatomía y fisiología del cabello y el cuero cabelludo.</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Características y síntomas de las alteraciones.</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Técnicas de recepción, preparación e interrogatorio.</a:t>
            </a:r>
          </a:p>
          <a:p>
            <a:pPr marL="405201" lvl="1" indent="-202601" algn="just">
              <a:lnSpc>
                <a:spcPts val="3397"/>
              </a:lnSpc>
              <a:spcBef>
                <a:spcPct val="0"/>
              </a:spcBef>
              <a:buFont typeface="Arial"/>
              <a:buChar char="•"/>
            </a:pPr>
            <a:r>
              <a:rPr lang="en-US" sz="1876" b="1" spc="80">
                <a:solidFill>
                  <a:srgbClr val="000000"/>
                </a:solidFill>
                <a:latin typeface="Lora Bold"/>
                <a:ea typeface="Lora Bold"/>
                <a:cs typeface="Lora Bold"/>
                <a:sym typeface="Lora Bold"/>
              </a:rPr>
              <a:t>Bases de las técnicas exploratorias y manejo de los instrumentos de análisis.</a:t>
            </a:r>
          </a:p>
          <a:p>
            <a:pPr algn="just">
              <a:lnSpc>
                <a:spcPts val="3054"/>
              </a:lnSpc>
              <a:spcBef>
                <a:spcPct val="0"/>
              </a:spcBef>
            </a:pPr>
            <a:endParaRPr lang="en-US" sz="1876" b="1" spc="80">
              <a:solidFill>
                <a:srgbClr val="000000"/>
              </a:solidFill>
              <a:latin typeface="Lora Bold"/>
              <a:ea typeface="Lora Bold"/>
              <a:cs typeface="Lora Bold"/>
              <a:sym typeface="Lora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60868" y="-192591"/>
            <a:ext cx="17241185" cy="9646217"/>
          </a:xfrm>
          <a:prstGeom prst="rect">
            <a:avLst/>
          </a:prstGeom>
        </p:spPr>
        <p:txBody>
          <a:bodyPr lIns="0" tIns="0" rIns="0" bIns="0" rtlCol="0" anchor="t">
            <a:spAutoFit/>
          </a:bodyPr>
          <a:lstStyle/>
          <a:p>
            <a:pPr algn="ctr">
              <a:lnSpc>
                <a:spcPts val="5805"/>
              </a:lnSpc>
              <a:spcBef>
                <a:spcPct val="0"/>
              </a:spcBef>
            </a:pPr>
            <a:endParaRPr/>
          </a:p>
          <a:p>
            <a:pPr algn="ctr">
              <a:lnSpc>
                <a:spcPts val="5805"/>
              </a:lnSpc>
              <a:spcBef>
                <a:spcPct val="0"/>
              </a:spcBef>
            </a:pPr>
            <a:r>
              <a:rPr lang="en-US" sz="3207" b="1" spc="137">
                <a:solidFill>
                  <a:srgbClr val="000000"/>
                </a:solidFill>
                <a:latin typeface="Lora Bold"/>
                <a:ea typeface="Lora Bold"/>
                <a:cs typeface="Lora Bold"/>
                <a:sym typeface="Lora Bold"/>
              </a:rPr>
              <a:t>CUMPLIMENTACIÓN DE LA FICHA TÉCNICA</a:t>
            </a:r>
          </a:p>
          <a:p>
            <a:pPr marL="649306" lvl="1" indent="-324653" algn="just">
              <a:lnSpc>
                <a:spcPts val="5443"/>
              </a:lnSpc>
              <a:buFont typeface="Arial"/>
              <a:buChar char="•"/>
            </a:pPr>
            <a:r>
              <a:rPr lang="en-US" sz="3007" b="1" spc="129">
                <a:solidFill>
                  <a:srgbClr val="000000"/>
                </a:solidFill>
                <a:latin typeface="Lora Bold"/>
                <a:ea typeface="Lora Bold"/>
                <a:cs typeface="Lora Bold"/>
                <a:sym typeface="Lora Bold"/>
              </a:rPr>
              <a:t>Es un documento de consulta que recoge todos los datos relevantes de la entrevista y el examen capilar.</a:t>
            </a:r>
          </a:p>
          <a:p>
            <a:pPr marL="649306" lvl="1" indent="-324653" algn="just">
              <a:lnSpc>
                <a:spcPts val="5443"/>
              </a:lnSpc>
              <a:spcBef>
                <a:spcPct val="0"/>
              </a:spcBef>
              <a:buFont typeface="Arial"/>
              <a:buChar char="•"/>
            </a:pPr>
            <a:r>
              <a:rPr lang="en-US" sz="3007" b="1" spc="129">
                <a:solidFill>
                  <a:srgbClr val="000000"/>
                </a:solidFill>
                <a:latin typeface="Lora Bold"/>
                <a:ea typeface="Lora Bold"/>
                <a:cs typeface="Lora Bold"/>
                <a:sym typeface="Lora Bold"/>
              </a:rPr>
              <a:t>Los datos se organizan en apartados para facilitar su visualización.</a:t>
            </a:r>
          </a:p>
          <a:p>
            <a:pPr marL="649306" lvl="1" indent="-324653" algn="just">
              <a:lnSpc>
                <a:spcPts val="5443"/>
              </a:lnSpc>
              <a:spcBef>
                <a:spcPct val="0"/>
              </a:spcBef>
              <a:buFont typeface="Arial"/>
              <a:buChar char="•"/>
            </a:pPr>
            <a:r>
              <a:rPr lang="en-US" sz="3007" b="1" spc="129">
                <a:solidFill>
                  <a:srgbClr val="000000"/>
                </a:solidFill>
                <a:latin typeface="Lora Bold"/>
                <a:ea typeface="Lora Bold"/>
                <a:cs typeface="Lora Bold"/>
                <a:sym typeface="Lora Bold"/>
              </a:rPr>
              <a:t>Puede ser de formato físico o informático.</a:t>
            </a:r>
          </a:p>
          <a:p>
            <a:pPr marL="649306" lvl="1" indent="-324653" algn="just">
              <a:lnSpc>
                <a:spcPts val="5443"/>
              </a:lnSpc>
              <a:spcBef>
                <a:spcPct val="0"/>
              </a:spcBef>
              <a:buFont typeface="Arial"/>
              <a:buChar char="•"/>
            </a:pPr>
            <a:r>
              <a:rPr lang="en-US" sz="3007" b="1" spc="129">
                <a:solidFill>
                  <a:srgbClr val="000000"/>
                </a:solidFill>
                <a:latin typeface="Lora Bold"/>
                <a:ea typeface="Lora Bold"/>
                <a:cs typeface="Lora Bold"/>
                <a:sym typeface="Lora Bold"/>
              </a:rPr>
              <a:t>Debe guardarse de forma confidencial por contener datos personales del cliente.</a:t>
            </a:r>
          </a:p>
          <a:p>
            <a:pPr algn="just">
              <a:lnSpc>
                <a:spcPts val="5443"/>
              </a:lnSpc>
              <a:spcBef>
                <a:spcPct val="0"/>
              </a:spcBef>
            </a:pPr>
            <a:endParaRPr lang="en-US" sz="3007" b="1" spc="129">
              <a:solidFill>
                <a:srgbClr val="000000"/>
              </a:solidFill>
              <a:latin typeface="Lora Bold"/>
              <a:ea typeface="Lora Bold"/>
              <a:cs typeface="Lora Bold"/>
              <a:sym typeface="Lora Bold"/>
            </a:endParaRPr>
          </a:p>
          <a:p>
            <a:pPr algn="ctr">
              <a:lnSpc>
                <a:spcPts val="5443"/>
              </a:lnSpc>
              <a:spcBef>
                <a:spcPct val="0"/>
              </a:spcBef>
            </a:pPr>
            <a:r>
              <a:rPr lang="en-US" sz="3007" b="1" spc="129">
                <a:solidFill>
                  <a:srgbClr val="000000"/>
                </a:solidFill>
                <a:latin typeface="Lora Bold"/>
                <a:ea typeface="Lora Bold"/>
                <a:cs typeface="Lora Bold"/>
                <a:sym typeface="Lora Bold"/>
              </a:rPr>
              <a:t>CUMPLIMENTACIÓN DEL CONSENTIMIENTO INFORMADO</a:t>
            </a:r>
          </a:p>
          <a:p>
            <a:pPr marL="649306" lvl="1" indent="-324653" algn="just">
              <a:lnSpc>
                <a:spcPts val="5443"/>
              </a:lnSpc>
              <a:buFont typeface="Arial"/>
              <a:buChar char="•"/>
            </a:pPr>
            <a:r>
              <a:rPr lang="en-US" sz="3007" b="1" spc="129">
                <a:solidFill>
                  <a:srgbClr val="000000"/>
                </a:solidFill>
                <a:latin typeface="Lora Bold"/>
                <a:ea typeface="Lora Bold"/>
                <a:cs typeface="Lora Bold"/>
                <a:sym typeface="Lora Bold"/>
              </a:rPr>
              <a:t>Es un documento que registra las explicaciones dadas al cliente sobre el tratamiento, equipos, alternativas y posibles complicaciones.4</a:t>
            </a:r>
          </a:p>
          <a:p>
            <a:pPr marL="649306" lvl="1" indent="-324653" algn="just">
              <a:lnSpc>
                <a:spcPts val="5443"/>
              </a:lnSpc>
              <a:spcBef>
                <a:spcPct val="0"/>
              </a:spcBef>
              <a:buFont typeface="Arial"/>
              <a:buChar char="•"/>
            </a:pPr>
            <a:r>
              <a:rPr lang="en-US" sz="3007" b="1" spc="129">
                <a:solidFill>
                  <a:srgbClr val="000000"/>
                </a:solidFill>
                <a:latin typeface="Lora Bold"/>
                <a:ea typeface="Lora Bold"/>
                <a:cs typeface="Lora Bold"/>
                <a:sym typeface="Lora Bold"/>
              </a:rPr>
              <a:t>La firma del cliente indica que ha recibido y ratificado toda la información.</a:t>
            </a:r>
          </a:p>
          <a:p>
            <a:pPr marL="649306" lvl="1" indent="-324653" algn="just">
              <a:lnSpc>
                <a:spcPts val="5443"/>
              </a:lnSpc>
              <a:spcBef>
                <a:spcPct val="0"/>
              </a:spcBef>
              <a:buFont typeface="Arial"/>
              <a:buChar char="•"/>
            </a:pPr>
            <a:r>
              <a:rPr lang="en-US" sz="3007" b="1" spc="129">
                <a:solidFill>
                  <a:srgbClr val="000000"/>
                </a:solidFill>
                <a:latin typeface="Lora Bold"/>
                <a:ea typeface="Lora Bold"/>
                <a:cs typeface="Lora Bold"/>
                <a:sym typeface="Lora Bold"/>
              </a:rPr>
              <a:t>Garantiza que el cliente está correctamente informado sobre el servicio que va a recibir.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9619804">
            <a:off x="-4117964" y="856078"/>
            <a:ext cx="6120233" cy="5890724"/>
          </a:xfrm>
          <a:custGeom>
            <a:avLst/>
            <a:gdLst/>
            <a:ahLst/>
            <a:cxnLst/>
            <a:rect l="l" t="t" r="r" b="b"/>
            <a:pathLst>
              <a:path w="6120233" h="5890724">
                <a:moveTo>
                  <a:pt x="0" y="0"/>
                </a:moveTo>
                <a:lnTo>
                  <a:pt x="6120233" y="0"/>
                </a:lnTo>
                <a:lnTo>
                  <a:pt x="6120233" y="5890724"/>
                </a:lnTo>
                <a:lnTo>
                  <a:pt x="0" y="5890724"/>
                </a:lnTo>
                <a:lnTo>
                  <a:pt x="0" y="0"/>
                </a:lnTo>
                <a:close/>
              </a:path>
            </a:pathLst>
          </a:custGeom>
          <a:blipFill>
            <a:blip r:embed="rId3">
              <a:alphaModFix amt="59000"/>
            </a:blip>
            <a:stretch>
              <a:fillRect/>
            </a:stretch>
          </a:blipFill>
        </p:spPr>
        <p:txBody>
          <a:bodyPr/>
          <a:lstStyle/>
          <a:p>
            <a:endParaRPr lang="es-ES"/>
          </a:p>
        </p:txBody>
      </p:sp>
      <p:sp>
        <p:nvSpPr>
          <p:cNvPr id="5" name="TextBox 5"/>
          <p:cNvSpPr txBox="1"/>
          <p:nvPr/>
        </p:nvSpPr>
        <p:spPr>
          <a:xfrm>
            <a:off x="1320077" y="515560"/>
            <a:ext cx="15939223" cy="8057320"/>
          </a:xfrm>
          <a:prstGeom prst="rect">
            <a:avLst/>
          </a:prstGeom>
        </p:spPr>
        <p:txBody>
          <a:bodyPr lIns="0" tIns="0" rIns="0" bIns="0" rtlCol="0" anchor="t">
            <a:spAutoFit/>
          </a:bodyPr>
          <a:lstStyle/>
          <a:p>
            <a:pPr algn="just">
              <a:lnSpc>
                <a:spcPts val="6167"/>
              </a:lnSpc>
            </a:pPr>
            <a:endParaRPr/>
          </a:p>
          <a:p>
            <a:pPr algn="just">
              <a:lnSpc>
                <a:spcPts val="6167"/>
              </a:lnSpc>
              <a:spcBef>
                <a:spcPct val="0"/>
              </a:spcBef>
            </a:pPr>
            <a:r>
              <a:rPr lang="en-US" sz="3407" b="1" spc="146">
                <a:solidFill>
                  <a:srgbClr val="000000"/>
                </a:solidFill>
                <a:latin typeface="Lora Bold"/>
                <a:ea typeface="Lora Bold"/>
                <a:cs typeface="Lora Bold"/>
                <a:sym typeface="Lora Bold"/>
              </a:rPr>
              <a:t>5.      DISEÑO DE PROTOCOLOS PERSONALIZADOS</a:t>
            </a:r>
          </a:p>
          <a:p>
            <a:pPr algn="just">
              <a:lnSpc>
                <a:spcPts val="5805"/>
              </a:lnSpc>
              <a:spcBef>
                <a:spcPct val="0"/>
              </a:spcBef>
            </a:pPr>
            <a:endParaRPr lang="en-US" sz="3407" b="1" spc="146">
              <a:solidFill>
                <a:srgbClr val="000000"/>
              </a:solidFill>
              <a:latin typeface="Lora Bold"/>
              <a:ea typeface="Lora Bold"/>
              <a:cs typeface="Lora Bold"/>
              <a:sym typeface="Lora Bold"/>
            </a:endParaRPr>
          </a:p>
          <a:p>
            <a:pPr marL="692485" lvl="1" indent="-346243" algn="just">
              <a:lnSpc>
                <a:spcPts val="5805"/>
              </a:lnSpc>
              <a:spcBef>
                <a:spcPct val="0"/>
              </a:spcBef>
              <a:buFont typeface="Arial"/>
              <a:buChar char="•"/>
            </a:pPr>
            <a:r>
              <a:rPr lang="en-US" sz="3207" b="1" spc="137">
                <a:solidFill>
                  <a:srgbClr val="000000"/>
                </a:solidFill>
                <a:latin typeface="Lora Bold"/>
                <a:ea typeface="Lora Bold"/>
                <a:cs typeface="Lora Bold"/>
                <a:sym typeface="Lora Bold"/>
              </a:rPr>
              <a:t>Es un orden lógico y estructurado para la aplicación de tratamientos.</a:t>
            </a:r>
          </a:p>
          <a:p>
            <a:pPr algn="just">
              <a:lnSpc>
                <a:spcPts val="5805"/>
              </a:lnSpc>
              <a:spcBef>
                <a:spcPct val="0"/>
              </a:spcBef>
            </a:pPr>
            <a:endParaRPr lang="en-US" sz="3207" b="1" spc="137">
              <a:solidFill>
                <a:srgbClr val="000000"/>
              </a:solidFill>
              <a:latin typeface="Lora Bold"/>
              <a:ea typeface="Lora Bold"/>
              <a:cs typeface="Lora Bold"/>
              <a:sym typeface="Lora Bold"/>
            </a:endParaRPr>
          </a:p>
          <a:p>
            <a:pPr marL="692485" lvl="1" indent="-346243" algn="just">
              <a:lnSpc>
                <a:spcPts val="5805"/>
              </a:lnSpc>
              <a:spcBef>
                <a:spcPct val="0"/>
              </a:spcBef>
              <a:buFont typeface="Arial"/>
              <a:buChar char="•"/>
            </a:pPr>
            <a:r>
              <a:rPr lang="en-US" sz="3207" b="1" spc="137">
                <a:solidFill>
                  <a:srgbClr val="000000"/>
                </a:solidFill>
                <a:latin typeface="Lora Bold"/>
                <a:ea typeface="Lora Bold"/>
                <a:cs typeface="Lora Bold"/>
                <a:sym typeface="Lora Bold"/>
              </a:rPr>
              <a:t>Su objetivo es garantizar la eficacia, seguridad y personalización del servicio.</a:t>
            </a:r>
          </a:p>
          <a:p>
            <a:pPr algn="just">
              <a:lnSpc>
                <a:spcPts val="5805"/>
              </a:lnSpc>
              <a:spcBef>
                <a:spcPct val="0"/>
              </a:spcBef>
            </a:pPr>
            <a:endParaRPr lang="en-US" sz="3207" b="1" spc="137">
              <a:solidFill>
                <a:srgbClr val="000000"/>
              </a:solidFill>
              <a:latin typeface="Lora Bold"/>
              <a:ea typeface="Lora Bold"/>
              <a:cs typeface="Lora Bold"/>
              <a:sym typeface="Lora Bold"/>
            </a:endParaRPr>
          </a:p>
          <a:p>
            <a:pPr marL="692485" lvl="1" indent="-346243" algn="just">
              <a:lnSpc>
                <a:spcPts val="5805"/>
              </a:lnSpc>
              <a:spcBef>
                <a:spcPct val="0"/>
              </a:spcBef>
              <a:buFont typeface="Arial"/>
              <a:buChar char="•"/>
            </a:pPr>
            <a:r>
              <a:rPr lang="en-US" sz="3207" b="1" spc="137">
                <a:solidFill>
                  <a:srgbClr val="000000"/>
                </a:solidFill>
                <a:latin typeface="Lora Bold"/>
                <a:ea typeface="Lora Bold"/>
                <a:cs typeface="Lora Bold"/>
                <a:sym typeface="Lora Bold"/>
              </a:rPr>
              <a:t>No es una fórmula rígida, sino una guía flexible que se adapta a las necesidades reales de cada cliente.</a:t>
            </a:r>
          </a:p>
          <a:p>
            <a:pPr algn="just">
              <a:lnSpc>
                <a:spcPts val="5443"/>
              </a:lnSpc>
              <a:spcBef>
                <a:spcPct val="0"/>
              </a:spcBef>
            </a:pPr>
            <a:endParaRPr lang="en-US" sz="3207" b="1" spc="137">
              <a:solidFill>
                <a:srgbClr val="000000"/>
              </a:solidFill>
              <a:latin typeface="Lora Bold"/>
              <a:ea typeface="Lora Bold"/>
              <a:cs typeface="Lora Bold"/>
              <a:sym typeface="Lora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TextBox 5"/>
          <p:cNvSpPr txBox="1"/>
          <p:nvPr/>
        </p:nvSpPr>
        <p:spPr>
          <a:xfrm>
            <a:off x="440824" y="526878"/>
            <a:ext cx="17406352" cy="9080844"/>
          </a:xfrm>
          <a:prstGeom prst="rect">
            <a:avLst/>
          </a:prstGeom>
        </p:spPr>
        <p:txBody>
          <a:bodyPr lIns="0" tIns="0" rIns="0" bIns="0" rtlCol="0" anchor="t">
            <a:spAutoFit/>
          </a:bodyPr>
          <a:lstStyle/>
          <a:p>
            <a:pPr algn="just">
              <a:lnSpc>
                <a:spcPts val="4810"/>
              </a:lnSpc>
              <a:spcBef>
                <a:spcPct val="0"/>
              </a:spcBef>
            </a:pPr>
            <a:r>
              <a:rPr lang="en-US" sz="2657" b="1" spc="114">
                <a:solidFill>
                  <a:srgbClr val="000000"/>
                </a:solidFill>
                <a:latin typeface="Lora Bold"/>
                <a:ea typeface="Lora Bold"/>
                <a:cs typeface="Lora Bold"/>
                <a:sym typeface="Lora Bold"/>
              </a:rPr>
              <a:t>1.</a:t>
            </a:r>
            <a:r>
              <a:rPr lang="en-US" sz="2657" spc="114">
                <a:solidFill>
                  <a:srgbClr val="000000"/>
                </a:solidFill>
                <a:latin typeface="Lora"/>
                <a:ea typeface="Lora"/>
                <a:cs typeface="Lora"/>
                <a:sym typeface="Lora"/>
              </a:rPr>
              <a:t> </a:t>
            </a:r>
            <a:r>
              <a:rPr lang="en-US" sz="2657" b="1" spc="114">
                <a:solidFill>
                  <a:srgbClr val="000000"/>
                </a:solidFill>
                <a:latin typeface="Lora Bold"/>
                <a:ea typeface="Lora Bold"/>
                <a:cs typeface="Lora Bold"/>
                <a:sym typeface="Lora Bold"/>
              </a:rPr>
              <a:t>Recepción e Información</a:t>
            </a:r>
          </a:p>
          <a:p>
            <a:pPr algn="just">
              <a:lnSpc>
                <a:spcPts val="4810"/>
              </a:lnSpc>
              <a:spcBef>
                <a:spcPct val="0"/>
              </a:spcBef>
            </a:pPr>
            <a:endParaRPr lang="en-US" sz="2657" b="1" spc="114">
              <a:solidFill>
                <a:srgbClr val="000000"/>
              </a:solidFill>
              <a:latin typeface="Lora Bold"/>
              <a:ea typeface="Lora Bold"/>
              <a:cs typeface="Lora Bold"/>
              <a:sym typeface="Lora Bold"/>
            </a:endParaRPr>
          </a:p>
          <a:p>
            <a:pPr marL="573831" lvl="1" indent="-286916"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Marca el inicio del proceso y es fundamental para generar una impresión positiva.</a:t>
            </a:r>
          </a:p>
          <a:p>
            <a:pPr marL="573831" lvl="1" indent="-286916"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El objetivo es transmitir seguridad y comenzar a construir una relación de confianza con el cliente.</a:t>
            </a:r>
          </a:p>
          <a:p>
            <a:pPr marL="573831" lvl="1" indent="-286916"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Se siguen las pautas de la empresa (uso de batas, peinadores, etc.).</a:t>
            </a:r>
          </a:p>
          <a:p>
            <a:pPr algn="just">
              <a:lnSpc>
                <a:spcPts val="4810"/>
              </a:lnSpc>
              <a:spcBef>
                <a:spcPct val="0"/>
              </a:spcBef>
            </a:pPr>
            <a:endParaRPr lang="en-US" sz="2657" b="1" spc="114">
              <a:solidFill>
                <a:srgbClr val="000000"/>
              </a:solidFill>
              <a:latin typeface="Lora Bold"/>
              <a:ea typeface="Lora Bold"/>
              <a:cs typeface="Lora Bold"/>
              <a:sym typeface="Lora Bold"/>
            </a:endParaRPr>
          </a:p>
          <a:p>
            <a:pPr algn="just">
              <a:lnSpc>
                <a:spcPts val="4810"/>
              </a:lnSpc>
              <a:spcBef>
                <a:spcPct val="0"/>
              </a:spcBef>
            </a:pPr>
            <a:r>
              <a:rPr lang="en-US" sz="2657" b="1" spc="114">
                <a:solidFill>
                  <a:srgbClr val="000000"/>
                </a:solidFill>
                <a:latin typeface="Lora Bold"/>
                <a:ea typeface="Lora Bold"/>
                <a:cs typeface="Lora Bold"/>
                <a:sym typeface="Lora Bold"/>
              </a:rPr>
              <a:t>2. OBSERVACIÓN DE LA ZONA</a:t>
            </a:r>
          </a:p>
          <a:p>
            <a:pPr algn="just">
              <a:lnSpc>
                <a:spcPts val="5534"/>
              </a:lnSpc>
              <a:spcBef>
                <a:spcPct val="0"/>
              </a:spcBef>
            </a:pPr>
            <a:endParaRPr lang="en-US" sz="2657" b="1" spc="114">
              <a:solidFill>
                <a:srgbClr val="000000"/>
              </a:solidFill>
              <a:latin typeface="Lora Bold"/>
              <a:ea typeface="Lora Bold"/>
              <a:cs typeface="Lora Bold"/>
              <a:sym typeface="Lora Bold"/>
            </a:endParaRPr>
          </a:p>
          <a:p>
            <a:pPr marL="573831" lvl="1" indent="-286916"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Se realiza una primera evaluación de las necesidades del cliente.</a:t>
            </a:r>
          </a:p>
          <a:p>
            <a:pPr marL="573831" lvl="1" indent="-286916"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A partir de esta observación, se decide:</a:t>
            </a:r>
          </a:p>
          <a:p>
            <a:pPr marL="1147663" lvl="2" indent="-382554"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Crear un plan de tratamiento: Estudiar las necesidades del cliente, diseñar un protocolo y proponer una solución con sus efectos.</a:t>
            </a:r>
          </a:p>
          <a:p>
            <a:pPr marL="1147663" lvl="2" indent="-382554" algn="just">
              <a:lnSpc>
                <a:spcPts val="4810"/>
              </a:lnSpc>
              <a:spcBef>
                <a:spcPct val="0"/>
              </a:spcBef>
              <a:buFont typeface="Arial"/>
              <a:buChar char="⚬"/>
            </a:pPr>
            <a:r>
              <a:rPr lang="en-US" sz="2657" b="1" spc="114">
                <a:solidFill>
                  <a:srgbClr val="000000"/>
                </a:solidFill>
                <a:latin typeface="Lora Bold"/>
                <a:ea typeface="Lora Bold"/>
                <a:cs typeface="Lora Bold"/>
                <a:sym typeface="Lora Bold"/>
              </a:rPr>
              <a:t>Derivar a un médico especialista: Si la alteración no es de competencia de la peluquería.</a:t>
            </a:r>
          </a:p>
          <a:p>
            <a:pPr algn="just">
              <a:lnSpc>
                <a:spcPts val="3926"/>
              </a:lnSpc>
              <a:spcBef>
                <a:spcPct val="0"/>
              </a:spcBef>
            </a:pPr>
            <a:endParaRPr lang="en-US" sz="2657" b="1" spc="114">
              <a:solidFill>
                <a:srgbClr val="000000"/>
              </a:solidFill>
              <a:latin typeface="Lora Bold"/>
              <a:ea typeface="Lora Bold"/>
              <a:cs typeface="Lora Bold"/>
              <a:sym typeface="Lora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TextBox 5"/>
          <p:cNvSpPr txBox="1"/>
          <p:nvPr/>
        </p:nvSpPr>
        <p:spPr>
          <a:xfrm>
            <a:off x="576831" y="207601"/>
            <a:ext cx="16682469" cy="9738448"/>
          </a:xfrm>
          <a:prstGeom prst="rect">
            <a:avLst/>
          </a:prstGeom>
        </p:spPr>
        <p:txBody>
          <a:bodyPr lIns="0" tIns="0" rIns="0" bIns="0" rtlCol="0" anchor="t">
            <a:spAutoFit/>
          </a:bodyPr>
          <a:lstStyle/>
          <a:p>
            <a:pPr algn="just">
              <a:lnSpc>
                <a:spcPts val="4391"/>
              </a:lnSpc>
              <a:spcBef>
                <a:spcPct val="0"/>
              </a:spcBef>
            </a:pPr>
            <a:r>
              <a:rPr lang="en-US" sz="2426" b="1" spc="104">
                <a:solidFill>
                  <a:srgbClr val="000000"/>
                </a:solidFill>
                <a:latin typeface="Lora Bold"/>
                <a:ea typeface="Lora Bold"/>
                <a:cs typeface="Lora Bold"/>
                <a:sym typeface="Lora Bold"/>
              </a:rPr>
              <a:t>3. REALIZACIÓN DE LA FICHA TÉCNICA</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Se elabora un documento con los resultados de los análisis iniciales y los controles de sesiones posteriores del tratamiento.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algn="just">
              <a:lnSpc>
                <a:spcPts val="4391"/>
              </a:lnSpc>
              <a:spcBef>
                <a:spcPct val="0"/>
              </a:spcBef>
            </a:pPr>
            <a:r>
              <a:rPr lang="en-US" sz="2426" b="1" spc="104">
                <a:solidFill>
                  <a:srgbClr val="000000"/>
                </a:solidFill>
                <a:latin typeface="Lora Bold"/>
                <a:ea typeface="Lora Bold"/>
                <a:cs typeface="Lora Bold"/>
                <a:sym typeface="Lora Bold"/>
              </a:rPr>
              <a:t>4. ELECCIÓN Y PREPARACIÓN DE LOS MEDIOS</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Con el diagnóstico en mano, se preparan todos los medios técnicos y cosméticos adecuados para la sesión.</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Esto permite optimizar el tiempo y la organización del trabajo.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algn="just">
              <a:lnSpc>
                <a:spcPts val="4391"/>
              </a:lnSpc>
              <a:spcBef>
                <a:spcPct val="0"/>
              </a:spcBef>
            </a:pPr>
            <a:r>
              <a:rPr lang="en-US" sz="2426" b="1" spc="104">
                <a:solidFill>
                  <a:srgbClr val="000000"/>
                </a:solidFill>
                <a:latin typeface="Lora Bold"/>
                <a:ea typeface="Lora Bold"/>
                <a:cs typeface="Lora Bold"/>
                <a:sym typeface="Lora Bold"/>
              </a:rPr>
              <a:t>5. PREPARACIÓN DEL CUERO CABELLUDO Y EL CABELLO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Su objetivo es romper la barrera natural de la piel y el cabello para hacerlos más receptivos al tratamiento.</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Se pueden utilizar diversas técnicas según el caso, como higiene, exfoliación, vaporización, masajes, radiaciones o corrientes.</a:t>
            </a:r>
          </a:p>
          <a:p>
            <a:pPr algn="just">
              <a:lnSpc>
                <a:spcPts val="2993"/>
              </a:lnSpc>
              <a:spcBef>
                <a:spcPct val="0"/>
              </a:spcBef>
            </a:pPr>
            <a:endParaRPr lang="en-US" sz="2426" b="1" spc="104">
              <a:solidFill>
                <a:srgbClr val="000000"/>
              </a:solidFill>
              <a:latin typeface="Lora Bold"/>
              <a:ea typeface="Lora Bold"/>
              <a:cs typeface="Lora Bold"/>
              <a:sym typeface="Lora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TextBox 5"/>
          <p:cNvSpPr txBox="1"/>
          <p:nvPr/>
        </p:nvSpPr>
        <p:spPr>
          <a:xfrm>
            <a:off x="717965" y="-133350"/>
            <a:ext cx="17306520" cy="9889505"/>
          </a:xfrm>
          <a:prstGeom prst="rect">
            <a:avLst/>
          </a:prstGeom>
        </p:spPr>
        <p:txBody>
          <a:bodyPr lIns="0" tIns="0" rIns="0" bIns="0" rtlCol="0" anchor="t">
            <a:spAutoFit/>
          </a:bodyPr>
          <a:lstStyle/>
          <a:p>
            <a:pPr algn="just">
              <a:lnSpc>
                <a:spcPts val="4391"/>
              </a:lnSpc>
              <a:spcBef>
                <a:spcPct val="0"/>
              </a:spcBef>
            </a:pPr>
            <a:endParaRPr/>
          </a:p>
          <a:p>
            <a:pPr algn="just">
              <a:lnSpc>
                <a:spcPts val="4391"/>
              </a:lnSpc>
              <a:spcBef>
                <a:spcPct val="0"/>
              </a:spcBef>
            </a:pPr>
            <a:r>
              <a:rPr lang="en-US" sz="2426" b="1" spc="104">
                <a:solidFill>
                  <a:srgbClr val="000000"/>
                </a:solidFill>
                <a:latin typeface="Lora Bold"/>
                <a:ea typeface="Lora Bold"/>
                <a:cs typeface="Lora Bold"/>
                <a:sym typeface="Lora Bold"/>
              </a:rPr>
              <a:t>6. Núcleo del Tratamiento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Es el momento clave donde se aplica el tratamiento personalizado según el diagnóstico.</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Se combinan productos cosméticos con técnicas cosmetológicas, manuales y electroestéticas, solas o combinadas teniendo en cuenta los efectos, las indicaciones y las contraindicaciones de cada una </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El objetivo es restaurar o mejorar el estado del cabello y el cuero cabelludo.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algn="just">
              <a:lnSpc>
                <a:spcPts val="4391"/>
              </a:lnSpc>
              <a:spcBef>
                <a:spcPct val="0"/>
              </a:spcBef>
            </a:pPr>
            <a:r>
              <a:rPr lang="en-US" sz="2426" b="1" spc="104">
                <a:solidFill>
                  <a:srgbClr val="000000"/>
                </a:solidFill>
                <a:latin typeface="Lora Bold"/>
                <a:ea typeface="Lora Bold"/>
                <a:cs typeface="Lora Bold"/>
                <a:sym typeface="Lora Bold"/>
              </a:rPr>
              <a:t>7. FINALIZACIÓN DEL TRATAMIENTO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En esta fase se calma la piel del cuero cabelludo con cosméticos acondicionadores.</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El objetivo es que la piel asimile mejor los beneficios del tratamiento realizado.</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algn="just">
              <a:lnSpc>
                <a:spcPts val="4391"/>
              </a:lnSpc>
              <a:spcBef>
                <a:spcPct val="0"/>
              </a:spcBef>
            </a:pPr>
            <a:r>
              <a:rPr lang="en-US" sz="2426" b="1" spc="104">
                <a:solidFill>
                  <a:srgbClr val="000000"/>
                </a:solidFill>
                <a:latin typeface="Lora Bold"/>
                <a:ea typeface="Lora Bold"/>
                <a:cs typeface="Lora Bold"/>
                <a:sym typeface="Lora Bold"/>
              </a:rPr>
              <a:t>8. ASESORAMIENTO PROFESIONAL</a:t>
            </a:r>
          </a:p>
          <a:p>
            <a:pPr algn="just">
              <a:lnSpc>
                <a:spcPts val="4391"/>
              </a:lnSpc>
              <a:spcBef>
                <a:spcPct val="0"/>
              </a:spcBef>
            </a:pPr>
            <a:endParaRPr lang="en-US" sz="2426" b="1" spc="104">
              <a:solidFill>
                <a:srgbClr val="000000"/>
              </a:solidFill>
              <a:latin typeface="Lora Bold"/>
              <a:ea typeface="Lora Bold"/>
              <a:cs typeface="Lora Bold"/>
              <a:sym typeface="Lora Bold"/>
            </a:endParaRP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Es la orientación que se da al cliente para que continúe con cuidados específicos en casa.</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Su objetivo es mantener y potenciar los resultados logrados en el salón o clínica.</a:t>
            </a:r>
          </a:p>
          <a:p>
            <a:pPr marL="523782" lvl="1" indent="-261891" algn="just">
              <a:lnSpc>
                <a:spcPts val="4391"/>
              </a:lnSpc>
              <a:spcBef>
                <a:spcPct val="0"/>
              </a:spcBef>
              <a:buFont typeface="Arial"/>
              <a:buChar char="•"/>
            </a:pPr>
            <a:r>
              <a:rPr lang="en-US" sz="2426" b="1" spc="104">
                <a:solidFill>
                  <a:srgbClr val="000000"/>
                </a:solidFill>
                <a:latin typeface="Lora Bold"/>
                <a:ea typeface="Lora Bold"/>
                <a:cs typeface="Lora Bold"/>
                <a:sym typeface="Lora Bold"/>
              </a:rPr>
              <a:t>El asesoramiento debe ser claro, personalizado y profesional.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TextBox 5"/>
          <p:cNvSpPr txBox="1"/>
          <p:nvPr/>
        </p:nvSpPr>
        <p:spPr>
          <a:xfrm>
            <a:off x="650611" y="111065"/>
            <a:ext cx="16215433" cy="9950571"/>
          </a:xfrm>
          <a:prstGeom prst="rect">
            <a:avLst/>
          </a:prstGeom>
        </p:spPr>
        <p:txBody>
          <a:bodyPr lIns="0" tIns="0" rIns="0" bIns="0" rtlCol="0" anchor="t">
            <a:spAutoFit/>
          </a:bodyPr>
          <a:lstStyle/>
          <a:p>
            <a:pPr algn="just">
              <a:lnSpc>
                <a:spcPts val="3507"/>
              </a:lnSpc>
              <a:spcBef>
                <a:spcPct val="0"/>
              </a:spcBef>
            </a:pPr>
            <a:r>
              <a:rPr lang="en-US" sz="1938" spc="83">
                <a:solidFill>
                  <a:srgbClr val="000000"/>
                </a:solidFill>
                <a:latin typeface="Lora"/>
                <a:ea typeface="Lora"/>
                <a:cs typeface="Lora"/>
                <a:sym typeface="Lora"/>
              </a:rPr>
              <a:t>🎯</a:t>
            </a:r>
            <a:r>
              <a:rPr lang="en-US" sz="1938" b="1" spc="83">
                <a:solidFill>
                  <a:srgbClr val="000000"/>
                </a:solidFill>
                <a:latin typeface="Lora Bold"/>
                <a:ea typeface="Lora Bold"/>
                <a:cs typeface="Lora Bold"/>
                <a:sym typeface="Lora Bold"/>
              </a:rPr>
              <a:t> OBJETIVOS DEL ASESORAMIENTO</a:t>
            </a:r>
          </a:p>
          <a:p>
            <a:pPr algn="just">
              <a:lnSpc>
                <a:spcPts val="3507"/>
              </a:lnSpc>
              <a:spcBef>
                <a:spcPct val="0"/>
              </a:spcBef>
            </a:pPr>
            <a:r>
              <a:rPr lang="en-US" sz="1938" b="1" spc="83">
                <a:solidFill>
                  <a:srgbClr val="000000"/>
                </a:solidFill>
                <a:latin typeface="Lora Bold"/>
                <a:ea typeface="Lora Bold"/>
                <a:cs typeface="Lora Bold"/>
                <a:sym typeface="Lora Bold"/>
              </a:rPr>
              <a:t>•  Garantizar la continuidad del tratamiento fuera del entorno profesional.</a:t>
            </a:r>
          </a:p>
          <a:p>
            <a:pPr algn="just">
              <a:lnSpc>
                <a:spcPts val="3507"/>
              </a:lnSpc>
              <a:spcBef>
                <a:spcPct val="0"/>
              </a:spcBef>
            </a:pPr>
            <a:r>
              <a:rPr lang="en-US" sz="1938" b="1" spc="83">
                <a:solidFill>
                  <a:srgbClr val="000000"/>
                </a:solidFill>
                <a:latin typeface="Lora Bold"/>
                <a:ea typeface="Lora Bold"/>
                <a:cs typeface="Lora Bold"/>
                <a:sym typeface="Lora Bold"/>
              </a:rPr>
              <a:t>•  Evitar recaídas o desequilibrios capilares.</a:t>
            </a:r>
          </a:p>
          <a:p>
            <a:pPr algn="just">
              <a:lnSpc>
                <a:spcPts val="3507"/>
              </a:lnSpc>
              <a:spcBef>
                <a:spcPct val="0"/>
              </a:spcBef>
            </a:pPr>
            <a:r>
              <a:rPr lang="en-US" sz="1938" b="1" spc="83">
                <a:solidFill>
                  <a:srgbClr val="000000"/>
                </a:solidFill>
                <a:latin typeface="Lora Bold"/>
                <a:ea typeface="Lora Bold"/>
                <a:cs typeface="Lora Bold"/>
                <a:sym typeface="Lora Bold"/>
              </a:rPr>
              <a:t>•  Promover el uso de cosméticos adecuados según la alteración tratada.</a:t>
            </a:r>
          </a:p>
          <a:p>
            <a:pPr algn="just">
              <a:lnSpc>
                <a:spcPts val="3507"/>
              </a:lnSpc>
              <a:spcBef>
                <a:spcPct val="0"/>
              </a:spcBef>
            </a:pPr>
            <a:r>
              <a:rPr lang="en-US" sz="1938" b="1" spc="83">
                <a:solidFill>
                  <a:srgbClr val="000000"/>
                </a:solidFill>
                <a:latin typeface="Lora Bold"/>
                <a:ea typeface="Lora Bold"/>
                <a:cs typeface="Lora Bold"/>
                <a:sym typeface="Lora Bold"/>
              </a:rPr>
              <a:t>•  Fomentar la educación capilar del cliente para mejorar sus hábitos.</a:t>
            </a:r>
          </a:p>
          <a:p>
            <a:pPr algn="just">
              <a:lnSpc>
                <a:spcPts val="3507"/>
              </a:lnSpc>
              <a:spcBef>
                <a:spcPct val="0"/>
              </a:spcBef>
            </a:pPr>
            <a:endParaRPr lang="en-US" sz="1938" b="1" spc="83">
              <a:solidFill>
                <a:srgbClr val="000000"/>
              </a:solidFill>
              <a:latin typeface="Lora Bold"/>
              <a:ea typeface="Lora Bold"/>
              <a:cs typeface="Lora Bold"/>
              <a:sym typeface="Lora Bold"/>
            </a:endParaRPr>
          </a:p>
          <a:p>
            <a:pPr algn="just">
              <a:lnSpc>
                <a:spcPts val="3507"/>
              </a:lnSpc>
              <a:spcBef>
                <a:spcPct val="0"/>
              </a:spcBef>
            </a:pPr>
            <a:r>
              <a:rPr lang="en-US" sz="1938" b="1" spc="83">
                <a:solidFill>
                  <a:srgbClr val="000000"/>
                </a:solidFill>
                <a:latin typeface="Lora Bold"/>
                <a:ea typeface="Lora Bold"/>
                <a:cs typeface="Lora Bold"/>
                <a:sym typeface="Lora Bold"/>
              </a:rPr>
              <a:t>🧠 CONTENIDOS DEL ASESORAMIENTO</a:t>
            </a:r>
          </a:p>
          <a:p>
            <a:pPr algn="just">
              <a:lnSpc>
                <a:spcPts val="3507"/>
              </a:lnSpc>
              <a:spcBef>
                <a:spcPct val="0"/>
              </a:spcBef>
            </a:pPr>
            <a:r>
              <a:rPr lang="en-US" sz="1938" b="1" spc="83">
                <a:solidFill>
                  <a:srgbClr val="000000"/>
                </a:solidFill>
                <a:latin typeface="Lora Bold"/>
                <a:ea typeface="Lora Bold"/>
                <a:cs typeface="Lora Bold"/>
                <a:sym typeface="Lora Bold"/>
              </a:rPr>
              <a:t>1. Pautas de cuidado domiciliario</a:t>
            </a:r>
          </a:p>
          <a:p>
            <a:pPr algn="just">
              <a:lnSpc>
                <a:spcPts val="3507"/>
              </a:lnSpc>
              <a:spcBef>
                <a:spcPct val="0"/>
              </a:spcBef>
            </a:pPr>
            <a:r>
              <a:rPr lang="en-US" sz="1938" b="1" spc="83">
                <a:solidFill>
                  <a:srgbClr val="000000"/>
                </a:solidFill>
                <a:latin typeface="Lora Bold"/>
                <a:ea typeface="Lora Bold"/>
                <a:cs typeface="Lora Bold"/>
                <a:sym typeface="Lora Bold"/>
              </a:rPr>
              <a:t>•  Frecuencia de lavado recomendada.</a:t>
            </a:r>
          </a:p>
          <a:p>
            <a:pPr algn="just">
              <a:lnSpc>
                <a:spcPts val="3507"/>
              </a:lnSpc>
              <a:spcBef>
                <a:spcPct val="0"/>
              </a:spcBef>
            </a:pPr>
            <a:r>
              <a:rPr lang="en-US" sz="1938" b="1" spc="83">
                <a:solidFill>
                  <a:srgbClr val="000000"/>
                </a:solidFill>
                <a:latin typeface="Lora Bold"/>
                <a:ea typeface="Lora Bold"/>
                <a:cs typeface="Lora Bold"/>
                <a:sym typeface="Lora Bold"/>
              </a:rPr>
              <a:t>•  Técnicas de aplicación de productos (mascarillas, sérums, lociones).</a:t>
            </a:r>
          </a:p>
          <a:p>
            <a:pPr algn="just">
              <a:lnSpc>
                <a:spcPts val="3507"/>
              </a:lnSpc>
              <a:spcBef>
                <a:spcPct val="0"/>
              </a:spcBef>
            </a:pPr>
            <a:r>
              <a:rPr lang="en-US" sz="1938" b="1" spc="83">
                <a:solidFill>
                  <a:srgbClr val="000000"/>
                </a:solidFill>
                <a:latin typeface="Lora Bold"/>
                <a:ea typeface="Lora Bold"/>
                <a:cs typeface="Lora Bold"/>
                <a:sym typeface="Lora Bold"/>
              </a:rPr>
              <a:t>•  Precauciones frente a agentes externos (sol, calor, humedad, etc.).</a:t>
            </a:r>
          </a:p>
          <a:p>
            <a:pPr algn="just">
              <a:lnSpc>
                <a:spcPts val="3507"/>
              </a:lnSpc>
              <a:spcBef>
                <a:spcPct val="0"/>
              </a:spcBef>
            </a:pPr>
            <a:r>
              <a:rPr lang="en-US" sz="1938" b="1" spc="83">
                <a:solidFill>
                  <a:srgbClr val="000000"/>
                </a:solidFill>
                <a:latin typeface="Lora Bold"/>
                <a:ea typeface="Lora Bold"/>
                <a:cs typeface="Lora Bold"/>
                <a:sym typeface="Lora Bold"/>
              </a:rPr>
              <a:t>•  Hábitos saludables: alimentación, descanso, manejo del estrés.</a:t>
            </a:r>
          </a:p>
          <a:p>
            <a:pPr algn="just">
              <a:lnSpc>
                <a:spcPts val="3507"/>
              </a:lnSpc>
              <a:spcBef>
                <a:spcPct val="0"/>
              </a:spcBef>
            </a:pPr>
            <a:endParaRPr lang="en-US" sz="1938" b="1" spc="83">
              <a:solidFill>
                <a:srgbClr val="000000"/>
              </a:solidFill>
              <a:latin typeface="Lora Bold"/>
              <a:ea typeface="Lora Bold"/>
              <a:cs typeface="Lora Bold"/>
              <a:sym typeface="Lora Bold"/>
            </a:endParaRPr>
          </a:p>
          <a:p>
            <a:pPr algn="just">
              <a:lnSpc>
                <a:spcPts val="3507"/>
              </a:lnSpc>
              <a:spcBef>
                <a:spcPct val="0"/>
              </a:spcBef>
            </a:pPr>
            <a:r>
              <a:rPr lang="en-US" sz="1938" b="1" spc="83">
                <a:solidFill>
                  <a:srgbClr val="000000"/>
                </a:solidFill>
                <a:latin typeface="Lora Bold"/>
                <a:ea typeface="Lora Bold"/>
                <a:cs typeface="Lora Bold"/>
                <a:sym typeface="Lora Bold"/>
              </a:rPr>
              <a:t>2. SELECCIÓN DE COSMÉTICOS ADECUADOS</a:t>
            </a:r>
          </a:p>
          <a:p>
            <a:pPr algn="just">
              <a:lnSpc>
                <a:spcPts val="3507"/>
              </a:lnSpc>
              <a:spcBef>
                <a:spcPct val="0"/>
              </a:spcBef>
            </a:pPr>
            <a:r>
              <a:rPr lang="en-US" sz="1938" b="1" spc="83">
                <a:solidFill>
                  <a:srgbClr val="000000"/>
                </a:solidFill>
                <a:latin typeface="Lora Bold"/>
                <a:ea typeface="Lora Bold"/>
                <a:cs typeface="Lora Bold"/>
                <a:sym typeface="Lora Bold"/>
              </a:rPr>
              <a:t>•  Productos formulados para la alteración tratada (caspa, grasa, caída, etc.).</a:t>
            </a:r>
          </a:p>
          <a:p>
            <a:pPr algn="just">
              <a:lnSpc>
                <a:spcPts val="3507"/>
              </a:lnSpc>
              <a:spcBef>
                <a:spcPct val="0"/>
              </a:spcBef>
            </a:pPr>
            <a:r>
              <a:rPr lang="en-US" sz="1938" b="1" spc="83">
                <a:solidFill>
                  <a:srgbClr val="000000"/>
                </a:solidFill>
                <a:latin typeface="Lora Bold"/>
                <a:ea typeface="Lora Bold"/>
                <a:cs typeface="Lora Bold"/>
                <a:sym typeface="Lora Bold"/>
              </a:rPr>
              <a:t>•  Recomendación de marcas o líneas profesionales compatibles.</a:t>
            </a:r>
          </a:p>
          <a:p>
            <a:pPr algn="just">
              <a:lnSpc>
                <a:spcPts val="3507"/>
              </a:lnSpc>
              <a:spcBef>
                <a:spcPct val="0"/>
              </a:spcBef>
            </a:pPr>
            <a:r>
              <a:rPr lang="en-US" sz="1938" b="1" spc="83">
                <a:solidFill>
                  <a:srgbClr val="000000"/>
                </a:solidFill>
                <a:latin typeface="Lora Bold"/>
                <a:ea typeface="Lora Bold"/>
                <a:cs typeface="Lora Bold"/>
                <a:sym typeface="Lora Bold"/>
              </a:rPr>
              <a:t>•  Explicación del modo de uso y duración del tratamiento domiciliario.</a:t>
            </a:r>
          </a:p>
          <a:p>
            <a:pPr algn="just">
              <a:lnSpc>
                <a:spcPts val="3507"/>
              </a:lnSpc>
              <a:spcBef>
                <a:spcPct val="0"/>
              </a:spcBef>
            </a:pPr>
            <a:endParaRPr lang="en-US" sz="1938" b="1" spc="83">
              <a:solidFill>
                <a:srgbClr val="000000"/>
              </a:solidFill>
              <a:latin typeface="Lora Bold"/>
              <a:ea typeface="Lora Bold"/>
              <a:cs typeface="Lora Bold"/>
              <a:sym typeface="Lora Bold"/>
            </a:endParaRPr>
          </a:p>
          <a:p>
            <a:pPr algn="just">
              <a:lnSpc>
                <a:spcPts val="3507"/>
              </a:lnSpc>
              <a:spcBef>
                <a:spcPct val="0"/>
              </a:spcBef>
            </a:pPr>
            <a:r>
              <a:rPr lang="en-US" sz="1938" b="1" spc="83">
                <a:solidFill>
                  <a:srgbClr val="000000"/>
                </a:solidFill>
                <a:latin typeface="Lora Bold"/>
                <a:ea typeface="Lora Bold"/>
                <a:cs typeface="Lora Bold"/>
                <a:sym typeface="Lora Bold"/>
              </a:rPr>
              <a:t>3. SEGUIMIENTO Y REVISIÓN</a:t>
            </a:r>
          </a:p>
          <a:p>
            <a:pPr algn="just">
              <a:lnSpc>
                <a:spcPts val="3507"/>
              </a:lnSpc>
              <a:spcBef>
                <a:spcPct val="0"/>
              </a:spcBef>
            </a:pPr>
            <a:r>
              <a:rPr lang="en-US" sz="1938" b="1" spc="83">
                <a:solidFill>
                  <a:srgbClr val="000000"/>
                </a:solidFill>
                <a:latin typeface="Lora Bold"/>
                <a:ea typeface="Lora Bold"/>
                <a:cs typeface="Lora Bold"/>
                <a:sym typeface="Lora Bold"/>
              </a:rPr>
              <a:t>•  Propuesta de próxima visita para evaluación de resultados.</a:t>
            </a:r>
          </a:p>
          <a:p>
            <a:pPr algn="just">
              <a:lnSpc>
                <a:spcPts val="3507"/>
              </a:lnSpc>
              <a:spcBef>
                <a:spcPct val="0"/>
              </a:spcBef>
            </a:pPr>
            <a:r>
              <a:rPr lang="en-US" sz="1938" b="1" spc="83">
                <a:solidFill>
                  <a:srgbClr val="000000"/>
                </a:solidFill>
                <a:latin typeface="Lora Bold"/>
                <a:ea typeface="Lora Bold"/>
                <a:cs typeface="Lora Bold"/>
                <a:sym typeface="Lora Bold"/>
              </a:rPr>
              <a:t>•  Registro en ficha técnica de productos recomendados y evolución observada.</a:t>
            </a:r>
          </a:p>
          <a:p>
            <a:pPr algn="just">
              <a:lnSpc>
                <a:spcPts val="3507"/>
              </a:lnSpc>
              <a:spcBef>
                <a:spcPct val="0"/>
              </a:spcBef>
            </a:pPr>
            <a:r>
              <a:rPr lang="en-US" sz="1938" b="1" spc="83">
                <a:solidFill>
                  <a:srgbClr val="000000"/>
                </a:solidFill>
                <a:latin typeface="Lora Bold"/>
                <a:ea typeface="Lora Bold"/>
                <a:cs typeface="Lora Bold"/>
                <a:sym typeface="Lora Bold"/>
              </a:rPr>
              <a:t>•  Posibilidad de adaptar el protocolo según respuesta del cliente.</a:t>
            </a:r>
          </a:p>
          <a:p>
            <a:pPr algn="just">
              <a:lnSpc>
                <a:spcPts val="2579"/>
              </a:lnSpc>
              <a:spcBef>
                <a:spcPct val="0"/>
              </a:spcBef>
            </a:pPr>
            <a:endParaRPr lang="en-US" sz="1938" b="1" spc="83">
              <a:solidFill>
                <a:srgbClr val="000000"/>
              </a:solidFill>
              <a:latin typeface="Lora Bold"/>
              <a:ea typeface="Lora Bold"/>
              <a:cs typeface="Lora Bold"/>
              <a:sym typeface="Lora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TextBox 5"/>
          <p:cNvSpPr txBox="1"/>
          <p:nvPr/>
        </p:nvSpPr>
        <p:spPr>
          <a:xfrm>
            <a:off x="583113" y="621121"/>
            <a:ext cx="16670439" cy="9257080"/>
          </a:xfrm>
          <a:prstGeom prst="rect">
            <a:avLst/>
          </a:prstGeom>
        </p:spPr>
        <p:txBody>
          <a:bodyPr lIns="0" tIns="0" rIns="0" bIns="0" rtlCol="0" anchor="t">
            <a:spAutoFit/>
          </a:bodyPr>
          <a:lstStyle/>
          <a:p>
            <a:pPr algn="just">
              <a:lnSpc>
                <a:spcPts val="4692"/>
              </a:lnSpc>
              <a:spcBef>
                <a:spcPct val="0"/>
              </a:spcBef>
            </a:pPr>
            <a:r>
              <a:rPr lang="en-US" sz="2592" b="1" spc="111">
                <a:solidFill>
                  <a:srgbClr val="000000"/>
                </a:solidFill>
                <a:latin typeface="Lora Bold"/>
                <a:ea typeface="Lora Bold"/>
                <a:cs typeface="Lora Bold"/>
                <a:sym typeface="Lora Bold"/>
              </a:rPr>
              <a:t>CONTROL Y EVALUACIÓN DEL TRATAMIENTO</a:t>
            </a:r>
          </a:p>
          <a:p>
            <a:pPr algn="just">
              <a:lnSpc>
                <a:spcPts val="4692"/>
              </a:lnSpc>
              <a:spcBef>
                <a:spcPct val="0"/>
              </a:spcBef>
            </a:pPr>
            <a:endParaRPr lang="en-US" sz="2592" b="1" spc="111">
              <a:solidFill>
                <a:srgbClr val="000000"/>
              </a:solidFill>
              <a:latin typeface="Lora Bold"/>
              <a:ea typeface="Lora Bold"/>
              <a:cs typeface="Lora Bold"/>
              <a:sym typeface="Lora Bold"/>
            </a:endParaRPr>
          </a:p>
          <a:p>
            <a:pPr algn="just">
              <a:lnSpc>
                <a:spcPts val="4692"/>
              </a:lnSpc>
              <a:spcBef>
                <a:spcPct val="0"/>
              </a:spcBef>
            </a:pPr>
            <a:r>
              <a:rPr lang="en-US" sz="2592" b="1" spc="111">
                <a:solidFill>
                  <a:srgbClr val="000000"/>
                </a:solidFill>
                <a:latin typeface="Lora Bold"/>
                <a:ea typeface="Lora Bold"/>
                <a:cs typeface="Lora Bold"/>
                <a:sym typeface="Lora Bold"/>
              </a:rPr>
              <a:t>El seguimiento de un tratamiento se realiza en tres momentos clave del protocolo:</a:t>
            </a:r>
          </a:p>
          <a:p>
            <a:pPr algn="just">
              <a:lnSpc>
                <a:spcPts val="4692"/>
              </a:lnSpc>
              <a:spcBef>
                <a:spcPct val="0"/>
              </a:spcBef>
            </a:pPr>
            <a:endParaRPr lang="en-US" sz="2592" b="1" spc="111">
              <a:solidFill>
                <a:srgbClr val="000000"/>
              </a:solidFill>
              <a:latin typeface="Lora Bold"/>
              <a:ea typeface="Lora Bold"/>
              <a:cs typeface="Lora Bold"/>
              <a:sym typeface="Lora Bold"/>
            </a:endParaRPr>
          </a:p>
          <a:p>
            <a:pPr algn="just">
              <a:lnSpc>
                <a:spcPts val="4692"/>
              </a:lnSpc>
              <a:spcBef>
                <a:spcPct val="0"/>
              </a:spcBef>
            </a:pPr>
            <a:r>
              <a:rPr lang="en-US" sz="2592" b="1" spc="111">
                <a:solidFill>
                  <a:srgbClr val="000000"/>
                </a:solidFill>
                <a:latin typeface="Lora Bold"/>
                <a:ea typeface="Lora Bold"/>
                <a:cs typeface="Lora Bold"/>
                <a:sym typeface="Lora Bold"/>
              </a:rPr>
              <a:t>CONTROL INICIAL</a:t>
            </a:r>
          </a:p>
          <a:p>
            <a:pPr marL="559710" lvl="1" indent="-279855" algn="just">
              <a:lnSpc>
                <a:spcPts val="4692"/>
              </a:lnSpc>
              <a:spcBef>
                <a:spcPct val="0"/>
              </a:spcBef>
              <a:buFont typeface="Arial"/>
              <a:buChar char="•"/>
            </a:pPr>
            <a:r>
              <a:rPr lang="en-US" sz="2592" b="1" spc="111">
                <a:solidFill>
                  <a:srgbClr val="000000"/>
                </a:solidFill>
                <a:latin typeface="Lora Bold"/>
                <a:ea typeface="Lora Bold"/>
                <a:cs typeface="Lora Bold"/>
                <a:sym typeface="Lora Bold"/>
              </a:rPr>
              <a:t>Se observan los resultados del cuero cabelludo y el cabello de la primera sesión.</a:t>
            </a:r>
          </a:p>
          <a:p>
            <a:pPr marL="559710" lvl="1" indent="-279855" algn="just">
              <a:lnSpc>
                <a:spcPts val="4692"/>
              </a:lnSpc>
              <a:spcBef>
                <a:spcPct val="0"/>
              </a:spcBef>
              <a:buFont typeface="Arial"/>
              <a:buChar char="•"/>
            </a:pPr>
            <a:r>
              <a:rPr lang="en-US" sz="2592" b="1" spc="111">
                <a:solidFill>
                  <a:srgbClr val="000000"/>
                </a:solidFill>
                <a:latin typeface="Lora Bold"/>
                <a:ea typeface="Lora Bold"/>
                <a:cs typeface="Lora Bold"/>
                <a:sym typeface="Lora Bold"/>
              </a:rPr>
              <a:t>En la segunda sesión, se consulta al cliente sobre posibles molestias y se anota todo en la ficha técnica.</a:t>
            </a:r>
          </a:p>
          <a:p>
            <a:pPr algn="just">
              <a:lnSpc>
                <a:spcPts val="4692"/>
              </a:lnSpc>
              <a:spcBef>
                <a:spcPct val="0"/>
              </a:spcBef>
            </a:pPr>
            <a:endParaRPr lang="en-US" sz="2592" b="1" spc="111">
              <a:solidFill>
                <a:srgbClr val="000000"/>
              </a:solidFill>
              <a:latin typeface="Lora Bold"/>
              <a:ea typeface="Lora Bold"/>
              <a:cs typeface="Lora Bold"/>
              <a:sym typeface="Lora Bold"/>
            </a:endParaRPr>
          </a:p>
          <a:p>
            <a:pPr algn="just">
              <a:lnSpc>
                <a:spcPts val="4692"/>
              </a:lnSpc>
              <a:spcBef>
                <a:spcPct val="0"/>
              </a:spcBef>
            </a:pPr>
            <a:r>
              <a:rPr lang="en-US" sz="2592" b="1" spc="111">
                <a:solidFill>
                  <a:srgbClr val="000000"/>
                </a:solidFill>
                <a:latin typeface="Lora Bold"/>
                <a:ea typeface="Lora Bold"/>
                <a:cs typeface="Lora Bold"/>
                <a:sym typeface="Lora Bold"/>
              </a:rPr>
              <a:t>CONTROL A MEDIO PLAZO</a:t>
            </a:r>
          </a:p>
          <a:p>
            <a:pPr marL="559710" lvl="1" indent="-279855" algn="just">
              <a:lnSpc>
                <a:spcPts val="4692"/>
              </a:lnSpc>
              <a:spcBef>
                <a:spcPct val="0"/>
              </a:spcBef>
              <a:buFont typeface="Arial"/>
              <a:buChar char="•"/>
            </a:pPr>
            <a:r>
              <a:rPr lang="en-US" sz="2592" b="1" spc="111">
                <a:solidFill>
                  <a:srgbClr val="000000"/>
                </a:solidFill>
                <a:latin typeface="Lora Bold"/>
                <a:ea typeface="Lora Bold"/>
                <a:cs typeface="Lora Bold"/>
                <a:sym typeface="Lora Bold"/>
              </a:rPr>
              <a:t>Se comprueba si los resultados son los esperados.</a:t>
            </a:r>
          </a:p>
          <a:p>
            <a:pPr marL="559710" lvl="1" indent="-279855" algn="just">
              <a:lnSpc>
                <a:spcPts val="4692"/>
              </a:lnSpc>
              <a:spcBef>
                <a:spcPct val="0"/>
              </a:spcBef>
              <a:buFont typeface="Arial"/>
              <a:buChar char="•"/>
            </a:pPr>
            <a:r>
              <a:rPr lang="en-US" sz="2592" b="1" spc="111">
                <a:solidFill>
                  <a:srgbClr val="000000"/>
                </a:solidFill>
                <a:latin typeface="Lora Bold"/>
                <a:ea typeface="Lora Bold"/>
                <a:cs typeface="Lora Bold"/>
                <a:sym typeface="Lora Bold"/>
              </a:rPr>
              <a:t>Si no lo son, se reconduce el tratamiento con los ajustes oportunos.</a:t>
            </a:r>
          </a:p>
          <a:p>
            <a:pPr algn="just">
              <a:lnSpc>
                <a:spcPts val="4692"/>
              </a:lnSpc>
              <a:spcBef>
                <a:spcPct val="0"/>
              </a:spcBef>
            </a:pPr>
            <a:endParaRPr lang="en-US" sz="2592" b="1" spc="111">
              <a:solidFill>
                <a:srgbClr val="000000"/>
              </a:solidFill>
              <a:latin typeface="Lora Bold"/>
              <a:ea typeface="Lora Bold"/>
              <a:cs typeface="Lora Bold"/>
              <a:sym typeface="Lora Bold"/>
            </a:endParaRPr>
          </a:p>
          <a:p>
            <a:pPr algn="just">
              <a:lnSpc>
                <a:spcPts val="4692"/>
              </a:lnSpc>
              <a:spcBef>
                <a:spcPct val="0"/>
              </a:spcBef>
            </a:pPr>
            <a:r>
              <a:rPr lang="en-US" sz="2592" b="1" spc="111">
                <a:solidFill>
                  <a:srgbClr val="000000"/>
                </a:solidFill>
                <a:latin typeface="Lora Bold"/>
                <a:ea typeface="Lora Bold"/>
                <a:cs typeface="Lora Bold"/>
                <a:sym typeface="Lora Bold"/>
              </a:rPr>
              <a:t>CONTROL A LARGO PLAZO</a:t>
            </a:r>
          </a:p>
          <a:p>
            <a:pPr marL="559710" lvl="1" indent="-279855" algn="just">
              <a:lnSpc>
                <a:spcPts val="4692"/>
              </a:lnSpc>
              <a:spcBef>
                <a:spcPct val="0"/>
              </a:spcBef>
              <a:buFont typeface="Arial"/>
              <a:buChar char="•"/>
            </a:pPr>
            <a:r>
              <a:rPr lang="en-US" sz="2592" b="1" spc="111">
                <a:solidFill>
                  <a:srgbClr val="000000"/>
                </a:solidFill>
                <a:latin typeface="Lora Bold"/>
                <a:ea typeface="Lora Bold"/>
                <a:cs typeface="Lora Bold"/>
                <a:sym typeface="Lora Bold"/>
              </a:rPr>
              <a:t>Se verifican y determinan los resultados definitivos del tratamiento.</a:t>
            </a:r>
          </a:p>
          <a:p>
            <a:pPr algn="just">
              <a:lnSpc>
                <a:spcPts val="3376"/>
              </a:lnSpc>
              <a:spcBef>
                <a:spcPct val="0"/>
              </a:spcBef>
            </a:pPr>
            <a:endParaRPr lang="en-US" sz="2592" b="1" spc="111">
              <a:solidFill>
                <a:srgbClr val="000000"/>
              </a:solidFill>
              <a:latin typeface="Lora Bold"/>
              <a:ea typeface="Lora Bold"/>
              <a:cs typeface="Lora Bold"/>
              <a:sym typeface="Lora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2434242">
            <a:off x="15404401" y="7140991"/>
            <a:ext cx="6537161" cy="6292017"/>
          </a:xfrm>
          <a:custGeom>
            <a:avLst/>
            <a:gdLst/>
            <a:ahLst/>
            <a:cxnLst/>
            <a:rect l="l" t="t" r="r" b="b"/>
            <a:pathLst>
              <a:path w="6537161" h="6292017">
                <a:moveTo>
                  <a:pt x="0" y="0"/>
                </a:moveTo>
                <a:lnTo>
                  <a:pt x="6537161" y="0"/>
                </a:lnTo>
                <a:lnTo>
                  <a:pt x="6537161" y="6292018"/>
                </a:lnTo>
                <a:lnTo>
                  <a:pt x="0" y="6292018"/>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rot="10516066">
            <a:off x="9063463" y="-2213572"/>
            <a:ext cx="6033841" cy="3767659"/>
          </a:xfrm>
          <a:custGeom>
            <a:avLst/>
            <a:gdLst/>
            <a:ahLst/>
            <a:cxnLst/>
            <a:rect l="l" t="t" r="r" b="b"/>
            <a:pathLst>
              <a:path w="6033841" h="3767659">
                <a:moveTo>
                  <a:pt x="0" y="0"/>
                </a:moveTo>
                <a:lnTo>
                  <a:pt x="6033841" y="0"/>
                </a:lnTo>
                <a:lnTo>
                  <a:pt x="6033841" y="3767659"/>
                </a:lnTo>
                <a:lnTo>
                  <a:pt x="0" y="3767659"/>
                </a:lnTo>
                <a:lnTo>
                  <a:pt x="0" y="0"/>
                </a:lnTo>
                <a:close/>
              </a:path>
            </a:pathLst>
          </a:custGeom>
          <a:blipFill>
            <a:blip r:embed="rId3">
              <a:alphaModFix amt="59000"/>
            </a:blip>
            <a:stretch>
              <a:fillRect t="-27071" b="-27071"/>
            </a:stretch>
          </a:blipFill>
        </p:spPr>
        <p:txBody>
          <a:bodyPr/>
          <a:lstStyle/>
          <a:p>
            <a:endParaRPr lang="es-ES"/>
          </a:p>
        </p:txBody>
      </p:sp>
      <p:sp>
        <p:nvSpPr>
          <p:cNvPr id="5" name="Freeform 5"/>
          <p:cNvSpPr/>
          <p:nvPr/>
        </p:nvSpPr>
        <p:spPr>
          <a:xfrm>
            <a:off x="6320770" y="0"/>
            <a:ext cx="4616660" cy="9791433"/>
          </a:xfrm>
          <a:custGeom>
            <a:avLst/>
            <a:gdLst/>
            <a:ahLst/>
            <a:cxnLst/>
            <a:rect l="l" t="t" r="r" b="b"/>
            <a:pathLst>
              <a:path w="4616660" h="9791433">
                <a:moveTo>
                  <a:pt x="0" y="0"/>
                </a:moveTo>
                <a:lnTo>
                  <a:pt x="4616660" y="0"/>
                </a:lnTo>
                <a:lnTo>
                  <a:pt x="4616660" y="9791433"/>
                </a:lnTo>
                <a:lnTo>
                  <a:pt x="0" y="9791433"/>
                </a:lnTo>
                <a:lnTo>
                  <a:pt x="0" y="0"/>
                </a:lnTo>
                <a:close/>
              </a:path>
            </a:pathLst>
          </a:custGeom>
          <a:blipFill>
            <a:blip r:embed="rId4"/>
            <a:stretch>
              <a:fillRect/>
            </a:stretch>
          </a:blipFill>
        </p:spPr>
        <p:txBody>
          <a:bodyPr/>
          <a:lstStyle/>
          <a:p>
            <a:endParaRPr 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TextBox 3"/>
          <p:cNvSpPr txBox="1"/>
          <p:nvPr/>
        </p:nvSpPr>
        <p:spPr>
          <a:xfrm>
            <a:off x="1635992" y="6314264"/>
            <a:ext cx="3130299"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EFECTOS</a:t>
            </a:r>
          </a:p>
        </p:txBody>
      </p:sp>
      <p:sp>
        <p:nvSpPr>
          <p:cNvPr id="4" name="Freeform 4"/>
          <p:cNvSpPr/>
          <p:nvPr/>
        </p:nvSpPr>
        <p:spPr>
          <a:xfrm rot="4881854">
            <a:off x="-3275226" y="7442983"/>
            <a:ext cx="9219555" cy="8808923"/>
          </a:xfrm>
          <a:custGeom>
            <a:avLst/>
            <a:gdLst/>
            <a:ahLst/>
            <a:cxnLst/>
            <a:rect l="l" t="t" r="r" b="b"/>
            <a:pathLst>
              <a:path w="9219555" h="8808923">
                <a:moveTo>
                  <a:pt x="0" y="0"/>
                </a:moveTo>
                <a:lnTo>
                  <a:pt x="9219556" y="0"/>
                </a:lnTo>
                <a:lnTo>
                  <a:pt x="9219556" y="8808923"/>
                </a:lnTo>
                <a:lnTo>
                  <a:pt x="0" y="8808923"/>
                </a:lnTo>
                <a:lnTo>
                  <a:pt x="0" y="0"/>
                </a:lnTo>
                <a:close/>
              </a:path>
            </a:pathLst>
          </a:custGeom>
          <a:blipFill>
            <a:blip r:embed="rId3">
              <a:alphaModFix amt="59000"/>
            </a:blip>
            <a:stretch>
              <a:fillRect t="-368" b="-368"/>
            </a:stretch>
          </a:blipFill>
        </p:spPr>
        <p:txBody>
          <a:bodyPr/>
          <a:lstStyle/>
          <a:p>
            <a:endParaRPr lang="es-ES"/>
          </a:p>
        </p:txBody>
      </p:sp>
      <p:sp>
        <p:nvSpPr>
          <p:cNvPr id="5" name="TextBox 5"/>
          <p:cNvSpPr txBox="1"/>
          <p:nvPr/>
        </p:nvSpPr>
        <p:spPr>
          <a:xfrm>
            <a:off x="6555251" y="7381087"/>
            <a:ext cx="4070360" cy="1153848"/>
          </a:xfrm>
          <a:prstGeom prst="rect">
            <a:avLst/>
          </a:prstGeom>
        </p:spPr>
        <p:txBody>
          <a:bodyPr lIns="0" tIns="0" rIns="0" bIns="0" rtlCol="0" anchor="t">
            <a:spAutoFit/>
          </a:bodyPr>
          <a:lstStyle/>
          <a:p>
            <a:pPr marL="0" lvl="0" indent="0" algn="ctr">
              <a:lnSpc>
                <a:spcPts val="3077"/>
              </a:lnSpc>
            </a:pPr>
            <a:r>
              <a:rPr lang="en-US" sz="2197" b="1" i="1">
                <a:solidFill>
                  <a:srgbClr val="242424"/>
                </a:solidFill>
                <a:latin typeface="Lora Bold Italics"/>
                <a:ea typeface="Lora Bold Italics"/>
                <a:cs typeface="Lora Bold Italics"/>
                <a:sym typeface="Lora Bold Italics"/>
              </a:rPr>
              <a:t>Cab</a:t>
            </a:r>
            <a:r>
              <a:rPr lang="en-US" sz="2197" b="1" i="1" u="none" strike="noStrike">
                <a:solidFill>
                  <a:srgbClr val="242424"/>
                </a:solidFill>
                <a:latin typeface="Lora Bold Italics"/>
                <a:ea typeface="Lora Bold Italics"/>
                <a:cs typeface="Lora Bold Italics"/>
                <a:sym typeface="Lora Bold Italics"/>
              </a:rPr>
              <a:t>ellos y cueros cabelludos grasos por exceso de secreción sebácea del cuero cabelludo.</a:t>
            </a:r>
          </a:p>
        </p:txBody>
      </p:sp>
      <p:sp>
        <p:nvSpPr>
          <p:cNvPr id="6" name="TextBox 6"/>
          <p:cNvSpPr txBox="1"/>
          <p:nvPr/>
        </p:nvSpPr>
        <p:spPr>
          <a:xfrm>
            <a:off x="1334552" y="981075"/>
            <a:ext cx="16718080" cy="6028108"/>
          </a:xfrm>
          <a:prstGeom prst="rect">
            <a:avLst/>
          </a:prstGeom>
        </p:spPr>
        <p:txBody>
          <a:bodyPr lIns="0" tIns="0" rIns="0" bIns="0" rtlCol="0" anchor="t">
            <a:spAutoFit/>
          </a:bodyPr>
          <a:lstStyle/>
          <a:p>
            <a:pPr algn="just">
              <a:lnSpc>
                <a:spcPts val="3777"/>
              </a:lnSpc>
            </a:pPr>
            <a:endParaRPr/>
          </a:p>
          <a:p>
            <a:pPr marL="0" lvl="0" indent="0" algn="just">
              <a:lnSpc>
                <a:spcPts val="3777"/>
              </a:lnSpc>
            </a:pPr>
            <a:r>
              <a:rPr lang="en-US" sz="2697" i="1">
                <a:solidFill>
                  <a:srgbClr val="242424"/>
                </a:solidFill>
                <a:latin typeface="Lora Italics"/>
                <a:ea typeface="Lora Italics"/>
                <a:cs typeface="Lora Italics"/>
                <a:sym typeface="Lora Italics"/>
              </a:rPr>
              <a:t>¿</a:t>
            </a:r>
            <a:r>
              <a:rPr lang="en-US" sz="2697" b="1" i="1">
                <a:solidFill>
                  <a:srgbClr val="242424"/>
                </a:solidFill>
                <a:latin typeface="Lora Bold Italics"/>
                <a:ea typeface="Lora Bold Italics"/>
                <a:cs typeface="Lora Bold Italics"/>
                <a:sym typeface="Lora Bold Italics"/>
              </a:rPr>
              <a:t>Qué</a:t>
            </a:r>
            <a:r>
              <a:rPr lang="en-US" sz="2697" b="1" i="1" u="none" strike="noStrike">
                <a:solidFill>
                  <a:srgbClr val="242424"/>
                </a:solidFill>
                <a:latin typeface="Lora Bold Italics"/>
                <a:ea typeface="Lora Bold Italics"/>
                <a:cs typeface="Lora Bold Italics"/>
                <a:sym typeface="Lora Bold Italics"/>
              </a:rPr>
              <a:t> es la Seborrea? 🧐</a:t>
            </a:r>
          </a:p>
          <a:p>
            <a:pPr marL="0" lvl="0" indent="0" algn="just">
              <a:lnSpc>
                <a:spcPts val="3777"/>
              </a:lnSpc>
            </a:pPr>
            <a:r>
              <a:rPr lang="en-US" sz="2697" b="1" i="1" u="none" strike="noStrike">
                <a:solidFill>
                  <a:srgbClr val="242424"/>
                </a:solidFill>
                <a:latin typeface="Lora Bold Italics"/>
                <a:ea typeface="Lora Bold Italics"/>
                <a:cs typeface="Lora Bold Italics"/>
                <a:sym typeface="Lora Bold Italics"/>
              </a:rPr>
              <a:t>La seborrea es una hipersecreción de sebo, es decir, las glándulas sebáceas producen un exceso de grasa con una composición química alterada.</a:t>
            </a:r>
          </a:p>
          <a:p>
            <a:pPr marL="0" lvl="0" indent="0" algn="just">
              <a:lnSpc>
                <a:spcPts val="3777"/>
              </a:lnSpc>
            </a:pPr>
            <a:r>
              <a:rPr lang="en-US" sz="2697" b="1" i="1" u="none" strike="noStrike">
                <a:solidFill>
                  <a:srgbClr val="242424"/>
                </a:solidFill>
                <a:latin typeface="Lora Bold Italics"/>
                <a:ea typeface="Lora Bold Italics"/>
                <a:cs typeface="Lora Bold Italics"/>
                <a:sym typeface="Lora Bold Italics"/>
              </a:rPr>
              <a:t>Esto provoca:</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Un aumento del pH del cuero cabelludo.</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El sebo se vuelve más denso y viscoso, obstruyendo la salida natural.</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Este desequilibrio se manifiesta en:</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Orificios de secreción dilatados.</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Glándulas sebáceas más grandes (hipertrofia).</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Cuero cabelludo graso, que puede llevar a prurito (picor), descamación o incluso caída del cabello.</a:t>
            </a:r>
          </a:p>
          <a:p>
            <a:pPr algn="just">
              <a:lnSpc>
                <a:spcPts val="3077"/>
              </a:lnSpc>
            </a:pPr>
            <a:endParaRPr lang="en-US" sz="2697" b="1" i="1" u="none" strike="noStrike">
              <a:solidFill>
                <a:srgbClr val="242424"/>
              </a:solidFill>
              <a:latin typeface="Lora Bold Italics"/>
              <a:ea typeface="Lora Bold Italics"/>
              <a:cs typeface="Lora Bold Italics"/>
              <a:sym typeface="Lora Bold Italics"/>
            </a:endParaRPr>
          </a:p>
          <a:p>
            <a:pPr marL="0" lvl="0" indent="0" algn="ctr">
              <a:lnSpc>
                <a:spcPts val="2657"/>
              </a:lnSpc>
            </a:pPr>
            <a:endParaRPr lang="en-US" sz="2697" b="1" i="1" u="none" strike="noStrike">
              <a:solidFill>
                <a:srgbClr val="242424"/>
              </a:solidFill>
              <a:latin typeface="Lora Bold Italics"/>
              <a:ea typeface="Lora Bold Italics"/>
              <a:cs typeface="Lora Bold Italics"/>
              <a:sym typeface="Lora Bold Italics"/>
            </a:endParaRPr>
          </a:p>
        </p:txBody>
      </p:sp>
      <p:sp>
        <p:nvSpPr>
          <p:cNvPr id="7" name="Freeform 7"/>
          <p:cNvSpPr/>
          <p:nvPr/>
        </p:nvSpPr>
        <p:spPr>
          <a:xfrm rot="238012">
            <a:off x="12505198" y="-4931234"/>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8" name="Freeform 8"/>
          <p:cNvSpPr/>
          <p:nvPr/>
        </p:nvSpPr>
        <p:spPr>
          <a:xfrm rot="7072494">
            <a:off x="189657" y="-120791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9" name="Freeform 9"/>
          <p:cNvSpPr/>
          <p:nvPr/>
        </p:nvSpPr>
        <p:spPr>
          <a:xfrm rot="-3745959">
            <a:off x="6956241" y="743408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10" name="Freeform 10"/>
          <p:cNvSpPr/>
          <p:nvPr/>
        </p:nvSpPr>
        <p:spPr>
          <a:xfrm rot="1647935">
            <a:off x="-276750" y="5763323"/>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1" name="Freeform 11"/>
          <p:cNvSpPr/>
          <p:nvPr/>
        </p:nvSpPr>
        <p:spPr>
          <a:xfrm rot="10547054">
            <a:off x="-744678" y="474849"/>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2" name="Freeform 12"/>
          <p:cNvSpPr/>
          <p:nvPr/>
        </p:nvSpPr>
        <p:spPr>
          <a:xfrm>
            <a:off x="12665940" y="2875838"/>
            <a:ext cx="5231784" cy="2475939"/>
          </a:xfrm>
          <a:custGeom>
            <a:avLst/>
            <a:gdLst/>
            <a:ahLst/>
            <a:cxnLst/>
            <a:rect l="l" t="t" r="r" b="b"/>
            <a:pathLst>
              <a:path w="5231784" h="2475939">
                <a:moveTo>
                  <a:pt x="0" y="0"/>
                </a:moveTo>
                <a:lnTo>
                  <a:pt x="5231784" y="0"/>
                </a:lnTo>
                <a:lnTo>
                  <a:pt x="5231784" y="2475939"/>
                </a:lnTo>
                <a:lnTo>
                  <a:pt x="0" y="2475939"/>
                </a:lnTo>
                <a:lnTo>
                  <a:pt x="0" y="0"/>
                </a:lnTo>
                <a:close/>
              </a:path>
            </a:pathLst>
          </a:custGeom>
          <a:blipFill>
            <a:blip r:embed="rId5"/>
            <a:stretch>
              <a:fillRect b="-12513"/>
            </a:stretch>
          </a:blipFill>
        </p:spPr>
        <p:txBody>
          <a:bodyPr/>
          <a:lstStyle/>
          <a:p>
            <a:endParaRPr lang="es-ES"/>
          </a:p>
        </p:txBody>
      </p:sp>
      <p:sp>
        <p:nvSpPr>
          <p:cNvPr id="13" name="TextBox 13"/>
          <p:cNvSpPr txBox="1"/>
          <p:nvPr/>
        </p:nvSpPr>
        <p:spPr>
          <a:xfrm>
            <a:off x="1028700" y="7187271"/>
            <a:ext cx="4716297" cy="2715948"/>
          </a:xfrm>
          <a:prstGeom prst="rect">
            <a:avLst/>
          </a:prstGeom>
        </p:spPr>
        <p:txBody>
          <a:bodyPr lIns="0" tIns="0" rIns="0" bIns="0" rtlCol="0" anchor="t">
            <a:spAutoFit/>
          </a:bodyPr>
          <a:lstStyle/>
          <a:p>
            <a:pPr marL="474529" lvl="1" indent="-237265" algn="just">
              <a:lnSpc>
                <a:spcPts val="3077"/>
              </a:lnSpc>
              <a:buFont typeface="Arial"/>
              <a:buChar char="•"/>
            </a:pPr>
            <a:r>
              <a:rPr lang="en-US" sz="2197" b="1" i="1">
                <a:solidFill>
                  <a:srgbClr val="242424"/>
                </a:solidFill>
                <a:latin typeface="Lora Bold Italics"/>
                <a:ea typeface="Lora Bold Italics"/>
                <a:cs typeface="Lora Bold Italics"/>
                <a:sym typeface="Lora Bold Italics"/>
              </a:rPr>
              <a:t>C</a:t>
            </a:r>
            <a:r>
              <a:rPr lang="en-US" sz="2197" b="1" i="1" u="none" strike="noStrike">
                <a:solidFill>
                  <a:srgbClr val="242424"/>
                </a:solidFill>
                <a:latin typeface="Lora Bold Italics"/>
                <a:ea typeface="Lora Bold Italics"/>
                <a:cs typeface="Lora Bold Italics"/>
                <a:sym typeface="Lora Bold Italics"/>
              </a:rPr>
              <a:t>ontrolar el exceso de la secreción.</a:t>
            </a:r>
          </a:p>
          <a:p>
            <a:pPr marL="474529" lvl="1" indent="-237265" algn="just">
              <a:lnSpc>
                <a:spcPts val="3077"/>
              </a:lnSpc>
              <a:buFont typeface="Arial"/>
              <a:buChar char="•"/>
            </a:pPr>
            <a:r>
              <a:rPr lang="en-US" sz="2197" b="1" i="1" u="none" strike="noStrike">
                <a:solidFill>
                  <a:srgbClr val="242424"/>
                </a:solidFill>
                <a:latin typeface="Lora Bold Italics"/>
                <a:ea typeface="Lora Bold Italics"/>
                <a:cs typeface="Lora Bold Italics"/>
                <a:sym typeface="Lora Bold Italics"/>
              </a:rPr>
              <a:t>Hidratar el cuero cabelludo.</a:t>
            </a:r>
          </a:p>
          <a:p>
            <a:pPr marL="474529" lvl="1" indent="-237265" algn="just">
              <a:lnSpc>
                <a:spcPts val="3077"/>
              </a:lnSpc>
              <a:buFont typeface="Arial"/>
              <a:buChar char="•"/>
            </a:pPr>
            <a:r>
              <a:rPr lang="en-US" sz="2197" b="1" i="1" u="none" strike="noStrike">
                <a:solidFill>
                  <a:srgbClr val="242424"/>
                </a:solidFill>
                <a:latin typeface="Lora Bold Italics"/>
                <a:ea typeface="Lora Bold Italics"/>
                <a:cs typeface="Lora Bold Italics"/>
                <a:sym typeface="Lora Bold Italics"/>
              </a:rPr>
              <a:t>Equilibrar el pH y combatir la aparición de microorganismos patógenos.</a:t>
            </a:r>
          </a:p>
          <a:p>
            <a:pPr marL="0" lvl="0" indent="0" algn="ctr">
              <a:lnSpc>
                <a:spcPts val="3077"/>
              </a:lnSpc>
            </a:pPr>
            <a:endParaRPr lang="en-US" sz="2197" b="1" i="1" u="none" strike="noStrike">
              <a:solidFill>
                <a:srgbClr val="242424"/>
              </a:solidFill>
              <a:latin typeface="Lora Bold Italics"/>
              <a:ea typeface="Lora Bold Italics"/>
              <a:cs typeface="Lora Bold Italics"/>
              <a:sym typeface="Lora Bold Italics"/>
            </a:endParaRPr>
          </a:p>
        </p:txBody>
      </p:sp>
      <p:sp>
        <p:nvSpPr>
          <p:cNvPr id="14" name="TextBox 14"/>
          <p:cNvSpPr txBox="1"/>
          <p:nvPr/>
        </p:nvSpPr>
        <p:spPr>
          <a:xfrm>
            <a:off x="10797061" y="6952505"/>
            <a:ext cx="7100663" cy="3265303"/>
          </a:xfrm>
          <a:prstGeom prst="rect">
            <a:avLst/>
          </a:prstGeom>
        </p:spPr>
        <p:txBody>
          <a:bodyPr lIns="0" tIns="0" rIns="0" bIns="0" rtlCol="0" anchor="t">
            <a:spAutoFit/>
          </a:bodyPr>
          <a:lstStyle/>
          <a:p>
            <a:pPr marL="0" lvl="0" indent="0" algn="just">
              <a:lnSpc>
                <a:spcPts val="2874"/>
              </a:lnSpc>
            </a:pPr>
            <a:r>
              <a:rPr lang="en-US" sz="2053" b="1" i="1">
                <a:solidFill>
                  <a:srgbClr val="242424"/>
                </a:solidFill>
                <a:latin typeface="Lora Bold Italics"/>
                <a:ea typeface="Lora Bold Italics"/>
                <a:cs typeface="Lora Bold Italics"/>
                <a:sym typeface="Lora Bold Italics"/>
              </a:rPr>
              <a:t>•  Fr</a:t>
            </a:r>
            <a:r>
              <a:rPr lang="en-US" sz="2053" b="1" i="1" u="none" strike="noStrike">
                <a:solidFill>
                  <a:srgbClr val="242424"/>
                </a:solidFill>
                <a:latin typeface="Lora Bold Italics"/>
                <a:ea typeface="Lora Bold Italics"/>
                <a:cs typeface="Lora Bold Italics"/>
                <a:sym typeface="Lora Bold Italics"/>
              </a:rPr>
              <a:t>otar de forma excesiva el cuero cabelludo, ya que puede irritar y estimular excesivamente la glándula sebácea.</a:t>
            </a:r>
          </a:p>
          <a:p>
            <a:pPr marL="0" lvl="0" indent="0" algn="just">
              <a:lnSpc>
                <a:spcPts val="2874"/>
              </a:lnSpc>
            </a:pPr>
            <a:r>
              <a:rPr lang="en-US" sz="2053" b="1" i="1" u="none" strike="noStrike">
                <a:solidFill>
                  <a:srgbClr val="242424"/>
                </a:solidFill>
                <a:latin typeface="Lora Bold Italics"/>
                <a:ea typeface="Lora Bold Italics"/>
                <a:cs typeface="Lora Bold Italics"/>
                <a:sym typeface="Lora Bold Italics"/>
              </a:rPr>
              <a:t>•  Utilizar agua muy caliente y aparatos de calor, tanto húmedos como muy secos.</a:t>
            </a:r>
          </a:p>
          <a:p>
            <a:pPr marL="0" lvl="0" indent="0" algn="just">
              <a:lnSpc>
                <a:spcPts val="2874"/>
              </a:lnSpc>
            </a:pPr>
            <a:r>
              <a:rPr lang="en-US" sz="2053" b="1" i="1" u="none" strike="noStrike">
                <a:solidFill>
                  <a:srgbClr val="242424"/>
                </a:solidFill>
                <a:latin typeface="Lora Bold Italics"/>
                <a:ea typeface="Lora Bold Italics"/>
                <a:cs typeface="Lora Bold Italics"/>
                <a:sym typeface="Lora Bold Italics"/>
              </a:rPr>
              <a:t>•  Abusar de productos excesivamente astringentes.</a:t>
            </a:r>
          </a:p>
          <a:p>
            <a:pPr marL="0" lvl="0" indent="0" algn="just">
              <a:lnSpc>
                <a:spcPts val="2874"/>
              </a:lnSpc>
            </a:pPr>
            <a:r>
              <a:rPr lang="en-US" sz="2053" b="1" i="1" u="none" strike="noStrike">
                <a:solidFill>
                  <a:srgbClr val="242424"/>
                </a:solidFill>
                <a:latin typeface="Lora Bold Italics"/>
                <a:ea typeface="Lora Bold Italics"/>
                <a:cs typeface="Lora Bold Italics"/>
                <a:sym typeface="Lora Bold Italics"/>
              </a:rPr>
              <a:t>•  Usar productos muy grasos cerca del cuero cabelludo.</a:t>
            </a:r>
          </a:p>
          <a:p>
            <a:pPr marL="0" lvl="0" indent="0" algn="just">
              <a:lnSpc>
                <a:spcPts val="2874"/>
              </a:lnSpc>
            </a:pPr>
            <a:r>
              <a:rPr lang="en-US" sz="2053" b="1" i="1" u="none" strike="noStrike">
                <a:solidFill>
                  <a:srgbClr val="242424"/>
                </a:solidFill>
                <a:latin typeface="Lora Bold Italics"/>
                <a:ea typeface="Lora Bold Italics"/>
                <a:cs typeface="Lora Bold Italics"/>
                <a:sym typeface="Lora Bold Italics"/>
              </a:rPr>
              <a:t>•  Utilizar champús en polvo, que dejan depósitos oclusivos en el folículo pilosebáceo.</a:t>
            </a:r>
          </a:p>
          <a:p>
            <a:pPr marL="0" lvl="0" indent="0" algn="just">
              <a:lnSpc>
                <a:spcPts val="2463"/>
              </a:lnSpc>
            </a:pPr>
            <a:endParaRPr lang="en-US" sz="2053" b="1" i="1" u="none" strike="noStrike">
              <a:solidFill>
                <a:srgbClr val="242424"/>
              </a:solidFill>
              <a:latin typeface="Lora Bold Italics"/>
              <a:ea typeface="Lora Bold Italics"/>
              <a:cs typeface="Lora Bold Italics"/>
              <a:sym typeface="Lora Bold Italics"/>
            </a:endParaRPr>
          </a:p>
        </p:txBody>
      </p:sp>
      <p:sp>
        <p:nvSpPr>
          <p:cNvPr id="15" name="TextBox 15"/>
          <p:cNvSpPr txBox="1"/>
          <p:nvPr/>
        </p:nvSpPr>
        <p:spPr>
          <a:xfrm>
            <a:off x="4140266" y="307931"/>
            <a:ext cx="9103284" cy="929080"/>
          </a:xfrm>
          <a:prstGeom prst="rect">
            <a:avLst/>
          </a:prstGeom>
        </p:spPr>
        <p:txBody>
          <a:bodyPr lIns="0" tIns="0" rIns="0" bIns="0" rtlCol="0" anchor="t">
            <a:spAutoFit/>
          </a:bodyPr>
          <a:lstStyle/>
          <a:p>
            <a:pPr marL="0" lvl="0" indent="0" algn="ctr">
              <a:lnSpc>
                <a:spcPts val="7615"/>
              </a:lnSpc>
              <a:spcBef>
                <a:spcPct val="0"/>
              </a:spcBef>
            </a:pPr>
            <a:r>
              <a:rPr lang="en-US" sz="5439" b="1">
                <a:solidFill>
                  <a:srgbClr val="282828"/>
                </a:solidFill>
                <a:latin typeface="Lora Bold"/>
                <a:ea typeface="Lora Bold"/>
                <a:cs typeface="Lora Bold"/>
                <a:sym typeface="Lora Bold"/>
              </a:rPr>
              <a:t>Tratamiento de la seborrea</a:t>
            </a:r>
          </a:p>
        </p:txBody>
      </p:sp>
      <p:sp>
        <p:nvSpPr>
          <p:cNvPr id="16" name="TextBox 16"/>
          <p:cNvSpPr txBox="1"/>
          <p:nvPr/>
        </p:nvSpPr>
        <p:spPr>
          <a:xfrm>
            <a:off x="6754937" y="6314264"/>
            <a:ext cx="3873944"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INDICACIONES</a:t>
            </a:r>
          </a:p>
        </p:txBody>
      </p:sp>
      <p:sp>
        <p:nvSpPr>
          <p:cNvPr id="17" name="TextBox 17"/>
          <p:cNvSpPr txBox="1"/>
          <p:nvPr/>
        </p:nvSpPr>
        <p:spPr>
          <a:xfrm>
            <a:off x="11426641" y="6330866"/>
            <a:ext cx="5832659" cy="542832"/>
          </a:xfrm>
          <a:prstGeom prst="rect">
            <a:avLst/>
          </a:prstGeom>
        </p:spPr>
        <p:txBody>
          <a:bodyPr lIns="0" tIns="0" rIns="0" bIns="0" rtlCol="0" anchor="t">
            <a:spAutoFit/>
          </a:bodyPr>
          <a:lstStyle/>
          <a:p>
            <a:pPr marL="0" lvl="0" indent="0" algn="ctr">
              <a:lnSpc>
                <a:spcPts val="4205"/>
              </a:lnSpc>
              <a:spcBef>
                <a:spcPct val="0"/>
              </a:spcBef>
            </a:pPr>
            <a:r>
              <a:rPr lang="en-US" sz="3003" spc="-126">
                <a:solidFill>
                  <a:srgbClr val="405E4B"/>
                </a:solidFill>
                <a:latin typeface="Brasika"/>
                <a:ea typeface="Brasika"/>
                <a:cs typeface="Brasika"/>
                <a:sym typeface="Brasika"/>
              </a:rPr>
              <a:t>CONTRAINDICACIONES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891087">
            <a:off x="-6281226" y="-7846736"/>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3">
              <a:alphaModFix amt="59000"/>
            </a:blip>
            <a:stretch>
              <a:fillRect/>
            </a:stretch>
          </a:blipFill>
        </p:spPr>
        <p:txBody>
          <a:bodyPr/>
          <a:lstStyle/>
          <a:p>
            <a:endParaRPr lang="es-ES"/>
          </a:p>
        </p:txBody>
      </p:sp>
      <p:sp>
        <p:nvSpPr>
          <p:cNvPr id="4" name="TextBox 4"/>
          <p:cNvSpPr txBox="1"/>
          <p:nvPr/>
        </p:nvSpPr>
        <p:spPr>
          <a:xfrm>
            <a:off x="1137056"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u="none" strike="noStrike" spc="107">
                <a:solidFill>
                  <a:srgbClr val="FFFFFF"/>
                </a:solidFill>
                <a:latin typeface="Lora"/>
                <a:ea typeface="Lora"/>
                <a:cs typeface="Lora"/>
                <a:sym typeface="Lora"/>
              </a:rPr>
              <a:t>Alba Castro</a:t>
            </a:r>
          </a:p>
        </p:txBody>
      </p:sp>
      <p:grpSp>
        <p:nvGrpSpPr>
          <p:cNvPr id="5" name="Group 5"/>
          <p:cNvGrpSpPr/>
          <p:nvPr/>
        </p:nvGrpSpPr>
        <p:grpSpPr>
          <a:xfrm>
            <a:off x="4963181" y="5830447"/>
            <a:ext cx="3984007" cy="2262249"/>
            <a:chOff x="0" y="0"/>
            <a:chExt cx="1696997" cy="963610"/>
          </a:xfrm>
        </p:grpSpPr>
        <p:sp>
          <p:nvSpPr>
            <p:cNvPr id="6" name="Freeform 6"/>
            <p:cNvSpPr/>
            <p:nvPr/>
          </p:nvSpPr>
          <p:spPr>
            <a:xfrm>
              <a:off x="0" y="0"/>
              <a:ext cx="1696997" cy="963610"/>
            </a:xfrm>
            <a:custGeom>
              <a:avLst/>
              <a:gdLst/>
              <a:ahLst/>
              <a:cxnLst/>
              <a:rect l="l" t="t" r="r" b="b"/>
              <a:pathLst>
                <a:path w="1696997" h="963610">
                  <a:moveTo>
                    <a:pt x="0" y="0"/>
                  </a:moveTo>
                  <a:lnTo>
                    <a:pt x="1696997" y="0"/>
                  </a:lnTo>
                  <a:lnTo>
                    <a:pt x="1696997" y="963610"/>
                  </a:lnTo>
                  <a:lnTo>
                    <a:pt x="0" y="963610"/>
                  </a:lnTo>
                  <a:close/>
                </a:path>
              </a:pathLst>
            </a:custGeom>
            <a:solidFill>
              <a:srgbClr val="000000">
                <a:alpha val="0"/>
              </a:srgbClr>
            </a:solidFill>
            <a:ln w="19050" cap="sq">
              <a:solidFill>
                <a:srgbClr val="FFFFFF"/>
              </a:solidFill>
              <a:prstDash val="solid"/>
              <a:miter/>
            </a:ln>
          </p:spPr>
          <p:txBody>
            <a:bodyPr/>
            <a:lstStyle/>
            <a:p>
              <a:endParaRPr lang="es-ES"/>
            </a:p>
          </p:txBody>
        </p:sp>
        <p:sp>
          <p:nvSpPr>
            <p:cNvPr id="7" name="TextBox 7"/>
            <p:cNvSpPr txBox="1"/>
            <p:nvPr/>
          </p:nvSpPr>
          <p:spPr>
            <a:xfrm>
              <a:off x="0" y="-152400"/>
              <a:ext cx="1696997" cy="1116010"/>
            </a:xfrm>
            <a:prstGeom prst="rect">
              <a:avLst/>
            </a:prstGeom>
          </p:spPr>
          <p:txBody>
            <a:bodyPr lIns="50800" tIns="50800" rIns="50800" bIns="50800" rtlCol="0" anchor="ctr"/>
            <a:lstStyle/>
            <a:p>
              <a:pPr algn="ctr">
                <a:lnSpc>
                  <a:spcPts val="4707"/>
                </a:lnSpc>
              </a:pPr>
              <a:endParaRPr/>
            </a:p>
          </p:txBody>
        </p:sp>
      </p:grpSp>
      <p:sp>
        <p:nvSpPr>
          <p:cNvPr id="8" name="TextBox 8"/>
          <p:cNvSpPr txBox="1"/>
          <p:nvPr/>
        </p:nvSpPr>
        <p:spPr>
          <a:xfrm>
            <a:off x="5130104" y="5941358"/>
            <a:ext cx="3668410" cy="1990082"/>
          </a:xfrm>
          <a:prstGeom prst="rect">
            <a:avLst/>
          </a:prstGeom>
        </p:spPr>
        <p:txBody>
          <a:bodyPr lIns="0" tIns="0" rIns="0" bIns="0" rtlCol="0" anchor="t">
            <a:spAutoFit/>
          </a:bodyPr>
          <a:lstStyle/>
          <a:p>
            <a:pPr marL="0" lvl="0" indent="0" algn="ctr">
              <a:lnSpc>
                <a:spcPts val="2660"/>
              </a:lnSpc>
            </a:pPr>
            <a:r>
              <a:rPr lang="en-US" sz="1900" i="1">
                <a:solidFill>
                  <a:srgbClr val="FFFFFF"/>
                </a:solidFill>
                <a:latin typeface="Lora Italics"/>
                <a:ea typeface="Lora Italics"/>
                <a:cs typeface="Lora Italics"/>
                <a:sym typeface="Lora Italics"/>
              </a:rPr>
              <a:t>Lorem ipsum dolor sit amet, consectetur adipiscing elit. Nam tempus ligula id ligula laoreet efficitur. Quisque porttitor risus ut ligula laoreet, id faucibus ligula tincidunt ligula ut. </a:t>
            </a:r>
          </a:p>
        </p:txBody>
      </p:sp>
      <p:sp>
        <p:nvSpPr>
          <p:cNvPr id="9" name="TextBox 9"/>
          <p:cNvSpPr txBox="1"/>
          <p:nvPr/>
        </p:nvSpPr>
        <p:spPr>
          <a:xfrm>
            <a:off x="5515149"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Belén Castillo</a:t>
            </a:r>
          </a:p>
        </p:txBody>
      </p:sp>
      <p:sp>
        <p:nvSpPr>
          <p:cNvPr id="10" name="TextBox 10"/>
          <p:cNvSpPr txBox="1"/>
          <p:nvPr/>
        </p:nvSpPr>
        <p:spPr>
          <a:xfrm>
            <a:off x="9893011"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Rosa Martínez</a:t>
            </a:r>
          </a:p>
        </p:txBody>
      </p:sp>
      <p:sp>
        <p:nvSpPr>
          <p:cNvPr id="11" name="TextBox 11"/>
          <p:cNvSpPr txBox="1"/>
          <p:nvPr/>
        </p:nvSpPr>
        <p:spPr>
          <a:xfrm>
            <a:off x="14270873"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Rosalía Dopico</a:t>
            </a:r>
          </a:p>
        </p:txBody>
      </p:sp>
      <p:sp>
        <p:nvSpPr>
          <p:cNvPr id="12" name="TextBox 12"/>
          <p:cNvSpPr txBox="1"/>
          <p:nvPr/>
        </p:nvSpPr>
        <p:spPr>
          <a:xfrm>
            <a:off x="747167" y="318302"/>
            <a:ext cx="17229768" cy="8939998"/>
          </a:xfrm>
          <a:prstGeom prst="rect">
            <a:avLst/>
          </a:prstGeom>
        </p:spPr>
        <p:txBody>
          <a:bodyPr lIns="0" tIns="0" rIns="0" bIns="0" rtlCol="0" anchor="t">
            <a:spAutoFit/>
          </a:bodyPr>
          <a:lstStyle/>
          <a:p>
            <a:pPr algn="ctr">
              <a:lnSpc>
                <a:spcPts val="4419"/>
              </a:lnSpc>
            </a:pPr>
            <a:endParaRPr/>
          </a:p>
          <a:p>
            <a:pPr algn="ctr">
              <a:lnSpc>
                <a:spcPts val="5372"/>
              </a:lnSpc>
            </a:pPr>
            <a:r>
              <a:rPr lang="en-US" sz="3837" b="1">
                <a:solidFill>
                  <a:srgbClr val="282828"/>
                </a:solidFill>
                <a:latin typeface="Lora Bold"/>
                <a:ea typeface="Lora Bold"/>
                <a:cs typeface="Lora Bold"/>
                <a:sym typeface="Lora Bold"/>
              </a:rPr>
              <a:t>5.3 ADECUACIÓN A LAS NECESIDADES DEL CLIENTE</a:t>
            </a:r>
          </a:p>
          <a:p>
            <a:pPr algn="ctr">
              <a:lnSpc>
                <a:spcPts val="5372"/>
              </a:lnSpc>
            </a:pPr>
            <a:endParaRPr lang="en-US" sz="3837" b="1">
              <a:solidFill>
                <a:srgbClr val="282828"/>
              </a:solidFill>
              <a:latin typeface="Lora Bold"/>
              <a:ea typeface="Lora Bold"/>
              <a:cs typeface="Lora Bold"/>
              <a:sym typeface="Lora Bold"/>
            </a:endParaRPr>
          </a:p>
          <a:p>
            <a:pPr algn="l">
              <a:lnSpc>
                <a:spcPts val="4699"/>
              </a:lnSpc>
            </a:pPr>
            <a:r>
              <a:rPr lang="en-US" sz="3356" b="1">
                <a:solidFill>
                  <a:srgbClr val="282828"/>
                </a:solidFill>
                <a:latin typeface="Lora Bold"/>
                <a:ea typeface="Lora Bold"/>
                <a:cs typeface="Lora Bold"/>
                <a:sym typeface="Lora Bold"/>
              </a:rPr>
              <a:t>El profesional siempre debe ofrecer tratamientos personalizados que se adapten a las necesidades de cada cliente, teniendo en cuenta lo que este demanda.</a:t>
            </a:r>
          </a:p>
          <a:p>
            <a:pPr algn="l">
              <a:lnSpc>
                <a:spcPts val="4699"/>
              </a:lnSpc>
            </a:pPr>
            <a:r>
              <a:rPr lang="en-US" sz="3356" b="1">
                <a:solidFill>
                  <a:srgbClr val="282828"/>
                </a:solidFill>
                <a:latin typeface="Lora Bold"/>
                <a:ea typeface="Lora Bold"/>
                <a:cs typeface="Lora Bold"/>
                <a:sym typeface="Lora Bold"/>
              </a:rPr>
              <a:t>A partir del diagnóstico, se elabora un estudio comparativo para proponer un tratamiento específico. Esta propuesta debe incluir:</a:t>
            </a:r>
          </a:p>
          <a:p>
            <a:pPr algn="l">
              <a:lnSpc>
                <a:spcPts val="4699"/>
              </a:lnSpc>
            </a:pPr>
            <a:endParaRPr lang="en-US" sz="3356" b="1">
              <a:solidFill>
                <a:srgbClr val="282828"/>
              </a:solidFill>
              <a:latin typeface="Lora Bold"/>
              <a:ea typeface="Lora Bold"/>
              <a:cs typeface="Lora Bold"/>
              <a:sym typeface="Lora Bold"/>
            </a:endParaRPr>
          </a:p>
          <a:p>
            <a:pPr marL="724681" lvl="1" indent="-362340" algn="l">
              <a:lnSpc>
                <a:spcPts val="4699"/>
              </a:lnSpc>
              <a:buFont typeface="Arial"/>
              <a:buChar char="•"/>
            </a:pPr>
            <a:r>
              <a:rPr lang="en-US" sz="3356" b="1">
                <a:solidFill>
                  <a:srgbClr val="282828"/>
                </a:solidFill>
                <a:latin typeface="Lora Bold"/>
                <a:ea typeface="Lora Bold"/>
                <a:cs typeface="Lora Bold"/>
                <a:sym typeface="Lora Bold"/>
              </a:rPr>
              <a:t>Efectos esperados: Qué se busca lograr con las aplicaciones.</a:t>
            </a:r>
          </a:p>
          <a:p>
            <a:pPr marL="724681" lvl="1" indent="-362340" algn="l">
              <a:lnSpc>
                <a:spcPts val="4699"/>
              </a:lnSpc>
              <a:buFont typeface="Arial"/>
              <a:buChar char="•"/>
            </a:pPr>
            <a:r>
              <a:rPr lang="en-US" sz="3356" b="1">
                <a:solidFill>
                  <a:srgbClr val="282828"/>
                </a:solidFill>
                <a:latin typeface="Lora Bold"/>
                <a:ea typeface="Lora Bold"/>
                <a:cs typeface="Lora Bold"/>
                <a:sym typeface="Lora Bold"/>
              </a:rPr>
              <a:t>Número de sesiones: Cuántas sesiones se recomiendan para alcanzar los resultados.</a:t>
            </a:r>
          </a:p>
          <a:p>
            <a:pPr algn="l">
              <a:lnSpc>
                <a:spcPts val="4699"/>
              </a:lnSpc>
            </a:pPr>
            <a:endParaRPr lang="en-US" sz="3356" b="1">
              <a:solidFill>
                <a:srgbClr val="282828"/>
              </a:solidFill>
              <a:latin typeface="Lora Bold"/>
              <a:ea typeface="Lora Bold"/>
              <a:cs typeface="Lora Bold"/>
              <a:sym typeface="Lora Bold"/>
            </a:endParaRPr>
          </a:p>
          <a:p>
            <a:pPr algn="l">
              <a:lnSpc>
                <a:spcPts val="4699"/>
              </a:lnSpc>
            </a:pPr>
            <a:r>
              <a:rPr lang="en-US" sz="3356" b="1">
                <a:solidFill>
                  <a:srgbClr val="282828"/>
                </a:solidFill>
                <a:latin typeface="Lora Bold"/>
                <a:ea typeface="Lora Bold"/>
                <a:cs typeface="Lora Bold"/>
                <a:sym typeface="Lora Bold"/>
              </a:rPr>
              <a:t>Este proceso asegura una comunicación clara, evitando malentendidos y falsas expectativas en el cliente</a:t>
            </a:r>
          </a:p>
          <a:p>
            <a:pPr marL="0" lvl="0" indent="0" algn="ctr">
              <a:lnSpc>
                <a:spcPts val="4419"/>
              </a:lnSpc>
              <a:spcBef>
                <a:spcPct val="0"/>
              </a:spcBef>
            </a:pPr>
            <a:endParaRPr lang="en-US" sz="3356" b="1">
              <a:solidFill>
                <a:srgbClr val="282828"/>
              </a:solidFill>
              <a:latin typeface="Lora Bold"/>
              <a:ea typeface="Lora Bold"/>
              <a:cs typeface="Lora Bold"/>
              <a:sym typeface="Lora Bold"/>
            </a:endParaRPr>
          </a:p>
        </p:txBody>
      </p:sp>
      <p:sp>
        <p:nvSpPr>
          <p:cNvPr id="13" name="Freeform 13"/>
          <p:cNvSpPr/>
          <p:nvPr/>
        </p:nvSpPr>
        <p:spPr>
          <a:xfrm rot="891087">
            <a:off x="9254323" y="6851709"/>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3">
              <a:alphaModFix amt="59000"/>
            </a:blip>
            <a:stretch>
              <a:fillRect/>
            </a:stretch>
          </a:blipFill>
        </p:spPr>
        <p:txBody>
          <a:bodyPr/>
          <a:lstStyle/>
          <a:p>
            <a:endParaRPr lang="es-E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891087">
            <a:off x="-6281226" y="-7718215"/>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3">
              <a:alphaModFix amt="59000"/>
            </a:blip>
            <a:stretch>
              <a:fillRect/>
            </a:stretch>
          </a:blipFill>
        </p:spPr>
        <p:txBody>
          <a:bodyPr/>
          <a:lstStyle/>
          <a:p>
            <a:endParaRPr lang="es-ES"/>
          </a:p>
        </p:txBody>
      </p:sp>
      <p:sp>
        <p:nvSpPr>
          <p:cNvPr id="4" name="TextBox 4"/>
          <p:cNvSpPr txBox="1"/>
          <p:nvPr/>
        </p:nvSpPr>
        <p:spPr>
          <a:xfrm>
            <a:off x="1137056"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u="none" strike="noStrike" spc="107">
                <a:solidFill>
                  <a:srgbClr val="FFFFFF"/>
                </a:solidFill>
                <a:latin typeface="Lora"/>
                <a:ea typeface="Lora"/>
                <a:cs typeface="Lora"/>
                <a:sym typeface="Lora"/>
              </a:rPr>
              <a:t>Alba Castro</a:t>
            </a:r>
          </a:p>
        </p:txBody>
      </p:sp>
      <p:grpSp>
        <p:nvGrpSpPr>
          <p:cNvPr id="5" name="Group 5"/>
          <p:cNvGrpSpPr/>
          <p:nvPr/>
        </p:nvGrpSpPr>
        <p:grpSpPr>
          <a:xfrm>
            <a:off x="4963181" y="5830447"/>
            <a:ext cx="3984007" cy="2262249"/>
            <a:chOff x="0" y="0"/>
            <a:chExt cx="1696997" cy="963610"/>
          </a:xfrm>
        </p:grpSpPr>
        <p:sp>
          <p:nvSpPr>
            <p:cNvPr id="6" name="Freeform 6"/>
            <p:cNvSpPr/>
            <p:nvPr/>
          </p:nvSpPr>
          <p:spPr>
            <a:xfrm>
              <a:off x="0" y="0"/>
              <a:ext cx="1696997" cy="963610"/>
            </a:xfrm>
            <a:custGeom>
              <a:avLst/>
              <a:gdLst/>
              <a:ahLst/>
              <a:cxnLst/>
              <a:rect l="l" t="t" r="r" b="b"/>
              <a:pathLst>
                <a:path w="1696997" h="963610">
                  <a:moveTo>
                    <a:pt x="0" y="0"/>
                  </a:moveTo>
                  <a:lnTo>
                    <a:pt x="1696997" y="0"/>
                  </a:lnTo>
                  <a:lnTo>
                    <a:pt x="1696997" y="963610"/>
                  </a:lnTo>
                  <a:lnTo>
                    <a:pt x="0" y="963610"/>
                  </a:lnTo>
                  <a:close/>
                </a:path>
              </a:pathLst>
            </a:custGeom>
            <a:solidFill>
              <a:srgbClr val="000000">
                <a:alpha val="0"/>
              </a:srgbClr>
            </a:solidFill>
            <a:ln w="19050" cap="sq">
              <a:solidFill>
                <a:srgbClr val="FFFFFF"/>
              </a:solidFill>
              <a:prstDash val="solid"/>
              <a:miter/>
            </a:ln>
          </p:spPr>
          <p:txBody>
            <a:bodyPr/>
            <a:lstStyle/>
            <a:p>
              <a:endParaRPr lang="es-ES"/>
            </a:p>
          </p:txBody>
        </p:sp>
        <p:sp>
          <p:nvSpPr>
            <p:cNvPr id="7" name="TextBox 7"/>
            <p:cNvSpPr txBox="1"/>
            <p:nvPr/>
          </p:nvSpPr>
          <p:spPr>
            <a:xfrm>
              <a:off x="0" y="-152400"/>
              <a:ext cx="1696997" cy="1116010"/>
            </a:xfrm>
            <a:prstGeom prst="rect">
              <a:avLst/>
            </a:prstGeom>
          </p:spPr>
          <p:txBody>
            <a:bodyPr lIns="50800" tIns="50800" rIns="50800" bIns="50800" rtlCol="0" anchor="ctr"/>
            <a:lstStyle/>
            <a:p>
              <a:pPr algn="ctr">
                <a:lnSpc>
                  <a:spcPts val="4707"/>
                </a:lnSpc>
              </a:pPr>
              <a:endParaRPr/>
            </a:p>
          </p:txBody>
        </p:sp>
      </p:grpSp>
      <p:sp>
        <p:nvSpPr>
          <p:cNvPr id="8" name="TextBox 8"/>
          <p:cNvSpPr txBox="1"/>
          <p:nvPr/>
        </p:nvSpPr>
        <p:spPr>
          <a:xfrm>
            <a:off x="5130104" y="5941358"/>
            <a:ext cx="3668410" cy="1990082"/>
          </a:xfrm>
          <a:prstGeom prst="rect">
            <a:avLst/>
          </a:prstGeom>
        </p:spPr>
        <p:txBody>
          <a:bodyPr lIns="0" tIns="0" rIns="0" bIns="0" rtlCol="0" anchor="t">
            <a:spAutoFit/>
          </a:bodyPr>
          <a:lstStyle/>
          <a:p>
            <a:pPr marL="0" lvl="0" indent="0" algn="ctr">
              <a:lnSpc>
                <a:spcPts val="2660"/>
              </a:lnSpc>
            </a:pPr>
            <a:r>
              <a:rPr lang="en-US" sz="1900" i="1">
                <a:solidFill>
                  <a:srgbClr val="FFFFFF"/>
                </a:solidFill>
                <a:latin typeface="Lora Italics"/>
                <a:ea typeface="Lora Italics"/>
                <a:cs typeface="Lora Italics"/>
                <a:sym typeface="Lora Italics"/>
              </a:rPr>
              <a:t>Lorem ipsum dolor sit amet, consectetur adipiscing elit. Nam tempus ligula id ligula laoreet efficitur. Quisque porttitor risus ut ligula laoreet, id faucibus ligula tincidunt ligula ut. </a:t>
            </a:r>
          </a:p>
        </p:txBody>
      </p:sp>
      <p:sp>
        <p:nvSpPr>
          <p:cNvPr id="9" name="TextBox 9"/>
          <p:cNvSpPr txBox="1"/>
          <p:nvPr/>
        </p:nvSpPr>
        <p:spPr>
          <a:xfrm>
            <a:off x="5515149"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Belén Castillo</a:t>
            </a:r>
          </a:p>
        </p:txBody>
      </p:sp>
      <p:sp>
        <p:nvSpPr>
          <p:cNvPr id="10" name="TextBox 10"/>
          <p:cNvSpPr txBox="1"/>
          <p:nvPr/>
        </p:nvSpPr>
        <p:spPr>
          <a:xfrm>
            <a:off x="9893011"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Rosa Martínez</a:t>
            </a:r>
          </a:p>
        </p:txBody>
      </p:sp>
      <p:sp>
        <p:nvSpPr>
          <p:cNvPr id="11" name="TextBox 11"/>
          <p:cNvSpPr txBox="1"/>
          <p:nvPr/>
        </p:nvSpPr>
        <p:spPr>
          <a:xfrm>
            <a:off x="14270873" y="2508575"/>
            <a:ext cx="2880071" cy="527659"/>
          </a:xfrm>
          <a:prstGeom prst="rect">
            <a:avLst/>
          </a:prstGeom>
        </p:spPr>
        <p:txBody>
          <a:bodyPr lIns="0" tIns="0" rIns="0" bIns="0" rtlCol="0" anchor="t">
            <a:spAutoFit/>
          </a:bodyPr>
          <a:lstStyle/>
          <a:p>
            <a:pPr marL="0" lvl="0" indent="0" algn="ctr">
              <a:lnSpc>
                <a:spcPts val="4516"/>
              </a:lnSpc>
              <a:spcBef>
                <a:spcPct val="0"/>
              </a:spcBef>
            </a:pPr>
            <a:r>
              <a:rPr lang="en-US" sz="2495" spc="107">
                <a:solidFill>
                  <a:srgbClr val="FFFFFF"/>
                </a:solidFill>
                <a:latin typeface="Lora"/>
                <a:ea typeface="Lora"/>
                <a:cs typeface="Lora"/>
                <a:sym typeface="Lora"/>
              </a:rPr>
              <a:t>Rosalía Dopico</a:t>
            </a:r>
          </a:p>
        </p:txBody>
      </p:sp>
      <p:sp>
        <p:nvSpPr>
          <p:cNvPr id="12" name="TextBox 12"/>
          <p:cNvSpPr txBox="1"/>
          <p:nvPr/>
        </p:nvSpPr>
        <p:spPr>
          <a:xfrm>
            <a:off x="420848" y="971550"/>
            <a:ext cx="17446304" cy="8366860"/>
          </a:xfrm>
          <a:prstGeom prst="rect">
            <a:avLst/>
          </a:prstGeom>
        </p:spPr>
        <p:txBody>
          <a:bodyPr lIns="0" tIns="0" rIns="0" bIns="0" rtlCol="0" anchor="t">
            <a:spAutoFit/>
          </a:bodyPr>
          <a:lstStyle/>
          <a:p>
            <a:pPr algn="just">
              <a:lnSpc>
                <a:spcPts val="4474"/>
              </a:lnSpc>
            </a:pPr>
            <a:r>
              <a:rPr lang="en-US" sz="3196" b="1">
                <a:solidFill>
                  <a:srgbClr val="282828"/>
                </a:solidFill>
                <a:latin typeface="Lora Bold"/>
                <a:ea typeface="Lora Bold"/>
                <a:cs typeface="Lora Bold"/>
                <a:sym typeface="Lora Bold"/>
              </a:rPr>
              <a:t>6. ALTERACIONES CAPILARES OBJETO DE INTERVENCIÓN POR PARTE DE OTROS PROFESIONALES</a:t>
            </a:r>
          </a:p>
          <a:p>
            <a:pPr algn="just">
              <a:lnSpc>
                <a:spcPts val="4474"/>
              </a:lnSpc>
            </a:pPr>
            <a:endParaRPr lang="en-US" sz="3196" b="1">
              <a:solidFill>
                <a:srgbClr val="282828"/>
              </a:solidFill>
              <a:latin typeface="Lora Bold"/>
              <a:ea typeface="Lora Bold"/>
              <a:cs typeface="Lora Bold"/>
              <a:sym typeface="Lora Bold"/>
            </a:endParaRPr>
          </a:p>
          <a:p>
            <a:pPr algn="just">
              <a:lnSpc>
                <a:spcPts val="4474"/>
              </a:lnSpc>
            </a:pPr>
            <a:r>
              <a:rPr lang="en-US" sz="3196" b="1">
                <a:solidFill>
                  <a:srgbClr val="282828"/>
                </a:solidFill>
                <a:latin typeface="Lora Bold"/>
                <a:ea typeface="Lora Bold"/>
                <a:cs typeface="Lora Bold"/>
                <a:sym typeface="Lora Bold"/>
              </a:rPr>
              <a:t>Los tratamientos capilares que se realizan en peluquería son preventivos y paliativos, pero nunca curativos. La curación es competencia de un profesional médico.</a:t>
            </a:r>
          </a:p>
          <a:p>
            <a:pPr algn="just">
              <a:lnSpc>
                <a:spcPts val="4474"/>
              </a:lnSpc>
            </a:pPr>
            <a:endParaRPr lang="en-US" sz="3196" b="1">
              <a:solidFill>
                <a:srgbClr val="282828"/>
              </a:solidFill>
              <a:latin typeface="Lora Bold"/>
              <a:ea typeface="Lora Bold"/>
              <a:cs typeface="Lora Bold"/>
              <a:sym typeface="Lora Bold"/>
            </a:endParaRPr>
          </a:p>
          <a:p>
            <a:pPr algn="just">
              <a:lnSpc>
                <a:spcPts val="4474"/>
              </a:lnSpc>
            </a:pPr>
            <a:r>
              <a:rPr lang="en-US" sz="3196" b="1">
                <a:solidFill>
                  <a:srgbClr val="282828"/>
                </a:solidFill>
                <a:latin typeface="Lora Bold"/>
                <a:ea typeface="Lora Bold"/>
                <a:cs typeface="Lora Bold"/>
                <a:sym typeface="Lora Bold"/>
              </a:rPr>
              <a:t>RESPONSABILIDAD DEL PROFESIONAL</a:t>
            </a:r>
          </a:p>
          <a:p>
            <a:pPr algn="just">
              <a:lnSpc>
                <a:spcPts val="4474"/>
              </a:lnSpc>
            </a:pPr>
            <a:endParaRPr lang="en-US" sz="3196" b="1">
              <a:solidFill>
                <a:srgbClr val="282828"/>
              </a:solidFill>
              <a:latin typeface="Lora Bold"/>
              <a:ea typeface="Lora Bold"/>
              <a:cs typeface="Lora Bold"/>
              <a:sym typeface="Lora Bold"/>
            </a:endParaRPr>
          </a:p>
          <a:p>
            <a:pPr marL="690067" lvl="1" indent="-345033" algn="just">
              <a:lnSpc>
                <a:spcPts val="4474"/>
              </a:lnSpc>
              <a:buFont typeface="Arial"/>
              <a:buChar char="•"/>
            </a:pPr>
            <a:r>
              <a:rPr lang="en-US" sz="3196" b="1">
                <a:solidFill>
                  <a:srgbClr val="282828"/>
                </a:solidFill>
                <a:latin typeface="Lora Bold"/>
                <a:ea typeface="Lora Bold"/>
                <a:cs typeface="Lora Bold"/>
                <a:sym typeface="Lora Bold"/>
              </a:rPr>
              <a:t>Es fundamental identificar las alteraciones que requieren la intervención de un médico.</a:t>
            </a:r>
          </a:p>
          <a:p>
            <a:pPr marL="690067" lvl="1" indent="-345033" algn="just">
              <a:lnSpc>
                <a:spcPts val="4474"/>
              </a:lnSpc>
              <a:buFont typeface="Arial"/>
              <a:buChar char="•"/>
            </a:pPr>
            <a:r>
              <a:rPr lang="en-US" sz="3196" b="1">
                <a:solidFill>
                  <a:srgbClr val="282828"/>
                </a:solidFill>
                <a:latin typeface="Lora Bold"/>
                <a:ea typeface="Lora Bold"/>
                <a:cs typeface="Lora Bold"/>
                <a:sym typeface="Lora Bold"/>
              </a:rPr>
              <a:t>Al hacer el diagnóstico, se debe valorar si se puede ofrecer una respuesta o si es necesaria la derivación a otro profesional.</a:t>
            </a:r>
          </a:p>
          <a:p>
            <a:pPr marL="690067" lvl="1" indent="-345033" algn="just">
              <a:lnSpc>
                <a:spcPts val="4474"/>
              </a:lnSpc>
              <a:buFont typeface="Arial"/>
              <a:buChar char="•"/>
            </a:pPr>
            <a:r>
              <a:rPr lang="en-US" sz="3196" b="1">
                <a:solidFill>
                  <a:srgbClr val="282828"/>
                </a:solidFill>
                <a:latin typeface="Lora Bold"/>
                <a:ea typeface="Lora Bold"/>
                <a:cs typeface="Lora Bold"/>
                <a:sym typeface="Lora Bold"/>
              </a:rPr>
              <a:t>Para tomar esta decisión, hay que reconocer los signos y síntomas de las alteraciones patológicas.</a:t>
            </a:r>
          </a:p>
          <a:p>
            <a:pPr marL="0" lvl="0" indent="0" algn="ctr">
              <a:lnSpc>
                <a:spcPts val="4474"/>
              </a:lnSpc>
              <a:spcBef>
                <a:spcPct val="0"/>
              </a:spcBef>
            </a:pPr>
            <a:endParaRPr lang="en-US" sz="3196" b="1">
              <a:solidFill>
                <a:srgbClr val="282828"/>
              </a:solidFill>
              <a:latin typeface="Lora Bold"/>
              <a:ea typeface="Lora Bold"/>
              <a:cs typeface="Lora Bold"/>
              <a:sym typeface="Lora Bold"/>
            </a:endParaRPr>
          </a:p>
        </p:txBody>
      </p:sp>
      <p:sp>
        <p:nvSpPr>
          <p:cNvPr id="13" name="Freeform 13"/>
          <p:cNvSpPr/>
          <p:nvPr/>
        </p:nvSpPr>
        <p:spPr>
          <a:xfrm rot="891087">
            <a:off x="9254323" y="6851709"/>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3">
              <a:alphaModFix amt="59000"/>
            </a:blip>
            <a:stretch>
              <a:fillRect/>
            </a:stretch>
          </a:blipFill>
        </p:spPr>
        <p:txBody>
          <a:bodyPr/>
          <a:lstStyle/>
          <a:p>
            <a:endParaRPr lang="es-E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1087">
            <a:off x="7157445" y="5060749"/>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3" name="Freeform 3"/>
          <p:cNvSpPr/>
          <p:nvPr/>
        </p:nvSpPr>
        <p:spPr>
          <a:xfrm rot="891087">
            <a:off x="-6946957" y="-8902001"/>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4" name="Freeform 4"/>
          <p:cNvSpPr/>
          <p:nvPr/>
        </p:nvSpPr>
        <p:spPr>
          <a:xfrm>
            <a:off x="10325766" y="137787"/>
            <a:ext cx="4225407" cy="2491054"/>
          </a:xfrm>
          <a:custGeom>
            <a:avLst/>
            <a:gdLst/>
            <a:ahLst/>
            <a:cxnLst/>
            <a:rect l="l" t="t" r="r" b="b"/>
            <a:pathLst>
              <a:path w="4225407" h="2491054">
                <a:moveTo>
                  <a:pt x="0" y="0"/>
                </a:moveTo>
                <a:lnTo>
                  <a:pt x="4225407" y="0"/>
                </a:lnTo>
                <a:lnTo>
                  <a:pt x="4225407" y="2491055"/>
                </a:lnTo>
                <a:lnTo>
                  <a:pt x="0" y="2491055"/>
                </a:lnTo>
                <a:lnTo>
                  <a:pt x="0" y="0"/>
                </a:lnTo>
                <a:close/>
              </a:path>
            </a:pathLst>
          </a:custGeom>
          <a:blipFill>
            <a:blip r:embed="rId3"/>
            <a:stretch>
              <a:fillRect b="-27053"/>
            </a:stretch>
          </a:blipFill>
        </p:spPr>
        <p:txBody>
          <a:bodyPr/>
          <a:lstStyle/>
          <a:p>
            <a:endParaRPr lang="es-ES"/>
          </a:p>
        </p:txBody>
      </p:sp>
      <p:sp>
        <p:nvSpPr>
          <p:cNvPr id="5" name="Freeform 5"/>
          <p:cNvSpPr/>
          <p:nvPr/>
        </p:nvSpPr>
        <p:spPr>
          <a:xfrm>
            <a:off x="14795072" y="7793504"/>
            <a:ext cx="3191781" cy="2210604"/>
          </a:xfrm>
          <a:custGeom>
            <a:avLst/>
            <a:gdLst/>
            <a:ahLst/>
            <a:cxnLst/>
            <a:rect l="l" t="t" r="r" b="b"/>
            <a:pathLst>
              <a:path w="3191781" h="2210604">
                <a:moveTo>
                  <a:pt x="0" y="0"/>
                </a:moveTo>
                <a:lnTo>
                  <a:pt x="3191782" y="0"/>
                </a:lnTo>
                <a:lnTo>
                  <a:pt x="3191782" y="2210604"/>
                </a:lnTo>
                <a:lnTo>
                  <a:pt x="0" y="2210604"/>
                </a:lnTo>
                <a:lnTo>
                  <a:pt x="0" y="0"/>
                </a:lnTo>
                <a:close/>
              </a:path>
            </a:pathLst>
          </a:custGeom>
          <a:blipFill>
            <a:blip r:embed="rId4"/>
            <a:stretch>
              <a:fillRect/>
            </a:stretch>
          </a:blipFill>
        </p:spPr>
        <p:txBody>
          <a:bodyPr/>
          <a:lstStyle/>
          <a:p>
            <a:endParaRPr lang="es-ES"/>
          </a:p>
        </p:txBody>
      </p:sp>
      <p:sp>
        <p:nvSpPr>
          <p:cNvPr id="6" name="Freeform 6"/>
          <p:cNvSpPr/>
          <p:nvPr/>
        </p:nvSpPr>
        <p:spPr>
          <a:xfrm>
            <a:off x="10529541" y="7129660"/>
            <a:ext cx="3817857" cy="2874448"/>
          </a:xfrm>
          <a:custGeom>
            <a:avLst/>
            <a:gdLst/>
            <a:ahLst/>
            <a:cxnLst/>
            <a:rect l="l" t="t" r="r" b="b"/>
            <a:pathLst>
              <a:path w="3817857" h="2874448">
                <a:moveTo>
                  <a:pt x="0" y="0"/>
                </a:moveTo>
                <a:lnTo>
                  <a:pt x="3817856" y="0"/>
                </a:lnTo>
                <a:lnTo>
                  <a:pt x="3817856" y="2874448"/>
                </a:lnTo>
                <a:lnTo>
                  <a:pt x="0" y="2874448"/>
                </a:lnTo>
                <a:lnTo>
                  <a:pt x="0" y="0"/>
                </a:lnTo>
                <a:close/>
              </a:path>
            </a:pathLst>
          </a:custGeom>
          <a:blipFill>
            <a:blip r:embed="rId5"/>
            <a:stretch>
              <a:fillRect/>
            </a:stretch>
          </a:blipFill>
        </p:spPr>
        <p:txBody>
          <a:bodyPr/>
          <a:lstStyle/>
          <a:p>
            <a:endParaRPr lang="es-ES"/>
          </a:p>
        </p:txBody>
      </p:sp>
      <p:sp>
        <p:nvSpPr>
          <p:cNvPr id="7" name="Freeform 7"/>
          <p:cNvSpPr/>
          <p:nvPr/>
        </p:nvSpPr>
        <p:spPr>
          <a:xfrm>
            <a:off x="13423242" y="2757395"/>
            <a:ext cx="4243712" cy="4243712"/>
          </a:xfrm>
          <a:custGeom>
            <a:avLst/>
            <a:gdLst/>
            <a:ahLst/>
            <a:cxnLst/>
            <a:rect l="l" t="t" r="r" b="b"/>
            <a:pathLst>
              <a:path w="4243712" h="4243712">
                <a:moveTo>
                  <a:pt x="0" y="0"/>
                </a:moveTo>
                <a:lnTo>
                  <a:pt x="4243711" y="0"/>
                </a:lnTo>
                <a:lnTo>
                  <a:pt x="4243711" y="4243712"/>
                </a:lnTo>
                <a:lnTo>
                  <a:pt x="0" y="4243712"/>
                </a:lnTo>
                <a:lnTo>
                  <a:pt x="0" y="0"/>
                </a:lnTo>
                <a:close/>
              </a:path>
            </a:pathLst>
          </a:custGeom>
          <a:blipFill>
            <a:blip r:embed="rId6"/>
            <a:stretch>
              <a:fillRect/>
            </a:stretch>
          </a:blipFill>
        </p:spPr>
        <p:txBody>
          <a:bodyPr/>
          <a:lstStyle/>
          <a:p>
            <a:endParaRPr lang="es-ES"/>
          </a:p>
        </p:txBody>
      </p:sp>
      <p:sp>
        <p:nvSpPr>
          <p:cNvPr id="8" name="TextBox 8"/>
          <p:cNvSpPr txBox="1"/>
          <p:nvPr/>
        </p:nvSpPr>
        <p:spPr>
          <a:xfrm>
            <a:off x="533361" y="428959"/>
            <a:ext cx="9548978" cy="9575150"/>
          </a:xfrm>
          <a:prstGeom prst="rect">
            <a:avLst/>
          </a:prstGeom>
        </p:spPr>
        <p:txBody>
          <a:bodyPr lIns="0" tIns="0" rIns="0" bIns="0" rtlCol="0" anchor="t">
            <a:spAutoFit/>
          </a:bodyPr>
          <a:lstStyle/>
          <a:p>
            <a:pPr algn="just">
              <a:lnSpc>
                <a:spcPts val="5602"/>
              </a:lnSpc>
            </a:pPr>
            <a:r>
              <a:rPr lang="en-US" sz="3095" b="1" spc="133">
                <a:solidFill>
                  <a:srgbClr val="000000"/>
                </a:solidFill>
                <a:latin typeface="Lora Bold"/>
                <a:ea typeface="Lora Bold"/>
                <a:cs typeface="Lora Bold"/>
                <a:sym typeface="Lora Bold"/>
              </a:rPr>
              <a:t>Las más comunes son:</a:t>
            </a:r>
          </a:p>
          <a:p>
            <a:pPr algn="just">
              <a:lnSpc>
                <a:spcPts val="5602"/>
              </a:lnSpc>
            </a:pPr>
            <a:endParaRPr lang="en-US" sz="3095" b="1" spc="133">
              <a:solidFill>
                <a:srgbClr val="000000"/>
              </a:solidFill>
              <a:latin typeface="Lora Bold"/>
              <a:ea typeface="Lora Bold"/>
              <a:cs typeface="Lora Bold"/>
              <a:sym typeface="Lora Bold"/>
            </a:endParaRPr>
          </a:p>
          <a:p>
            <a:pPr algn="just">
              <a:lnSpc>
                <a:spcPts val="5602"/>
              </a:lnSpc>
              <a:spcBef>
                <a:spcPct val="0"/>
              </a:spcBef>
            </a:pPr>
            <a:r>
              <a:rPr lang="en-US" sz="3095" b="1" spc="133">
                <a:solidFill>
                  <a:srgbClr val="000000"/>
                </a:solidFill>
                <a:latin typeface="Lora Bold"/>
                <a:ea typeface="Lora Bold"/>
                <a:cs typeface="Lora Bold"/>
                <a:sym typeface="Lora Bold"/>
              </a:rPr>
              <a:t>PSORIASIS: Enfermedad inflamatoria de la piel que provoca enrojecimiento, descamación, dolor e hinchazón. Puede localizarse en rodillas, codos, cuero cabelludo, manos y pies. </a:t>
            </a:r>
          </a:p>
          <a:p>
            <a:pPr algn="just">
              <a:lnSpc>
                <a:spcPts val="5602"/>
              </a:lnSpc>
              <a:spcBef>
                <a:spcPct val="0"/>
              </a:spcBef>
            </a:pPr>
            <a:r>
              <a:rPr lang="en-US" sz="3095" b="1" spc="133">
                <a:solidFill>
                  <a:srgbClr val="000000"/>
                </a:solidFill>
                <a:latin typeface="Lora Bold"/>
                <a:ea typeface="Lora Bold"/>
                <a:cs typeface="Lora Bold"/>
                <a:sym typeface="Lora Bold"/>
              </a:rPr>
              <a:t>No es contagiosa.</a:t>
            </a:r>
          </a:p>
          <a:p>
            <a:pPr algn="just">
              <a:lnSpc>
                <a:spcPts val="5602"/>
              </a:lnSpc>
              <a:spcBef>
                <a:spcPct val="0"/>
              </a:spcBef>
            </a:pPr>
            <a:endParaRPr lang="en-US" sz="3095" b="1" spc="133">
              <a:solidFill>
                <a:srgbClr val="000000"/>
              </a:solidFill>
              <a:latin typeface="Lora Bold"/>
              <a:ea typeface="Lora Bold"/>
              <a:cs typeface="Lora Bold"/>
              <a:sym typeface="Lora Bold"/>
            </a:endParaRPr>
          </a:p>
          <a:p>
            <a:pPr algn="just">
              <a:lnSpc>
                <a:spcPts val="5602"/>
              </a:lnSpc>
              <a:spcBef>
                <a:spcPct val="0"/>
              </a:spcBef>
            </a:pPr>
            <a:r>
              <a:rPr lang="en-US" sz="3095" b="1" spc="133">
                <a:solidFill>
                  <a:srgbClr val="000000"/>
                </a:solidFill>
                <a:latin typeface="Lora Bold"/>
                <a:ea typeface="Lora Bold"/>
                <a:cs typeface="Lora Bold"/>
                <a:sym typeface="Lora Bold"/>
              </a:rPr>
              <a:t>Foliculitis: Infección e inflamación del folículo piloso. Se caracteriza por la aparición de pequeñas pústulas de color blanco o amarillento, que se asemejan al acné</a:t>
            </a:r>
          </a:p>
          <a:p>
            <a:pPr algn="just">
              <a:lnSpc>
                <a:spcPts val="4516"/>
              </a:lnSpc>
              <a:spcBef>
                <a:spcPct val="0"/>
              </a:spcBef>
            </a:pPr>
            <a:endParaRPr lang="en-US" sz="3095" b="1" spc="133">
              <a:solidFill>
                <a:srgbClr val="000000"/>
              </a:solidFill>
              <a:latin typeface="Lora Bold"/>
              <a:ea typeface="Lora Bold"/>
              <a:cs typeface="Lora Bold"/>
              <a:sym typeface="Lora Bold"/>
            </a:endParaRPr>
          </a:p>
          <a:p>
            <a:pPr algn="just">
              <a:lnSpc>
                <a:spcPts val="4516"/>
              </a:lnSpc>
              <a:spcBef>
                <a:spcPct val="0"/>
              </a:spcBef>
            </a:pPr>
            <a:endParaRPr lang="en-US" sz="3095" b="1" spc="133">
              <a:solidFill>
                <a:srgbClr val="000000"/>
              </a:solidFill>
              <a:latin typeface="Lora Bold"/>
              <a:ea typeface="Lora Bold"/>
              <a:cs typeface="Lora Bold"/>
              <a:sym typeface="Lora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1087">
            <a:off x="7732818" y="5149268"/>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3" name="Freeform 3"/>
          <p:cNvSpPr/>
          <p:nvPr/>
        </p:nvSpPr>
        <p:spPr>
          <a:xfrm rot="891087">
            <a:off x="-6946957" y="-8902001"/>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4" name="Freeform 4"/>
          <p:cNvSpPr/>
          <p:nvPr/>
        </p:nvSpPr>
        <p:spPr>
          <a:xfrm>
            <a:off x="10851549" y="6511638"/>
            <a:ext cx="3563671" cy="3318956"/>
          </a:xfrm>
          <a:custGeom>
            <a:avLst/>
            <a:gdLst/>
            <a:ahLst/>
            <a:cxnLst/>
            <a:rect l="l" t="t" r="r" b="b"/>
            <a:pathLst>
              <a:path w="3563671" h="3318956">
                <a:moveTo>
                  <a:pt x="0" y="0"/>
                </a:moveTo>
                <a:lnTo>
                  <a:pt x="3563671" y="0"/>
                </a:lnTo>
                <a:lnTo>
                  <a:pt x="3563671" y="3318956"/>
                </a:lnTo>
                <a:lnTo>
                  <a:pt x="0" y="3318956"/>
                </a:lnTo>
                <a:lnTo>
                  <a:pt x="0" y="0"/>
                </a:lnTo>
                <a:close/>
              </a:path>
            </a:pathLst>
          </a:custGeom>
          <a:blipFill>
            <a:blip r:embed="rId3"/>
            <a:stretch>
              <a:fillRect/>
            </a:stretch>
          </a:blipFill>
        </p:spPr>
        <p:txBody>
          <a:bodyPr/>
          <a:lstStyle/>
          <a:p>
            <a:endParaRPr lang="es-ES"/>
          </a:p>
        </p:txBody>
      </p:sp>
      <p:sp>
        <p:nvSpPr>
          <p:cNvPr id="5" name="Freeform 5"/>
          <p:cNvSpPr/>
          <p:nvPr/>
        </p:nvSpPr>
        <p:spPr>
          <a:xfrm>
            <a:off x="14691842" y="6491430"/>
            <a:ext cx="3465778" cy="3359373"/>
          </a:xfrm>
          <a:custGeom>
            <a:avLst/>
            <a:gdLst/>
            <a:ahLst/>
            <a:cxnLst/>
            <a:rect l="l" t="t" r="r" b="b"/>
            <a:pathLst>
              <a:path w="3465778" h="3359373">
                <a:moveTo>
                  <a:pt x="0" y="0"/>
                </a:moveTo>
                <a:lnTo>
                  <a:pt x="3465778" y="0"/>
                </a:lnTo>
                <a:lnTo>
                  <a:pt x="3465778" y="3359372"/>
                </a:lnTo>
                <a:lnTo>
                  <a:pt x="0" y="3359372"/>
                </a:lnTo>
                <a:lnTo>
                  <a:pt x="0" y="0"/>
                </a:lnTo>
                <a:close/>
              </a:path>
            </a:pathLst>
          </a:custGeom>
          <a:blipFill>
            <a:blip r:embed="rId4"/>
            <a:stretch>
              <a:fillRect/>
            </a:stretch>
          </a:blipFill>
        </p:spPr>
        <p:txBody>
          <a:bodyPr/>
          <a:lstStyle/>
          <a:p>
            <a:endParaRPr lang="es-ES"/>
          </a:p>
        </p:txBody>
      </p:sp>
      <p:sp>
        <p:nvSpPr>
          <p:cNvPr id="6" name="Freeform 6"/>
          <p:cNvSpPr/>
          <p:nvPr/>
        </p:nvSpPr>
        <p:spPr>
          <a:xfrm>
            <a:off x="10851549" y="114183"/>
            <a:ext cx="4188387" cy="4188387"/>
          </a:xfrm>
          <a:custGeom>
            <a:avLst/>
            <a:gdLst/>
            <a:ahLst/>
            <a:cxnLst/>
            <a:rect l="l" t="t" r="r" b="b"/>
            <a:pathLst>
              <a:path w="4188387" h="4188387">
                <a:moveTo>
                  <a:pt x="0" y="0"/>
                </a:moveTo>
                <a:lnTo>
                  <a:pt x="4188387" y="0"/>
                </a:lnTo>
                <a:lnTo>
                  <a:pt x="4188387" y="4188388"/>
                </a:lnTo>
                <a:lnTo>
                  <a:pt x="0" y="4188388"/>
                </a:lnTo>
                <a:lnTo>
                  <a:pt x="0" y="0"/>
                </a:lnTo>
                <a:close/>
              </a:path>
            </a:pathLst>
          </a:custGeom>
          <a:blipFill>
            <a:blip r:embed="rId5"/>
            <a:stretch>
              <a:fillRect/>
            </a:stretch>
          </a:blipFill>
        </p:spPr>
        <p:txBody>
          <a:bodyPr/>
          <a:lstStyle/>
          <a:p>
            <a:endParaRPr lang="es-ES"/>
          </a:p>
        </p:txBody>
      </p:sp>
      <p:sp>
        <p:nvSpPr>
          <p:cNvPr id="7" name="Freeform 7"/>
          <p:cNvSpPr/>
          <p:nvPr/>
        </p:nvSpPr>
        <p:spPr>
          <a:xfrm>
            <a:off x="12945743" y="3959713"/>
            <a:ext cx="4821733" cy="2434712"/>
          </a:xfrm>
          <a:custGeom>
            <a:avLst/>
            <a:gdLst/>
            <a:ahLst/>
            <a:cxnLst/>
            <a:rect l="l" t="t" r="r" b="b"/>
            <a:pathLst>
              <a:path w="4821733" h="2434712">
                <a:moveTo>
                  <a:pt x="0" y="0"/>
                </a:moveTo>
                <a:lnTo>
                  <a:pt x="4821733" y="0"/>
                </a:lnTo>
                <a:lnTo>
                  <a:pt x="4821733" y="2434713"/>
                </a:lnTo>
                <a:lnTo>
                  <a:pt x="0" y="2434713"/>
                </a:lnTo>
                <a:lnTo>
                  <a:pt x="0" y="0"/>
                </a:lnTo>
                <a:close/>
              </a:path>
            </a:pathLst>
          </a:custGeom>
          <a:blipFill>
            <a:blip r:embed="rId6"/>
            <a:stretch>
              <a:fillRect b="-17332"/>
            </a:stretch>
          </a:blipFill>
        </p:spPr>
        <p:txBody>
          <a:bodyPr/>
          <a:lstStyle/>
          <a:p>
            <a:endParaRPr lang="es-ES"/>
          </a:p>
        </p:txBody>
      </p:sp>
      <p:sp>
        <p:nvSpPr>
          <p:cNvPr id="8" name="TextBox 8"/>
          <p:cNvSpPr txBox="1"/>
          <p:nvPr/>
        </p:nvSpPr>
        <p:spPr>
          <a:xfrm>
            <a:off x="253626" y="118711"/>
            <a:ext cx="10321301" cy="10201021"/>
          </a:xfrm>
          <a:prstGeom prst="rect">
            <a:avLst/>
          </a:prstGeom>
        </p:spPr>
        <p:txBody>
          <a:bodyPr lIns="0" tIns="0" rIns="0" bIns="0" rtlCol="0" anchor="t">
            <a:spAutoFit/>
          </a:bodyPr>
          <a:lstStyle/>
          <a:p>
            <a:pPr algn="just">
              <a:lnSpc>
                <a:spcPts val="5792"/>
              </a:lnSpc>
              <a:spcBef>
                <a:spcPct val="0"/>
              </a:spcBef>
            </a:pPr>
            <a:r>
              <a:rPr lang="en-US" sz="3200" b="1" spc="137">
                <a:solidFill>
                  <a:srgbClr val="000000"/>
                </a:solidFill>
                <a:latin typeface="Lora Bold"/>
                <a:ea typeface="Lora Bold"/>
                <a:cs typeface="Lora Bold"/>
                <a:sym typeface="Lora Bold"/>
              </a:rPr>
              <a:t>TIÑA: Infección superficial del cuero cabelludo y del pelo causada por hongos dermatofitos que puede afectar a cejas y pestañas. Presenta piel escamosa con puntos negros en el cuero cabelludo, debido al cabello partido, así como prurito y pérdida de cabello. Se remite al dermatólogo.</a:t>
            </a:r>
          </a:p>
          <a:p>
            <a:pPr algn="just">
              <a:lnSpc>
                <a:spcPts val="5792"/>
              </a:lnSpc>
              <a:spcBef>
                <a:spcPct val="0"/>
              </a:spcBef>
            </a:pPr>
            <a:endParaRPr lang="en-US" sz="3200" b="1" spc="137">
              <a:solidFill>
                <a:srgbClr val="000000"/>
              </a:solidFill>
              <a:latin typeface="Lora Bold"/>
              <a:ea typeface="Lora Bold"/>
              <a:cs typeface="Lora Bold"/>
              <a:sym typeface="Lora Bold"/>
            </a:endParaRPr>
          </a:p>
          <a:p>
            <a:pPr algn="just">
              <a:lnSpc>
                <a:spcPts val="5792"/>
              </a:lnSpc>
              <a:spcBef>
                <a:spcPct val="0"/>
              </a:spcBef>
            </a:pPr>
            <a:r>
              <a:rPr lang="en-US" sz="3200" b="1" spc="137">
                <a:solidFill>
                  <a:srgbClr val="000000"/>
                </a:solidFill>
                <a:latin typeface="Lora Bold"/>
                <a:ea typeface="Lora Bold"/>
                <a:cs typeface="Lora Bold"/>
                <a:sym typeface="Lora Bold"/>
              </a:rPr>
              <a:t>PEDICULOSIS: Se trata de una ectoparasitosis (parasitosis externa) contagiosa producida por la infestación por piojos. Produce picor excesivo y una aparente descamación blanquecina adherida al tallo capilar. Se debe remitir al dermatólogo</a:t>
            </a:r>
          </a:p>
          <a:p>
            <a:pPr algn="just">
              <a:lnSpc>
                <a:spcPts val="5792"/>
              </a:lnSpc>
              <a:spcBef>
                <a:spcPct val="0"/>
              </a:spcBef>
            </a:pPr>
            <a:endParaRPr lang="en-US" sz="3200" b="1" spc="137">
              <a:solidFill>
                <a:srgbClr val="000000"/>
              </a:solidFill>
              <a:latin typeface="Lora Bold"/>
              <a:ea typeface="Lora Bold"/>
              <a:cs typeface="Lora Bold"/>
              <a:sym typeface="Lora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1087">
            <a:off x="7732818" y="5149268"/>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3" name="Freeform 3"/>
          <p:cNvSpPr/>
          <p:nvPr/>
        </p:nvSpPr>
        <p:spPr>
          <a:xfrm rot="891087">
            <a:off x="-6946957" y="-8902001"/>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4" name="TextBox 4"/>
          <p:cNvSpPr txBox="1"/>
          <p:nvPr/>
        </p:nvSpPr>
        <p:spPr>
          <a:xfrm>
            <a:off x="1028700" y="555706"/>
            <a:ext cx="16740869" cy="9564858"/>
          </a:xfrm>
          <a:prstGeom prst="rect">
            <a:avLst/>
          </a:prstGeom>
        </p:spPr>
        <p:txBody>
          <a:bodyPr lIns="0" tIns="0" rIns="0" bIns="0" rtlCol="0" anchor="t">
            <a:spAutoFit/>
          </a:bodyPr>
          <a:lstStyle/>
          <a:p>
            <a:pPr algn="just">
              <a:lnSpc>
                <a:spcPts val="5424"/>
              </a:lnSpc>
            </a:pPr>
            <a:r>
              <a:rPr lang="en-US" sz="2996" b="1" spc="128">
                <a:solidFill>
                  <a:srgbClr val="000000"/>
                </a:solidFill>
                <a:latin typeface="Lora Bold"/>
                <a:ea typeface="Lora Bold"/>
                <a:cs typeface="Lora Bold"/>
                <a:sym typeface="Lora Bold"/>
              </a:rPr>
              <a:t>6.1.   INFORME DE DERIVACIÓN A OTROS PROFESIONALES</a:t>
            </a:r>
          </a:p>
          <a:p>
            <a:pPr algn="just">
              <a:lnSpc>
                <a:spcPts val="5424"/>
              </a:lnSpc>
              <a:spcBef>
                <a:spcPct val="0"/>
              </a:spcBef>
            </a:pPr>
            <a:r>
              <a:rPr lang="en-US" sz="2996" b="1" spc="128">
                <a:solidFill>
                  <a:srgbClr val="000000"/>
                </a:solidFill>
                <a:latin typeface="Lora Bold"/>
                <a:ea typeface="Lora Bold"/>
                <a:cs typeface="Lora Bold"/>
                <a:sym typeface="Lora Bold"/>
              </a:rPr>
              <a:t>Cuando se detecta una alteración capilar que excede el ámbito estético, el profesional debe actuar con prudencia y responsabilidad, priorizando la salud del cliente por encima de cualquier tratamiento.</a:t>
            </a:r>
          </a:p>
          <a:p>
            <a:pPr algn="just">
              <a:lnSpc>
                <a:spcPts val="5424"/>
              </a:lnSpc>
              <a:spcBef>
                <a:spcPct val="0"/>
              </a:spcBef>
            </a:pPr>
            <a:r>
              <a:rPr lang="en-US" sz="2996" b="1" spc="128">
                <a:solidFill>
                  <a:srgbClr val="000000"/>
                </a:solidFill>
                <a:latin typeface="Lora Bold"/>
                <a:ea typeface="Lora Bold"/>
                <a:cs typeface="Lora Bold"/>
                <a:sym typeface="Lora Bold"/>
              </a:rPr>
              <a:t>⚠️ Situaciones que requieren derivación</a:t>
            </a:r>
          </a:p>
          <a:p>
            <a:pPr algn="just">
              <a:lnSpc>
                <a:spcPts val="5424"/>
              </a:lnSpc>
              <a:spcBef>
                <a:spcPct val="0"/>
              </a:spcBef>
            </a:pPr>
            <a:r>
              <a:rPr lang="en-US" sz="2996" b="1" spc="128">
                <a:solidFill>
                  <a:srgbClr val="000000"/>
                </a:solidFill>
                <a:latin typeface="Lora Bold"/>
                <a:ea typeface="Lora Bold"/>
                <a:cs typeface="Lora Bold"/>
                <a:sym typeface="Lora Bold"/>
              </a:rPr>
              <a:t>•  Presencia de patologías capilares (alopecias cicatriciales, dermatitis severa, infecciones, etc.).</a:t>
            </a:r>
          </a:p>
          <a:p>
            <a:pPr algn="just">
              <a:lnSpc>
                <a:spcPts val="5424"/>
              </a:lnSpc>
              <a:spcBef>
                <a:spcPct val="0"/>
              </a:spcBef>
            </a:pPr>
            <a:r>
              <a:rPr lang="en-US" sz="2996" b="1" spc="128">
                <a:solidFill>
                  <a:srgbClr val="000000"/>
                </a:solidFill>
                <a:latin typeface="Lora Bold"/>
                <a:ea typeface="Lora Bold"/>
                <a:cs typeface="Lora Bold"/>
                <a:sym typeface="Lora Bold"/>
              </a:rPr>
              <a:t>•  Dudas sobre la naturaleza médica de una alteración, aunque no parezca interferir con el tratamiento.</a:t>
            </a:r>
          </a:p>
          <a:p>
            <a:pPr algn="just">
              <a:lnSpc>
                <a:spcPts val="5424"/>
              </a:lnSpc>
              <a:spcBef>
                <a:spcPct val="0"/>
              </a:spcBef>
            </a:pPr>
            <a:r>
              <a:rPr lang="en-US" sz="2996" b="1" spc="128">
                <a:solidFill>
                  <a:srgbClr val="000000"/>
                </a:solidFill>
                <a:latin typeface="Lora Bold"/>
                <a:ea typeface="Lora Bold"/>
                <a:cs typeface="Lora Bold"/>
                <a:sym typeface="Lora Bold"/>
              </a:rPr>
              <a:t>•  Necesidad de técnicas fuera del alcance del centro estético, como:</a:t>
            </a:r>
          </a:p>
          <a:p>
            <a:pPr algn="just">
              <a:lnSpc>
                <a:spcPts val="5424"/>
              </a:lnSpc>
              <a:spcBef>
                <a:spcPct val="0"/>
              </a:spcBef>
            </a:pPr>
            <a:r>
              <a:rPr lang="en-US" sz="2996" b="1" spc="128">
                <a:solidFill>
                  <a:srgbClr val="000000"/>
                </a:solidFill>
                <a:latin typeface="Lora Bold"/>
                <a:ea typeface="Lora Bold"/>
                <a:cs typeface="Lora Bold"/>
                <a:sym typeface="Lora Bold"/>
              </a:rPr>
              <a:t>•  Injertos capilares</a:t>
            </a:r>
          </a:p>
          <a:p>
            <a:pPr algn="just">
              <a:lnSpc>
                <a:spcPts val="5424"/>
              </a:lnSpc>
              <a:spcBef>
                <a:spcPct val="0"/>
              </a:spcBef>
            </a:pPr>
            <a:r>
              <a:rPr lang="en-US" sz="2996" b="1" spc="128">
                <a:solidFill>
                  <a:srgbClr val="000000"/>
                </a:solidFill>
                <a:latin typeface="Lora Bold"/>
                <a:ea typeface="Lora Bold"/>
                <a:cs typeface="Lora Bold"/>
                <a:sym typeface="Lora Bold"/>
              </a:rPr>
              <a:t>•  Terapias farmacológicas</a:t>
            </a:r>
          </a:p>
          <a:p>
            <a:pPr algn="just">
              <a:lnSpc>
                <a:spcPts val="5424"/>
              </a:lnSpc>
              <a:spcBef>
                <a:spcPct val="0"/>
              </a:spcBef>
            </a:pPr>
            <a:r>
              <a:rPr lang="en-US" sz="2996" b="1" spc="128">
                <a:solidFill>
                  <a:srgbClr val="000000"/>
                </a:solidFill>
                <a:latin typeface="Lora Bold"/>
                <a:ea typeface="Lora Bold"/>
                <a:cs typeface="Lora Bold"/>
                <a:sym typeface="Lora Bold"/>
              </a:rPr>
              <a:t>•  Diagnóstico dermatológico especializado</a:t>
            </a:r>
          </a:p>
          <a:p>
            <a:pPr algn="just">
              <a:lnSpc>
                <a:spcPts val="5424"/>
              </a:lnSpc>
              <a:spcBef>
                <a:spcPct val="0"/>
              </a:spcBef>
            </a:pPr>
            <a:endParaRPr lang="en-US" sz="2996" b="1" spc="128">
              <a:solidFill>
                <a:srgbClr val="000000"/>
              </a:solidFill>
              <a:latin typeface="Lora Bold"/>
              <a:ea typeface="Lora Bold"/>
              <a:cs typeface="Lora Bold"/>
              <a:sym typeface="Lora 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1087">
            <a:off x="7732818" y="5149268"/>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3" name="Freeform 3"/>
          <p:cNvSpPr/>
          <p:nvPr/>
        </p:nvSpPr>
        <p:spPr>
          <a:xfrm rot="891087">
            <a:off x="-6946957" y="-8902001"/>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2">
              <a:alphaModFix amt="59000"/>
            </a:blip>
            <a:stretch>
              <a:fillRect/>
            </a:stretch>
          </a:blipFill>
        </p:spPr>
        <p:txBody>
          <a:bodyPr/>
          <a:lstStyle/>
          <a:p>
            <a:endParaRPr lang="es-ES"/>
          </a:p>
        </p:txBody>
      </p:sp>
      <p:sp>
        <p:nvSpPr>
          <p:cNvPr id="4" name="TextBox 4"/>
          <p:cNvSpPr txBox="1"/>
          <p:nvPr/>
        </p:nvSpPr>
        <p:spPr>
          <a:xfrm>
            <a:off x="1394324" y="574756"/>
            <a:ext cx="16020036" cy="1684528"/>
          </a:xfrm>
          <a:prstGeom prst="rect">
            <a:avLst/>
          </a:prstGeom>
        </p:spPr>
        <p:txBody>
          <a:bodyPr lIns="0" tIns="0" rIns="0" bIns="0" rtlCol="0" anchor="t">
            <a:spAutoFit/>
          </a:bodyPr>
          <a:lstStyle/>
          <a:p>
            <a:pPr algn="just">
              <a:lnSpc>
                <a:spcPts val="5067"/>
              </a:lnSpc>
              <a:spcBef>
                <a:spcPct val="0"/>
              </a:spcBef>
            </a:pPr>
            <a:r>
              <a:rPr lang="en-US" sz="2799" b="1" spc="120" dirty="0">
                <a:solidFill>
                  <a:srgbClr val="000000"/>
                </a:solidFill>
                <a:latin typeface="Lora Bold"/>
                <a:ea typeface="Lora Bold"/>
                <a:cs typeface="Lora Bold"/>
                <a:sym typeface="Lora Bold"/>
              </a:rPr>
              <a:t>Informe de </a:t>
            </a:r>
            <a:r>
              <a:rPr lang="en-US" sz="2799" b="1" spc="120" dirty="0" err="1">
                <a:solidFill>
                  <a:srgbClr val="000000"/>
                </a:solidFill>
                <a:latin typeface="Lora Bold"/>
                <a:ea typeface="Lora Bold"/>
                <a:cs typeface="Lora Bold"/>
                <a:sym typeface="Lora Bold"/>
              </a:rPr>
              <a:t>derivación</a:t>
            </a:r>
            <a:endParaRPr lang="en-US" sz="2799" b="1" spc="120" dirty="0">
              <a:solidFill>
                <a:srgbClr val="000000"/>
              </a:solidFill>
              <a:latin typeface="Lora Bold"/>
              <a:ea typeface="Lora Bold"/>
              <a:cs typeface="Lora Bold"/>
              <a:sym typeface="Lora Bold"/>
            </a:endParaRPr>
          </a:p>
          <a:p>
            <a:pPr algn="just">
              <a:lnSpc>
                <a:spcPts val="4344"/>
              </a:lnSpc>
              <a:spcBef>
                <a:spcPct val="0"/>
              </a:spcBef>
            </a:pPr>
            <a:r>
              <a:rPr lang="en-US" sz="2400" b="1" spc="103" dirty="0">
                <a:solidFill>
                  <a:srgbClr val="000000"/>
                </a:solidFill>
                <a:latin typeface="Lora Bold"/>
                <a:ea typeface="Lora Bold"/>
                <a:cs typeface="Lora Bold"/>
                <a:sym typeface="Lora Bold"/>
              </a:rPr>
              <a:t>El </a:t>
            </a:r>
            <a:r>
              <a:rPr lang="en-US" sz="2400" b="1" spc="103" dirty="0" err="1">
                <a:solidFill>
                  <a:srgbClr val="000000"/>
                </a:solidFill>
                <a:latin typeface="Lora Bold"/>
                <a:ea typeface="Lora Bold"/>
                <a:cs typeface="Lora Bold"/>
                <a:sym typeface="Lora Bold"/>
              </a:rPr>
              <a:t>informe</a:t>
            </a:r>
            <a:r>
              <a:rPr lang="en-US" sz="2400" b="1" spc="103" dirty="0">
                <a:solidFill>
                  <a:srgbClr val="000000"/>
                </a:solidFill>
                <a:latin typeface="Lora Bold"/>
                <a:ea typeface="Lora Bold"/>
                <a:cs typeface="Lora Bold"/>
                <a:sym typeface="Lora Bold"/>
              </a:rPr>
              <a:t> </a:t>
            </a:r>
            <a:r>
              <a:rPr lang="en-US" sz="2400" b="1" spc="103" dirty="0" err="1">
                <a:solidFill>
                  <a:srgbClr val="000000"/>
                </a:solidFill>
                <a:latin typeface="Lora Bold"/>
                <a:ea typeface="Lora Bold"/>
                <a:cs typeface="Lora Bold"/>
                <a:sym typeface="Lora Bold"/>
              </a:rPr>
              <a:t>debe</a:t>
            </a:r>
            <a:r>
              <a:rPr lang="en-US" sz="2400" b="1" spc="103" dirty="0">
                <a:solidFill>
                  <a:srgbClr val="000000"/>
                </a:solidFill>
                <a:latin typeface="Lora Bold"/>
                <a:ea typeface="Lora Bold"/>
                <a:cs typeface="Lora Bold"/>
                <a:sym typeface="Lora Bold"/>
              </a:rPr>
              <a:t> ser claro, </a:t>
            </a:r>
            <a:r>
              <a:rPr lang="en-US" sz="2400" b="1" spc="103" dirty="0" err="1">
                <a:solidFill>
                  <a:srgbClr val="000000"/>
                </a:solidFill>
                <a:latin typeface="Lora Bold"/>
                <a:ea typeface="Lora Bold"/>
                <a:cs typeface="Lora Bold"/>
                <a:sym typeface="Lora Bold"/>
              </a:rPr>
              <a:t>conciso</a:t>
            </a:r>
            <a:r>
              <a:rPr lang="en-US" sz="2400" b="1" spc="103" dirty="0">
                <a:solidFill>
                  <a:srgbClr val="000000"/>
                </a:solidFill>
                <a:latin typeface="Lora Bold"/>
                <a:ea typeface="Lora Bold"/>
                <a:cs typeface="Lora Bold"/>
                <a:sym typeface="Lora Bold"/>
              </a:rPr>
              <a:t> y </a:t>
            </a:r>
            <a:r>
              <a:rPr lang="en-US" sz="2400" b="1" spc="103" dirty="0" err="1">
                <a:solidFill>
                  <a:srgbClr val="000000"/>
                </a:solidFill>
                <a:latin typeface="Lora Bold"/>
                <a:ea typeface="Lora Bold"/>
                <a:cs typeface="Lora Bold"/>
                <a:sym typeface="Lora Bold"/>
              </a:rPr>
              <a:t>respetuoso</a:t>
            </a:r>
            <a:r>
              <a:rPr lang="en-US" sz="2400" b="1" spc="103" dirty="0">
                <a:solidFill>
                  <a:srgbClr val="000000"/>
                </a:solidFill>
                <a:latin typeface="Lora Bold"/>
                <a:ea typeface="Lora Bold"/>
                <a:cs typeface="Lora Bold"/>
                <a:sym typeface="Lora Bold"/>
              </a:rPr>
              <a:t>, </a:t>
            </a:r>
            <a:r>
              <a:rPr lang="en-US" sz="2400" b="1" spc="103" dirty="0" err="1">
                <a:solidFill>
                  <a:srgbClr val="000000"/>
                </a:solidFill>
                <a:latin typeface="Lora Bold"/>
                <a:ea typeface="Lora Bold"/>
                <a:cs typeface="Lora Bold"/>
                <a:sym typeface="Lora Bold"/>
              </a:rPr>
              <a:t>incluyendo</a:t>
            </a:r>
            <a:r>
              <a:rPr lang="en-US" sz="2400" b="1" spc="103" dirty="0">
                <a:solidFill>
                  <a:srgbClr val="000000"/>
                </a:solidFill>
                <a:latin typeface="Lora Bold"/>
                <a:ea typeface="Lora Bold"/>
                <a:cs typeface="Lora Bold"/>
                <a:sym typeface="Lora Bold"/>
              </a:rPr>
              <a:t>:</a:t>
            </a:r>
          </a:p>
          <a:p>
            <a:pPr algn="just">
              <a:lnSpc>
                <a:spcPts val="4344"/>
              </a:lnSpc>
              <a:spcBef>
                <a:spcPct val="0"/>
              </a:spcBef>
            </a:pPr>
            <a:endParaRPr lang="en-US" sz="2400" b="1" spc="103" dirty="0">
              <a:solidFill>
                <a:srgbClr val="000000"/>
              </a:solidFill>
              <a:latin typeface="Lora Bold"/>
              <a:ea typeface="Lora Bold"/>
              <a:cs typeface="Lora Bold"/>
              <a:sym typeface="Lora Bold"/>
            </a:endParaRPr>
          </a:p>
        </p:txBody>
      </p:sp>
      <p:sp>
        <p:nvSpPr>
          <p:cNvPr id="6" name="TextBox 6"/>
          <p:cNvSpPr txBox="1"/>
          <p:nvPr/>
        </p:nvSpPr>
        <p:spPr>
          <a:xfrm>
            <a:off x="1394324" y="5129061"/>
            <a:ext cx="14879871" cy="4888839"/>
          </a:xfrm>
          <a:prstGeom prst="rect">
            <a:avLst/>
          </a:prstGeom>
        </p:spPr>
        <p:txBody>
          <a:bodyPr lIns="0" tIns="0" rIns="0" bIns="0" rtlCol="0" anchor="t">
            <a:spAutoFit/>
          </a:bodyPr>
          <a:lstStyle/>
          <a:p>
            <a:pPr algn="just">
              <a:lnSpc>
                <a:spcPts val="3860"/>
              </a:lnSpc>
            </a:pPr>
            <a:endParaRPr dirty="0"/>
          </a:p>
          <a:p>
            <a:pPr algn="just">
              <a:lnSpc>
                <a:spcPts val="3860"/>
              </a:lnSpc>
            </a:pPr>
            <a:r>
              <a:rPr lang="en-US" sz="2400" b="1" spc="91" dirty="0">
                <a:solidFill>
                  <a:srgbClr val="000000"/>
                </a:solidFill>
                <a:latin typeface="Lora Bold"/>
                <a:ea typeface="Lora Bold"/>
                <a:cs typeface="Lora Bold"/>
                <a:sym typeface="Lora Bold"/>
              </a:rPr>
              <a:t>Este </a:t>
            </a:r>
            <a:r>
              <a:rPr lang="en-US" sz="2400" b="1" spc="91" dirty="0" err="1">
                <a:solidFill>
                  <a:srgbClr val="000000"/>
                </a:solidFill>
                <a:latin typeface="Lora Bold"/>
                <a:ea typeface="Lora Bold"/>
                <a:cs typeface="Lora Bold"/>
                <a:sym typeface="Lora Bold"/>
              </a:rPr>
              <a:t>documento</a:t>
            </a:r>
            <a:r>
              <a:rPr lang="en-US" sz="2400" b="1" spc="91" dirty="0">
                <a:solidFill>
                  <a:srgbClr val="000000"/>
                </a:solidFill>
                <a:latin typeface="Lora Bold"/>
                <a:ea typeface="Lora Bold"/>
                <a:cs typeface="Lora Bold"/>
                <a:sym typeface="Lora Bold"/>
              </a:rPr>
              <a:t> no </a:t>
            </a:r>
            <a:r>
              <a:rPr lang="en-US" sz="2400" b="1" spc="91" dirty="0" err="1">
                <a:solidFill>
                  <a:srgbClr val="000000"/>
                </a:solidFill>
                <a:latin typeface="Lora Bold"/>
                <a:ea typeface="Lora Bold"/>
                <a:cs typeface="Lora Bold"/>
                <a:sym typeface="Lora Bold"/>
              </a:rPr>
              <a:t>sustituye</a:t>
            </a:r>
            <a:r>
              <a:rPr lang="en-US" sz="2400" b="1" spc="91" dirty="0">
                <a:solidFill>
                  <a:srgbClr val="000000"/>
                </a:solidFill>
                <a:latin typeface="Lora Bold"/>
                <a:ea typeface="Lora Bold"/>
                <a:cs typeface="Lora Bold"/>
                <a:sym typeface="Lora Bold"/>
              </a:rPr>
              <a:t> un </a:t>
            </a:r>
            <a:r>
              <a:rPr lang="en-US" sz="2400" b="1" spc="91" dirty="0" err="1">
                <a:solidFill>
                  <a:srgbClr val="000000"/>
                </a:solidFill>
                <a:latin typeface="Lora Bold"/>
                <a:ea typeface="Lora Bold"/>
                <a:cs typeface="Lora Bold"/>
                <a:sym typeface="Lora Bold"/>
              </a:rPr>
              <a:t>diagnóstico</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médico</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pero</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facilita</a:t>
            </a:r>
            <a:r>
              <a:rPr lang="en-US" sz="2400" b="1" spc="91" dirty="0">
                <a:solidFill>
                  <a:srgbClr val="000000"/>
                </a:solidFill>
                <a:latin typeface="Lora Bold"/>
                <a:ea typeface="Lora Bold"/>
                <a:cs typeface="Lora Bold"/>
                <a:sym typeface="Lora Bold"/>
              </a:rPr>
              <a:t> la </a:t>
            </a:r>
            <a:r>
              <a:rPr lang="en-US" sz="2400" b="1" spc="91" dirty="0" err="1">
                <a:solidFill>
                  <a:srgbClr val="000000"/>
                </a:solidFill>
                <a:latin typeface="Lora Bold"/>
                <a:ea typeface="Lora Bold"/>
                <a:cs typeface="Lora Bold"/>
                <a:sym typeface="Lora Bold"/>
              </a:rPr>
              <a:t>comunicación</a:t>
            </a:r>
            <a:r>
              <a:rPr lang="en-US" sz="2400" b="1" spc="91" dirty="0">
                <a:solidFill>
                  <a:srgbClr val="000000"/>
                </a:solidFill>
                <a:latin typeface="Lora Bold"/>
                <a:ea typeface="Lora Bold"/>
                <a:cs typeface="Lora Bold"/>
                <a:sym typeface="Lora Bold"/>
              </a:rPr>
              <a:t> entre </a:t>
            </a:r>
            <a:r>
              <a:rPr lang="en-US" sz="2400" b="1" spc="91" dirty="0" err="1">
                <a:solidFill>
                  <a:srgbClr val="000000"/>
                </a:solidFill>
                <a:latin typeface="Lora Bold"/>
                <a:ea typeface="Lora Bold"/>
                <a:cs typeface="Lora Bold"/>
                <a:sym typeface="Lora Bold"/>
              </a:rPr>
              <a:t>profesionales</a:t>
            </a:r>
            <a:r>
              <a:rPr lang="en-US" sz="2400" b="1" spc="91" dirty="0">
                <a:solidFill>
                  <a:srgbClr val="000000"/>
                </a:solidFill>
                <a:latin typeface="Lora Bold"/>
                <a:ea typeface="Lora Bold"/>
                <a:cs typeface="Lora Bold"/>
                <a:sym typeface="Lora Bold"/>
              </a:rPr>
              <a:t> y </a:t>
            </a:r>
            <a:r>
              <a:rPr lang="en-US" sz="2400" b="1" spc="91" dirty="0" err="1">
                <a:solidFill>
                  <a:srgbClr val="000000"/>
                </a:solidFill>
                <a:latin typeface="Lora Bold"/>
                <a:ea typeface="Lora Bold"/>
                <a:cs typeface="Lora Bold"/>
                <a:sym typeface="Lora Bold"/>
              </a:rPr>
              <a:t>demuestra</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el</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compromiso</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ético</a:t>
            </a:r>
            <a:r>
              <a:rPr lang="en-US" sz="2400" b="1" spc="91" dirty="0">
                <a:solidFill>
                  <a:srgbClr val="000000"/>
                </a:solidFill>
                <a:latin typeface="Lora Bold"/>
                <a:ea typeface="Lora Bold"/>
                <a:cs typeface="Lora Bold"/>
                <a:sym typeface="Lora Bold"/>
              </a:rPr>
              <a:t> del </a:t>
            </a:r>
            <a:r>
              <a:rPr lang="en-US" sz="2400" b="1" spc="91" dirty="0" err="1">
                <a:solidFill>
                  <a:srgbClr val="000000"/>
                </a:solidFill>
                <a:latin typeface="Lora Bold"/>
                <a:ea typeface="Lora Bold"/>
                <a:cs typeface="Lora Bold"/>
                <a:sym typeface="Lora Bold"/>
              </a:rPr>
              <a:t>centro</a:t>
            </a:r>
            <a:r>
              <a:rPr lang="en-US" sz="2400" b="1" spc="91" dirty="0">
                <a:solidFill>
                  <a:srgbClr val="000000"/>
                </a:solidFill>
                <a:latin typeface="Lora Bold"/>
                <a:ea typeface="Lora Bold"/>
                <a:cs typeface="Lora Bold"/>
                <a:sym typeface="Lora Bold"/>
              </a:rPr>
              <a:t>.</a:t>
            </a:r>
          </a:p>
          <a:p>
            <a:pPr algn="just">
              <a:lnSpc>
                <a:spcPts val="3860"/>
              </a:lnSpc>
            </a:pPr>
            <a:endParaRPr lang="en-US" sz="2400" b="1" spc="91" dirty="0">
              <a:solidFill>
                <a:srgbClr val="000000"/>
              </a:solidFill>
              <a:latin typeface="Lora Bold"/>
              <a:ea typeface="Lora Bold"/>
              <a:cs typeface="Lora Bold"/>
              <a:sym typeface="Lora Bold"/>
            </a:endParaRPr>
          </a:p>
          <a:p>
            <a:pPr algn="just">
              <a:lnSpc>
                <a:spcPts val="3860"/>
              </a:lnSpc>
            </a:pP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Ventajas</a:t>
            </a:r>
            <a:r>
              <a:rPr lang="en-US" sz="2400" b="1" spc="91" dirty="0">
                <a:solidFill>
                  <a:srgbClr val="000000"/>
                </a:solidFill>
                <a:latin typeface="Lora Bold"/>
                <a:ea typeface="Lora Bold"/>
                <a:cs typeface="Lora Bold"/>
                <a:sym typeface="Lora Bold"/>
              </a:rPr>
              <a:t> de </a:t>
            </a:r>
            <a:r>
              <a:rPr lang="en-US" sz="2400" b="1" spc="91" dirty="0" err="1">
                <a:solidFill>
                  <a:srgbClr val="000000"/>
                </a:solidFill>
                <a:latin typeface="Lora Bold"/>
                <a:ea typeface="Lora Bold"/>
                <a:cs typeface="Lora Bold"/>
                <a:sym typeface="Lora Bold"/>
              </a:rPr>
              <a:t>aplicar</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este</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protocolo</a:t>
            </a:r>
            <a:endParaRPr lang="en-US" sz="2400" b="1" spc="91" dirty="0">
              <a:solidFill>
                <a:srgbClr val="000000"/>
              </a:solidFill>
              <a:latin typeface="Lora Bold"/>
              <a:ea typeface="Lora Bold"/>
              <a:cs typeface="Lora Bold"/>
              <a:sym typeface="Lora Bold"/>
            </a:endParaRPr>
          </a:p>
          <a:p>
            <a:pPr algn="just">
              <a:lnSpc>
                <a:spcPts val="3860"/>
              </a:lnSpc>
            </a:pPr>
            <a:r>
              <a:rPr lang="en-US" sz="2400" b="1" spc="91" dirty="0">
                <a:solidFill>
                  <a:srgbClr val="000000"/>
                </a:solidFill>
                <a:latin typeface="Lora Bold"/>
                <a:ea typeface="Lora Bold"/>
                <a:cs typeface="Lora Bold"/>
                <a:sym typeface="Lora Bold"/>
              </a:rPr>
              <a:t>•        Protege la </a:t>
            </a:r>
            <a:r>
              <a:rPr lang="en-US" sz="2400" b="1" spc="91" dirty="0" err="1">
                <a:solidFill>
                  <a:srgbClr val="000000"/>
                </a:solidFill>
                <a:latin typeface="Lora Bold"/>
                <a:ea typeface="Lora Bold"/>
                <a:cs typeface="Lora Bold"/>
                <a:sym typeface="Lora Bold"/>
              </a:rPr>
              <a:t>salud</a:t>
            </a:r>
            <a:r>
              <a:rPr lang="en-US" sz="2400" b="1" spc="91" dirty="0">
                <a:solidFill>
                  <a:srgbClr val="000000"/>
                </a:solidFill>
                <a:latin typeface="Lora Bold"/>
                <a:ea typeface="Lora Bold"/>
                <a:cs typeface="Lora Bold"/>
                <a:sym typeface="Lora Bold"/>
              </a:rPr>
              <a:t> del </a:t>
            </a:r>
            <a:r>
              <a:rPr lang="en-US" sz="2400" b="1" spc="91" dirty="0" err="1">
                <a:solidFill>
                  <a:srgbClr val="000000"/>
                </a:solidFill>
                <a:latin typeface="Lora Bold"/>
                <a:ea typeface="Lora Bold"/>
                <a:cs typeface="Lora Bold"/>
                <a:sym typeface="Lora Bold"/>
              </a:rPr>
              <a:t>cliente</a:t>
            </a:r>
            <a:r>
              <a:rPr lang="en-US" sz="2400" b="1" spc="91" dirty="0">
                <a:solidFill>
                  <a:srgbClr val="000000"/>
                </a:solidFill>
                <a:latin typeface="Lora Bold"/>
                <a:ea typeface="Lora Bold"/>
                <a:cs typeface="Lora Bold"/>
                <a:sym typeface="Lora Bold"/>
              </a:rPr>
              <a:t>.</a:t>
            </a:r>
          </a:p>
          <a:p>
            <a:pPr algn="just">
              <a:lnSpc>
                <a:spcPts val="3860"/>
              </a:lnSpc>
            </a:pP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Refuerza</a:t>
            </a:r>
            <a:r>
              <a:rPr lang="en-US" sz="2400" b="1" spc="91" dirty="0">
                <a:solidFill>
                  <a:srgbClr val="000000"/>
                </a:solidFill>
                <a:latin typeface="Lora Bold"/>
                <a:ea typeface="Lora Bold"/>
                <a:cs typeface="Lora Bold"/>
                <a:sym typeface="Lora Bold"/>
              </a:rPr>
              <a:t> la </a:t>
            </a:r>
            <a:r>
              <a:rPr lang="en-US" sz="2400" b="1" spc="91" dirty="0" err="1">
                <a:solidFill>
                  <a:srgbClr val="000000"/>
                </a:solidFill>
                <a:latin typeface="Lora Bold"/>
                <a:ea typeface="Lora Bold"/>
                <a:cs typeface="Lora Bold"/>
                <a:sym typeface="Lora Bold"/>
              </a:rPr>
              <a:t>credibilidad</a:t>
            </a:r>
            <a:r>
              <a:rPr lang="en-US" sz="2400" b="1" spc="91" dirty="0">
                <a:solidFill>
                  <a:srgbClr val="000000"/>
                </a:solidFill>
                <a:latin typeface="Lora Bold"/>
                <a:ea typeface="Lora Bold"/>
                <a:cs typeface="Lora Bold"/>
                <a:sym typeface="Lora Bold"/>
              </a:rPr>
              <a:t> del </a:t>
            </a:r>
            <a:r>
              <a:rPr lang="en-US" sz="2400" b="1" spc="91" dirty="0" err="1">
                <a:solidFill>
                  <a:srgbClr val="000000"/>
                </a:solidFill>
                <a:latin typeface="Lora Bold"/>
                <a:ea typeface="Lora Bold"/>
                <a:cs typeface="Lora Bold"/>
                <a:sym typeface="Lora Bold"/>
              </a:rPr>
              <a:t>profesional</a:t>
            </a:r>
            <a:r>
              <a:rPr lang="en-US" sz="2400" b="1" spc="91" dirty="0">
                <a:solidFill>
                  <a:srgbClr val="000000"/>
                </a:solidFill>
                <a:latin typeface="Lora Bold"/>
                <a:ea typeface="Lora Bold"/>
                <a:cs typeface="Lora Bold"/>
                <a:sym typeface="Lora Bold"/>
              </a:rPr>
              <a:t>.</a:t>
            </a:r>
          </a:p>
          <a:p>
            <a:pPr algn="just">
              <a:lnSpc>
                <a:spcPts val="3860"/>
              </a:lnSpc>
              <a:spcBef>
                <a:spcPct val="0"/>
              </a:spcBef>
            </a:pPr>
            <a:r>
              <a:rPr lang="en-US" sz="2400" b="1" spc="91" dirty="0">
                <a:solidFill>
                  <a:srgbClr val="000000"/>
                </a:solidFill>
                <a:latin typeface="Lora Bold"/>
                <a:ea typeface="Lora Bold"/>
                <a:cs typeface="Lora Bold"/>
                <a:sym typeface="Lora Bold"/>
              </a:rPr>
              <a:t>•        Evita </a:t>
            </a:r>
            <a:r>
              <a:rPr lang="en-US" sz="2400" b="1" spc="91" dirty="0" err="1">
                <a:solidFill>
                  <a:srgbClr val="000000"/>
                </a:solidFill>
                <a:latin typeface="Lora Bold"/>
                <a:ea typeface="Lora Bold"/>
                <a:cs typeface="Lora Bold"/>
                <a:sym typeface="Lora Bold"/>
              </a:rPr>
              <a:t>riesgos</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legales</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por</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intervenciones</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inapropiadas</a:t>
            </a:r>
            <a:r>
              <a:rPr lang="en-US" sz="2400" b="1" spc="91" dirty="0">
                <a:solidFill>
                  <a:srgbClr val="000000"/>
                </a:solidFill>
                <a:latin typeface="Lora Bold"/>
                <a:ea typeface="Lora Bold"/>
                <a:cs typeface="Lora Bold"/>
                <a:sym typeface="Lora Bold"/>
              </a:rPr>
              <a:t>.</a:t>
            </a:r>
          </a:p>
          <a:p>
            <a:pPr algn="just">
              <a:lnSpc>
                <a:spcPts val="3860"/>
              </a:lnSpc>
              <a:spcBef>
                <a:spcPct val="0"/>
              </a:spcBef>
            </a:pP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Fomenta</a:t>
            </a:r>
            <a:r>
              <a:rPr lang="en-US" sz="2400" b="1" spc="91" dirty="0">
                <a:solidFill>
                  <a:srgbClr val="000000"/>
                </a:solidFill>
                <a:latin typeface="Lora Bold"/>
                <a:ea typeface="Lora Bold"/>
                <a:cs typeface="Lora Bold"/>
                <a:sym typeface="Lora Bold"/>
              </a:rPr>
              <a:t> la </a:t>
            </a:r>
            <a:r>
              <a:rPr lang="en-US" sz="2400" b="1" spc="91" dirty="0" err="1">
                <a:solidFill>
                  <a:srgbClr val="000000"/>
                </a:solidFill>
                <a:latin typeface="Lora Bold"/>
                <a:ea typeface="Lora Bold"/>
                <a:cs typeface="Lora Bold"/>
                <a:sym typeface="Lora Bold"/>
              </a:rPr>
              <a:t>colaboración</a:t>
            </a:r>
            <a:r>
              <a:rPr lang="en-US" sz="2400" b="1" spc="91" dirty="0">
                <a:solidFill>
                  <a:srgbClr val="000000"/>
                </a:solidFill>
                <a:latin typeface="Lora Bold"/>
                <a:ea typeface="Lora Bold"/>
                <a:cs typeface="Lora Bold"/>
                <a:sym typeface="Lora Bold"/>
              </a:rPr>
              <a:t> </a:t>
            </a:r>
            <a:r>
              <a:rPr lang="en-US" sz="2400" b="1" spc="91" dirty="0" err="1">
                <a:solidFill>
                  <a:srgbClr val="000000"/>
                </a:solidFill>
                <a:latin typeface="Lora Bold"/>
                <a:ea typeface="Lora Bold"/>
                <a:cs typeface="Lora Bold"/>
                <a:sym typeface="Lora Bold"/>
              </a:rPr>
              <a:t>interdisciplinar</a:t>
            </a:r>
            <a:r>
              <a:rPr lang="en-US" sz="2400" b="1" spc="91" dirty="0">
                <a:solidFill>
                  <a:srgbClr val="000000"/>
                </a:solidFill>
                <a:latin typeface="Lora Bold"/>
                <a:ea typeface="Lora Bold"/>
                <a:cs typeface="Lora Bold"/>
                <a:sym typeface="Lora Bold"/>
              </a:rPr>
              <a:t>.</a:t>
            </a:r>
          </a:p>
          <a:p>
            <a:pPr algn="ctr">
              <a:lnSpc>
                <a:spcPts val="3257"/>
              </a:lnSpc>
              <a:spcBef>
                <a:spcPct val="0"/>
              </a:spcBef>
            </a:pPr>
            <a:endParaRPr lang="en-US" sz="2132" b="1" spc="91" dirty="0">
              <a:solidFill>
                <a:srgbClr val="000000"/>
              </a:solidFill>
              <a:latin typeface="Lora Bold"/>
              <a:ea typeface="Lora Bold"/>
              <a:cs typeface="Lora Bold"/>
              <a:sym typeface="Lora Bold"/>
            </a:endParaRPr>
          </a:p>
        </p:txBody>
      </p:sp>
      <p:graphicFrame>
        <p:nvGraphicFramePr>
          <p:cNvPr id="7" name="Tabla 6">
            <a:extLst>
              <a:ext uri="{FF2B5EF4-FFF2-40B4-BE49-F238E27FC236}">
                <a16:creationId xmlns:a16="http://schemas.microsoft.com/office/drawing/2014/main" id="{56EEE24D-F220-AD47-6E71-DCDA6B86F1A0}"/>
              </a:ext>
            </a:extLst>
          </p:cNvPr>
          <p:cNvGraphicFramePr>
            <a:graphicFrameLocks noGrp="1"/>
          </p:cNvGraphicFramePr>
          <p:nvPr>
            <p:extLst>
              <p:ext uri="{D42A27DB-BD31-4B8C-83A1-F6EECF244321}">
                <p14:modId xmlns:p14="http://schemas.microsoft.com/office/powerpoint/2010/main" val="1370880352"/>
              </p:ext>
            </p:extLst>
          </p:nvPr>
        </p:nvGraphicFramePr>
        <p:xfrm>
          <a:off x="1373088" y="2043982"/>
          <a:ext cx="15771912" cy="3352720"/>
        </p:xfrm>
        <a:graphic>
          <a:graphicData uri="http://schemas.openxmlformats.org/drawingml/2006/table">
            <a:tbl>
              <a:tblPr/>
              <a:tblGrid>
                <a:gridCol w="4911404">
                  <a:extLst>
                    <a:ext uri="{9D8B030D-6E8A-4147-A177-3AD203B41FA5}">
                      <a16:colId xmlns:a16="http://schemas.microsoft.com/office/drawing/2014/main" val="3978999666"/>
                    </a:ext>
                  </a:extLst>
                </a:gridCol>
                <a:gridCol w="10860508">
                  <a:extLst>
                    <a:ext uri="{9D8B030D-6E8A-4147-A177-3AD203B41FA5}">
                      <a16:colId xmlns:a16="http://schemas.microsoft.com/office/drawing/2014/main" val="3273536826"/>
                    </a:ext>
                  </a:extLst>
                </a:gridCol>
              </a:tblGrid>
              <a:tr h="508718">
                <a:tc>
                  <a:txBody>
                    <a:bodyPr/>
                    <a:lstStyle/>
                    <a:p>
                      <a:pPr>
                        <a:buNone/>
                      </a:pPr>
                      <a:r>
                        <a:rPr lang="es-ES" sz="2400" b="1">
                          <a:effectLst/>
                          <a:latin typeface="Lora Bold" panose="020B0604020202020204" charset="0"/>
                        </a:rPr>
                        <a:t>Elemento del informe</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2E6D8"/>
                    </a:solidFill>
                  </a:tcPr>
                </a:tc>
                <a:tc>
                  <a:txBody>
                    <a:bodyPr/>
                    <a:lstStyle/>
                    <a:p>
                      <a:pPr>
                        <a:buNone/>
                      </a:pPr>
                      <a:r>
                        <a:rPr lang="es-ES" sz="2400" b="1">
                          <a:effectLst/>
                          <a:latin typeface="Lora Bold" panose="020B0604020202020204" charset="0"/>
                        </a:rPr>
                        <a:t>Contenido sugerido</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2E6D8"/>
                    </a:solidFill>
                  </a:tcPr>
                </a:tc>
                <a:extLst>
                  <a:ext uri="{0D108BD9-81ED-4DB2-BD59-A6C34878D82A}">
                    <a16:rowId xmlns:a16="http://schemas.microsoft.com/office/drawing/2014/main" val="2716469305"/>
                  </a:ext>
                </a:extLst>
              </a:tr>
              <a:tr h="642194">
                <a:tc>
                  <a:txBody>
                    <a:bodyPr/>
                    <a:lstStyle/>
                    <a:p>
                      <a:pPr>
                        <a:buNone/>
                      </a:pPr>
                      <a:r>
                        <a:rPr lang="es-ES" sz="2400" b="1" dirty="0">
                          <a:effectLst/>
                          <a:latin typeface="Lora Bold" panose="020B0604020202020204" charset="0"/>
                        </a:rPr>
                        <a:t>Motivo de la derivación</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5F3F1"/>
                    </a:solidFill>
                  </a:tcPr>
                </a:tc>
                <a:tc>
                  <a:txBody>
                    <a:bodyPr/>
                    <a:lstStyle/>
                    <a:p>
                      <a:pPr>
                        <a:buNone/>
                      </a:pPr>
                      <a:r>
                        <a:rPr lang="es-ES" sz="2400" b="1">
                          <a:effectLst/>
                          <a:latin typeface="Lora Bold" panose="020B0604020202020204" charset="0"/>
                        </a:rPr>
                        <a:t>Descripción breve de la alteración observada o técnica requerida</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5F3F1"/>
                    </a:solidFill>
                  </a:tcPr>
                </a:tc>
                <a:extLst>
                  <a:ext uri="{0D108BD9-81ED-4DB2-BD59-A6C34878D82A}">
                    <a16:rowId xmlns:a16="http://schemas.microsoft.com/office/drawing/2014/main" val="1099960386"/>
                  </a:ext>
                </a:extLst>
              </a:tr>
              <a:tr h="642194">
                <a:tc>
                  <a:txBody>
                    <a:bodyPr/>
                    <a:lstStyle/>
                    <a:p>
                      <a:pPr>
                        <a:buNone/>
                      </a:pPr>
                      <a:r>
                        <a:rPr lang="es-ES" sz="2400" b="1">
                          <a:effectLst/>
                          <a:latin typeface="Lora Bold" panose="020B0604020202020204" charset="0"/>
                        </a:rPr>
                        <a:t>Observaciones del profesional</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EECCCC"/>
                    </a:solidFill>
                  </a:tcPr>
                </a:tc>
                <a:tc>
                  <a:txBody>
                    <a:bodyPr/>
                    <a:lstStyle/>
                    <a:p>
                      <a:pPr>
                        <a:buNone/>
                      </a:pPr>
                      <a:r>
                        <a:rPr lang="es-ES" sz="2400" b="1" dirty="0">
                          <a:effectLst/>
                          <a:latin typeface="Lora Bold" panose="020B0604020202020204" charset="0"/>
                        </a:rPr>
                        <a:t>Posibles causas, evolución, tratamientos previos si los hubiera</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EECCCC"/>
                    </a:solidFill>
                  </a:tcPr>
                </a:tc>
                <a:extLst>
                  <a:ext uri="{0D108BD9-81ED-4DB2-BD59-A6C34878D82A}">
                    <a16:rowId xmlns:a16="http://schemas.microsoft.com/office/drawing/2014/main" val="3002788026"/>
                  </a:ext>
                </a:extLst>
              </a:tr>
              <a:tr h="917420">
                <a:tc>
                  <a:txBody>
                    <a:bodyPr/>
                    <a:lstStyle/>
                    <a:p>
                      <a:pPr>
                        <a:buNone/>
                      </a:pPr>
                      <a:r>
                        <a:rPr lang="es-ES" sz="2400" b="1">
                          <a:effectLst/>
                          <a:latin typeface="Lora Bold" panose="020B0604020202020204" charset="0"/>
                        </a:rPr>
                        <a:t>Recomendación</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5A6A6"/>
                    </a:solidFill>
                  </a:tcPr>
                </a:tc>
                <a:tc>
                  <a:txBody>
                    <a:bodyPr/>
                    <a:lstStyle/>
                    <a:p>
                      <a:pPr>
                        <a:buNone/>
                      </a:pPr>
                      <a:r>
                        <a:rPr lang="es-ES" sz="2400" b="1">
                          <a:effectLst/>
                          <a:latin typeface="Lora Bold" panose="020B0604020202020204" charset="0"/>
                        </a:rPr>
                        <a:t>Tipo de especialista sugerido (dermatólogo, tricólogo, cirujano capilar, etc.)</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F5A6A6"/>
                    </a:solidFill>
                  </a:tcPr>
                </a:tc>
                <a:extLst>
                  <a:ext uri="{0D108BD9-81ED-4DB2-BD59-A6C34878D82A}">
                    <a16:rowId xmlns:a16="http://schemas.microsoft.com/office/drawing/2014/main" val="3656178590"/>
                  </a:ext>
                </a:extLst>
              </a:tr>
              <a:tr h="642194">
                <a:tc>
                  <a:txBody>
                    <a:bodyPr/>
                    <a:lstStyle/>
                    <a:p>
                      <a:pPr>
                        <a:buNone/>
                      </a:pPr>
                      <a:r>
                        <a:rPr lang="es-ES" sz="2400" b="1">
                          <a:effectLst/>
                          <a:latin typeface="Lora Bold" panose="020B0604020202020204" charset="0"/>
                        </a:rPr>
                        <a:t>Firma y datos del centro</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D29292"/>
                    </a:solidFill>
                  </a:tcPr>
                </a:tc>
                <a:tc>
                  <a:txBody>
                    <a:bodyPr/>
                    <a:lstStyle/>
                    <a:p>
                      <a:pPr>
                        <a:buNone/>
                      </a:pPr>
                      <a:r>
                        <a:rPr lang="es-ES" sz="2400" b="1" dirty="0">
                          <a:effectLst/>
                          <a:latin typeface="Lora Bold" panose="020B0604020202020204" charset="0"/>
                        </a:rPr>
                        <a:t>Nombre del profesional, centro estético, fecha</a:t>
                      </a:r>
                    </a:p>
                  </a:txBody>
                  <a:tcPr anchor="ctr">
                    <a:lnL w="10135" cap="flat" cmpd="sng" algn="ctr">
                      <a:solidFill>
                        <a:srgbClr val="000000"/>
                      </a:solidFill>
                      <a:prstDash val="solid"/>
                      <a:round/>
                      <a:headEnd type="none" w="med" len="med"/>
                      <a:tailEnd type="none" w="med" len="med"/>
                    </a:lnL>
                    <a:lnR w="10135" cap="flat" cmpd="sng" algn="ctr">
                      <a:solidFill>
                        <a:srgbClr val="000000"/>
                      </a:solidFill>
                      <a:prstDash val="solid"/>
                      <a:round/>
                      <a:headEnd type="none" w="med" len="med"/>
                      <a:tailEnd type="none" w="med" len="med"/>
                    </a:lnR>
                    <a:lnT w="10135" cap="flat" cmpd="sng" algn="ctr">
                      <a:solidFill>
                        <a:srgbClr val="000000"/>
                      </a:solidFill>
                      <a:prstDash val="solid"/>
                      <a:round/>
                      <a:headEnd type="none" w="med" len="med"/>
                      <a:tailEnd type="none" w="med" len="med"/>
                    </a:lnT>
                    <a:lnB w="10135" cap="flat" cmpd="sng" algn="ctr">
                      <a:solidFill>
                        <a:srgbClr val="000000"/>
                      </a:solidFill>
                      <a:prstDash val="solid"/>
                      <a:round/>
                      <a:headEnd type="none" w="med" len="med"/>
                      <a:tailEnd type="none" w="med" len="med"/>
                    </a:lnB>
                    <a:solidFill>
                      <a:srgbClr val="D29292"/>
                    </a:solidFill>
                  </a:tcPr>
                </a:tc>
                <a:extLst>
                  <a:ext uri="{0D108BD9-81ED-4DB2-BD59-A6C34878D82A}">
                    <a16:rowId xmlns:a16="http://schemas.microsoft.com/office/drawing/2014/main" val="1714687561"/>
                  </a:ext>
                </a:extLst>
              </a:tr>
            </a:tbl>
          </a:graphicData>
        </a:graphic>
      </p:graphicFrame>
      <p:sp>
        <p:nvSpPr>
          <p:cNvPr id="8" name="Rectangle 1">
            <a:extLst>
              <a:ext uri="{FF2B5EF4-FFF2-40B4-BE49-F238E27FC236}">
                <a16:creationId xmlns:a16="http://schemas.microsoft.com/office/drawing/2014/main" id="{0C1C04AF-794D-4FB4-CA81-C9F7393F7515}"/>
              </a:ext>
            </a:extLst>
          </p:cNvPr>
          <p:cNvSpPr>
            <a:spLocks noChangeArrowheads="1"/>
          </p:cNvSpPr>
          <p:nvPr/>
        </p:nvSpPr>
        <p:spPr bwMode="auto">
          <a:xfrm>
            <a:off x="5470955" y="2043878"/>
            <a:ext cx="251582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22037" y="378784"/>
            <a:ext cx="7059123" cy="9311024"/>
          </a:xfrm>
          <a:custGeom>
            <a:avLst/>
            <a:gdLst/>
            <a:ahLst/>
            <a:cxnLst/>
            <a:rect l="l" t="t" r="r" b="b"/>
            <a:pathLst>
              <a:path w="7059123" h="9311024">
                <a:moveTo>
                  <a:pt x="0" y="0"/>
                </a:moveTo>
                <a:lnTo>
                  <a:pt x="7059122" y="0"/>
                </a:lnTo>
                <a:lnTo>
                  <a:pt x="7059122" y="9311024"/>
                </a:lnTo>
                <a:lnTo>
                  <a:pt x="0" y="931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TextBox 3"/>
          <p:cNvSpPr txBox="1"/>
          <p:nvPr/>
        </p:nvSpPr>
        <p:spPr>
          <a:xfrm>
            <a:off x="6901855" y="5005998"/>
            <a:ext cx="41578" cy="182444"/>
          </a:xfrm>
          <a:prstGeom prst="rect">
            <a:avLst/>
          </a:prstGeom>
        </p:spPr>
        <p:txBody>
          <a:bodyPr lIns="0" tIns="0" rIns="0" bIns="0" rtlCol="0" anchor="t">
            <a:spAutoFit/>
          </a:bodyPr>
          <a:lstStyle/>
          <a:p>
            <a:pPr algn="l">
              <a:lnSpc>
                <a:spcPts val="1328"/>
              </a:lnSpc>
            </a:pPr>
            <a:r>
              <a:rPr lang="en-US" sz="1154" b="1">
                <a:solidFill>
                  <a:srgbClr val="000000"/>
                </a:solidFill>
                <a:latin typeface="Arial Bold"/>
                <a:ea typeface="Arial Bold"/>
                <a:cs typeface="Arial Bold"/>
                <a:sym typeface="Arial Bold"/>
              </a:rPr>
              <a:t> </a:t>
            </a:r>
          </a:p>
        </p:txBody>
      </p:sp>
      <p:sp>
        <p:nvSpPr>
          <p:cNvPr id="4" name="TextBox 4"/>
          <p:cNvSpPr txBox="1"/>
          <p:nvPr/>
        </p:nvSpPr>
        <p:spPr>
          <a:xfrm>
            <a:off x="5752049" y="5174620"/>
            <a:ext cx="1163524" cy="688547"/>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Normal □ Descamación □ </a:t>
            </a:r>
          </a:p>
          <a:p>
            <a:pPr algn="l">
              <a:lnSpc>
                <a:spcPts val="1616"/>
              </a:lnSpc>
            </a:pPr>
            <a:r>
              <a:rPr lang="en-US" sz="1154" b="1">
                <a:solidFill>
                  <a:srgbClr val="000000"/>
                </a:solidFill>
                <a:latin typeface="Arial Bold"/>
                <a:ea typeface="Arial Bold"/>
                <a:cs typeface="Arial Bold"/>
                <a:sym typeface="Arial Bold"/>
              </a:rPr>
              <a:t>Observaciones: </a:t>
            </a:r>
          </a:p>
        </p:txBody>
      </p:sp>
      <p:sp>
        <p:nvSpPr>
          <p:cNvPr id="5" name="TextBox 5"/>
          <p:cNvSpPr txBox="1"/>
          <p:nvPr/>
        </p:nvSpPr>
        <p:spPr>
          <a:xfrm>
            <a:off x="6517737" y="5174620"/>
            <a:ext cx="1179076"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Graso □ Seco □</a:t>
            </a:r>
          </a:p>
        </p:txBody>
      </p:sp>
      <p:sp>
        <p:nvSpPr>
          <p:cNvPr id="6" name="TextBox 6"/>
          <p:cNvSpPr txBox="1"/>
          <p:nvPr/>
        </p:nvSpPr>
        <p:spPr>
          <a:xfrm>
            <a:off x="7016224" y="5343479"/>
            <a:ext cx="538113"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Otros □ </a:t>
            </a:r>
          </a:p>
        </p:txBody>
      </p:sp>
      <p:sp>
        <p:nvSpPr>
          <p:cNvPr id="7" name="TextBox 7"/>
          <p:cNvSpPr txBox="1"/>
          <p:nvPr/>
        </p:nvSpPr>
        <p:spPr>
          <a:xfrm>
            <a:off x="7795181" y="5146045"/>
            <a:ext cx="746003" cy="211019"/>
          </a:xfrm>
          <a:prstGeom prst="rect">
            <a:avLst/>
          </a:prstGeom>
        </p:spPr>
        <p:txBody>
          <a:bodyPr lIns="0" tIns="0" rIns="0" bIns="0" rtlCol="0" anchor="t">
            <a:spAutoFit/>
          </a:bodyPr>
          <a:lstStyle/>
          <a:p>
            <a:pPr algn="l">
              <a:lnSpc>
                <a:spcPts val="1616"/>
              </a:lnSpc>
            </a:pPr>
            <a:r>
              <a:rPr lang="en-US" sz="1154">
                <a:solidFill>
                  <a:srgbClr val="000000"/>
                </a:solidFill>
                <a:latin typeface="Arial"/>
                <a:ea typeface="Arial"/>
                <a:cs typeface="Arial"/>
                <a:sym typeface="Arial"/>
              </a:rPr>
              <a:t>Irritación □ </a:t>
            </a:r>
          </a:p>
        </p:txBody>
      </p:sp>
      <p:sp>
        <p:nvSpPr>
          <p:cNvPr id="8" name="TextBox 8"/>
          <p:cNvSpPr txBox="1"/>
          <p:nvPr/>
        </p:nvSpPr>
        <p:spPr>
          <a:xfrm>
            <a:off x="5752049" y="436479"/>
            <a:ext cx="586573" cy="182444"/>
          </a:xfrm>
          <a:prstGeom prst="rect">
            <a:avLst/>
          </a:prstGeom>
        </p:spPr>
        <p:txBody>
          <a:bodyPr lIns="0" tIns="0" rIns="0" bIns="0" rtlCol="0" anchor="t">
            <a:spAutoFit/>
          </a:bodyPr>
          <a:lstStyle/>
          <a:p>
            <a:pPr algn="l">
              <a:lnSpc>
                <a:spcPts val="1373"/>
              </a:lnSpc>
            </a:pPr>
            <a:r>
              <a:rPr lang="en-US" sz="1154">
                <a:solidFill>
                  <a:srgbClr val="000000"/>
                </a:solidFill>
                <a:latin typeface="Arial"/>
                <a:ea typeface="Arial"/>
                <a:cs typeface="Arial"/>
                <a:sym typeface="Arial"/>
              </a:rPr>
              <a:t>Ficha n.º</a:t>
            </a:r>
          </a:p>
        </p:txBody>
      </p:sp>
      <p:sp>
        <p:nvSpPr>
          <p:cNvPr id="9" name="TextBox 9"/>
          <p:cNvSpPr txBox="1"/>
          <p:nvPr/>
        </p:nvSpPr>
        <p:spPr>
          <a:xfrm>
            <a:off x="5752049" y="610965"/>
            <a:ext cx="3108397" cy="2659584"/>
          </a:xfrm>
          <a:prstGeom prst="rect">
            <a:avLst/>
          </a:prstGeom>
        </p:spPr>
        <p:txBody>
          <a:bodyPr lIns="0" tIns="0" rIns="0" bIns="0" rtlCol="0" anchor="t">
            <a:spAutoFit/>
          </a:bodyPr>
          <a:lstStyle/>
          <a:p>
            <a:pPr algn="l">
              <a:lnSpc>
                <a:spcPts val="1373"/>
              </a:lnSpc>
            </a:pPr>
            <a:r>
              <a:rPr lang="en-US" sz="1154" b="1">
                <a:solidFill>
                  <a:srgbClr val="000000"/>
                </a:solidFill>
                <a:latin typeface="Arial Bold"/>
                <a:ea typeface="Arial Bold"/>
                <a:cs typeface="Arial Bold"/>
                <a:sym typeface="Arial Bold"/>
              </a:rPr>
              <a:t>DATOS PERSONALES </a:t>
            </a:r>
          </a:p>
          <a:p>
            <a:pPr algn="l">
              <a:lnSpc>
                <a:spcPts val="2620"/>
              </a:lnSpc>
            </a:pPr>
            <a:r>
              <a:rPr lang="en-US" sz="1154">
                <a:solidFill>
                  <a:srgbClr val="000000"/>
                </a:solidFill>
                <a:latin typeface="Arial"/>
                <a:ea typeface="Arial"/>
                <a:cs typeface="Arial"/>
                <a:sym typeface="Arial"/>
              </a:rPr>
              <a:t>Nombre</a:t>
            </a:r>
          </a:p>
          <a:p>
            <a:pPr algn="l">
              <a:lnSpc>
                <a:spcPts val="1354"/>
              </a:lnSpc>
            </a:pPr>
            <a:r>
              <a:rPr lang="en-US" sz="1154">
                <a:solidFill>
                  <a:srgbClr val="000000"/>
                </a:solidFill>
                <a:latin typeface="Arial"/>
                <a:ea typeface="Arial"/>
                <a:cs typeface="Arial"/>
                <a:sym typeface="Arial"/>
              </a:rPr>
              <a:t>Correo electrónico:</a:t>
            </a:r>
          </a:p>
          <a:p>
            <a:pPr algn="l">
              <a:lnSpc>
                <a:spcPts val="2732"/>
              </a:lnSpc>
            </a:pPr>
            <a:r>
              <a:rPr lang="en-US" sz="1154" b="1">
                <a:solidFill>
                  <a:srgbClr val="000000"/>
                </a:solidFill>
                <a:latin typeface="Arial Bold"/>
                <a:ea typeface="Arial Bold"/>
                <a:cs typeface="Arial Bold"/>
                <a:sym typeface="Arial Bold"/>
              </a:rPr>
              <a:t>MOTIVO DE LA CONSULTA </a:t>
            </a:r>
          </a:p>
          <a:p>
            <a:pPr algn="l">
              <a:lnSpc>
                <a:spcPts val="577"/>
              </a:lnSpc>
            </a:pPr>
            <a:r>
              <a:rPr lang="en-US" sz="1154">
                <a:solidFill>
                  <a:srgbClr val="000000"/>
                </a:solidFill>
                <a:latin typeface="Arial"/>
                <a:ea typeface="Arial"/>
                <a:cs typeface="Arial"/>
                <a:sym typeface="Arial"/>
              </a:rPr>
              <a:t>Aspecto:</a:t>
            </a:r>
          </a:p>
          <a:p>
            <a:pPr algn="l">
              <a:lnSpc>
                <a:spcPts val="2886"/>
              </a:lnSpc>
            </a:pPr>
            <a:r>
              <a:rPr lang="en-US" sz="1154">
                <a:solidFill>
                  <a:srgbClr val="000000"/>
                </a:solidFill>
                <a:latin typeface="Arial"/>
                <a:ea typeface="Arial"/>
                <a:cs typeface="Arial"/>
                <a:sym typeface="Arial"/>
              </a:rPr>
              <a:t>Intensidad:</a:t>
            </a:r>
          </a:p>
          <a:p>
            <a:pPr algn="l">
              <a:lnSpc>
                <a:spcPts val="2424"/>
              </a:lnSpc>
            </a:pPr>
            <a:r>
              <a:rPr lang="en-US" sz="1154">
                <a:solidFill>
                  <a:srgbClr val="000000"/>
                </a:solidFill>
                <a:latin typeface="Arial"/>
                <a:ea typeface="Arial"/>
                <a:cs typeface="Arial"/>
                <a:sym typeface="Arial"/>
              </a:rPr>
              <a:t>Localización:</a:t>
            </a:r>
          </a:p>
          <a:p>
            <a:pPr algn="l">
              <a:lnSpc>
                <a:spcPts val="2886"/>
              </a:lnSpc>
            </a:pPr>
            <a:r>
              <a:rPr lang="en-US" sz="1154">
                <a:solidFill>
                  <a:srgbClr val="000000"/>
                </a:solidFill>
                <a:latin typeface="Arial"/>
                <a:ea typeface="Arial"/>
                <a:cs typeface="Arial"/>
                <a:sym typeface="Arial"/>
              </a:rPr>
              <a:t>Duración: </a:t>
            </a:r>
          </a:p>
          <a:p>
            <a:pPr algn="l">
              <a:lnSpc>
                <a:spcPts val="2424"/>
              </a:lnSpc>
            </a:pPr>
            <a:r>
              <a:rPr lang="en-US" sz="1154">
                <a:solidFill>
                  <a:srgbClr val="000000"/>
                </a:solidFill>
                <a:latin typeface="Arial"/>
                <a:ea typeface="Arial"/>
                <a:cs typeface="Arial"/>
                <a:sym typeface="Arial"/>
              </a:rPr>
              <a:t>Factores que intervienen:(estrés, desequilibrio </a:t>
            </a:r>
          </a:p>
          <a:p>
            <a:pPr algn="l">
              <a:lnSpc>
                <a:spcPts val="629"/>
              </a:lnSpc>
            </a:pPr>
            <a:r>
              <a:rPr lang="en-US" sz="1154">
                <a:solidFill>
                  <a:srgbClr val="000000"/>
                </a:solidFill>
                <a:latin typeface="Arial"/>
                <a:ea typeface="Arial"/>
                <a:cs typeface="Arial"/>
                <a:sym typeface="Arial"/>
              </a:rPr>
              <a:t>alimentario, menstruación, enfermedad) </a:t>
            </a:r>
          </a:p>
        </p:txBody>
      </p:sp>
      <p:sp>
        <p:nvSpPr>
          <p:cNvPr id="10" name="TextBox 10"/>
          <p:cNvSpPr txBox="1"/>
          <p:nvPr/>
        </p:nvSpPr>
        <p:spPr>
          <a:xfrm>
            <a:off x="5752049" y="3333801"/>
            <a:ext cx="2445624" cy="1337048"/>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Tratamientos realizados: </a:t>
            </a:r>
          </a:p>
          <a:p>
            <a:pPr algn="l">
              <a:lnSpc>
                <a:spcPts val="2424"/>
              </a:lnSpc>
            </a:pPr>
            <a:r>
              <a:rPr lang="en-US" sz="1154">
                <a:solidFill>
                  <a:srgbClr val="000000"/>
                </a:solidFill>
                <a:latin typeface="Arial"/>
                <a:ea typeface="Arial"/>
                <a:cs typeface="Arial"/>
                <a:sym typeface="Arial"/>
              </a:rPr>
              <a:t>Alergias o sensibilidades conocidas: </a:t>
            </a:r>
          </a:p>
          <a:p>
            <a:pPr algn="l">
              <a:lnSpc>
                <a:spcPts val="2886"/>
              </a:lnSpc>
            </a:pPr>
            <a:r>
              <a:rPr lang="en-US" sz="1154">
                <a:solidFill>
                  <a:srgbClr val="000000"/>
                </a:solidFill>
                <a:latin typeface="Arial"/>
                <a:ea typeface="Arial"/>
                <a:cs typeface="Arial"/>
                <a:sym typeface="Arial"/>
              </a:rPr>
              <a:t>Medicación actual: </a:t>
            </a:r>
          </a:p>
          <a:p>
            <a:pPr algn="l">
              <a:lnSpc>
                <a:spcPts val="2424"/>
              </a:lnSpc>
            </a:pPr>
            <a:r>
              <a:rPr lang="en-US" sz="1154">
                <a:solidFill>
                  <a:srgbClr val="000000"/>
                </a:solidFill>
                <a:latin typeface="Arial"/>
                <a:ea typeface="Arial"/>
                <a:cs typeface="Arial"/>
                <a:sym typeface="Arial"/>
              </a:rPr>
              <a:t>Tratamientos médicos capilares: </a:t>
            </a:r>
          </a:p>
        </p:txBody>
      </p:sp>
      <p:sp>
        <p:nvSpPr>
          <p:cNvPr id="11" name="TextBox 11"/>
          <p:cNvSpPr txBox="1"/>
          <p:nvPr/>
        </p:nvSpPr>
        <p:spPr>
          <a:xfrm>
            <a:off x="7033819" y="4731759"/>
            <a:ext cx="315276" cy="106244"/>
          </a:xfrm>
          <a:prstGeom prst="rect">
            <a:avLst/>
          </a:prstGeom>
        </p:spPr>
        <p:txBody>
          <a:bodyPr lIns="0" tIns="0" rIns="0" bIns="0" rtlCol="0" anchor="t">
            <a:spAutoFit/>
          </a:bodyPr>
          <a:lstStyle/>
          <a:p>
            <a:pPr algn="l">
              <a:lnSpc>
                <a:spcPts val="577"/>
              </a:lnSpc>
            </a:pPr>
            <a:r>
              <a:rPr lang="en-US" sz="1154">
                <a:solidFill>
                  <a:srgbClr val="000000"/>
                </a:solidFill>
                <a:latin typeface="Arial"/>
                <a:ea typeface="Arial"/>
                <a:cs typeface="Arial"/>
                <a:sym typeface="Arial"/>
              </a:rPr>
              <a:t>SI □ </a:t>
            </a:r>
          </a:p>
        </p:txBody>
      </p:sp>
      <p:sp>
        <p:nvSpPr>
          <p:cNvPr id="12" name="TextBox 12"/>
          <p:cNvSpPr txBox="1"/>
          <p:nvPr/>
        </p:nvSpPr>
        <p:spPr>
          <a:xfrm>
            <a:off x="7629126" y="4731759"/>
            <a:ext cx="396407" cy="106244"/>
          </a:xfrm>
          <a:prstGeom prst="rect">
            <a:avLst/>
          </a:prstGeom>
        </p:spPr>
        <p:txBody>
          <a:bodyPr lIns="0" tIns="0" rIns="0" bIns="0" rtlCol="0" anchor="t">
            <a:spAutoFit/>
          </a:bodyPr>
          <a:lstStyle/>
          <a:p>
            <a:pPr algn="l">
              <a:lnSpc>
                <a:spcPts val="577"/>
              </a:lnSpc>
            </a:pPr>
            <a:r>
              <a:rPr lang="en-US" sz="1154">
                <a:solidFill>
                  <a:srgbClr val="000000"/>
                </a:solidFill>
                <a:latin typeface="Arial"/>
                <a:ea typeface="Arial"/>
                <a:cs typeface="Arial"/>
                <a:sym typeface="Arial"/>
              </a:rPr>
              <a:t>NO □ </a:t>
            </a:r>
          </a:p>
        </p:txBody>
      </p:sp>
      <p:sp>
        <p:nvSpPr>
          <p:cNvPr id="13" name="TextBox 13"/>
          <p:cNvSpPr txBox="1"/>
          <p:nvPr/>
        </p:nvSpPr>
        <p:spPr>
          <a:xfrm>
            <a:off x="9392191" y="2433131"/>
            <a:ext cx="2853449" cy="643512"/>
          </a:xfrm>
          <a:prstGeom prst="rect">
            <a:avLst/>
          </a:prstGeom>
        </p:spPr>
        <p:txBody>
          <a:bodyPr lIns="0" tIns="0" rIns="0" bIns="0" rtlCol="0" anchor="t">
            <a:spAutoFit/>
          </a:bodyPr>
          <a:lstStyle/>
          <a:p>
            <a:pPr algn="l">
              <a:lnSpc>
                <a:spcPts val="2655"/>
              </a:lnSpc>
            </a:pPr>
            <a:r>
              <a:rPr lang="en-US" sz="1154">
                <a:solidFill>
                  <a:srgbClr val="000000"/>
                </a:solidFill>
                <a:latin typeface="Arial"/>
                <a:ea typeface="Arial"/>
                <a:cs typeface="Arial"/>
                <a:sym typeface="Arial"/>
              </a:rPr>
              <a:t>¿Se ensucia el cabello con rapidez? Tipodechampúyacondicionadorqueusa </a:t>
            </a:r>
          </a:p>
        </p:txBody>
      </p:sp>
      <p:sp>
        <p:nvSpPr>
          <p:cNvPr id="14" name="TextBox 14"/>
          <p:cNvSpPr txBox="1"/>
          <p:nvPr/>
        </p:nvSpPr>
        <p:spPr>
          <a:xfrm>
            <a:off x="9698642" y="5005998"/>
            <a:ext cx="41578" cy="182444"/>
          </a:xfrm>
          <a:prstGeom prst="rect">
            <a:avLst/>
          </a:prstGeom>
        </p:spPr>
        <p:txBody>
          <a:bodyPr lIns="0" tIns="0" rIns="0" bIns="0" rtlCol="0" anchor="t">
            <a:spAutoFit/>
          </a:bodyPr>
          <a:lstStyle/>
          <a:p>
            <a:pPr algn="l">
              <a:lnSpc>
                <a:spcPts val="1328"/>
              </a:lnSpc>
            </a:pPr>
            <a:r>
              <a:rPr lang="en-US" sz="1154" b="1">
                <a:solidFill>
                  <a:srgbClr val="000000"/>
                </a:solidFill>
                <a:latin typeface="Arial Bold"/>
                <a:ea typeface="Arial Bold"/>
                <a:cs typeface="Arial Bold"/>
                <a:sym typeface="Arial Bold"/>
              </a:rPr>
              <a:t> </a:t>
            </a:r>
          </a:p>
        </p:txBody>
      </p:sp>
      <p:sp>
        <p:nvSpPr>
          <p:cNvPr id="15" name="TextBox 15"/>
          <p:cNvSpPr txBox="1"/>
          <p:nvPr/>
        </p:nvSpPr>
        <p:spPr>
          <a:xfrm>
            <a:off x="9392191" y="5174620"/>
            <a:ext cx="2963154"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Normal □ Graso □ Seco □ Frágil □ Otros□</a:t>
            </a:r>
          </a:p>
        </p:txBody>
      </p:sp>
      <p:sp>
        <p:nvSpPr>
          <p:cNvPr id="16" name="TextBox 16"/>
          <p:cNvSpPr txBox="1"/>
          <p:nvPr/>
        </p:nvSpPr>
        <p:spPr>
          <a:xfrm>
            <a:off x="9392191" y="5343479"/>
            <a:ext cx="823780" cy="519687"/>
          </a:xfrm>
          <a:prstGeom prst="rect">
            <a:avLst/>
          </a:prstGeom>
        </p:spPr>
        <p:txBody>
          <a:bodyPr lIns="0" tIns="0" rIns="0" bIns="0" rtlCol="0" anchor="t">
            <a:spAutoFit/>
          </a:bodyPr>
          <a:lstStyle/>
          <a:p>
            <a:pPr algn="just">
              <a:lnSpc>
                <a:spcPts val="1328"/>
              </a:lnSpc>
            </a:pPr>
            <a:r>
              <a:rPr lang="en-US" sz="1154">
                <a:solidFill>
                  <a:srgbClr val="000000"/>
                </a:solidFill>
                <a:latin typeface="Arial"/>
                <a:ea typeface="Arial"/>
                <a:cs typeface="Arial"/>
                <a:sym typeface="Arial"/>
              </a:rPr>
              <a:t> </a:t>
            </a:r>
          </a:p>
          <a:p>
            <a:pPr algn="just">
              <a:lnSpc>
                <a:spcPts val="1328"/>
              </a:lnSpc>
            </a:pPr>
            <a:r>
              <a:rPr lang="en-US" sz="1154" b="1">
                <a:solidFill>
                  <a:srgbClr val="000000"/>
                </a:solidFill>
                <a:latin typeface="Arial Bold"/>
                <a:ea typeface="Arial Bold"/>
                <a:cs typeface="Arial Bold"/>
                <a:sym typeface="Arial Bold"/>
              </a:rPr>
              <a:t>Grosor: Densidad :</a:t>
            </a:r>
          </a:p>
        </p:txBody>
      </p:sp>
      <p:sp>
        <p:nvSpPr>
          <p:cNvPr id="17" name="TextBox 17"/>
          <p:cNvSpPr txBox="1"/>
          <p:nvPr/>
        </p:nvSpPr>
        <p:spPr>
          <a:xfrm>
            <a:off x="10093069" y="5343479"/>
            <a:ext cx="464836" cy="351066"/>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Liso □ Fino □ </a:t>
            </a:r>
          </a:p>
        </p:txBody>
      </p:sp>
      <p:sp>
        <p:nvSpPr>
          <p:cNvPr id="18" name="TextBox 18"/>
          <p:cNvSpPr txBox="1"/>
          <p:nvPr/>
        </p:nvSpPr>
        <p:spPr>
          <a:xfrm>
            <a:off x="10654651" y="5343479"/>
            <a:ext cx="822652"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Ondulado □ </a:t>
            </a:r>
          </a:p>
        </p:txBody>
      </p:sp>
      <p:sp>
        <p:nvSpPr>
          <p:cNvPr id="19" name="TextBox 19"/>
          <p:cNvSpPr txBox="1"/>
          <p:nvPr/>
        </p:nvSpPr>
        <p:spPr>
          <a:xfrm>
            <a:off x="11584635" y="5343479"/>
            <a:ext cx="597341"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Rizado□</a:t>
            </a:r>
          </a:p>
        </p:txBody>
      </p:sp>
      <p:sp>
        <p:nvSpPr>
          <p:cNvPr id="20" name="TextBox 20"/>
          <p:cNvSpPr txBox="1"/>
          <p:nvPr/>
        </p:nvSpPr>
        <p:spPr>
          <a:xfrm>
            <a:off x="9930313" y="5512101"/>
            <a:ext cx="41578"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 </a:t>
            </a:r>
          </a:p>
        </p:txBody>
      </p:sp>
      <p:sp>
        <p:nvSpPr>
          <p:cNvPr id="21" name="TextBox 21"/>
          <p:cNvSpPr txBox="1"/>
          <p:nvPr/>
        </p:nvSpPr>
        <p:spPr>
          <a:xfrm>
            <a:off x="10833537" y="5512101"/>
            <a:ext cx="581863"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Medio □ </a:t>
            </a:r>
          </a:p>
        </p:txBody>
      </p:sp>
      <p:sp>
        <p:nvSpPr>
          <p:cNvPr id="22" name="TextBox 22"/>
          <p:cNvSpPr txBox="1"/>
          <p:nvPr/>
        </p:nvSpPr>
        <p:spPr>
          <a:xfrm>
            <a:off x="11608095" y="5512101"/>
            <a:ext cx="664643"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Grueso□</a:t>
            </a:r>
          </a:p>
        </p:txBody>
      </p:sp>
      <p:sp>
        <p:nvSpPr>
          <p:cNvPr id="23" name="TextBox 23"/>
          <p:cNvSpPr txBox="1"/>
          <p:nvPr/>
        </p:nvSpPr>
        <p:spPr>
          <a:xfrm>
            <a:off x="10053186" y="5680722"/>
            <a:ext cx="41578" cy="182444"/>
          </a:xfrm>
          <a:prstGeom prst="rect">
            <a:avLst/>
          </a:prstGeom>
        </p:spPr>
        <p:txBody>
          <a:bodyPr lIns="0" tIns="0" rIns="0" bIns="0" rtlCol="0" anchor="t">
            <a:spAutoFit/>
          </a:bodyPr>
          <a:lstStyle/>
          <a:p>
            <a:pPr algn="l">
              <a:lnSpc>
                <a:spcPts val="1328"/>
              </a:lnSpc>
            </a:pPr>
            <a:r>
              <a:rPr lang="en-US" sz="1154" b="1">
                <a:solidFill>
                  <a:srgbClr val="000000"/>
                </a:solidFill>
                <a:latin typeface="Arial Bold"/>
                <a:ea typeface="Arial Bold"/>
                <a:cs typeface="Arial Bold"/>
                <a:sym typeface="Arial Bold"/>
              </a:rPr>
              <a:t> </a:t>
            </a:r>
          </a:p>
        </p:txBody>
      </p:sp>
      <p:sp>
        <p:nvSpPr>
          <p:cNvPr id="24" name="TextBox 24"/>
          <p:cNvSpPr txBox="1"/>
          <p:nvPr/>
        </p:nvSpPr>
        <p:spPr>
          <a:xfrm>
            <a:off x="10305678" y="5680722"/>
            <a:ext cx="514185"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Baja □ </a:t>
            </a:r>
          </a:p>
        </p:txBody>
      </p:sp>
      <p:sp>
        <p:nvSpPr>
          <p:cNvPr id="25" name="TextBox 25"/>
          <p:cNvSpPr txBox="1"/>
          <p:nvPr/>
        </p:nvSpPr>
        <p:spPr>
          <a:xfrm>
            <a:off x="11087568" y="5680722"/>
            <a:ext cx="431927" cy="182444"/>
          </a:xfrm>
          <a:prstGeom prst="rect">
            <a:avLst/>
          </a:prstGeom>
        </p:spPr>
        <p:txBody>
          <a:bodyPr lIns="0" tIns="0" rIns="0" bIns="0" rtlCol="0" anchor="t">
            <a:spAutoFit/>
          </a:bodyPr>
          <a:lstStyle/>
          <a:p>
            <a:pPr algn="l">
              <a:lnSpc>
                <a:spcPts val="1328"/>
              </a:lnSpc>
            </a:pPr>
            <a:r>
              <a:rPr lang="en-US" sz="1154">
                <a:solidFill>
                  <a:srgbClr val="000000"/>
                </a:solidFill>
                <a:latin typeface="Arial"/>
                <a:ea typeface="Arial"/>
                <a:cs typeface="Arial"/>
                <a:sym typeface="Arial"/>
              </a:rPr>
              <a:t>Alta □ </a:t>
            </a:r>
          </a:p>
        </p:txBody>
      </p:sp>
      <p:sp>
        <p:nvSpPr>
          <p:cNvPr id="26" name="TextBox 26"/>
          <p:cNvSpPr txBox="1"/>
          <p:nvPr/>
        </p:nvSpPr>
        <p:spPr>
          <a:xfrm>
            <a:off x="10688376" y="293604"/>
            <a:ext cx="457056"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Fecha:</a:t>
            </a:r>
          </a:p>
        </p:txBody>
      </p:sp>
      <p:sp>
        <p:nvSpPr>
          <p:cNvPr id="27" name="TextBox 27"/>
          <p:cNvSpPr txBox="1"/>
          <p:nvPr/>
        </p:nvSpPr>
        <p:spPr>
          <a:xfrm>
            <a:off x="10349667" y="721755"/>
            <a:ext cx="539313"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Edad: </a:t>
            </a:r>
          </a:p>
        </p:txBody>
      </p:sp>
      <p:sp>
        <p:nvSpPr>
          <p:cNvPr id="28" name="TextBox 28"/>
          <p:cNvSpPr txBox="1"/>
          <p:nvPr/>
        </p:nvSpPr>
        <p:spPr>
          <a:xfrm>
            <a:off x="11914546" y="721755"/>
            <a:ext cx="382422"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Sexo:</a:t>
            </a:r>
          </a:p>
        </p:txBody>
      </p:sp>
      <p:sp>
        <p:nvSpPr>
          <p:cNvPr id="29" name="TextBox 29"/>
          <p:cNvSpPr txBox="1"/>
          <p:nvPr/>
        </p:nvSpPr>
        <p:spPr>
          <a:xfrm>
            <a:off x="10330605" y="1145651"/>
            <a:ext cx="207588" cy="153869"/>
          </a:xfrm>
          <a:prstGeom prst="rect">
            <a:avLst/>
          </a:prstGeom>
        </p:spPr>
        <p:txBody>
          <a:bodyPr lIns="0" tIns="0" rIns="0" bIns="0" rtlCol="0" anchor="t">
            <a:spAutoFit/>
          </a:bodyPr>
          <a:lstStyle/>
          <a:p>
            <a:pPr algn="l">
              <a:lnSpc>
                <a:spcPts val="1088"/>
              </a:lnSpc>
            </a:pPr>
            <a:r>
              <a:rPr lang="en-US" sz="1154">
                <a:solidFill>
                  <a:srgbClr val="000000"/>
                </a:solidFill>
                <a:latin typeface="Arial"/>
                <a:ea typeface="Arial"/>
                <a:cs typeface="Arial"/>
                <a:sym typeface="Arial"/>
              </a:rPr>
              <a:t>Tlf:</a:t>
            </a:r>
          </a:p>
        </p:txBody>
      </p:sp>
      <p:sp>
        <p:nvSpPr>
          <p:cNvPr id="30" name="TextBox 30"/>
          <p:cNvSpPr txBox="1"/>
          <p:nvPr/>
        </p:nvSpPr>
        <p:spPr>
          <a:xfrm>
            <a:off x="9392191" y="1233732"/>
            <a:ext cx="2900260" cy="493941"/>
          </a:xfrm>
          <a:prstGeom prst="rect">
            <a:avLst/>
          </a:prstGeom>
        </p:spPr>
        <p:txBody>
          <a:bodyPr lIns="0" tIns="0" rIns="0" bIns="0" rtlCol="0" anchor="t">
            <a:spAutoFit/>
          </a:bodyPr>
          <a:lstStyle/>
          <a:p>
            <a:pPr algn="l">
              <a:lnSpc>
                <a:spcPts val="2886"/>
              </a:lnSpc>
            </a:pPr>
            <a:r>
              <a:rPr lang="en-US" sz="1154" b="1">
                <a:solidFill>
                  <a:srgbClr val="000000"/>
                </a:solidFill>
                <a:latin typeface="Arial Bold"/>
                <a:ea typeface="Arial Bold"/>
                <a:cs typeface="Arial Bold"/>
                <a:sym typeface="Arial Bold"/>
              </a:rPr>
              <a:t>HÁBITOS DE HIGIENE </a:t>
            </a:r>
          </a:p>
          <a:p>
            <a:pPr algn="l">
              <a:lnSpc>
                <a:spcPts val="577"/>
              </a:lnSpc>
            </a:pPr>
            <a:r>
              <a:rPr lang="en-US" sz="1154">
                <a:solidFill>
                  <a:srgbClr val="000000"/>
                </a:solidFill>
                <a:latin typeface="Arial"/>
                <a:ea typeface="Arial"/>
                <a:cs typeface="Arial"/>
                <a:sym typeface="Arial"/>
              </a:rPr>
              <a:t>¿Cuándoselavóelcabelloporúltimavez? </a:t>
            </a:r>
          </a:p>
        </p:txBody>
      </p:sp>
      <p:sp>
        <p:nvSpPr>
          <p:cNvPr id="31" name="TextBox 31"/>
          <p:cNvSpPr txBox="1"/>
          <p:nvPr/>
        </p:nvSpPr>
        <p:spPr>
          <a:xfrm>
            <a:off x="6327708" y="293604"/>
            <a:ext cx="41578"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 </a:t>
            </a:r>
          </a:p>
        </p:txBody>
      </p:sp>
      <p:sp>
        <p:nvSpPr>
          <p:cNvPr id="32" name="TextBox 32"/>
          <p:cNvSpPr txBox="1"/>
          <p:nvPr/>
        </p:nvSpPr>
        <p:spPr>
          <a:xfrm>
            <a:off x="9392191" y="1908217"/>
            <a:ext cx="1471368"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Frecuencia de lavado </a:t>
            </a:r>
          </a:p>
        </p:txBody>
      </p:sp>
      <p:sp>
        <p:nvSpPr>
          <p:cNvPr id="33" name="TextBox 33"/>
          <p:cNvSpPr txBox="1"/>
          <p:nvPr/>
        </p:nvSpPr>
        <p:spPr>
          <a:xfrm>
            <a:off x="9392191" y="3426176"/>
            <a:ext cx="2104385"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Frecuencia y forma de peinado </a:t>
            </a:r>
          </a:p>
        </p:txBody>
      </p:sp>
      <p:sp>
        <p:nvSpPr>
          <p:cNvPr id="34" name="TextBox 34"/>
          <p:cNvSpPr txBox="1"/>
          <p:nvPr/>
        </p:nvSpPr>
        <p:spPr>
          <a:xfrm>
            <a:off x="9392191" y="3932040"/>
            <a:ext cx="1821716" cy="325319"/>
          </a:xfrm>
          <a:prstGeom prst="rect">
            <a:avLst/>
          </a:prstGeom>
        </p:spPr>
        <p:txBody>
          <a:bodyPr lIns="0" tIns="0" rIns="0" bIns="0" rtlCol="0" anchor="t">
            <a:spAutoFit/>
          </a:bodyPr>
          <a:lstStyle/>
          <a:p>
            <a:pPr algn="l">
              <a:lnSpc>
                <a:spcPts val="2886"/>
              </a:lnSpc>
            </a:pPr>
            <a:r>
              <a:rPr lang="en-US" sz="1154">
                <a:solidFill>
                  <a:srgbClr val="000000"/>
                </a:solidFill>
                <a:latin typeface="Arial"/>
                <a:ea typeface="Arial"/>
                <a:cs typeface="Arial"/>
                <a:sym typeface="Arial"/>
              </a:rPr>
              <a:t>Otros cuidados que realiza </a:t>
            </a:r>
          </a:p>
        </p:txBody>
      </p:sp>
      <p:sp>
        <p:nvSpPr>
          <p:cNvPr id="35" name="TextBox 35"/>
          <p:cNvSpPr txBox="1"/>
          <p:nvPr/>
        </p:nvSpPr>
        <p:spPr>
          <a:xfrm>
            <a:off x="5752049" y="4831512"/>
            <a:ext cx="2132126" cy="182444"/>
          </a:xfrm>
          <a:prstGeom prst="rect">
            <a:avLst/>
          </a:prstGeom>
        </p:spPr>
        <p:txBody>
          <a:bodyPr lIns="0" tIns="0" rIns="0" bIns="0" rtlCol="0" anchor="t">
            <a:spAutoFit/>
          </a:bodyPr>
          <a:lstStyle/>
          <a:p>
            <a:pPr algn="l">
              <a:lnSpc>
                <a:spcPts val="1373"/>
              </a:lnSpc>
            </a:pPr>
            <a:r>
              <a:rPr lang="en-US" sz="1154" b="1">
                <a:solidFill>
                  <a:srgbClr val="000000"/>
                </a:solidFill>
                <a:latin typeface="Arial Bold"/>
                <a:ea typeface="Arial Bold"/>
                <a:cs typeface="Arial Bold"/>
                <a:sym typeface="Arial Bold"/>
              </a:rPr>
              <a:t>DATOS DELAEXPLORACIÓN</a:t>
            </a:r>
          </a:p>
        </p:txBody>
      </p:sp>
      <p:sp>
        <p:nvSpPr>
          <p:cNvPr id="36" name="TextBox 36"/>
          <p:cNvSpPr txBox="1"/>
          <p:nvPr/>
        </p:nvSpPr>
        <p:spPr>
          <a:xfrm>
            <a:off x="5752049" y="5005998"/>
            <a:ext cx="1172395" cy="182444"/>
          </a:xfrm>
          <a:prstGeom prst="rect">
            <a:avLst/>
          </a:prstGeom>
        </p:spPr>
        <p:txBody>
          <a:bodyPr lIns="0" tIns="0" rIns="0" bIns="0" rtlCol="0" anchor="t">
            <a:spAutoFit/>
          </a:bodyPr>
          <a:lstStyle/>
          <a:p>
            <a:pPr algn="l">
              <a:lnSpc>
                <a:spcPts val="1373"/>
              </a:lnSpc>
            </a:pPr>
            <a:r>
              <a:rPr lang="en-US" sz="1154" b="1">
                <a:solidFill>
                  <a:srgbClr val="000000"/>
                </a:solidFill>
                <a:latin typeface="Arial Bold"/>
                <a:ea typeface="Arial Bold"/>
                <a:cs typeface="Arial Bold"/>
                <a:sym typeface="Arial Bold"/>
              </a:rPr>
              <a:t>Cuero cabelludo</a:t>
            </a:r>
          </a:p>
        </p:txBody>
      </p:sp>
      <p:sp>
        <p:nvSpPr>
          <p:cNvPr id="37" name="TextBox 37"/>
          <p:cNvSpPr txBox="1"/>
          <p:nvPr/>
        </p:nvSpPr>
        <p:spPr>
          <a:xfrm>
            <a:off x="5752049" y="6059101"/>
            <a:ext cx="3109827" cy="658902"/>
          </a:xfrm>
          <a:prstGeom prst="rect">
            <a:avLst/>
          </a:prstGeom>
        </p:spPr>
        <p:txBody>
          <a:bodyPr lIns="0" tIns="0" rIns="0" bIns="0" rtlCol="0" anchor="t">
            <a:spAutoFit/>
          </a:bodyPr>
          <a:lstStyle/>
          <a:p>
            <a:pPr algn="l">
              <a:lnSpc>
                <a:spcPts val="2701"/>
              </a:lnSpc>
            </a:pPr>
            <a:r>
              <a:rPr lang="en-US" sz="1154" b="1">
                <a:solidFill>
                  <a:srgbClr val="000000"/>
                </a:solidFill>
                <a:latin typeface="Arial Bold"/>
                <a:ea typeface="Arial Bold"/>
                <a:cs typeface="Arial Bold"/>
                <a:sym typeface="Arial Bold"/>
              </a:rPr>
              <a:t>DIAGNÓSTICO: </a:t>
            </a:r>
            <a:r>
              <a:rPr lang="en-US" sz="1154" b="1">
                <a:solidFill>
                  <a:srgbClr val="313131"/>
                </a:solidFill>
                <a:latin typeface="Arial Bold"/>
                <a:ea typeface="Arial Bold"/>
                <a:cs typeface="Arial Bold"/>
                <a:sym typeface="Arial Bold"/>
              </a:rPr>
              <a:t>RECOMENDACIONES/TRATAMIENTO EN CASA: </a:t>
            </a:r>
          </a:p>
        </p:txBody>
      </p:sp>
      <p:sp>
        <p:nvSpPr>
          <p:cNvPr id="38" name="TextBox 38"/>
          <p:cNvSpPr txBox="1"/>
          <p:nvPr/>
        </p:nvSpPr>
        <p:spPr>
          <a:xfrm>
            <a:off x="5752049" y="7082560"/>
            <a:ext cx="1960682" cy="315794"/>
          </a:xfrm>
          <a:prstGeom prst="rect">
            <a:avLst/>
          </a:prstGeom>
        </p:spPr>
        <p:txBody>
          <a:bodyPr lIns="0" tIns="0" rIns="0" bIns="0" rtlCol="0" anchor="t">
            <a:spAutoFit/>
          </a:bodyPr>
          <a:lstStyle/>
          <a:p>
            <a:pPr algn="l">
              <a:lnSpc>
                <a:spcPts val="2705"/>
              </a:lnSpc>
            </a:pPr>
            <a:r>
              <a:rPr lang="en-US" sz="1154" b="1">
                <a:solidFill>
                  <a:srgbClr val="313131"/>
                </a:solidFill>
                <a:latin typeface="Arial Bold"/>
                <a:ea typeface="Arial Bold"/>
                <a:cs typeface="Arial Bold"/>
                <a:sym typeface="Arial Bold"/>
              </a:rPr>
              <a:t>DISEÑO DE TRATAMIENTO: </a:t>
            </a:r>
          </a:p>
        </p:txBody>
      </p:sp>
      <p:sp>
        <p:nvSpPr>
          <p:cNvPr id="39" name="TextBox 39"/>
          <p:cNvSpPr txBox="1"/>
          <p:nvPr/>
        </p:nvSpPr>
        <p:spPr>
          <a:xfrm>
            <a:off x="6284600" y="7426034"/>
            <a:ext cx="556011" cy="315794"/>
          </a:xfrm>
          <a:prstGeom prst="rect">
            <a:avLst/>
          </a:prstGeom>
        </p:spPr>
        <p:txBody>
          <a:bodyPr lIns="0" tIns="0" rIns="0" bIns="0" rtlCol="0" anchor="t">
            <a:spAutoFit/>
          </a:bodyPr>
          <a:lstStyle/>
          <a:p>
            <a:pPr algn="l">
              <a:lnSpc>
                <a:spcPts val="2705"/>
              </a:lnSpc>
            </a:pPr>
            <a:r>
              <a:rPr lang="en-US" sz="1154" b="1">
                <a:solidFill>
                  <a:srgbClr val="000000"/>
                </a:solidFill>
                <a:latin typeface="Arial Bold"/>
                <a:ea typeface="Arial Bold"/>
                <a:cs typeface="Arial Bold"/>
                <a:sym typeface="Arial Bold"/>
              </a:rPr>
              <a:t>FECHA</a:t>
            </a:r>
            <a:r>
              <a:rPr lang="en-US" sz="1154" b="1">
                <a:solidFill>
                  <a:srgbClr val="313131"/>
                </a:solidFill>
                <a:latin typeface="Arial Bold"/>
                <a:ea typeface="Arial Bold"/>
                <a:cs typeface="Arial Bold"/>
                <a:sym typeface="Arial Bold"/>
              </a:rPr>
              <a:t> </a:t>
            </a:r>
          </a:p>
        </p:txBody>
      </p:sp>
      <p:sp>
        <p:nvSpPr>
          <p:cNvPr id="40" name="TextBox 40"/>
          <p:cNvSpPr txBox="1"/>
          <p:nvPr/>
        </p:nvSpPr>
        <p:spPr>
          <a:xfrm>
            <a:off x="7384258" y="7426034"/>
            <a:ext cx="1851628" cy="315794"/>
          </a:xfrm>
          <a:prstGeom prst="rect">
            <a:avLst/>
          </a:prstGeom>
        </p:spPr>
        <p:txBody>
          <a:bodyPr lIns="0" tIns="0" rIns="0" bIns="0" rtlCol="0" anchor="t">
            <a:spAutoFit/>
          </a:bodyPr>
          <a:lstStyle/>
          <a:p>
            <a:pPr algn="l">
              <a:lnSpc>
                <a:spcPts val="2705"/>
              </a:lnSpc>
            </a:pPr>
            <a:r>
              <a:rPr lang="en-US" sz="1154" b="1">
                <a:solidFill>
                  <a:srgbClr val="000000"/>
                </a:solidFill>
                <a:latin typeface="Arial Bold"/>
                <a:ea typeface="Arial Bold"/>
                <a:cs typeface="Arial Bold"/>
                <a:sym typeface="Arial Bold"/>
              </a:rPr>
              <a:t>PRODUCTOS/APARATOS</a:t>
            </a:r>
            <a:r>
              <a:rPr lang="en-US" sz="1154" b="1">
                <a:solidFill>
                  <a:srgbClr val="313131"/>
                </a:solidFill>
                <a:latin typeface="Arial Bold"/>
                <a:ea typeface="Arial Bold"/>
                <a:cs typeface="Arial Bold"/>
                <a:sym typeface="Arial Bold"/>
              </a:rPr>
              <a:t> </a:t>
            </a:r>
          </a:p>
        </p:txBody>
      </p:sp>
      <p:sp>
        <p:nvSpPr>
          <p:cNvPr id="41" name="TextBox 41"/>
          <p:cNvSpPr txBox="1"/>
          <p:nvPr/>
        </p:nvSpPr>
        <p:spPr>
          <a:xfrm>
            <a:off x="9392191" y="5005998"/>
            <a:ext cx="1087003" cy="182444"/>
          </a:xfrm>
          <a:prstGeom prst="rect">
            <a:avLst/>
          </a:prstGeom>
        </p:spPr>
        <p:txBody>
          <a:bodyPr lIns="0" tIns="0" rIns="0" bIns="0" rtlCol="0" anchor="t">
            <a:spAutoFit/>
          </a:bodyPr>
          <a:lstStyle/>
          <a:p>
            <a:pPr algn="l">
              <a:lnSpc>
                <a:spcPts val="1327"/>
              </a:lnSpc>
            </a:pPr>
            <a:r>
              <a:rPr lang="en-US" sz="1154" b="1">
                <a:solidFill>
                  <a:srgbClr val="000000"/>
                </a:solidFill>
                <a:latin typeface="Arial Bold"/>
                <a:ea typeface="Arial Bold"/>
                <a:cs typeface="Arial Bold"/>
                <a:sym typeface="Arial Bold"/>
              </a:rPr>
              <a:t>Tipo de cabello</a:t>
            </a:r>
          </a:p>
        </p:txBody>
      </p:sp>
      <p:sp>
        <p:nvSpPr>
          <p:cNvPr id="42" name="TextBox 42"/>
          <p:cNvSpPr txBox="1"/>
          <p:nvPr/>
        </p:nvSpPr>
        <p:spPr>
          <a:xfrm>
            <a:off x="9392191" y="5343479"/>
            <a:ext cx="507459" cy="182444"/>
          </a:xfrm>
          <a:prstGeom prst="rect">
            <a:avLst/>
          </a:prstGeom>
        </p:spPr>
        <p:txBody>
          <a:bodyPr lIns="0" tIns="0" rIns="0" bIns="0" rtlCol="0" anchor="t">
            <a:spAutoFit/>
          </a:bodyPr>
          <a:lstStyle/>
          <a:p>
            <a:pPr algn="l">
              <a:lnSpc>
                <a:spcPts val="1327"/>
              </a:lnSpc>
            </a:pPr>
            <a:r>
              <a:rPr lang="en-US" sz="1154" b="1" spc="1">
                <a:solidFill>
                  <a:srgbClr val="000000"/>
                </a:solidFill>
                <a:latin typeface="Arial Bold"/>
                <a:ea typeface="Arial Bold"/>
                <a:cs typeface="Arial Bold"/>
                <a:sym typeface="Arial Bold"/>
              </a:rPr>
              <a:t>Forma:</a:t>
            </a:r>
          </a:p>
        </p:txBody>
      </p:sp>
      <p:sp>
        <p:nvSpPr>
          <p:cNvPr id="43" name="TextBox 43"/>
          <p:cNvSpPr txBox="1"/>
          <p:nvPr/>
        </p:nvSpPr>
        <p:spPr>
          <a:xfrm>
            <a:off x="9392191" y="5849343"/>
            <a:ext cx="1122743" cy="351066"/>
          </a:xfrm>
          <a:prstGeom prst="rect">
            <a:avLst/>
          </a:prstGeom>
        </p:spPr>
        <p:txBody>
          <a:bodyPr lIns="0" tIns="0" rIns="0" bIns="0" rtlCol="0" anchor="t">
            <a:spAutoFit/>
          </a:bodyPr>
          <a:lstStyle/>
          <a:p>
            <a:pPr algn="l">
              <a:lnSpc>
                <a:spcPts val="1327"/>
              </a:lnSpc>
            </a:pPr>
            <a:r>
              <a:rPr lang="en-US" sz="1154" b="1">
                <a:solidFill>
                  <a:srgbClr val="000000"/>
                </a:solidFill>
                <a:latin typeface="Arial Bold"/>
                <a:ea typeface="Arial Bold"/>
                <a:cs typeface="Arial Bold"/>
                <a:sym typeface="Arial Bold"/>
              </a:rPr>
              <a:t>Observaciones:</a:t>
            </a:r>
          </a:p>
          <a:p>
            <a:pPr algn="l">
              <a:lnSpc>
                <a:spcPts val="1327"/>
              </a:lnSpc>
            </a:pPr>
            <a:r>
              <a:rPr lang="en-US" sz="1154">
                <a:solidFill>
                  <a:srgbClr val="000000"/>
                </a:solidFill>
                <a:latin typeface="Arial"/>
                <a:ea typeface="Arial"/>
                <a:cs typeface="Arial"/>
                <a:sym typeface="Arial"/>
              </a:rPr>
              <a:t> </a:t>
            </a:r>
          </a:p>
        </p:txBody>
      </p:sp>
      <p:sp>
        <p:nvSpPr>
          <p:cNvPr id="44" name="TextBox 44"/>
          <p:cNvSpPr txBox="1"/>
          <p:nvPr/>
        </p:nvSpPr>
        <p:spPr>
          <a:xfrm>
            <a:off x="9412718" y="7559384"/>
            <a:ext cx="1354717" cy="351066"/>
          </a:xfrm>
          <a:prstGeom prst="rect">
            <a:avLst/>
          </a:prstGeom>
        </p:spPr>
        <p:txBody>
          <a:bodyPr lIns="0" tIns="0" rIns="0" bIns="0" rtlCol="0" anchor="t">
            <a:spAutoFit/>
          </a:bodyPr>
          <a:lstStyle/>
          <a:p>
            <a:pPr algn="ctr">
              <a:lnSpc>
                <a:spcPts val="1327"/>
              </a:lnSpc>
            </a:pPr>
            <a:r>
              <a:rPr lang="en-US" sz="1154" b="1">
                <a:solidFill>
                  <a:srgbClr val="000000"/>
                </a:solidFill>
                <a:latin typeface="Arial Bold"/>
                <a:ea typeface="Arial Bold"/>
                <a:cs typeface="Arial Bold"/>
                <a:sym typeface="Arial Bold"/>
              </a:rPr>
              <a:t>PAUTAS ADMINISTRACIÓN</a:t>
            </a:r>
            <a:r>
              <a:rPr lang="en-US" sz="1154" b="1">
                <a:solidFill>
                  <a:srgbClr val="313131"/>
                </a:solidFill>
                <a:latin typeface="Arial Bold"/>
                <a:ea typeface="Arial Bold"/>
                <a:cs typeface="Arial Bold"/>
                <a:sym typeface="Arial Bold"/>
              </a:rPr>
              <a:t> </a:t>
            </a:r>
          </a:p>
        </p:txBody>
      </p:sp>
      <p:sp>
        <p:nvSpPr>
          <p:cNvPr id="45" name="TextBox 45"/>
          <p:cNvSpPr txBox="1"/>
          <p:nvPr/>
        </p:nvSpPr>
        <p:spPr>
          <a:xfrm>
            <a:off x="11080237" y="7530809"/>
            <a:ext cx="1341255" cy="211019"/>
          </a:xfrm>
          <a:prstGeom prst="rect">
            <a:avLst/>
          </a:prstGeom>
        </p:spPr>
        <p:txBody>
          <a:bodyPr lIns="0" tIns="0" rIns="0" bIns="0" rtlCol="0" anchor="t">
            <a:spAutoFit/>
          </a:bodyPr>
          <a:lstStyle/>
          <a:p>
            <a:pPr algn="l">
              <a:lnSpc>
                <a:spcPts val="1616"/>
              </a:lnSpc>
            </a:pPr>
            <a:r>
              <a:rPr lang="en-US" sz="1154" b="1">
                <a:solidFill>
                  <a:srgbClr val="000000"/>
                </a:solidFill>
                <a:latin typeface="Arial Bold"/>
                <a:ea typeface="Arial Bold"/>
                <a:cs typeface="Arial Bold"/>
                <a:sym typeface="Arial Bold"/>
              </a:rPr>
              <a:t>OBSERVACIONES</a:t>
            </a:r>
            <a:r>
              <a:rPr lang="en-US" sz="1154" b="1">
                <a:solidFill>
                  <a:srgbClr val="313131"/>
                </a:solidFill>
                <a:latin typeface="Arial Bold"/>
                <a:ea typeface="Arial Bold"/>
                <a:cs typeface="Arial Bold"/>
                <a:sym typeface="Arial Bold"/>
              </a:rPr>
              <a:t> </a:t>
            </a:r>
          </a:p>
        </p:txBody>
      </p:sp>
      <p:sp>
        <p:nvSpPr>
          <p:cNvPr id="46" name="Freeform 46"/>
          <p:cNvSpPr/>
          <p:nvPr/>
        </p:nvSpPr>
        <p:spPr>
          <a:xfrm rot="891087">
            <a:off x="9254323" y="6851709"/>
            <a:ext cx="11969060" cy="11520220"/>
          </a:xfrm>
          <a:custGeom>
            <a:avLst/>
            <a:gdLst/>
            <a:ahLst/>
            <a:cxnLst/>
            <a:rect l="l" t="t" r="r" b="b"/>
            <a:pathLst>
              <a:path w="11969060" h="11520220">
                <a:moveTo>
                  <a:pt x="0" y="0"/>
                </a:moveTo>
                <a:lnTo>
                  <a:pt x="11969060" y="0"/>
                </a:lnTo>
                <a:lnTo>
                  <a:pt x="11969060" y="11520220"/>
                </a:lnTo>
                <a:lnTo>
                  <a:pt x="0" y="11520220"/>
                </a:lnTo>
                <a:lnTo>
                  <a:pt x="0" y="0"/>
                </a:lnTo>
                <a:close/>
              </a:path>
            </a:pathLst>
          </a:custGeom>
          <a:blipFill>
            <a:blip r:embed="rId4">
              <a:alphaModFix amt="59000"/>
            </a:blip>
            <a:stretch>
              <a:fillRect/>
            </a:stretch>
          </a:blipFill>
        </p:spPr>
        <p:txBody>
          <a:bodyPr/>
          <a:lstStyle/>
          <a:p>
            <a:endParaRPr lang="es-ES"/>
          </a:p>
        </p:txBody>
      </p:sp>
      <p:sp>
        <p:nvSpPr>
          <p:cNvPr id="47" name="Freeform 47"/>
          <p:cNvSpPr/>
          <p:nvPr/>
        </p:nvSpPr>
        <p:spPr>
          <a:xfrm rot="891087">
            <a:off x="-6281226" y="-7718215"/>
            <a:ext cx="11969060" cy="11520220"/>
          </a:xfrm>
          <a:custGeom>
            <a:avLst/>
            <a:gdLst/>
            <a:ahLst/>
            <a:cxnLst/>
            <a:rect l="l" t="t" r="r" b="b"/>
            <a:pathLst>
              <a:path w="11969060" h="11520220">
                <a:moveTo>
                  <a:pt x="0" y="0"/>
                </a:moveTo>
                <a:lnTo>
                  <a:pt x="11969059" y="0"/>
                </a:lnTo>
                <a:lnTo>
                  <a:pt x="11969059" y="11520220"/>
                </a:lnTo>
                <a:lnTo>
                  <a:pt x="0" y="11520220"/>
                </a:lnTo>
                <a:lnTo>
                  <a:pt x="0" y="0"/>
                </a:lnTo>
                <a:close/>
              </a:path>
            </a:pathLst>
          </a:custGeom>
          <a:blipFill>
            <a:blip r:embed="rId4">
              <a:alphaModFix amt="59000"/>
            </a:blip>
            <a:stretch>
              <a:fillRect/>
            </a:stretch>
          </a:blipFill>
        </p:spPr>
        <p:txBody>
          <a:bodyPr/>
          <a:lstStyle/>
          <a:p>
            <a:endParaRPr lang="es-E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93787"/>
            <a:ext cx="7395184" cy="9650339"/>
          </a:xfrm>
          <a:custGeom>
            <a:avLst/>
            <a:gdLst/>
            <a:ahLst/>
            <a:cxnLst/>
            <a:rect l="l" t="t" r="r" b="b"/>
            <a:pathLst>
              <a:path w="7395184" h="9650339">
                <a:moveTo>
                  <a:pt x="0" y="0"/>
                </a:moveTo>
                <a:lnTo>
                  <a:pt x="7395184" y="0"/>
                </a:lnTo>
                <a:lnTo>
                  <a:pt x="7395184" y="9650340"/>
                </a:lnTo>
                <a:lnTo>
                  <a:pt x="0" y="9650340"/>
                </a:lnTo>
                <a:lnTo>
                  <a:pt x="0" y="0"/>
                </a:lnTo>
                <a:close/>
              </a:path>
            </a:pathLst>
          </a:custGeom>
          <a:blipFill>
            <a:blip r:embed="rId2"/>
            <a:stretch>
              <a:fillRect t="-452" b="-452"/>
            </a:stretch>
          </a:blipFill>
        </p:spPr>
        <p:txBody>
          <a:bodyPr/>
          <a:lstStyle/>
          <a:p>
            <a:endParaRPr lang="es-ES"/>
          </a:p>
        </p:txBody>
      </p:sp>
      <p:sp>
        <p:nvSpPr>
          <p:cNvPr id="3" name="Freeform 3"/>
          <p:cNvSpPr/>
          <p:nvPr/>
        </p:nvSpPr>
        <p:spPr>
          <a:xfrm>
            <a:off x="10521828" y="193787"/>
            <a:ext cx="6979315" cy="9759085"/>
          </a:xfrm>
          <a:custGeom>
            <a:avLst/>
            <a:gdLst/>
            <a:ahLst/>
            <a:cxnLst/>
            <a:rect l="l" t="t" r="r" b="b"/>
            <a:pathLst>
              <a:path w="6979315" h="9759085">
                <a:moveTo>
                  <a:pt x="0" y="0"/>
                </a:moveTo>
                <a:lnTo>
                  <a:pt x="6979316" y="0"/>
                </a:lnTo>
                <a:lnTo>
                  <a:pt x="6979316" y="9759086"/>
                </a:lnTo>
                <a:lnTo>
                  <a:pt x="0" y="9759086"/>
                </a:lnTo>
                <a:lnTo>
                  <a:pt x="0" y="0"/>
                </a:lnTo>
                <a:close/>
              </a:path>
            </a:pathLst>
          </a:custGeom>
          <a:blipFill>
            <a:blip r:embed="rId3"/>
            <a:stretch>
              <a:fillRect/>
            </a:stretch>
          </a:blipFill>
        </p:spPr>
        <p:txBody>
          <a:bodyPr/>
          <a:lstStyle/>
          <a:p>
            <a:endParaRPr lang="es-ES"/>
          </a:p>
        </p:txBody>
      </p:sp>
      <p:sp>
        <p:nvSpPr>
          <p:cNvPr id="4" name="Freeform 4"/>
          <p:cNvSpPr/>
          <p:nvPr/>
        </p:nvSpPr>
        <p:spPr>
          <a:xfrm rot="1110569">
            <a:off x="8705995" y="1206656"/>
            <a:ext cx="1533722" cy="2532173"/>
          </a:xfrm>
          <a:custGeom>
            <a:avLst/>
            <a:gdLst/>
            <a:ahLst/>
            <a:cxnLst/>
            <a:rect l="l" t="t" r="r" b="b"/>
            <a:pathLst>
              <a:path w="1533722" h="2532173">
                <a:moveTo>
                  <a:pt x="0" y="0"/>
                </a:moveTo>
                <a:lnTo>
                  <a:pt x="1533722" y="0"/>
                </a:lnTo>
                <a:lnTo>
                  <a:pt x="1533722" y="2532172"/>
                </a:lnTo>
                <a:lnTo>
                  <a:pt x="0" y="2532172"/>
                </a:lnTo>
                <a:lnTo>
                  <a:pt x="0" y="0"/>
                </a:lnTo>
                <a:close/>
              </a:path>
            </a:pathLst>
          </a:custGeom>
          <a:blipFill>
            <a:blip r:embed="rId4"/>
            <a:stretch>
              <a:fillRect b="-9380"/>
            </a:stretch>
          </a:blipFill>
        </p:spPr>
        <p:txBody>
          <a:bodyPr/>
          <a:lstStyle/>
          <a:p>
            <a:endParaRPr lang="es-ES"/>
          </a:p>
        </p:txBody>
      </p:sp>
      <p:sp>
        <p:nvSpPr>
          <p:cNvPr id="5" name="Freeform 5"/>
          <p:cNvSpPr/>
          <p:nvPr/>
        </p:nvSpPr>
        <p:spPr>
          <a:xfrm rot="-632038">
            <a:off x="8692312" y="6897484"/>
            <a:ext cx="1561089" cy="2360816"/>
          </a:xfrm>
          <a:custGeom>
            <a:avLst/>
            <a:gdLst/>
            <a:ahLst/>
            <a:cxnLst/>
            <a:rect l="l" t="t" r="r" b="b"/>
            <a:pathLst>
              <a:path w="1561089" h="2360816">
                <a:moveTo>
                  <a:pt x="0" y="0"/>
                </a:moveTo>
                <a:lnTo>
                  <a:pt x="1561089" y="0"/>
                </a:lnTo>
                <a:lnTo>
                  <a:pt x="1561089" y="2360816"/>
                </a:lnTo>
                <a:lnTo>
                  <a:pt x="0" y="2360816"/>
                </a:lnTo>
                <a:lnTo>
                  <a:pt x="0" y="0"/>
                </a:lnTo>
                <a:close/>
              </a:path>
            </a:pathLst>
          </a:custGeom>
          <a:blipFill>
            <a:blip r:embed="rId5"/>
            <a:stretch>
              <a:fillRect/>
            </a:stretch>
          </a:blipFill>
        </p:spPr>
        <p:txBody>
          <a:bodyPr/>
          <a:lstStyle/>
          <a:p>
            <a:endParaRPr lang="es-E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5400000">
            <a:off x="4322537" y="4086039"/>
            <a:ext cx="1981942" cy="1801090"/>
          </a:xfrm>
          <a:custGeom>
            <a:avLst/>
            <a:gdLst/>
            <a:ahLst/>
            <a:cxnLst/>
            <a:rect l="l" t="t" r="r" b="b"/>
            <a:pathLst>
              <a:path w="1981942" h="1801090">
                <a:moveTo>
                  <a:pt x="0" y="0"/>
                </a:moveTo>
                <a:lnTo>
                  <a:pt x="1981942" y="0"/>
                </a:lnTo>
                <a:lnTo>
                  <a:pt x="1981942" y="1801090"/>
                </a:lnTo>
                <a:lnTo>
                  <a:pt x="0" y="1801090"/>
                </a:lnTo>
                <a:lnTo>
                  <a:pt x="0" y="0"/>
                </a:lnTo>
                <a:close/>
              </a:path>
            </a:pathLst>
          </a:custGeom>
          <a:blipFill>
            <a:blip r:embed="rId3"/>
            <a:stretch>
              <a:fillRect/>
            </a:stretch>
          </a:blipFill>
        </p:spPr>
        <p:txBody>
          <a:bodyPr/>
          <a:lstStyle/>
          <a:p>
            <a:endParaRPr lang="es-ES"/>
          </a:p>
        </p:txBody>
      </p:sp>
      <p:sp>
        <p:nvSpPr>
          <p:cNvPr id="4" name="Freeform 4"/>
          <p:cNvSpPr/>
          <p:nvPr/>
        </p:nvSpPr>
        <p:spPr>
          <a:xfrm>
            <a:off x="6467707" y="3790533"/>
            <a:ext cx="1150175" cy="2110413"/>
          </a:xfrm>
          <a:custGeom>
            <a:avLst/>
            <a:gdLst/>
            <a:ahLst/>
            <a:cxnLst/>
            <a:rect l="l" t="t" r="r" b="b"/>
            <a:pathLst>
              <a:path w="1150175" h="2110413">
                <a:moveTo>
                  <a:pt x="0" y="0"/>
                </a:moveTo>
                <a:lnTo>
                  <a:pt x="1150176" y="0"/>
                </a:lnTo>
                <a:lnTo>
                  <a:pt x="1150176" y="2110413"/>
                </a:lnTo>
                <a:lnTo>
                  <a:pt x="0" y="2110413"/>
                </a:lnTo>
                <a:lnTo>
                  <a:pt x="0" y="0"/>
                </a:lnTo>
                <a:close/>
              </a:path>
            </a:pathLst>
          </a:custGeom>
          <a:blipFill>
            <a:blip r:embed="rId4"/>
            <a:stretch>
              <a:fillRect/>
            </a:stretch>
          </a:blipFill>
        </p:spPr>
        <p:txBody>
          <a:bodyPr/>
          <a:lstStyle/>
          <a:p>
            <a:endParaRPr lang="es-ES"/>
          </a:p>
        </p:txBody>
      </p:sp>
      <p:sp>
        <p:nvSpPr>
          <p:cNvPr id="5" name="Freeform 5"/>
          <p:cNvSpPr/>
          <p:nvPr/>
        </p:nvSpPr>
        <p:spPr>
          <a:xfrm>
            <a:off x="15569944" y="6554608"/>
            <a:ext cx="995533" cy="2243455"/>
          </a:xfrm>
          <a:custGeom>
            <a:avLst/>
            <a:gdLst/>
            <a:ahLst/>
            <a:cxnLst/>
            <a:rect l="l" t="t" r="r" b="b"/>
            <a:pathLst>
              <a:path w="995533" h="2243455">
                <a:moveTo>
                  <a:pt x="0" y="0"/>
                </a:moveTo>
                <a:lnTo>
                  <a:pt x="995533" y="0"/>
                </a:lnTo>
                <a:lnTo>
                  <a:pt x="995533" y="2243456"/>
                </a:lnTo>
                <a:lnTo>
                  <a:pt x="0" y="2243456"/>
                </a:lnTo>
                <a:lnTo>
                  <a:pt x="0" y="0"/>
                </a:lnTo>
                <a:close/>
              </a:path>
            </a:pathLst>
          </a:custGeom>
          <a:blipFill>
            <a:blip r:embed="rId5"/>
            <a:stretch>
              <a:fillRect/>
            </a:stretch>
          </a:blipFill>
        </p:spPr>
        <p:txBody>
          <a:bodyPr/>
          <a:lstStyle/>
          <a:p>
            <a:endParaRPr lang="es-ES"/>
          </a:p>
        </p:txBody>
      </p:sp>
      <p:sp>
        <p:nvSpPr>
          <p:cNvPr id="6" name="Freeform 6"/>
          <p:cNvSpPr/>
          <p:nvPr/>
        </p:nvSpPr>
        <p:spPr>
          <a:xfrm>
            <a:off x="15437789" y="3806176"/>
            <a:ext cx="1747004" cy="2360816"/>
          </a:xfrm>
          <a:custGeom>
            <a:avLst/>
            <a:gdLst/>
            <a:ahLst/>
            <a:cxnLst/>
            <a:rect l="l" t="t" r="r" b="b"/>
            <a:pathLst>
              <a:path w="1747004" h="2360816">
                <a:moveTo>
                  <a:pt x="0" y="0"/>
                </a:moveTo>
                <a:lnTo>
                  <a:pt x="1747004" y="0"/>
                </a:lnTo>
                <a:lnTo>
                  <a:pt x="1747004" y="2360816"/>
                </a:lnTo>
                <a:lnTo>
                  <a:pt x="0" y="2360816"/>
                </a:lnTo>
                <a:lnTo>
                  <a:pt x="0" y="0"/>
                </a:lnTo>
                <a:close/>
              </a:path>
            </a:pathLst>
          </a:custGeom>
          <a:blipFill>
            <a:blip r:embed="rId6"/>
            <a:stretch>
              <a:fillRect/>
            </a:stretch>
          </a:blipFill>
        </p:spPr>
        <p:txBody>
          <a:bodyPr/>
          <a:lstStyle/>
          <a:p>
            <a:endParaRPr lang="es-ES"/>
          </a:p>
        </p:txBody>
      </p:sp>
      <p:sp>
        <p:nvSpPr>
          <p:cNvPr id="7" name="Freeform 7"/>
          <p:cNvSpPr/>
          <p:nvPr/>
        </p:nvSpPr>
        <p:spPr>
          <a:xfrm>
            <a:off x="1103207" y="6387191"/>
            <a:ext cx="1348616" cy="2360816"/>
          </a:xfrm>
          <a:custGeom>
            <a:avLst/>
            <a:gdLst/>
            <a:ahLst/>
            <a:cxnLst/>
            <a:rect l="l" t="t" r="r" b="b"/>
            <a:pathLst>
              <a:path w="1348616" h="2360816">
                <a:moveTo>
                  <a:pt x="0" y="0"/>
                </a:moveTo>
                <a:lnTo>
                  <a:pt x="1348616" y="0"/>
                </a:lnTo>
                <a:lnTo>
                  <a:pt x="1348616" y="2360816"/>
                </a:lnTo>
                <a:lnTo>
                  <a:pt x="0" y="2360816"/>
                </a:lnTo>
                <a:lnTo>
                  <a:pt x="0" y="0"/>
                </a:lnTo>
                <a:close/>
              </a:path>
            </a:pathLst>
          </a:custGeom>
          <a:blipFill>
            <a:blip r:embed="rId7"/>
            <a:stretch>
              <a:fillRect/>
            </a:stretch>
          </a:blipFill>
        </p:spPr>
        <p:txBody>
          <a:bodyPr/>
          <a:lstStyle/>
          <a:p>
            <a:endParaRPr lang="es-ES"/>
          </a:p>
        </p:txBody>
      </p:sp>
      <p:sp>
        <p:nvSpPr>
          <p:cNvPr id="8" name="Freeform 8"/>
          <p:cNvSpPr/>
          <p:nvPr/>
        </p:nvSpPr>
        <p:spPr>
          <a:xfrm>
            <a:off x="1430224" y="3673153"/>
            <a:ext cx="767265" cy="2360816"/>
          </a:xfrm>
          <a:custGeom>
            <a:avLst/>
            <a:gdLst/>
            <a:ahLst/>
            <a:cxnLst/>
            <a:rect l="l" t="t" r="r" b="b"/>
            <a:pathLst>
              <a:path w="767265" h="2360816">
                <a:moveTo>
                  <a:pt x="0" y="0"/>
                </a:moveTo>
                <a:lnTo>
                  <a:pt x="767265" y="0"/>
                </a:lnTo>
                <a:lnTo>
                  <a:pt x="767265" y="2360816"/>
                </a:lnTo>
                <a:lnTo>
                  <a:pt x="0" y="2360816"/>
                </a:lnTo>
                <a:lnTo>
                  <a:pt x="0" y="0"/>
                </a:lnTo>
                <a:close/>
              </a:path>
            </a:pathLst>
          </a:custGeom>
          <a:blipFill>
            <a:blip r:embed="rId8"/>
            <a:stretch>
              <a:fillRect/>
            </a:stretch>
          </a:blipFill>
        </p:spPr>
        <p:txBody>
          <a:bodyPr/>
          <a:lstStyle/>
          <a:p>
            <a:endParaRPr lang="es-ES"/>
          </a:p>
        </p:txBody>
      </p:sp>
      <p:sp>
        <p:nvSpPr>
          <p:cNvPr id="9" name="Freeform 9"/>
          <p:cNvSpPr/>
          <p:nvPr/>
        </p:nvSpPr>
        <p:spPr>
          <a:xfrm>
            <a:off x="2902339" y="3806176"/>
            <a:ext cx="811723" cy="2094770"/>
          </a:xfrm>
          <a:custGeom>
            <a:avLst/>
            <a:gdLst/>
            <a:ahLst/>
            <a:cxnLst/>
            <a:rect l="l" t="t" r="r" b="b"/>
            <a:pathLst>
              <a:path w="811723" h="2094770">
                <a:moveTo>
                  <a:pt x="0" y="0"/>
                </a:moveTo>
                <a:lnTo>
                  <a:pt x="811724" y="0"/>
                </a:lnTo>
                <a:lnTo>
                  <a:pt x="811724" y="2094770"/>
                </a:lnTo>
                <a:lnTo>
                  <a:pt x="0" y="2094770"/>
                </a:lnTo>
                <a:lnTo>
                  <a:pt x="0" y="0"/>
                </a:lnTo>
                <a:close/>
              </a:path>
            </a:pathLst>
          </a:custGeom>
          <a:blipFill>
            <a:blip r:embed="rId9"/>
            <a:stretch>
              <a:fillRect/>
            </a:stretch>
          </a:blipFill>
        </p:spPr>
        <p:txBody>
          <a:bodyPr/>
          <a:lstStyle/>
          <a:p>
            <a:endParaRPr lang="es-ES"/>
          </a:p>
        </p:txBody>
      </p:sp>
      <p:sp>
        <p:nvSpPr>
          <p:cNvPr id="10" name="Freeform 10"/>
          <p:cNvSpPr/>
          <p:nvPr/>
        </p:nvSpPr>
        <p:spPr>
          <a:xfrm>
            <a:off x="2851873" y="6387191"/>
            <a:ext cx="1561089" cy="2360816"/>
          </a:xfrm>
          <a:custGeom>
            <a:avLst/>
            <a:gdLst/>
            <a:ahLst/>
            <a:cxnLst/>
            <a:rect l="l" t="t" r="r" b="b"/>
            <a:pathLst>
              <a:path w="1561089" h="2360816">
                <a:moveTo>
                  <a:pt x="0" y="0"/>
                </a:moveTo>
                <a:lnTo>
                  <a:pt x="1561090" y="0"/>
                </a:lnTo>
                <a:lnTo>
                  <a:pt x="1561090" y="2360816"/>
                </a:lnTo>
                <a:lnTo>
                  <a:pt x="0" y="2360816"/>
                </a:lnTo>
                <a:lnTo>
                  <a:pt x="0" y="0"/>
                </a:lnTo>
                <a:close/>
              </a:path>
            </a:pathLst>
          </a:custGeom>
          <a:blipFill>
            <a:blip r:embed="rId10"/>
            <a:stretch>
              <a:fillRect/>
            </a:stretch>
          </a:blipFill>
        </p:spPr>
        <p:txBody>
          <a:bodyPr/>
          <a:lstStyle/>
          <a:p>
            <a:endParaRPr lang="es-ES"/>
          </a:p>
        </p:txBody>
      </p:sp>
      <p:sp>
        <p:nvSpPr>
          <p:cNvPr id="11" name="Freeform 11"/>
          <p:cNvSpPr/>
          <p:nvPr/>
        </p:nvSpPr>
        <p:spPr>
          <a:xfrm>
            <a:off x="4813013" y="6387191"/>
            <a:ext cx="1499118" cy="2360816"/>
          </a:xfrm>
          <a:custGeom>
            <a:avLst/>
            <a:gdLst/>
            <a:ahLst/>
            <a:cxnLst/>
            <a:rect l="l" t="t" r="r" b="b"/>
            <a:pathLst>
              <a:path w="1499118" h="2360816">
                <a:moveTo>
                  <a:pt x="0" y="0"/>
                </a:moveTo>
                <a:lnTo>
                  <a:pt x="1499118" y="0"/>
                </a:lnTo>
                <a:lnTo>
                  <a:pt x="1499118" y="2360816"/>
                </a:lnTo>
                <a:lnTo>
                  <a:pt x="0" y="2360816"/>
                </a:lnTo>
                <a:lnTo>
                  <a:pt x="0" y="0"/>
                </a:lnTo>
                <a:close/>
              </a:path>
            </a:pathLst>
          </a:custGeom>
          <a:blipFill>
            <a:blip r:embed="rId11"/>
            <a:stretch>
              <a:fillRect/>
            </a:stretch>
          </a:blipFill>
        </p:spPr>
        <p:txBody>
          <a:bodyPr/>
          <a:lstStyle/>
          <a:p>
            <a:endParaRPr lang="es-ES"/>
          </a:p>
        </p:txBody>
      </p:sp>
      <p:sp>
        <p:nvSpPr>
          <p:cNvPr id="12" name="Freeform 12"/>
          <p:cNvSpPr/>
          <p:nvPr/>
        </p:nvSpPr>
        <p:spPr>
          <a:xfrm>
            <a:off x="6707587" y="6387191"/>
            <a:ext cx="1106632" cy="2360816"/>
          </a:xfrm>
          <a:custGeom>
            <a:avLst/>
            <a:gdLst/>
            <a:ahLst/>
            <a:cxnLst/>
            <a:rect l="l" t="t" r="r" b="b"/>
            <a:pathLst>
              <a:path w="1106632" h="2360816">
                <a:moveTo>
                  <a:pt x="0" y="0"/>
                </a:moveTo>
                <a:lnTo>
                  <a:pt x="1106633" y="0"/>
                </a:lnTo>
                <a:lnTo>
                  <a:pt x="1106633" y="2360816"/>
                </a:lnTo>
                <a:lnTo>
                  <a:pt x="0" y="2360816"/>
                </a:lnTo>
                <a:lnTo>
                  <a:pt x="0" y="0"/>
                </a:lnTo>
                <a:close/>
              </a:path>
            </a:pathLst>
          </a:custGeom>
          <a:blipFill>
            <a:blip r:embed="rId12"/>
            <a:stretch>
              <a:fillRect/>
            </a:stretch>
          </a:blipFill>
        </p:spPr>
        <p:txBody>
          <a:bodyPr/>
          <a:lstStyle/>
          <a:p>
            <a:endParaRPr lang="es-ES"/>
          </a:p>
        </p:txBody>
      </p:sp>
      <p:sp>
        <p:nvSpPr>
          <p:cNvPr id="13" name="Freeform 13"/>
          <p:cNvSpPr/>
          <p:nvPr/>
        </p:nvSpPr>
        <p:spPr>
          <a:xfrm>
            <a:off x="8450177" y="6604665"/>
            <a:ext cx="873412" cy="2143342"/>
          </a:xfrm>
          <a:custGeom>
            <a:avLst/>
            <a:gdLst/>
            <a:ahLst/>
            <a:cxnLst/>
            <a:rect l="l" t="t" r="r" b="b"/>
            <a:pathLst>
              <a:path w="873412" h="2143342">
                <a:moveTo>
                  <a:pt x="0" y="0"/>
                </a:moveTo>
                <a:lnTo>
                  <a:pt x="873412" y="0"/>
                </a:lnTo>
                <a:lnTo>
                  <a:pt x="873412" y="2143342"/>
                </a:lnTo>
                <a:lnTo>
                  <a:pt x="0" y="2143342"/>
                </a:lnTo>
                <a:lnTo>
                  <a:pt x="0" y="0"/>
                </a:lnTo>
                <a:close/>
              </a:path>
            </a:pathLst>
          </a:custGeom>
          <a:blipFill>
            <a:blip r:embed="rId13"/>
            <a:stretch>
              <a:fillRect/>
            </a:stretch>
          </a:blipFill>
        </p:spPr>
        <p:txBody>
          <a:bodyPr/>
          <a:lstStyle/>
          <a:p>
            <a:endParaRPr lang="es-ES"/>
          </a:p>
        </p:txBody>
      </p:sp>
      <p:sp>
        <p:nvSpPr>
          <p:cNvPr id="14" name="Freeform 14"/>
          <p:cNvSpPr/>
          <p:nvPr/>
        </p:nvSpPr>
        <p:spPr>
          <a:xfrm>
            <a:off x="10193096" y="6387191"/>
            <a:ext cx="1525677" cy="2360816"/>
          </a:xfrm>
          <a:custGeom>
            <a:avLst/>
            <a:gdLst/>
            <a:ahLst/>
            <a:cxnLst/>
            <a:rect l="l" t="t" r="r" b="b"/>
            <a:pathLst>
              <a:path w="1525677" h="2360816">
                <a:moveTo>
                  <a:pt x="0" y="0"/>
                </a:moveTo>
                <a:lnTo>
                  <a:pt x="1525677" y="0"/>
                </a:lnTo>
                <a:lnTo>
                  <a:pt x="1525677" y="2360816"/>
                </a:lnTo>
                <a:lnTo>
                  <a:pt x="0" y="2360816"/>
                </a:lnTo>
                <a:lnTo>
                  <a:pt x="0" y="0"/>
                </a:lnTo>
                <a:close/>
              </a:path>
            </a:pathLst>
          </a:custGeom>
          <a:blipFill>
            <a:blip r:embed="rId14"/>
            <a:stretch>
              <a:fillRect/>
            </a:stretch>
          </a:blipFill>
        </p:spPr>
        <p:txBody>
          <a:bodyPr/>
          <a:lstStyle/>
          <a:p>
            <a:endParaRPr lang="es-ES"/>
          </a:p>
        </p:txBody>
      </p:sp>
      <p:sp>
        <p:nvSpPr>
          <p:cNvPr id="15" name="Freeform 15"/>
          <p:cNvSpPr/>
          <p:nvPr/>
        </p:nvSpPr>
        <p:spPr>
          <a:xfrm>
            <a:off x="12042238" y="6648582"/>
            <a:ext cx="3319249" cy="1838034"/>
          </a:xfrm>
          <a:custGeom>
            <a:avLst/>
            <a:gdLst/>
            <a:ahLst/>
            <a:cxnLst/>
            <a:rect l="l" t="t" r="r" b="b"/>
            <a:pathLst>
              <a:path w="3319249" h="1838034">
                <a:moveTo>
                  <a:pt x="0" y="0"/>
                </a:moveTo>
                <a:lnTo>
                  <a:pt x="3319249" y="0"/>
                </a:lnTo>
                <a:lnTo>
                  <a:pt x="3319249" y="1838034"/>
                </a:lnTo>
                <a:lnTo>
                  <a:pt x="0" y="1838034"/>
                </a:lnTo>
                <a:lnTo>
                  <a:pt x="0" y="0"/>
                </a:lnTo>
                <a:close/>
              </a:path>
            </a:pathLst>
          </a:custGeom>
          <a:blipFill>
            <a:blip r:embed="rId15"/>
            <a:stretch>
              <a:fillRect/>
            </a:stretch>
          </a:blipFill>
        </p:spPr>
        <p:txBody>
          <a:bodyPr/>
          <a:lstStyle/>
          <a:p>
            <a:endParaRPr lang="es-ES"/>
          </a:p>
        </p:txBody>
      </p:sp>
      <p:sp>
        <p:nvSpPr>
          <p:cNvPr id="16" name="Freeform 16"/>
          <p:cNvSpPr/>
          <p:nvPr/>
        </p:nvSpPr>
        <p:spPr>
          <a:xfrm>
            <a:off x="7551017" y="3463095"/>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16"/>
            <a:stretch>
              <a:fillRect/>
            </a:stretch>
          </a:blipFill>
        </p:spPr>
        <p:txBody>
          <a:bodyPr/>
          <a:lstStyle/>
          <a:p>
            <a:endParaRPr lang="es-ES"/>
          </a:p>
        </p:txBody>
      </p:sp>
      <p:sp>
        <p:nvSpPr>
          <p:cNvPr id="17" name="Freeform 17"/>
          <p:cNvSpPr/>
          <p:nvPr/>
        </p:nvSpPr>
        <p:spPr>
          <a:xfrm>
            <a:off x="13701862" y="3493260"/>
            <a:ext cx="1307302" cy="2360816"/>
          </a:xfrm>
          <a:custGeom>
            <a:avLst/>
            <a:gdLst/>
            <a:ahLst/>
            <a:cxnLst/>
            <a:rect l="l" t="t" r="r" b="b"/>
            <a:pathLst>
              <a:path w="1307302" h="2360816">
                <a:moveTo>
                  <a:pt x="0" y="0"/>
                </a:moveTo>
                <a:lnTo>
                  <a:pt x="1307302" y="0"/>
                </a:lnTo>
                <a:lnTo>
                  <a:pt x="1307302" y="2360815"/>
                </a:lnTo>
                <a:lnTo>
                  <a:pt x="0" y="2360815"/>
                </a:lnTo>
                <a:lnTo>
                  <a:pt x="0" y="0"/>
                </a:lnTo>
                <a:close/>
              </a:path>
            </a:pathLst>
          </a:custGeom>
          <a:blipFill>
            <a:blip r:embed="rId17"/>
            <a:stretch>
              <a:fillRect/>
            </a:stretch>
          </a:blipFill>
        </p:spPr>
        <p:txBody>
          <a:bodyPr/>
          <a:lstStyle/>
          <a:p>
            <a:endParaRPr lang="es-ES"/>
          </a:p>
        </p:txBody>
      </p:sp>
      <p:sp>
        <p:nvSpPr>
          <p:cNvPr id="18" name="Freeform 18"/>
          <p:cNvSpPr/>
          <p:nvPr/>
        </p:nvSpPr>
        <p:spPr>
          <a:xfrm>
            <a:off x="12282865" y="3540130"/>
            <a:ext cx="714147" cy="2360816"/>
          </a:xfrm>
          <a:custGeom>
            <a:avLst/>
            <a:gdLst/>
            <a:ahLst/>
            <a:cxnLst/>
            <a:rect l="l" t="t" r="r" b="b"/>
            <a:pathLst>
              <a:path w="714147" h="2360816">
                <a:moveTo>
                  <a:pt x="0" y="0"/>
                </a:moveTo>
                <a:lnTo>
                  <a:pt x="714147" y="0"/>
                </a:lnTo>
                <a:lnTo>
                  <a:pt x="714147" y="2360816"/>
                </a:lnTo>
                <a:lnTo>
                  <a:pt x="0" y="2360816"/>
                </a:lnTo>
                <a:lnTo>
                  <a:pt x="0" y="0"/>
                </a:lnTo>
                <a:close/>
              </a:path>
            </a:pathLst>
          </a:custGeom>
          <a:blipFill>
            <a:blip r:embed="rId18"/>
            <a:stretch>
              <a:fillRect/>
            </a:stretch>
          </a:blipFill>
        </p:spPr>
        <p:txBody>
          <a:bodyPr/>
          <a:lstStyle/>
          <a:p>
            <a:endParaRPr lang="es-ES"/>
          </a:p>
        </p:txBody>
      </p:sp>
      <p:sp>
        <p:nvSpPr>
          <p:cNvPr id="19" name="Freeform 19"/>
          <p:cNvSpPr/>
          <p:nvPr/>
        </p:nvSpPr>
        <p:spPr>
          <a:xfrm>
            <a:off x="10056283" y="3775367"/>
            <a:ext cx="1521733" cy="2258602"/>
          </a:xfrm>
          <a:custGeom>
            <a:avLst/>
            <a:gdLst/>
            <a:ahLst/>
            <a:cxnLst/>
            <a:rect l="l" t="t" r="r" b="b"/>
            <a:pathLst>
              <a:path w="1521733" h="2258602">
                <a:moveTo>
                  <a:pt x="0" y="0"/>
                </a:moveTo>
                <a:lnTo>
                  <a:pt x="1521732" y="0"/>
                </a:lnTo>
                <a:lnTo>
                  <a:pt x="1521732" y="2258602"/>
                </a:lnTo>
                <a:lnTo>
                  <a:pt x="0" y="2258602"/>
                </a:lnTo>
                <a:lnTo>
                  <a:pt x="0" y="0"/>
                </a:lnTo>
                <a:close/>
              </a:path>
            </a:pathLst>
          </a:custGeom>
          <a:blipFill>
            <a:blip r:embed="rId19"/>
            <a:stretch>
              <a:fillRect/>
            </a:stretch>
          </a:blipFill>
        </p:spPr>
        <p:txBody>
          <a:bodyPr/>
          <a:lstStyle/>
          <a:p>
            <a:endParaRPr lang="es-ES"/>
          </a:p>
        </p:txBody>
      </p:sp>
      <p:sp>
        <p:nvSpPr>
          <p:cNvPr id="20" name="TextBox 20"/>
          <p:cNvSpPr txBox="1"/>
          <p:nvPr/>
        </p:nvSpPr>
        <p:spPr>
          <a:xfrm>
            <a:off x="4124733" y="1610012"/>
            <a:ext cx="10038535" cy="820816"/>
          </a:xfrm>
          <a:prstGeom prst="rect">
            <a:avLst/>
          </a:prstGeom>
        </p:spPr>
        <p:txBody>
          <a:bodyPr lIns="0" tIns="0" rIns="0" bIns="0" rtlCol="0" anchor="t">
            <a:spAutoFit/>
          </a:bodyPr>
          <a:lstStyle/>
          <a:p>
            <a:pPr algn="ctr">
              <a:lnSpc>
                <a:spcPts val="6787"/>
              </a:lnSpc>
              <a:spcBef>
                <a:spcPct val="0"/>
              </a:spcBef>
            </a:pPr>
            <a:r>
              <a:rPr lang="en-US" sz="4848" b="1">
                <a:solidFill>
                  <a:srgbClr val="282828"/>
                </a:solidFill>
                <a:latin typeface="Cinzel Decorative Bold"/>
                <a:ea typeface="Cinzel Decorative Bold"/>
                <a:cs typeface="Cinzel Decorative Bold"/>
                <a:sym typeface="Cinzel Decorative Bold"/>
              </a:rPr>
              <a:t>Página de elementos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TextBox 3"/>
          <p:cNvSpPr txBox="1"/>
          <p:nvPr/>
        </p:nvSpPr>
        <p:spPr>
          <a:xfrm>
            <a:off x="1339614" y="5044303"/>
            <a:ext cx="3130299"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EFECTOS</a:t>
            </a:r>
          </a:p>
        </p:txBody>
      </p:sp>
      <p:sp>
        <p:nvSpPr>
          <p:cNvPr id="4" name="Freeform 4"/>
          <p:cNvSpPr/>
          <p:nvPr/>
        </p:nvSpPr>
        <p:spPr>
          <a:xfrm rot="4881854">
            <a:off x="-3275226" y="7442983"/>
            <a:ext cx="9219555" cy="8808923"/>
          </a:xfrm>
          <a:custGeom>
            <a:avLst/>
            <a:gdLst/>
            <a:ahLst/>
            <a:cxnLst/>
            <a:rect l="l" t="t" r="r" b="b"/>
            <a:pathLst>
              <a:path w="9219555" h="8808923">
                <a:moveTo>
                  <a:pt x="0" y="0"/>
                </a:moveTo>
                <a:lnTo>
                  <a:pt x="9219556" y="0"/>
                </a:lnTo>
                <a:lnTo>
                  <a:pt x="9219556" y="8808923"/>
                </a:lnTo>
                <a:lnTo>
                  <a:pt x="0" y="8808923"/>
                </a:lnTo>
                <a:lnTo>
                  <a:pt x="0" y="0"/>
                </a:lnTo>
                <a:close/>
              </a:path>
            </a:pathLst>
          </a:custGeom>
          <a:blipFill>
            <a:blip r:embed="rId3">
              <a:alphaModFix amt="59000"/>
            </a:blip>
            <a:stretch>
              <a:fillRect t="-368" b="-368"/>
            </a:stretch>
          </a:blipFill>
        </p:spPr>
        <p:txBody>
          <a:bodyPr/>
          <a:lstStyle/>
          <a:p>
            <a:endParaRPr lang="es-ES"/>
          </a:p>
        </p:txBody>
      </p:sp>
      <p:sp>
        <p:nvSpPr>
          <p:cNvPr id="5" name="TextBox 5"/>
          <p:cNvSpPr txBox="1"/>
          <p:nvPr/>
        </p:nvSpPr>
        <p:spPr>
          <a:xfrm>
            <a:off x="6470662" y="5811743"/>
            <a:ext cx="4436211" cy="1263658"/>
          </a:xfrm>
          <a:prstGeom prst="rect">
            <a:avLst/>
          </a:prstGeom>
        </p:spPr>
        <p:txBody>
          <a:bodyPr lIns="0" tIns="0" rIns="0" bIns="0" rtlCol="0" anchor="t">
            <a:spAutoFit/>
          </a:bodyPr>
          <a:lstStyle/>
          <a:p>
            <a:pPr marL="0" lvl="0" indent="0" algn="ctr">
              <a:lnSpc>
                <a:spcPts val="3353"/>
              </a:lnSpc>
            </a:pPr>
            <a:r>
              <a:rPr lang="en-US" sz="2395" b="1" i="1">
                <a:solidFill>
                  <a:srgbClr val="242424"/>
                </a:solidFill>
                <a:latin typeface="Lora Bold Italics"/>
                <a:ea typeface="Lora Bold Italics"/>
                <a:cs typeface="Lora Bold Italics"/>
                <a:sym typeface="Lora Bold Italics"/>
              </a:rPr>
              <a:t>Cab</a:t>
            </a:r>
            <a:r>
              <a:rPr lang="en-US" sz="2395" b="1" i="1" u="none" strike="noStrike">
                <a:solidFill>
                  <a:srgbClr val="242424"/>
                </a:solidFill>
                <a:latin typeface="Lora Bold Italics"/>
                <a:ea typeface="Lora Bold Italics"/>
                <a:cs typeface="Lora Bold Italics"/>
                <a:sym typeface="Lora Bold Italics"/>
              </a:rPr>
              <a:t>ellos y cuero cabelludo con escamas grasas y prurito.</a:t>
            </a:r>
          </a:p>
          <a:p>
            <a:pPr marL="0" lvl="0" indent="0" algn="ctr">
              <a:lnSpc>
                <a:spcPts val="3353"/>
              </a:lnSpc>
            </a:pPr>
            <a:endParaRPr lang="en-US" sz="2395" b="1" i="1" u="none" strike="noStrike">
              <a:solidFill>
                <a:srgbClr val="242424"/>
              </a:solidFill>
              <a:latin typeface="Lora Bold Italics"/>
              <a:ea typeface="Lora Bold Italics"/>
              <a:cs typeface="Lora Bold Italics"/>
              <a:sym typeface="Lora Bold Italics"/>
            </a:endParaRPr>
          </a:p>
        </p:txBody>
      </p:sp>
      <p:sp>
        <p:nvSpPr>
          <p:cNvPr id="6" name="TextBox 6"/>
          <p:cNvSpPr txBox="1"/>
          <p:nvPr/>
        </p:nvSpPr>
        <p:spPr>
          <a:xfrm>
            <a:off x="1664167" y="1358670"/>
            <a:ext cx="14049199" cy="3691308"/>
          </a:xfrm>
          <a:prstGeom prst="rect">
            <a:avLst/>
          </a:prstGeom>
        </p:spPr>
        <p:txBody>
          <a:bodyPr lIns="0" tIns="0" rIns="0" bIns="0" rtlCol="0" anchor="t">
            <a:spAutoFit/>
          </a:bodyPr>
          <a:lstStyle/>
          <a:p>
            <a:pPr marL="668834" lvl="1" indent="-334417" algn="just">
              <a:lnSpc>
                <a:spcPts val="4337"/>
              </a:lnSpc>
              <a:buFont typeface="Arial"/>
              <a:buChar char="•"/>
            </a:pPr>
            <a:r>
              <a:rPr lang="en-US" sz="3097" b="1">
                <a:solidFill>
                  <a:srgbClr val="242424"/>
                </a:solidFill>
                <a:latin typeface="Lora Bold"/>
                <a:ea typeface="Lora Bold"/>
                <a:cs typeface="Lora Bold"/>
                <a:sym typeface="Lora Bold"/>
              </a:rPr>
              <a:t>No es </a:t>
            </a:r>
            <a:r>
              <a:rPr lang="en-US" sz="3097" b="1" u="none" strike="noStrike">
                <a:solidFill>
                  <a:srgbClr val="242424"/>
                </a:solidFill>
                <a:latin typeface="Lora Bold"/>
                <a:ea typeface="Lora Bold"/>
                <a:cs typeface="Lora Bold"/>
                <a:sym typeface="Lora Bold"/>
              </a:rPr>
              <a:t>un</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exc</a:t>
            </a:r>
            <a:r>
              <a:rPr lang="en-US" sz="3097" b="1">
                <a:solidFill>
                  <a:srgbClr val="242424"/>
                </a:solidFill>
                <a:latin typeface="Lora Bold"/>
                <a:ea typeface="Lora Bold"/>
                <a:cs typeface="Lora Bold"/>
                <a:sym typeface="Lora Bold"/>
              </a:rPr>
              <a:t>e</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o</a:t>
            </a:r>
            <a:r>
              <a:rPr lang="en-US" sz="3097" b="1" u="none" strike="noStrike">
                <a:solidFill>
                  <a:srgbClr val="242424"/>
                </a:solidFill>
                <a:latin typeface="Lora Bold"/>
                <a:ea typeface="Lora Bold"/>
                <a:cs typeface="Lora Bold"/>
                <a:sym typeface="Lora Bold"/>
              </a:rPr>
              <a:t> d</a:t>
            </a:r>
            <a:r>
              <a:rPr lang="en-US" sz="3097" b="1">
                <a:solidFill>
                  <a:srgbClr val="242424"/>
                </a:solidFill>
                <a:latin typeface="Lora Bold"/>
                <a:ea typeface="Lora Bold"/>
                <a:cs typeface="Lora Bold"/>
                <a:sym typeface="Lora Bold"/>
              </a:rPr>
              <a:t>e </a:t>
            </a:r>
            <a:r>
              <a:rPr lang="en-US" sz="3097" b="1" u="none" strike="noStrike">
                <a:solidFill>
                  <a:srgbClr val="242424"/>
                </a:solidFill>
                <a:latin typeface="Lora Bold"/>
                <a:ea typeface="Lora Bold"/>
                <a:cs typeface="Lora Bold"/>
                <a:sym typeface="Lora Bold"/>
              </a:rPr>
              <a:t>gr</a:t>
            </a:r>
            <a:r>
              <a:rPr lang="en-US" sz="3097" b="1">
                <a:solidFill>
                  <a:srgbClr val="242424"/>
                </a:solidFill>
                <a:latin typeface="Lora Bold"/>
                <a:ea typeface="Lora Bold"/>
                <a:cs typeface="Lora Bold"/>
                <a:sym typeface="Lora Bold"/>
              </a:rPr>
              <a:t>asa</a:t>
            </a:r>
            <a:r>
              <a:rPr lang="en-US" sz="3097" b="1" u="none" strike="noStrike">
                <a:solidFill>
                  <a:srgbClr val="242424"/>
                </a:solidFill>
                <a:latin typeface="Lora Bold"/>
                <a:ea typeface="Lora Bold"/>
                <a:cs typeface="Lora Bold"/>
                <a:sym typeface="Lora Bold"/>
              </a:rPr>
              <a:t>:</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E</a:t>
            </a:r>
            <a:r>
              <a:rPr lang="en-US" sz="3097" b="1">
                <a:solidFill>
                  <a:srgbClr val="242424"/>
                </a:solidFill>
                <a:latin typeface="Lora Bold"/>
                <a:ea typeface="Lora Bold"/>
                <a:cs typeface="Lora Bold"/>
                <a:sym typeface="Lora Bold"/>
              </a:rPr>
              <a:t>s una </a:t>
            </a:r>
            <a:r>
              <a:rPr lang="en-US" sz="3097" b="1" u="none" strike="noStrike">
                <a:solidFill>
                  <a:srgbClr val="242424"/>
                </a:solidFill>
                <a:latin typeface="Lora Bold"/>
                <a:ea typeface="Lora Bold"/>
                <a:cs typeface="Lora Bold"/>
                <a:sym typeface="Lora Bold"/>
              </a:rPr>
              <a:t>alt</a:t>
            </a:r>
            <a:r>
              <a:rPr lang="en-US" sz="3097" b="1">
                <a:solidFill>
                  <a:srgbClr val="242424"/>
                </a:solidFill>
                <a:latin typeface="Lora Bold"/>
                <a:ea typeface="Lora Bold"/>
                <a:cs typeface="Lora Bold"/>
                <a:sym typeface="Lora Bold"/>
              </a:rPr>
              <a:t>er</a:t>
            </a:r>
            <a:r>
              <a:rPr lang="en-US" sz="3097" b="1" u="none" strike="noStrike">
                <a:solidFill>
                  <a:srgbClr val="242424"/>
                </a:solidFill>
                <a:latin typeface="Lora Bold"/>
                <a:ea typeface="Lora Bold"/>
                <a:cs typeface="Lora Bold"/>
                <a:sym typeface="Lora Bold"/>
              </a:rPr>
              <a:t>a</a:t>
            </a:r>
            <a:r>
              <a:rPr lang="en-US" sz="3097" b="1">
                <a:solidFill>
                  <a:srgbClr val="242424"/>
                </a:solidFill>
                <a:latin typeface="Lora Bold"/>
                <a:ea typeface="Lora Bold"/>
                <a:cs typeface="Lora Bold"/>
                <a:sym typeface="Lora Bold"/>
              </a:rPr>
              <a:t>ción e</a:t>
            </a:r>
            <a:r>
              <a:rPr lang="en-US" sz="3097" b="1" u="none" strike="noStrike">
                <a:solidFill>
                  <a:srgbClr val="242424"/>
                </a:solidFill>
                <a:latin typeface="Lora Bold"/>
                <a:ea typeface="Lora Bold"/>
                <a:cs typeface="Lora Bold"/>
                <a:sym typeface="Lora Bold"/>
              </a:rPr>
              <a:t>n</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la</a:t>
            </a:r>
            <a:r>
              <a:rPr lang="en-US" sz="3097" b="1">
                <a:solidFill>
                  <a:srgbClr val="242424"/>
                </a:solidFill>
                <a:latin typeface="Lora Bold"/>
                <a:ea typeface="Lora Bold"/>
                <a:cs typeface="Lora Bold"/>
                <a:sym typeface="Lora Bold"/>
              </a:rPr>
              <a:t> c</a:t>
            </a:r>
            <a:r>
              <a:rPr lang="en-US" sz="3097" b="1" u="none" strike="noStrike">
                <a:solidFill>
                  <a:srgbClr val="242424"/>
                </a:solidFill>
                <a:latin typeface="Lora Bold"/>
                <a:ea typeface="Lora Bold"/>
                <a:cs typeface="Lora Bold"/>
                <a:sym typeface="Lora Bold"/>
              </a:rPr>
              <a:t>al</a:t>
            </a:r>
            <a:r>
              <a:rPr lang="en-US" sz="3097" b="1">
                <a:solidFill>
                  <a:srgbClr val="242424"/>
                </a:solidFill>
                <a:latin typeface="Lora Bold"/>
                <a:ea typeface="Lora Bold"/>
                <a:cs typeface="Lora Bold"/>
                <a:sym typeface="Lora Bold"/>
              </a:rPr>
              <a:t>i</a:t>
            </a:r>
            <a:r>
              <a:rPr lang="en-US" sz="3097" b="1" u="none" strike="noStrike">
                <a:solidFill>
                  <a:srgbClr val="242424"/>
                </a:solidFill>
                <a:latin typeface="Lora Bold"/>
                <a:ea typeface="Lora Bold"/>
                <a:cs typeface="Lora Bold"/>
                <a:sym typeface="Lora Bold"/>
              </a:rPr>
              <a:t>d</a:t>
            </a:r>
            <a:r>
              <a:rPr lang="en-US" sz="3097" b="1">
                <a:solidFill>
                  <a:srgbClr val="242424"/>
                </a:solidFill>
                <a:latin typeface="Lora Bold"/>
                <a:ea typeface="Lora Bold"/>
                <a:cs typeface="Lora Bold"/>
                <a:sym typeface="Lora Bold"/>
              </a:rPr>
              <a:t>a</a:t>
            </a:r>
            <a:r>
              <a:rPr lang="en-US" sz="3097" b="1" u="none" strike="noStrike">
                <a:solidFill>
                  <a:srgbClr val="242424"/>
                </a:solidFill>
                <a:latin typeface="Lora Bold"/>
                <a:ea typeface="Lora Bold"/>
                <a:cs typeface="Lora Bold"/>
                <a:sym typeface="Lora Bold"/>
              </a:rPr>
              <a:t>d</a:t>
            </a:r>
            <a:r>
              <a:rPr lang="en-US" sz="3097" b="1">
                <a:solidFill>
                  <a:srgbClr val="242424"/>
                </a:solidFill>
                <a:latin typeface="Lora Bold"/>
                <a:ea typeface="Lora Bold"/>
                <a:cs typeface="Lora Bold"/>
                <a:sym typeface="Lora Bold"/>
              </a:rPr>
              <a:t> d</a:t>
            </a:r>
            <a:r>
              <a:rPr lang="en-US" sz="3097" b="1" u="none" strike="noStrike">
                <a:solidFill>
                  <a:srgbClr val="242424"/>
                </a:solidFill>
                <a:latin typeface="Lora Bold"/>
                <a:ea typeface="Lora Bold"/>
                <a:cs typeface="Lora Bold"/>
                <a:sym typeface="Lora Bold"/>
              </a:rPr>
              <a:t>e</a:t>
            </a:r>
            <a:r>
              <a:rPr lang="en-US" sz="3097" b="1">
                <a:solidFill>
                  <a:srgbClr val="242424"/>
                </a:solidFill>
                <a:latin typeface="Lora Bold"/>
                <a:ea typeface="Lora Bold"/>
                <a:cs typeface="Lora Bold"/>
                <a:sym typeface="Lora Bold"/>
              </a:rPr>
              <a:t>l seb</a:t>
            </a:r>
            <a:r>
              <a:rPr lang="en-US" sz="3097" b="1" u="none" strike="noStrike">
                <a:solidFill>
                  <a:srgbClr val="242424"/>
                </a:solidFill>
                <a:latin typeface="Lora Bold"/>
                <a:ea typeface="Lora Bold"/>
                <a:cs typeface="Lora Bold"/>
                <a:sym typeface="Lora Bold"/>
              </a:rPr>
              <a:t>o.</a:t>
            </a:r>
          </a:p>
          <a:p>
            <a:pPr algn="just">
              <a:lnSpc>
                <a:spcPts val="4337"/>
              </a:lnSpc>
            </a:pPr>
            <a:endParaRPr lang="en-US" sz="3097" b="1" u="none" strike="noStrike">
              <a:solidFill>
                <a:srgbClr val="242424"/>
              </a:solidFill>
              <a:latin typeface="Lora Bold"/>
              <a:ea typeface="Lora Bold"/>
              <a:cs typeface="Lora Bold"/>
              <a:sym typeface="Lora Bold"/>
            </a:endParaRPr>
          </a:p>
          <a:p>
            <a:pPr marL="668834" lvl="1" indent="-334417" algn="just">
              <a:lnSpc>
                <a:spcPts val="4337"/>
              </a:lnSpc>
              <a:buFont typeface="Arial"/>
              <a:buChar char="•"/>
            </a:pPr>
            <a:r>
              <a:rPr lang="en-US" sz="3097" b="1" u="none" strike="noStrike">
                <a:solidFill>
                  <a:srgbClr val="242424"/>
                </a:solidFill>
                <a:latin typeface="Lora Bold"/>
                <a:ea typeface="Lora Bold"/>
                <a:cs typeface="Lora Bold"/>
                <a:sym typeface="Lora Bold"/>
              </a:rPr>
              <a:t>A</a:t>
            </a:r>
            <a:r>
              <a:rPr lang="en-US" sz="3097" b="1">
                <a:solidFill>
                  <a:srgbClr val="242424"/>
                </a:solidFill>
                <a:latin typeface="Lora Bold"/>
                <a:ea typeface="Lora Bold"/>
                <a:cs typeface="Lora Bold"/>
                <a:sym typeface="Lora Bold"/>
              </a:rPr>
              <a:t>cu</a:t>
            </a:r>
            <a:r>
              <a:rPr lang="en-US" sz="3097" b="1" u="none" strike="noStrike">
                <a:solidFill>
                  <a:srgbClr val="242424"/>
                </a:solidFill>
                <a:latin typeface="Lora Bold"/>
                <a:ea typeface="Lora Bold"/>
                <a:cs typeface="Lora Bold"/>
                <a:sym typeface="Lora Bold"/>
              </a:rPr>
              <a:t>m</a:t>
            </a:r>
            <a:r>
              <a:rPr lang="en-US" sz="3097" b="1">
                <a:solidFill>
                  <a:srgbClr val="242424"/>
                </a:solidFill>
                <a:latin typeface="Lora Bold"/>
                <a:ea typeface="Lora Bold"/>
                <a:cs typeface="Lora Bold"/>
                <a:sym typeface="Lora Bold"/>
              </a:rPr>
              <a:t>u</a:t>
            </a:r>
            <a:r>
              <a:rPr lang="en-US" sz="3097" b="1" u="none" strike="noStrike">
                <a:solidFill>
                  <a:srgbClr val="242424"/>
                </a:solidFill>
                <a:latin typeface="Lora Bold"/>
                <a:ea typeface="Lora Bold"/>
                <a:cs typeface="Lora Bold"/>
                <a:sym typeface="Lora Bold"/>
              </a:rPr>
              <a:t>la</a:t>
            </a:r>
            <a:r>
              <a:rPr lang="en-US" sz="3097" b="1">
                <a:solidFill>
                  <a:srgbClr val="242424"/>
                </a:solidFill>
                <a:latin typeface="Lora Bold"/>
                <a:ea typeface="Lora Bold"/>
                <a:cs typeface="Lora Bold"/>
                <a:sym typeface="Lora Bold"/>
              </a:rPr>
              <a:t>c</a:t>
            </a:r>
            <a:r>
              <a:rPr lang="en-US" sz="3097" b="1" u="none" strike="noStrike">
                <a:solidFill>
                  <a:srgbClr val="242424"/>
                </a:solidFill>
                <a:latin typeface="Lora Bold"/>
                <a:ea typeface="Lora Bold"/>
                <a:cs typeface="Lora Bold"/>
                <a:sym typeface="Lora Bold"/>
              </a:rPr>
              <a:t>ión:</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e g</a:t>
            </a:r>
            <a:r>
              <a:rPr lang="en-US" sz="3097" b="1" u="none" strike="noStrike">
                <a:solidFill>
                  <a:srgbClr val="242424"/>
                </a:solidFill>
                <a:latin typeface="Lora Bold"/>
                <a:ea typeface="Lora Bold"/>
                <a:cs typeface="Lora Bold"/>
                <a:sym typeface="Lora Bold"/>
              </a:rPr>
              <a:t>ene</a:t>
            </a:r>
            <a:r>
              <a:rPr lang="en-US" sz="3097" b="1">
                <a:solidFill>
                  <a:srgbClr val="242424"/>
                </a:solidFill>
                <a:latin typeface="Lora Bold"/>
                <a:ea typeface="Lora Bold"/>
                <a:cs typeface="Lora Bold"/>
                <a:sym typeface="Lora Bold"/>
              </a:rPr>
              <a:t>ran </a:t>
            </a:r>
            <a:r>
              <a:rPr lang="en-US" sz="3097" b="1" u="none" strike="noStrike">
                <a:solidFill>
                  <a:srgbClr val="242424"/>
                </a:solidFill>
                <a:latin typeface="Lora Bold"/>
                <a:ea typeface="Lora Bold"/>
                <a:cs typeface="Lora Bold"/>
                <a:sym typeface="Lora Bold"/>
              </a:rPr>
              <a:t>e</a:t>
            </a:r>
            <a:r>
              <a:rPr lang="en-US" sz="3097" b="1">
                <a:solidFill>
                  <a:srgbClr val="242424"/>
                </a:solidFill>
                <a:latin typeface="Lora Bold"/>
                <a:ea typeface="Lora Bold"/>
                <a:cs typeface="Lora Bold"/>
                <a:sym typeface="Lora Bold"/>
              </a:rPr>
              <a:t>sc</a:t>
            </a:r>
            <a:r>
              <a:rPr lang="en-US" sz="3097" b="1" u="none" strike="noStrike">
                <a:solidFill>
                  <a:srgbClr val="242424"/>
                </a:solidFill>
                <a:latin typeface="Lora Bold"/>
                <a:ea typeface="Lora Bold"/>
                <a:cs typeface="Lora Bold"/>
                <a:sym typeface="Lora Bold"/>
              </a:rPr>
              <a:t>a</a:t>
            </a:r>
            <a:r>
              <a:rPr lang="en-US" sz="3097" b="1">
                <a:solidFill>
                  <a:srgbClr val="242424"/>
                </a:solidFill>
                <a:latin typeface="Lora Bold"/>
                <a:ea typeface="Lora Bold"/>
                <a:cs typeface="Lora Bold"/>
                <a:sym typeface="Lora Bold"/>
              </a:rPr>
              <a:t>ma</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g</a:t>
            </a:r>
            <a:r>
              <a:rPr lang="en-US" sz="3097" b="1">
                <a:solidFill>
                  <a:srgbClr val="242424"/>
                </a:solidFill>
                <a:latin typeface="Lora Bold"/>
                <a:ea typeface="Lora Bold"/>
                <a:cs typeface="Lora Bold"/>
                <a:sym typeface="Lora Bold"/>
              </a:rPr>
              <a:t>rasa</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q</a:t>
            </a:r>
            <a:r>
              <a:rPr lang="en-US" sz="3097" b="1">
                <a:solidFill>
                  <a:srgbClr val="242424"/>
                </a:solidFill>
                <a:latin typeface="Lora Bold"/>
                <a:ea typeface="Lora Bold"/>
                <a:cs typeface="Lora Bold"/>
                <a:sym typeface="Lora Bold"/>
              </a:rPr>
              <a:t>ue </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e </a:t>
            </a:r>
            <a:r>
              <a:rPr lang="en-US" sz="3097" b="1" u="none" strike="noStrike">
                <a:solidFill>
                  <a:srgbClr val="242424"/>
                </a:solidFill>
                <a:latin typeface="Lora Bold"/>
                <a:ea typeface="Lora Bold"/>
                <a:cs typeface="Lora Bold"/>
                <a:sym typeface="Lora Bold"/>
              </a:rPr>
              <a:t>a</a:t>
            </a:r>
            <a:r>
              <a:rPr lang="en-US" sz="3097" b="1">
                <a:solidFill>
                  <a:srgbClr val="242424"/>
                </a:solidFill>
                <a:latin typeface="Lora Bold"/>
                <a:ea typeface="Lora Bold"/>
                <a:cs typeface="Lora Bold"/>
                <a:sym typeface="Lora Bold"/>
              </a:rPr>
              <a:t>d</a:t>
            </a:r>
            <a:r>
              <a:rPr lang="en-US" sz="3097" b="1" u="none" strike="noStrike">
                <a:solidFill>
                  <a:srgbClr val="242424"/>
                </a:solidFill>
                <a:latin typeface="Lora Bold"/>
                <a:ea typeface="Lora Bold"/>
                <a:cs typeface="Lora Bold"/>
                <a:sym typeface="Lora Bold"/>
              </a:rPr>
              <a:t>hier</a:t>
            </a:r>
            <a:r>
              <a:rPr lang="en-US" sz="3097" b="1">
                <a:solidFill>
                  <a:srgbClr val="242424"/>
                </a:solidFill>
                <a:latin typeface="Lora Bold"/>
                <a:ea typeface="Lora Bold"/>
                <a:cs typeface="Lora Bold"/>
                <a:sym typeface="Lora Bold"/>
              </a:rPr>
              <a:t>e</a:t>
            </a:r>
            <a:r>
              <a:rPr lang="en-US" sz="3097" b="1" u="none" strike="noStrike">
                <a:solidFill>
                  <a:srgbClr val="242424"/>
                </a:solidFill>
                <a:latin typeface="Lora Bold"/>
                <a:ea typeface="Lora Bold"/>
                <a:cs typeface="Lora Bold"/>
                <a:sym typeface="Lora Bold"/>
              </a:rPr>
              <a:t>n</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al</a:t>
            </a:r>
            <a:r>
              <a:rPr lang="en-US" sz="3097" b="1">
                <a:solidFill>
                  <a:srgbClr val="242424"/>
                </a:solidFill>
                <a:latin typeface="Lora Bold"/>
                <a:ea typeface="Lora Bold"/>
                <a:cs typeface="Lora Bold"/>
                <a:sym typeface="Lora Bold"/>
              </a:rPr>
              <a:t> cabello y obstruyen l</a:t>
            </a:r>
            <a:r>
              <a:rPr lang="en-US" sz="3097" b="1" u="none" strike="noStrike">
                <a:solidFill>
                  <a:srgbClr val="242424"/>
                </a:solidFill>
                <a:latin typeface="Lora Bold"/>
                <a:ea typeface="Lora Bold"/>
                <a:cs typeface="Lora Bold"/>
                <a:sym typeface="Lora Bold"/>
              </a:rPr>
              <a:t>o</a:t>
            </a:r>
            <a:r>
              <a:rPr lang="en-US" sz="3097" b="1">
                <a:solidFill>
                  <a:srgbClr val="242424"/>
                </a:solidFill>
                <a:latin typeface="Lora Bold"/>
                <a:ea typeface="Lora Bold"/>
                <a:cs typeface="Lora Bold"/>
                <a:sym typeface="Lora Bold"/>
              </a:rPr>
              <a:t>s </a:t>
            </a:r>
            <a:r>
              <a:rPr lang="en-US" sz="3097" b="1" u="none" strike="noStrike">
                <a:solidFill>
                  <a:srgbClr val="242424"/>
                </a:solidFill>
                <a:latin typeface="Lora Bold"/>
                <a:ea typeface="Lora Bold"/>
                <a:cs typeface="Lora Bold"/>
                <a:sym typeface="Lora Bold"/>
              </a:rPr>
              <a:t>fo</a:t>
            </a:r>
            <a:r>
              <a:rPr lang="en-US" sz="3097" b="1">
                <a:solidFill>
                  <a:srgbClr val="242424"/>
                </a:solidFill>
                <a:latin typeface="Lora Bold"/>
                <a:ea typeface="Lora Bold"/>
                <a:cs typeface="Lora Bold"/>
                <a:sym typeface="Lora Bold"/>
              </a:rPr>
              <a:t>l</a:t>
            </a:r>
            <a:r>
              <a:rPr lang="en-US" sz="3097" b="1" u="none" strike="noStrike">
                <a:solidFill>
                  <a:srgbClr val="242424"/>
                </a:solidFill>
                <a:latin typeface="Lora Bold"/>
                <a:ea typeface="Lora Bold"/>
                <a:cs typeface="Lora Bold"/>
                <a:sym typeface="Lora Bold"/>
              </a:rPr>
              <a:t>íc</a:t>
            </a:r>
            <a:r>
              <a:rPr lang="en-US" sz="3097" b="1">
                <a:solidFill>
                  <a:srgbClr val="242424"/>
                </a:solidFill>
                <a:latin typeface="Lora Bold"/>
                <a:ea typeface="Lora Bold"/>
                <a:cs typeface="Lora Bold"/>
                <a:sym typeface="Lora Bold"/>
              </a:rPr>
              <a:t>ulos</a:t>
            </a:r>
            <a:r>
              <a:rPr lang="en-US" sz="3097" b="1" u="none" strike="noStrike">
                <a:solidFill>
                  <a:srgbClr val="242424"/>
                </a:solidFill>
                <a:latin typeface="Lora Bold"/>
                <a:ea typeface="Lora Bold"/>
                <a:cs typeface="Lora Bold"/>
                <a:sym typeface="Lora Bold"/>
              </a:rPr>
              <a:t>.</a:t>
            </a:r>
          </a:p>
          <a:p>
            <a:pPr algn="just">
              <a:lnSpc>
                <a:spcPts val="4337"/>
              </a:lnSpc>
            </a:pPr>
            <a:endParaRPr lang="en-US" sz="3097" b="1" u="none" strike="noStrike">
              <a:solidFill>
                <a:srgbClr val="242424"/>
              </a:solidFill>
              <a:latin typeface="Lora Bold"/>
              <a:ea typeface="Lora Bold"/>
              <a:cs typeface="Lora Bold"/>
              <a:sym typeface="Lora Bold"/>
            </a:endParaRPr>
          </a:p>
          <a:p>
            <a:pPr marL="668834" lvl="1" indent="-334417" algn="just">
              <a:lnSpc>
                <a:spcPts val="4337"/>
              </a:lnSpc>
              <a:buFont typeface="Arial"/>
              <a:buChar char="•"/>
            </a:pPr>
            <a:r>
              <a:rPr lang="en-US" sz="3097" b="1" u="none" strike="noStrike">
                <a:solidFill>
                  <a:srgbClr val="242424"/>
                </a:solidFill>
                <a:latin typeface="Lora Bold"/>
                <a:ea typeface="Lora Bold"/>
                <a:cs typeface="Lora Bold"/>
                <a:sym typeface="Lora Bold"/>
              </a:rPr>
              <a:t>P</a:t>
            </a:r>
            <a:r>
              <a:rPr lang="en-US" sz="3097" b="1">
                <a:solidFill>
                  <a:srgbClr val="242424"/>
                </a:solidFill>
                <a:latin typeface="Lora Bold"/>
                <a:ea typeface="Lora Bold"/>
                <a:cs typeface="Lora Bold"/>
                <a:sym typeface="Lora Bold"/>
              </a:rPr>
              <a:t>r</a:t>
            </a:r>
            <a:r>
              <a:rPr lang="en-US" sz="3097" b="1" u="none" strike="noStrike">
                <a:solidFill>
                  <a:srgbClr val="242424"/>
                </a:solidFill>
                <a:latin typeface="Lora Bold"/>
                <a:ea typeface="Lora Bold"/>
                <a:cs typeface="Lora Bold"/>
                <a:sym typeface="Lora Bold"/>
              </a:rPr>
              <a:t>u</a:t>
            </a:r>
            <a:r>
              <a:rPr lang="en-US" sz="3097" b="1">
                <a:solidFill>
                  <a:srgbClr val="242424"/>
                </a:solidFill>
                <a:latin typeface="Lora Bold"/>
                <a:ea typeface="Lora Bold"/>
                <a:cs typeface="Lora Bold"/>
                <a:sym typeface="Lora Bold"/>
              </a:rPr>
              <a:t>rito</a:t>
            </a:r>
            <a:r>
              <a:rPr lang="en-US" sz="3097" b="1" u="none" strike="noStrike">
                <a:solidFill>
                  <a:srgbClr val="242424"/>
                </a:solidFill>
                <a:latin typeface="Lora Bold"/>
                <a:ea typeface="Lora Bold"/>
                <a:cs typeface="Lora Bold"/>
                <a:sym typeface="Lora Bold"/>
              </a:rPr>
              <a:t>:</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C</a:t>
            </a:r>
            <a:r>
              <a:rPr lang="en-US" sz="3097" b="1">
                <a:solidFill>
                  <a:srgbClr val="242424"/>
                </a:solidFill>
                <a:latin typeface="Lora Bold"/>
                <a:ea typeface="Lora Bold"/>
                <a:cs typeface="Lora Bold"/>
                <a:sym typeface="Lora Bold"/>
              </a:rPr>
              <a:t>a</a:t>
            </a:r>
            <a:r>
              <a:rPr lang="en-US" sz="3097" b="1" u="none" strike="noStrike">
                <a:solidFill>
                  <a:srgbClr val="242424"/>
                </a:solidFill>
                <a:latin typeface="Lora Bold"/>
                <a:ea typeface="Lora Bold"/>
                <a:cs typeface="Lora Bold"/>
                <a:sym typeface="Lora Bold"/>
              </a:rPr>
              <a:t>u</a:t>
            </a:r>
            <a:r>
              <a:rPr lang="en-US" sz="3097" b="1">
                <a:solidFill>
                  <a:srgbClr val="242424"/>
                </a:solidFill>
                <a:latin typeface="Lora Bold"/>
                <a:ea typeface="Lora Bold"/>
                <a:cs typeface="Lora Bold"/>
                <a:sym typeface="Lora Bold"/>
              </a:rPr>
              <a:t>sad</a:t>
            </a:r>
            <a:r>
              <a:rPr lang="en-US" sz="3097" b="1" u="none" strike="noStrike">
                <a:solidFill>
                  <a:srgbClr val="242424"/>
                </a:solidFill>
                <a:latin typeface="Lora Bold"/>
                <a:ea typeface="Lora Bold"/>
                <a:cs typeface="Lora Bold"/>
                <a:sym typeface="Lora Bold"/>
              </a:rPr>
              <a:t>a</a:t>
            </a:r>
            <a:r>
              <a:rPr lang="en-US" sz="3097" b="1">
                <a:solidFill>
                  <a:srgbClr val="242424"/>
                </a:solidFill>
                <a:latin typeface="Lora Bold"/>
                <a:ea typeface="Lora Bold"/>
                <a:cs typeface="Lora Bold"/>
                <a:sym typeface="Lora Bold"/>
              </a:rPr>
              <a:t> por el au</a:t>
            </a:r>
            <a:r>
              <a:rPr lang="en-US" sz="3097" b="1" u="none" strike="noStrike">
                <a:solidFill>
                  <a:srgbClr val="242424"/>
                </a:solidFill>
                <a:latin typeface="Lora Bold"/>
                <a:ea typeface="Lora Bold"/>
                <a:cs typeface="Lora Bold"/>
                <a:sym typeface="Lora Bold"/>
              </a:rPr>
              <a:t>m</a:t>
            </a:r>
            <a:r>
              <a:rPr lang="en-US" sz="3097" b="1">
                <a:solidFill>
                  <a:srgbClr val="242424"/>
                </a:solidFill>
                <a:latin typeface="Lora Bold"/>
                <a:ea typeface="Lora Bold"/>
                <a:cs typeface="Lora Bold"/>
                <a:sym typeface="Lora Bold"/>
              </a:rPr>
              <a:t>e</a:t>
            </a:r>
            <a:r>
              <a:rPr lang="en-US" sz="3097" b="1" u="none" strike="noStrike">
                <a:solidFill>
                  <a:srgbClr val="242424"/>
                </a:solidFill>
                <a:latin typeface="Lora Bold"/>
                <a:ea typeface="Lora Bold"/>
                <a:cs typeface="Lora Bold"/>
                <a:sym typeface="Lora Bold"/>
              </a:rPr>
              <a:t>nto</a:t>
            </a:r>
            <a:r>
              <a:rPr lang="en-US" sz="3097" b="1">
                <a:solidFill>
                  <a:srgbClr val="242424"/>
                </a:solidFill>
                <a:latin typeface="Lora Bold"/>
                <a:ea typeface="Lora Bold"/>
                <a:cs typeface="Lora Bold"/>
                <a:sym typeface="Lora Bold"/>
              </a:rPr>
              <a:t> de </a:t>
            </a:r>
            <a:r>
              <a:rPr lang="en-US" sz="3097" b="1" u="none" strike="noStrike">
                <a:solidFill>
                  <a:srgbClr val="242424"/>
                </a:solidFill>
                <a:latin typeface="Lora Bold"/>
                <a:ea typeface="Lora Bold"/>
                <a:cs typeface="Lora Bold"/>
                <a:sym typeface="Lora Bold"/>
              </a:rPr>
              <a:t>hongos</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y</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ot</a:t>
            </a:r>
            <a:r>
              <a:rPr lang="en-US" sz="3097" b="1">
                <a:solidFill>
                  <a:srgbClr val="242424"/>
                </a:solidFill>
                <a:latin typeface="Lora Bold"/>
                <a:ea typeface="Lora Bold"/>
                <a:cs typeface="Lora Bold"/>
                <a:sym typeface="Lora Bold"/>
              </a:rPr>
              <a:t>ro</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 </a:t>
            </a:r>
            <a:r>
              <a:rPr lang="en-US" sz="3097" b="1" u="none" strike="noStrike">
                <a:solidFill>
                  <a:srgbClr val="242424"/>
                </a:solidFill>
                <a:latin typeface="Lora Bold"/>
                <a:ea typeface="Lora Bold"/>
                <a:cs typeface="Lora Bold"/>
                <a:sym typeface="Lora Bold"/>
              </a:rPr>
              <a:t>m</a:t>
            </a:r>
            <a:r>
              <a:rPr lang="en-US" sz="3097" b="1">
                <a:solidFill>
                  <a:srgbClr val="242424"/>
                </a:solidFill>
                <a:latin typeface="Lora Bold"/>
                <a:ea typeface="Lora Bold"/>
                <a:cs typeface="Lora Bold"/>
                <a:sym typeface="Lora Bold"/>
              </a:rPr>
              <a:t>ic</a:t>
            </a:r>
            <a:r>
              <a:rPr lang="en-US" sz="3097" b="1" u="none" strike="noStrike">
                <a:solidFill>
                  <a:srgbClr val="242424"/>
                </a:solidFill>
                <a:latin typeface="Lora Bold"/>
                <a:ea typeface="Lora Bold"/>
                <a:cs typeface="Lora Bold"/>
                <a:sym typeface="Lora Bold"/>
              </a:rPr>
              <a:t>ro</a:t>
            </a:r>
            <a:r>
              <a:rPr lang="en-US" sz="3097" b="1">
                <a:solidFill>
                  <a:srgbClr val="242424"/>
                </a:solidFill>
                <a:latin typeface="Lora Bold"/>
                <a:ea typeface="Lora Bold"/>
                <a:cs typeface="Lora Bold"/>
                <a:sym typeface="Lora Bold"/>
              </a:rPr>
              <a:t>or</a:t>
            </a:r>
            <a:r>
              <a:rPr lang="en-US" sz="3097" b="1" u="none" strike="noStrike">
                <a:solidFill>
                  <a:srgbClr val="242424"/>
                </a:solidFill>
                <a:latin typeface="Lora Bold"/>
                <a:ea typeface="Lora Bold"/>
                <a:cs typeface="Lora Bold"/>
                <a:sym typeface="Lora Bold"/>
              </a:rPr>
              <a:t>g</a:t>
            </a:r>
            <a:r>
              <a:rPr lang="en-US" sz="3097" b="1">
                <a:solidFill>
                  <a:srgbClr val="242424"/>
                </a:solidFill>
                <a:latin typeface="Lora Bold"/>
                <a:ea typeface="Lora Bold"/>
                <a:cs typeface="Lora Bold"/>
                <a:sym typeface="Lora Bold"/>
              </a:rPr>
              <a:t>anis</a:t>
            </a:r>
            <a:r>
              <a:rPr lang="en-US" sz="3097" b="1" u="none" strike="noStrike">
                <a:solidFill>
                  <a:srgbClr val="242424"/>
                </a:solidFill>
                <a:latin typeface="Lora Bold"/>
                <a:ea typeface="Lora Bold"/>
                <a:cs typeface="Lora Bold"/>
                <a:sym typeface="Lora Bold"/>
              </a:rPr>
              <a:t>m</a:t>
            </a:r>
            <a:r>
              <a:rPr lang="en-US" sz="3097" b="1">
                <a:solidFill>
                  <a:srgbClr val="242424"/>
                </a:solidFill>
                <a:latin typeface="Lora Bold"/>
                <a:ea typeface="Lora Bold"/>
                <a:cs typeface="Lora Bold"/>
                <a:sym typeface="Lora Bold"/>
              </a:rPr>
              <a:t>o</a:t>
            </a:r>
            <a:r>
              <a:rPr lang="en-US" sz="3097" b="1" u="none" strike="noStrike">
                <a:solidFill>
                  <a:srgbClr val="242424"/>
                </a:solidFill>
                <a:latin typeface="Lora Bold"/>
                <a:ea typeface="Lora Bold"/>
                <a:cs typeface="Lora Bold"/>
                <a:sym typeface="Lora Bold"/>
              </a:rPr>
              <a:t>s</a:t>
            </a:r>
            <a:r>
              <a:rPr lang="en-US" sz="3097" b="1">
                <a:solidFill>
                  <a:srgbClr val="242424"/>
                </a:solidFill>
                <a:latin typeface="Lora Bold"/>
                <a:ea typeface="Lora Bold"/>
                <a:cs typeface="Lora Bold"/>
                <a:sym typeface="Lora Bold"/>
              </a:rPr>
              <a:t>.</a:t>
            </a:r>
          </a:p>
          <a:p>
            <a:pPr marL="0" lvl="0" indent="0" algn="ctr">
              <a:lnSpc>
                <a:spcPts val="3497"/>
              </a:lnSpc>
            </a:pPr>
            <a:endParaRPr lang="en-US" sz="3097" b="1">
              <a:solidFill>
                <a:srgbClr val="242424"/>
              </a:solidFill>
              <a:latin typeface="Lora Bold"/>
              <a:ea typeface="Lora Bold"/>
              <a:cs typeface="Lora Bold"/>
              <a:sym typeface="Lora Bold"/>
            </a:endParaRPr>
          </a:p>
        </p:txBody>
      </p:sp>
      <p:sp>
        <p:nvSpPr>
          <p:cNvPr id="7" name="Freeform 7"/>
          <p:cNvSpPr/>
          <p:nvPr/>
        </p:nvSpPr>
        <p:spPr>
          <a:xfrm rot="238012">
            <a:off x="12683236" y="-4828157"/>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s-ES"/>
          </a:p>
        </p:txBody>
      </p:sp>
      <p:sp>
        <p:nvSpPr>
          <p:cNvPr id="8" name="Freeform 8"/>
          <p:cNvSpPr/>
          <p:nvPr/>
        </p:nvSpPr>
        <p:spPr>
          <a:xfrm rot="7072494">
            <a:off x="189657" y="-120791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9" name="Freeform 9"/>
          <p:cNvSpPr/>
          <p:nvPr/>
        </p:nvSpPr>
        <p:spPr>
          <a:xfrm rot="-1876830">
            <a:off x="16115027" y="2408793"/>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0" name="Freeform 10"/>
          <p:cNvSpPr/>
          <p:nvPr/>
        </p:nvSpPr>
        <p:spPr>
          <a:xfrm rot="10547054">
            <a:off x="-744678" y="474849"/>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1" name="Freeform 11"/>
          <p:cNvSpPr/>
          <p:nvPr/>
        </p:nvSpPr>
        <p:spPr>
          <a:xfrm>
            <a:off x="6773279" y="7066939"/>
            <a:ext cx="3830977" cy="2653306"/>
          </a:xfrm>
          <a:custGeom>
            <a:avLst/>
            <a:gdLst/>
            <a:ahLst/>
            <a:cxnLst/>
            <a:rect l="l" t="t" r="r" b="b"/>
            <a:pathLst>
              <a:path w="3830977" h="2653306">
                <a:moveTo>
                  <a:pt x="0" y="0"/>
                </a:moveTo>
                <a:lnTo>
                  <a:pt x="3830976" y="0"/>
                </a:lnTo>
                <a:lnTo>
                  <a:pt x="3830976" y="2653306"/>
                </a:lnTo>
                <a:lnTo>
                  <a:pt x="0" y="2653306"/>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574492" y="5730103"/>
            <a:ext cx="5581844" cy="4330502"/>
          </a:xfrm>
          <a:prstGeom prst="rect">
            <a:avLst/>
          </a:prstGeom>
        </p:spPr>
        <p:txBody>
          <a:bodyPr lIns="0" tIns="0" rIns="0" bIns="0" rtlCol="0" anchor="t">
            <a:spAutoFit/>
          </a:bodyPr>
          <a:lstStyle/>
          <a:p>
            <a:pPr marL="536038" lvl="1" indent="-268019" algn="just">
              <a:lnSpc>
                <a:spcPts val="3475"/>
              </a:lnSpc>
              <a:buFont typeface="Arial"/>
              <a:buChar char="•"/>
            </a:pPr>
            <a:r>
              <a:rPr lang="en-US" sz="2482" b="1" i="1">
                <a:solidFill>
                  <a:srgbClr val="242424"/>
                </a:solidFill>
                <a:latin typeface="Lora Bold Italics"/>
                <a:ea typeface="Lora Bold Italics"/>
                <a:cs typeface="Lora Bold Italics"/>
                <a:sym typeface="Lora Bold Italics"/>
              </a:rPr>
              <a:t>C</a:t>
            </a:r>
            <a:r>
              <a:rPr lang="en-US" sz="2482" b="1" i="1" u="none" strike="noStrike">
                <a:solidFill>
                  <a:srgbClr val="242424"/>
                </a:solidFill>
                <a:latin typeface="Lora Bold Italics"/>
                <a:ea typeface="Lora Bold Italics"/>
                <a:cs typeface="Lora Bold Italics"/>
                <a:sym typeface="Lora Bold Italics"/>
              </a:rPr>
              <a:t>ontrolar el exceso de secreción y descamación.</a:t>
            </a:r>
          </a:p>
          <a:p>
            <a:pPr marL="536038" lvl="1" indent="-268019" algn="just">
              <a:lnSpc>
                <a:spcPts val="3475"/>
              </a:lnSpc>
              <a:buFont typeface="Arial"/>
              <a:buChar char="•"/>
            </a:pPr>
            <a:r>
              <a:rPr lang="en-US" sz="2482" b="1" i="1" u="none" strike="noStrike">
                <a:solidFill>
                  <a:srgbClr val="242424"/>
                </a:solidFill>
                <a:latin typeface="Lora Bold Italics"/>
                <a:ea typeface="Lora Bold Italics"/>
                <a:cs typeface="Lora Bold Italics"/>
                <a:sym typeface="Lora Bold Italics"/>
              </a:rPr>
              <a:t>Eliminar las escamas que obstruyen el orificio folicular.</a:t>
            </a:r>
          </a:p>
          <a:p>
            <a:pPr marL="536038" lvl="1" indent="-268019" algn="just">
              <a:lnSpc>
                <a:spcPts val="3475"/>
              </a:lnSpc>
              <a:buFont typeface="Arial"/>
              <a:buChar char="•"/>
            </a:pPr>
            <a:r>
              <a:rPr lang="en-US" sz="2482" b="1" i="1" u="none" strike="noStrike">
                <a:solidFill>
                  <a:srgbClr val="242424"/>
                </a:solidFill>
                <a:latin typeface="Lora Bold Italics"/>
                <a:ea typeface="Lora Bold Italics"/>
                <a:cs typeface="Lora Bold Italics"/>
                <a:sym typeface="Lora Bold Italics"/>
              </a:rPr>
              <a:t>Fortalecer el estrato córneo.</a:t>
            </a:r>
          </a:p>
          <a:p>
            <a:pPr marL="536038" lvl="1" indent="-268019" algn="just">
              <a:lnSpc>
                <a:spcPts val="3475"/>
              </a:lnSpc>
              <a:buFont typeface="Arial"/>
              <a:buChar char="•"/>
            </a:pPr>
            <a:r>
              <a:rPr lang="en-US" sz="2482" b="1" i="1" u="none" strike="noStrike">
                <a:solidFill>
                  <a:srgbClr val="242424"/>
                </a:solidFill>
                <a:latin typeface="Lora Bold Italics"/>
                <a:ea typeface="Lora Bold Italics"/>
                <a:cs typeface="Lora Bold Italics"/>
                <a:sym typeface="Lora Bold Italics"/>
              </a:rPr>
              <a:t>Combatir la proliferación del hongo Pityrosporum ovale.</a:t>
            </a:r>
          </a:p>
          <a:p>
            <a:pPr marL="536038" lvl="1" indent="-268019" algn="just">
              <a:lnSpc>
                <a:spcPts val="3475"/>
              </a:lnSpc>
              <a:buFont typeface="Arial"/>
              <a:buChar char="•"/>
            </a:pPr>
            <a:r>
              <a:rPr lang="en-US" sz="2482" b="1" i="1" u="none" strike="noStrike">
                <a:solidFill>
                  <a:srgbClr val="242424"/>
                </a:solidFill>
                <a:latin typeface="Lora Bold Italics"/>
                <a:ea typeface="Lora Bold Italics"/>
                <a:cs typeface="Lora Bold Italics"/>
                <a:sym typeface="Lora Bold Italics"/>
              </a:rPr>
              <a:t>Hidratar el cuero cabelludo y calmar el picor.</a:t>
            </a:r>
          </a:p>
          <a:p>
            <a:pPr marL="0" lvl="0" indent="0" algn="ctr">
              <a:lnSpc>
                <a:spcPts val="3195"/>
              </a:lnSpc>
            </a:pPr>
            <a:endParaRPr lang="en-US" sz="2482" b="1" i="1" u="none" strike="noStrike">
              <a:solidFill>
                <a:srgbClr val="242424"/>
              </a:solidFill>
              <a:latin typeface="Lora Bold Italics"/>
              <a:ea typeface="Lora Bold Italics"/>
              <a:cs typeface="Lora Bold Italics"/>
              <a:sym typeface="Lora Bold Italics"/>
            </a:endParaRPr>
          </a:p>
        </p:txBody>
      </p:sp>
      <p:sp>
        <p:nvSpPr>
          <p:cNvPr id="13" name="TextBox 13"/>
          <p:cNvSpPr txBox="1"/>
          <p:nvPr/>
        </p:nvSpPr>
        <p:spPr>
          <a:xfrm>
            <a:off x="11220821" y="5767157"/>
            <a:ext cx="6809386" cy="3242363"/>
          </a:xfrm>
          <a:prstGeom prst="rect">
            <a:avLst/>
          </a:prstGeom>
        </p:spPr>
        <p:txBody>
          <a:bodyPr lIns="0" tIns="0" rIns="0" bIns="0" rtlCol="0" anchor="t">
            <a:spAutoFit/>
          </a:bodyPr>
          <a:lstStyle/>
          <a:p>
            <a:pPr marL="0" lvl="0" indent="0" algn="just">
              <a:lnSpc>
                <a:spcPts val="3357"/>
              </a:lnSpc>
            </a:pPr>
            <a:r>
              <a:rPr lang="en-US" sz="2397" b="1" i="1">
                <a:solidFill>
                  <a:srgbClr val="242424"/>
                </a:solidFill>
                <a:latin typeface="Lora Bold Italics"/>
                <a:ea typeface="Lora Bold Italics"/>
                <a:cs typeface="Lora Bold Italics"/>
                <a:sym typeface="Lora Bold Italics"/>
              </a:rPr>
              <a:t>• Aplicar </a:t>
            </a:r>
            <a:r>
              <a:rPr lang="en-US" sz="2397" b="1" i="1" u="none" strike="noStrike">
                <a:solidFill>
                  <a:srgbClr val="242424"/>
                </a:solidFill>
                <a:latin typeface="Lora Bold Italics"/>
                <a:ea typeface="Lora Bold Italics"/>
                <a:cs typeface="Lora Bold Italics"/>
                <a:sym typeface="Lora Bold Italics"/>
              </a:rPr>
              <a:t>técnicas donde se administre calor, tanto seco como húmedo, que puedan favorecer el desarrollo de gérmenes.</a:t>
            </a:r>
          </a:p>
          <a:p>
            <a:pPr marL="0" lvl="0" indent="0" algn="just">
              <a:lnSpc>
                <a:spcPts val="3357"/>
              </a:lnSpc>
            </a:pPr>
            <a:r>
              <a:rPr lang="en-US" sz="2397" b="1" i="1" u="none" strike="noStrike">
                <a:solidFill>
                  <a:srgbClr val="242424"/>
                </a:solidFill>
                <a:latin typeface="Lora Bold Italics"/>
                <a:ea typeface="Lora Bold Italics"/>
                <a:cs typeface="Lora Bold Italics"/>
                <a:sym typeface="Lora Bold Italics"/>
              </a:rPr>
              <a:t>• La pitiriasis grasa o esteatoide produce mucho picor; el rascado excesivo del cuero cabelludo puede provocar heridas y lesiones.</a:t>
            </a:r>
          </a:p>
          <a:p>
            <a:pPr marL="0" lvl="0" indent="0" algn="just">
              <a:lnSpc>
                <a:spcPts val="3357"/>
              </a:lnSpc>
            </a:pPr>
            <a:r>
              <a:rPr lang="en-US" sz="2397" b="1" i="1" u="none" strike="noStrike">
                <a:solidFill>
                  <a:srgbClr val="242424"/>
                </a:solidFill>
                <a:latin typeface="Lora Bold Italics"/>
                <a:ea typeface="Lora Bold Italics"/>
                <a:cs typeface="Lora Bold Italics"/>
                <a:sym typeface="Lora Bold Italics"/>
              </a:rPr>
              <a:t>•  Usar cepillos con púas metálicas.</a:t>
            </a:r>
          </a:p>
          <a:p>
            <a:pPr marL="0" lvl="0" indent="0" algn="just">
              <a:lnSpc>
                <a:spcPts val="2517"/>
              </a:lnSpc>
            </a:pPr>
            <a:endParaRPr lang="en-US" sz="2397" b="1" i="1" u="none" strike="noStrike">
              <a:solidFill>
                <a:srgbClr val="242424"/>
              </a:solidFill>
              <a:latin typeface="Lora Bold Italics"/>
              <a:ea typeface="Lora Bold Italics"/>
              <a:cs typeface="Lora Bold Italics"/>
              <a:sym typeface="Lora Bold Italics"/>
            </a:endParaRPr>
          </a:p>
        </p:txBody>
      </p:sp>
      <p:sp>
        <p:nvSpPr>
          <p:cNvPr id="14" name="TextBox 14"/>
          <p:cNvSpPr txBox="1"/>
          <p:nvPr/>
        </p:nvSpPr>
        <p:spPr>
          <a:xfrm>
            <a:off x="1927327" y="307931"/>
            <a:ext cx="15086859" cy="929080"/>
          </a:xfrm>
          <a:prstGeom prst="rect">
            <a:avLst/>
          </a:prstGeom>
        </p:spPr>
        <p:txBody>
          <a:bodyPr lIns="0" tIns="0" rIns="0" bIns="0" rtlCol="0" anchor="t">
            <a:spAutoFit/>
          </a:bodyPr>
          <a:lstStyle/>
          <a:p>
            <a:pPr marL="0" lvl="0" indent="0" algn="ctr">
              <a:lnSpc>
                <a:spcPts val="7615"/>
              </a:lnSpc>
              <a:spcBef>
                <a:spcPct val="0"/>
              </a:spcBef>
            </a:pPr>
            <a:r>
              <a:rPr lang="en-US" sz="5439" b="1">
                <a:solidFill>
                  <a:srgbClr val="282828"/>
                </a:solidFill>
                <a:latin typeface="Lora Bold"/>
                <a:ea typeface="Lora Bold"/>
                <a:cs typeface="Lora Bold"/>
                <a:sym typeface="Lora Bold"/>
              </a:rPr>
              <a:t>Tratamiento de pitiriasis grasa o esteatoide</a:t>
            </a:r>
          </a:p>
        </p:txBody>
      </p:sp>
      <p:sp>
        <p:nvSpPr>
          <p:cNvPr id="15" name="TextBox 15"/>
          <p:cNvSpPr txBox="1"/>
          <p:nvPr/>
        </p:nvSpPr>
        <p:spPr>
          <a:xfrm>
            <a:off x="6870626" y="5057775"/>
            <a:ext cx="3873944"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INDICACIONES</a:t>
            </a:r>
          </a:p>
        </p:txBody>
      </p:sp>
      <p:sp>
        <p:nvSpPr>
          <p:cNvPr id="16" name="TextBox 16"/>
          <p:cNvSpPr txBox="1"/>
          <p:nvPr/>
        </p:nvSpPr>
        <p:spPr>
          <a:xfrm>
            <a:off x="11426641" y="5081450"/>
            <a:ext cx="5832659" cy="542832"/>
          </a:xfrm>
          <a:prstGeom prst="rect">
            <a:avLst/>
          </a:prstGeom>
        </p:spPr>
        <p:txBody>
          <a:bodyPr lIns="0" tIns="0" rIns="0" bIns="0" rtlCol="0" anchor="t">
            <a:spAutoFit/>
          </a:bodyPr>
          <a:lstStyle/>
          <a:p>
            <a:pPr marL="0" lvl="0" indent="0" algn="ctr">
              <a:lnSpc>
                <a:spcPts val="4205"/>
              </a:lnSpc>
              <a:spcBef>
                <a:spcPct val="0"/>
              </a:spcBef>
            </a:pPr>
            <a:r>
              <a:rPr lang="en-US" sz="3003" spc="-126">
                <a:solidFill>
                  <a:srgbClr val="405E4B"/>
                </a:solidFill>
                <a:latin typeface="Brasika"/>
                <a:ea typeface="Brasika"/>
                <a:cs typeface="Brasika"/>
                <a:sym typeface="Brasika"/>
              </a:rPr>
              <a:t>CONTRAINDICACIONES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TextBox 3"/>
          <p:cNvSpPr txBox="1"/>
          <p:nvPr/>
        </p:nvSpPr>
        <p:spPr>
          <a:xfrm>
            <a:off x="1787860" y="5530767"/>
            <a:ext cx="3130299"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EFECTOS</a:t>
            </a:r>
          </a:p>
        </p:txBody>
      </p:sp>
      <p:sp>
        <p:nvSpPr>
          <p:cNvPr id="4" name="Freeform 4"/>
          <p:cNvSpPr/>
          <p:nvPr/>
        </p:nvSpPr>
        <p:spPr>
          <a:xfrm rot="4881854">
            <a:off x="-3275226" y="7442983"/>
            <a:ext cx="9219555" cy="8808923"/>
          </a:xfrm>
          <a:custGeom>
            <a:avLst/>
            <a:gdLst/>
            <a:ahLst/>
            <a:cxnLst/>
            <a:rect l="l" t="t" r="r" b="b"/>
            <a:pathLst>
              <a:path w="9219555" h="8808923">
                <a:moveTo>
                  <a:pt x="0" y="0"/>
                </a:moveTo>
                <a:lnTo>
                  <a:pt x="9219556" y="0"/>
                </a:lnTo>
                <a:lnTo>
                  <a:pt x="9219556" y="8808923"/>
                </a:lnTo>
                <a:lnTo>
                  <a:pt x="0" y="8808923"/>
                </a:lnTo>
                <a:lnTo>
                  <a:pt x="0" y="0"/>
                </a:lnTo>
                <a:close/>
              </a:path>
            </a:pathLst>
          </a:custGeom>
          <a:blipFill>
            <a:blip r:embed="rId3">
              <a:alphaModFix amt="59000"/>
            </a:blip>
            <a:stretch>
              <a:fillRect t="-368" b="-368"/>
            </a:stretch>
          </a:blipFill>
        </p:spPr>
        <p:txBody>
          <a:bodyPr/>
          <a:lstStyle/>
          <a:p>
            <a:endParaRPr lang="es-ES"/>
          </a:p>
        </p:txBody>
      </p:sp>
      <p:sp>
        <p:nvSpPr>
          <p:cNvPr id="5" name="TextBox 5"/>
          <p:cNvSpPr txBox="1"/>
          <p:nvPr/>
        </p:nvSpPr>
        <p:spPr>
          <a:xfrm>
            <a:off x="6923117" y="6121545"/>
            <a:ext cx="3873944" cy="1907021"/>
          </a:xfrm>
          <a:prstGeom prst="rect">
            <a:avLst/>
          </a:prstGeom>
        </p:spPr>
        <p:txBody>
          <a:bodyPr lIns="0" tIns="0" rIns="0" bIns="0" rtlCol="0" anchor="t">
            <a:spAutoFit/>
          </a:bodyPr>
          <a:lstStyle/>
          <a:p>
            <a:pPr marL="0" lvl="0" indent="0" algn="ctr">
              <a:lnSpc>
                <a:spcPts val="3773"/>
              </a:lnSpc>
            </a:pPr>
            <a:r>
              <a:rPr lang="en-US" sz="2695" b="1" i="1">
                <a:solidFill>
                  <a:srgbClr val="242424"/>
                </a:solidFill>
                <a:latin typeface="Lora Bold Italics"/>
                <a:ea typeface="Lora Bold Italics"/>
                <a:cs typeface="Lora Bold Italics"/>
                <a:sym typeface="Lora Bold Italics"/>
              </a:rPr>
              <a:t>Cab</a:t>
            </a:r>
            <a:r>
              <a:rPr lang="en-US" sz="2695" b="1" i="1" u="none" strike="noStrike">
                <a:solidFill>
                  <a:srgbClr val="242424"/>
                </a:solidFill>
                <a:latin typeface="Lora Bold Italics"/>
                <a:ea typeface="Lora Bold Italics"/>
                <a:cs typeface="Lora Bold Italics"/>
                <a:sym typeface="Lora Bold Italics"/>
              </a:rPr>
              <a:t>ellos y cueros cabelludos con escamas o caspa.</a:t>
            </a:r>
          </a:p>
          <a:p>
            <a:pPr marL="0" lvl="0" indent="0" algn="just">
              <a:lnSpc>
                <a:spcPts val="3773"/>
              </a:lnSpc>
            </a:pPr>
            <a:endParaRPr lang="en-US" sz="2695" b="1" i="1" u="none" strike="noStrike">
              <a:solidFill>
                <a:srgbClr val="242424"/>
              </a:solidFill>
              <a:latin typeface="Lora Bold Italics"/>
              <a:ea typeface="Lora Bold Italics"/>
              <a:cs typeface="Lora Bold Italics"/>
              <a:sym typeface="Lora Bold Italics"/>
            </a:endParaRPr>
          </a:p>
        </p:txBody>
      </p:sp>
      <p:sp>
        <p:nvSpPr>
          <p:cNvPr id="6" name="TextBox 6"/>
          <p:cNvSpPr txBox="1"/>
          <p:nvPr/>
        </p:nvSpPr>
        <p:spPr>
          <a:xfrm>
            <a:off x="1664167" y="1251448"/>
            <a:ext cx="15061584" cy="4441451"/>
          </a:xfrm>
          <a:prstGeom prst="rect">
            <a:avLst/>
          </a:prstGeom>
        </p:spPr>
        <p:txBody>
          <a:bodyPr lIns="0" tIns="0" rIns="0" bIns="0" rtlCol="0" anchor="t">
            <a:spAutoFit/>
          </a:bodyPr>
          <a:lstStyle/>
          <a:p>
            <a:pPr marL="621042" lvl="1" indent="-310521" algn="just">
              <a:lnSpc>
                <a:spcPts val="4027"/>
              </a:lnSpc>
              <a:buFont typeface="Arial"/>
              <a:buChar char="•"/>
            </a:pPr>
            <a:r>
              <a:rPr lang="en-US" sz="2876" b="1">
                <a:solidFill>
                  <a:srgbClr val="242424"/>
                </a:solidFill>
                <a:latin typeface="Lora Bold"/>
                <a:ea typeface="Lora Bold"/>
                <a:cs typeface="Lora Bold"/>
                <a:sym typeface="Lora Bold"/>
              </a:rPr>
              <a:t>Es </a:t>
            </a:r>
            <a:r>
              <a:rPr lang="en-US" sz="2876" b="1" u="none" strike="noStrike">
                <a:solidFill>
                  <a:srgbClr val="242424"/>
                </a:solidFill>
                <a:latin typeface="Lora Bold"/>
                <a:ea typeface="Lora Bold"/>
                <a:cs typeface="Lora Bold"/>
                <a:sym typeface="Lora Bold"/>
              </a:rPr>
              <a:t>una</a:t>
            </a:r>
            <a:r>
              <a:rPr lang="en-US" sz="2876" b="1">
                <a:solidFill>
                  <a:srgbClr val="242424"/>
                </a:solidFill>
                <a:latin typeface="Lora Bold"/>
                <a:ea typeface="Lora Bold"/>
                <a:cs typeface="Lora Bold"/>
                <a:sym typeface="Lora Bold"/>
              </a:rPr>
              <a:t> alt</a:t>
            </a:r>
            <a:r>
              <a:rPr lang="en-US" sz="2876" b="1" u="none" strike="noStrike">
                <a:solidFill>
                  <a:srgbClr val="242424"/>
                </a:solidFill>
                <a:latin typeface="Lora Bold"/>
                <a:ea typeface="Lora Bold"/>
                <a:cs typeface="Lora Bold"/>
                <a:sym typeface="Lora Bold"/>
              </a:rPr>
              <a:t>eración del cu</a:t>
            </a:r>
            <a:r>
              <a:rPr lang="en-US" sz="2876" b="1">
                <a:solidFill>
                  <a:srgbClr val="242424"/>
                </a:solidFill>
                <a:latin typeface="Lora Bold"/>
                <a:ea typeface="Lora Bold"/>
                <a:cs typeface="Lora Bold"/>
                <a:sym typeface="Lora Bold"/>
              </a:rPr>
              <a:t>ero</a:t>
            </a:r>
            <a:r>
              <a:rPr lang="en-US" sz="2876" b="1" u="none" strike="noStrike">
                <a:solidFill>
                  <a:srgbClr val="242424"/>
                </a:solidFill>
                <a:latin typeface="Lora Bold"/>
                <a:ea typeface="Lora Bold"/>
                <a:cs typeface="Lora Bold"/>
                <a:sym typeface="Lora Bold"/>
              </a:rPr>
              <a:t> cab</a:t>
            </a:r>
            <a:r>
              <a:rPr lang="en-US" sz="2876" b="1">
                <a:solidFill>
                  <a:srgbClr val="242424"/>
                </a:solidFill>
                <a:latin typeface="Lora Bold"/>
                <a:ea typeface="Lora Bold"/>
                <a:cs typeface="Lora Bold"/>
                <a:sym typeface="Lora Bold"/>
              </a:rPr>
              <a:t>elludo p</a:t>
            </a:r>
            <a:r>
              <a:rPr lang="en-US" sz="2876" b="1" u="none" strike="noStrike">
                <a:solidFill>
                  <a:srgbClr val="242424"/>
                </a:solidFill>
                <a:latin typeface="Lora Bold"/>
                <a:ea typeface="Lora Bold"/>
                <a:cs typeface="Lora Bold"/>
                <a:sym typeface="Lora Bold"/>
              </a:rPr>
              <a:t>rovoc</a:t>
            </a:r>
            <a:r>
              <a:rPr lang="en-US" sz="2876" b="1">
                <a:solidFill>
                  <a:srgbClr val="242424"/>
                </a:solidFill>
                <a:latin typeface="Lora Bold"/>
                <a:ea typeface="Lora Bold"/>
                <a:cs typeface="Lora Bold"/>
                <a:sym typeface="Lora Bold"/>
              </a:rPr>
              <a:t>ada por la deshidr</a:t>
            </a:r>
            <a:r>
              <a:rPr lang="en-US" sz="2876" b="1" u="none" strike="noStrike">
                <a:solidFill>
                  <a:srgbClr val="242424"/>
                </a:solidFill>
                <a:latin typeface="Lora Bold"/>
                <a:ea typeface="Lora Bold"/>
                <a:cs typeface="Lora Bold"/>
                <a:sym typeface="Lora Bold"/>
              </a:rPr>
              <a:t>ata</a:t>
            </a:r>
            <a:r>
              <a:rPr lang="en-US" sz="2876" b="1">
                <a:solidFill>
                  <a:srgbClr val="242424"/>
                </a:solidFill>
                <a:latin typeface="Lora Bold"/>
                <a:ea typeface="Lora Bold"/>
                <a:cs typeface="Lora Bold"/>
                <a:sym typeface="Lora Bold"/>
              </a:rPr>
              <a:t>ción de </a:t>
            </a:r>
            <a:r>
              <a:rPr lang="en-US" sz="2876" b="1" u="none" strike="noStrike">
                <a:solidFill>
                  <a:srgbClr val="242424"/>
                </a:solidFill>
                <a:latin typeface="Lora Bold"/>
                <a:ea typeface="Lora Bold"/>
                <a:cs typeface="Lora Bold"/>
                <a:sym typeface="Lora Bold"/>
              </a:rPr>
              <a:t>la</a:t>
            </a:r>
            <a:r>
              <a:rPr lang="en-US" sz="2876" b="1">
                <a:solidFill>
                  <a:srgbClr val="242424"/>
                </a:solidFill>
                <a:latin typeface="Lora Bold"/>
                <a:ea typeface="Lora Bold"/>
                <a:cs typeface="Lora Bold"/>
                <a:sym typeface="Lora Bold"/>
              </a:rPr>
              <a:t> c</a:t>
            </a:r>
            <a:r>
              <a:rPr lang="en-US" sz="2876" b="1" u="none" strike="noStrike">
                <a:solidFill>
                  <a:srgbClr val="242424"/>
                </a:solidFill>
                <a:latin typeface="Lora Bold"/>
                <a:ea typeface="Lora Bold"/>
                <a:cs typeface="Lora Bold"/>
                <a:sym typeface="Lora Bold"/>
              </a:rPr>
              <a:t>apa córnea de la p</a:t>
            </a:r>
            <a:r>
              <a:rPr lang="en-US" sz="2876" b="1">
                <a:solidFill>
                  <a:srgbClr val="242424"/>
                </a:solidFill>
                <a:latin typeface="Lora Bold"/>
                <a:ea typeface="Lora Bold"/>
                <a:cs typeface="Lora Bold"/>
                <a:sym typeface="Lora Bold"/>
              </a:rPr>
              <a:t>iel.</a:t>
            </a:r>
          </a:p>
          <a:p>
            <a:pPr algn="just">
              <a:lnSpc>
                <a:spcPts val="4027"/>
              </a:lnSpc>
            </a:pPr>
            <a:endParaRPr lang="en-US" sz="2876" b="1">
              <a:solidFill>
                <a:srgbClr val="242424"/>
              </a:solidFill>
              <a:latin typeface="Lora Bold"/>
              <a:ea typeface="Lora Bold"/>
              <a:cs typeface="Lora Bold"/>
              <a:sym typeface="Lora Bold"/>
            </a:endParaRPr>
          </a:p>
          <a:p>
            <a:pPr marL="621042" lvl="1" indent="-310521" algn="just">
              <a:lnSpc>
                <a:spcPts val="4027"/>
              </a:lnSpc>
              <a:buFont typeface="Arial"/>
              <a:buChar char="•"/>
            </a:pPr>
            <a:r>
              <a:rPr lang="en-US" sz="2876" b="1">
                <a:solidFill>
                  <a:srgbClr val="242424"/>
                </a:solidFill>
                <a:latin typeface="Lora Bold"/>
                <a:ea typeface="Lora Bold"/>
                <a:cs typeface="Lora Bold"/>
                <a:sym typeface="Lora Bold"/>
              </a:rPr>
              <a:t>Esta falta de hume</a:t>
            </a:r>
            <a:r>
              <a:rPr lang="en-US" sz="2876" b="1" u="none" strike="noStrike">
                <a:solidFill>
                  <a:srgbClr val="242424"/>
                </a:solidFill>
                <a:latin typeface="Lora Bold"/>
                <a:ea typeface="Lora Bold"/>
                <a:cs typeface="Lora Bold"/>
                <a:sym typeface="Lora Bold"/>
              </a:rPr>
              <a:t>d</a:t>
            </a:r>
            <a:r>
              <a:rPr lang="en-US" sz="2876" b="1">
                <a:solidFill>
                  <a:srgbClr val="242424"/>
                </a:solidFill>
                <a:latin typeface="Lora Bold"/>
                <a:ea typeface="Lora Bold"/>
                <a:cs typeface="Lora Bold"/>
                <a:sym typeface="Lora Bold"/>
              </a:rPr>
              <a:t>a</a:t>
            </a:r>
            <a:r>
              <a:rPr lang="en-US" sz="2876" b="1" u="none" strike="noStrike">
                <a:solidFill>
                  <a:srgbClr val="242424"/>
                </a:solidFill>
                <a:latin typeface="Lora Bold"/>
                <a:ea typeface="Lora Bold"/>
                <a:cs typeface="Lora Bold"/>
                <a:sym typeface="Lora Bold"/>
              </a:rPr>
              <a:t>d</a:t>
            </a:r>
            <a:r>
              <a:rPr lang="en-US" sz="2876" b="1">
                <a:solidFill>
                  <a:srgbClr val="242424"/>
                </a:solidFill>
                <a:latin typeface="Lora Bold"/>
                <a:ea typeface="Lora Bold"/>
                <a:cs typeface="Lora Bold"/>
                <a:sym typeface="Lora Bold"/>
              </a:rPr>
              <a:t> d</a:t>
            </a:r>
            <a:r>
              <a:rPr lang="en-US" sz="2876" b="1" u="none" strike="noStrike">
                <a:solidFill>
                  <a:srgbClr val="242424"/>
                </a:solidFill>
                <a:latin typeface="Lora Bold"/>
                <a:ea typeface="Lora Bold"/>
                <a:cs typeface="Lora Bold"/>
                <a:sym typeface="Lora Bold"/>
              </a:rPr>
              <a:t>ebi</a:t>
            </a:r>
            <a:r>
              <a:rPr lang="en-US" sz="2876" b="1">
                <a:solidFill>
                  <a:srgbClr val="242424"/>
                </a:solidFill>
                <a:latin typeface="Lora Bold"/>
                <a:ea typeface="Lora Bold"/>
                <a:cs typeface="Lora Bold"/>
                <a:sym typeface="Lora Bold"/>
              </a:rPr>
              <a:t>lita las uniones entre las células </a:t>
            </a:r>
            <a:r>
              <a:rPr lang="en-US" sz="2876" b="1" u="none" strike="noStrike">
                <a:solidFill>
                  <a:srgbClr val="242424"/>
                </a:solidFill>
                <a:latin typeface="Lora Bold"/>
                <a:ea typeface="Lora Bold"/>
                <a:cs typeface="Lora Bold"/>
                <a:sym typeface="Lora Bold"/>
              </a:rPr>
              <a:t>m</a:t>
            </a:r>
            <a:r>
              <a:rPr lang="en-US" sz="2876" b="1">
                <a:solidFill>
                  <a:srgbClr val="242424"/>
                </a:solidFill>
                <a:latin typeface="Lora Bold"/>
                <a:ea typeface="Lora Bold"/>
                <a:cs typeface="Lora Bold"/>
                <a:sym typeface="Lora Bold"/>
              </a:rPr>
              <a:t>uertas, </a:t>
            </a:r>
            <a:r>
              <a:rPr lang="en-US" sz="2876" b="1" u="none" strike="noStrike">
                <a:solidFill>
                  <a:srgbClr val="242424"/>
                </a:solidFill>
                <a:latin typeface="Lora Bold"/>
                <a:ea typeface="Lora Bold"/>
                <a:cs typeface="Lora Bold"/>
                <a:sym typeface="Lora Bold"/>
              </a:rPr>
              <a:t>lo que fa</a:t>
            </a:r>
            <a:r>
              <a:rPr lang="en-US" sz="2876" b="1">
                <a:solidFill>
                  <a:srgbClr val="242424"/>
                </a:solidFill>
                <a:latin typeface="Lora Bold"/>
                <a:ea typeface="Lora Bold"/>
                <a:cs typeface="Lora Bold"/>
                <a:sym typeface="Lora Bold"/>
              </a:rPr>
              <a:t>c</a:t>
            </a:r>
            <a:r>
              <a:rPr lang="en-US" sz="2876" b="1" u="none" strike="noStrike">
                <a:solidFill>
                  <a:srgbClr val="242424"/>
                </a:solidFill>
                <a:latin typeface="Lora Bold"/>
                <a:ea typeface="Lora Bold"/>
                <a:cs typeface="Lora Bold"/>
                <a:sym typeface="Lora Bold"/>
              </a:rPr>
              <a:t>ilita</a:t>
            </a:r>
            <a:r>
              <a:rPr lang="en-US" sz="2876" b="1">
                <a:solidFill>
                  <a:srgbClr val="242424"/>
                </a:solidFill>
                <a:latin typeface="Lora Bold"/>
                <a:ea typeface="Lora Bold"/>
                <a:cs typeface="Lora Bold"/>
                <a:sym typeface="Lora Bold"/>
              </a:rPr>
              <a:t> su despr</a:t>
            </a:r>
            <a:r>
              <a:rPr lang="en-US" sz="2876" b="1" u="none" strike="noStrike">
                <a:solidFill>
                  <a:srgbClr val="242424"/>
                </a:solidFill>
                <a:latin typeface="Lora Bold"/>
                <a:ea typeface="Lora Bold"/>
                <a:cs typeface="Lora Bold"/>
                <a:sym typeface="Lora Bold"/>
              </a:rPr>
              <a:t>endimiento.</a:t>
            </a:r>
          </a:p>
          <a:p>
            <a:pPr algn="just">
              <a:lnSpc>
                <a:spcPts val="4027"/>
              </a:lnSpc>
            </a:pPr>
            <a:endParaRPr lang="en-US" sz="2876" b="1" u="none" strike="noStrike">
              <a:solidFill>
                <a:srgbClr val="242424"/>
              </a:solidFill>
              <a:latin typeface="Lora Bold"/>
              <a:ea typeface="Lora Bold"/>
              <a:cs typeface="Lora Bold"/>
              <a:sym typeface="Lora Bold"/>
            </a:endParaRPr>
          </a:p>
          <a:p>
            <a:pPr marL="621042" lvl="1" indent="-310521" algn="just">
              <a:lnSpc>
                <a:spcPts val="4027"/>
              </a:lnSpc>
              <a:buFont typeface="Arial"/>
              <a:buChar char="•"/>
            </a:pPr>
            <a:r>
              <a:rPr lang="en-US" sz="2876" b="1" u="none" strike="noStrike">
                <a:solidFill>
                  <a:srgbClr val="242424"/>
                </a:solidFill>
                <a:latin typeface="Lora Bold"/>
                <a:ea typeface="Lora Bold"/>
                <a:cs typeface="Lora Bold"/>
                <a:sym typeface="Lora Bold"/>
              </a:rPr>
              <a:t>El </a:t>
            </a:r>
            <a:r>
              <a:rPr lang="en-US" sz="2876" b="1">
                <a:solidFill>
                  <a:srgbClr val="242424"/>
                </a:solidFill>
                <a:latin typeface="Lora Bold"/>
                <a:ea typeface="Lora Bold"/>
                <a:cs typeface="Lora Bold"/>
                <a:sym typeface="Lora Bold"/>
              </a:rPr>
              <a:t>resultado son </a:t>
            </a:r>
            <a:r>
              <a:rPr lang="en-US" sz="2876" b="1" u="none" strike="noStrike">
                <a:solidFill>
                  <a:srgbClr val="242424"/>
                </a:solidFill>
                <a:latin typeface="Lora Bold"/>
                <a:ea typeface="Lora Bold"/>
                <a:cs typeface="Lora Bold"/>
                <a:sym typeface="Lora Bold"/>
              </a:rPr>
              <a:t>e</a:t>
            </a:r>
            <a:r>
              <a:rPr lang="en-US" sz="2876" b="1">
                <a:solidFill>
                  <a:srgbClr val="242424"/>
                </a:solidFill>
                <a:latin typeface="Lora Bold"/>
                <a:ea typeface="Lora Bold"/>
                <a:cs typeface="Lora Bold"/>
                <a:sym typeface="Lora Bold"/>
              </a:rPr>
              <a:t>sc</a:t>
            </a:r>
            <a:r>
              <a:rPr lang="en-US" sz="2876" b="1" u="none" strike="noStrike">
                <a:solidFill>
                  <a:srgbClr val="242424"/>
                </a:solidFill>
                <a:latin typeface="Lora Bold"/>
                <a:ea typeface="Lora Bold"/>
                <a:cs typeface="Lora Bold"/>
                <a:sym typeface="Lora Bold"/>
              </a:rPr>
              <a:t>a</a:t>
            </a:r>
            <a:r>
              <a:rPr lang="en-US" sz="2876" b="1">
                <a:solidFill>
                  <a:srgbClr val="242424"/>
                </a:solidFill>
                <a:latin typeface="Lora Bold"/>
                <a:ea typeface="Lora Bold"/>
                <a:cs typeface="Lora Bold"/>
                <a:sym typeface="Lora Bold"/>
              </a:rPr>
              <a:t>ma</a:t>
            </a:r>
            <a:r>
              <a:rPr lang="en-US" sz="2876" b="1" u="none" strike="noStrike">
                <a:solidFill>
                  <a:srgbClr val="242424"/>
                </a:solidFill>
                <a:latin typeface="Lora Bold"/>
                <a:ea typeface="Lora Bold"/>
                <a:cs typeface="Lora Bold"/>
                <a:sym typeface="Lora Bold"/>
              </a:rPr>
              <a:t>s</a:t>
            </a:r>
            <a:r>
              <a:rPr lang="en-US" sz="2876" b="1">
                <a:solidFill>
                  <a:srgbClr val="242424"/>
                </a:solidFill>
                <a:latin typeface="Lora Bold"/>
                <a:ea typeface="Lora Bold"/>
                <a:cs typeface="Lora Bold"/>
                <a:sym typeface="Lora Bold"/>
              </a:rPr>
              <a:t> finas y blanquecina</a:t>
            </a:r>
            <a:r>
              <a:rPr lang="en-US" sz="2876" b="1" u="none" strike="noStrike">
                <a:solidFill>
                  <a:srgbClr val="242424"/>
                </a:solidFill>
                <a:latin typeface="Lora Bold"/>
                <a:ea typeface="Lora Bold"/>
                <a:cs typeface="Lora Bold"/>
                <a:sym typeface="Lora Bold"/>
              </a:rPr>
              <a:t>s</a:t>
            </a:r>
            <a:r>
              <a:rPr lang="en-US" sz="2876" b="1">
                <a:solidFill>
                  <a:srgbClr val="242424"/>
                </a:solidFill>
                <a:latin typeface="Lora Bold"/>
                <a:ea typeface="Lora Bold"/>
                <a:cs typeface="Lora Bold"/>
                <a:sym typeface="Lora Bold"/>
              </a:rPr>
              <a:t> </a:t>
            </a:r>
            <a:r>
              <a:rPr lang="en-US" sz="2876" b="1" u="none" strike="noStrike">
                <a:solidFill>
                  <a:srgbClr val="242424"/>
                </a:solidFill>
                <a:latin typeface="Lora Bold"/>
                <a:ea typeface="Lora Bold"/>
                <a:cs typeface="Lora Bold"/>
                <a:sym typeface="Lora Bold"/>
              </a:rPr>
              <a:t>q</a:t>
            </a:r>
            <a:r>
              <a:rPr lang="en-US" sz="2876" b="1">
                <a:solidFill>
                  <a:srgbClr val="242424"/>
                </a:solidFill>
                <a:latin typeface="Lora Bold"/>
                <a:ea typeface="Lora Bold"/>
                <a:cs typeface="Lora Bold"/>
                <a:sym typeface="Lora Bold"/>
              </a:rPr>
              <a:t>ue </a:t>
            </a:r>
            <a:r>
              <a:rPr lang="en-US" sz="2876" b="1" u="none" strike="noStrike">
                <a:solidFill>
                  <a:srgbClr val="242424"/>
                </a:solidFill>
                <a:latin typeface="Lora Bold"/>
                <a:ea typeface="Lora Bold"/>
                <a:cs typeface="Lora Bold"/>
                <a:sym typeface="Lora Bold"/>
              </a:rPr>
              <a:t>s</a:t>
            </a:r>
            <a:r>
              <a:rPr lang="en-US" sz="2876" b="1">
                <a:solidFill>
                  <a:srgbClr val="242424"/>
                </a:solidFill>
                <a:latin typeface="Lora Bold"/>
                <a:ea typeface="Lora Bold"/>
                <a:cs typeface="Lora Bold"/>
                <a:sym typeface="Lora Bold"/>
              </a:rPr>
              <a:t>e d</a:t>
            </a:r>
            <a:r>
              <a:rPr lang="en-US" sz="2876" b="1" u="none" strike="noStrike">
                <a:solidFill>
                  <a:srgbClr val="242424"/>
                </a:solidFill>
                <a:latin typeface="Lora Bold"/>
                <a:ea typeface="Lora Bold"/>
                <a:cs typeface="Lora Bold"/>
                <a:sym typeface="Lora Bold"/>
              </a:rPr>
              <a:t>espr</a:t>
            </a:r>
            <a:r>
              <a:rPr lang="en-US" sz="2876" b="1">
                <a:solidFill>
                  <a:srgbClr val="242424"/>
                </a:solidFill>
                <a:latin typeface="Lora Bold"/>
                <a:ea typeface="Lora Bold"/>
                <a:cs typeface="Lora Bold"/>
                <a:sym typeface="Lora Bold"/>
              </a:rPr>
              <a:t>e</a:t>
            </a:r>
            <a:r>
              <a:rPr lang="en-US" sz="2876" b="1" u="none" strike="noStrike">
                <a:solidFill>
                  <a:srgbClr val="242424"/>
                </a:solidFill>
                <a:latin typeface="Lora Bold"/>
                <a:ea typeface="Lora Bold"/>
                <a:cs typeface="Lora Bold"/>
                <a:sym typeface="Lora Bold"/>
              </a:rPr>
              <a:t>nden</a:t>
            </a:r>
            <a:r>
              <a:rPr lang="en-US" sz="2876" b="1">
                <a:solidFill>
                  <a:srgbClr val="242424"/>
                </a:solidFill>
                <a:latin typeface="Lora Bold"/>
                <a:ea typeface="Lora Bold"/>
                <a:cs typeface="Lora Bold"/>
                <a:sym typeface="Lora Bold"/>
              </a:rPr>
              <a:t> fácilmente, </a:t>
            </a:r>
            <a:r>
              <a:rPr lang="en-US" sz="2876" b="1" u="none" strike="noStrike">
                <a:solidFill>
                  <a:srgbClr val="242424"/>
                </a:solidFill>
                <a:latin typeface="Lora Bold"/>
                <a:ea typeface="Lora Bold"/>
                <a:cs typeface="Lora Bold"/>
                <a:sym typeface="Lora Bold"/>
              </a:rPr>
              <a:t>ca</a:t>
            </a:r>
            <a:r>
              <a:rPr lang="en-US" sz="2876" b="1">
                <a:solidFill>
                  <a:srgbClr val="242424"/>
                </a:solidFill>
                <a:latin typeface="Lora Bold"/>
                <a:ea typeface="Lora Bold"/>
                <a:cs typeface="Lora Bold"/>
                <a:sym typeface="Lora Bold"/>
              </a:rPr>
              <a:t>racterizando lo que común</a:t>
            </a:r>
            <a:r>
              <a:rPr lang="en-US" sz="2876" b="1" u="none" strike="noStrike">
                <a:solidFill>
                  <a:srgbClr val="242424"/>
                </a:solidFill>
                <a:latin typeface="Lora Bold"/>
                <a:ea typeface="Lora Bold"/>
                <a:cs typeface="Lora Bold"/>
                <a:sym typeface="Lora Bold"/>
              </a:rPr>
              <a:t>m</a:t>
            </a:r>
            <a:r>
              <a:rPr lang="en-US" sz="2876" b="1">
                <a:solidFill>
                  <a:srgbClr val="242424"/>
                </a:solidFill>
                <a:latin typeface="Lora Bold"/>
                <a:ea typeface="Lora Bold"/>
                <a:cs typeface="Lora Bold"/>
                <a:sym typeface="Lora Bold"/>
              </a:rPr>
              <a:t>e</a:t>
            </a:r>
            <a:r>
              <a:rPr lang="en-US" sz="2876" b="1" u="none" strike="noStrike">
                <a:solidFill>
                  <a:srgbClr val="242424"/>
                </a:solidFill>
                <a:latin typeface="Lora Bold"/>
                <a:ea typeface="Lora Bold"/>
                <a:cs typeface="Lora Bold"/>
                <a:sym typeface="Lora Bold"/>
              </a:rPr>
              <a:t>nte</a:t>
            </a:r>
            <a:r>
              <a:rPr lang="en-US" sz="2876" b="1">
                <a:solidFill>
                  <a:srgbClr val="242424"/>
                </a:solidFill>
                <a:latin typeface="Lora Bold"/>
                <a:ea typeface="Lora Bold"/>
                <a:cs typeface="Lora Bold"/>
                <a:sym typeface="Lora Bold"/>
              </a:rPr>
              <a:t> se c</a:t>
            </a:r>
            <a:r>
              <a:rPr lang="en-US" sz="2876" b="1" u="none" strike="noStrike">
                <a:solidFill>
                  <a:srgbClr val="242424"/>
                </a:solidFill>
                <a:latin typeface="Lora Bold"/>
                <a:ea typeface="Lora Bold"/>
                <a:cs typeface="Lora Bold"/>
                <a:sym typeface="Lora Bold"/>
              </a:rPr>
              <a:t>onoce</a:t>
            </a:r>
            <a:r>
              <a:rPr lang="en-US" sz="2876" b="1">
                <a:solidFill>
                  <a:srgbClr val="242424"/>
                </a:solidFill>
                <a:latin typeface="Lora Bold"/>
                <a:ea typeface="Lora Bold"/>
                <a:cs typeface="Lora Bold"/>
                <a:sym typeface="Lora Bold"/>
              </a:rPr>
              <a:t> c</a:t>
            </a:r>
            <a:r>
              <a:rPr lang="en-US" sz="2876" b="1" u="none" strike="noStrike">
                <a:solidFill>
                  <a:srgbClr val="242424"/>
                </a:solidFill>
                <a:latin typeface="Lora Bold"/>
                <a:ea typeface="Lora Bold"/>
                <a:cs typeface="Lora Bold"/>
                <a:sym typeface="Lora Bold"/>
              </a:rPr>
              <a:t>om</a:t>
            </a:r>
            <a:r>
              <a:rPr lang="en-US" sz="2876" b="1">
                <a:solidFill>
                  <a:srgbClr val="242424"/>
                </a:solidFill>
                <a:latin typeface="Lora Bold"/>
                <a:ea typeface="Lora Bold"/>
                <a:cs typeface="Lora Bold"/>
                <a:sym typeface="Lora Bold"/>
              </a:rPr>
              <a:t>o caspa </a:t>
            </a:r>
            <a:r>
              <a:rPr lang="en-US" sz="2876" b="1" u="none" strike="noStrike">
                <a:solidFill>
                  <a:srgbClr val="242424"/>
                </a:solidFill>
                <a:latin typeface="Lora Bold"/>
                <a:ea typeface="Lora Bold"/>
                <a:cs typeface="Lora Bold"/>
                <a:sym typeface="Lora Bold"/>
              </a:rPr>
              <a:t>seca</a:t>
            </a:r>
            <a:r>
              <a:rPr lang="en-US" sz="2876" b="1">
                <a:solidFill>
                  <a:srgbClr val="242424"/>
                </a:solidFill>
                <a:latin typeface="Lora Bold"/>
                <a:ea typeface="Lora Bold"/>
                <a:cs typeface="Lora Bold"/>
                <a:sym typeface="Lora Bold"/>
              </a:rPr>
              <a:t>.</a:t>
            </a:r>
          </a:p>
          <a:p>
            <a:pPr marL="0" lvl="0" indent="0" algn="ctr">
              <a:lnSpc>
                <a:spcPts val="3355"/>
              </a:lnSpc>
            </a:pPr>
            <a:endParaRPr lang="en-US" sz="2876" b="1">
              <a:solidFill>
                <a:srgbClr val="242424"/>
              </a:solidFill>
              <a:latin typeface="Lora Bold"/>
              <a:ea typeface="Lora Bold"/>
              <a:cs typeface="Lora Bold"/>
              <a:sym typeface="Lora Bold"/>
            </a:endParaRPr>
          </a:p>
        </p:txBody>
      </p:sp>
      <p:sp>
        <p:nvSpPr>
          <p:cNvPr id="7" name="Freeform 7"/>
          <p:cNvSpPr/>
          <p:nvPr/>
        </p:nvSpPr>
        <p:spPr>
          <a:xfrm rot="2054875">
            <a:off x="13589084" y="-3624097"/>
            <a:ext cx="7620121" cy="6837384"/>
          </a:xfrm>
          <a:custGeom>
            <a:avLst/>
            <a:gdLst/>
            <a:ahLst/>
            <a:cxnLst/>
            <a:rect l="l" t="t" r="r" b="b"/>
            <a:pathLst>
              <a:path w="7620121" h="6837384">
                <a:moveTo>
                  <a:pt x="0" y="0"/>
                </a:moveTo>
                <a:lnTo>
                  <a:pt x="7620121" y="0"/>
                </a:lnTo>
                <a:lnTo>
                  <a:pt x="7620121" y="6837384"/>
                </a:lnTo>
                <a:lnTo>
                  <a:pt x="0" y="6837384"/>
                </a:lnTo>
                <a:lnTo>
                  <a:pt x="0" y="0"/>
                </a:lnTo>
                <a:close/>
              </a:path>
            </a:pathLst>
          </a:custGeom>
          <a:blipFill>
            <a:blip r:embed="rId3">
              <a:alphaModFix amt="59000"/>
            </a:blip>
            <a:stretch>
              <a:fillRect b="-7268"/>
            </a:stretch>
          </a:blipFill>
        </p:spPr>
        <p:txBody>
          <a:bodyPr/>
          <a:lstStyle/>
          <a:p>
            <a:endParaRPr lang="es-ES"/>
          </a:p>
        </p:txBody>
      </p:sp>
      <p:sp>
        <p:nvSpPr>
          <p:cNvPr id="8" name="Freeform 8"/>
          <p:cNvSpPr/>
          <p:nvPr/>
        </p:nvSpPr>
        <p:spPr>
          <a:xfrm rot="7072494">
            <a:off x="189657" y="-120791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9" name="Freeform 9"/>
          <p:cNvSpPr/>
          <p:nvPr/>
        </p:nvSpPr>
        <p:spPr>
          <a:xfrm rot="-2167346">
            <a:off x="16360140" y="-433348"/>
            <a:ext cx="1798319" cy="2924096"/>
          </a:xfrm>
          <a:custGeom>
            <a:avLst/>
            <a:gdLst/>
            <a:ahLst/>
            <a:cxnLst/>
            <a:rect l="l" t="t" r="r" b="b"/>
            <a:pathLst>
              <a:path w="1798319" h="2924096">
                <a:moveTo>
                  <a:pt x="0" y="0"/>
                </a:moveTo>
                <a:lnTo>
                  <a:pt x="1798320" y="0"/>
                </a:lnTo>
                <a:lnTo>
                  <a:pt x="1798320" y="2924096"/>
                </a:lnTo>
                <a:lnTo>
                  <a:pt x="0" y="2924096"/>
                </a:lnTo>
                <a:lnTo>
                  <a:pt x="0" y="0"/>
                </a:lnTo>
                <a:close/>
              </a:path>
            </a:pathLst>
          </a:custGeom>
          <a:blipFill>
            <a:blip r:embed="rId4"/>
            <a:stretch>
              <a:fillRect/>
            </a:stretch>
          </a:blipFill>
        </p:spPr>
        <p:txBody>
          <a:bodyPr/>
          <a:lstStyle/>
          <a:p>
            <a:endParaRPr lang="es-ES"/>
          </a:p>
        </p:txBody>
      </p:sp>
      <p:sp>
        <p:nvSpPr>
          <p:cNvPr id="10" name="Freeform 10"/>
          <p:cNvSpPr/>
          <p:nvPr/>
        </p:nvSpPr>
        <p:spPr>
          <a:xfrm rot="10547054">
            <a:off x="-744678" y="474849"/>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1" name="Freeform 11"/>
          <p:cNvSpPr/>
          <p:nvPr/>
        </p:nvSpPr>
        <p:spPr>
          <a:xfrm>
            <a:off x="7312577" y="7805156"/>
            <a:ext cx="3095024" cy="2063349"/>
          </a:xfrm>
          <a:custGeom>
            <a:avLst/>
            <a:gdLst/>
            <a:ahLst/>
            <a:cxnLst/>
            <a:rect l="l" t="t" r="r" b="b"/>
            <a:pathLst>
              <a:path w="3095024" h="2063349">
                <a:moveTo>
                  <a:pt x="0" y="0"/>
                </a:moveTo>
                <a:lnTo>
                  <a:pt x="3095024" y="0"/>
                </a:lnTo>
                <a:lnTo>
                  <a:pt x="3095024" y="2063349"/>
                </a:lnTo>
                <a:lnTo>
                  <a:pt x="0" y="2063349"/>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685010" y="6121545"/>
            <a:ext cx="5335998" cy="3842438"/>
          </a:xfrm>
          <a:prstGeom prst="rect">
            <a:avLst/>
          </a:prstGeom>
        </p:spPr>
        <p:txBody>
          <a:bodyPr lIns="0" tIns="0" rIns="0" bIns="0" rtlCol="0" anchor="t">
            <a:spAutoFit/>
          </a:bodyPr>
          <a:lstStyle/>
          <a:p>
            <a:pPr marL="582477" lvl="1" indent="-291238" algn="just">
              <a:lnSpc>
                <a:spcPts val="3777"/>
              </a:lnSpc>
              <a:buFont typeface="Arial"/>
              <a:buChar char="•"/>
            </a:pPr>
            <a:r>
              <a:rPr lang="en-US" sz="2697" b="1" i="1">
                <a:solidFill>
                  <a:srgbClr val="242424"/>
                </a:solidFill>
                <a:latin typeface="Lora Bold Italics"/>
                <a:ea typeface="Lora Bold Italics"/>
                <a:cs typeface="Lora Bold Italics"/>
                <a:sym typeface="Lora Bold Italics"/>
              </a:rPr>
              <a:t>C</a:t>
            </a:r>
            <a:r>
              <a:rPr lang="en-US" sz="2697" b="1" i="1" u="none" strike="noStrike">
                <a:solidFill>
                  <a:srgbClr val="242424"/>
                </a:solidFill>
                <a:latin typeface="Lora Bold Italics"/>
                <a:ea typeface="Lora Bold Italics"/>
                <a:cs typeface="Lora Bold Italics"/>
                <a:sym typeface="Lora Bold Italics"/>
              </a:rPr>
              <a:t>ontrolar el exceso de descamación.</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Fortalecer el estrato córneo. Calmar el prurito.</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Combatir el microorganismo Pityrosporum ovale.</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Hidratar el cuero cabelludo.</a:t>
            </a:r>
          </a:p>
          <a:p>
            <a:pPr marL="0" lvl="0" indent="0" algn="just">
              <a:lnSpc>
                <a:spcPts val="3777"/>
              </a:lnSpc>
            </a:pPr>
            <a:endParaRPr lang="en-US" sz="2697" b="1" i="1" u="none" strike="noStrike">
              <a:solidFill>
                <a:srgbClr val="242424"/>
              </a:solidFill>
              <a:latin typeface="Lora Bold Italics"/>
              <a:ea typeface="Lora Bold Italics"/>
              <a:cs typeface="Lora Bold Italics"/>
              <a:sym typeface="Lora Bold Italics"/>
            </a:endParaRPr>
          </a:p>
        </p:txBody>
      </p:sp>
      <p:sp>
        <p:nvSpPr>
          <p:cNvPr id="13" name="TextBox 13"/>
          <p:cNvSpPr txBox="1"/>
          <p:nvPr/>
        </p:nvSpPr>
        <p:spPr>
          <a:xfrm>
            <a:off x="10797061" y="6141002"/>
            <a:ext cx="7181207" cy="3727503"/>
          </a:xfrm>
          <a:prstGeom prst="rect">
            <a:avLst/>
          </a:prstGeom>
        </p:spPr>
        <p:txBody>
          <a:bodyPr lIns="0" tIns="0" rIns="0" bIns="0" rtlCol="0" anchor="t">
            <a:spAutoFit/>
          </a:bodyPr>
          <a:lstStyle/>
          <a:p>
            <a:pPr marL="582477" lvl="1" indent="-291238" algn="just">
              <a:lnSpc>
                <a:spcPts val="3777"/>
              </a:lnSpc>
              <a:buFont typeface="Arial"/>
              <a:buChar char="•"/>
            </a:pPr>
            <a:r>
              <a:rPr lang="en-US" sz="2697" b="1" i="1">
                <a:solidFill>
                  <a:srgbClr val="242424"/>
                </a:solidFill>
                <a:latin typeface="Lora Bold Italics"/>
                <a:ea typeface="Lora Bold Italics"/>
                <a:cs typeface="Lora Bold Italics"/>
                <a:sym typeface="Lora Bold Italics"/>
              </a:rPr>
              <a:t>Aplicar </a:t>
            </a:r>
            <a:r>
              <a:rPr lang="en-US" sz="2697" b="1" i="1" u="none" strike="noStrike">
                <a:solidFill>
                  <a:srgbClr val="242424"/>
                </a:solidFill>
                <a:latin typeface="Lora Bold Italics"/>
                <a:ea typeface="Lora Bold Italics"/>
                <a:cs typeface="Lora Bold Italics"/>
                <a:sym typeface="Lora Bold Italics"/>
              </a:rPr>
              <a:t>técnicas con calor seco o húmedo, que favorezcan el desarrollo de gérmenes.</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 El rascado puede producir heridas.</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Usar cepillos de púas metálicas.</a:t>
            </a:r>
          </a:p>
          <a:p>
            <a:pPr marL="582477" lvl="1" indent="-291238" algn="just">
              <a:lnSpc>
                <a:spcPts val="3777"/>
              </a:lnSpc>
              <a:buFont typeface="Arial"/>
              <a:buChar char="•"/>
            </a:pPr>
            <a:r>
              <a:rPr lang="en-US" sz="2697" b="1" i="1" u="none" strike="noStrike">
                <a:solidFill>
                  <a:srgbClr val="242424"/>
                </a:solidFill>
                <a:latin typeface="Lora Bold Italics"/>
                <a:ea typeface="Lora Bold Italics"/>
                <a:cs typeface="Lora Bold Italics"/>
                <a:sym typeface="Lora Bold Italics"/>
              </a:rPr>
              <a:t>Utilizar champús en polvo, que dejan depósitos oclusivos en el folículo pilosebáceo.</a:t>
            </a:r>
          </a:p>
          <a:p>
            <a:pPr marL="0" lvl="0" indent="0" algn="ctr">
              <a:lnSpc>
                <a:spcPts val="2797"/>
              </a:lnSpc>
            </a:pPr>
            <a:endParaRPr lang="en-US" sz="2697" b="1" i="1" u="none" strike="noStrike">
              <a:solidFill>
                <a:srgbClr val="242424"/>
              </a:solidFill>
              <a:latin typeface="Lora Bold Italics"/>
              <a:ea typeface="Lora Bold Italics"/>
              <a:cs typeface="Lora Bold Italics"/>
              <a:sym typeface="Lora Bold Italics"/>
            </a:endParaRPr>
          </a:p>
        </p:txBody>
      </p:sp>
      <p:sp>
        <p:nvSpPr>
          <p:cNvPr id="14" name="TextBox 14"/>
          <p:cNvSpPr txBox="1"/>
          <p:nvPr/>
        </p:nvSpPr>
        <p:spPr>
          <a:xfrm>
            <a:off x="1927327" y="99620"/>
            <a:ext cx="15086859" cy="929080"/>
          </a:xfrm>
          <a:prstGeom prst="rect">
            <a:avLst/>
          </a:prstGeom>
        </p:spPr>
        <p:txBody>
          <a:bodyPr lIns="0" tIns="0" rIns="0" bIns="0" rtlCol="0" anchor="t">
            <a:spAutoFit/>
          </a:bodyPr>
          <a:lstStyle/>
          <a:p>
            <a:pPr marL="0" lvl="0" indent="0" algn="ctr">
              <a:lnSpc>
                <a:spcPts val="7615"/>
              </a:lnSpc>
              <a:spcBef>
                <a:spcPct val="0"/>
              </a:spcBef>
            </a:pPr>
            <a:r>
              <a:rPr lang="en-US" sz="5439" b="1">
                <a:solidFill>
                  <a:srgbClr val="282828"/>
                </a:solidFill>
                <a:latin typeface="Lora Bold"/>
                <a:ea typeface="Lora Bold"/>
                <a:cs typeface="Lora Bold"/>
                <a:sym typeface="Lora Bold"/>
              </a:rPr>
              <a:t>Tratamiento de pitiriasis simple</a:t>
            </a:r>
          </a:p>
        </p:txBody>
      </p:sp>
      <p:sp>
        <p:nvSpPr>
          <p:cNvPr id="15" name="TextBox 15"/>
          <p:cNvSpPr txBox="1"/>
          <p:nvPr/>
        </p:nvSpPr>
        <p:spPr>
          <a:xfrm>
            <a:off x="6923117" y="5530767"/>
            <a:ext cx="3873944"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INDICACIONES</a:t>
            </a:r>
          </a:p>
        </p:txBody>
      </p:sp>
      <p:sp>
        <p:nvSpPr>
          <p:cNvPr id="16" name="TextBox 16"/>
          <p:cNvSpPr txBox="1"/>
          <p:nvPr/>
        </p:nvSpPr>
        <p:spPr>
          <a:xfrm>
            <a:off x="11181527" y="5530859"/>
            <a:ext cx="5832659" cy="542832"/>
          </a:xfrm>
          <a:prstGeom prst="rect">
            <a:avLst/>
          </a:prstGeom>
        </p:spPr>
        <p:txBody>
          <a:bodyPr lIns="0" tIns="0" rIns="0" bIns="0" rtlCol="0" anchor="t">
            <a:spAutoFit/>
          </a:bodyPr>
          <a:lstStyle/>
          <a:p>
            <a:pPr marL="0" lvl="0" indent="0" algn="ctr">
              <a:lnSpc>
                <a:spcPts val="4205"/>
              </a:lnSpc>
              <a:spcBef>
                <a:spcPct val="0"/>
              </a:spcBef>
            </a:pPr>
            <a:r>
              <a:rPr lang="en-US" sz="3003" spc="-126">
                <a:solidFill>
                  <a:srgbClr val="405E4B"/>
                </a:solidFill>
                <a:latin typeface="Brasika"/>
                <a:ea typeface="Brasika"/>
                <a:cs typeface="Brasika"/>
                <a:sym typeface="Brasika"/>
              </a:rPr>
              <a:t>CONTRAINDICACIONES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3097996">
            <a:off x="-1949865" y="6970609"/>
            <a:ext cx="11173802" cy="10754784"/>
          </a:xfrm>
          <a:custGeom>
            <a:avLst/>
            <a:gdLst/>
            <a:ahLst/>
            <a:cxnLst/>
            <a:rect l="l" t="t" r="r" b="b"/>
            <a:pathLst>
              <a:path w="11173802" h="10754784">
                <a:moveTo>
                  <a:pt x="0" y="0"/>
                </a:moveTo>
                <a:lnTo>
                  <a:pt x="11173802" y="0"/>
                </a:lnTo>
                <a:lnTo>
                  <a:pt x="11173802" y="10754785"/>
                </a:lnTo>
                <a:lnTo>
                  <a:pt x="0" y="10754785"/>
                </a:lnTo>
                <a:lnTo>
                  <a:pt x="0" y="0"/>
                </a:lnTo>
                <a:close/>
              </a:path>
            </a:pathLst>
          </a:custGeom>
          <a:blipFill>
            <a:blip r:embed="rId3">
              <a:alphaModFix amt="59000"/>
            </a:blip>
            <a:stretch>
              <a:fillRect/>
            </a:stretch>
          </a:blipFill>
        </p:spPr>
        <p:txBody>
          <a:bodyPr/>
          <a:lstStyle/>
          <a:p>
            <a:endParaRPr lang="es-ES"/>
          </a:p>
        </p:txBody>
      </p:sp>
      <p:sp>
        <p:nvSpPr>
          <p:cNvPr id="4" name="Freeform 4"/>
          <p:cNvSpPr/>
          <p:nvPr/>
        </p:nvSpPr>
        <p:spPr>
          <a:xfrm>
            <a:off x="14977902" y="905175"/>
            <a:ext cx="1657123" cy="1153960"/>
          </a:xfrm>
          <a:custGeom>
            <a:avLst/>
            <a:gdLst/>
            <a:ahLst/>
            <a:cxnLst/>
            <a:rect l="l" t="t" r="r" b="b"/>
            <a:pathLst>
              <a:path w="1657123" h="1153960">
                <a:moveTo>
                  <a:pt x="0" y="0"/>
                </a:moveTo>
                <a:lnTo>
                  <a:pt x="1657122" y="0"/>
                </a:lnTo>
                <a:lnTo>
                  <a:pt x="1657122" y="1153960"/>
                </a:lnTo>
                <a:lnTo>
                  <a:pt x="0" y="1153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5" name="Freeform 5"/>
          <p:cNvSpPr/>
          <p:nvPr/>
        </p:nvSpPr>
        <p:spPr>
          <a:xfrm>
            <a:off x="-1455618" y="369826"/>
            <a:ext cx="4011353" cy="3645317"/>
          </a:xfrm>
          <a:custGeom>
            <a:avLst/>
            <a:gdLst/>
            <a:ahLst/>
            <a:cxnLst/>
            <a:rect l="l" t="t" r="r" b="b"/>
            <a:pathLst>
              <a:path w="4011353" h="3645317">
                <a:moveTo>
                  <a:pt x="0" y="0"/>
                </a:moveTo>
                <a:lnTo>
                  <a:pt x="4011353" y="0"/>
                </a:lnTo>
                <a:lnTo>
                  <a:pt x="4011353" y="3645317"/>
                </a:lnTo>
                <a:lnTo>
                  <a:pt x="0" y="3645317"/>
                </a:lnTo>
                <a:lnTo>
                  <a:pt x="0" y="0"/>
                </a:lnTo>
                <a:close/>
              </a:path>
            </a:pathLst>
          </a:custGeom>
          <a:blipFill>
            <a:blip r:embed="rId6"/>
            <a:stretch>
              <a:fillRect/>
            </a:stretch>
          </a:blipFill>
        </p:spPr>
        <p:txBody>
          <a:bodyPr/>
          <a:lstStyle/>
          <a:p>
            <a:endParaRPr lang="es-ES"/>
          </a:p>
        </p:txBody>
      </p:sp>
      <p:sp>
        <p:nvSpPr>
          <p:cNvPr id="6" name="Freeform 6"/>
          <p:cNvSpPr/>
          <p:nvPr/>
        </p:nvSpPr>
        <p:spPr>
          <a:xfrm rot="590530">
            <a:off x="-1737655" y="-1822659"/>
            <a:ext cx="4011353" cy="3645317"/>
          </a:xfrm>
          <a:custGeom>
            <a:avLst/>
            <a:gdLst/>
            <a:ahLst/>
            <a:cxnLst/>
            <a:rect l="l" t="t" r="r" b="b"/>
            <a:pathLst>
              <a:path w="4011353" h="3645317">
                <a:moveTo>
                  <a:pt x="0" y="0"/>
                </a:moveTo>
                <a:lnTo>
                  <a:pt x="4011353" y="0"/>
                </a:lnTo>
                <a:lnTo>
                  <a:pt x="4011353" y="3645318"/>
                </a:lnTo>
                <a:lnTo>
                  <a:pt x="0" y="3645318"/>
                </a:lnTo>
                <a:lnTo>
                  <a:pt x="0" y="0"/>
                </a:lnTo>
                <a:close/>
              </a:path>
            </a:pathLst>
          </a:custGeom>
          <a:blipFill>
            <a:blip r:embed="rId6"/>
            <a:stretch>
              <a:fillRect/>
            </a:stretch>
          </a:blipFill>
        </p:spPr>
        <p:txBody>
          <a:bodyPr/>
          <a:lstStyle/>
          <a:p>
            <a:endParaRPr lang="es-ES"/>
          </a:p>
        </p:txBody>
      </p:sp>
      <p:sp>
        <p:nvSpPr>
          <p:cNvPr id="7" name="TextBox 7"/>
          <p:cNvSpPr txBox="1"/>
          <p:nvPr/>
        </p:nvSpPr>
        <p:spPr>
          <a:xfrm>
            <a:off x="1762928" y="1195445"/>
            <a:ext cx="16300363" cy="3217844"/>
          </a:xfrm>
          <a:prstGeom prst="rect">
            <a:avLst/>
          </a:prstGeom>
        </p:spPr>
        <p:txBody>
          <a:bodyPr lIns="0" tIns="0" rIns="0" bIns="0" rtlCol="0" anchor="t">
            <a:spAutoFit/>
          </a:bodyPr>
          <a:lstStyle/>
          <a:p>
            <a:pPr marL="0" lvl="0" indent="0" algn="just">
              <a:lnSpc>
                <a:spcPts val="3640"/>
              </a:lnSpc>
              <a:spcBef>
                <a:spcPct val="0"/>
              </a:spcBef>
            </a:pPr>
            <a:r>
              <a:rPr lang="en-US" sz="2510" spc="10">
                <a:solidFill>
                  <a:srgbClr val="242424"/>
                </a:solidFill>
                <a:latin typeface="Lora"/>
                <a:ea typeface="Lora"/>
                <a:cs typeface="Lora"/>
                <a:sym typeface="Lora"/>
              </a:rPr>
              <a:t>La xe</a:t>
            </a:r>
            <a:r>
              <a:rPr lang="en-US" sz="2510" u="none" strike="noStrike" spc="10">
                <a:solidFill>
                  <a:srgbClr val="242424"/>
                </a:solidFill>
                <a:latin typeface="Lora"/>
                <a:ea typeface="Lora"/>
                <a:cs typeface="Lora"/>
                <a:sym typeface="Lora"/>
              </a:rPr>
              <a:t>rosis d</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l </a:t>
            </a:r>
            <a:r>
              <a:rPr lang="en-US" sz="2510" spc="10">
                <a:solidFill>
                  <a:srgbClr val="242424"/>
                </a:solidFill>
                <a:latin typeface="Lora"/>
                <a:ea typeface="Lora"/>
                <a:cs typeface="Lora"/>
                <a:sym typeface="Lora"/>
              </a:rPr>
              <a:t>c</a:t>
            </a:r>
            <a:r>
              <a:rPr lang="en-US" sz="2510" u="none" strike="noStrike" spc="10">
                <a:solidFill>
                  <a:srgbClr val="242424"/>
                </a:solidFill>
                <a:latin typeface="Lora"/>
                <a:ea typeface="Lora"/>
                <a:cs typeface="Lora"/>
                <a:sym typeface="Lora"/>
              </a:rPr>
              <a:t>uero</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c</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be</a:t>
            </a:r>
            <a:r>
              <a:rPr lang="en-US" sz="2510" spc="10">
                <a:solidFill>
                  <a:srgbClr val="242424"/>
                </a:solidFill>
                <a:latin typeface="Lora"/>
                <a:ea typeface="Lora"/>
                <a:cs typeface="Lora"/>
                <a:sym typeface="Lora"/>
              </a:rPr>
              <a:t>l</a:t>
            </a:r>
            <a:r>
              <a:rPr lang="en-US" sz="2510" u="none" strike="noStrike" spc="10">
                <a:solidFill>
                  <a:srgbClr val="242424"/>
                </a:solidFill>
                <a:latin typeface="Lora"/>
                <a:ea typeface="Lora"/>
                <a:cs typeface="Lora"/>
                <a:sym typeface="Lora"/>
              </a:rPr>
              <a:t>ludo, o </a:t>
            </a:r>
            <a:r>
              <a:rPr lang="en-US" sz="2510" b="1" i="1" u="sng" strike="noStrike" spc="10">
                <a:solidFill>
                  <a:srgbClr val="242424"/>
                </a:solidFill>
                <a:latin typeface="Lora Bold Italics"/>
                <a:ea typeface="Lora Bold Italics"/>
                <a:cs typeface="Lora Bold Italics"/>
                <a:sym typeface="Lora Bold Italics"/>
                <a:hlinkClick r:id="rId7" tooltip="https://www.google.com/search?sca_esv=8482df87b229566e&amp;cs=0&amp;sxsrf=AE3TifMR8KHAPHzVd92cYOFcM9nwzbaUAA%3A1758529534385&amp;q=cuero+cabelludo+seco&amp;sa=X&amp;ved=2ahUKEwiL1NuB-euPAxWfTqQEHf52M9QQxccNegQIAh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a:rPr>
              <a:t>cuero cabelludo seco</a:t>
            </a:r>
            <a:r>
              <a:rPr lang="en-US" sz="2510" u="none" strike="noStrike" spc="10">
                <a:solidFill>
                  <a:srgbClr val="242424"/>
                </a:solidFill>
                <a:latin typeface="Lora"/>
                <a:ea typeface="Lora"/>
                <a:cs typeface="Lora"/>
                <a:sym typeface="Lora"/>
              </a:rPr>
              <a:t>, </a:t>
            </a:r>
            <a:r>
              <a:rPr lang="en-US" sz="2510" spc="10">
                <a:solidFill>
                  <a:srgbClr val="242424"/>
                </a:solidFill>
                <a:latin typeface="Lora"/>
                <a:ea typeface="Lora"/>
                <a:cs typeface="Lora"/>
                <a:sym typeface="Lora"/>
              </a:rPr>
              <a:t>es </a:t>
            </a:r>
            <a:r>
              <a:rPr lang="en-US" sz="2510" u="none" strike="noStrike" spc="10">
                <a:solidFill>
                  <a:srgbClr val="242424"/>
                </a:solidFill>
                <a:latin typeface="Lora"/>
                <a:ea typeface="Lora"/>
                <a:cs typeface="Lora"/>
                <a:sym typeface="Lora"/>
              </a:rPr>
              <a:t>la f</a:t>
            </a:r>
            <a:r>
              <a:rPr lang="en-US" sz="2510" spc="10">
                <a:solidFill>
                  <a:srgbClr val="242424"/>
                </a:solidFill>
                <a:latin typeface="Lora"/>
                <a:ea typeface="Lora"/>
                <a:cs typeface="Lora"/>
                <a:sym typeface="Lora"/>
              </a:rPr>
              <a:t>al</a:t>
            </a:r>
            <a:r>
              <a:rPr lang="en-US" sz="2510" u="none" strike="noStrike" spc="10">
                <a:solidFill>
                  <a:srgbClr val="242424"/>
                </a:solidFill>
                <a:latin typeface="Lora"/>
                <a:ea typeface="Lora"/>
                <a:cs typeface="Lora"/>
                <a:sym typeface="Lora"/>
              </a:rPr>
              <a:t>t</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 d</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 hidratación</a:t>
            </a:r>
            <a:r>
              <a:rPr lang="en-US" sz="2510" spc="10">
                <a:solidFill>
                  <a:srgbClr val="242424"/>
                </a:solidFill>
                <a:latin typeface="Lora"/>
                <a:ea typeface="Lora"/>
                <a:cs typeface="Lora"/>
                <a:sym typeface="Lora"/>
              </a:rPr>
              <a:t> y </a:t>
            </a:r>
            <a:r>
              <a:rPr lang="en-US" sz="2510" u="none" strike="noStrike" spc="10">
                <a:solidFill>
                  <a:srgbClr val="242424"/>
                </a:solidFill>
                <a:latin typeface="Lora"/>
                <a:ea typeface="Lora"/>
                <a:cs typeface="Lora"/>
                <a:sym typeface="Lora"/>
              </a:rPr>
              <a:t>humedad natu</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al que </a:t>
            </a:r>
            <a:r>
              <a:rPr lang="en-US" sz="2510" spc="10">
                <a:solidFill>
                  <a:srgbClr val="242424"/>
                </a:solidFill>
                <a:latin typeface="Lora"/>
                <a:ea typeface="Lora"/>
                <a:cs typeface="Lora"/>
                <a:sym typeface="Lora"/>
              </a:rPr>
              <a:t>p</a:t>
            </a:r>
            <a:r>
              <a:rPr lang="en-US" sz="2510" u="none" strike="noStrike" spc="10">
                <a:solidFill>
                  <a:srgbClr val="242424"/>
                </a:solidFill>
                <a:latin typeface="Lora"/>
                <a:ea typeface="Lora"/>
                <a:cs typeface="Lora"/>
                <a:sym typeface="Lora"/>
              </a:rPr>
              <a:t>r</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duc</a:t>
            </a:r>
            <a:r>
              <a:rPr lang="en-US" sz="2510" spc="10">
                <a:solidFill>
                  <a:srgbClr val="242424"/>
                </a:solidFill>
                <a:latin typeface="Lora"/>
                <a:ea typeface="Lora"/>
                <a:cs typeface="Lora"/>
                <a:sym typeface="Lora"/>
              </a:rPr>
              <a:t>e </a:t>
            </a:r>
            <a:r>
              <a:rPr lang="en-US" sz="2510" u="none" strike="noStrike" spc="10">
                <a:solidFill>
                  <a:srgbClr val="242424"/>
                </a:solidFill>
                <a:latin typeface="Lora"/>
                <a:ea typeface="Lora"/>
                <a:cs typeface="Lora"/>
                <a:sym typeface="Lora"/>
              </a:rPr>
              <a:t>de</a:t>
            </a:r>
            <a:r>
              <a:rPr lang="en-US" sz="2510" spc="10">
                <a:solidFill>
                  <a:srgbClr val="242424"/>
                </a:solidFill>
                <a:latin typeface="Lora"/>
                <a:ea typeface="Lora"/>
                <a:cs typeface="Lora"/>
                <a:sym typeface="Lora"/>
              </a:rPr>
              <a:t>s</a:t>
            </a:r>
            <a:r>
              <a:rPr lang="en-US" sz="2510" u="none" strike="noStrike" spc="10">
                <a:solidFill>
                  <a:srgbClr val="242424"/>
                </a:solidFill>
                <a:latin typeface="Lora"/>
                <a:ea typeface="Lora"/>
                <a:cs typeface="Lora"/>
                <a:sym typeface="Lora"/>
              </a:rPr>
              <a:t>cama</a:t>
            </a:r>
            <a:r>
              <a:rPr lang="en-US" sz="2510" spc="10">
                <a:solidFill>
                  <a:srgbClr val="242424"/>
                </a:solidFill>
                <a:latin typeface="Lora"/>
                <a:ea typeface="Lora"/>
                <a:cs typeface="Lora"/>
                <a:sym typeface="Lora"/>
              </a:rPr>
              <a:t>ci</a:t>
            </a:r>
            <a:r>
              <a:rPr lang="en-US" sz="2510" u="none" strike="noStrike" spc="10">
                <a:solidFill>
                  <a:srgbClr val="242424"/>
                </a:solidFill>
                <a:latin typeface="Lora"/>
                <a:ea typeface="Lora"/>
                <a:cs typeface="Lora"/>
                <a:sym typeface="Lora"/>
              </a:rPr>
              <a:t>ó</a:t>
            </a:r>
            <a:r>
              <a:rPr lang="en-US" sz="2510" spc="10">
                <a:solidFill>
                  <a:srgbClr val="242424"/>
                </a:solidFill>
                <a:latin typeface="Lora"/>
                <a:ea typeface="Lora"/>
                <a:cs typeface="Lora"/>
                <a:sym typeface="Lora"/>
              </a:rPr>
              <a:t>n</a:t>
            </a:r>
            <a:r>
              <a:rPr lang="en-US" sz="2510" u="none" strike="noStrike" spc="10">
                <a:solidFill>
                  <a:srgbClr val="242424"/>
                </a:solidFill>
                <a:latin typeface="Lora"/>
                <a:ea typeface="Lora"/>
                <a:cs typeface="Lora"/>
                <a:sym typeface="Lora"/>
              </a:rPr>
              <a:t> (p</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queña</a:t>
            </a:r>
            <a:r>
              <a:rPr lang="en-US" sz="2510" spc="10">
                <a:solidFill>
                  <a:srgbClr val="242424"/>
                </a:solidFill>
                <a:latin typeface="Lora"/>
                <a:ea typeface="Lora"/>
                <a:cs typeface="Lora"/>
                <a:sym typeface="Lora"/>
              </a:rPr>
              <a:t>s e</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ca</a:t>
            </a:r>
            <a:r>
              <a:rPr lang="en-US" sz="2510" u="none" strike="noStrike" spc="10">
                <a:solidFill>
                  <a:srgbClr val="242424"/>
                </a:solidFill>
                <a:latin typeface="Lora"/>
                <a:ea typeface="Lora"/>
                <a:cs typeface="Lora"/>
                <a:sym typeface="Lora"/>
              </a:rPr>
              <a:t>m</a:t>
            </a:r>
            <a:r>
              <a:rPr lang="en-US" sz="2510" spc="10">
                <a:solidFill>
                  <a:srgbClr val="242424"/>
                </a:solidFill>
                <a:latin typeface="Lora"/>
                <a:ea typeface="Lora"/>
                <a:cs typeface="Lora"/>
                <a:sym typeface="Lora"/>
              </a:rPr>
              <a:t>as</a:t>
            </a:r>
            <a:r>
              <a:rPr lang="en-US" sz="2510" u="none" strike="noStrike" spc="10">
                <a:solidFill>
                  <a:srgbClr val="242424"/>
                </a:solidFill>
                <a:latin typeface="Lora"/>
                <a:ea typeface="Lora"/>
                <a:cs typeface="Lora"/>
                <a:sym typeface="Lora"/>
              </a:rPr>
              <a:t> b</a:t>
            </a:r>
            <a:r>
              <a:rPr lang="en-US" sz="2510" spc="10">
                <a:solidFill>
                  <a:srgbClr val="242424"/>
                </a:solidFill>
                <a:latin typeface="Lora"/>
                <a:ea typeface="Lora"/>
                <a:cs typeface="Lora"/>
                <a:sym typeface="Lora"/>
              </a:rPr>
              <a:t>l</a:t>
            </a:r>
            <a:r>
              <a:rPr lang="en-US" sz="2510" u="none" strike="noStrike" spc="10">
                <a:solidFill>
                  <a:srgbClr val="242424"/>
                </a:solidFill>
                <a:latin typeface="Lora"/>
                <a:ea typeface="Lora"/>
                <a:cs typeface="Lora"/>
                <a:sym typeface="Lora"/>
              </a:rPr>
              <a:t>anc</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pico</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 y un</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 s</a:t>
            </a:r>
            <a:r>
              <a:rPr lang="en-US" sz="2510" spc="10">
                <a:solidFill>
                  <a:srgbClr val="242424"/>
                </a:solidFill>
                <a:latin typeface="Lora"/>
                <a:ea typeface="Lora"/>
                <a:cs typeface="Lora"/>
                <a:sym typeface="Lora"/>
              </a:rPr>
              <a:t>en</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ción</a:t>
            </a:r>
            <a:r>
              <a:rPr lang="en-US" sz="2510" spc="10">
                <a:solidFill>
                  <a:srgbClr val="242424"/>
                </a:solidFill>
                <a:latin typeface="Lora"/>
                <a:ea typeface="Lora"/>
                <a:cs typeface="Lora"/>
                <a:sym typeface="Lora"/>
              </a:rPr>
              <a:t> de </a:t>
            </a:r>
            <a:r>
              <a:rPr lang="en-US" sz="2510" u="none" strike="noStrike" spc="10">
                <a:solidFill>
                  <a:srgbClr val="242424"/>
                </a:solidFill>
                <a:latin typeface="Lora"/>
                <a:ea typeface="Lora"/>
                <a:cs typeface="Lora"/>
                <a:sym typeface="Lora"/>
              </a:rPr>
              <a:t>t</a:t>
            </a:r>
            <a:r>
              <a:rPr lang="en-US" sz="2510" spc="10">
                <a:solidFill>
                  <a:srgbClr val="242424"/>
                </a:solidFill>
                <a:latin typeface="Lora"/>
                <a:ea typeface="Lora"/>
                <a:cs typeface="Lora"/>
                <a:sym typeface="Lora"/>
              </a:rPr>
              <a:t>i</a:t>
            </a:r>
            <a:r>
              <a:rPr lang="en-US" sz="2510" u="none" strike="noStrike" spc="10">
                <a:solidFill>
                  <a:srgbClr val="242424"/>
                </a:solidFill>
                <a:latin typeface="Lora"/>
                <a:ea typeface="Lora"/>
                <a:cs typeface="Lora"/>
                <a:sym typeface="Lora"/>
              </a:rPr>
              <a:t>r</a:t>
            </a:r>
            <a:r>
              <a:rPr lang="en-US" sz="2510" spc="10">
                <a:solidFill>
                  <a:srgbClr val="242424"/>
                </a:solidFill>
                <a:latin typeface="Lora"/>
                <a:ea typeface="Lora"/>
                <a:cs typeface="Lora"/>
                <a:sym typeface="Lora"/>
              </a:rPr>
              <a:t>ant</a:t>
            </a:r>
            <a:r>
              <a:rPr lang="en-US" sz="2510" u="none" strike="noStrike" spc="10">
                <a:solidFill>
                  <a:srgbClr val="242424"/>
                </a:solidFill>
                <a:latin typeface="Lora"/>
                <a:ea typeface="Lora"/>
                <a:cs typeface="Lora"/>
                <a:sym typeface="Lora"/>
              </a:rPr>
              <a:t>ez </a:t>
            </a:r>
            <a:r>
              <a:rPr lang="en-US" sz="2510" spc="10">
                <a:solidFill>
                  <a:srgbClr val="242424"/>
                </a:solidFill>
                <a:latin typeface="Lora"/>
                <a:ea typeface="Lora"/>
                <a:cs typeface="Lora"/>
                <a:sym typeface="Lora"/>
              </a:rPr>
              <a:t>o </a:t>
            </a:r>
            <a:r>
              <a:rPr lang="en-US" sz="2510" u="none" strike="noStrike" spc="10">
                <a:solidFill>
                  <a:srgbClr val="242424"/>
                </a:solidFill>
                <a:latin typeface="Lora"/>
                <a:ea typeface="Lora"/>
                <a:cs typeface="Lora"/>
                <a:sym typeface="Lora"/>
              </a:rPr>
              <a:t>i</a:t>
            </a:r>
            <a:r>
              <a:rPr lang="en-US" sz="2510" spc="10">
                <a:solidFill>
                  <a:srgbClr val="242424"/>
                </a:solidFill>
                <a:latin typeface="Lora"/>
                <a:ea typeface="Lora"/>
                <a:cs typeface="Lora"/>
                <a:sym typeface="Lora"/>
              </a:rPr>
              <a:t>nco</a:t>
            </a:r>
            <a:r>
              <a:rPr lang="en-US" sz="2510" u="none" strike="noStrike" spc="10">
                <a:solidFill>
                  <a:srgbClr val="242424"/>
                </a:solidFill>
                <a:latin typeface="Lora"/>
                <a:ea typeface="Lora"/>
                <a:cs typeface="Lora"/>
                <a:sym typeface="Lora"/>
              </a:rPr>
              <a:t>modidad</a:t>
            </a:r>
            <a:r>
              <a:rPr lang="en-US" sz="2510" spc="10">
                <a:solidFill>
                  <a:srgbClr val="242424"/>
                </a:solidFill>
                <a:latin typeface="Lora"/>
                <a:ea typeface="Lora"/>
                <a:cs typeface="Lora"/>
                <a:sym typeface="Lora"/>
              </a:rPr>
              <a:t>.</a:t>
            </a:r>
            <a:r>
              <a:rPr lang="en-US" sz="2510" u="none" strike="noStrike" spc="10">
                <a:solidFill>
                  <a:srgbClr val="242424"/>
                </a:solidFill>
                <a:latin typeface="Lora"/>
                <a:ea typeface="Lora"/>
                <a:cs typeface="Lora"/>
                <a:sym typeface="Lora"/>
              </a:rPr>
              <a:t> Las cau</a:t>
            </a:r>
            <a:r>
              <a:rPr lang="en-US" sz="2510" spc="10">
                <a:solidFill>
                  <a:srgbClr val="242424"/>
                </a:solidFill>
                <a:latin typeface="Lora"/>
                <a:ea typeface="Lora"/>
                <a:cs typeface="Lora"/>
                <a:sym typeface="Lora"/>
              </a:rPr>
              <a:t>sa</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incl</a:t>
            </a:r>
            <a:r>
              <a:rPr lang="en-US" sz="2510" spc="10">
                <a:solidFill>
                  <a:srgbClr val="242424"/>
                </a:solidFill>
                <a:latin typeface="Lora"/>
                <a:ea typeface="Lora"/>
                <a:cs typeface="Lora"/>
                <a:sym typeface="Lora"/>
              </a:rPr>
              <a:t>u</a:t>
            </a:r>
            <a:r>
              <a:rPr lang="en-US" sz="2510" u="none" strike="noStrike" spc="10">
                <a:solidFill>
                  <a:srgbClr val="242424"/>
                </a:solidFill>
                <a:latin typeface="Lora"/>
                <a:ea typeface="Lora"/>
                <a:cs typeface="Lora"/>
                <a:sym typeface="Lora"/>
              </a:rPr>
              <a:t>ye</a:t>
            </a:r>
            <a:r>
              <a:rPr lang="en-US" sz="2510" spc="10">
                <a:solidFill>
                  <a:srgbClr val="242424"/>
                </a:solidFill>
                <a:latin typeface="Lora"/>
                <a:ea typeface="Lora"/>
                <a:cs typeface="Lora"/>
                <a:sym typeface="Lora"/>
              </a:rPr>
              <a:t>n </a:t>
            </a:r>
            <a:r>
              <a:rPr lang="en-US" sz="2510" u="none" strike="noStrike" spc="10">
                <a:solidFill>
                  <a:srgbClr val="242424"/>
                </a:solidFill>
                <a:latin typeface="Lora"/>
                <a:ea typeface="Lora"/>
                <a:cs typeface="Lora"/>
                <a:sym typeface="Lora"/>
              </a:rPr>
              <a:t>fact</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res ex</a:t>
            </a:r>
            <a:r>
              <a:rPr lang="en-US" sz="2510" spc="10">
                <a:solidFill>
                  <a:srgbClr val="242424"/>
                </a:solidFill>
                <a:latin typeface="Lora"/>
                <a:ea typeface="Lora"/>
                <a:cs typeface="Lora"/>
                <a:sym typeface="Lora"/>
              </a:rPr>
              <a:t>t</a:t>
            </a:r>
            <a:r>
              <a:rPr lang="en-US" sz="2510" u="none" strike="noStrike" spc="10">
                <a:solidFill>
                  <a:srgbClr val="242424"/>
                </a:solidFill>
                <a:latin typeface="Lora"/>
                <a:ea typeface="Lora"/>
                <a:cs typeface="Lora"/>
                <a:sym typeface="Lora"/>
              </a:rPr>
              <a:t>ern</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s </a:t>
            </a:r>
            <a:r>
              <a:rPr lang="en-US" sz="2510" spc="10">
                <a:solidFill>
                  <a:srgbClr val="242424"/>
                </a:solidFill>
                <a:latin typeface="Lora"/>
                <a:ea typeface="Lora"/>
                <a:cs typeface="Lora"/>
                <a:sym typeface="Lora"/>
              </a:rPr>
              <a:t>co</a:t>
            </a:r>
            <a:r>
              <a:rPr lang="en-US" sz="2510" u="none" strike="noStrike" spc="10">
                <a:solidFill>
                  <a:srgbClr val="242424"/>
                </a:solidFill>
                <a:latin typeface="Lora"/>
                <a:ea typeface="Lora"/>
                <a:cs typeface="Lora"/>
                <a:sym typeface="Lora"/>
              </a:rPr>
              <a:t>mo e</a:t>
            </a:r>
            <a:r>
              <a:rPr lang="en-US" sz="2510" spc="10">
                <a:solidFill>
                  <a:srgbClr val="242424"/>
                </a:solidFill>
                <a:latin typeface="Lora"/>
                <a:ea typeface="Lora"/>
                <a:cs typeface="Lora"/>
                <a:sym typeface="Lora"/>
              </a:rPr>
              <a:t>l</a:t>
            </a:r>
            <a:r>
              <a:rPr lang="en-US" sz="2510" u="none" strike="noStrike" spc="10">
                <a:solidFill>
                  <a:srgbClr val="242424"/>
                </a:solidFill>
                <a:latin typeface="Lora"/>
                <a:ea typeface="Lora"/>
                <a:cs typeface="Lora"/>
                <a:sym typeface="Lora"/>
              </a:rPr>
              <a:t> s</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l,</a:t>
            </a:r>
            <a:r>
              <a:rPr lang="en-US" sz="2510" spc="10">
                <a:solidFill>
                  <a:srgbClr val="242424"/>
                </a:solidFill>
                <a:latin typeface="Lora"/>
                <a:ea typeface="Lora"/>
                <a:cs typeface="Lora"/>
                <a:sym typeface="Lora"/>
              </a:rPr>
              <a:t> e</a:t>
            </a:r>
            <a:r>
              <a:rPr lang="en-US" sz="2510" u="none" strike="noStrike" spc="10">
                <a:solidFill>
                  <a:srgbClr val="242424"/>
                </a:solidFill>
                <a:latin typeface="Lora"/>
                <a:ea typeface="Lora"/>
                <a:cs typeface="Lora"/>
                <a:sym typeface="Lora"/>
              </a:rPr>
              <a:t>l</a:t>
            </a:r>
            <a:r>
              <a:rPr lang="en-US" sz="2510" spc="10">
                <a:solidFill>
                  <a:srgbClr val="242424"/>
                </a:solidFill>
                <a:latin typeface="Lora"/>
                <a:ea typeface="Lora"/>
                <a:cs typeface="Lora"/>
                <a:sym typeface="Lora"/>
              </a:rPr>
              <a:t> a</a:t>
            </a:r>
            <a:r>
              <a:rPr lang="en-US" sz="2510" u="none" strike="noStrike" spc="10">
                <a:solidFill>
                  <a:srgbClr val="242424"/>
                </a:solidFill>
                <a:latin typeface="Lora"/>
                <a:ea typeface="Lora"/>
                <a:cs typeface="Lora"/>
                <a:sym typeface="Lora"/>
              </a:rPr>
              <a:t>gu</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 co</a:t>
            </a:r>
            <a:r>
              <a:rPr lang="en-US" sz="2510" spc="10">
                <a:solidFill>
                  <a:srgbClr val="242424"/>
                </a:solidFill>
                <a:latin typeface="Lora"/>
                <a:ea typeface="Lora"/>
                <a:cs typeface="Lora"/>
                <a:sym typeface="Lora"/>
              </a:rPr>
              <a:t>n</a:t>
            </a:r>
            <a:r>
              <a:rPr lang="en-US" sz="2510" u="none" strike="noStrike" spc="10">
                <a:solidFill>
                  <a:srgbClr val="242424"/>
                </a:solidFill>
                <a:latin typeface="Lora"/>
                <a:ea typeface="Lora"/>
                <a:cs typeface="Lora"/>
                <a:sym typeface="Lora"/>
              </a:rPr>
              <a:t> clor</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 los</a:t>
            </a:r>
            <a:r>
              <a:rPr lang="en-US" sz="2510" spc="10">
                <a:solidFill>
                  <a:srgbClr val="242424"/>
                </a:solidFill>
                <a:latin typeface="Lora"/>
                <a:ea typeface="Lora"/>
                <a:cs typeface="Lora"/>
                <a:sym typeface="Lora"/>
              </a:rPr>
              <a:t> pr</a:t>
            </a:r>
            <a:r>
              <a:rPr lang="en-US" sz="2510" u="none" strike="noStrike" spc="10">
                <a:solidFill>
                  <a:srgbClr val="242424"/>
                </a:solidFill>
                <a:latin typeface="Lora"/>
                <a:ea typeface="Lora"/>
                <a:cs typeface="Lora"/>
                <a:sym typeface="Lora"/>
              </a:rPr>
              <a:t>oduct</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s c</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pi</a:t>
            </a:r>
            <a:r>
              <a:rPr lang="en-US" sz="2510" spc="10">
                <a:solidFill>
                  <a:srgbClr val="242424"/>
                </a:solidFill>
                <a:latin typeface="Lora"/>
                <a:ea typeface="Lora"/>
                <a:cs typeface="Lora"/>
                <a:sym typeface="Lora"/>
              </a:rPr>
              <a:t>la</a:t>
            </a:r>
            <a:r>
              <a:rPr lang="en-US" sz="2510" u="none" strike="noStrike" spc="10">
                <a:solidFill>
                  <a:srgbClr val="242424"/>
                </a:solidFill>
                <a:latin typeface="Lora"/>
                <a:ea typeface="Lora"/>
                <a:cs typeface="Lora"/>
                <a:sym typeface="Lora"/>
              </a:rPr>
              <a:t>r</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s ag</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es</a:t>
            </a:r>
            <a:r>
              <a:rPr lang="en-US" sz="2510" spc="10">
                <a:solidFill>
                  <a:srgbClr val="242424"/>
                </a:solidFill>
                <a:latin typeface="Lora"/>
                <a:ea typeface="Lora"/>
                <a:cs typeface="Lora"/>
                <a:sym typeface="Lora"/>
              </a:rPr>
              <a:t>iv</a:t>
            </a:r>
            <a:r>
              <a:rPr lang="en-US" sz="2510" u="none" strike="noStrike" spc="10">
                <a:solidFill>
                  <a:srgbClr val="242424"/>
                </a:solidFill>
                <a:latin typeface="Lora"/>
                <a:ea typeface="Lora"/>
                <a:cs typeface="Lora"/>
                <a:sym typeface="Lora"/>
              </a:rPr>
              <a:t>os,</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y e</a:t>
            </a:r>
            <a:r>
              <a:rPr lang="en-US" sz="2510" spc="10">
                <a:solidFill>
                  <a:srgbClr val="242424"/>
                </a:solidFill>
                <a:latin typeface="Lora"/>
                <a:ea typeface="Lora"/>
                <a:cs typeface="Lora"/>
                <a:sym typeface="Lora"/>
              </a:rPr>
              <a:t>l </a:t>
            </a:r>
            <a:r>
              <a:rPr lang="en-US" sz="2510" u="none" strike="noStrike" spc="10">
                <a:solidFill>
                  <a:srgbClr val="242424"/>
                </a:solidFill>
                <a:latin typeface="Lora"/>
                <a:ea typeface="Lora"/>
                <a:cs typeface="Lora"/>
                <a:sym typeface="Lora"/>
              </a:rPr>
              <a:t>lavad</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 exc</a:t>
            </a:r>
            <a:r>
              <a:rPr lang="en-US" sz="2510" spc="10">
                <a:solidFill>
                  <a:srgbClr val="242424"/>
                </a:solidFill>
                <a:latin typeface="Lora"/>
                <a:ea typeface="Lora"/>
                <a:cs typeface="Lora"/>
                <a:sym typeface="Lora"/>
              </a:rPr>
              <a:t>esi</a:t>
            </a:r>
            <a:r>
              <a:rPr lang="en-US" sz="2510" u="none" strike="noStrike" spc="10">
                <a:solidFill>
                  <a:srgbClr val="242424"/>
                </a:solidFill>
                <a:latin typeface="Lora"/>
                <a:ea typeface="Lora"/>
                <a:cs typeface="Lora"/>
                <a:sym typeface="Lora"/>
              </a:rPr>
              <a:t>v</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 y</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f</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c</a:t>
            </a:r>
            <a:r>
              <a:rPr lang="en-US" sz="2510" spc="10">
                <a:solidFill>
                  <a:srgbClr val="242424"/>
                </a:solidFill>
                <a:latin typeface="Lora"/>
                <a:ea typeface="Lora"/>
                <a:cs typeface="Lora"/>
                <a:sym typeface="Lora"/>
              </a:rPr>
              <a:t>t</a:t>
            </a:r>
            <a:r>
              <a:rPr lang="en-US" sz="2510" u="none" strike="noStrike" spc="10">
                <a:solidFill>
                  <a:srgbClr val="242424"/>
                </a:solidFill>
                <a:latin typeface="Lora"/>
                <a:ea typeface="Lora"/>
                <a:cs typeface="Lora"/>
                <a:sym typeface="Lora"/>
              </a:rPr>
              <a:t>o</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es </a:t>
            </a:r>
            <a:r>
              <a:rPr lang="en-US" sz="2510" spc="10">
                <a:solidFill>
                  <a:srgbClr val="242424"/>
                </a:solidFill>
                <a:latin typeface="Lora"/>
                <a:ea typeface="Lora"/>
                <a:cs typeface="Lora"/>
                <a:sym typeface="Lora"/>
              </a:rPr>
              <a:t>i</a:t>
            </a:r>
            <a:r>
              <a:rPr lang="en-US" sz="2510" u="none" strike="noStrike" spc="10">
                <a:solidFill>
                  <a:srgbClr val="242424"/>
                </a:solidFill>
                <a:latin typeface="Lora"/>
                <a:ea typeface="Lora"/>
                <a:cs typeface="Lora"/>
                <a:sym typeface="Lora"/>
              </a:rPr>
              <a:t>ntern</a:t>
            </a:r>
            <a:r>
              <a:rPr lang="en-US" sz="2510" spc="10">
                <a:solidFill>
                  <a:srgbClr val="242424"/>
                </a:solidFill>
                <a:latin typeface="Lora"/>
                <a:ea typeface="Lora"/>
                <a:cs typeface="Lora"/>
                <a:sym typeface="Lora"/>
              </a:rPr>
              <a:t>o</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 c</a:t>
            </a:r>
            <a:r>
              <a:rPr lang="en-US" sz="2510" u="none" strike="noStrike" spc="10">
                <a:solidFill>
                  <a:srgbClr val="242424"/>
                </a:solidFill>
                <a:latin typeface="Lora"/>
                <a:ea typeface="Lora"/>
                <a:cs typeface="Lora"/>
                <a:sym typeface="Lora"/>
              </a:rPr>
              <a:t>om</a:t>
            </a:r>
            <a:r>
              <a:rPr lang="en-US" sz="2510" spc="10">
                <a:solidFill>
                  <a:srgbClr val="242424"/>
                </a:solidFill>
                <a:latin typeface="Lora"/>
                <a:ea typeface="Lora"/>
                <a:cs typeface="Lora"/>
                <a:sym typeface="Lora"/>
              </a:rPr>
              <a:t>o el </a:t>
            </a:r>
            <a:r>
              <a:rPr lang="en-US" sz="2510" u="none" strike="noStrike" spc="10">
                <a:solidFill>
                  <a:srgbClr val="242424"/>
                </a:solidFill>
                <a:latin typeface="Lora"/>
                <a:ea typeface="Lora"/>
                <a:cs typeface="Lora"/>
                <a:sym typeface="Lora"/>
              </a:rPr>
              <a:t>estrés, la ed</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d, </a:t>
            </a:r>
            <a:r>
              <a:rPr lang="en-US" sz="2510" spc="10">
                <a:solidFill>
                  <a:srgbClr val="242424"/>
                </a:solidFill>
                <a:latin typeface="Lora"/>
                <a:ea typeface="Lora"/>
                <a:cs typeface="Lora"/>
                <a:sym typeface="Lora"/>
              </a:rPr>
              <a:t>o e</a:t>
            </a:r>
            <a:r>
              <a:rPr lang="en-US" sz="2510" u="none" strike="noStrike" spc="10">
                <a:solidFill>
                  <a:srgbClr val="242424"/>
                </a:solidFill>
                <a:latin typeface="Lora"/>
                <a:ea typeface="Lora"/>
                <a:cs typeface="Lora"/>
                <a:sym typeface="Lora"/>
              </a:rPr>
              <a:t>nferm</a:t>
            </a:r>
            <a:r>
              <a:rPr lang="en-US" sz="2510" spc="10">
                <a:solidFill>
                  <a:srgbClr val="242424"/>
                </a:solidFill>
                <a:latin typeface="Lora"/>
                <a:ea typeface="Lora"/>
                <a:cs typeface="Lora"/>
                <a:sym typeface="Lora"/>
              </a:rPr>
              <a:t>ed</a:t>
            </a:r>
            <a:r>
              <a:rPr lang="en-US" sz="2510" u="none" strike="noStrike" spc="10">
                <a:solidFill>
                  <a:srgbClr val="242424"/>
                </a:solidFill>
                <a:latin typeface="Lora"/>
                <a:ea typeface="Lora"/>
                <a:cs typeface="Lora"/>
                <a:sym typeface="Lora"/>
              </a:rPr>
              <a:t>ad</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s</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como </a:t>
            </a:r>
            <a:r>
              <a:rPr lang="en-US" sz="2510" spc="10">
                <a:solidFill>
                  <a:srgbClr val="242424"/>
                </a:solidFill>
                <a:latin typeface="Lora"/>
                <a:ea typeface="Lora"/>
                <a:cs typeface="Lora"/>
                <a:sym typeface="Lora"/>
              </a:rPr>
              <a:t>l</a:t>
            </a:r>
            <a:r>
              <a:rPr lang="en-US" sz="2510" u="none" strike="noStrike" spc="10">
                <a:solidFill>
                  <a:srgbClr val="242424"/>
                </a:solidFill>
                <a:latin typeface="Lora"/>
                <a:ea typeface="Lora"/>
                <a:cs typeface="Lora"/>
                <a:sym typeface="Lora"/>
              </a:rPr>
              <a:t>a </a:t>
            </a:r>
            <a:r>
              <a:rPr lang="en-US" sz="2510" i="1" u="sng" strike="noStrike" spc="10">
                <a:solidFill>
                  <a:srgbClr val="242424"/>
                </a:solidFill>
                <a:latin typeface="Lora Italics"/>
                <a:ea typeface="Lora Italics"/>
                <a:cs typeface="Lora Italics"/>
                <a:sym typeface="Lora Italics"/>
                <a:hlinkClick r:id="rId8" tooltip="https://www.google.com/search?sca_esv=8482df87b229566e&amp;cs=0&amp;sxsrf=AE3TifMR8KHAPHzVd92cYOFcM9nwzbaUAA%3A1758529534385&amp;q=psoriasis&amp;sa=X&amp;ved=2ahUKEwiL1NuB-euPAxWfTqQEHf52M9QQxccNegQIAx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a:rPr>
              <a:t>psoriasis</a:t>
            </a:r>
            <a:r>
              <a:rPr lang="en-US" sz="2510" u="none" strike="noStrike" spc="10">
                <a:solidFill>
                  <a:srgbClr val="242424"/>
                </a:solidFill>
                <a:latin typeface="Lora"/>
                <a:ea typeface="Lora"/>
                <a:cs typeface="Lora"/>
                <a:sym typeface="Lora"/>
              </a:rPr>
              <a:t> y</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la </a:t>
            </a:r>
            <a:r>
              <a:rPr lang="en-US" sz="2510" i="1" u="sng" strike="noStrike" spc="10">
                <a:solidFill>
                  <a:srgbClr val="242424"/>
                </a:solidFill>
                <a:latin typeface="Lora Italics"/>
                <a:ea typeface="Lora Italics"/>
                <a:cs typeface="Lora Italics"/>
                <a:sym typeface="Lora Italics"/>
                <a:hlinkClick r:id="rId9" tooltip="https://www.google.com/search?sca_esv=8482df87b229566e&amp;cs=0&amp;sxsrf=AE3TifMR8KHAPHzVd92cYOFcM9nwzbaUAA%3A1758529534385&amp;q=dermatitis+at%C3%B3pica&amp;sa=X&amp;ved=2ahUKEwiL1NuB-euPAxWfTqQEHf52M9QQxccNegQIAxAC&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a:rPr>
              <a:t>dermatitis atópica</a:t>
            </a:r>
            <a:r>
              <a:rPr lang="en-US" sz="2510" spc="10">
                <a:solidFill>
                  <a:srgbClr val="242424"/>
                </a:solidFill>
                <a:latin typeface="Lora"/>
                <a:ea typeface="Lora"/>
                <a:cs typeface="Lora"/>
                <a:sym typeface="Lora"/>
              </a:rPr>
              <a:t>.</a:t>
            </a:r>
            <a:r>
              <a:rPr lang="en-US" sz="2510" u="none" strike="noStrike" spc="10">
                <a:solidFill>
                  <a:srgbClr val="242424"/>
                </a:solidFill>
                <a:latin typeface="Lora"/>
                <a:ea typeface="Lora"/>
                <a:cs typeface="Lora"/>
                <a:sym typeface="Lora"/>
              </a:rPr>
              <a:t> El t</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atami</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nto se enfo</a:t>
            </a:r>
            <a:r>
              <a:rPr lang="en-US" sz="2510" spc="10">
                <a:solidFill>
                  <a:srgbClr val="242424"/>
                </a:solidFill>
                <a:latin typeface="Lora"/>
                <a:ea typeface="Lora"/>
                <a:cs typeface="Lora"/>
                <a:sym typeface="Lora"/>
              </a:rPr>
              <a:t>c</a:t>
            </a:r>
            <a:r>
              <a:rPr lang="en-US" sz="2510" u="none" strike="noStrike" spc="10">
                <a:solidFill>
                  <a:srgbClr val="242424"/>
                </a:solidFill>
                <a:latin typeface="Lora"/>
                <a:ea typeface="Lora"/>
                <a:cs typeface="Lora"/>
                <a:sym typeface="Lora"/>
              </a:rPr>
              <a:t>a </a:t>
            </a:r>
            <a:r>
              <a:rPr lang="en-US" sz="2510" spc="10">
                <a:solidFill>
                  <a:srgbClr val="242424"/>
                </a:solidFill>
                <a:latin typeface="Lora"/>
                <a:ea typeface="Lora"/>
                <a:cs typeface="Lora"/>
                <a:sym typeface="Lora"/>
              </a:rPr>
              <a:t>e</a:t>
            </a:r>
            <a:r>
              <a:rPr lang="en-US" sz="2510" u="none" strike="noStrike" spc="10">
                <a:solidFill>
                  <a:srgbClr val="242424"/>
                </a:solidFill>
                <a:latin typeface="Lora"/>
                <a:ea typeface="Lora"/>
                <a:cs typeface="Lora"/>
                <a:sym typeface="Lora"/>
              </a:rPr>
              <a:t>n</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resta</a:t>
            </a:r>
            <a:r>
              <a:rPr lang="en-US" sz="2510" spc="10">
                <a:solidFill>
                  <a:srgbClr val="242424"/>
                </a:solidFill>
                <a:latin typeface="Lora"/>
                <a:ea typeface="Lora"/>
                <a:cs typeface="Lora"/>
                <a:sym typeface="Lora"/>
              </a:rPr>
              <a:t>u</a:t>
            </a:r>
            <a:r>
              <a:rPr lang="en-US" sz="2510" u="none" strike="noStrike" spc="10">
                <a:solidFill>
                  <a:srgbClr val="242424"/>
                </a:solidFill>
                <a:latin typeface="Lora"/>
                <a:ea typeface="Lora"/>
                <a:cs typeface="Lora"/>
                <a:sym typeface="Lora"/>
              </a:rPr>
              <a:t>r</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r</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la hidr</a:t>
            </a:r>
            <a:r>
              <a:rPr lang="en-US" sz="2510" spc="10">
                <a:solidFill>
                  <a:srgbClr val="242424"/>
                </a:solidFill>
                <a:latin typeface="Lora"/>
                <a:ea typeface="Lora"/>
                <a:cs typeface="Lora"/>
                <a:sym typeface="Lora"/>
              </a:rPr>
              <a:t>at</a:t>
            </a:r>
            <a:r>
              <a:rPr lang="en-US" sz="2510" u="none" strike="noStrike" spc="10">
                <a:solidFill>
                  <a:srgbClr val="242424"/>
                </a:solidFill>
                <a:latin typeface="Lora"/>
                <a:ea typeface="Lora"/>
                <a:cs typeface="Lora"/>
                <a:sym typeface="Lora"/>
              </a:rPr>
              <a:t>a</a:t>
            </a:r>
            <a:r>
              <a:rPr lang="en-US" sz="2510" spc="10">
                <a:solidFill>
                  <a:srgbClr val="242424"/>
                </a:solidFill>
                <a:latin typeface="Lora"/>
                <a:ea typeface="Lora"/>
                <a:cs typeface="Lora"/>
                <a:sym typeface="Lora"/>
              </a:rPr>
              <a:t>ción </a:t>
            </a:r>
            <a:r>
              <a:rPr lang="en-US" sz="2510" u="none" strike="noStrike" spc="10">
                <a:solidFill>
                  <a:srgbClr val="242424"/>
                </a:solidFill>
                <a:latin typeface="Lora"/>
                <a:ea typeface="Lora"/>
                <a:cs typeface="Lora"/>
                <a:sym typeface="Lora"/>
              </a:rPr>
              <a:t>con p</a:t>
            </a:r>
            <a:r>
              <a:rPr lang="en-US" sz="2510" spc="10">
                <a:solidFill>
                  <a:srgbClr val="242424"/>
                </a:solidFill>
                <a:latin typeface="Lora"/>
                <a:ea typeface="Lora"/>
                <a:cs typeface="Lora"/>
                <a:sym typeface="Lora"/>
              </a:rPr>
              <a:t>r</a:t>
            </a:r>
            <a:r>
              <a:rPr lang="en-US" sz="2510" u="none" strike="noStrike" spc="10">
                <a:solidFill>
                  <a:srgbClr val="242424"/>
                </a:solidFill>
                <a:latin typeface="Lora"/>
                <a:ea typeface="Lora"/>
                <a:cs typeface="Lora"/>
                <a:sym typeface="Lora"/>
              </a:rPr>
              <a:t>oductos </a:t>
            </a:r>
            <a:r>
              <a:rPr lang="en-US" sz="2510" spc="10">
                <a:solidFill>
                  <a:srgbClr val="242424"/>
                </a:solidFill>
                <a:latin typeface="Lora"/>
                <a:ea typeface="Lora"/>
                <a:cs typeface="Lora"/>
                <a:sym typeface="Lora"/>
              </a:rPr>
              <a:t>esp</a:t>
            </a:r>
            <a:r>
              <a:rPr lang="en-US" sz="2510" u="none" strike="noStrike" spc="10">
                <a:solidFill>
                  <a:srgbClr val="242424"/>
                </a:solidFill>
                <a:latin typeface="Lora"/>
                <a:ea typeface="Lora"/>
                <a:cs typeface="Lora"/>
                <a:sym typeface="Lora"/>
              </a:rPr>
              <a:t>ecífic</a:t>
            </a:r>
            <a:r>
              <a:rPr lang="en-US" sz="2510" spc="10">
                <a:solidFill>
                  <a:srgbClr val="242424"/>
                </a:solidFill>
                <a:latin typeface="Lora"/>
                <a:ea typeface="Lora"/>
                <a:cs typeface="Lora"/>
                <a:sym typeface="Lora"/>
              </a:rPr>
              <a:t>os</a:t>
            </a:r>
            <a:r>
              <a:rPr lang="en-US" sz="2510" u="none" strike="noStrike" spc="10">
                <a:solidFill>
                  <a:srgbClr val="242424"/>
                </a:solidFill>
                <a:latin typeface="Lora"/>
                <a:ea typeface="Lora"/>
                <a:cs typeface="Lora"/>
                <a:sym typeface="Lora"/>
              </a:rPr>
              <a:t>, evit</a:t>
            </a:r>
            <a:r>
              <a:rPr lang="en-US" sz="2510" spc="10">
                <a:solidFill>
                  <a:srgbClr val="242424"/>
                </a:solidFill>
                <a:latin typeface="Lora"/>
                <a:ea typeface="Lora"/>
                <a:cs typeface="Lora"/>
                <a:sym typeface="Lora"/>
              </a:rPr>
              <a:t>a</a:t>
            </a:r>
            <a:r>
              <a:rPr lang="en-US" sz="2510" u="none" strike="noStrike" spc="10">
                <a:solidFill>
                  <a:srgbClr val="242424"/>
                </a:solidFill>
                <a:latin typeface="Lora"/>
                <a:ea typeface="Lora"/>
                <a:cs typeface="Lora"/>
                <a:sym typeface="Lora"/>
              </a:rPr>
              <a:t>r el agua muy ca</a:t>
            </a:r>
            <a:r>
              <a:rPr lang="en-US" sz="2510" spc="10">
                <a:solidFill>
                  <a:srgbClr val="242424"/>
                </a:solidFill>
                <a:latin typeface="Lora"/>
                <a:ea typeface="Lora"/>
                <a:cs typeface="Lora"/>
                <a:sym typeface="Lora"/>
              </a:rPr>
              <a:t>l</a:t>
            </a:r>
            <a:r>
              <a:rPr lang="en-US" sz="2510" u="none" strike="noStrike" spc="10">
                <a:solidFill>
                  <a:srgbClr val="242424"/>
                </a:solidFill>
                <a:latin typeface="Lora"/>
                <a:ea typeface="Lora"/>
                <a:cs typeface="Lora"/>
                <a:sym typeface="Lora"/>
              </a:rPr>
              <a:t>ient</a:t>
            </a:r>
            <a:r>
              <a:rPr lang="en-US" sz="2510" spc="10">
                <a:solidFill>
                  <a:srgbClr val="242424"/>
                </a:solidFill>
                <a:latin typeface="Lora"/>
                <a:ea typeface="Lora"/>
                <a:cs typeface="Lora"/>
                <a:sym typeface="Lora"/>
              </a:rPr>
              <a:t>e, </a:t>
            </a:r>
            <a:r>
              <a:rPr lang="en-US" sz="2510" u="none" strike="noStrike" spc="10">
                <a:solidFill>
                  <a:srgbClr val="242424"/>
                </a:solidFill>
                <a:latin typeface="Lora"/>
                <a:ea typeface="Lora"/>
                <a:cs typeface="Lora"/>
                <a:sym typeface="Lora"/>
              </a:rPr>
              <a:t>y consul</a:t>
            </a:r>
            <a:r>
              <a:rPr lang="en-US" sz="2510" spc="10">
                <a:solidFill>
                  <a:srgbClr val="242424"/>
                </a:solidFill>
                <a:latin typeface="Lora"/>
                <a:ea typeface="Lora"/>
                <a:cs typeface="Lora"/>
                <a:sym typeface="Lora"/>
              </a:rPr>
              <a:t>t</a:t>
            </a:r>
            <a:r>
              <a:rPr lang="en-US" sz="2510" u="none" strike="noStrike" spc="10">
                <a:solidFill>
                  <a:srgbClr val="242424"/>
                </a:solidFill>
                <a:latin typeface="Lora"/>
                <a:ea typeface="Lora"/>
                <a:cs typeface="Lora"/>
                <a:sym typeface="Lora"/>
              </a:rPr>
              <a:t>ar a un m</a:t>
            </a:r>
            <a:r>
              <a:rPr lang="en-US" sz="2510" spc="10">
                <a:solidFill>
                  <a:srgbClr val="242424"/>
                </a:solidFill>
                <a:latin typeface="Lora"/>
                <a:ea typeface="Lora"/>
                <a:cs typeface="Lora"/>
                <a:sym typeface="Lora"/>
              </a:rPr>
              <a:t>é</a:t>
            </a:r>
            <a:r>
              <a:rPr lang="en-US" sz="2510" u="none" strike="noStrike" spc="10">
                <a:solidFill>
                  <a:srgbClr val="242424"/>
                </a:solidFill>
                <a:latin typeface="Lora"/>
                <a:ea typeface="Lora"/>
                <a:cs typeface="Lora"/>
                <a:sym typeface="Lora"/>
              </a:rPr>
              <a:t>di</a:t>
            </a:r>
            <a:r>
              <a:rPr lang="en-US" sz="2510" spc="10">
                <a:solidFill>
                  <a:srgbClr val="242424"/>
                </a:solidFill>
                <a:latin typeface="Lora"/>
                <a:ea typeface="Lora"/>
                <a:cs typeface="Lora"/>
                <a:sym typeface="Lora"/>
              </a:rPr>
              <a:t>c</a:t>
            </a:r>
            <a:r>
              <a:rPr lang="en-US" sz="2510" u="none" strike="noStrike" spc="10">
                <a:solidFill>
                  <a:srgbClr val="242424"/>
                </a:solidFill>
                <a:latin typeface="Lora"/>
                <a:ea typeface="Lora"/>
                <a:cs typeface="Lora"/>
                <a:sym typeface="Lora"/>
              </a:rPr>
              <a:t>o s</a:t>
            </a:r>
            <a:r>
              <a:rPr lang="en-US" sz="2510" spc="10">
                <a:solidFill>
                  <a:srgbClr val="242424"/>
                </a:solidFill>
                <a:latin typeface="Lora"/>
                <a:ea typeface="Lora"/>
                <a:cs typeface="Lora"/>
                <a:sym typeface="Lora"/>
              </a:rPr>
              <a:t>i</a:t>
            </a:r>
            <a:r>
              <a:rPr lang="en-US" sz="2510" u="none" strike="noStrike" spc="10">
                <a:solidFill>
                  <a:srgbClr val="242424"/>
                </a:solidFill>
                <a:latin typeface="Lora"/>
                <a:ea typeface="Lora"/>
                <a:cs typeface="Lora"/>
                <a:sym typeface="Lora"/>
              </a:rPr>
              <a:t> la </a:t>
            </a:r>
            <a:r>
              <a:rPr lang="en-US" sz="2510" i="1" u="sng" strike="noStrike" spc="10">
                <a:solidFill>
                  <a:srgbClr val="242424"/>
                </a:solidFill>
                <a:latin typeface="Lora Italics"/>
                <a:ea typeface="Lora Italics"/>
                <a:cs typeface="Lora Italics"/>
                <a:sym typeface="Lora Italics"/>
                <a:hlinkClick r:id="rId10" tooltip="https://www.google.com/search?sca_esv=8482df87b229566e&amp;cs=0&amp;sxsrf=AE3TifMR8KHAPHzVd92cYOFcM9nwzbaUAA%3A1758529534385&amp;q=descamaci%C3%B3n&amp;sa=X&amp;ved=2ahUKEwiL1NuB-euPAxWfTqQEHf52M9QQxccNegQIChAB&amp;mstk=AUtExfADNW5c3_rhvjskv4j45R75fq860gkCu-so8GwlQabFws3tNYcbWwtzOcBGfvSvQG3ZxEuCJVTcAeXDP-NXv6V1mxFGXEztMJRyVCWCvQutgrS6j0g39lR_lUQthbGA88Iupn_xH43n811g7GQ45mjTgMp8cfMvvHdUKJH19R91_Ns3dFpWNxLZ4JLOnG5zpcwGn7Vydpb4zy8TsMZq8aZG03P2MChHsTepr4TuvSGxRBLxumh74KIeubgCNeDwtOW1Q5EnBRzzsK9FmkPtllx_ubxk14L-S-5Xaz2Kq_uAug&amp;csui=3"/>
              </a:rPr>
              <a:t>descamación</a:t>
            </a:r>
            <a:r>
              <a:rPr lang="en-US" sz="2510" u="none" strike="noStrike" spc="10">
                <a:solidFill>
                  <a:srgbClr val="242424"/>
                </a:solidFill>
                <a:latin typeface="Lora"/>
                <a:ea typeface="Lora"/>
                <a:cs typeface="Lora"/>
                <a:sym typeface="Lora"/>
              </a:rPr>
              <a:t> es</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severa,</a:t>
            </a:r>
            <a:r>
              <a:rPr lang="en-US" sz="2510" spc="10">
                <a:solidFill>
                  <a:srgbClr val="242424"/>
                </a:solidFill>
                <a:latin typeface="Lora"/>
                <a:ea typeface="Lora"/>
                <a:cs typeface="Lora"/>
                <a:sym typeface="Lora"/>
              </a:rPr>
              <a:t> </a:t>
            </a:r>
            <a:r>
              <a:rPr lang="en-US" sz="2510" u="none" strike="noStrike" spc="10">
                <a:solidFill>
                  <a:srgbClr val="242424"/>
                </a:solidFill>
                <a:latin typeface="Lora"/>
                <a:ea typeface="Lora"/>
                <a:cs typeface="Lora"/>
                <a:sym typeface="Lora"/>
              </a:rPr>
              <a:t>persisten</a:t>
            </a:r>
            <a:r>
              <a:rPr lang="en-US" sz="2510" spc="10">
                <a:solidFill>
                  <a:srgbClr val="242424"/>
                </a:solidFill>
                <a:latin typeface="Lora"/>
                <a:ea typeface="Lora"/>
                <a:cs typeface="Lora"/>
                <a:sym typeface="Lora"/>
              </a:rPr>
              <a:t>t</a:t>
            </a:r>
            <a:r>
              <a:rPr lang="en-US" sz="2510" u="none" strike="noStrike" spc="10">
                <a:solidFill>
                  <a:srgbClr val="242424"/>
                </a:solidFill>
                <a:latin typeface="Lora"/>
                <a:ea typeface="Lora"/>
                <a:cs typeface="Lora"/>
                <a:sym typeface="Lora"/>
              </a:rPr>
              <a:t>e, o va acompañada de </a:t>
            </a:r>
            <a:r>
              <a:rPr lang="en-US" sz="2510" spc="10">
                <a:solidFill>
                  <a:srgbClr val="242424"/>
                </a:solidFill>
                <a:latin typeface="Lora"/>
                <a:ea typeface="Lora"/>
                <a:cs typeface="Lora"/>
                <a:sym typeface="Lora"/>
              </a:rPr>
              <a:t>i</a:t>
            </a:r>
            <a:r>
              <a:rPr lang="en-US" sz="2510" u="none" strike="noStrike" spc="10">
                <a:solidFill>
                  <a:srgbClr val="242424"/>
                </a:solidFill>
                <a:latin typeface="Lora"/>
                <a:ea typeface="Lora"/>
                <a:cs typeface="Lora"/>
                <a:sym typeface="Lora"/>
              </a:rPr>
              <a:t>nflama</a:t>
            </a:r>
            <a:r>
              <a:rPr lang="en-US" sz="2510" spc="10">
                <a:solidFill>
                  <a:srgbClr val="242424"/>
                </a:solidFill>
                <a:latin typeface="Lora"/>
                <a:ea typeface="Lora"/>
                <a:cs typeface="Lora"/>
                <a:sym typeface="Lora"/>
              </a:rPr>
              <a:t>c</a:t>
            </a:r>
            <a:r>
              <a:rPr lang="en-US" sz="2510" u="none" strike="noStrike" spc="10">
                <a:solidFill>
                  <a:srgbClr val="242424"/>
                </a:solidFill>
                <a:latin typeface="Lora"/>
                <a:ea typeface="Lora"/>
                <a:cs typeface="Lora"/>
                <a:sym typeface="Lora"/>
              </a:rPr>
              <a:t>ión o infección</a:t>
            </a:r>
            <a:r>
              <a:rPr lang="en-US" sz="2510" spc="10">
                <a:solidFill>
                  <a:srgbClr val="242424"/>
                </a:solidFill>
                <a:latin typeface="Lora"/>
                <a:ea typeface="Lora"/>
                <a:cs typeface="Lora"/>
                <a:sym typeface="Lora"/>
              </a:rPr>
              <a:t>.</a:t>
            </a:r>
            <a:r>
              <a:rPr lang="en-US" sz="2510" u="none" strike="noStrike" spc="10">
                <a:solidFill>
                  <a:srgbClr val="242424"/>
                </a:solidFill>
                <a:latin typeface="Lora"/>
                <a:ea typeface="Lora"/>
                <a:cs typeface="Lora"/>
                <a:sym typeface="Lora"/>
              </a:rPr>
              <a:t> </a:t>
            </a:r>
          </a:p>
        </p:txBody>
      </p:sp>
      <p:sp>
        <p:nvSpPr>
          <p:cNvPr id="8" name="TextBox 8"/>
          <p:cNvSpPr txBox="1"/>
          <p:nvPr/>
        </p:nvSpPr>
        <p:spPr>
          <a:xfrm>
            <a:off x="2555735" y="88881"/>
            <a:ext cx="15507555" cy="868559"/>
          </a:xfrm>
          <a:prstGeom prst="rect">
            <a:avLst/>
          </a:prstGeom>
        </p:spPr>
        <p:txBody>
          <a:bodyPr lIns="0" tIns="0" rIns="0" bIns="0" rtlCol="0" anchor="t">
            <a:spAutoFit/>
          </a:bodyPr>
          <a:lstStyle/>
          <a:p>
            <a:pPr algn="ctr">
              <a:lnSpc>
                <a:spcPts val="7480"/>
              </a:lnSpc>
              <a:spcBef>
                <a:spcPct val="0"/>
              </a:spcBef>
            </a:pPr>
            <a:r>
              <a:rPr lang="en-US" sz="4132" b="1" i="1" spc="177">
                <a:solidFill>
                  <a:srgbClr val="000000"/>
                </a:solidFill>
                <a:latin typeface="Lora Bold Italics"/>
                <a:ea typeface="Lora Bold Italics"/>
                <a:cs typeface="Lora Bold Italics"/>
                <a:sym typeface="Lora Bold Italics"/>
              </a:rPr>
              <a:t>XEROSIS DEL CUERO CABELLUDO</a:t>
            </a:r>
          </a:p>
        </p:txBody>
      </p:sp>
      <p:sp>
        <p:nvSpPr>
          <p:cNvPr id="9" name="TextBox 9"/>
          <p:cNvSpPr txBox="1"/>
          <p:nvPr/>
        </p:nvSpPr>
        <p:spPr>
          <a:xfrm>
            <a:off x="268022" y="4889628"/>
            <a:ext cx="7220846" cy="4578090"/>
          </a:xfrm>
          <a:prstGeom prst="rect">
            <a:avLst/>
          </a:prstGeom>
        </p:spPr>
        <p:txBody>
          <a:bodyPr lIns="0" tIns="0" rIns="0" bIns="0" rtlCol="0" anchor="t">
            <a:spAutoFit/>
          </a:bodyPr>
          <a:lstStyle/>
          <a:p>
            <a:pPr algn="just">
              <a:lnSpc>
                <a:spcPts val="2814"/>
              </a:lnSpc>
            </a:pPr>
            <a:r>
              <a:rPr lang="en-US" sz="2010" b="1" spc="-84">
                <a:solidFill>
                  <a:srgbClr val="000000"/>
                </a:solidFill>
                <a:latin typeface="Lora Bold"/>
                <a:ea typeface="Lora Bold"/>
                <a:cs typeface="Lora Bold"/>
                <a:sym typeface="Lora Bold"/>
              </a:rPr>
              <a:t>Síntomas</a:t>
            </a:r>
          </a:p>
          <a:p>
            <a:pPr marL="434011" lvl="1" indent="-217005" algn="just">
              <a:lnSpc>
                <a:spcPts val="2814"/>
              </a:lnSpc>
              <a:buFont typeface="Arial"/>
              <a:buChar char="•"/>
            </a:pPr>
            <a:r>
              <a:rPr lang="en-US" sz="2010" b="1" spc="-84">
                <a:solidFill>
                  <a:srgbClr val="000000"/>
                </a:solidFill>
                <a:latin typeface="Lora Bold"/>
                <a:ea typeface="Lora Bold"/>
                <a:cs typeface="Lora Bold"/>
                <a:sym typeface="Lora Bold"/>
              </a:rPr>
              <a:t>Escamas finas y blancas:</a:t>
            </a:r>
            <a:r>
              <a:rPr lang="en-US" sz="2010" spc="-84">
                <a:solidFill>
                  <a:srgbClr val="000000"/>
                </a:solidFill>
                <a:latin typeface="Lora"/>
                <a:ea typeface="Lora"/>
                <a:cs typeface="Lora"/>
                <a:sym typeface="Lora"/>
              </a:rPr>
              <a:t> Son el signo más característico de un cuero cabelludo seco, a diferencia de las escamas más grandes de la caspa. </a:t>
            </a:r>
          </a:p>
          <a:p>
            <a:pPr algn="just">
              <a:lnSpc>
                <a:spcPts val="2814"/>
              </a:lnSpc>
            </a:pPr>
            <a:endParaRPr lang="en-US" sz="2010" spc="-84">
              <a:solidFill>
                <a:srgbClr val="000000"/>
              </a:solidFill>
              <a:latin typeface="Lora"/>
              <a:ea typeface="Lora"/>
              <a:cs typeface="Lora"/>
              <a:sym typeface="Lora"/>
            </a:endParaRPr>
          </a:p>
          <a:p>
            <a:pPr marL="434011" lvl="1" indent="-217005" algn="just">
              <a:lnSpc>
                <a:spcPts val="2814"/>
              </a:lnSpc>
              <a:buFont typeface="Arial"/>
              <a:buChar char="•"/>
            </a:pPr>
            <a:r>
              <a:rPr lang="en-US" sz="2010" b="1" spc="-84">
                <a:solidFill>
                  <a:srgbClr val="000000"/>
                </a:solidFill>
                <a:latin typeface="Lora Bold"/>
                <a:ea typeface="Lora Bold"/>
                <a:cs typeface="Lora Bold"/>
                <a:sym typeface="Lora Bold"/>
              </a:rPr>
              <a:t>Picazón:</a:t>
            </a:r>
            <a:r>
              <a:rPr lang="en-US" sz="2010" spc="-84">
                <a:solidFill>
                  <a:srgbClr val="000000"/>
                </a:solidFill>
                <a:latin typeface="Lora"/>
                <a:ea typeface="Lora"/>
                <a:cs typeface="Lora"/>
                <a:sym typeface="Lora"/>
              </a:rPr>
              <a:t> Una sensación de picor o comezón que puede intensificarse al rascarse. </a:t>
            </a:r>
          </a:p>
          <a:p>
            <a:pPr algn="just">
              <a:lnSpc>
                <a:spcPts val="2814"/>
              </a:lnSpc>
            </a:pPr>
            <a:endParaRPr lang="en-US" sz="2010" spc="-84">
              <a:solidFill>
                <a:srgbClr val="000000"/>
              </a:solidFill>
              <a:latin typeface="Lora"/>
              <a:ea typeface="Lora"/>
              <a:cs typeface="Lora"/>
              <a:sym typeface="Lora"/>
            </a:endParaRPr>
          </a:p>
          <a:p>
            <a:pPr marL="434011" lvl="1" indent="-217005" algn="just">
              <a:lnSpc>
                <a:spcPts val="2814"/>
              </a:lnSpc>
              <a:spcBef>
                <a:spcPct val="0"/>
              </a:spcBef>
              <a:buFont typeface="Arial"/>
              <a:buChar char="•"/>
            </a:pPr>
            <a:r>
              <a:rPr lang="en-US" sz="2010" b="1" spc="-84">
                <a:solidFill>
                  <a:srgbClr val="000000"/>
                </a:solidFill>
                <a:latin typeface="Lora Bold"/>
                <a:ea typeface="Lora Bold"/>
                <a:cs typeface="Lora Bold"/>
                <a:sym typeface="Lora Bold"/>
              </a:rPr>
              <a:t>Tirantez e incomodidad:</a:t>
            </a:r>
            <a:r>
              <a:rPr lang="en-US" sz="2010" spc="-84">
                <a:solidFill>
                  <a:srgbClr val="000000"/>
                </a:solidFill>
                <a:latin typeface="Lora"/>
                <a:ea typeface="Lora"/>
                <a:cs typeface="Lora"/>
                <a:sym typeface="Lora"/>
              </a:rPr>
              <a:t> La piel se siente tensa, áspera y puede sentirse rígida. </a:t>
            </a:r>
          </a:p>
          <a:p>
            <a:pPr algn="just">
              <a:lnSpc>
                <a:spcPts val="2814"/>
              </a:lnSpc>
              <a:spcBef>
                <a:spcPct val="0"/>
              </a:spcBef>
            </a:pPr>
            <a:endParaRPr lang="en-US" sz="2010" spc="-84">
              <a:solidFill>
                <a:srgbClr val="000000"/>
              </a:solidFill>
              <a:latin typeface="Lora"/>
              <a:ea typeface="Lora"/>
              <a:cs typeface="Lora"/>
              <a:sym typeface="Lora"/>
            </a:endParaRPr>
          </a:p>
          <a:p>
            <a:pPr marL="434011" lvl="1" indent="-217005" algn="just">
              <a:lnSpc>
                <a:spcPts val="2814"/>
              </a:lnSpc>
              <a:spcBef>
                <a:spcPct val="0"/>
              </a:spcBef>
              <a:buFont typeface="Arial"/>
              <a:buChar char="•"/>
            </a:pPr>
            <a:r>
              <a:rPr lang="en-US" sz="2010" b="1" spc="-84">
                <a:solidFill>
                  <a:srgbClr val="000000"/>
                </a:solidFill>
                <a:latin typeface="Lora Bold"/>
                <a:ea typeface="Lora Bold"/>
                <a:cs typeface="Lora Bold"/>
                <a:sym typeface="Lora Bold"/>
              </a:rPr>
              <a:t>Enrojecimiento:</a:t>
            </a:r>
            <a:r>
              <a:rPr lang="en-US" sz="2010" spc="-84">
                <a:solidFill>
                  <a:srgbClr val="000000"/>
                </a:solidFill>
                <a:latin typeface="Lora"/>
                <a:ea typeface="Lora"/>
                <a:cs typeface="Lora"/>
                <a:sym typeface="Lora"/>
              </a:rPr>
              <a:t> En algunos casos, la piel puede verse irritada. </a:t>
            </a:r>
          </a:p>
          <a:p>
            <a:pPr algn="ctr">
              <a:lnSpc>
                <a:spcPts val="2814"/>
              </a:lnSpc>
              <a:spcBef>
                <a:spcPct val="0"/>
              </a:spcBef>
            </a:pPr>
            <a:endParaRPr lang="en-US" sz="2010" spc="-84">
              <a:solidFill>
                <a:srgbClr val="000000"/>
              </a:solidFill>
              <a:latin typeface="Lora"/>
              <a:ea typeface="Lora"/>
              <a:cs typeface="Lora"/>
              <a:sym typeface="Lora"/>
            </a:endParaRPr>
          </a:p>
        </p:txBody>
      </p:sp>
      <p:sp>
        <p:nvSpPr>
          <p:cNvPr id="10" name="TextBox 10"/>
          <p:cNvSpPr txBox="1"/>
          <p:nvPr/>
        </p:nvSpPr>
        <p:spPr>
          <a:xfrm>
            <a:off x="8443337" y="4131780"/>
            <a:ext cx="9619954" cy="5720759"/>
          </a:xfrm>
          <a:prstGeom prst="rect">
            <a:avLst/>
          </a:prstGeom>
        </p:spPr>
        <p:txBody>
          <a:bodyPr lIns="0" tIns="0" rIns="0" bIns="0" rtlCol="0" anchor="t">
            <a:spAutoFit/>
          </a:bodyPr>
          <a:lstStyle/>
          <a:p>
            <a:pPr algn="ctr">
              <a:lnSpc>
                <a:spcPts val="2330"/>
              </a:lnSpc>
            </a:pPr>
            <a:endParaRPr/>
          </a:p>
          <a:p>
            <a:pPr algn="ctr">
              <a:lnSpc>
                <a:spcPts val="2330"/>
              </a:lnSpc>
            </a:pPr>
            <a:r>
              <a:rPr lang="en-US" sz="1664" spc="-69">
                <a:solidFill>
                  <a:srgbClr val="000000"/>
                </a:solidFill>
                <a:latin typeface="Lora"/>
                <a:ea typeface="Lora"/>
                <a:cs typeface="Lora"/>
                <a:sym typeface="Lora"/>
              </a:rPr>
              <a:t>C</a:t>
            </a:r>
            <a:r>
              <a:rPr lang="en-US" sz="1664" b="1" spc="-69">
                <a:solidFill>
                  <a:srgbClr val="000000"/>
                </a:solidFill>
                <a:latin typeface="Lora Bold"/>
                <a:ea typeface="Lora Bold"/>
                <a:cs typeface="Lora Bold"/>
                <a:sym typeface="Lora Bold"/>
              </a:rPr>
              <a:t>AUSAS</a:t>
            </a:r>
          </a:p>
          <a:p>
            <a:pPr marL="342221" lvl="1" indent="-171111" algn="just">
              <a:lnSpc>
                <a:spcPts val="2219"/>
              </a:lnSpc>
              <a:buFont typeface="Arial"/>
              <a:buChar char="•"/>
            </a:pPr>
            <a:r>
              <a:rPr lang="en-US" sz="1585" b="1" spc="-66">
                <a:solidFill>
                  <a:srgbClr val="000000"/>
                </a:solidFill>
                <a:latin typeface="Lora Bold"/>
                <a:ea typeface="Lora Bold"/>
                <a:cs typeface="Lora Bold"/>
                <a:sym typeface="Lora Bold"/>
              </a:rPr>
              <a:t>FACTORES EXTERNOS:</a:t>
            </a:r>
          </a:p>
          <a:p>
            <a:pPr marL="684443" lvl="2" indent="-228148" algn="just">
              <a:lnSpc>
                <a:spcPts val="2219"/>
              </a:lnSpc>
              <a:buFont typeface="Arial"/>
              <a:buChar char="⚬"/>
            </a:pPr>
            <a:r>
              <a:rPr lang="en-US" sz="1585" spc="-66">
                <a:solidFill>
                  <a:srgbClr val="000000"/>
                </a:solidFill>
                <a:latin typeface="Lora"/>
                <a:ea typeface="Lora"/>
                <a:cs typeface="Lora"/>
                <a:sym typeface="Lora"/>
              </a:rPr>
              <a:t>Productos capilares agresivos: Champús y otros productos pueden eliminar los aceites naturales del cuero cabelludo. </a:t>
            </a:r>
          </a:p>
          <a:p>
            <a:pPr algn="just">
              <a:lnSpc>
                <a:spcPts val="2219"/>
              </a:lnSpc>
            </a:pPr>
            <a:endParaRPr lang="en-US" sz="1585" spc="-66">
              <a:solidFill>
                <a:srgbClr val="000000"/>
              </a:solidFill>
              <a:latin typeface="Lora"/>
              <a:ea typeface="Lora"/>
              <a:cs typeface="Lora"/>
              <a:sym typeface="Lora"/>
            </a:endParaRPr>
          </a:p>
          <a:p>
            <a:pPr marL="684443" lvl="2" indent="-228148" algn="just">
              <a:lnSpc>
                <a:spcPts val="2219"/>
              </a:lnSpc>
              <a:buFont typeface="Arial"/>
              <a:buChar char="⚬"/>
            </a:pPr>
            <a:r>
              <a:rPr lang="en-US" sz="1585" spc="-66">
                <a:solidFill>
                  <a:srgbClr val="000000"/>
                </a:solidFill>
                <a:latin typeface="Lora"/>
                <a:ea typeface="Lora"/>
                <a:cs typeface="Lora"/>
                <a:sym typeface="Lora"/>
              </a:rPr>
              <a:t>Lavado excesivo: Lavar el cabello muy frecuentemente, especialmente con agua caliente, puede resecar la piel. </a:t>
            </a:r>
          </a:p>
          <a:p>
            <a:pPr algn="just">
              <a:lnSpc>
                <a:spcPts val="2219"/>
              </a:lnSpc>
            </a:pPr>
            <a:endParaRPr lang="en-US" sz="1585" spc="-66">
              <a:solidFill>
                <a:srgbClr val="000000"/>
              </a:solidFill>
              <a:latin typeface="Lora"/>
              <a:ea typeface="Lora"/>
              <a:cs typeface="Lora"/>
              <a:sym typeface="Lora"/>
            </a:endParaRPr>
          </a:p>
          <a:p>
            <a:pPr marL="684443" lvl="2" indent="-228148" algn="just">
              <a:lnSpc>
                <a:spcPts val="2219"/>
              </a:lnSpc>
              <a:buFont typeface="Arial"/>
              <a:buChar char="⚬"/>
            </a:pPr>
            <a:r>
              <a:rPr lang="en-US" sz="1585" spc="-66">
                <a:solidFill>
                  <a:srgbClr val="000000"/>
                </a:solidFill>
                <a:latin typeface="Lora"/>
                <a:ea typeface="Lora"/>
                <a:cs typeface="Lora"/>
                <a:sym typeface="Lora"/>
              </a:rPr>
              <a:t>Clima: El ambiente seco y el sol pueden agotar la humedad del cuero cabelludo. </a:t>
            </a:r>
          </a:p>
          <a:p>
            <a:pPr marL="342221" lvl="1" indent="-171111" algn="just">
              <a:lnSpc>
                <a:spcPts val="2219"/>
              </a:lnSpc>
              <a:buFont typeface="Arial"/>
              <a:buChar char="•"/>
            </a:pPr>
            <a:r>
              <a:rPr lang="en-US" sz="1585" b="1" spc="-66">
                <a:solidFill>
                  <a:srgbClr val="000000"/>
                </a:solidFill>
                <a:latin typeface="Lora Bold"/>
                <a:ea typeface="Lora Bold"/>
                <a:cs typeface="Lora Bold"/>
                <a:sym typeface="Lora Bold"/>
              </a:rPr>
              <a:t>FACTORES INTERNOS:</a:t>
            </a:r>
          </a:p>
          <a:p>
            <a:pPr marL="684443" lvl="2" indent="-228148" algn="just">
              <a:lnSpc>
                <a:spcPts val="2219"/>
              </a:lnSpc>
              <a:buFont typeface="Arial"/>
              <a:buChar char="⚬"/>
            </a:pPr>
            <a:r>
              <a:rPr lang="en-US" sz="1585" spc="-66">
                <a:solidFill>
                  <a:srgbClr val="000000"/>
                </a:solidFill>
                <a:latin typeface="Lora"/>
                <a:ea typeface="Lora"/>
                <a:cs typeface="Lora"/>
                <a:sym typeface="Lora"/>
              </a:rPr>
              <a:t>Edad: La piel tiende a secarse más con la edad, lo que se conoce como xerosis senil. </a:t>
            </a:r>
          </a:p>
          <a:p>
            <a:pPr algn="just">
              <a:lnSpc>
                <a:spcPts val="2219"/>
              </a:lnSpc>
            </a:pPr>
            <a:endParaRPr lang="en-US" sz="1585" spc="-66">
              <a:solidFill>
                <a:srgbClr val="000000"/>
              </a:solidFill>
              <a:latin typeface="Lora"/>
              <a:ea typeface="Lora"/>
              <a:cs typeface="Lora"/>
              <a:sym typeface="Lora"/>
            </a:endParaRPr>
          </a:p>
          <a:p>
            <a:pPr marL="684443" lvl="2" indent="-228148" algn="just">
              <a:lnSpc>
                <a:spcPts val="2219"/>
              </a:lnSpc>
              <a:spcBef>
                <a:spcPct val="0"/>
              </a:spcBef>
              <a:buFont typeface="Arial"/>
              <a:buChar char="⚬"/>
            </a:pPr>
            <a:r>
              <a:rPr lang="en-US" sz="1585" spc="-66">
                <a:solidFill>
                  <a:srgbClr val="000000"/>
                </a:solidFill>
                <a:latin typeface="Lora"/>
                <a:ea typeface="Lora"/>
                <a:cs typeface="Lora"/>
                <a:sym typeface="Lora"/>
              </a:rPr>
              <a:t>Estrés: El estrés físico y emocional puede afectar la hidratación de la piel. </a:t>
            </a:r>
          </a:p>
          <a:p>
            <a:pPr algn="just">
              <a:lnSpc>
                <a:spcPts val="2219"/>
              </a:lnSpc>
              <a:spcBef>
                <a:spcPct val="0"/>
              </a:spcBef>
            </a:pPr>
            <a:endParaRPr lang="en-US" sz="1585" spc="-66">
              <a:solidFill>
                <a:srgbClr val="000000"/>
              </a:solidFill>
              <a:latin typeface="Lora"/>
              <a:ea typeface="Lora"/>
              <a:cs typeface="Lora"/>
              <a:sym typeface="Lora"/>
            </a:endParaRPr>
          </a:p>
          <a:p>
            <a:pPr marL="684443" lvl="2" indent="-228148" algn="just">
              <a:lnSpc>
                <a:spcPts val="2219"/>
              </a:lnSpc>
              <a:spcBef>
                <a:spcPct val="0"/>
              </a:spcBef>
              <a:buFont typeface="Arial"/>
              <a:buChar char="⚬"/>
            </a:pPr>
            <a:r>
              <a:rPr lang="en-US" sz="1585" spc="-66">
                <a:solidFill>
                  <a:srgbClr val="000000"/>
                </a:solidFill>
                <a:latin typeface="Lora"/>
                <a:ea typeface="Lora"/>
                <a:cs typeface="Lora"/>
                <a:sym typeface="Lora"/>
              </a:rPr>
              <a:t>Enfermedades de la piel: La dermatitis atópica o la psoriasis son condiciones que pueden manifestarse con sequedad en el cuero cabelludo. </a:t>
            </a:r>
          </a:p>
          <a:p>
            <a:pPr algn="just">
              <a:lnSpc>
                <a:spcPts val="2219"/>
              </a:lnSpc>
              <a:spcBef>
                <a:spcPct val="0"/>
              </a:spcBef>
            </a:pPr>
            <a:endParaRPr lang="en-US" sz="1585" spc="-66">
              <a:solidFill>
                <a:srgbClr val="000000"/>
              </a:solidFill>
              <a:latin typeface="Lora"/>
              <a:ea typeface="Lora"/>
              <a:cs typeface="Lora"/>
              <a:sym typeface="Lora"/>
            </a:endParaRPr>
          </a:p>
          <a:p>
            <a:pPr marL="684443" lvl="2" indent="-228148" algn="just">
              <a:lnSpc>
                <a:spcPts val="2219"/>
              </a:lnSpc>
              <a:spcBef>
                <a:spcPct val="0"/>
              </a:spcBef>
              <a:buFont typeface="Arial"/>
              <a:buChar char="⚬"/>
            </a:pPr>
            <a:r>
              <a:rPr lang="en-US" sz="1585" spc="-66">
                <a:solidFill>
                  <a:srgbClr val="000000"/>
                </a:solidFill>
                <a:latin typeface="Lora"/>
                <a:ea typeface="Lora"/>
                <a:cs typeface="Lora"/>
                <a:sym typeface="Lora"/>
              </a:rPr>
              <a:t>Dieta y deshidratación: Una dieta poco equilibrada o la falta de ingesta de agua pueden contribuir. </a:t>
            </a:r>
          </a:p>
          <a:p>
            <a:pPr algn="just">
              <a:lnSpc>
                <a:spcPts val="1977"/>
              </a:lnSpc>
              <a:spcBef>
                <a:spcPct val="0"/>
              </a:spcBef>
            </a:pPr>
            <a:endParaRPr lang="en-US" sz="1585" spc="-66">
              <a:solidFill>
                <a:srgbClr val="000000"/>
              </a:solidFill>
              <a:latin typeface="Lora"/>
              <a:ea typeface="Lora"/>
              <a:cs typeface="Lora"/>
              <a:sym typeface="Lora"/>
            </a:endParaRPr>
          </a:p>
          <a:p>
            <a:pPr algn="just">
              <a:lnSpc>
                <a:spcPts val="1977"/>
              </a:lnSpc>
              <a:spcBef>
                <a:spcPct val="0"/>
              </a:spcBef>
            </a:pPr>
            <a:endParaRPr lang="en-US" sz="1585" spc="-66">
              <a:solidFill>
                <a:srgbClr val="000000"/>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ES"/>
          </a:p>
        </p:txBody>
      </p:sp>
      <p:sp>
        <p:nvSpPr>
          <p:cNvPr id="3" name="Freeform 3"/>
          <p:cNvSpPr/>
          <p:nvPr/>
        </p:nvSpPr>
        <p:spPr>
          <a:xfrm rot="4881854">
            <a:off x="-3275226" y="7442983"/>
            <a:ext cx="9219555" cy="8808923"/>
          </a:xfrm>
          <a:custGeom>
            <a:avLst/>
            <a:gdLst/>
            <a:ahLst/>
            <a:cxnLst/>
            <a:rect l="l" t="t" r="r" b="b"/>
            <a:pathLst>
              <a:path w="9219555" h="8808923">
                <a:moveTo>
                  <a:pt x="0" y="0"/>
                </a:moveTo>
                <a:lnTo>
                  <a:pt x="9219556" y="0"/>
                </a:lnTo>
                <a:lnTo>
                  <a:pt x="9219556" y="8808923"/>
                </a:lnTo>
                <a:lnTo>
                  <a:pt x="0" y="8808923"/>
                </a:lnTo>
                <a:lnTo>
                  <a:pt x="0" y="0"/>
                </a:lnTo>
                <a:close/>
              </a:path>
            </a:pathLst>
          </a:custGeom>
          <a:blipFill>
            <a:blip r:embed="rId3">
              <a:alphaModFix amt="59000"/>
            </a:blip>
            <a:stretch>
              <a:fillRect t="-368" b="-368"/>
            </a:stretch>
          </a:blipFill>
        </p:spPr>
        <p:txBody>
          <a:bodyPr/>
          <a:lstStyle/>
          <a:p>
            <a:endParaRPr lang="es-ES"/>
          </a:p>
        </p:txBody>
      </p:sp>
      <p:sp>
        <p:nvSpPr>
          <p:cNvPr id="4" name="TextBox 4"/>
          <p:cNvSpPr txBox="1"/>
          <p:nvPr/>
        </p:nvSpPr>
        <p:spPr>
          <a:xfrm>
            <a:off x="466149" y="6266546"/>
            <a:ext cx="5335998" cy="2360348"/>
          </a:xfrm>
          <a:prstGeom prst="rect">
            <a:avLst/>
          </a:prstGeom>
        </p:spPr>
        <p:txBody>
          <a:bodyPr lIns="0" tIns="0" rIns="0" bIns="0" rtlCol="0" anchor="t">
            <a:spAutoFit/>
          </a:bodyPr>
          <a:lstStyle/>
          <a:p>
            <a:pPr algn="just">
              <a:lnSpc>
                <a:spcPts val="3777"/>
              </a:lnSpc>
            </a:pPr>
            <a:r>
              <a:rPr lang="en-US" sz="2697" b="1">
                <a:solidFill>
                  <a:srgbClr val="242424"/>
                </a:solidFill>
                <a:latin typeface="Lora Bold"/>
                <a:ea typeface="Lora Bold"/>
                <a:cs typeface="Lora Bold"/>
                <a:sym typeface="Lora Bold"/>
              </a:rPr>
              <a:t>Se u</a:t>
            </a:r>
            <a:r>
              <a:rPr lang="en-US" sz="2697" b="1" u="none" strike="noStrike">
                <a:solidFill>
                  <a:srgbClr val="242424"/>
                </a:solidFill>
                <a:latin typeface="Lora Bold"/>
                <a:ea typeface="Lora Bold"/>
                <a:cs typeface="Lora Bold"/>
                <a:sym typeface="Lora Bold"/>
              </a:rPr>
              <a:t>tilizan antiperspirantes que actúan indirectamente sobre la cantidad del sudor y el sebo, haciendo que estos disminuyan.</a:t>
            </a:r>
          </a:p>
          <a:p>
            <a:pPr marL="0" lvl="0" indent="0" algn="just">
              <a:lnSpc>
                <a:spcPts val="3777"/>
              </a:lnSpc>
            </a:pPr>
            <a:endParaRPr lang="en-US" sz="2697" b="1" u="none" strike="noStrike">
              <a:solidFill>
                <a:srgbClr val="242424"/>
              </a:solidFill>
              <a:latin typeface="Lora Bold"/>
              <a:ea typeface="Lora Bold"/>
              <a:cs typeface="Lora Bold"/>
              <a:sym typeface="Lora Bold"/>
            </a:endParaRPr>
          </a:p>
        </p:txBody>
      </p:sp>
      <p:sp>
        <p:nvSpPr>
          <p:cNvPr id="5" name="TextBox 5"/>
          <p:cNvSpPr txBox="1"/>
          <p:nvPr/>
        </p:nvSpPr>
        <p:spPr>
          <a:xfrm>
            <a:off x="1028700" y="1571154"/>
            <a:ext cx="15108660" cy="3894843"/>
          </a:xfrm>
          <a:prstGeom prst="rect">
            <a:avLst/>
          </a:prstGeom>
        </p:spPr>
        <p:txBody>
          <a:bodyPr lIns="0" tIns="0" rIns="0" bIns="0" rtlCol="0" anchor="t">
            <a:spAutoFit/>
          </a:bodyPr>
          <a:lstStyle/>
          <a:p>
            <a:pPr marL="696984" lvl="1" indent="-348492" algn="just">
              <a:lnSpc>
                <a:spcPts val="4519"/>
              </a:lnSpc>
              <a:buFont typeface="Arial"/>
              <a:buChar char="•"/>
            </a:pPr>
            <a:r>
              <a:rPr lang="en-US" sz="3228" b="1">
                <a:solidFill>
                  <a:srgbClr val="D93E55"/>
                </a:solidFill>
                <a:latin typeface="Lora Bold"/>
                <a:ea typeface="Lora Bold"/>
                <a:cs typeface="Lora Bold"/>
                <a:sym typeface="Lora Bold"/>
              </a:rPr>
              <a:t>¿Qué es? </a:t>
            </a:r>
            <a:r>
              <a:rPr lang="en-US" sz="3228" b="1">
                <a:solidFill>
                  <a:srgbClr val="242424"/>
                </a:solidFill>
                <a:latin typeface="Lora Bold"/>
                <a:ea typeface="Lora Bold"/>
                <a:cs typeface="Lora Bold"/>
                <a:sym typeface="Lora Bold"/>
              </a:rPr>
              <a:t>Es </a:t>
            </a:r>
            <a:r>
              <a:rPr lang="en-US" sz="3228" b="1" u="none" strike="noStrike">
                <a:solidFill>
                  <a:srgbClr val="242424"/>
                </a:solidFill>
                <a:latin typeface="Lora Bold"/>
                <a:ea typeface="Lora Bold"/>
                <a:cs typeface="Lora Bold"/>
                <a:sym typeface="Lora Bold"/>
              </a:rPr>
              <a:t>un</a:t>
            </a:r>
            <a:r>
              <a:rPr lang="en-US" sz="3228" b="1">
                <a:solidFill>
                  <a:srgbClr val="242424"/>
                </a:solidFill>
                <a:latin typeface="Lora Bold"/>
                <a:ea typeface="Lora Bold"/>
                <a:cs typeface="Lora Bold"/>
                <a:sym typeface="Lora Bold"/>
              </a:rPr>
              <a:t> a</a:t>
            </a:r>
            <a:r>
              <a:rPr lang="en-US" sz="3228" b="1" u="none" strike="noStrike">
                <a:solidFill>
                  <a:srgbClr val="242424"/>
                </a:solidFill>
                <a:latin typeface="Lora Bold"/>
                <a:ea typeface="Lora Bold"/>
                <a:cs typeface="Lora Bold"/>
                <a:sym typeface="Lora Bold"/>
              </a:rPr>
              <a:t>um</a:t>
            </a:r>
            <a:r>
              <a:rPr lang="en-US" sz="3228" b="1">
                <a:solidFill>
                  <a:srgbClr val="242424"/>
                </a:solidFill>
                <a:latin typeface="Lora Bold"/>
                <a:ea typeface="Lora Bold"/>
                <a:cs typeface="Lora Bold"/>
                <a:sym typeface="Lora Bold"/>
              </a:rPr>
              <a:t>ento</a:t>
            </a:r>
            <a:r>
              <a:rPr lang="en-US" sz="3228" b="1" u="none" strike="noStrike">
                <a:solidFill>
                  <a:srgbClr val="242424"/>
                </a:solidFill>
                <a:latin typeface="Lora Bold"/>
                <a:ea typeface="Lora Bold"/>
                <a:cs typeface="Lora Bold"/>
                <a:sym typeface="Lora Bold"/>
              </a:rPr>
              <a:t> exc</a:t>
            </a:r>
            <a:r>
              <a:rPr lang="en-US" sz="3228" b="1">
                <a:solidFill>
                  <a:srgbClr val="242424"/>
                </a:solidFill>
                <a:latin typeface="Lora Bold"/>
                <a:ea typeface="Lora Bold"/>
                <a:cs typeface="Lora Bold"/>
                <a:sym typeface="Lora Bold"/>
              </a:rPr>
              <a:t>esi</a:t>
            </a:r>
            <a:r>
              <a:rPr lang="en-US" sz="3228" b="1" u="none" strike="noStrike">
                <a:solidFill>
                  <a:srgbClr val="242424"/>
                </a:solidFill>
                <a:latin typeface="Lora Bold"/>
                <a:ea typeface="Lora Bold"/>
                <a:cs typeface="Lora Bold"/>
                <a:sym typeface="Lora Bold"/>
              </a:rPr>
              <a:t>vo </a:t>
            </a:r>
            <a:r>
              <a:rPr lang="en-US" sz="3228" b="1">
                <a:solidFill>
                  <a:srgbClr val="242424"/>
                </a:solidFill>
                <a:latin typeface="Lora Bold"/>
                <a:ea typeface="Lora Bold"/>
                <a:cs typeface="Lora Bold"/>
                <a:sym typeface="Lora Bold"/>
              </a:rPr>
              <a:t>de la secreción </a:t>
            </a:r>
            <a:r>
              <a:rPr lang="en-US" sz="3228" b="1" u="none" strike="noStrike">
                <a:solidFill>
                  <a:srgbClr val="242424"/>
                </a:solidFill>
                <a:latin typeface="Lora Bold"/>
                <a:ea typeface="Lora Bold"/>
                <a:cs typeface="Lora Bold"/>
                <a:sym typeface="Lora Bold"/>
              </a:rPr>
              <a:t>d</a:t>
            </a:r>
            <a:r>
              <a:rPr lang="en-US" sz="3228" b="1">
                <a:solidFill>
                  <a:srgbClr val="242424"/>
                </a:solidFill>
                <a:latin typeface="Lora Bold"/>
                <a:ea typeface="Lora Bold"/>
                <a:cs typeface="Lora Bold"/>
                <a:sym typeface="Lora Bold"/>
              </a:rPr>
              <a:t>e las</a:t>
            </a:r>
          </a:p>
          <a:p>
            <a:pPr algn="just">
              <a:lnSpc>
                <a:spcPts val="4519"/>
              </a:lnSpc>
            </a:pPr>
            <a:r>
              <a:rPr lang="en-US" sz="3228" b="1">
                <a:solidFill>
                  <a:srgbClr val="242424"/>
                </a:solidFill>
                <a:latin typeface="Lora Bold"/>
                <a:ea typeface="Lora Bold"/>
                <a:cs typeface="Lora Bold"/>
                <a:sym typeface="Lora Bold"/>
              </a:rPr>
              <a:t>       glándulas sudoríparas en el cuero cabelludo</a:t>
            </a:r>
          </a:p>
          <a:p>
            <a:pPr algn="just">
              <a:lnSpc>
                <a:spcPts val="4519"/>
              </a:lnSpc>
            </a:pPr>
            <a:endParaRPr lang="en-US" sz="3228" b="1">
              <a:solidFill>
                <a:srgbClr val="242424"/>
              </a:solidFill>
              <a:latin typeface="Lora Bold"/>
              <a:ea typeface="Lora Bold"/>
              <a:cs typeface="Lora Bold"/>
              <a:sym typeface="Lora Bold"/>
            </a:endParaRPr>
          </a:p>
          <a:p>
            <a:pPr marL="696984" lvl="1" indent="-348492" algn="just">
              <a:lnSpc>
                <a:spcPts val="4519"/>
              </a:lnSpc>
              <a:buFont typeface="Arial"/>
              <a:buChar char="•"/>
            </a:pPr>
            <a:r>
              <a:rPr lang="en-US" sz="3228" b="1">
                <a:solidFill>
                  <a:srgbClr val="D93E55"/>
                </a:solidFill>
                <a:latin typeface="Lora Bold"/>
                <a:ea typeface="Lora Bold"/>
                <a:cs typeface="Lora Bold"/>
                <a:sym typeface="Lora Bold"/>
              </a:rPr>
              <a:t>Síntoma:</a:t>
            </a:r>
            <a:r>
              <a:rPr lang="en-US" sz="3228" b="1">
                <a:solidFill>
                  <a:srgbClr val="242424"/>
                </a:solidFill>
                <a:latin typeface="Lora Bold"/>
                <a:ea typeface="Lora Bold"/>
                <a:cs typeface="Lora Bold"/>
                <a:sym typeface="Lora Bold"/>
              </a:rPr>
              <a:t> El cuer</a:t>
            </a:r>
            <a:r>
              <a:rPr lang="en-US" sz="3228" b="1" u="none" strike="noStrike">
                <a:solidFill>
                  <a:srgbClr val="242424"/>
                </a:solidFill>
                <a:latin typeface="Lora Bold"/>
                <a:ea typeface="Lora Bold"/>
                <a:cs typeface="Lora Bold"/>
                <a:sym typeface="Lora Bold"/>
              </a:rPr>
              <a:t>o </a:t>
            </a:r>
            <a:r>
              <a:rPr lang="en-US" sz="3228" b="1">
                <a:solidFill>
                  <a:srgbClr val="242424"/>
                </a:solidFill>
                <a:latin typeface="Lora Bold"/>
                <a:ea typeface="Lora Bold"/>
                <a:cs typeface="Lora Bold"/>
                <a:sym typeface="Lora Bold"/>
              </a:rPr>
              <a:t>c</a:t>
            </a:r>
            <a:r>
              <a:rPr lang="en-US" sz="3228" b="1" u="none" strike="noStrike">
                <a:solidFill>
                  <a:srgbClr val="242424"/>
                </a:solidFill>
                <a:latin typeface="Lora Bold"/>
                <a:ea typeface="Lora Bold"/>
                <a:cs typeface="Lora Bold"/>
                <a:sym typeface="Lora Bold"/>
              </a:rPr>
              <a:t>ab</a:t>
            </a:r>
            <a:r>
              <a:rPr lang="en-US" sz="3228" b="1">
                <a:solidFill>
                  <a:srgbClr val="242424"/>
                </a:solidFill>
                <a:latin typeface="Lora Bold"/>
                <a:ea typeface="Lora Bold"/>
                <a:cs typeface="Lora Bold"/>
                <a:sym typeface="Lora Bold"/>
              </a:rPr>
              <a:t>el</a:t>
            </a:r>
            <a:r>
              <a:rPr lang="en-US" sz="3228" b="1" u="none" strike="noStrike">
                <a:solidFill>
                  <a:srgbClr val="242424"/>
                </a:solidFill>
                <a:latin typeface="Lora Bold"/>
                <a:ea typeface="Lora Bold"/>
                <a:cs typeface="Lora Bold"/>
                <a:sym typeface="Lora Bold"/>
              </a:rPr>
              <a:t>l</a:t>
            </a:r>
            <a:r>
              <a:rPr lang="en-US" sz="3228" b="1">
                <a:solidFill>
                  <a:srgbClr val="242424"/>
                </a:solidFill>
                <a:latin typeface="Lora Bold"/>
                <a:ea typeface="Lora Bold"/>
                <a:cs typeface="Lora Bold"/>
                <a:sym typeface="Lora Bold"/>
              </a:rPr>
              <a:t>udo s</a:t>
            </a:r>
            <a:r>
              <a:rPr lang="en-US" sz="3228" b="1" u="none" strike="noStrike">
                <a:solidFill>
                  <a:srgbClr val="242424"/>
                </a:solidFill>
                <a:latin typeface="Lora Bold"/>
                <a:ea typeface="Lora Bold"/>
                <a:cs typeface="Lora Bold"/>
                <a:sym typeface="Lora Bold"/>
              </a:rPr>
              <a:t>e </a:t>
            </a:r>
            <a:r>
              <a:rPr lang="en-US" sz="3228" b="1">
                <a:solidFill>
                  <a:srgbClr val="242424"/>
                </a:solidFill>
                <a:latin typeface="Lora Bold"/>
                <a:ea typeface="Lora Bold"/>
                <a:cs typeface="Lora Bold"/>
                <a:sym typeface="Lora Bold"/>
              </a:rPr>
              <a:t>mantiene frecuenteme</a:t>
            </a:r>
            <a:r>
              <a:rPr lang="en-US" sz="3228" b="1" u="none" strike="noStrike">
                <a:solidFill>
                  <a:srgbClr val="242424"/>
                </a:solidFill>
                <a:latin typeface="Lora Bold"/>
                <a:ea typeface="Lora Bold"/>
                <a:cs typeface="Lora Bold"/>
                <a:sym typeface="Lora Bold"/>
              </a:rPr>
              <a:t>nte</a:t>
            </a:r>
            <a:r>
              <a:rPr lang="en-US" sz="3228" b="1">
                <a:solidFill>
                  <a:srgbClr val="242424"/>
                </a:solidFill>
                <a:latin typeface="Lora Bold"/>
                <a:ea typeface="Lora Bold"/>
                <a:cs typeface="Lora Bold"/>
                <a:sym typeface="Lora Bold"/>
              </a:rPr>
              <a:t> húmedo.</a:t>
            </a:r>
          </a:p>
          <a:p>
            <a:pPr algn="just">
              <a:lnSpc>
                <a:spcPts val="4519"/>
              </a:lnSpc>
            </a:pPr>
            <a:endParaRPr lang="en-US" sz="3228" b="1">
              <a:solidFill>
                <a:srgbClr val="242424"/>
              </a:solidFill>
              <a:latin typeface="Lora Bold"/>
              <a:ea typeface="Lora Bold"/>
              <a:cs typeface="Lora Bold"/>
              <a:sym typeface="Lora Bold"/>
            </a:endParaRPr>
          </a:p>
          <a:p>
            <a:pPr marL="696984" lvl="1" indent="-348492" algn="just">
              <a:lnSpc>
                <a:spcPts val="4519"/>
              </a:lnSpc>
              <a:buFont typeface="Arial"/>
              <a:buChar char="•"/>
            </a:pPr>
            <a:r>
              <a:rPr lang="en-US" sz="3228" b="1">
                <a:solidFill>
                  <a:srgbClr val="D93E55"/>
                </a:solidFill>
                <a:latin typeface="Lora Bold"/>
                <a:ea typeface="Lora Bold"/>
                <a:cs typeface="Lora Bold"/>
                <a:sym typeface="Lora Bold"/>
              </a:rPr>
              <a:t>Importante: </a:t>
            </a:r>
            <a:r>
              <a:rPr lang="en-US" sz="3228" b="1">
                <a:solidFill>
                  <a:srgbClr val="242424"/>
                </a:solidFill>
                <a:latin typeface="Lora Bold"/>
                <a:ea typeface="Lora Bold"/>
                <a:cs typeface="Lora Bold"/>
                <a:sym typeface="Lora Bold"/>
              </a:rPr>
              <a:t>Los </a:t>
            </a:r>
            <a:r>
              <a:rPr lang="en-US" sz="3228" b="1" u="none" strike="noStrike">
                <a:solidFill>
                  <a:srgbClr val="242424"/>
                </a:solidFill>
                <a:latin typeface="Lora Bold"/>
                <a:ea typeface="Lora Bold"/>
                <a:cs typeface="Lora Bold"/>
                <a:sym typeface="Lora Bold"/>
              </a:rPr>
              <a:t>casos p</a:t>
            </a:r>
            <a:r>
              <a:rPr lang="en-US" sz="3228" b="1">
                <a:solidFill>
                  <a:srgbClr val="242424"/>
                </a:solidFill>
                <a:latin typeface="Lora Bold"/>
                <a:ea typeface="Lora Bold"/>
                <a:cs typeface="Lora Bold"/>
                <a:sym typeface="Lora Bold"/>
              </a:rPr>
              <a:t>atológicos debe</a:t>
            </a:r>
            <a:r>
              <a:rPr lang="en-US" sz="3228" b="1" u="none" strike="noStrike">
                <a:solidFill>
                  <a:srgbClr val="242424"/>
                </a:solidFill>
                <a:latin typeface="Lora Bold"/>
                <a:ea typeface="Lora Bold"/>
                <a:cs typeface="Lora Bold"/>
                <a:sym typeface="Lora Bold"/>
              </a:rPr>
              <a:t>n</a:t>
            </a:r>
            <a:r>
              <a:rPr lang="en-US" sz="3228" b="1">
                <a:solidFill>
                  <a:srgbClr val="242424"/>
                </a:solidFill>
                <a:latin typeface="Lora Bold"/>
                <a:ea typeface="Lora Bold"/>
                <a:cs typeface="Lora Bold"/>
                <a:sym typeface="Lora Bold"/>
              </a:rPr>
              <a:t> ser r</a:t>
            </a:r>
            <a:r>
              <a:rPr lang="en-US" sz="3228" b="1" u="none" strike="noStrike">
                <a:solidFill>
                  <a:srgbClr val="242424"/>
                </a:solidFill>
                <a:latin typeface="Lora Bold"/>
                <a:ea typeface="Lora Bold"/>
                <a:cs typeface="Lora Bold"/>
                <a:sym typeface="Lora Bold"/>
              </a:rPr>
              <a:t>emitid</a:t>
            </a:r>
            <a:r>
              <a:rPr lang="en-US" sz="3228" b="1">
                <a:solidFill>
                  <a:srgbClr val="242424"/>
                </a:solidFill>
                <a:latin typeface="Lora Bold"/>
                <a:ea typeface="Lora Bold"/>
                <a:cs typeface="Lora Bold"/>
                <a:sym typeface="Lora Bold"/>
              </a:rPr>
              <a:t>os al d</a:t>
            </a:r>
            <a:r>
              <a:rPr lang="en-US" sz="3228" b="1" u="none" strike="noStrike">
                <a:solidFill>
                  <a:srgbClr val="242424"/>
                </a:solidFill>
                <a:latin typeface="Lora Bold"/>
                <a:ea typeface="Lora Bold"/>
                <a:cs typeface="Lora Bold"/>
                <a:sym typeface="Lora Bold"/>
              </a:rPr>
              <a:t>ermatólogo</a:t>
            </a:r>
            <a:r>
              <a:rPr lang="en-US" sz="3228" b="1">
                <a:solidFill>
                  <a:srgbClr val="242424"/>
                </a:solidFill>
                <a:latin typeface="Lora Bold"/>
                <a:ea typeface="Lora Bold"/>
                <a:cs typeface="Lora Bold"/>
                <a:sym typeface="Lora Bold"/>
              </a:rPr>
              <a:t>.</a:t>
            </a:r>
          </a:p>
          <a:p>
            <a:pPr marL="0" lvl="0" indent="0" algn="ctr">
              <a:lnSpc>
                <a:spcPts val="3744"/>
              </a:lnSpc>
            </a:pPr>
            <a:endParaRPr lang="en-US" sz="3228" b="1">
              <a:solidFill>
                <a:srgbClr val="242424"/>
              </a:solidFill>
              <a:latin typeface="Lora Bold"/>
              <a:ea typeface="Lora Bold"/>
              <a:cs typeface="Lora Bold"/>
              <a:sym typeface="Lora Bold"/>
            </a:endParaRPr>
          </a:p>
        </p:txBody>
      </p:sp>
      <p:sp>
        <p:nvSpPr>
          <p:cNvPr id="6" name="Freeform 6"/>
          <p:cNvSpPr/>
          <p:nvPr/>
        </p:nvSpPr>
        <p:spPr>
          <a:xfrm rot="2054875">
            <a:off x="13589084" y="-3624097"/>
            <a:ext cx="7620121" cy="6837384"/>
          </a:xfrm>
          <a:custGeom>
            <a:avLst/>
            <a:gdLst/>
            <a:ahLst/>
            <a:cxnLst/>
            <a:rect l="l" t="t" r="r" b="b"/>
            <a:pathLst>
              <a:path w="7620121" h="6837384">
                <a:moveTo>
                  <a:pt x="0" y="0"/>
                </a:moveTo>
                <a:lnTo>
                  <a:pt x="7620121" y="0"/>
                </a:lnTo>
                <a:lnTo>
                  <a:pt x="7620121" y="6837384"/>
                </a:lnTo>
                <a:lnTo>
                  <a:pt x="0" y="6837384"/>
                </a:lnTo>
                <a:lnTo>
                  <a:pt x="0" y="0"/>
                </a:lnTo>
                <a:close/>
              </a:path>
            </a:pathLst>
          </a:custGeom>
          <a:blipFill>
            <a:blip r:embed="rId3">
              <a:alphaModFix amt="59000"/>
            </a:blip>
            <a:stretch>
              <a:fillRect b="-7268"/>
            </a:stretch>
          </a:blipFill>
        </p:spPr>
        <p:txBody>
          <a:bodyPr/>
          <a:lstStyle/>
          <a:p>
            <a:endParaRPr lang="es-ES"/>
          </a:p>
        </p:txBody>
      </p:sp>
      <p:sp>
        <p:nvSpPr>
          <p:cNvPr id="7" name="Freeform 7"/>
          <p:cNvSpPr/>
          <p:nvPr/>
        </p:nvSpPr>
        <p:spPr>
          <a:xfrm rot="7072494">
            <a:off x="189657" y="-1207916"/>
            <a:ext cx="2299916" cy="3739700"/>
          </a:xfrm>
          <a:custGeom>
            <a:avLst/>
            <a:gdLst/>
            <a:ahLst/>
            <a:cxnLst/>
            <a:rect l="l" t="t" r="r" b="b"/>
            <a:pathLst>
              <a:path w="2299916" h="3739700">
                <a:moveTo>
                  <a:pt x="0" y="0"/>
                </a:moveTo>
                <a:lnTo>
                  <a:pt x="2299915" y="0"/>
                </a:lnTo>
                <a:lnTo>
                  <a:pt x="2299915" y="3739701"/>
                </a:lnTo>
                <a:lnTo>
                  <a:pt x="0" y="3739701"/>
                </a:lnTo>
                <a:lnTo>
                  <a:pt x="0" y="0"/>
                </a:lnTo>
                <a:close/>
              </a:path>
            </a:pathLst>
          </a:custGeom>
          <a:blipFill>
            <a:blip r:embed="rId4"/>
            <a:stretch>
              <a:fillRect/>
            </a:stretch>
          </a:blipFill>
        </p:spPr>
        <p:txBody>
          <a:bodyPr/>
          <a:lstStyle/>
          <a:p>
            <a:endParaRPr lang="es-ES"/>
          </a:p>
        </p:txBody>
      </p:sp>
      <p:sp>
        <p:nvSpPr>
          <p:cNvPr id="8" name="Freeform 8"/>
          <p:cNvSpPr/>
          <p:nvPr/>
        </p:nvSpPr>
        <p:spPr>
          <a:xfrm rot="-3745959">
            <a:off x="3701757" y="7900772"/>
            <a:ext cx="1845252" cy="3000409"/>
          </a:xfrm>
          <a:custGeom>
            <a:avLst/>
            <a:gdLst/>
            <a:ahLst/>
            <a:cxnLst/>
            <a:rect l="l" t="t" r="r" b="b"/>
            <a:pathLst>
              <a:path w="1845252" h="3000409">
                <a:moveTo>
                  <a:pt x="0" y="0"/>
                </a:moveTo>
                <a:lnTo>
                  <a:pt x="1845252" y="0"/>
                </a:lnTo>
                <a:lnTo>
                  <a:pt x="1845252" y="3000409"/>
                </a:lnTo>
                <a:lnTo>
                  <a:pt x="0" y="3000409"/>
                </a:lnTo>
                <a:lnTo>
                  <a:pt x="0" y="0"/>
                </a:lnTo>
                <a:close/>
              </a:path>
            </a:pathLst>
          </a:custGeom>
          <a:blipFill>
            <a:blip r:embed="rId4"/>
            <a:stretch>
              <a:fillRect/>
            </a:stretch>
          </a:blipFill>
        </p:spPr>
        <p:txBody>
          <a:bodyPr/>
          <a:lstStyle/>
          <a:p>
            <a:endParaRPr lang="es-ES"/>
          </a:p>
        </p:txBody>
      </p:sp>
      <p:sp>
        <p:nvSpPr>
          <p:cNvPr id="9" name="Freeform 9"/>
          <p:cNvSpPr/>
          <p:nvPr/>
        </p:nvSpPr>
        <p:spPr>
          <a:xfrm rot="-2167346">
            <a:off x="16360140" y="-433348"/>
            <a:ext cx="1798319" cy="2924096"/>
          </a:xfrm>
          <a:custGeom>
            <a:avLst/>
            <a:gdLst/>
            <a:ahLst/>
            <a:cxnLst/>
            <a:rect l="l" t="t" r="r" b="b"/>
            <a:pathLst>
              <a:path w="1798319" h="2924096">
                <a:moveTo>
                  <a:pt x="0" y="0"/>
                </a:moveTo>
                <a:lnTo>
                  <a:pt x="1798320" y="0"/>
                </a:lnTo>
                <a:lnTo>
                  <a:pt x="1798320" y="2924096"/>
                </a:lnTo>
                <a:lnTo>
                  <a:pt x="0" y="2924096"/>
                </a:lnTo>
                <a:lnTo>
                  <a:pt x="0" y="0"/>
                </a:lnTo>
                <a:close/>
              </a:path>
            </a:pathLst>
          </a:custGeom>
          <a:blipFill>
            <a:blip r:embed="rId4"/>
            <a:stretch>
              <a:fillRect/>
            </a:stretch>
          </a:blipFill>
        </p:spPr>
        <p:txBody>
          <a:bodyPr/>
          <a:lstStyle/>
          <a:p>
            <a:endParaRPr lang="es-ES"/>
          </a:p>
        </p:txBody>
      </p:sp>
      <p:sp>
        <p:nvSpPr>
          <p:cNvPr id="10" name="Freeform 10"/>
          <p:cNvSpPr/>
          <p:nvPr/>
        </p:nvSpPr>
        <p:spPr>
          <a:xfrm rot="10547054">
            <a:off x="-744678" y="474849"/>
            <a:ext cx="1798319" cy="2924096"/>
          </a:xfrm>
          <a:custGeom>
            <a:avLst/>
            <a:gdLst/>
            <a:ahLst/>
            <a:cxnLst/>
            <a:rect l="l" t="t" r="r" b="b"/>
            <a:pathLst>
              <a:path w="1798319" h="2924096">
                <a:moveTo>
                  <a:pt x="0" y="0"/>
                </a:moveTo>
                <a:lnTo>
                  <a:pt x="1798319" y="0"/>
                </a:lnTo>
                <a:lnTo>
                  <a:pt x="1798319" y="2924096"/>
                </a:lnTo>
                <a:lnTo>
                  <a:pt x="0" y="2924096"/>
                </a:lnTo>
                <a:lnTo>
                  <a:pt x="0" y="0"/>
                </a:lnTo>
                <a:close/>
              </a:path>
            </a:pathLst>
          </a:custGeom>
          <a:blipFill>
            <a:blip r:embed="rId4"/>
            <a:stretch>
              <a:fillRect/>
            </a:stretch>
          </a:blipFill>
        </p:spPr>
        <p:txBody>
          <a:bodyPr/>
          <a:lstStyle/>
          <a:p>
            <a:endParaRPr lang="es-ES"/>
          </a:p>
        </p:txBody>
      </p:sp>
      <p:sp>
        <p:nvSpPr>
          <p:cNvPr id="11" name="Freeform 11"/>
          <p:cNvSpPr/>
          <p:nvPr/>
        </p:nvSpPr>
        <p:spPr>
          <a:xfrm>
            <a:off x="14479178" y="1682585"/>
            <a:ext cx="3316364" cy="1740227"/>
          </a:xfrm>
          <a:custGeom>
            <a:avLst/>
            <a:gdLst/>
            <a:ahLst/>
            <a:cxnLst/>
            <a:rect l="l" t="t" r="r" b="b"/>
            <a:pathLst>
              <a:path w="3316364" h="1740227">
                <a:moveTo>
                  <a:pt x="0" y="0"/>
                </a:moveTo>
                <a:lnTo>
                  <a:pt x="3316364" y="0"/>
                </a:lnTo>
                <a:lnTo>
                  <a:pt x="3316364" y="1740227"/>
                </a:lnTo>
                <a:lnTo>
                  <a:pt x="0" y="1740227"/>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1664167" y="5759367"/>
            <a:ext cx="3130299"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EFECTOS</a:t>
            </a:r>
          </a:p>
        </p:txBody>
      </p:sp>
      <p:sp>
        <p:nvSpPr>
          <p:cNvPr id="13" name="TextBox 13"/>
          <p:cNvSpPr txBox="1"/>
          <p:nvPr/>
        </p:nvSpPr>
        <p:spPr>
          <a:xfrm>
            <a:off x="6749600" y="6580964"/>
            <a:ext cx="4047460" cy="2836660"/>
          </a:xfrm>
          <a:prstGeom prst="rect">
            <a:avLst/>
          </a:prstGeom>
        </p:spPr>
        <p:txBody>
          <a:bodyPr lIns="0" tIns="0" rIns="0" bIns="0" rtlCol="0" anchor="t">
            <a:spAutoFit/>
          </a:bodyPr>
          <a:lstStyle/>
          <a:p>
            <a:pPr marL="0" lvl="0" indent="0" algn="just">
              <a:lnSpc>
                <a:spcPts val="3773"/>
              </a:lnSpc>
            </a:pPr>
            <a:r>
              <a:rPr lang="en-US" sz="2695" b="1">
                <a:solidFill>
                  <a:srgbClr val="242424"/>
                </a:solidFill>
                <a:latin typeface="Lora Bold"/>
                <a:ea typeface="Lora Bold"/>
                <a:cs typeface="Lora Bold"/>
                <a:sym typeface="Lora Bold"/>
              </a:rPr>
              <a:t>Cab</a:t>
            </a:r>
            <a:r>
              <a:rPr lang="en-US" sz="2695" b="1" u="none" strike="noStrike">
                <a:solidFill>
                  <a:srgbClr val="242424"/>
                </a:solidFill>
                <a:latin typeface="Lora Bold"/>
                <a:ea typeface="Lora Bold"/>
                <a:cs typeface="Lora Bold"/>
                <a:sym typeface="Lora Bold"/>
              </a:rPr>
              <a:t>ellos y cueros cabelludos con excesiva secreción de las glándulas sudoríparas en el cuero cabelludo.</a:t>
            </a:r>
          </a:p>
          <a:p>
            <a:pPr marL="0" lvl="0" indent="0" algn="just">
              <a:lnSpc>
                <a:spcPts val="3773"/>
              </a:lnSpc>
            </a:pPr>
            <a:endParaRPr lang="en-US" sz="2695" b="1" u="none" strike="noStrike">
              <a:solidFill>
                <a:srgbClr val="242424"/>
              </a:solidFill>
              <a:latin typeface="Lora Bold"/>
              <a:ea typeface="Lora Bold"/>
              <a:cs typeface="Lora Bold"/>
              <a:sym typeface="Lora Bold"/>
            </a:endParaRPr>
          </a:p>
        </p:txBody>
      </p:sp>
      <p:sp>
        <p:nvSpPr>
          <p:cNvPr id="14" name="TextBox 14"/>
          <p:cNvSpPr txBox="1"/>
          <p:nvPr/>
        </p:nvSpPr>
        <p:spPr>
          <a:xfrm>
            <a:off x="10916021" y="6457046"/>
            <a:ext cx="7181207" cy="3197913"/>
          </a:xfrm>
          <a:prstGeom prst="rect">
            <a:avLst/>
          </a:prstGeom>
        </p:spPr>
        <p:txBody>
          <a:bodyPr lIns="0" tIns="0" rIns="0" bIns="0" rtlCol="0" anchor="t">
            <a:spAutoFit/>
          </a:bodyPr>
          <a:lstStyle/>
          <a:p>
            <a:pPr marL="582477" lvl="1" indent="-291238" algn="just">
              <a:lnSpc>
                <a:spcPts val="3777"/>
              </a:lnSpc>
              <a:buFont typeface="Arial"/>
              <a:buChar char="•"/>
            </a:pPr>
            <a:r>
              <a:rPr lang="en-US" sz="2697" b="1">
                <a:solidFill>
                  <a:srgbClr val="242424"/>
                </a:solidFill>
                <a:latin typeface="Lora Bold"/>
                <a:ea typeface="Lora Bold"/>
                <a:cs typeface="Lora Bold"/>
                <a:sym typeface="Lora Bold"/>
              </a:rPr>
              <a:t>Utilizar agua muy </a:t>
            </a:r>
            <a:r>
              <a:rPr lang="en-US" sz="2697" b="1" u="none" strike="noStrike">
                <a:solidFill>
                  <a:srgbClr val="242424"/>
                </a:solidFill>
                <a:latin typeface="Lora Bold"/>
                <a:ea typeface="Lora Bold"/>
                <a:cs typeface="Lora Bold"/>
                <a:sym typeface="Lora Bold"/>
              </a:rPr>
              <a:t>caliente y aparatos de calor, tanto húmedos como muy secos.</a:t>
            </a:r>
          </a:p>
          <a:p>
            <a:pPr marL="582477" lvl="1" indent="-291238" algn="just">
              <a:lnSpc>
                <a:spcPts val="3777"/>
              </a:lnSpc>
              <a:buFont typeface="Arial"/>
              <a:buChar char="•"/>
            </a:pPr>
            <a:r>
              <a:rPr lang="en-US" sz="2697" b="1" u="none" strike="noStrike">
                <a:solidFill>
                  <a:srgbClr val="242424"/>
                </a:solidFill>
                <a:latin typeface="Lora Bold"/>
                <a:ea typeface="Lora Bold"/>
                <a:cs typeface="Lora Bold"/>
                <a:sym typeface="Lora Bold"/>
              </a:rPr>
              <a:t>Abusar de productos excesivamente astringentes.</a:t>
            </a:r>
          </a:p>
          <a:p>
            <a:pPr marL="582477" lvl="1" indent="-291238" algn="just">
              <a:lnSpc>
                <a:spcPts val="3777"/>
              </a:lnSpc>
              <a:buFont typeface="Arial"/>
              <a:buChar char="•"/>
            </a:pPr>
            <a:r>
              <a:rPr lang="en-US" sz="2697" b="1" u="none" strike="noStrike">
                <a:solidFill>
                  <a:srgbClr val="242424"/>
                </a:solidFill>
                <a:latin typeface="Lora Bold"/>
                <a:ea typeface="Lora Bold"/>
                <a:cs typeface="Lora Bold"/>
                <a:sym typeface="Lora Bold"/>
              </a:rPr>
              <a:t>Usar productos muy grasos cerca del cuero cabelludo.</a:t>
            </a:r>
          </a:p>
          <a:p>
            <a:pPr marL="0" lvl="0" indent="0" algn="ctr">
              <a:lnSpc>
                <a:spcPts val="2797"/>
              </a:lnSpc>
            </a:pPr>
            <a:endParaRPr lang="en-US" sz="2697" b="1" u="none" strike="noStrike">
              <a:solidFill>
                <a:srgbClr val="242424"/>
              </a:solidFill>
              <a:latin typeface="Lora Bold"/>
              <a:ea typeface="Lora Bold"/>
              <a:cs typeface="Lora Bold"/>
              <a:sym typeface="Lora Bold"/>
            </a:endParaRPr>
          </a:p>
        </p:txBody>
      </p:sp>
      <p:sp>
        <p:nvSpPr>
          <p:cNvPr id="15" name="TextBox 15"/>
          <p:cNvSpPr txBox="1"/>
          <p:nvPr/>
        </p:nvSpPr>
        <p:spPr>
          <a:xfrm>
            <a:off x="1327902" y="427258"/>
            <a:ext cx="15632196" cy="829571"/>
          </a:xfrm>
          <a:prstGeom prst="rect">
            <a:avLst/>
          </a:prstGeom>
        </p:spPr>
        <p:txBody>
          <a:bodyPr lIns="0" tIns="0" rIns="0" bIns="0" rtlCol="0" anchor="t">
            <a:spAutoFit/>
          </a:bodyPr>
          <a:lstStyle/>
          <a:p>
            <a:pPr marL="0" lvl="0" indent="0" algn="ctr">
              <a:lnSpc>
                <a:spcPts val="6775"/>
              </a:lnSpc>
              <a:spcBef>
                <a:spcPct val="0"/>
              </a:spcBef>
            </a:pPr>
            <a:r>
              <a:rPr lang="en-US" sz="4839" b="1">
                <a:solidFill>
                  <a:srgbClr val="282828"/>
                </a:solidFill>
                <a:latin typeface="Lora Bold"/>
                <a:ea typeface="Lora Bold"/>
                <a:cs typeface="Lora Bold"/>
                <a:sym typeface="Lora Bold"/>
              </a:rPr>
              <a:t>Tratamiento de la hiperhidrosis del cuero cabelludo</a:t>
            </a:r>
          </a:p>
        </p:txBody>
      </p:sp>
      <p:sp>
        <p:nvSpPr>
          <p:cNvPr id="16" name="TextBox 16"/>
          <p:cNvSpPr txBox="1"/>
          <p:nvPr/>
        </p:nvSpPr>
        <p:spPr>
          <a:xfrm>
            <a:off x="6923117" y="5759367"/>
            <a:ext cx="3873944" cy="542925"/>
          </a:xfrm>
          <a:prstGeom prst="rect">
            <a:avLst/>
          </a:prstGeom>
        </p:spPr>
        <p:txBody>
          <a:bodyPr lIns="0" tIns="0" rIns="0" bIns="0" rtlCol="0" anchor="t">
            <a:spAutoFit/>
          </a:bodyPr>
          <a:lstStyle/>
          <a:p>
            <a:pPr marL="0" lvl="0" indent="0" algn="ctr">
              <a:lnSpc>
                <a:spcPts val="4200"/>
              </a:lnSpc>
              <a:spcBef>
                <a:spcPct val="0"/>
              </a:spcBef>
            </a:pPr>
            <a:r>
              <a:rPr lang="en-US" sz="3000" spc="-126">
                <a:solidFill>
                  <a:srgbClr val="405E4B"/>
                </a:solidFill>
                <a:latin typeface="Brasika"/>
                <a:ea typeface="Brasika"/>
                <a:cs typeface="Brasika"/>
                <a:sym typeface="Brasika"/>
              </a:rPr>
              <a:t>INDICACIONES</a:t>
            </a:r>
          </a:p>
        </p:txBody>
      </p:sp>
      <p:sp>
        <p:nvSpPr>
          <p:cNvPr id="17" name="TextBox 17"/>
          <p:cNvSpPr txBox="1"/>
          <p:nvPr/>
        </p:nvSpPr>
        <p:spPr>
          <a:xfrm>
            <a:off x="11181527" y="5771339"/>
            <a:ext cx="5832659" cy="542832"/>
          </a:xfrm>
          <a:prstGeom prst="rect">
            <a:avLst/>
          </a:prstGeom>
        </p:spPr>
        <p:txBody>
          <a:bodyPr lIns="0" tIns="0" rIns="0" bIns="0" rtlCol="0" anchor="t">
            <a:spAutoFit/>
          </a:bodyPr>
          <a:lstStyle/>
          <a:p>
            <a:pPr marL="0" lvl="0" indent="0" algn="ctr">
              <a:lnSpc>
                <a:spcPts val="4205"/>
              </a:lnSpc>
              <a:spcBef>
                <a:spcPct val="0"/>
              </a:spcBef>
            </a:pPr>
            <a:r>
              <a:rPr lang="en-US" sz="3003" spc="-126">
                <a:solidFill>
                  <a:srgbClr val="405E4B"/>
                </a:solidFill>
                <a:latin typeface="Brasika"/>
                <a:ea typeface="Brasika"/>
                <a:cs typeface="Brasika"/>
                <a:sym typeface="Brasika"/>
              </a:rPr>
              <a:t>CONTRAINDICACIONES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5802</Words>
  <Application>Microsoft Office PowerPoint</Application>
  <PresentationFormat>Personalizado</PresentationFormat>
  <Paragraphs>648</Paragraphs>
  <Slides>58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58</vt:i4>
      </vt:variant>
    </vt:vector>
  </HeadingPairs>
  <TitlesOfParts>
    <vt:vector size="68" baseType="lpstr">
      <vt:lpstr>Lora Bold</vt:lpstr>
      <vt:lpstr>Cinzel Decorative Bold</vt:lpstr>
      <vt:lpstr>Arial Bold</vt:lpstr>
      <vt:lpstr>Lora</vt:lpstr>
      <vt:lpstr>Lora Italics</vt:lpstr>
      <vt:lpstr>Calibri</vt:lpstr>
      <vt:lpstr>Brasika</vt:lpstr>
      <vt:lpstr>Arial</vt:lpstr>
      <vt:lpstr>Lora Bold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DIDÁCTICA 2 DISEÑO DE PROPUESTAS CAPILARES PERSONALIZADAS SEGÚN LAS NECESIDADES DEL CLIENTE</dc:title>
  <cp:lastModifiedBy>User 7218</cp:lastModifiedBy>
  <cp:revision>2</cp:revision>
  <dcterms:created xsi:type="dcterms:W3CDTF">2006-08-16T00:00:00Z</dcterms:created>
  <dcterms:modified xsi:type="dcterms:W3CDTF">2025-09-22T08:50:45Z</dcterms:modified>
  <dc:identifier>DAGy4s1tkJA</dc:identifier>
</cp:coreProperties>
</file>