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9" r:id="rId12"/>
    <p:sldId id="270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 varScale="1">
        <p:scale>
          <a:sx n="93" d="100"/>
          <a:sy n="93" d="100"/>
        </p:scale>
        <p:origin x="13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8C66C4-89C8-924F-91F7-04F7AA0F0F69}" type="datetimeFigureOut">
              <a:rPr lang="es-ES" smtClean="0"/>
              <a:t>4/2/25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6C980C-8044-314E-8F74-6DF7749E4754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71673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66C4-89C8-924F-91F7-04F7AA0F0F69}" type="datetimeFigureOut">
              <a:rPr lang="es-ES" smtClean="0"/>
              <a:t>4/2/25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980C-8044-314E-8F74-6DF7749E4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8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66C4-89C8-924F-91F7-04F7AA0F0F69}" type="datetimeFigureOut">
              <a:rPr lang="es-ES" smtClean="0"/>
              <a:t>4/2/25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980C-8044-314E-8F74-6DF7749E4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99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66C4-89C8-924F-91F7-04F7AA0F0F69}" type="datetimeFigureOut">
              <a:rPr lang="es-ES" smtClean="0"/>
              <a:t>4/2/25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980C-8044-314E-8F74-6DF7749E4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89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C66C4-89C8-924F-91F7-04F7AA0F0F69}" type="datetimeFigureOut">
              <a:rPr lang="es-ES" smtClean="0"/>
              <a:t>4/2/25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6C980C-8044-314E-8F74-6DF7749E475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07213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66C4-89C8-924F-91F7-04F7AA0F0F69}" type="datetimeFigureOut">
              <a:rPr lang="es-ES" smtClean="0"/>
              <a:t>4/2/25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980C-8044-314E-8F74-6DF7749E4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4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66C4-89C8-924F-91F7-04F7AA0F0F69}" type="datetimeFigureOut">
              <a:rPr lang="es-ES" smtClean="0"/>
              <a:t>4/2/25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980C-8044-314E-8F74-6DF7749E4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53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66C4-89C8-924F-91F7-04F7AA0F0F69}" type="datetimeFigureOut">
              <a:rPr lang="es-ES" smtClean="0"/>
              <a:t>4/2/25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980C-8044-314E-8F74-6DF7749E4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51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66C4-89C8-924F-91F7-04F7AA0F0F69}" type="datetimeFigureOut">
              <a:rPr lang="es-ES" smtClean="0"/>
              <a:t>4/2/25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980C-8044-314E-8F74-6DF7749E4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51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C66C4-89C8-924F-91F7-04F7AA0F0F69}" type="datetimeFigureOut">
              <a:rPr lang="es-ES" smtClean="0"/>
              <a:t>4/2/25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6C980C-8044-314E-8F74-6DF7749E475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999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C66C4-89C8-924F-91F7-04F7AA0F0F69}" type="datetimeFigureOut">
              <a:rPr lang="es-ES" smtClean="0"/>
              <a:t>4/2/25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6C980C-8044-314E-8F74-6DF7749E475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385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08C66C4-89C8-924F-91F7-04F7AA0F0F69}" type="datetimeFigureOut">
              <a:rPr lang="es-ES" smtClean="0"/>
              <a:t>4/2/25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B6C980C-8044-314E-8F74-6DF7749E475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173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support.mr-beam.org/en/support/solutions/articles/43000562372-laser-parameters" TargetMode="External"/><Relationship Id="rId7" Type="http://schemas.openxmlformats.org/officeDocument/2006/relationships/hyperlink" Target="https://www.templatemaker.nl/en/" TargetMode="External"/><Relationship Id="rId2" Type="http://schemas.openxmlformats.org/officeDocument/2006/relationships/hyperlink" Target="https://support.mr-beam.org/en/support/solutions/articles/43000579632-materials-general-informatio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akercase.com/#/" TargetMode="External"/><Relationship Id="rId5" Type="http://schemas.openxmlformats.org/officeDocument/2006/relationships/hyperlink" Target="https://gists.rawgit.com/Draradech/35d36347312ca6d0887aa7d55f366e30/raw/b04cf9cd63a59571910cb226226ce2b3ed46af46/jigsaw.html" TargetMode="External"/><Relationship Id="rId4" Type="http://schemas.openxmlformats.org/officeDocument/2006/relationships/hyperlink" Target="https://cuttle.xyz/@cuttle/Connected-Text-29M9IXUSr5y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es.dreamstim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recursos.edu.xunta.gal/sites/default/files/recurso/1639064357/ODE_1_QUEN_XOGA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.xml"/><Relationship Id="rId2" Type="http://schemas.openxmlformats.org/officeDocument/2006/relationships/hyperlink" Target="http://www.tinkerca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iverse.com/" TargetMode="External"/><Relationship Id="rId2" Type="http://schemas.openxmlformats.org/officeDocument/2006/relationships/hyperlink" Target="https://cults3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s://www.cgtrader.com/3d-models/puzzl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www.tinkercad.com/things/eC7ZHIuT3Oe-cubilete-lapices-basic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E2B0E-5CAB-80CF-A72A-A081518AC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Deseño e impresión 3D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18407D-E8E7-4CBE-1C91-78EBF7B2AA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Polos Creativos. IES Lamas Abade 2024</a:t>
            </a:r>
          </a:p>
        </p:txBody>
      </p:sp>
    </p:spTree>
    <p:extLst>
      <p:ext uri="{BB962C8B-B14F-4D97-AF65-F5344CB8AC3E}">
        <p14:creationId xmlns:p14="http://schemas.microsoft.com/office/powerpoint/2010/main" val="1665020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D9C65-DAF2-7607-D128-551D90F8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5800"/>
          </a:xfrm>
        </p:spPr>
        <p:txBody>
          <a:bodyPr>
            <a:normAutofit/>
          </a:bodyPr>
          <a:lstStyle/>
          <a:p>
            <a:r>
              <a:rPr lang="es-ES" sz="4000" dirty="0"/>
              <a:t>SOFTWARE DE DESEÑO PARA CORTADORA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B403A1-9197-638C-386A-7D15637D5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213654" cy="3581400"/>
          </a:xfrm>
        </p:spPr>
        <p:txBody>
          <a:bodyPr/>
          <a:lstStyle/>
          <a:p>
            <a:r>
              <a:rPr lang="es-ES" dirty="0"/>
              <a:t>INKSCAPE</a:t>
            </a:r>
          </a:p>
          <a:p>
            <a:pPr lvl="1"/>
            <a:r>
              <a:rPr lang="es-ES" dirty="0"/>
              <a:t>Creamos gráficos </a:t>
            </a:r>
            <a:r>
              <a:rPr lang="es-ES" dirty="0" err="1"/>
              <a:t>vectoriais</a:t>
            </a:r>
            <a:endParaRPr lang="es-ES" dirty="0"/>
          </a:p>
          <a:p>
            <a:pPr lvl="1"/>
            <a:r>
              <a:rPr lang="es-ES" dirty="0"/>
              <a:t>Modificamos </a:t>
            </a:r>
            <a:r>
              <a:rPr lang="es-ES" dirty="0" err="1"/>
              <a:t>arquivos</a:t>
            </a:r>
            <a:r>
              <a:rPr lang="es-ES" dirty="0"/>
              <a:t> </a:t>
            </a:r>
            <a:r>
              <a:rPr lang="es-ES" dirty="0" err="1"/>
              <a:t>svg</a:t>
            </a:r>
            <a:endParaRPr lang="es-ES" dirty="0"/>
          </a:p>
          <a:p>
            <a:pPr lvl="1"/>
            <a:r>
              <a:rPr lang="es-ES" dirty="0" err="1"/>
              <a:t>Cor</a:t>
            </a:r>
            <a:r>
              <a:rPr lang="es-ES" dirty="0"/>
              <a:t> azul para gravado</a:t>
            </a:r>
          </a:p>
          <a:p>
            <a:pPr lvl="1"/>
            <a:r>
              <a:rPr lang="es-ES" dirty="0" err="1"/>
              <a:t>Cor</a:t>
            </a:r>
            <a:r>
              <a:rPr lang="es-ES" dirty="0"/>
              <a:t> </a:t>
            </a:r>
            <a:r>
              <a:rPr lang="es-ES" dirty="0" err="1"/>
              <a:t>vermella</a:t>
            </a:r>
            <a:r>
              <a:rPr lang="es-ES" dirty="0"/>
              <a:t> para corte</a:t>
            </a:r>
          </a:p>
          <a:p>
            <a:pPr lvl="1"/>
            <a:r>
              <a:rPr lang="es-ES" dirty="0"/>
              <a:t>Eliminar grupos</a:t>
            </a:r>
          </a:p>
          <a:p>
            <a:pPr lvl="1"/>
            <a:r>
              <a:rPr lang="es-ES" dirty="0"/>
              <a:t>Reducir nodos de trazado</a:t>
            </a:r>
          </a:p>
          <a:p>
            <a:pPr lvl="1"/>
            <a:r>
              <a:rPr lang="es-ES" dirty="0" err="1"/>
              <a:t>Outros</a:t>
            </a:r>
            <a:r>
              <a:rPr lang="es-ES" dirty="0"/>
              <a:t> detalles</a:t>
            </a:r>
          </a:p>
        </p:txBody>
      </p:sp>
      <p:sp>
        <p:nvSpPr>
          <p:cNvPr id="4" name="Botón de acción: Volver 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B3610ED-C1B3-5CD1-D4E4-FB25ABA1B8B0}"/>
              </a:ext>
            </a:extLst>
          </p:cNvPr>
          <p:cNvSpPr/>
          <p:nvPr/>
        </p:nvSpPr>
        <p:spPr>
          <a:xfrm rot="16200000">
            <a:off x="10972800" y="420130"/>
            <a:ext cx="568411" cy="642551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33E748C-C144-CE63-A639-D4A50A7F9F33}"/>
              </a:ext>
            </a:extLst>
          </p:cNvPr>
          <p:cNvSpPr/>
          <p:nvPr/>
        </p:nvSpPr>
        <p:spPr>
          <a:xfrm>
            <a:off x="11442357" y="6349718"/>
            <a:ext cx="469557" cy="409428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Botón de acción: Inicio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FF904FE-9593-E697-2DDB-DFCDEC558AD0}"/>
              </a:ext>
            </a:extLst>
          </p:cNvPr>
          <p:cNvSpPr/>
          <p:nvPr/>
        </p:nvSpPr>
        <p:spPr>
          <a:xfrm>
            <a:off x="838200" y="6349718"/>
            <a:ext cx="533400" cy="50828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66104F-2AC1-3ED0-8C22-CB0024C01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494" y="1371600"/>
            <a:ext cx="3342503" cy="47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0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E7D09B-74B1-7A77-1679-00A58B436442}"/>
              </a:ext>
            </a:extLst>
          </p:cNvPr>
          <p:cNvSpPr txBox="1"/>
          <p:nvPr/>
        </p:nvSpPr>
        <p:spPr>
          <a:xfrm>
            <a:off x="1648918" y="794479"/>
            <a:ext cx="7285220" cy="51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/>
              <a:t>Crear </a:t>
            </a:r>
            <a:r>
              <a:rPr lang="es-ES" sz="2800" dirty="0" err="1"/>
              <a:t>obxectos</a:t>
            </a:r>
            <a:r>
              <a:rPr lang="es-ES" sz="2800" dirty="0"/>
              <a:t> de diferentes tipos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/>
              <a:t>Mover, transformar, </a:t>
            </a:r>
            <a:r>
              <a:rPr lang="es-ES" sz="2800" dirty="0" err="1"/>
              <a:t>xirar</a:t>
            </a:r>
            <a:endParaRPr lang="es-E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/>
              <a:t>Modificar tamaño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/>
              <a:t>Cambiar propiedades de </a:t>
            </a:r>
            <a:r>
              <a:rPr lang="es-ES" sz="2800" dirty="0" err="1"/>
              <a:t>cor</a:t>
            </a:r>
            <a:endParaRPr lang="es-E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/>
              <a:t>Duplicar </a:t>
            </a:r>
            <a:r>
              <a:rPr lang="es-ES" sz="2800" dirty="0" err="1"/>
              <a:t>obxectos</a:t>
            </a:r>
            <a:r>
              <a:rPr lang="es-ES" sz="2800" dirty="0"/>
              <a:t> e aliñar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/>
              <a:t>Crear elipses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/>
              <a:t>Organizar </a:t>
            </a:r>
            <a:r>
              <a:rPr lang="es-ES" sz="2800" dirty="0" err="1"/>
              <a:t>obxectos</a:t>
            </a:r>
            <a:r>
              <a:rPr lang="es-ES" sz="2800" dirty="0"/>
              <a:t> no papel de </a:t>
            </a:r>
            <a:r>
              <a:rPr lang="es-ES" sz="2800" dirty="0" err="1"/>
              <a:t>traballo</a:t>
            </a:r>
            <a:endParaRPr lang="es-E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/>
              <a:t>Modificar estrellas e polígonos</a:t>
            </a:r>
          </a:p>
        </p:txBody>
      </p:sp>
      <p:sp>
        <p:nvSpPr>
          <p:cNvPr id="3" name="Botón de acción: Hacia delante o Siguient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B5E3114-82B5-2243-0EFD-5569760DA7DD}"/>
              </a:ext>
            </a:extLst>
          </p:cNvPr>
          <p:cNvSpPr/>
          <p:nvPr/>
        </p:nvSpPr>
        <p:spPr>
          <a:xfrm>
            <a:off x="11442357" y="6349718"/>
            <a:ext cx="469557" cy="409428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Botón de acción: Inici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C68AE2E-BC63-D2A9-3276-483E809810BC}"/>
              </a:ext>
            </a:extLst>
          </p:cNvPr>
          <p:cNvSpPr/>
          <p:nvPr/>
        </p:nvSpPr>
        <p:spPr>
          <a:xfrm>
            <a:off x="838200" y="6349718"/>
            <a:ext cx="533400" cy="50828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45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4D5CDB-A800-7FE5-24F8-913C9FCC4634}"/>
              </a:ext>
            </a:extLst>
          </p:cNvPr>
          <p:cNvSpPr txBox="1"/>
          <p:nvPr/>
        </p:nvSpPr>
        <p:spPr>
          <a:xfrm>
            <a:off x="1693890" y="554637"/>
            <a:ext cx="9353862" cy="5461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3600" dirty="0"/>
              <a:t>Características de corte. </a:t>
            </a:r>
            <a:r>
              <a:rPr lang="es-ES" sz="3600" dirty="0">
                <a:hlinkClick r:id="rId2"/>
              </a:rPr>
              <a:t>Link</a:t>
            </a:r>
            <a:endParaRPr lang="es-ES" sz="3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3600" dirty="0" err="1"/>
              <a:t>Intensidade</a:t>
            </a:r>
            <a:r>
              <a:rPr lang="es-ES" sz="3600" dirty="0"/>
              <a:t>, </a:t>
            </a:r>
            <a:r>
              <a:rPr lang="es-ES" sz="3600" dirty="0" err="1"/>
              <a:t>velocidade</a:t>
            </a:r>
            <a:r>
              <a:rPr lang="es-ES" sz="3600" dirty="0"/>
              <a:t>, pasadas. </a:t>
            </a:r>
            <a:r>
              <a:rPr lang="es-ES" sz="3600" dirty="0">
                <a:hlinkClick r:id="rId3"/>
              </a:rPr>
              <a:t>Link</a:t>
            </a:r>
            <a:endParaRPr lang="es-ES" sz="3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3600" dirty="0"/>
              <a:t>Textos conectados. </a:t>
            </a:r>
            <a:r>
              <a:rPr lang="es-ES" sz="3600" dirty="0">
                <a:hlinkClick r:id="rId4"/>
              </a:rPr>
              <a:t>Link</a:t>
            </a:r>
            <a:endParaRPr lang="es-ES" sz="36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3600" dirty="0"/>
              <a:t>Puzles. </a:t>
            </a:r>
            <a:r>
              <a:rPr lang="es-ES" sz="3600" dirty="0">
                <a:hlinkClick r:id="rId5"/>
              </a:rPr>
              <a:t>Link</a:t>
            </a:r>
            <a:r>
              <a:rPr lang="es-ES" sz="3600" dirty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3600" dirty="0"/>
              <a:t>Crear </a:t>
            </a:r>
            <a:r>
              <a:rPr lang="es-ES" sz="3600" dirty="0" err="1"/>
              <a:t>caixas</a:t>
            </a:r>
            <a:r>
              <a:rPr lang="es-ES" sz="3600" dirty="0"/>
              <a:t>. </a:t>
            </a:r>
            <a:r>
              <a:rPr lang="es-ES" sz="3600" dirty="0">
                <a:hlinkClick r:id="rId6"/>
              </a:rPr>
              <a:t>Link 1 </a:t>
            </a:r>
            <a:r>
              <a:rPr lang="es-ES" sz="3600" dirty="0"/>
              <a:t>e </a:t>
            </a:r>
            <a:r>
              <a:rPr lang="es-ES" sz="3600" dirty="0">
                <a:hlinkClick r:id="rId7"/>
              </a:rPr>
              <a:t>Link 2</a:t>
            </a:r>
            <a:endParaRPr lang="es-ES" sz="3600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7BA18C4-0CAB-19D6-874F-D37D8D3CA690}"/>
              </a:ext>
            </a:extLst>
          </p:cNvPr>
          <p:cNvSpPr/>
          <p:nvPr/>
        </p:nvSpPr>
        <p:spPr>
          <a:xfrm>
            <a:off x="11442357" y="6349718"/>
            <a:ext cx="469557" cy="409428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otón de acción: Inicio 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8877794-07FF-24D0-5F95-1C9CDD0C4DE9}"/>
              </a:ext>
            </a:extLst>
          </p:cNvPr>
          <p:cNvSpPr/>
          <p:nvPr/>
        </p:nvSpPr>
        <p:spPr>
          <a:xfrm>
            <a:off x="838200" y="6349718"/>
            <a:ext cx="533400" cy="50828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626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1C6C6-8123-633F-6960-A55FB01D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Descargar </a:t>
            </a:r>
            <a:r>
              <a:rPr lang="es-ES" dirty="0" err="1"/>
              <a:t>ficheiros</a:t>
            </a:r>
            <a:r>
              <a:rPr lang="es-ES" dirty="0"/>
              <a:t> para corte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11C21A-94FB-A3C1-B5A2-0BC136071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411362" cy="1841157"/>
          </a:xfrm>
        </p:spPr>
        <p:txBody>
          <a:bodyPr>
            <a:normAutofit lnSpcReduction="10000"/>
          </a:bodyPr>
          <a:lstStyle/>
          <a:p>
            <a:r>
              <a:rPr lang="es-ES" sz="2400" dirty="0">
                <a:solidFill>
                  <a:srgbClr val="00007F"/>
                </a:solidFill>
                <a:effectLst/>
                <a:latin typeface="LiberationSerif"/>
              </a:rPr>
              <a:t>https://3axis.co/ </a:t>
            </a:r>
            <a:endParaRPr lang="es-ES" sz="2400" dirty="0"/>
          </a:p>
          <a:p>
            <a:r>
              <a:rPr lang="es-ES" sz="2400" dirty="0">
                <a:solidFill>
                  <a:srgbClr val="00007F"/>
                </a:solidFill>
                <a:effectLst/>
                <a:latin typeface="LiberationSerif"/>
              </a:rPr>
              <a:t>https://</a:t>
            </a:r>
            <a:r>
              <a:rPr lang="es-ES" sz="2400" dirty="0" err="1">
                <a:solidFill>
                  <a:srgbClr val="00007F"/>
                </a:solidFill>
                <a:effectLst/>
                <a:latin typeface="LiberationSerif"/>
              </a:rPr>
              <a:t>www.ameede.com</a:t>
            </a:r>
            <a:r>
              <a:rPr lang="es-ES" sz="2400" dirty="0">
                <a:solidFill>
                  <a:srgbClr val="00007F"/>
                </a:solidFill>
                <a:effectLst/>
                <a:latin typeface="LiberationSerif"/>
              </a:rPr>
              <a:t>/ </a:t>
            </a:r>
            <a:endParaRPr lang="es-ES" sz="2400" dirty="0"/>
          </a:p>
          <a:p>
            <a:r>
              <a:rPr lang="es-ES" sz="2400" dirty="0">
                <a:solidFill>
                  <a:srgbClr val="00007F"/>
                </a:solidFill>
                <a:effectLst/>
                <a:latin typeface="LiberationSerif"/>
                <a:hlinkClick r:id="rId2"/>
              </a:rPr>
              <a:t>https://es.dreamstime.com/</a:t>
            </a:r>
            <a:endParaRPr lang="es-ES" sz="2400" dirty="0">
              <a:solidFill>
                <a:srgbClr val="00007F"/>
              </a:solidFill>
              <a:effectLst/>
              <a:latin typeface="LiberationSerif"/>
            </a:endParaRPr>
          </a:p>
          <a:p>
            <a:r>
              <a:rPr lang="es-ES" sz="2400" dirty="0">
                <a:solidFill>
                  <a:srgbClr val="00007F"/>
                </a:solidFill>
                <a:effectLst/>
                <a:latin typeface="LiberationSerif"/>
              </a:rPr>
              <a:t>https://cults3d.com/ </a:t>
            </a:r>
            <a:endParaRPr lang="es-ES" sz="2400" dirty="0"/>
          </a:p>
          <a:p>
            <a:endParaRPr lang="es-ES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BFD4339-4F27-3AE8-95B0-86BCDEA4D04C}"/>
              </a:ext>
            </a:extLst>
          </p:cNvPr>
          <p:cNvSpPr/>
          <p:nvPr/>
        </p:nvSpPr>
        <p:spPr>
          <a:xfrm>
            <a:off x="11442357" y="6349718"/>
            <a:ext cx="469557" cy="409428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otón de acción: Inicio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2232D90-AC73-93F1-4130-EEE3D648ED96}"/>
              </a:ext>
            </a:extLst>
          </p:cNvPr>
          <p:cNvSpPr/>
          <p:nvPr/>
        </p:nvSpPr>
        <p:spPr>
          <a:xfrm>
            <a:off x="838200" y="6349718"/>
            <a:ext cx="533400" cy="50828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88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F8D12B7-9134-9922-DCE8-3305A01B2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13" y="829795"/>
            <a:ext cx="3890491" cy="207083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181265E-E0F2-9F1E-5005-BBDF1F4327B4}"/>
              </a:ext>
            </a:extLst>
          </p:cNvPr>
          <p:cNvSpPr txBox="1"/>
          <p:nvPr/>
        </p:nvSpPr>
        <p:spPr>
          <a:xfrm>
            <a:off x="939113" y="183464"/>
            <a:ext cx="389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Crea 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imaxe</a:t>
            </a:r>
            <a:r>
              <a:rPr lang="es-ES" dirty="0"/>
              <a:t> como a </a:t>
            </a:r>
            <a:r>
              <a:rPr lang="es-ES" dirty="0" err="1"/>
              <a:t>seguinte</a:t>
            </a:r>
            <a:r>
              <a:rPr lang="es-ES" dirty="0"/>
              <a:t> de </a:t>
            </a:r>
            <a:r>
              <a:rPr lang="es-ES" dirty="0" err="1"/>
              <a:t>dous</a:t>
            </a:r>
            <a:r>
              <a:rPr lang="es-ES" dirty="0"/>
              <a:t> </a:t>
            </a:r>
            <a:r>
              <a:rPr lang="es-ES" dirty="0" err="1"/>
              <a:t>xeitos</a:t>
            </a:r>
            <a:r>
              <a:rPr lang="es-ES" dirty="0"/>
              <a:t>  distintos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FC8F0C-790F-B18B-E026-F47D6A4EE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711" y="829795"/>
            <a:ext cx="2877653" cy="207083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E5D507-0345-52B2-01A8-770D5B812394}"/>
              </a:ext>
            </a:extLst>
          </p:cNvPr>
          <p:cNvSpPr txBox="1"/>
          <p:nvPr/>
        </p:nvSpPr>
        <p:spPr>
          <a:xfrm>
            <a:off x="5192291" y="183463"/>
            <a:ext cx="389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Crear este </a:t>
            </a:r>
            <a:r>
              <a:rPr lang="es-ES" dirty="0" err="1"/>
              <a:t>obxecto</a:t>
            </a:r>
            <a:r>
              <a:rPr lang="es-ES" dirty="0"/>
              <a:t> mediante a unión </a:t>
            </a:r>
            <a:r>
              <a:rPr lang="es-ES" dirty="0" err="1"/>
              <a:t>dun</a:t>
            </a:r>
            <a:r>
              <a:rPr lang="es-ES" dirty="0"/>
              <a:t> rectángulo e tres elipses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4340DBD-9AF0-DE2D-865A-9CB9420C5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958" y="4193292"/>
            <a:ext cx="2271842" cy="226372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7666A21-C1B8-49E4-5F1B-C94604401476}"/>
              </a:ext>
            </a:extLst>
          </p:cNvPr>
          <p:cNvSpPr txBox="1"/>
          <p:nvPr/>
        </p:nvSpPr>
        <p:spPr>
          <a:xfrm>
            <a:off x="1044539" y="3546961"/>
            <a:ext cx="389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Usar  curvas de </a:t>
            </a:r>
            <a:r>
              <a:rPr lang="es-ES" dirty="0" err="1"/>
              <a:t>Bezier</a:t>
            </a:r>
            <a:r>
              <a:rPr lang="es-ES" dirty="0"/>
              <a:t>, copiar, transformar…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C713464-6AD9-2489-2C5B-087A28C5DC4F}"/>
              </a:ext>
            </a:extLst>
          </p:cNvPr>
          <p:cNvSpPr txBox="1"/>
          <p:nvPr/>
        </p:nvSpPr>
        <p:spPr>
          <a:xfrm>
            <a:off x="5311726" y="4193292"/>
            <a:ext cx="3890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Engade</a:t>
            </a:r>
            <a:r>
              <a:rPr lang="es-ES" dirty="0"/>
              <a:t> </a:t>
            </a:r>
            <a:r>
              <a:rPr lang="es-ES" dirty="0" err="1"/>
              <a:t>patróns</a:t>
            </a:r>
            <a:r>
              <a:rPr lang="es-ES" dirty="0"/>
              <a:t> a </a:t>
            </a:r>
            <a:r>
              <a:rPr lang="es-ES" dirty="0" err="1"/>
              <a:t>obxectos</a:t>
            </a:r>
            <a:r>
              <a:rPr lang="es-ES" dirty="0"/>
              <a:t>.</a:t>
            </a:r>
          </a:p>
          <a:p>
            <a:pPr algn="ctr"/>
            <a:r>
              <a:rPr lang="es-ES" dirty="0"/>
              <a:t>Une trazados de texto con </a:t>
            </a:r>
            <a:r>
              <a:rPr lang="es-ES" dirty="0" err="1"/>
              <a:t>obxectos</a:t>
            </a:r>
            <a:r>
              <a:rPr lang="es-ES" dirty="0"/>
              <a:t>.</a:t>
            </a:r>
          </a:p>
          <a:p>
            <a:pPr algn="ctr"/>
            <a:r>
              <a:rPr lang="es-ES" dirty="0"/>
              <a:t>Crea </a:t>
            </a:r>
            <a:r>
              <a:rPr lang="es-ES" dirty="0" err="1"/>
              <a:t>recheos</a:t>
            </a:r>
            <a:r>
              <a:rPr lang="es-ES" dirty="0"/>
              <a:t> en figuras, </a:t>
            </a:r>
            <a:r>
              <a:rPr lang="es-ES" dirty="0" err="1"/>
              <a:t>empregando</a:t>
            </a:r>
            <a:r>
              <a:rPr lang="es-ES" dirty="0"/>
              <a:t> diferentes </a:t>
            </a:r>
            <a:r>
              <a:rPr lang="es-ES" dirty="0" err="1"/>
              <a:t>patrónss</a:t>
            </a:r>
            <a:r>
              <a:rPr lang="es-ES" dirty="0"/>
              <a:t>, </a:t>
            </a:r>
            <a:r>
              <a:rPr lang="es-ES" dirty="0" err="1"/>
              <a:t>sempre</a:t>
            </a:r>
            <a:r>
              <a:rPr lang="es-ES" dirty="0"/>
              <a:t> con </a:t>
            </a:r>
            <a:r>
              <a:rPr lang="es-ES" dirty="0" err="1"/>
              <a:t>cor</a:t>
            </a:r>
            <a:r>
              <a:rPr lang="es-ES" dirty="0"/>
              <a:t> azul</a:t>
            </a:r>
          </a:p>
        </p:txBody>
      </p:sp>
      <p:sp>
        <p:nvSpPr>
          <p:cNvPr id="3" name="Botón de acción: Hacia delante o Siguient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0C8AA45-BE08-BA7B-4FB0-49E61E1ABBD0}"/>
              </a:ext>
            </a:extLst>
          </p:cNvPr>
          <p:cNvSpPr/>
          <p:nvPr/>
        </p:nvSpPr>
        <p:spPr>
          <a:xfrm>
            <a:off x="11442357" y="6349718"/>
            <a:ext cx="469557" cy="409428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Botón de acción: Inicio 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F8E991A-81EF-6080-61D0-0E335B5C4BBC}"/>
              </a:ext>
            </a:extLst>
          </p:cNvPr>
          <p:cNvSpPr/>
          <p:nvPr/>
        </p:nvSpPr>
        <p:spPr>
          <a:xfrm>
            <a:off x="838200" y="6349718"/>
            <a:ext cx="533400" cy="50828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28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E9208-714B-12EB-A469-7C056978838F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000" dirty="0"/>
          </a:p>
        </p:txBody>
      </p:sp>
      <p:sp>
        <p:nvSpPr>
          <p:cNvPr id="3" name="CuadroTexto 2">
            <a:hlinkClick r:id="rId2"/>
            <a:extLst>
              <a:ext uri="{FF2B5EF4-FFF2-40B4-BE49-F238E27FC236}">
                <a16:creationId xmlns:a16="http://schemas.microsoft.com/office/drawing/2014/main" id="{33515347-40C7-21E2-BB6F-AEFFBEA2C7AE}"/>
              </a:ext>
            </a:extLst>
          </p:cNvPr>
          <p:cNvSpPr txBox="1"/>
          <p:nvPr/>
        </p:nvSpPr>
        <p:spPr>
          <a:xfrm>
            <a:off x="1371600" y="1298507"/>
            <a:ext cx="530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70C0"/>
                </a:solidFill>
              </a:rPr>
              <a:t>Retos de Polos Creativos</a:t>
            </a:r>
          </a:p>
        </p:txBody>
      </p:sp>
      <p:pic>
        <p:nvPicPr>
          <p:cNvPr id="5" name="Imagen 4" descr="Imagen que contiene interior, lego, juguete, tabla&#10;&#10;Descripción generada automáticamente">
            <a:extLst>
              <a:ext uri="{FF2B5EF4-FFF2-40B4-BE49-F238E27FC236}">
                <a16:creationId xmlns:a16="http://schemas.microsoft.com/office/drawing/2014/main" id="{6C14E100-A0FE-F77E-B35D-3317D18FC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4" y="2421924"/>
            <a:ext cx="5247908" cy="3935931"/>
          </a:xfrm>
          <a:prstGeom prst="rect">
            <a:avLst/>
          </a:prstGeom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A3F9AF73-B709-6FCA-54A3-580FC72D9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767" y="2653617"/>
            <a:ext cx="5205030" cy="3286125"/>
          </a:xfrm>
          <a:prstGeom prst="rect">
            <a:avLst/>
          </a:prstGeom>
        </p:spPr>
      </p:pic>
      <p:sp>
        <p:nvSpPr>
          <p:cNvPr id="8" name="Botón de acción: Volver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FF697B03-2937-2289-7D44-08C42F27BD7E}"/>
              </a:ext>
            </a:extLst>
          </p:cNvPr>
          <p:cNvSpPr/>
          <p:nvPr/>
        </p:nvSpPr>
        <p:spPr>
          <a:xfrm rot="16200000">
            <a:off x="11158538" y="685800"/>
            <a:ext cx="571500" cy="685800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3CFDC91-F39B-C6D9-71FB-7C0EAEE5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0145"/>
            <a:ext cx="9601200" cy="814305"/>
          </a:xfrm>
        </p:spPr>
        <p:txBody>
          <a:bodyPr>
            <a:normAutofit fontScale="90000"/>
          </a:bodyPr>
          <a:lstStyle/>
          <a:p>
            <a:r>
              <a:rPr lang="es-ES" sz="4400" dirty="0"/>
              <a:t>EXEMPLOS DE POSIBLES PROXECTOS</a:t>
            </a:r>
            <a:br>
              <a:rPr lang="es-ES" sz="4400" dirty="0"/>
            </a:br>
            <a:endParaRPr lang="es-ES" dirty="0"/>
          </a:p>
        </p:txBody>
      </p:sp>
      <p:sp>
        <p:nvSpPr>
          <p:cNvPr id="10" name="Botón de acción: Inicio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2AEDAAE-E315-EB43-B3F9-B16F535E2F0A}"/>
              </a:ext>
            </a:extLst>
          </p:cNvPr>
          <p:cNvSpPr/>
          <p:nvPr/>
        </p:nvSpPr>
        <p:spPr>
          <a:xfrm>
            <a:off x="838200" y="6349718"/>
            <a:ext cx="533400" cy="50828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46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FEF26-30AA-3EB0-CFA4-F617FB5D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427" y="1130643"/>
            <a:ext cx="3991232" cy="813999"/>
          </a:xfrm>
        </p:spPr>
        <p:txBody>
          <a:bodyPr/>
          <a:lstStyle/>
          <a:p>
            <a:r>
              <a:rPr lang="es-ES" u="sng" dirty="0">
                <a:solidFill>
                  <a:srgbClr val="00B0F0"/>
                </a:solidFill>
                <a:hlinkClick r:id="rId2" action="ppaction://hlinksldjump"/>
              </a:rPr>
              <a:t>IMPRESIÓN 3D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9D54AAE-D688-67AF-06A8-173141B3F496}"/>
              </a:ext>
            </a:extLst>
          </p:cNvPr>
          <p:cNvSpPr txBox="1">
            <a:spLocks/>
          </p:cNvSpPr>
          <p:nvPr/>
        </p:nvSpPr>
        <p:spPr>
          <a:xfrm>
            <a:off x="4114800" y="2361687"/>
            <a:ext cx="5004486" cy="813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u="sng" dirty="0">
                <a:solidFill>
                  <a:srgbClr val="00B0F0"/>
                </a:solidFill>
                <a:hlinkClick r:id="rId3" action="ppaction://hlinksldjump"/>
              </a:rPr>
              <a:t>CORTADORA LASER</a:t>
            </a:r>
            <a:endParaRPr lang="es-ES" u="sng" dirty="0">
              <a:solidFill>
                <a:srgbClr val="00B0F0"/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C0B3A90-BE4B-EB11-C243-9C1BBB6C3355}"/>
              </a:ext>
            </a:extLst>
          </p:cNvPr>
          <p:cNvSpPr txBox="1">
            <a:spLocks/>
          </p:cNvSpPr>
          <p:nvPr/>
        </p:nvSpPr>
        <p:spPr>
          <a:xfrm>
            <a:off x="3688492" y="3682316"/>
            <a:ext cx="5857102" cy="8139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u="sng" dirty="0">
                <a:solidFill>
                  <a:srgbClr val="00B0F0"/>
                </a:solidFill>
                <a:hlinkClick r:id="rId4" action="ppaction://hlinksldjump"/>
              </a:rPr>
              <a:t>EXEMPLOS</a:t>
            </a:r>
            <a:r>
              <a:rPr lang="es-ES" u="sng" dirty="0">
                <a:solidFill>
                  <a:srgbClr val="00B0F0"/>
                </a:solidFill>
              </a:rPr>
              <a:t> DE PROXECTOS</a:t>
            </a:r>
          </a:p>
        </p:txBody>
      </p:sp>
    </p:spTree>
    <p:extLst>
      <p:ext uri="{BB962C8B-B14F-4D97-AF65-F5344CB8AC3E}">
        <p14:creationId xmlns:p14="http://schemas.microsoft.com/office/powerpoint/2010/main" val="261569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6C3E1-3EBC-2970-5752-82A4B95B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SOFTWARE DESEÑO E IMPRESIÓN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4385C7-9A2F-3011-726C-5B86FE33A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s-ES" sz="2400" dirty="0" err="1">
                <a:hlinkClick r:id="rId2"/>
              </a:rPr>
              <a:t>Tinkercad</a:t>
            </a:r>
            <a:endParaRPr lang="es-ES" sz="2400" dirty="0"/>
          </a:p>
          <a:p>
            <a:pPr lvl="1"/>
            <a:r>
              <a:rPr lang="es-ES" sz="2400" dirty="0"/>
              <a:t>Facilita o deseño 3D</a:t>
            </a:r>
          </a:p>
          <a:p>
            <a:pPr lvl="1"/>
            <a:r>
              <a:rPr lang="es-ES" sz="2400" dirty="0"/>
              <a:t>Creación por bloques</a:t>
            </a:r>
          </a:p>
          <a:p>
            <a:pPr lvl="1"/>
            <a:r>
              <a:rPr lang="es-ES" sz="2400" dirty="0"/>
              <a:t>Exportación/Importación</a:t>
            </a:r>
          </a:p>
          <a:p>
            <a:r>
              <a:rPr lang="es-ES" sz="2400" dirty="0">
                <a:hlinkClick r:id="rId3" action="ppaction://hlinksldjump"/>
              </a:rPr>
              <a:t>Ultimate Cura</a:t>
            </a:r>
            <a:endParaRPr lang="es-ES" sz="2400" dirty="0"/>
          </a:p>
          <a:p>
            <a:pPr lvl="1"/>
            <a:r>
              <a:rPr lang="es-ES" sz="2400" dirty="0"/>
              <a:t>Preparado (loncheado) para impresión. Windows/Mac</a:t>
            </a:r>
          </a:p>
          <a:p>
            <a:r>
              <a:rPr lang="es-ES" sz="2400" dirty="0" err="1"/>
              <a:t>Prusa</a:t>
            </a:r>
            <a:r>
              <a:rPr lang="es-ES" sz="2400" dirty="0"/>
              <a:t> </a:t>
            </a:r>
            <a:r>
              <a:rPr lang="es-ES" sz="2400" dirty="0" err="1"/>
              <a:t>Slicer</a:t>
            </a:r>
            <a:r>
              <a:rPr lang="es-ES" sz="2400" dirty="0"/>
              <a:t> / </a:t>
            </a:r>
            <a:r>
              <a:rPr lang="es-ES" sz="2400" dirty="0" err="1">
                <a:hlinkClick r:id="rId4" action="ppaction://hlinksldjump"/>
              </a:rPr>
              <a:t>Creality</a:t>
            </a:r>
            <a:r>
              <a:rPr lang="es-ES" sz="2400" dirty="0">
                <a:hlinkClick r:id="rId4" action="ppaction://hlinksldjump"/>
              </a:rPr>
              <a:t> </a:t>
            </a:r>
            <a:r>
              <a:rPr lang="es-ES" sz="2400" dirty="0" err="1">
                <a:hlinkClick r:id="rId4" action="ppaction://hlinksldjump"/>
              </a:rPr>
              <a:t>Print</a:t>
            </a:r>
            <a:endParaRPr lang="es-ES" sz="2400" dirty="0"/>
          </a:p>
          <a:p>
            <a:pPr lvl="1"/>
            <a:r>
              <a:rPr lang="es-ES" sz="2400" dirty="0"/>
              <a:t>Preparado (loncheado) con múltiples opción.</a:t>
            </a:r>
          </a:p>
        </p:txBody>
      </p:sp>
      <p:pic>
        <p:nvPicPr>
          <p:cNvPr id="5" name="Imagen 4" descr="Imagen que contiene interior, tabla, naranja, lego&#10;&#10;Descripción generada automáticamente">
            <a:extLst>
              <a:ext uri="{FF2B5EF4-FFF2-40B4-BE49-F238E27FC236}">
                <a16:creationId xmlns:a16="http://schemas.microsoft.com/office/drawing/2014/main" id="{404810AB-120D-8DFD-6C56-89A1D4CD3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773" y="1387583"/>
            <a:ext cx="3981027" cy="2299386"/>
          </a:xfrm>
          <a:prstGeom prst="rect">
            <a:avLst/>
          </a:prstGeom>
        </p:spPr>
      </p:pic>
      <p:pic>
        <p:nvPicPr>
          <p:cNvPr id="7" name="Imagen 6" descr="Imagen que contiene tabla, azul, computadora, cuarto&#10;&#10;Descripción generada automáticamente">
            <a:extLst>
              <a:ext uri="{FF2B5EF4-FFF2-40B4-BE49-F238E27FC236}">
                <a16:creationId xmlns:a16="http://schemas.microsoft.com/office/drawing/2014/main" id="{D46DF621-018D-3A9F-9197-2EA9D521F6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837" y="4012514"/>
            <a:ext cx="3248026" cy="2337204"/>
          </a:xfrm>
          <a:prstGeom prst="rect">
            <a:avLst/>
          </a:prstGeom>
        </p:spPr>
      </p:pic>
      <p:sp>
        <p:nvSpPr>
          <p:cNvPr id="4" name="Botón de acción: Volver 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C748E3FF-E088-767C-CB4D-02F35151FE44}"/>
              </a:ext>
            </a:extLst>
          </p:cNvPr>
          <p:cNvSpPr/>
          <p:nvPr/>
        </p:nvSpPr>
        <p:spPr>
          <a:xfrm rot="16200000">
            <a:off x="11281719" y="284205"/>
            <a:ext cx="506627" cy="531341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69C3612-F5BC-5E83-87B7-A07E591A16BE}"/>
              </a:ext>
            </a:extLst>
          </p:cNvPr>
          <p:cNvSpPr/>
          <p:nvPr/>
        </p:nvSpPr>
        <p:spPr>
          <a:xfrm>
            <a:off x="11442357" y="6349718"/>
            <a:ext cx="469557" cy="409428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Botón de acción: Inicio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E41BBF88-5B36-C906-08D0-2CA8003BA2DC}"/>
              </a:ext>
            </a:extLst>
          </p:cNvPr>
          <p:cNvSpPr/>
          <p:nvPr/>
        </p:nvSpPr>
        <p:spPr>
          <a:xfrm>
            <a:off x="838200" y="6349718"/>
            <a:ext cx="533400" cy="50828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56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D8FB1-E133-EE9F-38D3-D03BAABB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DESEÑO DE PEZAS EN TINKERCAD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CAFE28-CB6E-E186-37B8-E07CA56E6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79465" cy="4351338"/>
          </a:xfrm>
        </p:spPr>
        <p:txBody>
          <a:bodyPr>
            <a:normAutofit/>
          </a:bodyPr>
          <a:lstStyle/>
          <a:p>
            <a:r>
              <a:rPr lang="es-ES" sz="2400" dirty="0"/>
              <a:t>Uso de bloques simples para formar </a:t>
            </a:r>
            <a:r>
              <a:rPr lang="es-ES" sz="2400" dirty="0" err="1"/>
              <a:t>unha</a:t>
            </a:r>
            <a:r>
              <a:rPr lang="es-ES" sz="2400" dirty="0"/>
              <a:t> </a:t>
            </a:r>
            <a:r>
              <a:rPr lang="es-ES" sz="2400" dirty="0" err="1"/>
              <a:t>peza</a:t>
            </a:r>
            <a:endParaRPr lang="es-ES" sz="2400" dirty="0"/>
          </a:p>
          <a:p>
            <a:pPr lvl="1"/>
            <a:r>
              <a:rPr lang="es-ES" sz="2400" dirty="0"/>
              <a:t>Cubos, cilindros, prismas</a:t>
            </a:r>
          </a:p>
          <a:p>
            <a:pPr lvl="1"/>
            <a:r>
              <a:rPr lang="es-ES" sz="2400" dirty="0"/>
              <a:t>Manipulación de bloques</a:t>
            </a:r>
          </a:p>
          <a:p>
            <a:r>
              <a:rPr lang="es-ES" sz="2400" dirty="0"/>
              <a:t>Uso de bloques e </a:t>
            </a:r>
            <a:r>
              <a:rPr lang="es-ES" sz="2400" dirty="0" err="1"/>
              <a:t>pezas</a:t>
            </a:r>
            <a:r>
              <a:rPr lang="es-ES" sz="2400" dirty="0"/>
              <a:t> ocas para crear </a:t>
            </a:r>
            <a:r>
              <a:rPr lang="es-ES" sz="2400" dirty="0" err="1"/>
              <a:t>pezas</a:t>
            </a:r>
            <a:r>
              <a:rPr lang="es-ES" sz="2400" dirty="0"/>
              <a:t> complexas</a:t>
            </a:r>
          </a:p>
          <a:p>
            <a:pPr lvl="1"/>
            <a:r>
              <a:rPr lang="es-ES" sz="2400" dirty="0"/>
              <a:t>Dimensionar as </a:t>
            </a:r>
            <a:r>
              <a:rPr lang="es-ES" sz="2400" dirty="0" err="1"/>
              <a:t>pezas</a:t>
            </a:r>
            <a:r>
              <a:rPr lang="es-ES" sz="2400" dirty="0"/>
              <a:t>, uso de deseño en papel</a:t>
            </a:r>
          </a:p>
          <a:p>
            <a:pPr lvl="1"/>
            <a:r>
              <a:rPr lang="es-ES" sz="2400" dirty="0"/>
              <a:t>Creación de bloques e alineación</a:t>
            </a:r>
          </a:p>
          <a:p>
            <a:pPr lvl="1"/>
            <a:r>
              <a:rPr lang="es-ES" sz="2400" dirty="0" err="1"/>
              <a:t>Unións</a:t>
            </a:r>
            <a:r>
              <a:rPr lang="es-ES" sz="2400" dirty="0"/>
              <a:t> múltiples</a:t>
            </a:r>
          </a:p>
        </p:txBody>
      </p:sp>
      <p:pic>
        <p:nvPicPr>
          <p:cNvPr id="5" name="Imagen 4" descr="Gráfico, Gráfico de embudo&#10;&#10;Descripción generada automáticamente">
            <a:extLst>
              <a:ext uri="{FF2B5EF4-FFF2-40B4-BE49-F238E27FC236}">
                <a16:creationId xmlns:a16="http://schemas.microsoft.com/office/drawing/2014/main" id="{363F75CE-B876-2A73-6043-25EB9C3F4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407" y="1353408"/>
            <a:ext cx="2909716" cy="2710420"/>
          </a:xfrm>
          <a:prstGeom prst="rect">
            <a:avLst/>
          </a:prstGeom>
        </p:spPr>
      </p:pic>
      <p:pic>
        <p:nvPicPr>
          <p:cNvPr id="7" name="Imagen 6" descr="Forma&#10;&#10;Descripción generada automáticamente">
            <a:extLst>
              <a:ext uri="{FF2B5EF4-FFF2-40B4-BE49-F238E27FC236}">
                <a16:creationId xmlns:a16="http://schemas.microsoft.com/office/drawing/2014/main" id="{91F28333-0E4E-0614-F761-C9A9187BA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665" y="3660882"/>
            <a:ext cx="2120681" cy="2838450"/>
          </a:xfrm>
          <a:prstGeom prst="rect">
            <a:avLst/>
          </a:prstGeom>
        </p:spPr>
      </p:pic>
      <p:sp>
        <p:nvSpPr>
          <p:cNvPr id="4" name="Botón de acción: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8983778-3905-E3A0-D941-85FF42C924EB}"/>
              </a:ext>
            </a:extLst>
          </p:cNvPr>
          <p:cNvSpPr/>
          <p:nvPr/>
        </p:nvSpPr>
        <p:spPr>
          <a:xfrm>
            <a:off x="11442357" y="6349718"/>
            <a:ext cx="469557" cy="409428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Botón de acción: Inicio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EB8C835-87BF-0A6D-B37F-166044AD8D69}"/>
              </a:ext>
            </a:extLst>
          </p:cNvPr>
          <p:cNvSpPr/>
          <p:nvPr/>
        </p:nvSpPr>
        <p:spPr>
          <a:xfrm>
            <a:off x="838200" y="6349718"/>
            <a:ext cx="533400" cy="50828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71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534B5-357B-DFE3-EC74-DCF01B17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REPOSITORIOS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87339C-1D8E-AAF8-C975-46866852C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107195" cy="4351338"/>
          </a:xfrm>
        </p:spPr>
        <p:txBody>
          <a:bodyPr>
            <a:normAutofit fontScale="92500"/>
          </a:bodyPr>
          <a:lstStyle/>
          <a:p>
            <a:pPr>
              <a:lnSpc>
                <a:spcPct val="250000"/>
              </a:lnSpc>
            </a:pPr>
            <a:r>
              <a:rPr lang="es-ES" sz="2800" dirty="0">
                <a:hlinkClick r:id="rId2"/>
              </a:rPr>
              <a:t>https://cults3d.com/</a:t>
            </a:r>
            <a:endParaRPr lang="es-ES" sz="2800" dirty="0"/>
          </a:p>
          <a:p>
            <a:pPr>
              <a:lnSpc>
                <a:spcPct val="250000"/>
              </a:lnSpc>
            </a:pPr>
            <a:r>
              <a:rPr lang="es-ES" sz="2800" dirty="0">
                <a:hlinkClick r:id="rId3"/>
              </a:rPr>
              <a:t>https://www.thingiverse.com/</a:t>
            </a:r>
            <a:endParaRPr lang="es-ES" sz="2800" dirty="0"/>
          </a:p>
          <a:p>
            <a:pPr>
              <a:lnSpc>
                <a:spcPct val="250000"/>
              </a:lnSpc>
            </a:pPr>
            <a:r>
              <a:rPr lang="es-ES" sz="2800" dirty="0">
                <a:hlinkClick r:id="rId4"/>
              </a:rPr>
              <a:t>https://www.cgtrader.com/3d-models/puzzle</a:t>
            </a:r>
            <a:endParaRPr lang="es-ES" sz="2800" dirty="0"/>
          </a:p>
          <a:p>
            <a:endParaRPr lang="es-ES" sz="2800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D37AA42-86EB-BDA6-6C02-5E7560286FF3}"/>
              </a:ext>
            </a:extLst>
          </p:cNvPr>
          <p:cNvSpPr/>
          <p:nvPr/>
        </p:nvSpPr>
        <p:spPr>
          <a:xfrm>
            <a:off x="11442357" y="6349718"/>
            <a:ext cx="469557" cy="409428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otón de acción: Inicio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4F6D9AA-0344-3EF8-26DD-50C1B91C2048}"/>
              </a:ext>
            </a:extLst>
          </p:cNvPr>
          <p:cNvSpPr/>
          <p:nvPr/>
        </p:nvSpPr>
        <p:spPr>
          <a:xfrm>
            <a:off x="838200" y="6349718"/>
            <a:ext cx="533400" cy="50828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37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3D72A-B051-092F-69ED-160D5C47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Uso de </a:t>
            </a:r>
            <a:r>
              <a:rPr lang="es-ES" dirty="0" err="1"/>
              <a:t>Slicer</a:t>
            </a:r>
            <a:r>
              <a:rPr lang="es-ES" dirty="0"/>
              <a:t>/Cura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7A6B5B-0615-4D99-F32F-6B6BE84D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1092"/>
            <a:ext cx="9601200" cy="423630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sz="2400" dirty="0"/>
              <a:t>Preparación de </a:t>
            </a:r>
            <a:r>
              <a:rPr lang="es-ES" sz="2400" dirty="0" err="1"/>
              <a:t>arquivos</a:t>
            </a:r>
            <a:r>
              <a:rPr lang="es-ES" sz="2400" dirty="0"/>
              <a:t> para impresión</a:t>
            </a:r>
          </a:p>
          <a:p>
            <a:pPr lvl="1">
              <a:lnSpc>
                <a:spcPct val="150000"/>
              </a:lnSpc>
            </a:pPr>
            <a:r>
              <a:rPr lang="es-ES" sz="2400" dirty="0"/>
              <a:t>Importación e ubicación </a:t>
            </a:r>
            <a:r>
              <a:rPr lang="es-ES" sz="2400" dirty="0" err="1"/>
              <a:t>na</a:t>
            </a:r>
            <a:r>
              <a:rPr lang="es-ES" sz="2400" dirty="0"/>
              <a:t> contorna de </a:t>
            </a:r>
            <a:r>
              <a:rPr lang="es-ES" sz="2400" dirty="0" err="1"/>
              <a:t>traballo</a:t>
            </a:r>
            <a:endParaRPr lang="es-ES" sz="2400" dirty="0"/>
          </a:p>
          <a:p>
            <a:pPr lvl="1">
              <a:lnSpc>
                <a:spcPct val="150000"/>
              </a:lnSpc>
            </a:pPr>
            <a:r>
              <a:rPr lang="es-ES" sz="2400" dirty="0"/>
              <a:t>Comprobación das medidas da </a:t>
            </a:r>
            <a:r>
              <a:rPr lang="es-ES" sz="2400" dirty="0" err="1"/>
              <a:t>peza</a:t>
            </a:r>
            <a:r>
              <a:rPr lang="es-ES" sz="2400" dirty="0"/>
              <a:t> e verificación coas características da impresora a </a:t>
            </a:r>
            <a:r>
              <a:rPr lang="es-ES" sz="2400" dirty="0" err="1"/>
              <a:t>empregar</a:t>
            </a:r>
            <a:endParaRPr lang="es-ES" sz="2400" dirty="0"/>
          </a:p>
          <a:p>
            <a:pPr lvl="1">
              <a:lnSpc>
                <a:spcPct val="150000"/>
              </a:lnSpc>
            </a:pPr>
            <a:r>
              <a:rPr lang="es-ES" sz="2400" dirty="0"/>
              <a:t>Características básicas: </a:t>
            </a:r>
            <a:r>
              <a:rPr lang="es-ES" sz="2400" dirty="0" err="1"/>
              <a:t>infill</a:t>
            </a:r>
            <a:r>
              <a:rPr lang="es-ES" sz="2400" dirty="0"/>
              <a:t>, contornos, temperaturas</a:t>
            </a:r>
          </a:p>
          <a:p>
            <a:pPr lvl="1">
              <a:lnSpc>
                <a:spcPct val="150000"/>
              </a:lnSpc>
            </a:pPr>
            <a:r>
              <a:rPr lang="es-ES" sz="2400" dirty="0" err="1"/>
              <a:t>Recoñecemento</a:t>
            </a:r>
            <a:r>
              <a:rPr lang="es-ES" sz="2400" dirty="0"/>
              <a:t> da </a:t>
            </a:r>
            <a:r>
              <a:rPr lang="es-ES" sz="2400" dirty="0" err="1"/>
              <a:t>necesidade</a:t>
            </a:r>
            <a:r>
              <a:rPr lang="es-ES" sz="2400" dirty="0"/>
              <a:t> de soportes</a:t>
            </a:r>
          </a:p>
          <a:p>
            <a:pPr lvl="1">
              <a:lnSpc>
                <a:spcPct val="150000"/>
              </a:lnSpc>
            </a:pPr>
            <a:r>
              <a:rPr lang="es-ES" sz="2400" dirty="0"/>
              <a:t>Exportación en formato </a:t>
            </a:r>
            <a:r>
              <a:rPr lang="es-ES" sz="2400" dirty="0" err="1"/>
              <a:t>gcode</a:t>
            </a:r>
            <a:r>
              <a:rPr lang="es-ES" sz="2400" dirty="0"/>
              <a:t>.</a:t>
            </a:r>
          </a:p>
          <a:p>
            <a:pPr lvl="1"/>
            <a:endParaRPr lang="es-ES" sz="2400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0FD128D-53C6-EC55-7D42-80FB67B26B0D}"/>
              </a:ext>
            </a:extLst>
          </p:cNvPr>
          <p:cNvSpPr/>
          <p:nvPr/>
        </p:nvSpPr>
        <p:spPr>
          <a:xfrm>
            <a:off x="11442357" y="6349718"/>
            <a:ext cx="469557" cy="409428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otón de acción: Inicio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378BE48-C9D0-21B5-A927-0026404FD646}"/>
              </a:ext>
            </a:extLst>
          </p:cNvPr>
          <p:cNvSpPr/>
          <p:nvPr/>
        </p:nvSpPr>
        <p:spPr>
          <a:xfrm>
            <a:off x="838200" y="6349718"/>
            <a:ext cx="533400" cy="50828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9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2479F-9940-F10E-3A3F-9B510594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PROPOSTA DE TRABALLO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8E649C-EBCF-F250-28A2-FBD981F1D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400" dirty="0" err="1"/>
              <a:t>Actividade</a:t>
            </a:r>
            <a:r>
              <a:rPr lang="es-ES" sz="2400" dirty="0"/>
              <a:t> 1:</a:t>
            </a:r>
          </a:p>
          <a:p>
            <a:pPr lvl="1"/>
            <a:r>
              <a:rPr lang="es-ES" sz="2400" dirty="0"/>
              <a:t>Deseña una </a:t>
            </a:r>
            <a:r>
              <a:rPr lang="es-ES" sz="2400" dirty="0" err="1"/>
              <a:t>peza</a:t>
            </a:r>
            <a:r>
              <a:rPr lang="es-ES" sz="2400" dirty="0"/>
              <a:t> que </a:t>
            </a:r>
            <a:r>
              <a:rPr lang="es-ES" sz="2400" dirty="0" err="1"/>
              <a:t>conteña</a:t>
            </a:r>
            <a:r>
              <a:rPr lang="es-ES" sz="2400" dirty="0"/>
              <a:t> </a:t>
            </a:r>
            <a:r>
              <a:rPr lang="es-ES" sz="2400" dirty="0" err="1"/>
              <a:t>ocos</a:t>
            </a:r>
            <a:r>
              <a:rPr lang="es-ES" sz="2400" dirty="0"/>
              <a:t>, e que teña una </a:t>
            </a:r>
            <a:r>
              <a:rPr lang="es-ES" sz="2400" dirty="0" err="1"/>
              <a:t>utilidade</a:t>
            </a:r>
            <a:r>
              <a:rPr lang="es-ES" sz="2400" dirty="0"/>
              <a:t> práctica. Ideas: </a:t>
            </a:r>
            <a:r>
              <a:rPr lang="es-ES" sz="2400" dirty="0">
                <a:hlinkClick r:id="rId2"/>
              </a:rPr>
              <a:t>Cubo para bolígrafos</a:t>
            </a:r>
            <a:r>
              <a:rPr lang="es-ES" sz="2400" dirty="0"/>
              <a:t>, puzle plano, tangram, </a:t>
            </a:r>
            <a:r>
              <a:rPr lang="es-ES" sz="2400" dirty="0" err="1"/>
              <a:t>ferramenta</a:t>
            </a:r>
            <a:r>
              <a:rPr lang="es-ES" sz="2400" dirty="0"/>
              <a:t> simple, </a:t>
            </a:r>
            <a:r>
              <a:rPr lang="es-ES" sz="2400" dirty="0" err="1"/>
              <a:t>pequena</a:t>
            </a:r>
            <a:r>
              <a:rPr lang="es-ES" sz="2400" dirty="0"/>
              <a:t> </a:t>
            </a:r>
            <a:r>
              <a:rPr lang="es-ES" sz="2400" dirty="0" err="1"/>
              <a:t>papeleira</a:t>
            </a:r>
            <a:r>
              <a:rPr lang="es-ES" sz="2400" dirty="0"/>
              <a:t> de mesa, soporte para bebidas </a:t>
            </a:r>
            <a:r>
              <a:rPr lang="es-ES" sz="2400" dirty="0" err="1"/>
              <a:t>quentes</a:t>
            </a:r>
            <a:r>
              <a:rPr lang="es-ES" sz="2400" dirty="0"/>
              <a:t>…</a:t>
            </a:r>
          </a:p>
          <a:p>
            <a:r>
              <a:rPr lang="es-ES" sz="2400" dirty="0" err="1"/>
              <a:t>Actividade</a:t>
            </a:r>
            <a:r>
              <a:rPr lang="es-ES" sz="2400" dirty="0"/>
              <a:t> 2:</a:t>
            </a:r>
          </a:p>
          <a:p>
            <a:pPr lvl="1"/>
            <a:r>
              <a:rPr lang="es-ES" sz="2400" dirty="0"/>
              <a:t>Descarga un </a:t>
            </a:r>
            <a:r>
              <a:rPr lang="es-ES" sz="2400" dirty="0" err="1"/>
              <a:t>arquivo</a:t>
            </a:r>
            <a:r>
              <a:rPr lang="es-ES" sz="2400" dirty="0"/>
              <a:t> </a:t>
            </a:r>
            <a:r>
              <a:rPr lang="es-ES" sz="2400" dirty="0" err="1"/>
              <a:t>stl</a:t>
            </a:r>
            <a:r>
              <a:rPr lang="es-ES" sz="2400" dirty="0"/>
              <a:t> </a:t>
            </a:r>
            <a:r>
              <a:rPr lang="es-ES" sz="2400" dirty="0" err="1"/>
              <a:t>dalgunha</a:t>
            </a:r>
            <a:r>
              <a:rPr lang="es-ES" sz="2400" dirty="0"/>
              <a:t> das webs que se proporcionaron. </a:t>
            </a:r>
            <a:r>
              <a:rPr lang="es-ES" sz="2400" dirty="0" err="1"/>
              <a:t>Impórtao</a:t>
            </a:r>
            <a:r>
              <a:rPr lang="es-ES" sz="2400" dirty="0"/>
              <a:t> en </a:t>
            </a:r>
            <a:r>
              <a:rPr lang="es-ES" sz="2400" dirty="0" err="1"/>
              <a:t>Tinkercad</a:t>
            </a:r>
            <a:r>
              <a:rPr lang="es-ES" sz="2400" dirty="0"/>
              <a:t> e modifica os tamaños/formas. Exporta para impresión.</a:t>
            </a:r>
          </a:p>
          <a:p>
            <a:r>
              <a:rPr lang="es-ES" sz="2400" dirty="0" err="1"/>
              <a:t>Actividade</a:t>
            </a:r>
            <a:r>
              <a:rPr lang="es-ES" sz="2400" dirty="0"/>
              <a:t> 3: </a:t>
            </a:r>
          </a:p>
          <a:p>
            <a:pPr lvl="1"/>
            <a:r>
              <a:rPr lang="es-ES" sz="2400" dirty="0"/>
              <a:t>Prepara algún dos </a:t>
            </a:r>
            <a:r>
              <a:rPr lang="es-ES" sz="2400" dirty="0" err="1"/>
              <a:t>arquivos</a:t>
            </a:r>
            <a:r>
              <a:rPr lang="es-ES" sz="2400" dirty="0"/>
              <a:t> anteriores para a impresión 3D, </a:t>
            </a:r>
            <a:r>
              <a:rPr lang="es-ES" sz="2400" dirty="0" err="1"/>
              <a:t>empregando</a:t>
            </a:r>
            <a:r>
              <a:rPr lang="es-ES" sz="2400" dirty="0"/>
              <a:t> </a:t>
            </a:r>
            <a:r>
              <a:rPr lang="es-ES" sz="2400" dirty="0" err="1"/>
              <a:t>Creality</a:t>
            </a:r>
            <a:r>
              <a:rPr lang="es-ES" sz="2400" dirty="0"/>
              <a:t> </a:t>
            </a:r>
            <a:r>
              <a:rPr lang="es-ES" sz="2400" dirty="0" err="1"/>
              <a:t>Slicer</a:t>
            </a:r>
            <a:endParaRPr lang="es-ES" sz="2400" dirty="0"/>
          </a:p>
          <a:p>
            <a:pPr marL="530352" lvl="1" indent="0">
              <a:buNone/>
            </a:pPr>
            <a:endParaRPr lang="es-ES" sz="2400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E6C9574-E0F4-BD71-398C-5335F55E32DC}"/>
              </a:ext>
            </a:extLst>
          </p:cNvPr>
          <p:cNvSpPr/>
          <p:nvPr/>
        </p:nvSpPr>
        <p:spPr>
          <a:xfrm>
            <a:off x="11442357" y="6349718"/>
            <a:ext cx="469557" cy="409428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otón de acción: Inicio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6C9F27A-CD87-9951-162B-55015E095DF3}"/>
              </a:ext>
            </a:extLst>
          </p:cNvPr>
          <p:cNvSpPr/>
          <p:nvPr/>
        </p:nvSpPr>
        <p:spPr>
          <a:xfrm>
            <a:off x="838200" y="6349718"/>
            <a:ext cx="533400" cy="50828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77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26A5929-2793-BB34-19BD-C0096074F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46" y="407772"/>
            <a:ext cx="4894452" cy="28926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D57694-BD0D-F157-E4C5-0A6439453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825036"/>
            <a:ext cx="6080125" cy="24966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4B4A284-178C-FAE0-E082-EAC136A41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348" y="320363"/>
            <a:ext cx="5079160" cy="4752975"/>
          </a:xfrm>
          <a:prstGeom prst="rect">
            <a:avLst/>
          </a:prstGeom>
        </p:spPr>
      </p:pic>
      <p:sp>
        <p:nvSpPr>
          <p:cNvPr id="11" name="Llamada rectangular 10">
            <a:extLst>
              <a:ext uri="{FF2B5EF4-FFF2-40B4-BE49-F238E27FC236}">
                <a16:creationId xmlns:a16="http://schemas.microsoft.com/office/drawing/2014/main" id="{EC111452-95FE-415A-2EC8-EF076203702E}"/>
              </a:ext>
            </a:extLst>
          </p:cNvPr>
          <p:cNvSpPr/>
          <p:nvPr/>
        </p:nvSpPr>
        <p:spPr>
          <a:xfrm>
            <a:off x="6482374" y="5629275"/>
            <a:ext cx="2628900" cy="820953"/>
          </a:xfrm>
          <a:prstGeom prst="wedgeRectCallout">
            <a:avLst>
              <a:gd name="adj1" fmla="val -93689"/>
              <a:gd name="adj2" fmla="val -94038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Vista previa do proceso de impresión</a:t>
            </a:r>
          </a:p>
        </p:txBody>
      </p:sp>
      <p:sp>
        <p:nvSpPr>
          <p:cNvPr id="12" name="Llamada rectangular 11">
            <a:extLst>
              <a:ext uri="{FF2B5EF4-FFF2-40B4-BE49-F238E27FC236}">
                <a16:creationId xmlns:a16="http://schemas.microsoft.com/office/drawing/2014/main" id="{AE1FFA3D-01B6-C754-E261-B456EF043610}"/>
              </a:ext>
            </a:extLst>
          </p:cNvPr>
          <p:cNvSpPr/>
          <p:nvPr/>
        </p:nvSpPr>
        <p:spPr>
          <a:xfrm>
            <a:off x="10095470" y="4905632"/>
            <a:ext cx="1779373" cy="1416009"/>
          </a:xfrm>
          <a:prstGeom prst="wedgeRectCallout">
            <a:avLst>
              <a:gd name="adj1" fmla="val -64583"/>
              <a:gd name="adj2" fmla="val -97194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Propiedades </a:t>
            </a:r>
            <a:r>
              <a:rPr lang="es-ES" dirty="0" err="1"/>
              <a:t>xenéricas</a:t>
            </a:r>
            <a:r>
              <a:rPr lang="es-ES" dirty="0"/>
              <a:t> de impresión. Grosor paredes, </a:t>
            </a:r>
            <a:r>
              <a:rPr lang="es-ES" dirty="0" err="1"/>
              <a:t>recheos</a:t>
            </a:r>
            <a:r>
              <a:rPr lang="es-ES" dirty="0"/>
              <a:t>…</a:t>
            </a:r>
          </a:p>
        </p:txBody>
      </p:sp>
      <p:sp>
        <p:nvSpPr>
          <p:cNvPr id="13" name="Llamada rectangular 12">
            <a:extLst>
              <a:ext uri="{FF2B5EF4-FFF2-40B4-BE49-F238E27FC236}">
                <a16:creationId xmlns:a16="http://schemas.microsoft.com/office/drawing/2014/main" id="{7623F1B5-E278-50E4-166C-1A88F0BC9C4E}"/>
              </a:ext>
            </a:extLst>
          </p:cNvPr>
          <p:cNvSpPr/>
          <p:nvPr/>
        </p:nvSpPr>
        <p:spPr>
          <a:xfrm>
            <a:off x="2017712" y="3152248"/>
            <a:ext cx="2628900" cy="820953"/>
          </a:xfrm>
          <a:prstGeom prst="wedgeRectCallout">
            <a:avLst>
              <a:gd name="adj1" fmla="val -95569"/>
              <a:gd name="adj2" fmla="val -154245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Modificar, mover, </a:t>
            </a:r>
            <a:r>
              <a:rPr lang="es-ES" dirty="0" err="1"/>
              <a:t>xirar</a:t>
            </a:r>
            <a:r>
              <a:rPr lang="es-ES" dirty="0"/>
              <a:t>, escalar…</a:t>
            </a:r>
          </a:p>
        </p:txBody>
      </p:sp>
      <p:sp>
        <p:nvSpPr>
          <p:cNvPr id="14" name="Botón de acción: Volver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E02A324-B5FC-6A00-7D44-B3C9817EE0B0}"/>
              </a:ext>
            </a:extLst>
          </p:cNvPr>
          <p:cNvSpPr/>
          <p:nvPr/>
        </p:nvSpPr>
        <p:spPr>
          <a:xfrm>
            <a:off x="11513483" y="407772"/>
            <a:ext cx="498732" cy="518984"/>
          </a:xfrm>
          <a:prstGeom prst="actionButtonRetur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Botón de acción: Hacia delante o Siguiente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778D688-B935-77A8-D62F-9E5599B1E359}"/>
              </a:ext>
            </a:extLst>
          </p:cNvPr>
          <p:cNvSpPr/>
          <p:nvPr/>
        </p:nvSpPr>
        <p:spPr>
          <a:xfrm>
            <a:off x="11442357" y="6349718"/>
            <a:ext cx="469557" cy="409428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Botón de acción: Inicio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9419321-50DD-E2E0-289C-123A448EE2F2}"/>
              </a:ext>
            </a:extLst>
          </p:cNvPr>
          <p:cNvSpPr/>
          <p:nvPr/>
        </p:nvSpPr>
        <p:spPr>
          <a:xfrm>
            <a:off x="838200" y="6349718"/>
            <a:ext cx="533400" cy="50828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13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154C0-EBAB-8BD2-401C-A6874512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24" y="327454"/>
            <a:ext cx="3694670" cy="784654"/>
          </a:xfrm>
        </p:spPr>
        <p:txBody>
          <a:bodyPr/>
          <a:lstStyle/>
          <a:p>
            <a:r>
              <a:rPr lang="es-ES" dirty="0" err="1"/>
              <a:t>Creality</a:t>
            </a:r>
            <a:r>
              <a:rPr lang="es-ES" dirty="0"/>
              <a:t> </a:t>
            </a:r>
            <a:r>
              <a:rPr lang="es-ES" dirty="0" err="1"/>
              <a:t>Print</a:t>
            </a:r>
            <a:endParaRPr lang="es-ES" dirty="0"/>
          </a:p>
        </p:txBody>
      </p:sp>
      <p:sp>
        <p:nvSpPr>
          <p:cNvPr id="4" name="Botón de acción: Volver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3AA8C40-50AC-6D4F-D133-F48AEDDCC681}"/>
              </a:ext>
            </a:extLst>
          </p:cNvPr>
          <p:cNvSpPr/>
          <p:nvPr/>
        </p:nvSpPr>
        <p:spPr>
          <a:xfrm>
            <a:off x="11314327" y="327454"/>
            <a:ext cx="498732" cy="518984"/>
          </a:xfrm>
          <a:prstGeom prst="actionButtonRetur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C5937D-D6B4-41E3-B093-7D3A4420B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93" y="1000898"/>
            <a:ext cx="3162786" cy="406537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CC57F04-2704-3285-E873-7E5ABD955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110" y="2751136"/>
            <a:ext cx="5788907" cy="40512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2D61E4-A618-6DD7-E40E-241CFA49A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403" y="335376"/>
            <a:ext cx="5226341" cy="3192493"/>
          </a:xfrm>
          <a:prstGeom prst="rect">
            <a:avLst/>
          </a:prstGeom>
        </p:spPr>
      </p:pic>
      <p:sp>
        <p:nvSpPr>
          <p:cNvPr id="10" name="Llamada rectangular 9">
            <a:extLst>
              <a:ext uri="{FF2B5EF4-FFF2-40B4-BE49-F238E27FC236}">
                <a16:creationId xmlns:a16="http://schemas.microsoft.com/office/drawing/2014/main" id="{A323C7C9-82BB-EB07-C8EC-593F90F05226}"/>
              </a:ext>
            </a:extLst>
          </p:cNvPr>
          <p:cNvSpPr/>
          <p:nvPr/>
        </p:nvSpPr>
        <p:spPr>
          <a:xfrm>
            <a:off x="9898780" y="2325579"/>
            <a:ext cx="1779373" cy="1416009"/>
          </a:xfrm>
          <a:prstGeom prst="wedgeRectCallout">
            <a:avLst>
              <a:gd name="adj1" fmla="val -227778"/>
              <a:gd name="adj2" fmla="val -108538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Propiedades avanzadas de impresión: grosor liñas, capas, </a:t>
            </a:r>
            <a:r>
              <a:rPr lang="es-ES" dirty="0" err="1"/>
              <a:t>infill</a:t>
            </a:r>
            <a:r>
              <a:rPr lang="es-ES" dirty="0"/>
              <a:t>…</a:t>
            </a:r>
          </a:p>
        </p:txBody>
      </p:sp>
      <p:sp>
        <p:nvSpPr>
          <p:cNvPr id="7" name="Llamada rectangular 6">
            <a:extLst>
              <a:ext uri="{FF2B5EF4-FFF2-40B4-BE49-F238E27FC236}">
                <a16:creationId xmlns:a16="http://schemas.microsoft.com/office/drawing/2014/main" id="{FEDCD75A-CB38-E4AC-F5F2-8F3CC13941DE}"/>
              </a:ext>
            </a:extLst>
          </p:cNvPr>
          <p:cNvSpPr/>
          <p:nvPr/>
        </p:nvSpPr>
        <p:spPr>
          <a:xfrm>
            <a:off x="2241780" y="3692318"/>
            <a:ext cx="2219008" cy="937838"/>
          </a:xfrm>
          <a:prstGeom prst="wedgeRectCallout">
            <a:avLst>
              <a:gd name="adj1" fmla="val -95569"/>
              <a:gd name="adj2" fmla="val -154245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Modificar, mover, </a:t>
            </a:r>
            <a:r>
              <a:rPr lang="es-ES" dirty="0" err="1"/>
              <a:t>xirar</a:t>
            </a:r>
            <a:r>
              <a:rPr lang="es-ES" dirty="0"/>
              <a:t>, escalar…</a:t>
            </a:r>
          </a:p>
        </p:txBody>
      </p:sp>
      <p:sp>
        <p:nvSpPr>
          <p:cNvPr id="13" name="Llamada rectangular 12">
            <a:extLst>
              <a:ext uri="{FF2B5EF4-FFF2-40B4-BE49-F238E27FC236}">
                <a16:creationId xmlns:a16="http://schemas.microsoft.com/office/drawing/2014/main" id="{D5331E4C-7703-2253-D004-94877E74F666}"/>
              </a:ext>
            </a:extLst>
          </p:cNvPr>
          <p:cNvSpPr/>
          <p:nvPr/>
        </p:nvSpPr>
        <p:spPr>
          <a:xfrm>
            <a:off x="9095319" y="5166897"/>
            <a:ext cx="2717740" cy="1416008"/>
          </a:xfrm>
          <a:prstGeom prst="wedgeRectCallout">
            <a:avLst>
              <a:gd name="adj1" fmla="val -56962"/>
              <a:gd name="adj2" fmla="val -12868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Visionado da </a:t>
            </a:r>
            <a:r>
              <a:rPr lang="es-ES" dirty="0" err="1"/>
              <a:t>peza</a:t>
            </a:r>
            <a:r>
              <a:rPr lang="es-ES" dirty="0"/>
              <a:t>. Coa barra de </a:t>
            </a:r>
            <a:r>
              <a:rPr lang="es-ES" dirty="0" err="1"/>
              <a:t>desprazamento</a:t>
            </a:r>
            <a:r>
              <a:rPr lang="es-ES" dirty="0"/>
              <a:t> vemos estructura interna</a:t>
            </a:r>
          </a:p>
        </p:txBody>
      </p:sp>
      <p:sp>
        <p:nvSpPr>
          <p:cNvPr id="3" name="Botón de acción: Hacia delante o Siguient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547EF60-5227-DEB5-86D9-AEE1BDE1297F}"/>
              </a:ext>
            </a:extLst>
          </p:cNvPr>
          <p:cNvSpPr/>
          <p:nvPr/>
        </p:nvSpPr>
        <p:spPr>
          <a:xfrm>
            <a:off x="11442357" y="6349718"/>
            <a:ext cx="469557" cy="409428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Botón de acción: Inicio 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8BF750D-F05A-7DDA-2B0B-5A628DAFD188}"/>
              </a:ext>
            </a:extLst>
          </p:cNvPr>
          <p:cNvSpPr/>
          <p:nvPr/>
        </p:nvSpPr>
        <p:spPr>
          <a:xfrm>
            <a:off x="838200" y="6349718"/>
            <a:ext cx="533400" cy="508282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8840747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1650</TotalTime>
  <Words>508</Words>
  <Application>Microsoft Macintosh PowerPoint</Application>
  <PresentationFormat>Panorámica</PresentationFormat>
  <Paragraphs>82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Franklin Gothic Book</vt:lpstr>
      <vt:lpstr>LiberationSerif</vt:lpstr>
      <vt:lpstr>Recorte</vt:lpstr>
      <vt:lpstr>Deseño e impresión 3D</vt:lpstr>
      <vt:lpstr>IMPRESIÓN 3D</vt:lpstr>
      <vt:lpstr>SOFTWARE DESEÑO E IMPRESIÓN</vt:lpstr>
      <vt:lpstr>DESEÑO DE PEZAS EN TINKERCAD</vt:lpstr>
      <vt:lpstr>REPOSITORIOS </vt:lpstr>
      <vt:lpstr>Uso de Slicer/Cura</vt:lpstr>
      <vt:lpstr>PROPOSTA DE TRABALLO</vt:lpstr>
      <vt:lpstr>Presentación de PowerPoint</vt:lpstr>
      <vt:lpstr>Creality Print</vt:lpstr>
      <vt:lpstr>SOFTWARE DE DESEÑO PARA CORTADORA</vt:lpstr>
      <vt:lpstr>Presentación de PowerPoint</vt:lpstr>
      <vt:lpstr>Presentación de PowerPoint</vt:lpstr>
      <vt:lpstr>Descargar ficheiros para corte</vt:lpstr>
      <vt:lpstr>Presentación de PowerPoint</vt:lpstr>
      <vt:lpstr>EXEMPLOS DE POSIBLES PROXECTOS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Deseño e impresión 3D</dc:title>
  <dc:creator>Marcos Vazquez</dc:creator>
  <cp:lastModifiedBy>Marcos Vazquez</cp:lastModifiedBy>
  <cp:revision>19</cp:revision>
  <dcterms:created xsi:type="dcterms:W3CDTF">2024-04-01T08:52:58Z</dcterms:created>
  <dcterms:modified xsi:type="dcterms:W3CDTF">2025-02-04T10:08:52Z</dcterms:modified>
</cp:coreProperties>
</file>