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70" r:id="rId4"/>
    <p:sldId id="258" r:id="rId5"/>
    <p:sldId id="271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stetica integral" initials="Ei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3" autoAdjust="0"/>
    <p:restoredTop sz="94660"/>
  </p:normalViewPr>
  <p:slideViewPr>
    <p:cSldViewPr snapToGrid="0">
      <p:cViewPr varScale="1">
        <p:scale>
          <a:sx n="78" d="100"/>
          <a:sy n="78" d="100"/>
        </p:scale>
        <p:origin x="-102" y="-6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9-18T23:18:00.962" idx="1">
    <p:pos x="10" y="10"/>
    <p:text/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9-19T09:15:19.014" idx="2">
    <p:pos x="10" y="10"/>
    <p:text/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#1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417C0C-CF38-4482-B7FA-F528C987F80A}" type="doc">
      <dgm:prSet loTypeId="urn:microsoft.com/office/officeart/2005/8/layout/default#1" loCatId="list" qsTypeId="urn:microsoft.com/office/officeart/2005/8/quickstyle/simple1#1" qsCatId="simple" csTypeId="urn:microsoft.com/office/officeart/2005/8/colors/colorful5#1" csCatId="colorful" phldr="1"/>
      <dgm:spPr/>
      <dgm:t>
        <a:bodyPr/>
        <a:lstStyle/>
        <a:p>
          <a:endParaRPr lang="en-US"/>
        </a:p>
      </dgm:t>
    </dgm:pt>
    <dgm:pt modelId="{1A51836B-2E06-4E5B-917D-783752F768DD}">
      <dgm:prSet/>
      <dgm:spPr/>
      <dgm:t>
        <a:bodyPr/>
        <a:lstStyle/>
        <a:p>
          <a:r>
            <a:rPr lang="es-ES"/>
            <a:t>Servicios de estética y belleza.</a:t>
          </a:r>
          <a:endParaRPr lang="en-US"/>
        </a:p>
      </dgm:t>
    </dgm:pt>
    <dgm:pt modelId="{2E2034AF-C1F3-4A81-9320-2C9E5FBB6472}" type="parTrans" cxnId="{697027EB-FD83-4166-8455-B82430CE055D}">
      <dgm:prSet/>
      <dgm:spPr/>
      <dgm:t>
        <a:bodyPr/>
        <a:lstStyle/>
        <a:p>
          <a:endParaRPr lang="en-US"/>
        </a:p>
      </dgm:t>
    </dgm:pt>
    <dgm:pt modelId="{A28FEF14-C609-472A-A1AF-F43332C564EF}" type="sibTrans" cxnId="{697027EB-FD83-4166-8455-B82430CE055D}">
      <dgm:prSet/>
      <dgm:spPr/>
      <dgm:t>
        <a:bodyPr/>
        <a:lstStyle/>
        <a:p>
          <a:endParaRPr lang="en-US"/>
        </a:p>
      </dgm:t>
    </dgm:pt>
    <dgm:pt modelId="{0CE2B324-B21E-43E4-B930-719A78EA67DB}">
      <dgm:prSet/>
      <dgm:spPr/>
      <dgm:t>
        <a:bodyPr/>
        <a:lstStyle/>
        <a:p>
          <a:r>
            <a:rPr lang="es-ES" dirty="0"/>
            <a:t>Actividad comercial (ubicación).</a:t>
          </a:r>
          <a:endParaRPr lang="en-US" dirty="0"/>
        </a:p>
      </dgm:t>
    </dgm:pt>
    <dgm:pt modelId="{3E4D7106-AC3C-4D17-B190-07B16674FCEB}" type="parTrans" cxnId="{19DF475F-53C2-40F9-A3C8-23CEB6042B43}">
      <dgm:prSet/>
      <dgm:spPr/>
      <dgm:t>
        <a:bodyPr/>
        <a:lstStyle/>
        <a:p>
          <a:endParaRPr lang="en-US"/>
        </a:p>
      </dgm:t>
    </dgm:pt>
    <dgm:pt modelId="{09F70B6B-0ED5-44BA-AB00-140B40164F84}" type="sibTrans" cxnId="{19DF475F-53C2-40F9-A3C8-23CEB6042B43}">
      <dgm:prSet/>
      <dgm:spPr/>
      <dgm:t>
        <a:bodyPr/>
        <a:lstStyle/>
        <a:p>
          <a:endParaRPr lang="en-US"/>
        </a:p>
      </dgm:t>
    </dgm:pt>
    <dgm:pt modelId="{3EF504B2-24B2-4CE3-9BCF-6E5B3BB7A127}">
      <dgm:prSet/>
      <dgm:spPr/>
      <dgm:t>
        <a:bodyPr/>
        <a:lstStyle/>
        <a:p>
          <a:r>
            <a:rPr lang="es-ES"/>
            <a:t>Almacenamiento.</a:t>
          </a:r>
          <a:endParaRPr lang="en-US"/>
        </a:p>
      </dgm:t>
    </dgm:pt>
    <dgm:pt modelId="{2052E140-F6CB-4CBC-9704-C8557A5BFB82}" type="parTrans" cxnId="{063909ED-83EA-45A2-B71A-74400C1BF265}">
      <dgm:prSet/>
      <dgm:spPr/>
      <dgm:t>
        <a:bodyPr/>
        <a:lstStyle/>
        <a:p>
          <a:endParaRPr lang="en-US"/>
        </a:p>
      </dgm:t>
    </dgm:pt>
    <dgm:pt modelId="{E0958173-FAE7-40AC-9834-6D9C0AE4416A}" type="sibTrans" cxnId="{063909ED-83EA-45A2-B71A-74400C1BF265}">
      <dgm:prSet/>
      <dgm:spPr/>
      <dgm:t>
        <a:bodyPr/>
        <a:lstStyle/>
        <a:p>
          <a:endParaRPr lang="en-US"/>
        </a:p>
      </dgm:t>
    </dgm:pt>
    <dgm:pt modelId="{782A0A2B-88A1-4EC5-A52C-12C2B3E03911}">
      <dgm:prSet/>
      <dgm:spPr/>
      <dgm:t>
        <a:bodyPr/>
        <a:lstStyle/>
        <a:p>
          <a:r>
            <a:rPr lang="es-ES"/>
            <a:t>Servicios complementarios a la estética.</a:t>
          </a:r>
          <a:endParaRPr lang="en-US"/>
        </a:p>
      </dgm:t>
    </dgm:pt>
    <dgm:pt modelId="{A5C70383-D08E-4744-94A3-80BED975477F}" type="parTrans" cxnId="{7D6DB249-94AF-4184-8A2A-EDDED0C07856}">
      <dgm:prSet/>
      <dgm:spPr/>
      <dgm:t>
        <a:bodyPr/>
        <a:lstStyle/>
        <a:p>
          <a:endParaRPr lang="en-US"/>
        </a:p>
      </dgm:t>
    </dgm:pt>
    <dgm:pt modelId="{D846C60D-D5AD-419C-92CE-C596455ADBB0}" type="sibTrans" cxnId="{7D6DB249-94AF-4184-8A2A-EDDED0C07856}">
      <dgm:prSet/>
      <dgm:spPr/>
      <dgm:t>
        <a:bodyPr/>
        <a:lstStyle/>
        <a:p>
          <a:endParaRPr lang="en-US"/>
        </a:p>
      </dgm:t>
    </dgm:pt>
    <dgm:pt modelId="{D0206C17-1FAB-48FB-91B5-8C387DBFA0B0}">
      <dgm:prSet/>
      <dgm:spPr/>
      <dgm:t>
        <a:bodyPr/>
        <a:lstStyle/>
        <a:p>
          <a:r>
            <a:rPr lang="es-ES"/>
            <a:t>Calidad y marketing. </a:t>
          </a:r>
          <a:endParaRPr lang="en-US"/>
        </a:p>
      </dgm:t>
    </dgm:pt>
    <dgm:pt modelId="{E6636368-9A07-4842-930A-8D19AF2B83D9}" type="parTrans" cxnId="{1C84FA20-3C2C-41EC-A6E2-DDE17AC9ED7D}">
      <dgm:prSet/>
      <dgm:spPr/>
      <dgm:t>
        <a:bodyPr/>
        <a:lstStyle/>
        <a:p>
          <a:endParaRPr lang="en-US"/>
        </a:p>
      </dgm:t>
    </dgm:pt>
    <dgm:pt modelId="{66D33D6F-3D28-4A1A-A519-649756C2F266}" type="sibTrans" cxnId="{1C84FA20-3C2C-41EC-A6E2-DDE17AC9ED7D}">
      <dgm:prSet/>
      <dgm:spPr/>
      <dgm:t>
        <a:bodyPr/>
        <a:lstStyle/>
        <a:p>
          <a:endParaRPr lang="en-US"/>
        </a:p>
      </dgm:t>
    </dgm:pt>
    <dgm:pt modelId="{BFF07379-C67E-4897-9EF2-080E5732D834}">
      <dgm:prSet/>
      <dgm:spPr/>
      <dgm:t>
        <a:bodyPr/>
        <a:lstStyle/>
        <a:p>
          <a:r>
            <a:rPr lang="es-ES" dirty="0"/>
            <a:t>Otros (base de datos, archivo).</a:t>
          </a:r>
          <a:endParaRPr lang="en-US" dirty="0"/>
        </a:p>
      </dgm:t>
    </dgm:pt>
    <dgm:pt modelId="{47BB9A91-2086-4509-9191-ABEB2ECA84E4}" type="parTrans" cxnId="{6C2454EE-E93F-4624-BA67-8FF6CF96569C}">
      <dgm:prSet/>
      <dgm:spPr/>
      <dgm:t>
        <a:bodyPr/>
        <a:lstStyle/>
        <a:p>
          <a:endParaRPr lang="en-US"/>
        </a:p>
      </dgm:t>
    </dgm:pt>
    <dgm:pt modelId="{E75D97F0-B754-4986-87DC-325A22E2D94F}" type="sibTrans" cxnId="{6C2454EE-E93F-4624-BA67-8FF6CF96569C}">
      <dgm:prSet/>
      <dgm:spPr/>
      <dgm:t>
        <a:bodyPr/>
        <a:lstStyle/>
        <a:p>
          <a:endParaRPr lang="en-US"/>
        </a:p>
      </dgm:t>
    </dgm:pt>
    <dgm:pt modelId="{D74DD27B-9DF3-45D2-BC62-F54499BAAE64}" type="pres">
      <dgm:prSet presAssocID="{FC417C0C-CF38-4482-B7FA-F528C987F80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23768CC-CB9A-486F-86C3-4B6799A22385}" type="pres">
      <dgm:prSet presAssocID="{1A51836B-2E06-4E5B-917D-783752F768DD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442B8B8-ED96-402D-99CE-11524BF7D7F5}" type="pres">
      <dgm:prSet presAssocID="{A28FEF14-C609-472A-A1AF-F43332C564EF}" presName="sibTrans" presStyleCnt="0"/>
      <dgm:spPr/>
    </dgm:pt>
    <dgm:pt modelId="{51A52EB8-8387-4228-BFA6-09EE2CE44B20}" type="pres">
      <dgm:prSet presAssocID="{0CE2B324-B21E-43E4-B930-719A78EA67DB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F49036B-9BDB-4BCA-89A6-7D0F80D1EC1F}" type="pres">
      <dgm:prSet presAssocID="{09F70B6B-0ED5-44BA-AB00-140B40164F84}" presName="sibTrans" presStyleCnt="0"/>
      <dgm:spPr/>
    </dgm:pt>
    <dgm:pt modelId="{3A37C9BD-4DCE-4793-AA03-B622EB058D50}" type="pres">
      <dgm:prSet presAssocID="{3EF504B2-24B2-4CE3-9BCF-6E5B3BB7A127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330FDEB-B675-4EAE-8616-1CC1315F3E6E}" type="pres">
      <dgm:prSet presAssocID="{E0958173-FAE7-40AC-9834-6D9C0AE4416A}" presName="sibTrans" presStyleCnt="0"/>
      <dgm:spPr/>
    </dgm:pt>
    <dgm:pt modelId="{1E6CC4B7-CB46-4D51-9BA1-ADF3C712A267}" type="pres">
      <dgm:prSet presAssocID="{782A0A2B-88A1-4EC5-A52C-12C2B3E03911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917EBC0-4DB3-4575-A99D-73E2C891598B}" type="pres">
      <dgm:prSet presAssocID="{D846C60D-D5AD-419C-92CE-C596455ADBB0}" presName="sibTrans" presStyleCnt="0"/>
      <dgm:spPr/>
    </dgm:pt>
    <dgm:pt modelId="{08C6378B-AA7A-4424-8031-D772C649964D}" type="pres">
      <dgm:prSet presAssocID="{D0206C17-1FAB-48FB-91B5-8C387DBFA0B0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3BEA2CD-7DAA-4C79-9ECA-37B65BEEDC01}" type="pres">
      <dgm:prSet presAssocID="{66D33D6F-3D28-4A1A-A519-649756C2F266}" presName="sibTrans" presStyleCnt="0"/>
      <dgm:spPr/>
    </dgm:pt>
    <dgm:pt modelId="{0864D0E8-4F75-4D46-92B1-91093506D1C8}" type="pres">
      <dgm:prSet presAssocID="{BFF07379-C67E-4897-9EF2-080E5732D834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9DF475F-53C2-40F9-A3C8-23CEB6042B43}" srcId="{FC417C0C-CF38-4482-B7FA-F528C987F80A}" destId="{0CE2B324-B21E-43E4-B930-719A78EA67DB}" srcOrd="1" destOrd="0" parTransId="{3E4D7106-AC3C-4D17-B190-07B16674FCEB}" sibTransId="{09F70B6B-0ED5-44BA-AB00-140B40164F84}"/>
    <dgm:cxn modelId="{FBF23629-38D4-427D-882E-578CAE2785A1}" type="presOf" srcId="{3EF504B2-24B2-4CE3-9BCF-6E5B3BB7A127}" destId="{3A37C9BD-4DCE-4793-AA03-B622EB058D50}" srcOrd="0" destOrd="0" presId="urn:microsoft.com/office/officeart/2005/8/layout/default#1"/>
    <dgm:cxn modelId="{6C2454EE-E93F-4624-BA67-8FF6CF96569C}" srcId="{FC417C0C-CF38-4482-B7FA-F528C987F80A}" destId="{BFF07379-C67E-4897-9EF2-080E5732D834}" srcOrd="5" destOrd="0" parTransId="{47BB9A91-2086-4509-9191-ABEB2ECA84E4}" sibTransId="{E75D97F0-B754-4986-87DC-325A22E2D94F}"/>
    <dgm:cxn modelId="{ED8C1833-F732-4055-82B6-1D803C36DF82}" type="presOf" srcId="{BFF07379-C67E-4897-9EF2-080E5732D834}" destId="{0864D0E8-4F75-4D46-92B1-91093506D1C8}" srcOrd="0" destOrd="0" presId="urn:microsoft.com/office/officeart/2005/8/layout/default#1"/>
    <dgm:cxn modelId="{604D8FCC-13EC-4E8A-83F2-A8FC8ABCD665}" type="presOf" srcId="{D0206C17-1FAB-48FB-91B5-8C387DBFA0B0}" destId="{08C6378B-AA7A-4424-8031-D772C649964D}" srcOrd="0" destOrd="0" presId="urn:microsoft.com/office/officeart/2005/8/layout/default#1"/>
    <dgm:cxn modelId="{697027EB-FD83-4166-8455-B82430CE055D}" srcId="{FC417C0C-CF38-4482-B7FA-F528C987F80A}" destId="{1A51836B-2E06-4E5B-917D-783752F768DD}" srcOrd="0" destOrd="0" parTransId="{2E2034AF-C1F3-4A81-9320-2C9E5FBB6472}" sibTransId="{A28FEF14-C609-472A-A1AF-F43332C564EF}"/>
    <dgm:cxn modelId="{1C84FA20-3C2C-41EC-A6E2-DDE17AC9ED7D}" srcId="{FC417C0C-CF38-4482-B7FA-F528C987F80A}" destId="{D0206C17-1FAB-48FB-91B5-8C387DBFA0B0}" srcOrd="4" destOrd="0" parTransId="{E6636368-9A07-4842-930A-8D19AF2B83D9}" sibTransId="{66D33D6F-3D28-4A1A-A519-649756C2F266}"/>
    <dgm:cxn modelId="{11726B18-6D13-4036-A38B-5208FDF56C27}" type="presOf" srcId="{1A51836B-2E06-4E5B-917D-783752F768DD}" destId="{A23768CC-CB9A-486F-86C3-4B6799A22385}" srcOrd="0" destOrd="0" presId="urn:microsoft.com/office/officeart/2005/8/layout/default#1"/>
    <dgm:cxn modelId="{125997FD-D60F-4CB6-B9C3-98FC78480602}" type="presOf" srcId="{0CE2B324-B21E-43E4-B930-719A78EA67DB}" destId="{51A52EB8-8387-4228-BFA6-09EE2CE44B20}" srcOrd="0" destOrd="0" presId="urn:microsoft.com/office/officeart/2005/8/layout/default#1"/>
    <dgm:cxn modelId="{8F87FA21-6087-4D8C-ABBF-E7309F1C662A}" type="presOf" srcId="{FC417C0C-CF38-4482-B7FA-F528C987F80A}" destId="{D74DD27B-9DF3-45D2-BC62-F54499BAAE64}" srcOrd="0" destOrd="0" presId="urn:microsoft.com/office/officeart/2005/8/layout/default#1"/>
    <dgm:cxn modelId="{7D6DB249-94AF-4184-8A2A-EDDED0C07856}" srcId="{FC417C0C-CF38-4482-B7FA-F528C987F80A}" destId="{782A0A2B-88A1-4EC5-A52C-12C2B3E03911}" srcOrd="3" destOrd="0" parTransId="{A5C70383-D08E-4744-94A3-80BED975477F}" sibTransId="{D846C60D-D5AD-419C-92CE-C596455ADBB0}"/>
    <dgm:cxn modelId="{B1D94547-DBA5-4088-8AE5-522B1651EAC9}" type="presOf" srcId="{782A0A2B-88A1-4EC5-A52C-12C2B3E03911}" destId="{1E6CC4B7-CB46-4D51-9BA1-ADF3C712A267}" srcOrd="0" destOrd="0" presId="urn:microsoft.com/office/officeart/2005/8/layout/default#1"/>
    <dgm:cxn modelId="{063909ED-83EA-45A2-B71A-74400C1BF265}" srcId="{FC417C0C-CF38-4482-B7FA-F528C987F80A}" destId="{3EF504B2-24B2-4CE3-9BCF-6E5B3BB7A127}" srcOrd="2" destOrd="0" parTransId="{2052E140-F6CB-4CBC-9704-C8557A5BFB82}" sibTransId="{E0958173-FAE7-40AC-9834-6D9C0AE4416A}"/>
    <dgm:cxn modelId="{322B3D76-C015-423B-A83B-E9EDF71C1502}" type="presParOf" srcId="{D74DD27B-9DF3-45D2-BC62-F54499BAAE64}" destId="{A23768CC-CB9A-486F-86C3-4B6799A22385}" srcOrd="0" destOrd="0" presId="urn:microsoft.com/office/officeart/2005/8/layout/default#1"/>
    <dgm:cxn modelId="{85C68732-D6CA-44A4-BE80-535C74D05853}" type="presParOf" srcId="{D74DD27B-9DF3-45D2-BC62-F54499BAAE64}" destId="{3442B8B8-ED96-402D-99CE-11524BF7D7F5}" srcOrd="1" destOrd="0" presId="urn:microsoft.com/office/officeart/2005/8/layout/default#1"/>
    <dgm:cxn modelId="{5CADDC8B-1E8C-4BC8-8990-3102E79C28B6}" type="presParOf" srcId="{D74DD27B-9DF3-45D2-BC62-F54499BAAE64}" destId="{51A52EB8-8387-4228-BFA6-09EE2CE44B20}" srcOrd="2" destOrd="0" presId="urn:microsoft.com/office/officeart/2005/8/layout/default#1"/>
    <dgm:cxn modelId="{EF3DD523-8FE0-4349-B392-880B2FEE70D2}" type="presParOf" srcId="{D74DD27B-9DF3-45D2-BC62-F54499BAAE64}" destId="{9F49036B-9BDB-4BCA-89A6-7D0F80D1EC1F}" srcOrd="3" destOrd="0" presId="urn:microsoft.com/office/officeart/2005/8/layout/default#1"/>
    <dgm:cxn modelId="{D1AFD11C-1A1A-44AA-BC93-352D682BA0BF}" type="presParOf" srcId="{D74DD27B-9DF3-45D2-BC62-F54499BAAE64}" destId="{3A37C9BD-4DCE-4793-AA03-B622EB058D50}" srcOrd="4" destOrd="0" presId="urn:microsoft.com/office/officeart/2005/8/layout/default#1"/>
    <dgm:cxn modelId="{9A20430F-7E01-407E-B724-BE18510D87AE}" type="presParOf" srcId="{D74DD27B-9DF3-45D2-BC62-F54499BAAE64}" destId="{7330FDEB-B675-4EAE-8616-1CC1315F3E6E}" srcOrd="5" destOrd="0" presId="urn:microsoft.com/office/officeart/2005/8/layout/default#1"/>
    <dgm:cxn modelId="{0EF0BB32-6FBB-45EA-8857-3E4D2C419957}" type="presParOf" srcId="{D74DD27B-9DF3-45D2-BC62-F54499BAAE64}" destId="{1E6CC4B7-CB46-4D51-9BA1-ADF3C712A267}" srcOrd="6" destOrd="0" presId="urn:microsoft.com/office/officeart/2005/8/layout/default#1"/>
    <dgm:cxn modelId="{97E690AB-E2B8-4FA0-8E20-08800110C044}" type="presParOf" srcId="{D74DD27B-9DF3-45D2-BC62-F54499BAAE64}" destId="{6917EBC0-4DB3-4575-A99D-73E2C891598B}" srcOrd="7" destOrd="0" presId="urn:microsoft.com/office/officeart/2005/8/layout/default#1"/>
    <dgm:cxn modelId="{5BBDC155-4821-47DF-A590-44475F6ECD88}" type="presParOf" srcId="{D74DD27B-9DF3-45D2-BC62-F54499BAAE64}" destId="{08C6378B-AA7A-4424-8031-D772C649964D}" srcOrd="8" destOrd="0" presId="urn:microsoft.com/office/officeart/2005/8/layout/default#1"/>
    <dgm:cxn modelId="{030950DA-608B-4F94-A45D-6F896A209CDE}" type="presParOf" srcId="{D74DD27B-9DF3-45D2-BC62-F54499BAAE64}" destId="{43BEA2CD-7DAA-4C79-9ECA-37B65BEEDC01}" srcOrd="9" destOrd="0" presId="urn:microsoft.com/office/officeart/2005/8/layout/default#1"/>
    <dgm:cxn modelId="{C06BAC5E-1450-4992-8572-6C78F950D5C1}" type="presParOf" srcId="{D74DD27B-9DF3-45D2-BC62-F54499BAAE64}" destId="{0864D0E8-4F75-4D46-92B1-91093506D1C8}" srcOrd="1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23768CC-CB9A-486F-86C3-4B6799A22385}">
      <dsp:nvSpPr>
        <dsp:cNvPr id="0" name=""/>
        <dsp:cNvSpPr/>
      </dsp:nvSpPr>
      <dsp:spPr>
        <a:xfrm>
          <a:off x="547" y="502777"/>
          <a:ext cx="2134064" cy="128043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/>
            <a:t>Servicios de estética y belleza.</a:t>
          </a:r>
          <a:endParaRPr lang="en-US" sz="2000" kern="1200"/>
        </a:p>
      </dsp:txBody>
      <dsp:txXfrm>
        <a:off x="547" y="502777"/>
        <a:ext cx="2134064" cy="1280438"/>
      </dsp:txXfrm>
    </dsp:sp>
    <dsp:sp modelId="{51A52EB8-8387-4228-BFA6-09EE2CE44B20}">
      <dsp:nvSpPr>
        <dsp:cNvPr id="0" name=""/>
        <dsp:cNvSpPr/>
      </dsp:nvSpPr>
      <dsp:spPr>
        <a:xfrm>
          <a:off x="2348018" y="502777"/>
          <a:ext cx="2134064" cy="1280438"/>
        </a:xfrm>
        <a:prstGeom prst="rect">
          <a:avLst/>
        </a:prstGeom>
        <a:solidFill>
          <a:schemeClr val="accent5">
            <a:hueOff val="1747139"/>
            <a:satOff val="-9128"/>
            <a:lumOff val="215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/>
            <a:t>Actividad comercial (ubicación).</a:t>
          </a:r>
          <a:endParaRPr lang="en-US" sz="2000" kern="1200" dirty="0"/>
        </a:p>
      </dsp:txBody>
      <dsp:txXfrm>
        <a:off x="2348018" y="502777"/>
        <a:ext cx="2134064" cy="1280438"/>
      </dsp:txXfrm>
    </dsp:sp>
    <dsp:sp modelId="{3A37C9BD-4DCE-4793-AA03-B622EB058D50}">
      <dsp:nvSpPr>
        <dsp:cNvPr id="0" name=""/>
        <dsp:cNvSpPr/>
      </dsp:nvSpPr>
      <dsp:spPr>
        <a:xfrm>
          <a:off x="547" y="1996623"/>
          <a:ext cx="2134064" cy="1280438"/>
        </a:xfrm>
        <a:prstGeom prst="rect">
          <a:avLst/>
        </a:prstGeom>
        <a:solidFill>
          <a:schemeClr val="accent5">
            <a:hueOff val="3494277"/>
            <a:satOff val="-18256"/>
            <a:lumOff val="431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/>
            <a:t>Almacenamiento.</a:t>
          </a:r>
          <a:endParaRPr lang="en-US" sz="2000" kern="1200"/>
        </a:p>
      </dsp:txBody>
      <dsp:txXfrm>
        <a:off x="547" y="1996623"/>
        <a:ext cx="2134064" cy="1280438"/>
      </dsp:txXfrm>
    </dsp:sp>
    <dsp:sp modelId="{1E6CC4B7-CB46-4D51-9BA1-ADF3C712A267}">
      <dsp:nvSpPr>
        <dsp:cNvPr id="0" name=""/>
        <dsp:cNvSpPr/>
      </dsp:nvSpPr>
      <dsp:spPr>
        <a:xfrm>
          <a:off x="2348018" y="1996623"/>
          <a:ext cx="2134064" cy="1280438"/>
        </a:xfrm>
        <a:prstGeom prst="rect">
          <a:avLst/>
        </a:prstGeom>
        <a:solidFill>
          <a:schemeClr val="accent5">
            <a:hueOff val="5241416"/>
            <a:satOff val="-27383"/>
            <a:lumOff val="647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/>
            <a:t>Servicios complementarios a la estética.</a:t>
          </a:r>
          <a:endParaRPr lang="en-US" sz="2000" kern="1200"/>
        </a:p>
      </dsp:txBody>
      <dsp:txXfrm>
        <a:off x="2348018" y="1996623"/>
        <a:ext cx="2134064" cy="1280438"/>
      </dsp:txXfrm>
    </dsp:sp>
    <dsp:sp modelId="{08C6378B-AA7A-4424-8031-D772C649964D}">
      <dsp:nvSpPr>
        <dsp:cNvPr id="0" name=""/>
        <dsp:cNvSpPr/>
      </dsp:nvSpPr>
      <dsp:spPr>
        <a:xfrm>
          <a:off x="547" y="3490468"/>
          <a:ext cx="2134064" cy="1280438"/>
        </a:xfrm>
        <a:prstGeom prst="rect">
          <a:avLst/>
        </a:prstGeom>
        <a:solidFill>
          <a:schemeClr val="accent5">
            <a:hueOff val="6988554"/>
            <a:satOff val="-36511"/>
            <a:lumOff val="862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/>
            <a:t>Calidad y marketing. </a:t>
          </a:r>
          <a:endParaRPr lang="en-US" sz="2000" kern="1200"/>
        </a:p>
      </dsp:txBody>
      <dsp:txXfrm>
        <a:off x="547" y="3490468"/>
        <a:ext cx="2134064" cy="1280438"/>
      </dsp:txXfrm>
    </dsp:sp>
    <dsp:sp modelId="{0864D0E8-4F75-4D46-92B1-91093506D1C8}">
      <dsp:nvSpPr>
        <dsp:cNvPr id="0" name=""/>
        <dsp:cNvSpPr/>
      </dsp:nvSpPr>
      <dsp:spPr>
        <a:xfrm>
          <a:off x="2348018" y="3490468"/>
          <a:ext cx="2134064" cy="1280438"/>
        </a:xfrm>
        <a:prstGeom prst="rect">
          <a:avLst/>
        </a:prstGeom>
        <a:solidFill>
          <a:schemeClr val="accent5">
            <a:hueOff val="8735693"/>
            <a:satOff val="-45639"/>
            <a:lumOff val="1078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/>
            <a:t>Otros (base de datos, archivo).</a:t>
          </a:r>
          <a:endParaRPr lang="en-US" sz="2000" kern="1200" dirty="0"/>
        </a:p>
      </dsp:txBody>
      <dsp:txXfrm>
        <a:off x="2348018" y="3490468"/>
        <a:ext cx="2134064" cy="12804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off" val="ctr"/>
          <dgm:param type="contDir" val="sameDir"/>
          <dgm:param type="grDir" val="tL"/>
          <dgm:param type="flowDir" val="row"/>
        </dgm:alg>
      </dgm:if>
      <dgm:else name="Name2">
        <dgm:alg type="snake">
          <dgm:param type="off" val="ctr"/>
          <dgm:param type="contDir" val="sameDir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dirty="0"/>
              <a:pPr/>
              <a:t>9/17/2024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dirty="0"/>
              <a:pPr/>
              <a:t>9/17/2024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dirty="0"/>
              <a:pPr/>
              <a:t>9/17/2024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dirty="0"/>
              <a:pPr/>
              <a:t>9/17/2024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dirty="0"/>
              <a:pPr/>
              <a:t>9/17/2024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dirty="0"/>
              <a:pPr/>
              <a:t>9/17/2024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dirty="0"/>
              <a:pPr/>
              <a:t>9/17/2024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pPr/>
              <a:t>9/17/2024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dirty="0"/>
              <a:pPr/>
              <a:t>9/17/2024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dirty="0"/>
              <a:pPr/>
              <a:t>9/17/2024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dirty="0"/>
              <a:pPr/>
              <a:t>9/17/2024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dirty="0"/>
              <a:pPr/>
              <a:t>9/17/2024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805" indent="-344805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655" indent="-338455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9205" indent="-344805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10055" indent="-338455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605" indent="-344805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870" indent="-338455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455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050" indent="-338455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775" indent="-338455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3.png"/><Relationship Id="rId9" Type="http://schemas.microsoft.com/office/2007/relationships/diagramDrawing" Target="../diagrams/drawing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comments" Target="../comments/commen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3" name="Picture 1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5" name="Rectangle 1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974255" y="5166420"/>
            <a:ext cx="7929400" cy="1220311"/>
          </a:xfrm>
        </p:spPr>
        <p:txBody>
          <a:bodyPr>
            <a:noAutofit/>
          </a:bodyPr>
          <a:lstStyle/>
          <a:p>
            <a:r>
              <a:rPr lang="es-ES" sz="4000" dirty="0"/>
              <a:t>ACTIVIDADES EN CABINA </a:t>
            </a:r>
            <a:br>
              <a:rPr lang="es-ES" sz="4000" dirty="0"/>
            </a:br>
            <a:endParaRPr lang="es-ES" sz="40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133536" y="4752007"/>
            <a:ext cx="8286075" cy="414413"/>
          </a:xfrm>
        </p:spPr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19" name="Rectangle 1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5"/>
          <a:srcRect t="23689" r="-1" b="6345"/>
          <a:stretch>
            <a:fillRect/>
          </a:stretch>
        </p:blipFill>
        <p:spPr>
          <a:xfrm>
            <a:off x="1005401" y="-1"/>
            <a:ext cx="10380133" cy="4030679"/>
          </a:xfrm>
          <a:prstGeom prst="rect">
            <a:avLst/>
          </a:prstGeom>
          <a:ln>
            <a:solidFill>
              <a:schemeClr val="accent6"/>
            </a:solidFill>
          </a:ln>
        </p:spPr>
      </p:pic>
      <p:sp>
        <p:nvSpPr>
          <p:cNvPr id="21" name="Rectangle 2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1" name="Picture 10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3" name="Rectangle 1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TextBox 20"/>
          <p:cNvSpPr txBox="1"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 useBgFill="1">
        <p:nvSpPr>
          <p:cNvPr id="23" name="Rectangle 2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27" name="Picture 26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29" name="Rectangle 2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97554" y="992934"/>
            <a:ext cx="6008230" cy="226855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000" dirty="0"/>
              <a:t>CENTROS DE BRONCEADO </a:t>
            </a:r>
          </a:p>
        </p:txBody>
      </p:sp>
      <p:sp>
        <p:nvSpPr>
          <p:cNvPr id="35" name="Rectangle 3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7928103" y="576802"/>
            <a:ext cx="2477307" cy="24773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72326" y="3493684"/>
            <a:ext cx="3409516" cy="24667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CuadroTexto 7"/>
          <p:cNvSpPr txBox="1"/>
          <p:nvPr/>
        </p:nvSpPr>
        <p:spPr>
          <a:xfrm>
            <a:off x="1381125" y="2514600"/>
            <a:ext cx="45385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- Posee aparatos de:</a:t>
            </a:r>
          </a:p>
          <a:p>
            <a:r>
              <a:rPr lang="es-ES" dirty="0"/>
              <a:t>	 bronceado artificial</a:t>
            </a:r>
          </a:p>
          <a:p>
            <a:r>
              <a:rPr lang="es-ES" dirty="0"/>
              <a:t>	cabinas individuales de rayos UVA</a:t>
            </a:r>
          </a:p>
          <a:p>
            <a:r>
              <a:rPr lang="es-ES" dirty="0"/>
              <a:t>- Amplían con oferta de otros tratamientos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  <a:noFill/>
        </p:spPr>
      </p:pic>
      <p:sp>
        <p:nvSpPr>
          <p:cNvPr id="14" name="Freeform: Shape 1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6200000">
            <a:off x="3678519" y="-1660968"/>
            <a:ext cx="5838229" cy="11188733"/>
          </a:xfrm>
          <a:custGeom>
            <a:avLst/>
            <a:gdLst>
              <a:gd name="connsiteX0" fmla="*/ 0 w 7821919"/>
              <a:gd name="connsiteY0" fmla="*/ 0 h 6858000"/>
              <a:gd name="connsiteX1" fmla="*/ 6983367 w 7821919"/>
              <a:gd name="connsiteY1" fmla="*/ 0 h 6858000"/>
              <a:gd name="connsiteX2" fmla="*/ 6982269 w 7821919"/>
              <a:gd name="connsiteY2" fmla="*/ 1331 h 6858000"/>
              <a:gd name="connsiteX3" fmla="*/ 6833782 w 7821919"/>
              <a:gd name="connsiteY3" fmla="*/ 487443 h 6858000"/>
              <a:gd name="connsiteX4" fmla="*/ 6851446 w 7821919"/>
              <a:gd name="connsiteY4" fmla="*/ 662666 h 6858000"/>
              <a:gd name="connsiteX5" fmla="*/ 6857532 w 7821919"/>
              <a:gd name="connsiteY5" fmla="*/ 686333 h 6858000"/>
              <a:gd name="connsiteX6" fmla="*/ 6806927 w 7821919"/>
              <a:gd name="connsiteY6" fmla="*/ 699345 h 6858000"/>
              <a:gd name="connsiteX7" fmla="*/ 5555365 w 7821919"/>
              <a:gd name="connsiteY7" fmla="*/ 2400515 h 6858000"/>
              <a:gd name="connsiteX8" fmla="*/ 7336617 w 7821919"/>
              <a:gd name="connsiteY8" fmla="*/ 4181767 h 6858000"/>
              <a:gd name="connsiteX9" fmla="*/ 7452815 w 7821919"/>
              <a:gd name="connsiteY9" fmla="*/ 4175900 h 6858000"/>
              <a:gd name="connsiteX10" fmla="*/ 7437456 w 7821919"/>
              <a:gd name="connsiteY10" fmla="*/ 4225378 h 6858000"/>
              <a:gd name="connsiteX11" fmla="*/ 7428275 w 7821919"/>
              <a:gd name="connsiteY11" fmla="*/ 4316448 h 6858000"/>
              <a:gd name="connsiteX12" fmla="*/ 7789089 w 7821919"/>
              <a:gd name="connsiteY12" fmla="*/ 4759152 h 6858000"/>
              <a:gd name="connsiteX13" fmla="*/ 7821919 w 7821919"/>
              <a:gd name="connsiteY13" fmla="*/ 4762461 h 6858000"/>
              <a:gd name="connsiteX14" fmla="*/ 7809638 w 7821919"/>
              <a:gd name="connsiteY14" fmla="*/ 4785088 h 6858000"/>
              <a:gd name="connsiteX15" fmla="*/ 7794661 w 7821919"/>
              <a:gd name="connsiteY15" fmla="*/ 4833335 h 6858000"/>
              <a:gd name="connsiteX16" fmla="*/ 7524776 w 7821919"/>
              <a:gd name="connsiteY16" fmla="*/ 4917113 h 6858000"/>
              <a:gd name="connsiteX17" fmla="*/ 6642110 w 7821919"/>
              <a:gd name="connsiteY17" fmla="*/ 6248746 h 6858000"/>
              <a:gd name="connsiteX18" fmla="*/ 6755682 w 7821919"/>
              <a:gd name="connsiteY18" fmla="*/ 6811285 h 6858000"/>
              <a:gd name="connsiteX19" fmla="*/ 6778185 w 7821919"/>
              <a:gd name="connsiteY19" fmla="*/ 6858000 h 6858000"/>
              <a:gd name="connsiteX20" fmla="*/ 0 w 7821919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25000">
                <a:schemeClr val="accent1">
                  <a:alpha val="0"/>
                </a:schemeClr>
              </a:gs>
              <a:gs pos="100000">
                <a:schemeClr val="accent1">
                  <a:alpha val="75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6" name="Picture 15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7" y="0"/>
            <a:ext cx="12189867" cy="6858000"/>
          </a:xfrm>
          <a:prstGeom prst="rect">
            <a:avLst/>
          </a:prstGeom>
        </p:spPr>
      </p:pic>
      <p:sp>
        <p:nvSpPr>
          <p:cNvPr id="18" name="Rectangl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chemeClr val="tx2">
              <a:lumMod val="1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953542" y="0"/>
            <a:ext cx="7875912" cy="6858000"/>
          </a:xfrm>
          <a:custGeom>
            <a:avLst/>
            <a:gdLst>
              <a:gd name="connsiteX0" fmla="*/ 0 w 7821919"/>
              <a:gd name="connsiteY0" fmla="*/ 0 h 6858000"/>
              <a:gd name="connsiteX1" fmla="*/ 6983367 w 7821919"/>
              <a:gd name="connsiteY1" fmla="*/ 0 h 6858000"/>
              <a:gd name="connsiteX2" fmla="*/ 6982269 w 7821919"/>
              <a:gd name="connsiteY2" fmla="*/ 1331 h 6858000"/>
              <a:gd name="connsiteX3" fmla="*/ 6833782 w 7821919"/>
              <a:gd name="connsiteY3" fmla="*/ 487443 h 6858000"/>
              <a:gd name="connsiteX4" fmla="*/ 6851446 w 7821919"/>
              <a:gd name="connsiteY4" fmla="*/ 662666 h 6858000"/>
              <a:gd name="connsiteX5" fmla="*/ 6857532 w 7821919"/>
              <a:gd name="connsiteY5" fmla="*/ 686333 h 6858000"/>
              <a:gd name="connsiteX6" fmla="*/ 6806927 w 7821919"/>
              <a:gd name="connsiteY6" fmla="*/ 699345 h 6858000"/>
              <a:gd name="connsiteX7" fmla="*/ 5555365 w 7821919"/>
              <a:gd name="connsiteY7" fmla="*/ 2400515 h 6858000"/>
              <a:gd name="connsiteX8" fmla="*/ 7336617 w 7821919"/>
              <a:gd name="connsiteY8" fmla="*/ 4181767 h 6858000"/>
              <a:gd name="connsiteX9" fmla="*/ 7452815 w 7821919"/>
              <a:gd name="connsiteY9" fmla="*/ 4175900 h 6858000"/>
              <a:gd name="connsiteX10" fmla="*/ 7437456 w 7821919"/>
              <a:gd name="connsiteY10" fmla="*/ 4225378 h 6858000"/>
              <a:gd name="connsiteX11" fmla="*/ 7428275 w 7821919"/>
              <a:gd name="connsiteY11" fmla="*/ 4316448 h 6858000"/>
              <a:gd name="connsiteX12" fmla="*/ 7789089 w 7821919"/>
              <a:gd name="connsiteY12" fmla="*/ 4759152 h 6858000"/>
              <a:gd name="connsiteX13" fmla="*/ 7821919 w 7821919"/>
              <a:gd name="connsiteY13" fmla="*/ 4762461 h 6858000"/>
              <a:gd name="connsiteX14" fmla="*/ 7809638 w 7821919"/>
              <a:gd name="connsiteY14" fmla="*/ 4785088 h 6858000"/>
              <a:gd name="connsiteX15" fmla="*/ 7794661 w 7821919"/>
              <a:gd name="connsiteY15" fmla="*/ 4833335 h 6858000"/>
              <a:gd name="connsiteX16" fmla="*/ 7524776 w 7821919"/>
              <a:gd name="connsiteY16" fmla="*/ 4917113 h 6858000"/>
              <a:gd name="connsiteX17" fmla="*/ 6642110 w 7821919"/>
              <a:gd name="connsiteY17" fmla="*/ 6248746 h 6858000"/>
              <a:gd name="connsiteX18" fmla="*/ 6755682 w 7821919"/>
              <a:gd name="connsiteY18" fmla="*/ 6811285 h 6858000"/>
              <a:gd name="connsiteX19" fmla="*/ 6778185 w 7821919"/>
              <a:gd name="connsiteY19" fmla="*/ 6858000 h 6858000"/>
              <a:gd name="connsiteX20" fmla="*/ 0 w 7821919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15000">
                <a:schemeClr val="bg2">
                  <a:alpha val="0"/>
                </a:schemeClr>
              </a:gs>
              <a:gs pos="100000">
                <a:schemeClr val="bg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Rectangle 2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959909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547567" y="421698"/>
            <a:ext cx="967148" cy="967148"/>
          </a:xfrm>
          <a:prstGeom prst="ellipse">
            <a:avLst/>
          </a:pr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accent1">
                  <a:alpha val="21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88901" y="808056"/>
            <a:ext cx="8381238" cy="1077229"/>
          </a:xfrm>
        </p:spPr>
        <p:txBody>
          <a:bodyPr>
            <a:normAutofit/>
          </a:bodyPr>
          <a:lstStyle/>
          <a:p>
            <a:pPr algn="l"/>
            <a:r>
              <a:rPr lang="es-ES" sz="2300" dirty="0"/>
              <a:t>EMPRESAS QUE INTEGRAN TRATAMIENTOS ESTÉTICOS CON OTRAS ACTIVIDADES RELACIONADAS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256639" y="2052116"/>
            <a:ext cx="6572814" cy="3997828"/>
          </a:xfrm>
        </p:spPr>
        <p:txBody>
          <a:bodyPr anchor="t">
            <a:normAutofit fontScale="85000" lnSpcReduction="10000"/>
          </a:bodyPr>
          <a:lstStyle/>
          <a:p>
            <a:r>
              <a:rPr lang="es-ES" sz="1800" dirty="0"/>
              <a:t>Clínicas de medicina.</a:t>
            </a:r>
          </a:p>
          <a:p>
            <a:r>
              <a:rPr lang="es-ES" sz="1800" dirty="0"/>
              <a:t>Centros de dietética y nutrición .</a:t>
            </a:r>
          </a:p>
          <a:p>
            <a:r>
              <a:rPr lang="es-ES" sz="1800" dirty="0"/>
              <a:t>Hoteles.</a:t>
            </a:r>
          </a:p>
          <a:p>
            <a:r>
              <a:rPr lang="es-ES" sz="1800" dirty="0"/>
              <a:t>Peluquerías.</a:t>
            </a:r>
          </a:p>
          <a:p>
            <a:r>
              <a:rPr lang="es-ES" sz="1800" dirty="0"/>
              <a:t>Gimnasios.</a:t>
            </a:r>
          </a:p>
          <a:p>
            <a:r>
              <a:rPr lang="es-ES" sz="1800" dirty="0"/>
              <a:t>Balnearios.</a:t>
            </a:r>
          </a:p>
          <a:p>
            <a:r>
              <a:rPr lang="es-ES" sz="1800" dirty="0"/>
              <a:t>Centros comerciales.</a:t>
            </a:r>
          </a:p>
          <a:p>
            <a:r>
              <a:rPr lang="es-ES" sz="1800" dirty="0"/>
              <a:t>Centros especiales de tatuajes y piercing.</a:t>
            </a:r>
          </a:p>
          <a:p>
            <a:pPr marL="0" indent="0">
              <a:buNone/>
            </a:pPr>
            <a:r>
              <a:rPr lang="es-ES" sz="1800" dirty="0"/>
              <a:t>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98880" y="1821803"/>
            <a:ext cx="2619375" cy="1743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8291" y="3352509"/>
            <a:ext cx="2895600" cy="1581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17248" y="4933659"/>
            <a:ext cx="2847975" cy="16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81076" y="808056"/>
            <a:ext cx="9589064" cy="1077229"/>
          </a:xfrm>
        </p:spPr>
        <p:txBody>
          <a:bodyPr/>
          <a:lstStyle/>
          <a:p>
            <a:r>
              <a:rPr lang="es-ES" dirty="0"/>
              <a:t>CARACTERÍSTICAS DE LOS CENTROS DE BELLEZA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114800" y="4769223"/>
            <a:ext cx="8247529" cy="1999129"/>
          </a:xfrm>
        </p:spPr>
        <p:txBody>
          <a:bodyPr>
            <a:normAutofit fontScale="92500" lnSpcReduction="20000"/>
          </a:bodyPr>
          <a:lstStyle/>
          <a:p>
            <a:r>
              <a:rPr lang="es-ES" dirty="0"/>
              <a:t>Imagen de la empresa .</a:t>
            </a:r>
          </a:p>
          <a:p>
            <a:r>
              <a:rPr lang="es-ES" dirty="0"/>
              <a:t>Tipos de actividades en los centros de estética y belleza.</a:t>
            </a:r>
          </a:p>
          <a:p>
            <a:r>
              <a:rPr lang="es-ES" dirty="0"/>
              <a:t>Tipos de áreas de un centro de estética.</a:t>
            </a:r>
          </a:p>
          <a:p>
            <a:r>
              <a:rPr lang="es-ES" dirty="0"/>
              <a:t>Estudio y distribución de espacios.</a:t>
            </a:r>
          </a:p>
          <a:p>
            <a:pPr marL="0" indent="0">
              <a:buNone/>
            </a:pPr>
            <a:endParaRPr lang="es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1371600" y="1885285"/>
            <a:ext cx="347830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ES" dirty="0"/>
              <a:t>Centros de desconexión: </a:t>
            </a:r>
          </a:p>
          <a:p>
            <a:pPr marL="742950" lvl="1" indent="-285750">
              <a:buFontTx/>
              <a:buChar char="-"/>
            </a:pPr>
            <a:r>
              <a:rPr lang="es-ES" dirty="0"/>
              <a:t>olor, </a:t>
            </a:r>
          </a:p>
          <a:p>
            <a:pPr marL="742950" lvl="1" indent="-285750">
              <a:buFontTx/>
              <a:buChar char="-"/>
            </a:pPr>
            <a:r>
              <a:rPr lang="es-ES" dirty="0"/>
              <a:t>música,</a:t>
            </a:r>
          </a:p>
          <a:p>
            <a:pPr marL="742950" lvl="1" indent="-285750">
              <a:buFontTx/>
              <a:buChar char="-"/>
            </a:pPr>
            <a:r>
              <a:rPr lang="es-ES" dirty="0"/>
              <a:t> ambiente, </a:t>
            </a:r>
          </a:p>
          <a:p>
            <a:pPr marL="742950" lvl="1" indent="-285750">
              <a:buFontTx/>
              <a:buChar char="-"/>
            </a:pPr>
            <a:r>
              <a:rPr lang="es-ES" dirty="0"/>
              <a:t>decoración.. </a:t>
            </a:r>
          </a:p>
          <a:p>
            <a:pPr marL="285750" indent="-285750">
              <a:buFontTx/>
              <a:buChar char="-"/>
            </a:pPr>
            <a:r>
              <a:rPr lang="es-ES" dirty="0"/>
              <a:t>Ejes de la actividad:</a:t>
            </a:r>
          </a:p>
          <a:p>
            <a:pPr marL="742950" lvl="1" indent="-285750">
              <a:buFontTx/>
              <a:buChar char="-"/>
            </a:pPr>
            <a:r>
              <a:rPr lang="es-ES" dirty="0"/>
              <a:t> trato,</a:t>
            </a:r>
          </a:p>
          <a:p>
            <a:pPr marL="742950" lvl="1" indent="-285750">
              <a:buFontTx/>
              <a:buChar char="-"/>
            </a:pPr>
            <a:r>
              <a:rPr lang="es-ES" dirty="0"/>
              <a:t> técnicas,</a:t>
            </a:r>
          </a:p>
          <a:p>
            <a:pPr marL="742950" lvl="1" indent="-285750">
              <a:buFontTx/>
              <a:buChar char="-"/>
            </a:pPr>
            <a:r>
              <a:rPr lang="es-ES" dirty="0"/>
              <a:t> productos, </a:t>
            </a:r>
          </a:p>
          <a:p>
            <a:pPr marL="742950" lvl="1" indent="-285750">
              <a:buFontTx/>
              <a:buChar char="-"/>
            </a:pPr>
            <a:r>
              <a:rPr lang="es-ES" dirty="0"/>
              <a:t>aparatología </a:t>
            </a:r>
          </a:p>
          <a:p>
            <a:pPr marL="285750" indent="-285750">
              <a:buFontTx/>
              <a:buChar char="-"/>
            </a:pPr>
            <a:r>
              <a:rPr lang="es-ES" dirty="0"/>
              <a:t>actualización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4065" y="1964228"/>
            <a:ext cx="2466975" cy="1847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10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25" name="Picture 1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26" name="Rectangle 1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1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1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69803" y="808056"/>
            <a:ext cx="8608037" cy="1077229"/>
          </a:xfrm>
        </p:spPr>
        <p:txBody>
          <a:bodyPr>
            <a:normAutofit/>
          </a:bodyPr>
          <a:lstStyle/>
          <a:p>
            <a:pPr algn="l"/>
            <a:r>
              <a:rPr lang="es-ES"/>
              <a:t>Imagen de la empresa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975805" y="2052116"/>
            <a:ext cx="2908167" cy="3997828"/>
          </a:xfrm>
        </p:spPr>
        <p:txBody>
          <a:bodyPr>
            <a:normAutofit/>
          </a:bodyPr>
          <a:lstStyle/>
          <a:p>
            <a:r>
              <a:rPr lang="es-ES" sz="1600" dirty="0"/>
              <a:t>La imagen es el aspecto que presentamos a los demás. En el caso de un centro de estética, su imagen será la primera percepción que tiene el cliente que lo visite </a:t>
            </a:r>
          </a:p>
        </p:txBody>
      </p:sp>
      <p:sp>
        <p:nvSpPr>
          <p:cNvPr id="29" name="Rectangle 2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2548" y="2190749"/>
            <a:ext cx="3554866" cy="19907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CuadroTexto 5"/>
          <p:cNvSpPr txBox="1"/>
          <p:nvPr/>
        </p:nvSpPr>
        <p:spPr>
          <a:xfrm>
            <a:off x="5759453" y="4724400"/>
            <a:ext cx="46989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ES" dirty="0"/>
              <a:t>Los centros pueden diferenciar según el criterio del empresario:</a:t>
            </a:r>
          </a:p>
          <a:p>
            <a:pPr marL="742950" lvl="1" indent="-285750">
              <a:buFontTx/>
              <a:buChar char="-"/>
            </a:pPr>
            <a:r>
              <a:rPr lang="es-ES" dirty="0"/>
              <a:t> estilo vanguardista (uniforme blanco)</a:t>
            </a:r>
          </a:p>
          <a:p>
            <a:pPr marL="742950" lvl="1" indent="-285750">
              <a:buFontTx/>
              <a:buChar char="-"/>
            </a:pPr>
            <a:r>
              <a:rPr lang="es-ES" dirty="0"/>
              <a:t>Experiencia única ( el protagonista es el cliente, servicio extra de “lunch”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3" name="Picture 1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5" name="Rectangle 1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08936" y="2725740"/>
            <a:ext cx="3473753" cy="1564580"/>
          </a:xfrm>
        </p:spPr>
        <p:txBody>
          <a:bodyPr>
            <a:normAutofit/>
          </a:bodyPr>
          <a:lstStyle/>
          <a:p>
            <a:pPr algn="l"/>
            <a:r>
              <a:rPr lang="es-ES" sz="2600"/>
              <a:t>Tipos de actividades en los centros de estética y belleza </a:t>
            </a:r>
          </a:p>
        </p:txBody>
      </p:sp>
      <p:sp>
        <p:nvSpPr>
          <p:cNvPr id="21" name="Rectangle 2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Marcador de contenido 2"/>
          <p:cNvGraphicFramePr>
            <a:graphicFrameLocks noGrp="1"/>
          </p:cNvGraphicFramePr>
          <p:nvPr>
            <p:ph idx="1"/>
          </p:nvPr>
        </p:nvGraphicFramePr>
        <p:xfrm>
          <a:off x="6088388" y="787576"/>
          <a:ext cx="4482630" cy="52736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1" name="Picture 10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3" name="Rectangle 1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TextBox 20"/>
          <p:cNvSpPr txBox="1"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 useBgFill="1">
        <p:nvSpPr>
          <p:cNvPr id="23" name="Rectangle 2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27" name="Picture 26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29" name="Rectangle 2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11601" y="428625"/>
            <a:ext cx="9258537" cy="526893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 err="1"/>
              <a:t>Tipos</a:t>
            </a:r>
            <a:r>
              <a:rPr lang="en-US" sz="3200" dirty="0"/>
              <a:t> de </a:t>
            </a:r>
            <a:r>
              <a:rPr lang="en-US" sz="3200" dirty="0" err="1"/>
              <a:t>áreas</a:t>
            </a:r>
            <a:r>
              <a:rPr lang="en-US" sz="3200" dirty="0"/>
              <a:t> de un </a:t>
            </a:r>
            <a:r>
              <a:rPr lang="en-US" sz="3200" dirty="0" err="1"/>
              <a:t>centro</a:t>
            </a:r>
            <a:r>
              <a:rPr lang="en-US" sz="3200" dirty="0"/>
              <a:t> de </a:t>
            </a:r>
            <a:r>
              <a:rPr lang="en-US" sz="3200" dirty="0" err="1"/>
              <a:t>estética</a:t>
            </a:r>
            <a:r>
              <a:rPr lang="en-US" sz="3200" dirty="0"/>
              <a:t> </a:t>
            </a:r>
          </a:p>
        </p:txBody>
      </p:sp>
      <p:sp>
        <p:nvSpPr>
          <p:cNvPr id="35" name="Rectangle 3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1311601" y="1266825"/>
            <a:ext cx="9258538" cy="4783119"/>
          </a:xfrm>
        </p:spPr>
        <p:txBody>
          <a:bodyPr/>
          <a:lstStyle/>
          <a:p>
            <a:r>
              <a:rPr lang="es-ES" dirty="0"/>
              <a:t>Recepción</a:t>
            </a:r>
          </a:p>
          <a:p>
            <a:r>
              <a:rPr lang="es-ES" dirty="0"/>
              <a:t>Sala de espera</a:t>
            </a:r>
          </a:p>
          <a:p>
            <a:r>
              <a:rPr lang="es-ES" dirty="0"/>
              <a:t>Cabinas de estética</a:t>
            </a:r>
          </a:p>
          <a:p>
            <a:r>
              <a:rPr lang="es-ES" dirty="0"/>
              <a:t>Vestuario, cuarto de baño, duchas</a:t>
            </a:r>
          </a:p>
          <a:p>
            <a:r>
              <a:rPr lang="es-ES" dirty="0"/>
              <a:t>Almacén 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1844" y="2119956"/>
            <a:ext cx="4170230" cy="32091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Estudio y distribución de los espacios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823011" y="2052116"/>
            <a:ext cx="5747127" cy="2114550"/>
          </a:xfrm>
        </p:spPr>
        <p:txBody>
          <a:bodyPr/>
          <a:lstStyle/>
          <a:p>
            <a:r>
              <a:rPr lang="es-ES" dirty="0"/>
              <a:t>La distribución de los espacios dependerá de la capacidad de cada establecimiento y de los diferentes tipos de servicios que ofrezca.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4376" y="1468811"/>
            <a:ext cx="2438400" cy="1876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7964" y="4550149"/>
            <a:ext cx="2162175" cy="2114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CuadroTexto 5"/>
          <p:cNvSpPr txBox="1"/>
          <p:nvPr/>
        </p:nvSpPr>
        <p:spPr>
          <a:xfrm>
            <a:off x="1461247" y="4249270"/>
            <a:ext cx="61228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Criterios funcionales y comerciales:</a:t>
            </a:r>
          </a:p>
          <a:p>
            <a:pPr marL="285750" indent="-285750">
              <a:buFontTx/>
              <a:buChar char="-"/>
            </a:pPr>
            <a:r>
              <a:rPr lang="es-ES" dirty="0"/>
              <a:t>Perseverar la intimidad             discreción</a:t>
            </a:r>
          </a:p>
          <a:p>
            <a:pPr marL="285750" indent="-285750">
              <a:buFontTx/>
              <a:buChar char="-"/>
            </a:pPr>
            <a:r>
              <a:rPr lang="es-ES" dirty="0"/>
              <a:t>Sala de espera: disposición folletos de tratamientos y productos.</a:t>
            </a:r>
          </a:p>
          <a:p>
            <a:pPr marL="285750" indent="-285750">
              <a:buFontTx/>
              <a:buChar char="-"/>
            </a:pPr>
            <a:r>
              <a:rPr lang="es-ES" dirty="0"/>
              <a:t>Atención excelente:</a:t>
            </a:r>
          </a:p>
          <a:p>
            <a:r>
              <a:rPr lang="es-ES" dirty="0"/>
              <a:t> recepcionista              profesional               recepcionista    </a:t>
            </a:r>
          </a:p>
        </p:txBody>
      </p:sp>
      <p:cxnSp>
        <p:nvCxnSpPr>
          <p:cNvPr id="8" name="Conector recto de flecha 7"/>
          <p:cNvCxnSpPr/>
          <p:nvPr/>
        </p:nvCxnSpPr>
        <p:spPr>
          <a:xfrm>
            <a:off x="4193801" y="4706471"/>
            <a:ext cx="46784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de flecha 9"/>
          <p:cNvCxnSpPr/>
          <p:nvPr/>
        </p:nvCxnSpPr>
        <p:spPr>
          <a:xfrm>
            <a:off x="3227294" y="5800165"/>
            <a:ext cx="55674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de flecha 11"/>
          <p:cNvCxnSpPr/>
          <p:nvPr/>
        </p:nvCxnSpPr>
        <p:spPr>
          <a:xfrm>
            <a:off x="5082988" y="5800165"/>
            <a:ext cx="63649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7" name="Rectangle 1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69803" y="808056"/>
            <a:ext cx="8608037" cy="1077229"/>
          </a:xfrm>
        </p:spPr>
        <p:txBody>
          <a:bodyPr>
            <a:normAutofit/>
          </a:bodyPr>
          <a:lstStyle/>
          <a:p>
            <a:pPr algn="l"/>
            <a:r>
              <a:rPr lang="es-ES" dirty="0"/>
              <a:t> EMPRESA Y ESTABLECIMIENTO DE ESTÉTICA </a:t>
            </a:r>
          </a:p>
        </p:txBody>
      </p:sp>
      <p:pic>
        <p:nvPicPr>
          <p:cNvPr id="4" name="Marcador de contenido 3"/>
          <p:cNvPicPr>
            <a:picLocks noChangeAspect="1"/>
          </p:cNvPicPr>
          <p:nvPr/>
        </p:nvPicPr>
        <p:blipFill rotWithShape="1">
          <a:blip r:embed="rId5"/>
          <a:srcRect l="10412" r="1475" b="1"/>
          <a:stretch>
            <a:fillRect/>
          </a:stretch>
        </p:blipFill>
        <p:spPr>
          <a:xfrm>
            <a:off x="6021268" y="3057102"/>
            <a:ext cx="4454381" cy="3364051"/>
          </a:xfrm>
          <a:prstGeom prst="rect">
            <a:avLst/>
          </a:prstGeom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</p:spPr>
      </p:pic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8637256" y="1346670"/>
            <a:ext cx="2553922" cy="2521606"/>
          </a:xfrm>
          <a:prstGeom prst="rect">
            <a:avLst/>
          </a:prstGeom>
        </p:spPr>
      </p:pic>
      <p:sp>
        <p:nvSpPr>
          <p:cNvPr id="23" name="Rectangle 2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uadroTexto 2"/>
          <p:cNvSpPr txBox="1"/>
          <p:nvPr/>
        </p:nvSpPr>
        <p:spPr>
          <a:xfrm flipH="1">
            <a:off x="1323687" y="2178424"/>
            <a:ext cx="445438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- Se realizan tratamientos relacionados con la imagen personal.</a:t>
            </a:r>
          </a:p>
          <a:p>
            <a:r>
              <a:rPr lang="es-ES" dirty="0"/>
              <a:t>- El éxito                  el PROFESIONAL </a:t>
            </a:r>
          </a:p>
          <a:p>
            <a:endParaRPr lang="es-ES" dirty="0"/>
          </a:p>
          <a:p>
            <a:endParaRPr lang="es-ES" dirty="0"/>
          </a:p>
          <a:p>
            <a:r>
              <a:rPr lang="es-ES" dirty="0"/>
              <a:t> técnica, vocación y aptitudes comunicativas </a:t>
            </a:r>
          </a:p>
          <a:p>
            <a:pPr marL="285750" indent="-285750">
              <a:buFontTx/>
              <a:buChar char="-"/>
            </a:pPr>
            <a:r>
              <a:rPr lang="es-ES" dirty="0"/>
              <a:t>Formación continua, actualización</a:t>
            </a:r>
          </a:p>
          <a:p>
            <a:pPr marL="285750" indent="-285750">
              <a:buFontTx/>
              <a:buChar char="-"/>
            </a:pPr>
            <a:endParaRPr lang="es-ES" dirty="0"/>
          </a:p>
          <a:p>
            <a:endParaRPr lang="es-ES" dirty="0"/>
          </a:p>
          <a:p>
            <a:pPr marL="285750" indent="-285750">
              <a:buFontTx/>
              <a:buChar char="-"/>
            </a:pPr>
            <a:endParaRPr lang="es-ES" dirty="0"/>
          </a:p>
          <a:p>
            <a:pPr marL="285750" indent="-285750">
              <a:buFontTx/>
              <a:buChar char="-"/>
            </a:pPr>
            <a:endParaRPr lang="es-ES" dirty="0"/>
          </a:p>
          <a:p>
            <a:r>
              <a:rPr lang="es-ES" dirty="0"/>
              <a:t>Equipos de ultima generación, debido a las tendencias.</a:t>
            </a:r>
          </a:p>
          <a:p>
            <a:endParaRPr lang="es-ES" dirty="0"/>
          </a:p>
        </p:txBody>
      </p:sp>
      <p:cxnSp>
        <p:nvCxnSpPr>
          <p:cNvPr id="7" name="Conector recto de flecha 6"/>
          <p:cNvCxnSpPr/>
          <p:nvPr/>
        </p:nvCxnSpPr>
        <p:spPr>
          <a:xfrm>
            <a:off x="2294965" y="2958353"/>
            <a:ext cx="92918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de flecha 8"/>
          <p:cNvCxnSpPr/>
          <p:nvPr/>
        </p:nvCxnSpPr>
        <p:spPr>
          <a:xfrm>
            <a:off x="2788207" y="3057102"/>
            <a:ext cx="0" cy="2777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brir llave 9"/>
          <p:cNvSpPr/>
          <p:nvPr/>
        </p:nvSpPr>
        <p:spPr>
          <a:xfrm rot="5400000">
            <a:off x="2832394" y="1956555"/>
            <a:ext cx="208875" cy="296551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4" name="Conector recto de flecha 13"/>
          <p:cNvCxnSpPr/>
          <p:nvPr/>
        </p:nvCxnSpPr>
        <p:spPr>
          <a:xfrm>
            <a:off x="3436912" y="4409883"/>
            <a:ext cx="0" cy="3652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Abrir llave 17"/>
          <p:cNvSpPr/>
          <p:nvPr/>
        </p:nvSpPr>
        <p:spPr>
          <a:xfrm rot="5400000">
            <a:off x="3123795" y="3046738"/>
            <a:ext cx="679038" cy="427925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Las empresas de estética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3827" y="351430"/>
            <a:ext cx="4394587" cy="25239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1779" y="3963218"/>
            <a:ext cx="4394587" cy="23181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30" name="Picture 29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32" name="Rectangle 3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618445" y="1814733"/>
            <a:ext cx="5039599" cy="3183578"/>
          </a:xfrm>
        </p:spPr>
        <p:txBody>
          <a:bodyPr>
            <a:normAutofit/>
          </a:bodyPr>
          <a:lstStyle/>
          <a:p>
            <a:r>
              <a:rPr lang="es-ES" sz="3100" dirty="0"/>
              <a:t>CENTROS DE ESTÉTICA COSMÉTICA Y CUIDADO PERSONAL 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51120" y="461195"/>
            <a:ext cx="5583969" cy="1206240"/>
          </a:xfrm>
        </p:spPr>
        <p:txBody>
          <a:bodyPr>
            <a:normAutofit/>
          </a:bodyPr>
          <a:lstStyle/>
          <a:p>
            <a:r>
              <a:rPr lang="es-ES" sz="4400" dirty="0">
                <a:solidFill>
                  <a:srgbClr val="FF0000"/>
                </a:solidFill>
              </a:rPr>
              <a:t>CLASIFICACIÓN</a:t>
            </a:r>
            <a:r>
              <a:rPr lang="es-ES" dirty="0"/>
              <a:t>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5"/>
          <a:srcRect t="301" r="4" b="4"/>
          <a:stretch>
            <a:fillRect/>
          </a:stretch>
        </p:blipFill>
        <p:spPr>
          <a:xfrm>
            <a:off x="7230793" y="1814732"/>
            <a:ext cx="3615397" cy="3587262"/>
          </a:xfrm>
          <a:prstGeom prst="rect">
            <a:avLst/>
          </a:prstGeom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</p:spPr>
      </p:pic>
      <p:sp>
        <p:nvSpPr>
          <p:cNvPr id="38" name="Rectangle 3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uadroTexto 4"/>
          <p:cNvSpPr txBox="1"/>
          <p:nvPr/>
        </p:nvSpPr>
        <p:spPr>
          <a:xfrm>
            <a:off x="1264024" y="3482168"/>
            <a:ext cx="5192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ES" dirty="0"/>
              <a:t>Se trata de pequeñas y medianas empresas, suelen ser familiares o con uno o dos empleados.</a:t>
            </a:r>
          </a:p>
          <a:p>
            <a:pPr marL="285750" indent="-285750">
              <a:buFontTx/>
              <a:buChar char="-"/>
            </a:pPr>
            <a:r>
              <a:rPr lang="es-ES" dirty="0"/>
              <a:t>En la actualidad esta en auge las franquicias ( manicura, pedicura, depilación) stand en centros comerciales se caracterizan por su rapidez.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Centros de estética, cosmética y cuidado personal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26776" y="2052116"/>
            <a:ext cx="4401671" cy="3997828"/>
          </a:xfrm>
        </p:spPr>
        <p:txBody>
          <a:bodyPr/>
          <a:lstStyle/>
          <a:p>
            <a:r>
              <a:rPr lang="es-ES" dirty="0"/>
              <a:t>Ofrecen todos los tratamientos estéticos posible (faciales, corporales)</a:t>
            </a:r>
          </a:p>
          <a:p>
            <a:r>
              <a:rPr lang="es-ES" dirty="0"/>
              <a:t>Amplia oferta por lo que se suelen especializar para diferenciarse de </a:t>
            </a:r>
            <a:r>
              <a:rPr lang="es-ES"/>
              <a:t>otros centros. 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0238" y="2225488"/>
            <a:ext cx="2857500" cy="160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3164" y="4235711"/>
            <a:ext cx="2466975" cy="1847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2" name="Picture 11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TextBox 21"/>
          <p:cNvSpPr txBox="1"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 useBgFill="1">
        <p:nvSpPr>
          <p:cNvPr id="24" name="Rectangle 2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28" name="Picture 27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30" name="Rectangle 2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74254" y="5166421"/>
            <a:ext cx="8445357" cy="88352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 dirty="0"/>
              <a:t>CENTROS DE MASAJE 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5"/>
          <a:srcRect l="6728" r="2" b="2"/>
          <a:stretch>
            <a:fillRect/>
          </a:stretch>
        </p:blipFill>
        <p:spPr>
          <a:xfrm>
            <a:off x="2152675" y="647190"/>
            <a:ext cx="3943415" cy="29172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6"/>
          <a:srcRect r="9728" b="1"/>
          <a:stretch>
            <a:fillRect/>
          </a:stretch>
        </p:blipFill>
        <p:spPr>
          <a:xfrm>
            <a:off x="6564634" y="647191"/>
            <a:ext cx="4177433" cy="30773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6" name="Rectangle 3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uadroTexto 2"/>
          <p:cNvSpPr txBox="1"/>
          <p:nvPr/>
        </p:nvSpPr>
        <p:spPr>
          <a:xfrm>
            <a:off x="1169921" y="3810000"/>
            <a:ext cx="28453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Especializado en masaje:</a:t>
            </a:r>
          </a:p>
          <a:p>
            <a:pPr marL="285750" indent="-285750">
              <a:buFontTx/>
              <a:buChar char="-"/>
            </a:pPr>
            <a:r>
              <a:rPr lang="es-ES" dirty="0"/>
              <a:t>Se especializan principalmente en masajes corporales.</a:t>
            </a:r>
          </a:p>
          <a:p>
            <a:pPr marL="285750" indent="-285750">
              <a:buFontTx/>
              <a:buChar char="-"/>
            </a:pPr>
            <a:r>
              <a:rPr lang="es-ES" dirty="0"/>
              <a:t>DLM</a:t>
            </a:r>
          </a:p>
          <a:p>
            <a:pPr marL="285750" indent="-285750">
              <a:buFontTx/>
              <a:buChar char="-"/>
            </a:pPr>
            <a:r>
              <a:rPr lang="es-ES" dirty="0"/>
              <a:t>Balinés</a:t>
            </a:r>
          </a:p>
          <a:p>
            <a:pPr marL="285750" indent="-285750">
              <a:buFontTx/>
              <a:buChar char="-"/>
            </a:pPr>
            <a:r>
              <a:rPr lang="es-ES" dirty="0" err="1"/>
              <a:t>Shiatsu</a:t>
            </a:r>
            <a:endParaRPr lang="es-ES" dirty="0"/>
          </a:p>
          <a:p>
            <a:pPr marL="285750" indent="-285750">
              <a:buFontTx/>
              <a:buChar char="-"/>
            </a:pPr>
            <a:r>
              <a:rPr lang="es-ES" dirty="0" err="1"/>
              <a:t>tailandes</a:t>
            </a:r>
            <a:endParaRPr lang="es-E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CENTROS DE MANICURA Y PEDICURA Y DECORACIÓN DE UÑAS </a:t>
            </a:r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4352" y="2112010"/>
            <a:ext cx="4534227" cy="33962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3880821"/>
            <a:ext cx="4659406" cy="27956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CuadroTexto 2"/>
          <p:cNvSpPr txBox="1"/>
          <p:nvPr/>
        </p:nvSpPr>
        <p:spPr>
          <a:xfrm>
            <a:off x="6400800" y="2228850"/>
            <a:ext cx="342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Especializados en tratamientos de manicura, pedicura, </a:t>
            </a:r>
            <a:r>
              <a:rPr lang="es-ES" dirty="0" err="1"/>
              <a:t>trat</a:t>
            </a:r>
            <a:r>
              <a:rPr lang="es-ES" dirty="0"/>
              <a:t>, de parafina, escultura de uñas, decoración..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1" name="Picture 10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3" name="Rectangle 1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TextBox 20"/>
          <p:cNvSpPr txBox="1"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 useBgFill="1">
        <p:nvSpPr>
          <p:cNvPr id="23" name="Rectangle 2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27" name="Picture 26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29" name="Rectangle 2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218737" y="4209840"/>
            <a:ext cx="5876186" cy="168770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000" dirty="0"/>
              <a:t>BALNEARIOS URBANOS (CENTROS DE SPA </a:t>
            </a:r>
          </a:p>
        </p:txBody>
      </p:sp>
      <p:sp>
        <p:nvSpPr>
          <p:cNvPr id="33" name="Rectangle 3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5"/>
          <a:srcRect r="-1" b="2922"/>
          <a:stretch>
            <a:fillRect/>
          </a:stretch>
        </p:blipFill>
        <p:spPr>
          <a:xfrm>
            <a:off x="1005401" y="-1"/>
            <a:ext cx="10380133" cy="4030679"/>
          </a:xfrm>
          <a:prstGeom prst="rect">
            <a:avLst/>
          </a:prstGeom>
          <a:ln>
            <a:solidFill>
              <a:schemeClr val="accent6"/>
            </a:solidFill>
          </a:ln>
        </p:spPr>
      </p:pic>
      <p:sp>
        <p:nvSpPr>
          <p:cNvPr id="35" name="Rectangle 3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uadroTexto 2"/>
          <p:cNvSpPr txBox="1"/>
          <p:nvPr/>
        </p:nvSpPr>
        <p:spPr>
          <a:xfrm>
            <a:off x="6791326" y="4600173"/>
            <a:ext cx="3628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- Reúnen técnicas  hidrotermales (ducha vichy, chorros..)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1" name="Picture 10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3" name="Rectangle 1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TextBox 20"/>
          <p:cNvSpPr txBox="1"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 useBgFill="1">
        <p:nvSpPr>
          <p:cNvPr id="23" name="Rectangle 2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27" name="Picture 26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29" name="Rectangle 2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98494" y="609601"/>
            <a:ext cx="5020235" cy="995082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2200" dirty="0"/>
              <a:t>PROFESIONALES INDEPENDIENTES</a:t>
            </a:r>
            <a:br>
              <a:rPr lang="en-US" sz="2200" dirty="0"/>
            </a:b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/>
              <a:t> </a:t>
            </a:r>
          </a:p>
        </p:txBody>
      </p:sp>
      <p:sp>
        <p:nvSpPr>
          <p:cNvPr id="35" name="Rectangle 3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uadroTexto 2"/>
          <p:cNvSpPr txBox="1"/>
          <p:nvPr/>
        </p:nvSpPr>
        <p:spPr>
          <a:xfrm>
            <a:off x="1281953" y="2187388"/>
            <a:ext cx="35193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ES" dirty="0"/>
              <a:t>Prestan los servicios en sus domicilios particulares o en la vivienda del cliente.</a:t>
            </a:r>
          </a:p>
          <a:p>
            <a:pPr marL="285750" indent="-285750">
              <a:buFontTx/>
              <a:buChar char="-"/>
            </a:pPr>
            <a:r>
              <a:rPr lang="es-ES" dirty="0"/>
              <a:t>Ofertan </a:t>
            </a:r>
            <a:r>
              <a:rPr lang="es-ES" dirty="0" err="1"/>
              <a:t>trat</a:t>
            </a:r>
            <a:r>
              <a:rPr lang="es-ES" dirty="0"/>
              <a:t>. Básicos: masaje, manicura, pedicura, maquillaje…</a:t>
            </a:r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5606882" y="2002747"/>
            <a:ext cx="4846740" cy="34018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529</Words>
  <Application>Microsoft Office PowerPoint</Application>
  <PresentationFormat>Personalizado</PresentationFormat>
  <Paragraphs>96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Madison</vt:lpstr>
      <vt:lpstr>ACTIVIDADES EN CABINA  </vt:lpstr>
      <vt:lpstr> EMPRESA Y ESTABLECIMIENTO DE ESTÉTICA </vt:lpstr>
      <vt:lpstr>Las empresas de estética</vt:lpstr>
      <vt:lpstr>CENTROS DE ESTÉTICA COSMÉTICA Y CUIDADO PERSONAL </vt:lpstr>
      <vt:lpstr>Centros de estética, cosmética y cuidado personal</vt:lpstr>
      <vt:lpstr>CENTROS DE MASAJE </vt:lpstr>
      <vt:lpstr>CENTROS DE MANICURA Y PEDICURA Y DECORACIÓN DE UÑAS </vt:lpstr>
      <vt:lpstr>BALNEARIOS URBANOS (CENTROS DE SPA </vt:lpstr>
      <vt:lpstr>PROFESIONALES INDEPENDIENTES   </vt:lpstr>
      <vt:lpstr>CENTROS DE BRONCEADO </vt:lpstr>
      <vt:lpstr>EMPRESAS QUE INTEGRAN TRATAMIENTOS ESTÉTICOS CON OTRAS ACTIVIDADES RELACIONADAS </vt:lpstr>
      <vt:lpstr>CARACTERÍSTICAS DE LOS CENTROS DE BELLEZA </vt:lpstr>
      <vt:lpstr>Imagen de la empresa </vt:lpstr>
      <vt:lpstr>Tipos de actividades en los centros de estética y belleza </vt:lpstr>
      <vt:lpstr>Tipos de áreas de un centro de estética </vt:lpstr>
      <vt:lpstr>Estudio y distribución de los espacios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ACTIVIDADES EN CABINA</dc:title>
  <dc:creator>Teresa Calvo Salgueiro</dc:creator>
  <cp:lastModifiedBy>Profe</cp:lastModifiedBy>
  <cp:revision>21</cp:revision>
  <dcterms:created xsi:type="dcterms:W3CDTF">2020-09-28T19:03:00Z</dcterms:created>
  <dcterms:modified xsi:type="dcterms:W3CDTF">2024-09-17T07:06:19Z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7A0910CD6A5544739AEE368408B51B74_12</vt:lpwstr>
  </property>
  <property fmtid="{D5CDD505-2E9C-101B-9397-08002B2CF9AE}" pid="3" name="KSOProductBuildVer">
    <vt:lpwstr>3082-12.2.0.13266</vt:lpwstr>
  </property>
</Properties>
</file>