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3"/>
  </p:notesMasterIdLst>
  <p:sldIdLst>
    <p:sldId id="256" r:id="rId2"/>
    <p:sldId id="257" r:id="rId3"/>
    <p:sldId id="283" r:id="rId4"/>
    <p:sldId id="258" r:id="rId5"/>
    <p:sldId id="259" r:id="rId6"/>
    <p:sldId id="260" r:id="rId7"/>
    <p:sldId id="263" r:id="rId8"/>
    <p:sldId id="261" r:id="rId9"/>
    <p:sldId id="280" r:id="rId10"/>
    <p:sldId id="279" r:id="rId11"/>
    <p:sldId id="282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104" d="100"/>
          <a:sy n="104" d="100"/>
        </p:scale>
        <p:origin x="182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02/10/2023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02/10/2023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xpinterweb.mites.gob.es/mapas/consultaAvanzada" TargetMode="External"/><Relationship Id="rId2" Type="http://schemas.openxmlformats.org/officeDocument/2006/relationships/hyperlink" Target="http://convenios.juridicas.com/convenios-sectores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xpinterweb.mites.gob.es/mapas/consultaAvanzada" TargetMode="Externa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image" Target="../media/image4.png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xpinterweb.mites.gob.es/mapas/consultaAvanzada" TargetMode="External"/><Relationship Id="rId4" Type="http://schemas.openxmlformats.org/officeDocument/2006/relationships/hyperlink" Target="http://convenios.juridicas.com/convenios-sectores.ph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xpinterweb.mites.gob.es/mapas/consultaAvanzada" TargetMode="Externa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xpinterweb.mites.gob.es/mapas/consultaAvanzada" TargetMode="Externa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xpinterweb.mites.gob.es/mapas/consultaAvanzada" TargetMode="External"/><Relationship Id="rId2" Type="http://schemas.openxmlformats.org/officeDocument/2006/relationships/hyperlink" Target="http://convenios.juridicas.com/convenios-sectores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44" y="1407074"/>
            <a:ext cx="6316196" cy="4089592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3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LA JORNADA DE TRABAJO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6. Vacaciones y festivos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58444" y="1018199"/>
            <a:ext cx="419089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Vacaciones</a:t>
            </a:r>
            <a:endParaRPr lang="es-E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921417" y="1018200"/>
            <a:ext cx="4014468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_tradnl" dirty="0"/>
              <a:t>Festivos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4788436" y="2319707"/>
            <a:ext cx="4215692" cy="3008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Derecho a 14 festivos al año retribuidos y no recuperables</a:t>
            </a:r>
            <a:r>
              <a:rPr lang="es-ES" sz="1600" dirty="0"/>
              <a:t> (2 locales y entre 2 y 4 fijado por la Comunidad Autónoma)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coinciden en domingo el 25-dic, 1-enero, 1-mayo, 12-oct;  se trasladan a lunes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se  trabaja en festivo se compensa con un 75 % añadido al salario o con descanso (RD 2001/1983)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100554" y="1581043"/>
            <a:ext cx="430667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Según Estatuto 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mín. 30 días naturales de vacaciones anuales retribuidas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No sustituible por dinero, salvo  fin contrato y no se hayan disfrutado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Conocer fechas concretas, al menos, 2 meses antes del inicio.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Común acuerdo de fechas según calendario de vacaciones elaborado por la empresa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Disfrute en mismo año salvo en caso de baja laboral, maternidad o paternidad y se trasladen al año siguiente</a:t>
            </a:r>
            <a:endParaRPr lang="es-ES" sz="16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29448" y="1581043"/>
            <a:ext cx="36004" cy="41030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>
            <a:hlinkClick r:id="rId2"/>
          </p:cNvPr>
          <p:cNvSpPr/>
          <p:nvPr/>
        </p:nvSpPr>
        <p:spPr>
          <a:xfrm>
            <a:off x="4965159" y="5631420"/>
            <a:ext cx="23753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215329" y="5789165"/>
            <a:ext cx="287793" cy="361618"/>
          </a:xfrm>
          <a:prstGeom prst="rect">
            <a:avLst/>
          </a:prstGeom>
        </p:spPr>
      </p:pic>
      <p:sp>
        <p:nvSpPr>
          <p:cNvPr id="14" name="13 CuadroTexto">
            <a:hlinkClick r:id="rId5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6" name="15 Flecha izquierda">
            <a:hlinkClick r:id="rId6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0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7. Los planes de igualdad</a:t>
            </a:r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58444" y="880744"/>
            <a:ext cx="8373996" cy="592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i="1" dirty="0">
                <a:sym typeface="Wingdings" panose="05000000000000000000" pitchFamily="2" charset="2"/>
              </a:rPr>
              <a:t>Conjunto de medidas para alcanzar la igualdad de trato y de oportunidades y eliminar la discriminación por razón de sexo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763297" y="2024309"/>
            <a:ext cx="4215692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Clasificación y promoción profesional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Selección y contratación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Formación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Condiciones de trabajado, incluida auditoria salarial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Retribuciones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 err="1">
                <a:solidFill>
                  <a:prstClr val="black"/>
                </a:solidFill>
              </a:rPr>
              <a:t>Infrarepresentación</a:t>
            </a:r>
            <a:r>
              <a:rPr lang="es-ES_tradnl" sz="1600" dirty="0">
                <a:solidFill>
                  <a:prstClr val="black"/>
                </a:solidFill>
              </a:rPr>
              <a:t> femenina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Prevención acoso sexual y por razón de género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Ejercicio corresponsable de los derechos de la vida personal, familiar y laboral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323528" y="2149600"/>
            <a:ext cx="4306675" cy="2477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Obligatorio para:</a:t>
            </a:r>
          </a:p>
          <a:p>
            <a:pPr lvl="0" algn="just">
              <a:lnSpc>
                <a:spcPct val="150000"/>
              </a:lnSpc>
            </a:pPr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Empresas de más de 50 trabajadores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Empresas que lo </a:t>
            </a:r>
            <a:r>
              <a:rPr lang="es-ES_tradnl" sz="1600">
                <a:solidFill>
                  <a:prstClr val="black"/>
                </a:solidFill>
              </a:rPr>
              <a:t>establezca el convenio </a:t>
            </a:r>
            <a:r>
              <a:rPr lang="es-ES_tradnl" sz="1600" dirty="0">
                <a:solidFill>
                  <a:prstClr val="black"/>
                </a:solidFill>
              </a:rPr>
              <a:t>o la Autoridad laboral</a:t>
            </a: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Voluntario </a:t>
            </a:r>
            <a:r>
              <a:rPr lang="es-ES_tradnl" sz="1600" dirty="0">
                <a:solidFill>
                  <a:prstClr val="black"/>
                </a:solidFill>
              </a:rPr>
              <a:t>para empresas de menos de 50 trabajadores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4674003" y="1771487"/>
            <a:ext cx="0" cy="360172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23527" y="1654977"/>
            <a:ext cx="2153337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Empresas obligadas</a:t>
            </a:r>
            <a:endParaRPr lang="es-ES" b="1" dirty="0"/>
          </a:p>
        </p:txBody>
      </p:sp>
      <p:sp>
        <p:nvSpPr>
          <p:cNvPr id="13" name="12 CuadroTexto">
            <a:hlinkClick r:id="rId3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Rectángulo"/>
          <p:cNvSpPr/>
          <p:nvPr/>
        </p:nvSpPr>
        <p:spPr>
          <a:xfrm>
            <a:off x="4989660" y="1657157"/>
            <a:ext cx="3861083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Medidas: áreas donde cabe implantar</a:t>
            </a:r>
            <a:endParaRPr lang="es-ES" b="1" dirty="0"/>
          </a:p>
        </p:txBody>
      </p:sp>
      <p:sp>
        <p:nvSpPr>
          <p:cNvPr id="20" name="19 Rectángulo">
            <a:hlinkClick r:id="rId5"/>
          </p:cNvPr>
          <p:cNvSpPr/>
          <p:nvPr/>
        </p:nvSpPr>
        <p:spPr>
          <a:xfrm>
            <a:off x="1289198" y="5778270"/>
            <a:ext cx="23753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21" name="20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07482" y="5766738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242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585149" y="1427994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La jornada ordinaria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585149" y="2656985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Las horas extraordinarias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589071" y="208215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El horario de trabajo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7709" y="1749544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585149" y="3696621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Los permisos retribuidos</a:t>
            </a:r>
          </a:p>
        </p:txBody>
      </p:sp>
      <p:sp>
        <p:nvSpPr>
          <p:cNvPr id="8" name="7 Rectángulo">
            <a:hlinkClick r:id="rId7" action="ppaction://hlinksldjump"/>
          </p:cNvPr>
          <p:cNvSpPr/>
          <p:nvPr/>
        </p:nvSpPr>
        <p:spPr>
          <a:xfrm>
            <a:off x="589071" y="3187325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Reducción de jornada</a:t>
            </a:r>
          </a:p>
        </p:txBody>
      </p:sp>
      <p:sp>
        <p:nvSpPr>
          <p:cNvPr id="9" name="8 Rectángulo">
            <a:hlinkClick r:id="rId8" action="ppaction://hlinksldjump"/>
          </p:cNvPr>
          <p:cNvSpPr/>
          <p:nvPr/>
        </p:nvSpPr>
        <p:spPr>
          <a:xfrm>
            <a:off x="617009" y="4762015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7.  Los planes de igualdad</a:t>
            </a:r>
          </a:p>
        </p:txBody>
      </p:sp>
      <p:sp>
        <p:nvSpPr>
          <p:cNvPr id="11" name="10 Rectángulo">
            <a:hlinkClick r:id="rId9" action="ppaction://hlinksldjump"/>
          </p:cNvPr>
          <p:cNvSpPr/>
          <p:nvPr/>
        </p:nvSpPr>
        <p:spPr>
          <a:xfrm>
            <a:off x="589071" y="4238795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Las vacaciones y festivos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La jornada ordinaria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80345" y="850913"/>
            <a:ext cx="85833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</a:rPr>
              <a:t>Total de horas de 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trabajo efectivo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sin computar (salvo convenio) :</a:t>
            </a:r>
          </a:p>
          <a:p>
            <a:pPr lvl="0"/>
            <a:endParaRPr lang="es-ES_tradnl" sz="9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endParaRPr lang="es-ES_tradnl" sz="9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lvl="0"/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Jornada regular :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40 h/semana de media al año (unas 1.800h/ año). Convenios pueden mejorarla.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758669" y="1963640"/>
            <a:ext cx="72873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Máx. 9 h/día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Descanso entre jornadas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12h mínimo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mín. semanal  día y medio ininterrumpido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mín. jornada  obligatorio si &gt; 6 horas seguidas mín. 15’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&lt; 18 años  tope diario 8 horas, descanso semanal 2 días, descanso jornada de 30’ 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331696" y="2121857"/>
            <a:ext cx="145830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Distribución regular de la jornada</a:t>
            </a:r>
            <a:endParaRPr lang="es-ES" b="1" dirty="0"/>
          </a:p>
        </p:txBody>
      </p:sp>
      <p:sp>
        <p:nvSpPr>
          <p:cNvPr id="3" name="2 Rectángulo"/>
          <p:cNvSpPr/>
          <p:nvPr/>
        </p:nvSpPr>
        <p:spPr>
          <a:xfrm>
            <a:off x="6588224" y="601969"/>
            <a:ext cx="22334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Desplazamientos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Cambios de ropa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97103" y="3781255"/>
            <a:ext cx="8756596" cy="92333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Posibilidad de distribución irregular de la jornada de un 10 % del total de horas anuales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incrementa la jornada en determinadas épocas del año (50h/semana y otras a 30h/s)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Preavisar con un mínimo de 5 días. </a:t>
            </a:r>
          </a:p>
        </p:txBody>
      </p:sp>
      <p:sp>
        <p:nvSpPr>
          <p:cNvPr id="17" name="16 Rectángulo">
            <a:hlinkClick r:id="rId4"/>
          </p:cNvPr>
          <p:cNvSpPr/>
          <p:nvPr/>
        </p:nvSpPr>
        <p:spPr>
          <a:xfrm>
            <a:off x="1069954" y="5684346"/>
            <a:ext cx="23753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04579" y="5803997"/>
            <a:ext cx="287793" cy="361618"/>
          </a:xfrm>
          <a:prstGeom prst="rect">
            <a:avLst/>
          </a:prstGeom>
        </p:spPr>
      </p:pic>
      <p:sp>
        <p:nvSpPr>
          <p:cNvPr id="13" name="14 CuadroTexto">
            <a:extLst>
              <a:ext uri="{FF2B5EF4-FFF2-40B4-BE49-F238E27FC236}">
                <a16:creationId xmlns:a16="http://schemas.microsoft.com/office/drawing/2014/main" id="{4C776A3B-4760-4AC0-A5B8-B637AD835180}"/>
              </a:ext>
            </a:extLst>
          </p:cNvPr>
          <p:cNvSpPr txBox="1"/>
          <p:nvPr/>
        </p:nvSpPr>
        <p:spPr>
          <a:xfrm>
            <a:off x="280345" y="4803416"/>
            <a:ext cx="8756596" cy="923330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Registro de la jornada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obligatorio para todos los trabajadores, aunque no estén en el centro de trabajo</a:t>
            </a:r>
          </a:p>
          <a:p>
            <a:pPr marL="285750" indent="-285750">
              <a:buFontTx/>
              <a:buChar char="-"/>
            </a:pPr>
            <a:r>
              <a:rPr lang="es-ES_tradnl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registra hora de entrada y salida, por cualquier medio en papel o electrónico </a:t>
            </a: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Flecha derecha"/>
          <p:cNvSpPr/>
          <p:nvPr/>
        </p:nvSpPr>
        <p:spPr>
          <a:xfrm>
            <a:off x="258915" y="1909293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860526" y="1674950"/>
            <a:ext cx="1370443" cy="646331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Trabajo a turnos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El horario de trabajo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2" name="31 Flecha derecha"/>
          <p:cNvSpPr/>
          <p:nvPr/>
        </p:nvSpPr>
        <p:spPr>
          <a:xfrm>
            <a:off x="258915" y="3580255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2264120" y="1582617"/>
            <a:ext cx="65875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Rotación en un mismo puesto (mañana-tarde-noche)</a:t>
            </a:r>
            <a:endParaRPr lang="es-ES_tradnl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más de 2 semanas consecutivas turno nocturno, salvo voluntario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Los que cursen estudios oficiales preferencia elección de turno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Descanso mínimo entre jornadas se reduce a 7h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860525" y="3488570"/>
            <a:ext cx="209703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trabajo nocturno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001876" y="3366151"/>
            <a:ext cx="58920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Jornada entre las 22 y las 6 h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trabajador nocturno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pueden realizarlo: &lt; 18 años, así como embarazadas o en periodo de lactancia si lo estima la evaluación de riesgos de su puesto de trabajo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Medidas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realizan horas extras (excepciones)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Jornada no &gt; 8 h de media</a:t>
            </a:r>
          </a:p>
          <a:p>
            <a:pPr marL="742950" lvl="1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Especial protección de su salud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440828" y="922548"/>
            <a:ext cx="8195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Jornada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 se pacta en convenio 	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Horario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  acuerdo empresa y trabajador</a:t>
            </a:r>
            <a:endParaRPr lang="es-ES_trad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Las horas extraordinarias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1346317" y="1054871"/>
            <a:ext cx="5713305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Son las realizadas por encima de la jornada ordinaria</a:t>
            </a:r>
            <a:endParaRPr lang="es-ES" dirty="0"/>
          </a:p>
        </p:txBody>
      </p:sp>
      <p:sp>
        <p:nvSpPr>
          <p:cNvPr id="37" name="36 Rectángulo redondeado"/>
          <p:cNvSpPr/>
          <p:nvPr/>
        </p:nvSpPr>
        <p:spPr>
          <a:xfrm>
            <a:off x="1169555" y="3789040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Voluntarias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697218" y="3794374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Obligatorias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573587" y="1772816"/>
            <a:ext cx="7946767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El convenio  si se pagan o se compensan por descanso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Máx. 80 h/año sin contar las compensadas </a:t>
            </a:r>
          </a:p>
          <a:p>
            <a:pPr marL="285750" lvl="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Prohibido: &lt; 18 años y trabajadores nocturnos, y a tiempo parcial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657682" y="4469256"/>
            <a:ext cx="4014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El trabajador acepta voluntariamente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5044328" y="4357929"/>
            <a:ext cx="34760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Se han pactado en convenio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Pacto en cláusulas del contrato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Por fuerza mayor, no máximo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42" name="41 Rectángulo">
            <a:hlinkClick r:id="rId5"/>
          </p:cNvPr>
          <p:cNvSpPr/>
          <p:nvPr/>
        </p:nvSpPr>
        <p:spPr>
          <a:xfrm>
            <a:off x="945722" y="5620476"/>
            <a:ext cx="23753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5892" y="5795392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Reducción y adaptación de jornada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">
            <a:hlinkClick r:id="rId5"/>
          </p:cNvPr>
          <p:cNvSpPr/>
          <p:nvPr/>
        </p:nvSpPr>
        <p:spPr>
          <a:xfrm>
            <a:off x="945722" y="5620476"/>
            <a:ext cx="23753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5892" y="5795392"/>
            <a:ext cx="287793" cy="361618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449450" y="906301"/>
            <a:ext cx="310785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cuidado de familiares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48256" y="1412776"/>
            <a:ext cx="4927800" cy="4116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Todos podrán reducir su jornada “diaria” entre ½ y 1/8 por cuidado de familiares: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&lt; 12 años y personas con discapacidad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Cónyuge y pareja de hecho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Familiares que no  pueden valerse por sí mismos</a:t>
            </a:r>
          </a:p>
          <a:p>
            <a:pPr marL="742950" lvl="1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&lt;23 años con cáncer u otra enfermedad grave (aquí reducción mínima del 50%, posible subsidio si reducen la jornada ambos)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Nuevo horario elegido por trabajador, salvo los convenios lo limiten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Preavisar con antelación 15 días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518043" y="906436"/>
            <a:ext cx="3302429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lactancia de &lt;9 o 12 meses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5256899" y="1412776"/>
            <a:ext cx="3887101" cy="3747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Ausencia por 1 h/día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Varias opciones</a:t>
            </a:r>
            <a:r>
              <a:rPr lang="es-ES" sz="1600" dirty="0"/>
              <a:t>: ausencia, división, entrada o salida en media hora….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Posibilidad de acumular hora de lactancia  en jornada completa (convenio o pacto)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La pueden pedir ambos (padre y madre)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>
                <a:solidFill>
                  <a:prstClr val="black"/>
                </a:solidFill>
              </a:rPr>
              <a:t>Si lo solicitan ambos en la misma duración y régimen, se puede ampliar hasta los 12 meses, y uno de ellos puede pedir una prestación económica</a:t>
            </a: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4. Reducción de jornada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6355" y="815511"/>
            <a:ext cx="4110466" cy="5528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condición víctima violencia de género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56355" y="1389153"/>
            <a:ext cx="6359713" cy="3172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Reducción jornada y salario proporcional, así como derecho a reordenación y adaptación a un horario flexible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Se adquiere por : sentencia de condena al agresor, orden de protección del juez, resolución judicial de medidas cautelares, informe del Ministerio Fiscal, informe de los servicios sociales o especializados.  </a:t>
            </a:r>
          </a:p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Desde dic-21 se añaden estas causas “polémicas”: mientras toma la decisión si va o no a denunciar, mientras dure el proceso penal, si es archivado o sobreseído por el juez, así como también si la sentencia absuelve al supuesto agresor, continuará con situación de </a:t>
            </a:r>
            <a:r>
              <a:rPr lang="es-ES_tradnl" sz="1500" dirty="0" err="1">
                <a:solidFill>
                  <a:prstClr val="black"/>
                </a:solidFill>
              </a:rPr>
              <a:t>Viogen</a:t>
            </a:r>
            <a:r>
              <a:rPr lang="es-ES_tradnl" sz="15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42701" y="4525363"/>
            <a:ext cx="6359712" cy="5718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causas económicas, tecnológicas, organizativas o producción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56355" y="5002457"/>
            <a:ext cx="6359712" cy="1095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Reducción jornada y salario entre un 10-70 %, pasa a cobrar el desempleo en la jornada que no realiza. Se realiza un ERE de reducción de jornada con periodo de consultas de 15 días.</a:t>
            </a:r>
          </a:p>
        </p:txBody>
      </p:sp>
      <p:sp>
        <p:nvSpPr>
          <p:cNvPr id="14" name="1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6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8 CuadroTexto">
            <a:extLst>
              <a:ext uri="{FF2B5EF4-FFF2-40B4-BE49-F238E27FC236}">
                <a16:creationId xmlns:a16="http://schemas.microsoft.com/office/drawing/2014/main" id="{B962C01F-0B06-4873-B758-6A23D0F3E63A}"/>
              </a:ext>
            </a:extLst>
          </p:cNvPr>
          <p:cNvSpPr txBox="1"/>
          <p:nvPr/>
        </p:nvSpPr>
        <p:spPr>
          <a:xfrm>
            <a:off x="6948264" y="780183"/>
            <a:ext cx="2022234" cy="55289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Adaptación de jornada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2 Rectángulo">
            <a:extLst>
              <a:ext uri="{FF2B5EF4-FFF2-40B4-BE49-F238E27FC236}">
                <a16:creationId xmlns:a16="http://schemas.microsoft.com/office/drawing/2014/main" id="{6E8920C2-63A0-45AB-851B-4F2F74E15CD9}"/>
              </a:ext>
            </a:extLst>
          </p:cNvPr>
          <p:cNvSpPr/>
          <p:nvPr/>
        </p:nvSpPr>
        <p:spPr>
          <a:xfrm>
            <a:off x="6948264" y="1619814"/>
            <a:ext cx="2022234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Los trabajadores con hijos, o cónyuge o pareja de hecho o familiares que necesiten cuidados, pueden “solicitar” la adaptación de la jornada o el teletrabajo</a:t>
            </a:r>
          </a:p>
          <a:p>
            <a:pPr marL="285750" lvl="0" indent="-285750" algn="just"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Se abre una negociación con la empresa que debe contestar en 30 días</a:t>
            </a:r>
          </a:p>
          <a:p>
            <a:pPr marL="285750" lvl="0" indent="-285750" algn="just">
              <a:buFont typeface="Arial" charset="0"/>
              <a:buChar char="•"/>
            </a:pPr>
            <a:r>
              <a:rPr lang="es-ES_tradnl" sz="1500" dirty="0">
                <a:solidFill>
                  <a:prstClr val="black"/>
                </a:solidFill>
              </a:rPr>
              <a:t>Si no hay acuerdo puede acudir al Juzgado de lo Social</a:t>
            </a: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es-ES"/>
            </a:defPPr>
            <a:lvl1pPr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/>
              <a:t>5. Los permisos retribuidos</a:t>
            </a:r>
          </a:p>
        </p:txBody>
      </p:sp>
      <p:sp>
        <p:nvSpPr>
          <p:cNvPr id="9" name="8 Rectángulo">
            <a:hlinkClick r:id="rId2"/>
          </p:cNvPr>
          <p:cNvSpPr/>
          <p:nvPr/>
        </p:nvSpPr>
        <p:spPr>
          <a:xfrm>
            <a:off x="4965160" y="5631420"/>
            <a:ext cx="23753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215329" y="5789165"/>
            <a:ext cx="287793" cy="361618"/>
          </a:xfrm>
          <a:prstGeom prst="rect">
            <a:avLst/>
          </a:prstGeom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354886"/>
              </p:ext>
            </p:extLst>
          </p:nvPr>
        </p:nvGraphicFramePr>
        <p:xfrm>
          <a:off x="468909" y="728882"/>
          <a:ext cx="8239306" cy="48988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19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9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1400" b="0" kern="1200" dirty="0"/>
                        <a:t>Por</a:t>
                      </a:r>
                      <a:r>
                        <a:rPr lang="es-ES_tradnl" sz="1400" b="0" dirty="0"/>
                        <a:t> matrimonio o registro de pareja de hecho</a:t>
                      </a:r>
                      <a:endParaRPr lang="es-E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b="0" dirty="0"/>
                        <a:t>15</a:t>
                      </a:r>
                      <a:r>
                        <a:rPr lang="es-ES_tradnl" sz="1400" b="0" baseline="0" dirty="0"/>
                        <a:t> días naturales, comenzando primer día laborable según Tribunal Supremo</a:t>
                      </a:r>
                      <a:endParaRPr lang="es-E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493">
                <a:tc>
                  <a:txBody>
                    <a:bodyPr/>
                    <a:lstStyle/>
                    <a:p>
                      <a:r>
                        <a:rPr lang="es-ES_tradnl" sz="1400" dirty="0"/>
                        <a:t>Fallecimiento </a:t>
                      </a:r>
                      <a:r>
                        <a:rPr lang="es-ES_tradnl" sz="1400" baseline="0" dirty="0"/>
                        <a:t>de un familiar, cónyuge o pareja de hecho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dirty="0"/>
                        <a:t>2 días, o 4 si necesita</a:t>
                      </a:r>
                      <a:r>
                        <a:rPr lang="es-ES_tradnl" sz="1400" baseline="0" dirty="0"/>
                        <a:t> desplazamiento (según TS si hay más de 200km)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es-ES_tradnl" sz="1400" dirty="0"/>
                        <a:t>Hospitalización, enfermedad grave o intervención quirúrgica sin hospitalización</a:t>
                      </a:r>
                      <a:r>
                        <a:rPr lang="es-ES_tradnl" sz="1400" baseline="0" dirty="0"/>
                        <a:t> pero con reposo domiciliario de: cónyuge, pareja hecho, familiar o persona conviva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baseline="0" dirty="0"/>
                        <a:t>5 días. Según TS deben comenzar a contarse el primer día laborable</a:t>
                      </a:r>
                      <a:endParaRPr lang="es-E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501">
                <a:tc>
                  <a:txBody>
                    <a:bodyPr/>
                    <a:lstStyle/>
                    <a:p>
                      <a:r>
                        <a:rPr lang="es-ES" sz="1400" dirty="0"/>
                        <a:t>Fuerza mayor por motivos familiares urgentes en caso de accidente o enfermedad que haga necesaria su presencia inmediata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Las horas de ausencia serán máximo 4 días al año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5889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Traslado de domicilio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El día</a:t>
                      </a:r>
                      <a:r>
                        <a:rPr lang="es-ES_tradnl" sz="1400" baseline="0" dirty="0"/>
                        <a:t> del traslado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Deber inexcusable público o personal</a:t>
                      </a:r>
                      <a:r>
                        <a:rPr lang="es-ES_tradnl" sz="1400" baseline="0" dirty="0"/>
                        <a:t> (juicio, mesa electoral…)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El tiempo indispensable para su realización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Preparación al parto / exámenes oficiales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Tiempo indispensable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Bebés prematuros o necesitan</a:t>
                      </a:r>
                      <a:r>
                        <a:rPr lang="es-ES_tradnl" sz="1400" baseline="0" dirty="0"/>
                        <a:t> hospitalización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Reducción de una hora al día retribuida</a:t>
                      </a:r>
                      <a:r>
                        <a:rPr lang="es-ES_tradnl" sz="1400" baseline="0" dirty="0"/>
                        <a:t>, pudiendo añadir dos sin retribución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/>
                        <a:t>Funciones sindicales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400" dirty="0"/>
                        <a:t>Tiempo</a:t>
                      </a:r>
                      <a:r>
                        <a:rPr lang="es-ES_tradnl" sz="1400" baseline="0" dirty="0"/>
                        <a:t> establecido legalmente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13 CuadroTexto">
            <a:hlinkClick r:id="rId5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6" name="15 Flecha izquierda">
            <a:hlinkClick r:id="rId6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0" name="1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96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1692</TotalTime>
  <Words>1269</Words>
  <Application>Microsoft Office PowerPoint</Application>
  <PresentationFormat>Presentación en pantalla (4:3)</PresentationFormat>
  <Paragraphs>162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254</cp:revision>
  <dcterms:created xsi:type="dcterms:W3CDTF">2013-09-12T06:29:10Z</dcterms:created>
  <dcterms:modified xsi:type="dcterms:W3CDTF">2023-10-02T05:07:59Z</dcterms:modified>
</cp:coreProperties>
</file>