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handoutMasterIdLst>
    <p:handoutMasterId r:id="rId20"/>
  </p:handoutMasterIdLst>
  <p:sldIdLst>
    <p:sldId id="292" r:id="rId2"/>
    <p:sldId id="283"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871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544C77-20C1-499E-B0A8-98FA3958682D}" v="410" dt="2022-11-15T17:16:10.0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autoAdjust="0"/>
  </p:normalViewPr>
  <p:slideViewPr>
    <p:cSldViewPr snapToGrid="0">
      <p:cViewPr varScale="1">
        <p:scale>
          <a:sx n="70" d="100"/>
          <a:sy n="70" d="100"/>
        </p:scale>
        <p:origin x="738"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5" d="100"/>
          <a:sy n="45" d="100"/>
        </p:scale>
        <p:origin x="2828"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0B1E40-A643-4A0E-ADAB-C8F9CD2DFEDE}"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F7BCB57F-1CC5-421C-884E-7FDB72DF1E0E}">
      <dgm:prSet/>
      <dgm:spPr/>
      <dgm:t>
        <a:bodyPr/>
        <a:lstStyle/>
        <a:p>
          <a:r>
            <a:rPr lang="es-ES" dirty="0">
              <a:latin typeface="Arial" panose="020B0604020202020204" pitchFamily="34" charset="0"/>
              <a:cs typeface="Arial" panose="020B0604020202020204" pitchFamily="34" charset="0"/>
            </a:rPr>
            <a:t>Mal estado o funcionamiento de un producto, servicio o dispositivo.</a:t>
          </a:r>
          <a:endParaRPr lang="en-US" dirty="0">
            <a:latin typeface="Arial" panose="020B0604020202020204" pitchFamily="34" charset="0"/>
            <a:cs typeface="Arial" panose="020B0604020202020204" pitchFamily="34" charset="0"/>
          </a:endParaRPr>
        </a:p>
      </dgm:t>
    </dgm:pt>
    <dgm:pt modelId="{A8258790-B4A1-4837-8ADA-37244DA3D453}" type="parTrans" cxnId="{7A071275-371E-4763-A9F9-716225FCB2A4}">
      <dgm:prSet/>
      <dgm:spPr/>
      <dgm:t>
        <a:bodyPr/>
        <a:lstStyle/>
        <a:p>
          <a:endParaRPr lang="en-US"/>
        </a:p>
      </dgm:t>
    </dgm:pt>
    <dgm:pt modelId="{962BCAF6-2B07-421C-9A32-25159CF8782F}" type="sibTrans" cxnId="{7A071275-371E-4763-A9F9-716225FCB2A4}">
      <dgm:prSet/>
      <dgm:spPr/>
      <dgm:t>
        <a:bodyPr/>
        <a:lstStyle/>
        <a:p>
          <a:endParaRPr lang="en-US"/>
        </a:p>
      </dgm:t>
    </dgm:pt>
    <dgm:pt modelId="{AC2C1290-9BD2-48B5-B4FB-475EDB58F3FA}">
      <dgm:prSet/>
      <dgm:spPr/>
      <dgm:t>
        <a:bodyPr/>
        <a:lstStyle/>
        <a:p>
          <a:r>
            <a:rPr lang="es-ES" dirty="0">
              <a:latin typeface="Arial" panose="020B0604020202020204" pitchFamily="34" charset="0"/>
              <a:cs typeface="Arial" panose="020B0604020202020204" pitchFamily="34" charset="0"/>
            </a:rPr>
            <a:t>No cumplir con alguna de las condiciones prometidas.</a:t>
          </a:r>
          <a:endParaRPr lang="en-US" dirty="0">
            <a:latin typeface="Arial" panose="020B0604020202020204" pitchFamily="34" charset="0"/>
            <a:cs typeface="Arial" panose="020B0604020202020204" pitchFamily="34" charset="0"/>
          </a:endParaRPr>
        </a:p>
      </dgm:t>
    </dgm:pt>
    <dgm:pt modelId="{1AC1756E-69A2-4376-8E33-FB1E8354D423}" type="parTrans" cxnId="{71EA52DE-C640-4209-BCD9-D9ACAB4CA506}">
      <dgm:prSet/>
      <dgm:spPr/>
      <dgm:t>
        <a:bodyPr/>
        <a:lstStyle/>
        <a:p>
          <a:endParaRPr lang="en-US"/>
        </a:p>
      </dgm:t>
    </dgm:pt>
    <dgm:pt modelId="{0A7D5887-BEB0-4079-A3AE-1DAC61FDACEB}" type="sibTrans" cxnId="{71EA52DE-C640-4209-BCD9-D9ACAB4CA506}">
      <dgm:prSet/>
      <dgm:spPr/>
      <dgm:t>
        <a:bodyPr/>
        <a:lstStyle/>
        <a:p>
          <a:endParaRPr lang="en-US"/>
        </a:p>
      </dgm:t>
    </dgm:pt>
    <dgm:pt modelId="{DB3765E4-D41F-4B0B-8E78-D8C552B4E792}">
      <dgm:prSet/>
      <dgm:spPr/>
      <dgm:t>
        <a:bodyPr/>
        <a:lstStyle/>
        <a:p>
          <a:r>
            <a:rPr lang="es-ES" dirty="0">
              <a:latin typeface="Arial" panose="020B0604020202020204" pitchFamily="34" charset="0"/>
              <a:cs typeface="Arial" panose="020B0604020202020204" pitchFamily="34" charset="0"/>
            </a:rPr>
            <a:t>Falta de artículos.</a:t>
          </a:r>
          <a:endParaRPr lang="en-US" dirty="0">
            <a:latin typeface="Arial" panose="020B0604020202020204" pitchFamily="34" charset="0"/>
            <a:cs typeface="Arial" panose="020B0604020202020204" pitchFamily="34" charset="0"/>
          </a:endParaRPr>
        </a:p>
      </dgm:t>
    </dgm:pt>
    <dgm:pt modelId="{7868FEBF-1897-4A7A-A333-0FE0828A3910}" type="parTrans" cxnId="{5A41D98F-E008-4DE3-B923-4D750B301CDA}">
      <dgm:prSet/>
      <dgm:spPr/>
      <dgm:t>
        <a:bodyPr/>
        <a:lstStyle/>
        <a:p>
          <a:endParaRPr lang="en-US"/>
        </a:p>
      </dgm:t>
    </dgm:pt>
    <dgm:pt modelId="{BF17ABD8-9F58-4F37-BC37-145959593595}" type="sibTrans" cxnId="{5A41D98F-E008-4DE3-B923-4D750B301CDA}">
      <dgm:prSet/>
      <dgm:spPr/>
      <dgm:t>
        <a:bodyPr/>
        <a:lstStyle/>
        <a:p>
          <a:endParaRPr lang="en-US"/>
        </a:p>
      </dgm:t>
    </dgm:pt>
    <dgm:pt modelId="{AEFFDC43-F94C-49D3-8DB6-358CC8A30074}">
      <dgm:prSet/>
      <dgm:spPr/>
      <dgm:t>
        <a:bodyPr/>
        <a:lstStyle/>
        <a:p>
          <a:r>
            <a:rPr lang="es-ES" dirty="0">
              <a:latin typeface="Arial" panose="020B0604020202020204" pitchFamily="34" charset="0"/>
              <a:cs typeface="Arial" panose="020B0604020202020204" pitchFamily="34" charset="0"/>
            </a:rPr>
            <a:t>Retrasos en la atención.</a:t>
          </a:r>
          <a:endParaRPr lang="en-US" dirty="0">
            <a:latin typeface="Arial" panose="020B0604020202020204" pitchFamily="34" charset="0"/>
            <a:cs typeface="Arial" panose="020B0604020202020204" pitchFamily="34" charset="0"/>
          </a:endParaRPr>
        </a:p>
      </dgm:t>
    </dgm:pt>
    <dgm:pt modelId="{C1A9E525-F41F-4970-A12B-18FB96F2C4EF}" type="parTrans" cxnId="{9856D986-869E-444A-8A0A-3DCC4315BB9F}">
      <dgm:prSet/>
      <dgm:spPr/>
      <dgm:t>
        <a:bodyPr/>
        <a:lstStyle/>
        <a:p>
          <a:endParaRPr lang="en-US"/>
        </a:p>
      </dgm:t>
    </dgm:pt>
    <dgm:pt modelId="{D5C0F937-A3B0-4635-B732-98809E7266F8}" type="sibTrans" cxnId="{9856D986-869E-444A-8A0A-3DCC4315BB9F}">
      <dgm:prSet/>
      <dgm:spPr/>
      <dgm:t>
        <a:bodyPr/>
        <a:lstStyle/>
        <a:p>
          <a:endParaRPr lang="en-US"/>
        </a:p>
      </dgm:t>
    </dgm:pt>
    <dgm:pt modelId="{D9D53139-2618-4C6E-8B79-754567714522}">
      <dgm:prSet/>
      <dgm:spPr/>
      <dgm:t>
        <a:bodyPr/>
        <a:lstStyle/>
        <a:p>
          <a:r>
            <a:rPr lang="es-ES" dirty="0">
              <a:latin typeface="Arial" panose="020B0604020202020204" pitchFamily="34" charset="0"/>
              <a:cs typeface="Arial" panose="020B0604020202020204" pitchFamily="34" charset="0"/>
            </a:rPr>
            <a:t>Error en cobros de servicios.</a:t>
          </a:r>
          <a:endParaRPr lang="en-US" dirty="0">
            <a:latin typeface="Arial" panose="020B0604020202020204" pitchFamily="34" charset="0"/>
            <a:cs typeface="Arial" panose="020B0604020202020204" pitchFamily="34" charset="0"/>
          </a:endParaRPr>
        </a:p>
      </dgm:t>
    </dgm:pt>
    <dgm:pt modelId="{9EE56D5C-50AF-4E2C-B3C6-9732EB8B4592}" type="parTrans" cxnId="{38B4A584-1E20-48FA-97E9-13E67C556187}">
      <dgm:prSet/>
      <dgm:spPr/>
      <dgm:t>
        <a:bodyPr/>
        <a:lstStyle/>
        <a:p>
          <a:endParaRPr lang="en-US"/>
        </a:p>
      </dgm:t>
    </dgm:pt>
    <dgm:pt modelId="{3AAAD5D3-8502-423F-9433-AE3EC3443F2A}" type="sibTrans" cxnId="{38B4A584-1E20-48FA-97E9-13E67C556187}">
      <dgm:prSet/>
      <dgm:spPr/>
      <dgm:t>
        <a:bodyPr/>
        <a:lstStyle/>
        <a:p>
          <a:endParaRPr lang="en-US"/>
        </a:p>
      </dgm:t>
    </dgm:pt>
    <dgm:pt modelId="{CD5870CD-1831-474C-A901-EEE8C959EFB2}">
      <dgm:prSet/>
      <dgm:spPr/>
      <dgm:t>
        <a:bodyPr/>
        <a:lstStyle/>
        <a:p>
          <a:r>
            <a:rPr lang="es-ES" dirty="0">
              <a:latin typeface="Arial" panose="020B0604020202020204" pitchFamily="34" charset="0"/>
              <a:cs typeface="Arial" panose="020B0604020202020204" pitchFamily="34" charset="0"/>
            </a:rPr>
            <a:t>Trato inadecuado recibido.</a:t>
          </a:r>
          <a:endParaRPr lang="en-US" dirty="0">
            <a:latin typeface="Arial" panose="020B0604020202020204" pitchFamily="34" charset="0"/>
            <a:cs typeface="Arial" panose="020B0604020202020204" pitchFamily="34" charset="0"/>
          </a:endParaRPr>
        </a:p>
      </dgm:t>
    </dgm:pt>
    <dgm:pt modelId="{D0A28F36-75BA-4AF3-A9EA-2BE8093CB2D3}" type="parTrans" cxnId="{BACBF227-8B94-4AA2-8032-9E226D62EFDB}">
      <dgm:prSet/>
      <dgm:spPr/>
      <dgm:t>
        <a:bodyPr/>
        <a:lstStyle/>
        <a:p>
          <a:endParaRPr lang="en-US"/>
        </a:p>
      </dgm:t>
    </dgm:pt>
    <dgm:pt modelId="{34B1A133-94BA-432F-90A2-ECBFE67D7685}" type="sibTrans" cxnId="{BACBF227-8B94-4AA2-8032-9E226D62EFDB}">
      <dgm:prSet/>
      <dgm:spPr/>
      <dgm:t>
        <a:bodyPr/>
        <a:lstStyle/>
        <a:p>
          <a:endParaRPr lang="en-US"/>
        </a:p>
      </dgm:t>
    </dgm:pt>
    <dgm:pt modelId="{2ACD2C32-3396-4EC6-93B2-F160082894FD}" type="pres">
      <dgm:prSet presAssocID="{0F0B1E40-A643-4A0E-ADAB-C8F9CD2DFEDE}" presName="linear" presStyleCnt="0">
        <dgm:presLayoutVars>
          <dgm:animLvl val="lvl"/>
          <dgm:resizeHandles val="exact"/>
        </dgm:presLayoutVars>
      </dgm:prSet>
      <dgm:spPr/>
    </dgm:pt>
    <dgm:pt modelId="{67D3C20B-1250-4B46-BF6C-1E54D1CF721E}" type="pres">
      <dgm:prSet presAssocID="{F7BCB57F-1CC5-421C-884E-7FDB72DF1E0E}" presName="parentText" presStyleLbl="node1" presStyleIdx="0" presStyleCnt="6">
        <dgm:presLayoutVars>
          <dgm:chMax val="0"/>
          <dgm:bulletEnabled val="1"/>
        </dgm:presLayoutVars>
      </dgm:prSet>
      <dgm:spPr/>
    </dgm:pt>
    <dgm:pt modelId="{A992F767-34C8-4346-BD80-BEA737DB9E48}" type="pres">
      <dgm:prSet presAssocID="{962BCAF6-2B07-421C-9A32-25159CF8782F}" presName="spacer" presStyleCnt="0"/>
      <dgm:spPr/>
    </dgm:pt>
    <dgm:pt modelId="{5C3AB47D-4CE1-4EAB-9187-C45D61503F6A}" type="pres">
      <dgm:prSet presAssocID="{AC2C1290-9BD2-48B5-B4FB-475EDB58F3FA}" presName="parentText" presStyleLbl="node1" presStyleIdx="1" presStyleCnt="6">
        <dgm:presLayoutVars>
          <dgm:chMax val="0"/>
          <dgm:bulletEnabled val="1"/>
        </dgm:presLayoutVars>
      </dgm:prSet>
      <dgm:spPr/>
    </dgm:pt>
    <dgm:pt modelId="{81291236-B7A2-4012-8F16-98AB41FE5F14}" type="pres">
      <dgm:prSet presAssocID="{0A7D5887-BEB0-4079-A3AE-1DAC61FDACEB}" presName="spacer" presStyleCnt="0"/>
      <dgm:spPr/>
    </dgm:pt>
    <dgm:pt modelId="{190EF030-CD24-4535-B5B5-34291A1C7E3C}" type="pres">
      <dgm:prSet presAssocID="{DB3765E4-D41F-4B0B-8E78-D8C552B4E792}" presName="parentText" presStyleLbl="node1" presStyleIdx="2" presStyleCnt="6">
        <dgm:presLayoutVars>
          <dgm:chMax val="0"/>
          <dgm:bulletEnabled val="1"/>
        </dgm:presLayoutVars>
      </dgm:prSet>
      <dgm:spPr/>
    </dgm:pt>
    <dgm:pt modelId="{7C6063A9-2181-402F-94D2-33EBF108CE82}" type="pres">
      <dgm:prSet presAssocID="{BF17ABD8-9F58-4F37-BC37-145959593595}" presName="spacer" presStyleCnt="0"/>
      <dgm:spPr/>
    </dgm:pt>
    <dgm:pt modelId="{3FAEFBC3-0982-43E8-B5E6-A1C15EE11103}" type="pres">
      <dgm:prSet presAssocID="{AEFFDC43-F94C-49D3-8DB6-358CC8A30074}" presName="parentText" presStyleLbl="node1" presStyleIdx="3" presStyleCnt="6">
        <dgm:presLayoutVars>
          <dgm:chMax val="0"/>
          <dgm:bulletEnabled val="1"/>
        </dgm:presLayoutVars>
      </dgm:prSet>
      <dgm:spPr/>
    </dgm:pt>
    <dgm:pt modelId="{382A8CB9-BCD7-4374-9E18-EC6F16DADF17}" type="pres">
      <dgm:prSet presAssocID="{D5C0F937-A3B0-4635-B732-98809E7266F8}" presName="spacer" presStyleCnt="0"/>
      <dgm:spPr/>
    </dgm:pt>
    <dgm:pt modelId="{8B618272-B38D-4312-99BC-9EFE54D69B71}" type="pres">
      <dgm:prSet presAssocID="{D9D53139-2618-4C6E-8B79-754567714522}" presName="parentText" presStyleLbl="node1" presStyleIdx="4" presStyleCnt="6">
        <dgm:presLayoutVars>
          <dgm:chMax val="0"/>
          <dgm:bulletEnabled val="1"/>
        </dgm:presLayoutVars>
      </dgm:prSet>
      <dgm:spPr/>
    </dgm:pt>
    <dgm:pt modelId="{EC55B819-6B1D-45A5-9581-5438F1053728}" type="pres">
      <dgm:prSet presAssocID="{3AAAD5D3-8502-423F-9433-AE3EC3443F2A}" presName="spacer" presStyleCnt="0"/>
      <dgm:spPr/>
    </dgm:pt>
    <dgm:pt modelId="{1BA3E36B-FB8E-42D1-981A-27F6305FE61F}" type="pres">
      <dgm:prSet presAssocID="{CD5870CD-1831-474C-A901-EEE8C959EFB2}" presName="parentText" presStyleLbl="node1" presStyleIdx="5" presStyleCnt="6">
        <dgm:presLayoutVars>
          <dgm:chMax val="0"/>
          <dgm:bulletEnabled val="1"/>
        </dgm:presLayoutVars>
      </dgm:prSet>
      <dgm:spPr/>
    </dgm:pt>
  </dgm:ptLst>
  <dgm:cxnLst>
    <dgm:cxn modelId="{82F6D509-BB8C-4011-A4FE-F1F135586A47}" type="presOf" srcId="{CD5870CD-1831-474C-A901-EEE8C959EFB2}" destId="{1BA3E36B-FB8E-42D1-981A-27F6305FE61F}" srcOrd="0" destOrd="0" presId="urn:microsoft.com/office/officeart/2005/8/layout/vList2"/>
    <dgm:cxn modelId="{BACBF227-8B94-4AA2-8032-9E226D62EFDB}" srcId="{0F0B1E40-A643-4A0E-ADAB-C8F9CD2DFEDE}" destId="{CD5870CD-1831-474C-A901-EEE8C959EFB2}" srcOrd="5" destOrd="0" parTransId="{D0A28F36-75BA-4AF3-A9EA-2BE8093CB2D3}" sibTransId="{34B1A133-94BA-432F-90A2-ECBFE67D7685}"/>
    <dgm:cxn modelId="{A50F0166-895A-437A-977F-49BF9A1B5369}" type="presOf" srcId="{F7BCB57F-1CC5-421C-884E-7FDB72DF1E0E}" destId="{67D3C20B-1250-4B46-BF6C-1E54D1CF721E}" srcOrd="0" destOrd="0" presId="urn:microsoft.com/office/officeart/2005/8/layout/vList2"/>
    <dgm:cxn modelId="{32A60646-95DC-4241-9930-1DCFEFB4908F}" type="presOf" srcId="{DB3765E4-D41F-4B0B-8E78-D8C552B4E792}" destId="{190EF030-CD24-4535-B5B5-34291A1C7E3C}" srcOrd="0" destOrd="0" presId="urn:microsoft.com/office/officeart/2005/8/layout/vList2"/>
    <dgm:cxn modelId="{21437270-6BBA-44EA-BA78-4F4D559AB13C}" type="presOf" srcId="{0F0B1E40-A643-4A0E-ADAB-C8F9CD2DFEDE}" destId="{2ACD2C32-3396-4EC6-93B2-F160082894FD}" srcOrd="0" destOrd="0" presId="urn:microsoft.com/office/officeart/2005/8/layout/vList2"/>
    <dgm:cxn modelId="{7A071275-371E-4763-A9F9-716225FCB2A4}" srcId="{0F0B1E40-A643-4A0E-ADAB-C8F9CD2DFEDE}" destId="{F7BCB57F-1CC5-421C-884E-7FDB72DF1E0E}" srcOrd="0" destOrd="0" parTransId="{A8258790-B4A1-4837-8ADA-37244DA3D453}" sibTransId="{962BCAF6-2B07-421C-9A32-25159CF8782F}"/>
    <dgm:cxn modelId="{3FA04D7E-9E27-4527-B618-CF960D85B5E3}" type="presOf" srcId="{AC2C1290-9BD2-48B5-B4FB-475EDB58F3FA}" destId="{5C3AB47D-4CE1-4EAB-9187-C45D61503F6A}" srcOrd="0" destOrd="0" presId="urn:microsoft.com/office/officeart/2005/8/layout/vList2"/>
    <dgm:cxn modelId="{38B4A584-1E20-48FA-97E9-13E67C556187}" srcId="{0F0B1E40-A643-4A0E-ADAB-C8F9CD2DFEDE}" destId="{D9D53139-2618-4C6E-8B79-754567714522}" srcOrd="4" destOrd="0" parTransId="{9EE56D5C-50AF-4E2C-B3C6-9732EB8B4592}" sibTransId="{3AAAD5D3-8502-423F-9433-AE3EC3443F2A}"/>
    <dgm:cxn modelId="{9856D986-869E-444A-8A0A-3DCC4315BB9F}" srcId="{0F0B1E40-A643-4A0E-ADAB-C8F9CD2DFEDE}" destId="{AEFFDC43-F94C-49D3-8DB6-358CC8A30074}" srcOrd="3" destOrd="0" parTransId="{C1A9E525-F41F-4970-A12B-18FB96F2C4EF}" sibTransId="{D5C0F937-A3B0-4635-B732-98809E7266F8}"/>
    <dgm:cxn modelId="{5A41D98F-E008-4DE3-B923-4D750B301CDA}" srcId="{0F0B1E40-A643-4A0E-ADAB-C8F9CD2DFEDE}" destId="{DB3765E4-D41F-4B0B-8E78-D8C552B4E792}" srcOrd="2" destOrd="0" parTransId="{7868FEBF-1897-4A7A-A333-0FE0828A3910}" sibTransId="{BF17ABD8-9F58-4F37-BC37-145959593595}"/>
    <dgm:cxn modelId="{ABD9C7BF-0268-47E5-87DD-D0200CB73829}" type="presOf" srcId="{AEFFDC43-F94C-49D3-8DB6-358CC8A30074}" destId="{3FAEFBC3-0982-43E8-B5E6-A1C15EE11103}" srcOrd="0" destOrd="0" presId="urn:microsoft.com/office/officeart/2005/8/layout/vList2"/>
    <dgm:cxn modelId="{71EA52DE-C640-4209-BCD9-D9ACAB4CA506}" srcId="{0F0B1E40-A643-4A0E-ADAB-C8F9CD2DFEDE}" destId="{AC2C1290-9BD2-48B5-B4FB-475EDB58F3FA}" srcOrd="1" destOrd="0" parTransId="{1AC1756E-69A2-4376-8E33-FB1E8354D423}" sibTransId="{0A7D5887-BEB0-4079-A3AE-1DAC61FDACEB}"/>
    <dgm:cxn modelId="{F5C73FF0-B567-42C8-B78C-D7BCAA25C480}" type="presOf" srcId="{D9D53139-2618-4C6E-8B79-754567714522}" destId="{8B618272-B38D-4312-99BC-9EFE54D69B71}" srcOrd="0" destOrd="0" presId="urn:microsoft.com/office/officeart/2005/8/layout/vList2"/>
    <dgm:cxn modelId="{793B76A6-705F-46D5-B325-59E62621A23E}" type="presParOf" srcId="{2ACD2C32-3396-4EC6-93B2-F160082894FD}" destId="{67D3C20B-1250-4B46-BF6C-1E54D1CF721E}" srcOrd="0" destOrd="0" presId="urn:microsoft.com/office/officeart/2005/8/layout/vList2"/>
    <dgm:cxn modelId="{314DCE3A-A87C-475B-A7B9-0C9800CC81AA}" type="presParOf" srcId="{2ACD2C32-3396-4EC6-93B2-F160082894FD}" destId="{A992F767-34C8-4346-BD80-BEA737DB9E48}" srcOrd="1" destOrd="0" presId="urn:microsoft.com/office/officeart/2005/8/layout/vList2"/>
    <dgm:cxn modelId="{779A0A2F-709C-498E-99BB-67CEFE483C57}" type="presParOf" srcId="{2ACD2C32-3396-4EC6-93B2-F160082894FD}" destId="{5C3AB47D-4CE1-4EAB-9187-C45D61503F6A}" srcOrd="2" destOrd="0" presId="urn:microsoft.com/office/officeart/2005/8/layout/vList2"/>
    <dgm:cxn modelId="{8F293BEE-D501-43A0-9072-45725C92F51E}" type="presParOf" srcId="{2ACD2C32-3396-4EC6-93B2-F160082894FD}" destId="{81291236-B7A2-4012-8F16-98AB41FE5F14}" srcOrd="3" destOrd="0" presId="urn:microsoft.com/office/officeart/2005/8/layout/vList2"/>
    <dgm:cxn modelId="{A4047898-3557-4CA5-8186-12AD38DE41AC}" type="presParOf" srcId="{2ACD2C32-3396-4EC6-93B2-F160082894FD}" destId="{190EF030-CD24-4535-B5B5-34291A1C7E3C}" srcOrd="4" destOrd="0" presId="urn:microsoft.com/office/officeart/2005/8/layout/vList2"/>
    <dgm:cxn modelId="{394AF660-23E7-4066-A400-C30939255116}" type="presParOf" srcId="{2ACD2C32-3396-4EC6-93B2-F160082894FD}" destId="{7C6063A9-2181-402F-94D2-33EBF108CE82}" srcOrd="5" destOrd="0" presId="urn:microsoft.com/office/officeart/2005/8/layout/vList2"/>
    <dgm:cxn modelId="{8D81822B-36B2-41D8-BF5E-9842A4ED1B7D}" type="presParOf" srcId="{2ACD2C32-3396-4EC6-93B2-F160082894FD}" destId="{3FAEFBC3-0982-43E8-B5E6-A1C15EE11103}" srcOrd="6" destOrd="0" presId="urn:microsoft.com/office/officeart/2005/8/layout/vList2"/>
    <dgm:cxn modelId="{BA5AC770-1E68-49B1-A7C5-809F0105FA16}" type="presParOf" srcId="{2ACD2C32-3396-4EC6-93B2-F160082894FD}" destId="{382A8CB9-BCD7-4374-9E18-EC6F16DADF17}" srcOrd="7" destOrd="0" presId="urn:microsoft.com/office/officeart/2005/8/layout/vList2"/>
    <dgm:cxn modelId="{501DAB4A-5124-4051-B758-BE151443138C}" type="presParOf" srcId="{2ACD2C32-3396-4EC6-93B2-F160082894FD}" destId="{8B618272-B38D-4312-99BC-9EFE54D69B71}" srcOrd="8" destOrd="0" presId="urn:microsoft.com/office/officeart/2005/8/layout/vList2"/>
    <dgm:cxn modelId="{319E90CD-1E69-404E-8BD3-101676415F1E}" type="presParOf" srcId="{2ACD2C32-3396-4EC6-93B2-F160082894FD}" destId="{EC55B819-6B1D-45A5-9581-5438F1053728}" srcOrd="9" destOrd="0" presId="urn:microsoft.com/office/officeart/2005/8/layout/vList2"/>
    <dgm:cxn modelId="{5191ECFB-1D21-4D1D-A010-677A1A246731}" type="presParOf" srcId="{2ACD2C32-3396-4EC6-93B2-F160082894FD}" destId="{1BA3E36B-FB8E-42D1-981A-27F6305FE61F}"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C93A3C-B988-48B2-AE5C-0F27E4AA9291}"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57E8DADA-EA5F-4CA7-B938-9400366FD6F7}">
      <dgm:prSet/>
      <dgm:spPr/>
      <dgm:t>
        <a:bodyPr/>
        <a:lstStyle/>
        <a:p>
          <a:r>
            <a:rPr lang="es-ES" dirty="0">
              <a:latin typeface="Arial" panose="020B0604020202020204" pitchFamily="34" charset="0"/>
              <a:cs typeface="Arial" panose="020B0604020202020204" pitchFamily="34" charset="0"/>
            </a:rPr>
            <a:t>Es muy importante que los profesionales sepan atender de manera correcta y amable las reclamaciones.</a:t>
          </a:r>
          <a:endParaRPr lang="en-US" dirty="0">
            <a:latin typeface="Arial" panose="020B0604020202020204" pitchFamily="34" charset="0"/>
            <a:cs typeface="Arial" panose="020B0604020202020204" pitchFamily="34" charset="0"/>
          </a:endParaRPr>
        </a:p>
      </dgm:t>
    </dgm:pt>
    <dgm:pt modelId="{08545156-CDC8-4A9F-963B-0FE6C605102C}" type="parTrans" cxnId="{0C294AB1-6E1D-42B6-81AA-4000F88E9DE0}">
      <dgm:prSet/>
      <dgm:spPr/>
      <dgm:t>
        <a:bodyPr/>
        <a:lstStyle/>
        <a:p>
          <a:endParaRPr lang="en-US"/>
        </a:p>
      </dgm:t>
    </dgm:pt>
    <dgm:pt modelId="{8B48390C-B56E-44CB-A469-8AB3600B3F77}" type="sibTrans" cxnId="{0C294AB1-6E1D-42B6-81AA-4000F88E9DE0}">
      <dgm:prSet/>
      <dgm:spPr/>
      <dgm:t>
        <a:bodyPr/>
        <a:lstStyle/>
        <a:p>
          <a:endParaRPr lang="en-US"/>
        </a:p>
      </dgm:t>
    </dgm:pt>
    <dgm:pt modelId="{D4274F15-245D-4E18-B838-445ABE72059F}">
      <dgm:prSet/>
      <dgm:spPr/>
      <dgm:t>
        <a:bodyPr/>
        <a:lstStyle/>
        <a:p>
          <a:r>
            <a:rPr lang="es-ES" dirty="0">
              <a:latin typeface="Arial" panose="020B0604020202020204" pitchFamily="34" charset="0"/>
              <a:cs typeface="Arial" panose="020B0604020202020204" pitchFamily="34" charset="0"/>
            </a:rPr>
            <a:t>En general, y en la medida de lo posible, no se deben atender las reclamaciones en el mostrador, es preferible hacerlo en un lugar más privado, sobre todo si el cliente reclama de forma agresiva.</a:t>
          </a:r>
          <a:endParaRPr lang="en-US" dirty="0">
            <a:latin typeface="Arial" panose="020B0604020202020204" pitchFamily="34" charset="0"/>
            <a:cs typeface="Arial" panose="020B0604020202020204" pitchFamily="34" charset="0"/>
          </a:endParaRPr>
        </a:p>
      </dgm:t>
    </dgm:pt>
    <dgm:pt modelId="{A620C907-C461-476C-9CBF-20DC09DFB213}" type="parTrans" cxnId="{81D8B6F0-88EB-4565-9A67-808E514CDC08}">
      <dgm:prSet/>
      <dgm:spPr/>
      <dgm:t>
        <a:bodyPr/>
        <a:lstStyle/>
        <a:p>
          <a:endParaRPr lang="en-US"/>
        </a:p>
      </dgm:t>
    </dgm:pt>
    <dgm:pt modelId="{ADCC2749-0B0E-494A-8512-E59E5EA3B1A5}" type="sibTrans" cxnId="{81D8B6F0-88EB-4565-9A67-808E514CDC08}">
      <dgm:prSet/>
      <dgm:spPr/>
      <dgm:t>
        <a:bodyPr/>
        <a:lstStyle/>
        <a:p>
          <a:endParaRPr lang="en-US"/>
        </a:p>
      </dgm:t>
    </dgm:pt>
    <dgm:pt modelId="{F9CEC375-A5F4-44FF-830E-EF25CD2592E4}">
      <dgm:prSet/>
      <dgm:spPr/>
      <dgm:t>
        <a:bodyPr/>
        <a:lstStyle/>
        <a:p>
          <a:r>
            <a:rPr lang="es-ES" dirty="0">
              <a:latin typeface="Arial" panose="020B0604020202020204" pitchFamily="34" charset="0"/>
              <a:cs typeface="Arial" panose="020B0604020202020204" pitchFamily="34" charset="0"/>
            </a:rPr>
            <a:t>Una reclamación bien atendida y resuelta reestablecerá el clima de confianza con el cliente y ayudará a la empresa a eliminar fallos en el futuro.</a:t>
          </a:r>
          <a:endParaRPr lang="en-US" dirty="0">
            <a:latin typeface="Arial" panose="020B0604020202020204" pitchFamily="34" charset="0"/>
            <a:cs typeface="Arial" panose="020B0604020202020204" pitchFamily="34" charset="0"/>
          </a:endParaRPr>
        </a:p>
      </dgm:t>
    </dgm:pt>
    <dgm:pt modelId="{4618C82F-CC9C-4902-9490-09F74338620E}" type="parTrans" cxnId="{B0A8668C-C857-4702-99FC-11EAEBD56855}">
      <dgm:prSet/>
      <dgm:spPr/>
      <dgm:t>
        <a:bodyPr/>
        <a:lstStyle/>
        <a:p>
          <a:endParaRPr lang="en-US"/>
        </a:p>
      </dgm:t>
    </dgm:pt>
    <dgm:pt modelId="{6C388685-85A0-4981-981A-B24048ED16D6}" type="sibTrans" cxnId="{B0A8668C-C857-4702-99FC-11EAEBD56855}">
      <dgm:prSet/>
      <dgm:spPr/>
      <dgm:t>
        <a:bodyPr/>
        <a:lstStyle/>
        <a:p>
          <a:endParaRPr lang="en-US"/>
        </a:p>
      </dgm:t>
    </dgm:pt>
    <dgm:pt modelId="{EC76A1EB-329B-48CF-85DC-4026420387B0}" type="pres">
      <dgm:prSet presAssocID="{26C93A3C-B988-48B2-AE5C-0F27E4AA9291}" presName="hierChild1" presStyleCnt="0">
        <dgm:presLayoutVars>
          <dgm:chPref val="1"/>
          <dgm:dir/>
          <dgm:animOne val="branch"/>
          <dgm:animLvl val="lvl"/>
          <dgm:resizeHandles/>
        </dgm:presLayoutVars>
      </dgm:prSet>
      <dgm:spPr/>
    </dgm:pt>
    <dgm:pt modelId="{E772CAF9-03E0-4282-8FDD-2A160B587D55}" type="pres">
      <dgm:prSet presAssocID="{57E8DADA-EA5F-4CA7-B938-9400366FD6F7}" presName="hierRoot1" presStyleCnt="0"/>
      <dgm:spPr/>
    </dgm:pt>
    <dgm:pt modelId="{56844029-D8C0-4537-B77E-312D23B38EDD}" type="pres">
      <dgm:prSet presAssocID="{57E8DADA-EA5F-4CA7-B938-9400366FD6F7}" presName="composite" presStyleCnt="0"/>
      <dgm:spPr/>
    </dgm:pt>
    <dgm:pt modelId="{F303CA85-73E4-4A58-BE45-76A8841587B9}" type="pres">
      <dgm:prSet presAssocID="{57E8DADA-EA5F-4CA7-B938-9400366FD6F7}" presName="background" presStyleLbl="node0" presStyleIdx="0" presStyleCnt="3"/>
      <dgm:spPr/>
    </dgm:pt>
    <dgm:pt modelId="{ED2195B0-C2FA-4683-B8F6-8666645FF3BB}" type="pres">
      <dgm:prSet presAssocID="{57E8DADA-EA5F-4CA7-B938-9400366FD6F7}" presName="text" presStyleLbl="fgAcc0" presStyleIdx="0" presStyleCnt="3">
        <dgm:presLayoutVars>
          <dgm:chPref val="3"/>
        </dgm:presLayoutVars>
      </dgm:prSet>
      <dgm:spPr/>
    </dgm:pt>
    <dgm:pt modelId="{28961E6B-AE4C-4C78-8A76-6F892F69ADB1}" type="pres">
      <dgm:prSet presAssocID="{57E8DADA-EA5F-4CA7-B938-9400366FD6F7}" presName="hierChild2" presStyleCnt="0"/>
      <dgm:spPr/>
    </dgm:pt>
    <dgm:pt modelId="{3570C893-9DB2-4C1D-BADB-B98F6D1F0111}" type="pres">
      <dgm:prSet presAssocID="{D4274F15-245D-4E18-B838-445ABE72059F}" presName="hierRoot1" presStyleCnt="0"/>
      <dgm:spPr/>
    </dgm:pt>
    <dgm:pt modelId="{9384A833-FDB7-4B4A-B0CC-BA3618AFD20C}" type="pres">
      <dgm:prSet presAssocID="{D4274F15-245D-4E18-B838-445ABE72059F}" presName="composite" presStyleCnt="0"/>
      <dgm:spPr/>
    </dgm:pt>
    <dgm:pt modelId="{194D7B6C-9751-4149-8263-38167BE7B116}" type="pres">
      <dgm:prSet presAssocID="{D4274F15-245D-4E18-B838-445ABE72059F}" presName="background" presStyleLbl="node0" presStyleIdx="1" presStyleCnt="3"/>
      <dgm:spPr/>
    </dgm:pt>
    <dgm:pt modelId="{9EA31BCC-5C18-4187-BC66-8D32A68C2515}" type="pres">
      <dgm:prSet presAssocID="{D4274F15-245D-4E18-B838-445ABE72059F}" presName="text" presStyleLbl="fgAcc0" presStyleIdx="1" presStyleCnt="3">
        <dgm:presLayoutVars>
          <dgm:chPref val="3"/>
        </dgm:presLayoutVars>
      </dgm:prSet>
      <dgm:spPr/>
    </dgm:pt>
    <dgm:pt modelId="{3B3C842F-2F6C-4C3F-BE41-780E167D3AC3}" type="pres">
      <dgm:prSet presAssocID="{D4274F15-245D-4E18-B838-445ABE72059F}" presName="hierChild2" presStyleCnt="0"/>
      <dgm:spPr/>
    </dgm:pt>
    <dgm:pt modelId="{EEF5FBB0-2F3C-44E9-8DA3-3C7EF004CB59}" type="pres">
      <dgm:prSet presAssocID="{F9CEC375-A5F4-44FF-830E-EF25CD2592E4}" presName="hierRoot1" presStyleCnt="0"/>
      <dgm:spPr/>
    </dgm:pt>
    <dgm:pt modelId="{9BA044AC-21FA-4B77-9729-A910F5B70C0C}" type="pres">
      <dgm:prSet presAssocID="{F9CEC375-A5F4-44FF-830E-EF25CD2592E4}" presName="composite" presStyleCnt="0"/>
      <dgm:spPr/>
    </dgm:pt>
    <dgm:pt modelId="{D8015CF8-ABB5-41A2-8185-F08BEA11450F}" type="pres">
      <dgm:prSet presAssocID="{F9CEC375-A5F4-44FF-830E-EF25CD2592E4}" presName="background" presStyleLbl="node0" presStyleIdx="2" presStyleCnt="3"/>
      <dgm:spPr/>
    </dgm:pt>
    <dgm:pt modelId="{382C3C30-6556-4C91-9F0A-8086691C52E4}" type="pres">
      <dgm:prSet presAssocID="{F9CEC375-A5F4-44FF-830E-EF25CD2592E4}" presName="text" presStyleLbl="fgAcc0" presStyleIdx="2" presStyleCnt="3">
        <dgm:presLayoutVars>
          <dgm:chPref val="3"/>
        </dgm:presLayoutVars>
      </dgm:prSet>
      <dgm:spPr/>
    </dgm:pt>
    <dgm:pt modelId="{99483490-1C0A-4FE2-BC13-9250444C7529}" type="pres">
      <dgm:prSet presAssocID="{F9CEC375-A5F4-44FF-830E-EF25CD2592E4}" presName="hierChild2" presStyleCnt="0"/>
      <dgm:spPr/>
    </dgm:pt>
  </dgm:ptLst>
  <dgm:cxnLst>
    <dgm:cxn modelId="{BC731741-5C02-4BC7-AAA9-89F08C4F57A3}" type="presOf" srcId="{57E8DADA-EA5F-4CA7-B938-9400366FD6F7}" destId="{ED2195B0-C2FA-4683-B8F6-8666645FF3BB}" srcOrd="0" destOrd="0" presId="urn:microsoft.com/office/officeart/2005/8/layout/hierarchy1"/>
    <dgm:cxn modelId="{B0A8668C-C857-4702-99FC-11EAEBD56855}" srcId="{26C93A3C-B988-48B2-AE5C-0F27E4AA9291}" destId="{F9CEC375-A5F4-44FF-830E-EF25CD2592E4}" srcOrd="2" destOrd="0" parTransId="{4618C82F-CC9C-4902-9490-09F74338620E}" sibTransId="{6C388685-85A0-4981-981A-B24048ED16D6}"/>
    <dgm:cxn modelId="{0C294AB1-6E1D-42B6-81AA-4000F88E9DE0}" srcId="{26C93A3C-B988-48B2-AE5C-0F27E4AA9291}" destId="{57E8DADA-EA5F-4CA7-B938-9400366FD6F7}" srcOrd="0" destOrd="0" parTransId="{08545156-CDC8-4A9F-963B-0FE6C605102C}" sibTransId="{8B48390C-B56E-44CB-A469-8AB3600B3F77}"/>
    <dgm:cxn modelId="{370925CA-5981-41E1-9167-42DF1FC73803}" type="presOf" srcId="{D4274F15-245D-4E18-B838-445ABE72059F}" destId="{9EA31BCC-5C18-4187-BC66-8D32A68C2515}" srcOrd="0" destOrd="0" presId="urn:microsoft.com/office/officeart/2005/8/layout/hierarchy1"/>
    <dgm:cxn modelId="{400767D6-5C3E-44BB-B0A5-9D1B1CE7CECB}" type="presOf" srcId="{F9CEC375-A5F4-44FF-830E-EF25CD2592E4}" destId="{382C3C30-6556-4C91-9F0A-8086691C52E4}" srcOrd="0" destOrd="0" presId="urn:microsoft.com/office/officeart/2005/8/layout/hierarchy1"/>
    <dgm:cxn modelId="{E071CADF-2353-4124-9317-FA03276DB942}" type="presOf" srcId="{26C93A3C-B988-48B2-AE5C-0F27E4AA9291}" destId="{EC76A1EB-329B-48CF-85DC-4026420387B0}" srcOrd="0" destOrd="0" presId="urn:microsoft.com/office/officeart/2005/8/layout/hierarchy1"/>
    <dgm:cxn modelId="{81D8B6F0-88EB-4565-9A67-808E514CDC08}" srcId="{26C93A3C-B988-48B2-AE5C-0F27E4AA9291}" destId="{D4274F15-245D-4E18-B838-445ABE72059F}" srcOrd="1" destOrd="0" parTransId="{A620C907-C461-476C-9CBF-20DC09DFB213}" sibTransId="{ADCC2749-0B0E-494A-8512-E59E5EA3B1A5}"/>
    <dgm:cxn modelId="{2D4807EF-4374-42C9-89B6-977851209E65}" type="presParOf" srcId="{EC76A1EB-329B-48CF-85DC-4026420387B0}" destId="{E772CAF9-03E0-4282-8FDD-2A160B587D55}" srcOrd="0" destOrd="0" presId="urn:microsoft.com/office/officeart/2005/8/layout/hierarchy1"/>
    <dgm:cxn modelId="{D25B1423-B9B0-458B-9BCD-BF4BD7E20149}" type="presParOf" srcId="{E772CAF9-03E0-4282-8FDD-2A160B587D55}" destId="{56844029-D8C0-4537-B77E-312D23B38EDD}" srcOrd="0" destOrd="0" presId="urn:microsoft.com/office/officeart/2005/8/layout/hierarchy1"/>
    <dgm:cxn modelId="{DC902173-C66E-4393-8270-E8F96E8F5A4A}" type="presParOf" srcId="{56844029-D8C0-4537-B77E-312D23B38EDD}" destId="{F303CA85-73E4-4A58-BE45-76A8841587B9}" srcOrd="0" destOrd="0" presId="urn:microsoft.com/office/officeart/2005/8/layout/hierarchy1"/>
    <dgm:cxn modelId="{DE54832D-49E2-4B6C-9982-2A5778FA0071}" type="presParOf" srcId="{56844029-D8C0-4537-B77E-312D23B38EDD}" destId="{ED2195B0-C2FA-4683-B8F6-8666645FF3BB}" srcOrd="1" destOrd="0" presId="urn:microsoft.com/office/officeart/2005/8/layout/hierarchy1"/>
    <dgm:cxn modelId="{D49B81A5-EEEA-42D9-876A-041401FAB5C2}" type="presParOf" srcId="{E772CAF9-03E0-4282-8FDD-2A160B587D55}" destId="{28961E6B-AE4C-4C78-8A76-6F892F69ADB1}" srcOrd="1" destOrd="0" presId="urn:microsoft.com/office/officeart/2005/8/layout/hierarchy1"/>
    <dgm:cxn modelId="{597611A5-B854-4E7A-9E2F-283C190CC4C9}" type="presParOf" srcId="{EC76A1EB-329B-48CF-85DC-4026420387B0}" destId="{3570C893-9DB2-4C1D-BADB-B98F6D1F0111}" srcOrd="1" destOrd="0" presId="urn:microsoft.com/office/officeart/2005/8/layout/hierarchy1"/>
    <dgm:cxn modelId="{F1B4532D-CB73-41A4-99A3-8F54E15382A0}" type="presParOf" srcId="{3570C893-9DB2-4C1D-BADB-B98F6D1F0111}" destId="{9384A833-FDB7-4B4A-B0CC-BA3618AFD20C}" srcOrd="0" destOrd="0" presId="urn:microsoft.com/office/officeart/2005/8/layout/hierarchy1"/>
    <dgm:cxn modelId="{9229843A-079D-4DBD-94EC-14BE9D8787BC}" type="presParOf" srcId="{9384A833-FDB7-4B4A-B0CC-BA3618AFD20C}" destId="{194D7B6C-9751-4149-8263-38167BE7B116}" srcOrd="0" destOrd="0" presId="urn:microsoft.com/office/officeart/2005/8/layout/hierarchy1"/>
    <dgm:cxn modelId="{090008A9-B2BE-4242-B7AB-3D2E66E27B83}" type="presParOf" srcId="{9384A833-FDB7-4B4A-B0CC-BA3618AFD20C}" destId="{9EA31BCC-5C18-4187-BC66-8D32A68C2515}" srcOrd="1" destOrd="0" presId="urn:microsoft.com/office/officeart/2005/8/layout/hierarchy1"/>
    <dgm:cxn modelId="{FC9C5377-43C9-420E-B076-1EDBC0F24A52}" type="presParOf" srcId="{3570C893-9DB2-4C1D-BADB-B98F6D1F0111}" destId="{3B3C842F-2F6C-4C3F-BE41-780E167D3AC3}" srcOrd="1" destOrd="0" presId="urn:microsoft.com/office/officeart/2005/8/layout/hierarchy1"/>
    <dgm:cxn modelId="{A992B877-FFFA-405C-BD23-A5F81168B2AE}" type="presParOf" srcId="{EC76A1EB-329B-48CF-85DC-4026420387B0}" destId="{EEF5FBB0-2F3C-44E9-8DA3-3C7EF004CB59}" srcOrd="2" destOrd="0" presId="urn:microsoft.com/office/officeart/2005/8/layout/hierarchy1"/>
    <dgm:cxn modelId="{AD7250E4-AA62-447F-AA52-71FEA106718D}" type="presParOf" srcId="{EEF5FBB0-2F3C-44E9-8DA3-3C7EF004CB59}" destId="{9BA044AC-21FA-4B77-9729-A910F5B70C0C}" srcOrd="0" destOrd="0" presId="urn:microsoft.com/office/officeart/2005/8/layout/hierarchy1"/>
    <dgm:cxn modelId="{60F6BA90-51CC-41EB-9A4F-344D57BB6F06}" type="presParOf" srcId="{9BA044AC-21FA-4B77-9729-A910F5B70C0C}" destId="{D8015CF8-ABB5-41A2-8185-F08BEA11450F}" srcOrd="0" destOrd="0" presId="urn:microsoft.com/office/officeart/2005/8/layout/hierarchy1"/>
    <dgm:cxn modelId="{6BD073D2-7286-4372-85CC-D7A078D26CC9}" type="presParOf" srcId="{9BA044AC-21FA-4B77-9729-A910F5B70C0C}" destId="{382C3C30-6556-4C91-9F0A-8086691C52E4}" srcOrd="1" destOrd="0" presId="urn:microsoft.com/office/officeart/2005/8/layout/hierarchy1"/>
    <dgm:cxn modelId="{14EB525B-9A2E-46C8-8F18-5D82A0C8601C}" type="presParOf" srcId="{EEF5FBB0-2F3C-44E9-8DA3-3C7EF004CB59}" destId="{99483490-1C0A-4FE2-BC13-9250444C752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AC2F54-ABD3-4BCB-B63C-549A4BC6CF06}" type="doc">
      <dgm:prSet loTypeId="urn:microsoft.com/office/officeart/2005/8/layout/hierarchy1" loCatId="hierarchy" qsTypeId="urn:microsoft.com/office/officeart/2005/8/quickstyle/simple4" qsCatId="simple" csTypeId="urn:microsoft.com/office/officeart/2005/8/colors/colorful2" csCatId="colorful"/>
      <dgm:spPr/>
      <dgm:t>
        <a:bodyPr/>
        <a:lstStyle/>
        <a:p>
          <a:endParaRPr lang="en-US"/>
        </a:p>
      </dgm:t>
    </dgm:pt>
    <dgm:pt modelId="{ABF3A601-1FF7-4D79-A6D1-4501FE1BA68A}">
      <dgm:prSet custT="1"/>
      <dgm:spPr/>
      <dgm:t>
        <a:bodyPr/>
        <a:lstStyle/>
        <a:p>
          <a:r>
            <a:rPr lang="es-ES" sz="1400" dirty="0">
              <a:latin typeface="Arial" panose="020B0604020202020204" pitchFamily="34" charset="0"/>
              <a:cs typeface="Arial" panose="020B0604020202020204" pitchFamily="34" charset="0"/>
            </a:rPr>
            <a:t>L a toma de datos y el estudio de los protocolos fallidos llevan a la corrección de las desviaciones de los protocolos. Esta corrección debe ser global, y se tienen que intervenir todos los departamentos afectados por su modificación. Además, se ha de comunicar a todo el personal para su conocimiento.</a:t>
          </a:r>
          <a:endParaRPr lang="en-US" sz="1400" dirty="0">
            <a:latin typeface="Arial" panose="020B0604020202020204" pitchFamily="34" charset="0"/>
            <a:cs typeface="Arial" panose="020B0604020202020204" pitchFamily="34" charset="0"/>
          </a:endParaRPr>
        </a:p>
      </dgm:t>
    </dgm:pt>
    <dgm:pt modelId="{253A49E0-F9FE-4FB1-B00B-F400C321E649}" type="parTrans" cxnId="{0341A91F-4BE5-4D59-B87C-F81594DE1945}">
      <dgm:prSet/>
      <dgm:spPr/>
      <dgm:t>
        <a:bodyPr/>
        <a:lstStyle/>
        <a:p>
          <a:endParaRPr lang="en-US"/>
        </a:p>
      </dgm:t>
    </dgm:pt>
    <dgm:pt modelId="{BEE45B70-C95D-41F2-8096-98DDC88E2A90}" type="sibTrans" cxnId="{0341A91F-4BE5-4D59-B87C-F81594DE1945}">
      <dgm:prSet/>
      <dgm:spPr/>
      <dgm:t>
        <a:bodyPr/>
        <a:lstStyle/>
        <a:p>
          <a:endParaRPr lang="en-US"/>
        </a:p>
      </dgm:t>
    </dgm:pt>
    <dgm:pt modelId="{AFD11227-3591-4013-86AA-C9C40DB3E343}">
      <dgm:prSet/>
      <dgm:spPr/>
      <dgm:t>
        <a:bodyPr/>
        <a:lstStyle/>
        <a:p>
          <a:r>
            <a:rPr lang="es-ES" dirty="0">
              <a:latin typeface="Arial" panose="020B0604020202020204" pitchFamily="34" charset="0"/>
              <a:cs typeface="Arial" panose="020B0604020202020204" pitchFamily="34" charset="0"/>
            </a:rPr>
            <a:t>Asimismo, se deben establecer los medios y la temporalidad necesarios para el control de los protocolos. Se suele establecer una inspección, al poco tiempo de implantación y una revisión anual.</a:t>
          </a:r>
          <a:endParaRPr lang="en-US" dirty="0">
            <a:latin typeface="Arial" panose="020B0604020202020204" pitchFamily="34" charset="0"/>
            <a:cs typeface="Arial" panose="020B0604020202020204" pitchFamily="34" charset="0"/>
          </a:endParaRPr>
        </a:p>
      </dgm:t>
    </dgm:pt>
    <dgm:pt modelId="{163AF792-B0EA-49A7-AC21-8C9C629DB86B}" type="parTrans" cxnId="{259B40A2-53DC-4B70-9A24-EDFE8234BFD7}">
      <dgm:prSet/>
      <dgm:spPr/>
      <dgm:t>
        <a:bodyPr/>
        <a:lstStyle/>
        <a:p>
          <a:endParaRPr lang="en-US"/>
        </a:p>
      </dgm:t>
    </dgm:pt>
    <dgm:pt modelId="{CFAB9472-041B-4C90-A4DF-10543BB0DBBB}" type="sibTrans" cxnId="{259B40A2-53DC-4B70-9A24-EDFE8234BFD7}">
      <dgm:prSet/>
      <dgm:spPr/>
      <dgm:t>
        <a:bodyPr/>
        <a:lstStyle/>
        <a:p>
          <a:endParaRPr lang="en-US"/>
        </a:p>
      </dgm:t>
    </dgm:pt>
    <dgm:pt modelId="{2FCB030A-F457-41C3-AFEF-2E5BBB90E4BA}">
      <dgm:prSet custT="1"/>
      <dgm:spPr/>
      <dgm:t>
        <a:bodyPr/>
        <a:lstStyle/>
        <a:p>
          <a:r>
            <a:rPr lang="es-ES" sz="1400" dirty="0">
              <a:latin typeface="Arial" panose="020B0604020202020204" pitchFamily="34" charset="0"/>
              <a:cs typeface="Arial" panose="020B0604020202020204" pitchFamily="34" charset="0"/>
            </a:rPr>
            <a:t>Este procedimiento de trabajo debe garantizar la efectividad de los protocolos y asegurar una aplicación estable en el tiempo.</a:t>
          </a:r>
          <a:endParaRPr lang="en-US" sz="1400" dirty="0">
            <a:latin typeface="Arial" panose="020B0604020202020204" pitchFamily="34" charset="0"/>
            <a:cs typeface="Arial" panose="020B0604020202020204" pitchFamily="34" charset="0"/>
          </a:endParaRPr>
        </a:p>
      </dgm:t>
    </dgm:pt>
    <dgm:pt modelId="{D1232DF3-1C15-4419-AE46-B9D048E02F88}" type="parTrans" cxnId="{45FD2B98-B209-4D97-9F49-A538144A0D9C}">
      <dgm:prSet/>
      <dgm:spPr/>
      <dgm:t>
        <a:bodyPr/>
        <a:lstStyle/>
        <a:p>
          <a:endParaRPr lang="en-US"/>
        </a:p>
      </dgm:t>
    </dgm:pt>
    <dgm:pt modelId="{8A7668C0-FAA0-4ED2-986C-BCF0EA1A01D3}" type="sibTrans" cxnId="{45FD2B98-B209-4D97-9F49-A538144A0D9C}">
      <dgm:prSet/>
      <dgm:spPr/>
      <dgm:t>
        <a:bodyPr/>
        <a:lstStyle/>
        <a:p>
          <a:endParaRPr lang="en-US"/>
        </a:p>
      </dgm:t>
    </dgm:pt>
    <dgm:pt modelId="{5A709745-E428-493C-8EB6-E3F915493CAA}" type="pres">
      <dgm:prSet presAssocID="{EDAC2F54-ABD3-4BCB-B63C-549A4BC6CF06}" presName="hierChild1" presStyleCnt="0">
        <dgm:presLayoutVars>
          <dgm:chPref val="1"/>
          <dgm:dir/>
          <dgm:animOne val="branch"/>
          <dgm:animLvl val="lvl"/>
          <dgm:resizeHandles/>
        </dgm:presLayoutVars>
      </dgm:prSet>
      <dgm:spPr/>
    </dgm:pt>
    <dgm:pt modelId="{F6F450E0-AF2A-4642-BD81-B8DB55833EE0}" type="pres">
      <dgm:prSet presAssocID="{ABF3A601-1FF7-4D79-A6D1-4501FE1BA68A}" presName="hierRoot1" presStyleCnt="0"/>
      <dgm:spPr/>
    </dgm:pt>
    <dgm:pt modelId="{2A1BCDF4-1789-4A17-99CC-4509B3954195}" type="pres">
      <dgm:prSet presAssocID="{ABF3A601-1FF7-4D79-A6D1-4501FE1BA68A}" presName="composite" presStyleCnt="0"/>
      <dgm:spPr/>
    </dgm:pt>
    <dgm:pt modelId="{12912DFC-18CF-4F22-803B-D6EF8B552AB7}" type="pres">
      <dgm:prSet presAssocID="{ABF3A601-1FF7-4D79-A6D1-4501FE1BA68A}" presName="background" presStyleLbl="node0" presStyleIdx="0" presStyleCnt="3"/>
      <dgm:spPr/>
    </dgm:pt>
    <dgm:pt modelId="{E0864691-5B12-4F3B-B109-4EFDF88DD35A}" type="pres">
      <dgm:prSet presAssocID="{ABF3A601-1FF7-4D79-A6D1-4501FE1BA68A}" presName="text" presStyleLbl="fgAcc0" presStyleIdx="0" presStyleCnt="3">
        <dgm:presLayoutVars>
          <dgm:chPref val="3"/>
        </dgm:presLayoutVars>
      </dgm:prSet>
      <dgm:spPr/>
    </dgm:pt>
    <dgm:pt modelId="{E745AAC7-584C-4D2A-9378-39ECCDA3DA3C}" type="pres">
      <dgm:prSet presAssocID="{ABF3A601-1FF7-4D79-A6D1-4501FE1BA68A}" presName="hierChild2" presStyleCnt="0"/>
      <dgm:spPr/>
    </dgm:pt>
    <dgm:pt modelId="{D00F3951-2DF4-41D2-B9E6-718E25B83AF3}" type="pres">
      <dgm:prSet presAssocID="{AFD11227-3591-4013-86AA-C9C40DB3E343}" presName="hierRoot1" presStyleCnt="0"/>
      <dgm:spPr/>
    </dgm:pt>
    <dgm:pt modelId="{C613FF31-B49F-400C-964D-7BA3527E1C58}" type="pres">
      <dgm:prSet presAssocID="{AFD11227-3591-4013-86AA-C9C40DB3E343}" presName="composite" presStyleCnt="0"/>
      <dgm:spPr/>
    </dgm:pt>
    <dgm:pt modelId="{641F6301-681C-4420-B705-17159295F850}" type="pres">
      <dgm:prSet presAssocID="{AFD11227-3591-4013-86AA-C9C40DB3E343}" presName="background" presStyleLbl="node0" presStyleIdx="1" presStyleCnt="3"/>
      <dgm:spPr/>
    </dgm:pt>
    <dgm:pt modelId="{5A12D80B-4BD6-459C-99D1-5F0699433FBA}" type="pres">
      <dgm:prSet presAssocID="{AFD11227-3591-4013-86AA-C9C40DB3E343}" presName="text" presStyleLbl="fgAcc0" presStyleIdx="1" presStyleCnt="3">
        <dgm:presLayoutVars>
          <dgm:chPref val="3"/>
        </dgm:presLayoutVars>
      </dgm:prSet>
      <dgm:spPr/>
    </dgm:pt>
    <dgm:pt modelId="{51976AE9-E51F-49AE-97E5-E7FB0A3CD0F7}" type="pres">
      <dgm:prSet presAssocID="{AFD11227-3591-4013-86AA-C9C40DB3E343}" presName="hierChild2" presStyleCnt="0"/>
      <dgm:spPr/>
    </dgm:pt>
    <dgm:pt modelId="{F8F9EAC9-C1C1-4911-9DED-8F3D3A17BA23}" type="pres">
      <dgm:prSet presAssocID="{2FCB030A-F457-41C3-AFEF-2E5BBB90E4BA}" presName="hierRoot1" presStyleCnt="0"/>
      <dgm:spPr/>
    </dgm:pt>
    <dgm:pt modelId="{720D315A-0BBE-4C7E-84E0-18E558FB17F8}" type="pres">
      <dgm:prSet presAssocID="{2FCB030A-F457-41C3-AFEF-2E5BBB90E4BA}" presName="composite" presStyleCnt="0"/>
      <dgm:spPr/>
    </dgm:pt>
    <dgm:pt modelId="{05B9DBC2-478E-4175-93F3-1C99D7320ACB}" type="pres">
      <dgm:prSet presAssocID="{2FCB030A-F457-41C3-AFEF-2E5BBB90E4BA}" presName="background" presStyleLbl="node0" presStyleIdx="2" presStyleCnt="3"/>
      <dgm:spPr/>
    </dgm:pt>
    <dgm:pt modelId="{EACA84CA-26A5-4916-A769-011DA9A54528}" type="pres">
      <dgm:prSet presAssocID="{2FCB030A-F457-41C3-AFEF-2E5BBB90E4BA}" presName="text" presStyleLbl="fgAcc0" presStyleIdx="2" presStyleCnt="3">
        <dgm:presLayoutVars>
          <dgm:chPref val="3"/>
        </dgm:presLayoutVars>
      </dgm:prSet>
      <dgm:spPr/>
    </dgm:pt>
    <dgm:pt modelId="{24D30274-6465-4F5D-AD7D-616B4302E162}" type="pres">
      <dgm:prSet presAssocID="{2FCB030A-F457-41C3-AFEF-2E5BBB90E4BA}" presName="hierChild2" presStyleCnt="0"/>
      <dgm:spPr/>
    </dgm:pt>
  </dgm:ptLst>
  <dgm:cxnLst>
    <dgm:cxn modelId="{0341A91F-4BE5-4D59-B87C-F81594DE1945}" srcId="{EDAC2F54-ABD3-4BCB-B63C-549A4BC6CF06}" destId="{ABF3A601-1FF7-4D79-A6D1-4501FE1BA68A}" srcOrd="0" destOrd="0" parTransId="{253A49E0-F9FE-4FB1-B00B-F400C321E649}" sibTransId="{BEE45B70-C95D-41F2-8096-98DDC88E2A90}"/>
    <dgm:cxn modelId="{D5968E6F-E85F-4D36-9FE4-7FA3896AF1C0}" type="presOf" srcId="{ABF3A601-1FF7-4D79-A6D1-4501FE1BA68A}" destId="{E0864691-5B12-4F3B-B109-4EFDF88DD35A}" srcOrd="0" destOrd="0" presId="urn:microsoft.com/office/officeart/2005/8/layout/hierarchy1"/>
    <dgm:cxn modelId="{45FD2B98-B209-4D97-9F49-A538144A0D9C}" srcId="{EDAC2F54-ABD3-4BCB-B63C-549A4BC6CF06}" destId="{2FCB030A-F457-41C3-AFEF-2E5BBB90E4BA}" srcOrd="2" destOrd="0" parTransId="{D1232DF3-1C15-4419-AE46-B9D048E02F88}" sibTransId="{8A7668C0-FAA0-4ED2-986C-BCF0EA1A01D3}"/>
    <dgm:cxn modelId="{259B40A2-53DC-4B70-9A24-EDFE8234BFD7}" srcId="{EDAC2F54-ABD3-4BCB-B63C-549A4BC6CF06}" destId="{AFD11227-3591-4013-86AA-C9C40DB3E343}" srcOrd="1" destOrd="0" parTransId="{163AF792-B0EA-49A7-AC21-8C9C629DB86B}" sibTransId="{CFAB9472-041B-4C90-A4DF-10543BB0DBBB}"/>
    <dgm:cxn modelId="{2A541AAF-7B45-4BFD-B939-4C879B5E6C92}" type="presOf" srcId="{EDAC2F54-ABD3-4BCB-B63C-549A4BC6CF06}" destId="{5A709745-E428-493C-8EB6-E3F915493CAA}" srcOrd="0" destOrd="0" presId="urn:microsoft.com/office/officeart/2005/8/layout/hierarchy1"/>
    <dgm:cxn modelId="{35096BBA-CD65-4169-95A3-208D927DD9A7}" type="presOf" srcId="{AFD11227-3591-4013-86AA-C9C40DB3E343}" destId="{5A12D80B-4BD6-459C-99D1-5F0699433FBA}" srcOrd="0" destOrd="0" presId="urn:microsoft.com/office/officeart/2005/8/layout/hierarchy1"/>
    <dgm:cxn modelId="{A3DD11C4-FA6A-469D-874E-23EA98E76639}" type="presOf" srcId="{2FCB030A-F457-41C3-AFEF-2E5BBB90E4BA}" destId="{EACA84CA-26A5-4916-A769-011DA9A54528}" srcOrd="0" destOrd="0" presId="urn:microsoft.com/office/officeart/2005/8/layout/hierarchy1"/>
    <dgm:cxn modelId="{77B6257C-7131-4321-B09F-EA237D15109F}" type="presParOf" srcId="{5A709745-E428-493C-8EB6-E3F915493CAA}" destId="{F6F450E0-AF2A-4642-BD81-B8DB55833EE0}" srcOrd="0" destOrd="0" presId="urn:microsoft.com/office/officeart/2005/8/layout/hierarchy1"/>
    <dgm:cxn modelId="{2AAC26D3-85B5-42BF-83A9-C943A787967C}" type="presParOf" srcId="{F6F450E0-AF2A-4642-BD81-B8DB55833EE0}" destId="{2A1BCDF4-1789-4A17-99CC-4509B3954195}" srcOrd="0" destOrd="0" presId="urn:microsoft.com/office/officeart/2005/8/layout/hierarchy1"/>
    <dgm:cxn modelId="{9FC9FD33-CB5B-4C51-B840-E428B5001F11}" type="presParOf" srcId="{2A1BCDF4-1789-4A17-99CC-4509B3954195}" destId="{12912DFC-18CF-4F22-803B-D6EF8B552AB7}" srcOrd="0" destOrd="0" presId="urn:microsoft.com/office/officeart/2005/8/layout/hierarchy1"/>
    <dgm:cxn modelId="{CC64BA20-43A3-459D-98AC-04B25CCBFC84}" type="presParOf" srcId="{2A1BCDF4-1789-4A17-99CC-4509B3954195}" destId="{E0864691-5B12-4F3B-B109-4EFDF88DD35A}" srcOrd="1" destOrd="0" presId="urn:microsoft.com/office/officeart/2005/8/layout/hierarchy1"/>
    <dgm:cxn modelId="{D389FE34-BAF3-4691-8959-697A15C1598E}" type="presParOf" srcId="{F6F450E0-AF2A-4642-BD81-B8DB55833EE0}" destId="{E745AAC7-584C-4D2A-9378-39ECCDA3DA3C}" srcOrd="1" destOrd="0" presId="urn:microsoft.com/office/officeart/2005/8/layout/hierarchy1"/>
    <dgm:cxn modelId="{14387EB3-C421-4257-9288-4C0399ED5813}" type="presParOf" srcId="{5A709745-E428-493C-8EB6-E3F915493CAA}" destId="{D00F3951-2DF4-41D2-B9E6-718E25B83AF3}" srcOrd="1" destOrd="0" presId="urn:microsoft.com/office/officeart/2005/8/layout/hierarchy1"/>
    <dgm:cxn modelId="{C4F918D6-66E7-4E4C-B0DE-EC9AA03F3876}" type="presParOf" srcId="{D00F3951-2DF4-41D2-B9E6-718E25B83AF3}" destId="{C613FF31-B49F-400C-964D-7BA3527E1C58}" srcOrd="0" destOrd="0" presId="urn:microsoft.com/office/officeart/2005/8/layout/hierarchy1"/>
    <dgm:cxn modelId="{2472D89D-BF0D-4233-A969-883761734135}" type="presParOf" srcId="{C613FF31-B49F-400C-964D-7BA3527E1C58}" destId="{641F6301-681C-4420-B705-17159295F850}" srcOrd="0" destOrd="0" presId="urn:microsoft.com/office/officeart/2005/8/layout/hierarchy1"/>
    <dgm:cxn modelId="{C4B9F4B2-5EB3-4CE9-A7A9-C5D8795EBC3E}" type="presParOf" srcId="{C613FF31-B49F-400C-964D-7BA3527E1C58}" destId="{5A12D80B-4BD6-459C-99D1-5F0699433FBA}" srcOrd="1" destOrd="0" presId="urn:microsoft.com/office/officeart/2005/8/layout/hierarchy1"/>
    <dgm:cxn modelId="{2FC52297-41AA-4F34-91FE-FF5098BCCE5B}" type="presParOf" srcId="{D00F3951-2DF4-41D2-B9E6-718E25B83AF3}" destId="{51976AE9-E51F-49AE-97E5-E7FB0A3CD0F7}" srcOrd="1" destOrd="0" presId="urn:microsoft.com/office/officeart/2005/8/layout/hierarchy1"/>
    <dgm:cxn modelId="{4A1A5A21-3314-4391-B39E-5D0498FF9868}" type="presParOf" srcId="{5A709745-E428-493C-8EB6-E3F915493CAA}" destId="{F8F9EAC9-C1C1-4911-9DED-8F3D3A17BA23}" srcOrd="2" destOrd="0" presId="urn:microsoft.com/office/officeart/2005/8/layout/hierarchy1"/>
    <dgm:cxn modelId="{9BF70792-909E-4872-AC0E-DD072E29656C}" type="presParOf" srcId="{F8F9EAC9-C1C1-4911-9DED-8F3D3A17BA23}" destId="{720D315A-0BBE-4C7E-84E0-18E558FB17F8}" srcOrd="0" destOrd="0" presId="urn:microsoft.com/office/officeart/2005/8/layout/hierarchy1"/>
    <dgm:cxn modelId="{89B43387-3674-43FC-9A32-1BD2A745F9A7}" type="presParOf" srcId="{720D315A-0BBE-4C7E-84E0-18E558FB17F8}" destId="{05B9DBC2-478E-4175-93F3-1C99D7320ACB}" srcOrd="0" destOrd="0" presId="urn:microsoft.com/office/officeart/2005/8/layout/hierarchy1"/>
    <dgm:cxn modelId="{6806A2EC-AAE3-44A4-984C-265ED411FBA1}" type="presParOf" srcId="{720D315A-0BBE-4C7E-84E0-18E558FB17F8}" destId="{EACA84CA-26A5-4916-A769-011DA9A54528}" srcOrd="1" destOrd="0" presId="urn:microsoft.com/office/officeart/2005/8/layout/hierarchy1"/>
    <dgm:cxn modelId="{77C15595-F38A-4C97-B6C5-5C56106013F4}" type="presParOf" srcId="{F8F9EAC9-C1C1-4911-9DED-8F3D3A17BA23}" destId="{24D30274-6465-4F5D-AD7D-616B4302E16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D3C20B-1250-4B46-BF6C-1E54D1CF721E}">
      <dsp:nvSpPr>
        <dsp:cNvPr id="0" name=""/>
        <dsp:cNvSpPr/>
      </dsp:nvSpPr>
      <dsp:spPr>
        <a:xfrm>
          <a:off x="0" y="48759"/>
          <a:ext cx="6832212" cy="810809"/>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Mal estado o funcionamiento de un producto, servicio o dispositivo.</a:t>
          </a:r>
          <a:endParaRPr lang="en-US" sz="2100" kern="1200" dirty="0">
            <a:latin typeface="Arial" panose="020B0604020202020204" pitchFamily="34" charset="0"/>
            <a:cs typeface="Arial" panose="020B0604020202020204" pitchFamily="34" charset="0"/>
          </a:endParaRPr>
        </a:p>
      </dsp:txBody>
      <dsp:txXfrm>
        <a:off x="39580" y="88339"/>
        <a:ext cx="6753052" cy="731649"/>
      </dsp:txXfrm>
    </dsp:sp>
    <dsp:sp modelId="{5C3AB47D-4CE1-4EAB-9187-C45D61503F6A}">
      <dsp:nvSpPr>
        <dsp:cNvPr id="0" name=""/>
        <dsp:cNvSpPr/>
      </dsp:nvSpPr>
      <dsp:spPr>
        <a:xfrm>
          <a:off x="0" y="920049"/>
          <a:ext cx="6832212" cy="810809"/>
        </a:xfrm>
        <a:prstGeom prst="roundRect">
          <a:avLst/>
        </a:prstGeom>
        <a:gradFill rotWithShape="0">
          <a:gsLst>
            <a:gs pos="0">
              <a:schemeClr val="accent2">
                <a:hueOff val="178745"/>
                <a:satOff val="-3832"/>
                <a:lumOff val="-1490"/>
                <a:alphaOff val="0"/>
                <a:tint val="96000"/>
                <a:lumMod val="104000"/>
              </a:schemeClr>
            </a:gs>
            <a:gs pos="100000">
              <a:schemeClr val="accent2">
                <a:hueOff val="178745"/>
                <a:satOff val="-3832"/>
                <a:lumOff val="-149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No cumplir con alguna de las condiciones prometidas.</a:t>
          </a:r>
          <a:endParaRPr lang="en-US" sz="2100" kern="1200" dirty="0">
            <a:latin typeface="Arial" panose="020B0604020202020204" pitchFamily="34" charset="0"/>
            <a:cs typeface="Arial" panose="020B0604020202020204" pitchFamily="34" charset="0"/>
          </a:endParaRPr>
        </a:p>
      </dsp:txBody>
      <dsp:txXfrm>
        <a:off x="39580" y="959629"/>
        <a:ext cx="6753052" cy="731649"/>
      </dsp:txXfrm>
    </dsp:sp>
    <dsp:sp modelId="{190EF030-CD24-4535-B5B5-34291A1C7E3C}">
      <dsp:nvSpPr>
        <dsp:cNvPr id="0" name=""/>
        <dsp:cNvSpPr/>
      </dsp:nvSpPr>
      <dsp:spPr>
        <a:xfrm>
          <a:off x="0" y="1791339"/>
          <a:ext cx="6832212" cy="810809"/>
        </a:xfrm>
        <a:prstGeom prst="roundRect">
          <a:avLst/>
        </a:prstGeom>
        <a:gradFill rotWithShape="0">
          <a:gsLst>
            <a:gs pos="0">
              <a:schemeClr val="accent2">
                <a:hueOff val="357491"/>
                <a:satOff val="-7665"/>
                <a:lumOff val="-2980"/>
                <a:alphaOff val="0"/>
                <a:tint val="96000"/>
                <a:lumMod val="104000"/>
              </a:schemeClr>
            </a:gs>
            <a:gs pos="100000">
              <a:schemeClr val="accent2">
                <a:hueOff val="357491"/>
                <a:satOff val="-7665"/>
                <a:lumOff val="-298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Falta de artículos.</a:t>
          </a:r>
          <a:endParaRPr lang="en-US" sz="2100" kern="1200" dirty="0">
            <a:latin typeface="Arial" panose="020B0604020202020204" pitchFamily="34" charset="0"/>
            <a:cs typeface="Arial" panose="020B0604020202020204" pitchFamily="34" charset="0"/>
          </a:endParaRPr>
        </a:p>
      </dsp:txBody>
      <dsp:txXfrm>
        <a:off x="39580" y="1830919"/>
        <a:ext cx="6753052" cy="731649"/>
      </dsp:txXfrm>
    </dsp:sp>
    <dsp:sp modelId="{3FAEFBC3-0982-43E8-B5E6-A1C15EE11103}">
      <dsp:nvSpPr>
        <dsp:cNvPr id="0" name=""/>
        <dsp:cNvSpPr/>
      </dsp:nvSpPr>
      <dsp:spPr>
        <a:xfrm>
          <a:off x="0" y="2662629"/>
          <a:ext cx="6832212" cy="810809"/>
        </a:xfrm>
        <a:prstGeom prst="roundRect">
          <a:avLst/>
        </a:prstGeom>
        <a:gradFill rotWithShape="0">
          <a:gsLst>
            <a:gs pos="0">
              <a:schemeClr val="accent2">
                <a:hueOff val="536236"/>
                <a:satOff val="-11497"/>
                <a:lumOff val="-4471"/>
                <a:alphaOff val="0"/>
                <a:tint val="96000"/>
                <a:lumMod val="104000"/>
              </a:schemeClr>
            </a:gs>
            <a:gs pos="100000">
              <a:schemeClr val="accent2">
                <a:hueOff val="536236"/>
                <a:satOff val="-11497"/>
                <a:lumOff val="-447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Retrasos en la atención.</a:t>
          </a:r>
          <a:endParaRPr lang="en-US" sz="2100" kern="1200" dirty="0">
            <a:latin typeface="Arial" panose="020B0604020202020204" pitchFamily="34" charset="0"/>
            <a:cs typeface="Arial" panose="020B0604020202020204" pitchFamily="34" charset="0"/>
          </a:endParaRPr>
        </a:p>
      </dsp:txBody>
      <dsp:txXfrm>
        <a:off x="39580" y="2702209"/>
        <a:ext cx="6753052" cy="731649"/>
      </dsp:txXfrm>
    </dsp:sp>
    <dsp:sp modelId="{8B618272-B38D-4312-99BC-9EFE54D69B71}">
      <dsp:nvSpPr>
        <dsp:cNvPr id="0" name=""/>
        <dsp:cNvSpPr/>
      </dsp:nvSpPr>
      <dsp:spPr>
        <a:xfrm>
          <a:off x="0" y="3533919"/>
          <a:ext cx="6832212" cy="810809"/>
        </a:xfrm>
        <a:prstGeom prst="roundRect">
          <a:avLst/>
        </a:prstGeom>
        <a:gradFill rotWithShape="0">
          <a:gsLst>
            <a:gs pos="0">
              <a:schemeClr val="accent2">
                <a:hueOff val="714982"/>
                <a:satOff val="-15330"/>
                <a:lumOff val="-5961"/>
                <a:alphaOff val="0"/>
                <a:tint val="96000"/>
                <a:lumMod val="104000"/>
              </a:schemeClr>
            </a:gs>
            <a:gs pos="100000">
              <a:schemeClr val="accent2">
                <a:hueOff val="714982"/>
                <a:satOff val="-15330"/>
                <a:lumOff val="-596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Error en cobros de servicios.</a:t>
          </a:r>
          <a:endParaRPr lang="en-US" sz="2100" kern="1200" dirty="0">
            <a:latin typeface="Arial" panose="020B0604020202020204" pitchFamily="34" charset="0"/>
            <a:cs typeface="Arial" panose="020B0604020202020204" pitchFamily="34" charset="0"/>
          </a:endParaRPr>
        </a:p>
      </dsp:txBody>
      <dsp:txXfrm>
        <a:off x="39580" y="3573499"/>
        <a:ext cx="6753052" cy="731649"/>
      </dsp:txXfrm>
    </dsp:sp>
    <dsp:sp modelId="{1BA3E36B-FB8E-42D1-981A-27F6305FE61F}">
      <dsp:nvSpPr>
        <dsp:cNvPr id="0" name=""/>
        <dsp:cNvSpPr/>
      </dsp:nvSpPr>
      <dsp:spPr>
        <a:xfrm>
          <a:off x="0" y="4405209"/>
          <a:ext cx="6832212" cy="810809"/>
        </a:xfrm>
        <a:prstGeom prst="roundRect">
          <a:avLst/>
        </a:prstGeom>
        <a:gradFill rotWithShape="0">
          <a:gsLst>
            <a:gs pos="0">
              <a:schemeClr val="accent2">
                <a:hueOff val="893727"/>
                <a:satOff val="-19162"/>
                <a:lumOff val="-7451"/>
                <a:alphaOff val="0"/>
                <a:tint val="96000"/>
                <a:lumMod val="104000"/>
              </a:schemeClr>
            </a:gs>
            <a:gs pos="100000">
              <a:schemeClr val="accent2">
                <a:hueOff val="893727"/>
                <a:satOff val="-19162"/>
                <a:lumOff val="-7451"/>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s-ES" sz="2100" kern="1200" dirty="0">
              <a:latin typeface="Arial" panose="020B0604020202020204" pitchFamily="34" charset="0"/>
              <a:cs typeface="Arial" panose="020B0604020202020204" pitchFamily="34" charset="0"/>
            </a:rPr>
            <a:t>Trato inadecuado recibido.</a:t>
          </a:r>
          <a:endParaRPr lang="en-US" sz="2100" kern="1200" dirty="0">
            <a:latin typeface="Arial" panose="020B0604020202020204" pitchFamily="34" charset="0"/>
            <a:cs typeface="Arial" panose="020B0604020202020204" pitchFamily="34" charset="0"/>
          </a:endParaRPr>
        </a:p>
      </dsp:txBody>
      <dsp:txXfrm>
        <a:off x="39580" y="4444789"/>
        <a:ext cx="6753052" cy="7316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3CA85-73E4-4A58-BE45-76A8841587B9}">
      <dsp:nvSpPr>
        <dsp:cNvPr id="0" name=""/>
        <dsp:cNvSpPr/>
      </dsp:nvSpPr>
      <dsp:spPr>
        <a:xfrm>
          <a:off x="0"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ED2195B0-C2FA-4683-B8F6-8666645FF3BB}">
      <dsp:nvSpPr>
        <dsp:cNvPr id="0" name=""/>
        <dsp:cNvSpPr/>
      </dsp:nvSpPr>
      <dsp:spPr>
        <a:xfrm>
          <a:off x="320805"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Arial" panose="020B0604020202020204" pitchFamily="34" charset="0"/>
              <a:cs typeface="Arial" panose="020B0604020202020204" pitchFamily="34" charset="0"/>
            </a:rPr>
            <a:t>Es muy importante que los profesionales sepan atender de manera correcta y amable las reclamaciones.</a:t>
          </a:r>
          <a:endParaRPr lang="en-US" sz="1500" kern="1200" dirty="0">
            <a:latin typeface="Arial" panose="020B0604020202020204" pitchFamily="34" charset="0"/>
            <a:cs typeface="Arial" panose="020B0604020202020204" pitchFamily="34" charset="0"/>
          </a:endParaRPr>
        </a:p>
      </dsp:txBody>
      <dsp:txXfrm>
        <a:off x="374504" y="770377"/>
        <a:ext cx="2779854" cy="1726007"/>
      </dsp:txXfrm>
    </dsp:sp>
    <dsp:sp modelId="{194D7B6C-9751-4149-8263-38167BE7B116}">
      <dsp:nvSpPr>
        <dsp:cNvPr id="0" name=""/>
        <dsp:cNvSpPr/>
      </dsp:nvSpPr>
      <dsp:spPr>
        <a:xfrm>
          <a:off x="3528863"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9EA31BCC-5C18-4187-BC66-8D32A68C2515}">
      <dsp:nvSpPr>
        <dsp:cNvPr id="0" name=""/>
        <dsp:cNvSpPr/>
      </dsp:nvSpPr>
      <dsp:spPr>
        <a:xfrm>
          <a:off x="3849669"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Arial" panose="020B0604020202020204" pitchFamily="34" charset="0"/>
              <a:cs typeface="Arial" panose="020B0604020202020204" pitchFamily="34" charset="0"/>
            </a:rPr>
            <a:t>En general, y en la medida de lo posible, no se deben atender las reclamaciones en el mostrador, es preferible hacerlo en un lugar más privado, sobre todo si el cliente reclama de forma agresiva.</a:t>
          </a:r>
          <a:endParaRPr lang="en-US" sz="1500" kern="1200" dirty="0">
            <a:latin typeface="Arial" panose="020B0604020202020204" pitchFamily="34" charset="0"/>
            <a:cs typeface="Arial" panose="020B0604020202020204" pitchFamily="34" charset="0"/>
          </a:endParaRPr>
        </a:p>
      </dsp:txBody>
      <dsp:txXfrm>
        <a:off x="3903368" y="770377"/>
        <a:ext cx="2779854" cy="1726007"/>
      </dsp:txXfrm>
    </dsp:sp>
    <dsp:sp modelId="{D8015CF8-ABB5-41A2-8185-F08BEA11450F}">
      <dsp:nvSpPr>
        <dsp:cNvPr id="0" name=""/>
        <dsp:cNvSpPr/>
      </dsp:nvSpPr>
      <dsp:spPr>
        <a:xfrm>
          <a:off x="7057727"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382C3C30-6556-4C91-9F0A-8086691C52E4}">
      <dsp:nvSpPr>
        <dsp:cNvPr id="0" name=""/>
        <dsp:cNvSpPr/>
      </dsp:nvSpPr>
      <dsp:spPr>
        <a:xfrm>
          <a:off x="7378533"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Arial" panose="020B0604020202020204" pitchFamily="34" charset="0"/>
              <a:cs typeface="Arial" panose="020B0604020202020204" pitchFamily="34" charset="0"/>
            </a:rPr>
            <a:t>Una reclamación bien atendida y resuelta reestablecerá el clima de confianza con el cliente y ayudará a la empresa a eliminar fallos en el futuro.</a:t>
          </a:r>
          <a:endParaRPr lang="en-US" sz="1500" kern="1200" dirty="0">
            <a:latin typeface="Arial" panose="020B0604020202020204" pitchFamily="34" charset="0"/>
            <a:cs typeface="Arial" panose="020B0604020202020204" pitchFamily="34" charset="0"/>
          </a:endParaRPr>
        </a:p>
      </dsp:txBody>
      <dsp:txXfrm>
        <a:off x="7432232" y="770377"/>
        <a:ext cx="2779854" cy="17260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12DFC-18CF-4F22-803B-D6EF8B552AB7}">
      <dsp:nvSpPr>
        <dsp:cNvPr id="0" name=""/>
        <dsp:cNvSpPr/>
      </dsp:nvSpPr>
      <dsp:spPr>
        <a:xfrm>
          <a:off x="0"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E0864691-5B12-4F3B-B109-4EFDF88DD35A}">
      <dsp:nvSpPr>
        <dsp:cNvPr id="0" name=""/>
        <dsp:cNvSpPr/>
      </dsp:nvSpPr>
      <dsp:spPr>
        <a:xfrm>
          <a:off x="320805"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latin typeface="Arial" panose="020B0604020202020204" pitchFamily="34" charset="0"/>
              <a:cs typeface="Arial" panose="020B0604020202020204" pitchFamily="34" charset="0"/>
            </a:rPr>
            <a:t>L a toma de datos y el estudio de los protocolos fallidos llevan a la corrección de las desviaciones de los protocolos. Esta corrección debe ser global, y se tienen que intervenir todos los departamentos afectados por su modificación. Además, se ha de comunicar a todo el personal para su conocimiento.</a:t>
          </a:r>
          <a:endParaRPr lang="en-US" sz="1400" kern="1200" dirty="0">
            <a:latin typeface="Arial" panose="020B0604020202020204" pitchFamily="34" charset="0"/>
            <a:cs typeface="Arial" panose="020B0604020202020204" pitchFamily="34" charset="0"/>
          </a:endParaRPr>
        </a:p>
      </dsp:txBody>
      <dsp:txXfrm>
        <a:off x="374504" y="770377"/>
        <a:ext cx="2779854" cy="1726007"/>
      </dsp:txXfrm>
    </dsp:sp>
    <dsp:sp modelId="{641F6301-681C-4420-B705-17159295F850}">
      <dsp:nvSpPr>
        <dsp:cNvPr id="0" name=""/>
        <dsp:cNvSpPr/>
      </dsp:nvSpPr>
      <dsp:spPr>
        <a:xfrm>
          <a:off x="3528863"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5A12D80B-4BD6-459C-99D1-5F0699433FBA}">
      <dsp:nvSpPr>
        <dsp:cNvPr id="0" name=""/>
        <dsp:cNvSpPr/>
      </dsp:nvSpPr>
      <dsp:spPr>
        <a:xfrm>
          <a:off x="3849669"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ES" sz="1500" kern="1200" dirty="0">
              <a:latin typeface="Arial" panose="020B0604020202020204" pitchFamily="34" charset="0"/>
              <a:cs typeface="Arial" panose="020B0604020202020204" pitchFamily="34" charset="0"/>
            </a:rPr>
            <a:t>Asimismo, se deben establecer los medios y la temporalidad necesarios para el control de los protocolos. Se suele establecer una inspección, al poco tiempo de implantación y una revisión anual.</a:t>
          </a:r>
          <a:endParaRPr lang="en-US" sz="1500" kern="1200" dirty="0">
            <a:latin typeface="Arial" panose="020B0604020202020204" pitchFamily="34" charset="0"/>
            <a:cs typeface="Arial" panose="020B0604020202020204" pitchFamily="34" charset="0"/>
          </a:endParaRPr>
        </a:p>
      </dsp:txBody>
      <dsp:txXfrm>
        <a:off x="3903368" y="770377"/>
        <a:ext cx="2779854" cy="1726007"/>
      </dsp:txXfrm>
    </dsp:sp>
    <dsp:sp modelId="{05B9DBC2-478E-4175-93F3-1C99D7320ACB}">
      <dsp:nvSpPr>
        <dsp:cNvPr id="0" name=""/>
        <dsp:cNvSpPr/>
      </dsp:nvSpPr>
      <dsp:spPr>
        <a:xfrm>
          <a:off x="7057727" y="411912"/>
          <a:ext cx="2887252" cy="1833405"/>
        </a:xfrm>
        <a:prstGeom prst="roundRect">
          <a:avLst>
            <a:gd name="adj" fmla="val 10000"/>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sp>
    <dsp:sp modelId="{EACA84CA-26A5-4916-A769-011DA9A54528}">
      <dsp:nvSpPr>
        <dsp:cNvPr id="0" name=""/>
        <dsp:cNvSpPr/>
      </dsp:nvSpPr>
      <dsp:spPr>
        <a:xfrm>
          <a:off x="7378533" y="716678"/>
          <a:ext cx="2887252" cy="1833405"/>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latin typeface="Arial" panose="020B0604020202020204" pitchFamily="34" charset="0"/>
              <a:cs typeface="Arial" panose="020B0604020202020204" pitchFamily="34" charset="0"/>
            </a:rPr>
            <a:t>Este procedimiento de trabajo debe garantizar la efectividad de los protocolos y asegurar una aplicación estable en el tiempo.</a:t>
          </a:r>
          <a:endParaRPr lang="en-US" sz="1400" kern="1200" dirty="0">
            <a:latin typeface="Arial" panose="020B0604020202020204" pitchFamily="34" charset="0"/>
            <a:cs typeface="Arial" panose="020B0604020202020204" pitchFamily="34" charset="0"/>
          </a:endParaRPr>
        </a:p>
      </dsp:txBody>
      <dsp:txXfrm>
        <a:off x="7432232" y="770377"/>
        <a:ext cx="2779854" cy="172600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42876D21-E4D6-0934-5EF7-05E36E73C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a:extLst>
              <a:ext uri="{FF2B5EF4-FFF2-40B4-BE49-F238E27FC236}">
                <a16:creationId xmlns:a16="http://schemas.microsoft.com/office/drawing/2014/main" id="{AA8AE6E0-0DF3-4491-BE39-8584941CD37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D2F593-B1CA-47E5-B54F-98AD6EAFE053}" type="datetimeFigureOut">
              <a:rPr lang="es-ES" smtClean="0"/>
              <a:t>12/02/2025</a:t>
            </a:fld>
            <a:endParaRPr lang="es-ES"/>
          </a:p>
        </p:txBody>
      </p:sp>
      <p:sp>
        <p:nvSpPr>
          <p:cNvPr id="4" name="Marcador de pie de página 3">
            <a:extLst>
              <a:ext uri="{FF2B5EF4-FFF2-40B4-BE49-F238E27FC236}">
                <a16:creationId xmlns:a16="http://schemas.microsoft.com/office/drawing/2014/main" id="{E13D149B-DDCF-3FC5-DCFC-15551531D87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a:extLst>
              <a:ext uri="{FF2B5EF4-FFF2-40B4-BE49-F238E27FC236}">
                <a16:creationId xmlns:a16="http://schemas.microsoft.com/office/drawing/2014/main" id="{8730DEF8-FCD4-A856-C645-D5F6C0358E1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4E051F6-85FB-4313-A0E2-5C679B77D724}" type="slidenum">
              <a:rPr lang="es-ES" smtClean="0"/>
              <a:t>‹Nº›</a:t>
            </a:fld>
            <a:endParaRPr lang="es-ES"/>
          </a:p>
        </p:txBody>
      </p:sp>
    </p:spTree>
    <p:extLst>
      <p:ext uri="{BB962C8B-B14F-4D97-AF65-F5344CB8AC3E}">
        <p14:creationId xmlns:p14="http://schemas.microsoft.com/office/powerpoint/2010/main" val="1088004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666BCC-2165-4C1E-B157-C7E1FB0A4783}" type="datetimeFigureOut">
              <a:rPr lang="es-ES" smtClean="0"/>
              <a:t>12/02/2025</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852AF-48A4-4418-95DC-B100B4EBE35F}" type="slidenum">
              <a:rPr lang="es-ES" smtClean="0"/>
              <a:t>‹Nº›</a:t>
            </a:fld>
            <a:endParaRPr lang="es-ES"/>
          </a:p>
        </p:txBody>
      </p:sp>
    </p:spTree>
    <p:extLst>
      <p:ext uri="{BB962C8B-B14F-4D97-AF65-F5344CB8AC3E}">
        <p14:creationId xmlns:p14="http://schemas.microsoft.com/office/powerpoint/2010/main" val="787721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2/12/2025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51B860BB-F934-4DE1-A930-090DD475F1A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 y="228600"/>
            <a:ext cx="2851523" cy="6638625"/>
            <a:chOff x="2487613" y="285750"/>
            <a:chExt cx="2428875" cy="5654676"/>
          </a:xfrm>
        </p:grpSpPr>
        <p:sp>
          <p:nvSpPr>
            <p:cNvPr id="22" name="Freeform 11">
              <a:extLst>
                <a:ext uri="{FF2B5EF4-FFF2-40B4-BE49-F238E27FC236}">
                  <a16:creationId xmlns:a16="http://schemas.microsoft.com/office/drawing/2014/main" id="{61927C55-8047-466F-9FE4-B42D3D1AFA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23" name="Freeform 12">
              <a:extLst>
                <a:ext uri="{FF2B5EF4-FFF2-40B4-BE49-F238E27FC236}">
                  <a16:creationId xmlns:a16="http://schemas.microsoft.com/office/drawing/2014/main" id="{E914D83D-75AE-426B-90AC-E37CBA2BD7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24" name="Freeform 13">
              <a:extLst>
                <a:ext uri="{FF2B5EF4-FFF2-40B4-BE49-F238E27FC236}">
                  <a16:creationId xmlns:a16="http://schemas.microsoft.com/office/drawing/2014/main" id="{DDB740D6-20EA-4164-9EDB-243B210E8F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25" name="Freeform 14">
              <a:extLst>
                <a:ext uri="{FF2B5EF4-FFF2-40B4-BE49-F238E27FC236}">
                  <a16:creationId xmlns:a16="http://schemas.microsoft.com/office/drawing/2014/main" id="{0843EF7D-8FF7-4B1B-810B-AA92D132E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26" name="Freeform 15">
              <a:extLst>
                <a:ext uri="{FF2B5EF4-FFF2-40B4-BE49-F238E27FC236}">
                  <a16:creationId xmlns:a16="http://schemas.microsoft.com/office/drawing/2014/main" id="{F995A1BF-26D5-42BA-83D6-B74B0793A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27" name="Freeform 16">
              <a:extLst>
                <a:ext uri="{FF2B5EF4-FFF2-40B4-BE49-F238E27FC236}">
                  <a16:creationId xmlns:a16="http://schemas.microsoft.com/office/drawing/2014/main" id="{706BB22B-358C-43E3-A01E-2CCD2EFD4A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28" name="Freeform 17">
              <a:extLst>
                <a:ext uri="{FF2B5EF4-FFF2-40B4-BE49-F238E27FC236}">
                  <a16:creationId xmlns:a16="http://schemas.microsoft.com/office/drawing/2014/main" id="{09828090-C04F-4B25-BD86-CE7A94A346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29" name="Freeform 18">
              <a:extLst>
                <a:ext uri="{FF2B5EF4-FFF2-40B4-BE49-F238E27FC236}">
                  <a16:creationId xmlns:a16="http://schemas.microsoft.com/office/drawing/2014/main" id="{B062093C-CFDD-4759-8CD6-EB2CCD1DBC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30" name="Freeform 19">
              <a:extLst>
                <a:ext uri="{FF2B5EF4-FFF2-40B4-BE49-F238E27FC236}">
                  <a16:creationId xmlns:a16="http://schemas.microsoft.com/office/drawing/2014/main" id="{FB33C2A8-7609-427D-BC55-13F956201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31" name="Freeform 20">
              <a:extLst>
                <a:ext uri="{FF2B5EF4-FFF2-40B4-BE49-F238E27FC236}">
                  <a16:creationId xmlns:a16="http://schemas.microsoft.com/office/drawing/2014/main" id="{9FF51B36-24F3-42B4-9ACD-2B83F4B570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32" name="Freeform 21">
              <a:extLst>
                <a:ext uri="{FF2B5EF4-FFF2-40B4-BE49-F238E27FC236}">
                  <a16:creationId xmlns:a16="http://schemas.microsoft.com/office/drawing/2014/main" id="{6EBCB31E-7CBF-45FC-B7A3-7FE8E8C8A3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33" name="Freeform 22">
              <a:extLst>
                <a:ext uri="{FF2B5EF4-FFF2-40B4-BE49-F238E27FC236}">
                  <a16:creationId xmlns:a16="http://schemas.microsoft.com/office/drawing/2014/main" id="{404CB86A-82A5-40B9-8D4B-159ED1A3C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35" name="Group 34">
            <a:extLst>
              <a:ext uri="{FF2B5EF4-FFF2-40B4-BE49-F238E27FC236}">
                <a16:creationId xmlns:a16="http://schemas.microsoft.com/office/drawing/2014/main" id="{DD17BCFA-C80F-4670-B8B9-034B5B1C8B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224" y="-32"/>
            <a:ext cx="2356675" cy="6853285"/>
            <a:chOff x="6627813" y="195454"/>
            <a:chExt cx="1952625" cy="5678297"/>
          </a:xfrm>
        </p:grpSpPr>
        <p:sp>
          <p:nvSpPr>
            <p:cNvPr id="36" name="Freeform 27">
              <a:extLst>
                <a:ext uri="{FF2B5EF4-FFF2-40B4-BE49-F238E27FC236}">
                  <a16:creationId xmlns:a16="http://schemas.microsoft.com/office/drawing/2014/main" id="{F705DA76-B301-4098-9966-310A00C312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37" name="Freeform 28">
              <a:extLst>
                <a:ext uri="{FF2B5EF4-FFF2-40B4-BE49-F238E27FC236}">
                  <a16:creationId xmlns:a16="http://schemas.microsoft.com/office/drawing/2014/main" id="{7484AECD-B027-45E9-8764-6E1A4A4A0D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38" name="Freeform 29">
              <a:extLst>
                <a:ext uri="{FF2B5EF4-FFF2-40B4-BE49-F238E27FC236}">
                  <a16:creationId xmlns:a16="http://schemas.microsoft.com/office/drawing/2014/main" id="{CB341AF9-DEB1-42CB-8D1D-F262CFE465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39" name="Freeform 30">
              <a:extLst>
                <a:ext uri="{FF2B5EF4-FFF2-40B4-BE49-F238E27FC236}">
                  <a16:creationId xmlns:a16="http://schemas.microsoft.com/office/drawing/2014/main" id="{1C7213C3-CCDC-48BD-BF51-7AB8EE57A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40" name="Freeform 31">
              <a:extLst>
                <a:ext uri="{FF2B5EF4-FFF2-40B4-BE49-F238E27FC236}">
                  <a16:creationId xmlns:a16="http://schemas.microsoft.com/office/drawing/2014/main" id="{7568F4E5-84C7-4F79-A40F-AC4885CB63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41" name="Freeform 32">
              <a:extLst>
                <a:ext uri="{FF2B5EF4-FFF2-40B4-BE49-F238E27FC236}">
                  <a16:creationId xmlns:a16="http://schemas.microsoft.com/office/drawing/2014/main" id="{81654B91-DAE7-4763-8F60-7A35727C21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42" name="Freeform 33">
              <a:extLst>
                <a:ext uri="{FF2B5EF4-FFF2-40B4-BE49-F238E27FC236}">
                  <a16:creationId xmlns:a16="http://schemas.microsoft.com/office/drawing/2014/main" id="{E9C665F1-5409-4590-AA69-79EABC1EACC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43" name="Freeform 34">
              <a:extLst>
                <a:ext uri="{FF2B5EF4-FFF2-40B4-BE49-F238E27FC236}">
                  <a16:creationId xmlns:a16="http://schemas.microsoft.com/office/drawing/2014/main" id="{C3192F7D-0C18-4DB2-A88B-EBF562748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44" name="Freeform 35">
              <a:extLst>
                <a:ext uri="{FF2B5EF4-FFF2-40B4-BE49-F238E27FC236}">
                  <a16:creationId xmlns:a16="http://schemas.microsoft.com/office/drawing/2014/main" id="{86BE4725-AC90-44AE-8B17-D13BA4BF363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45" name="Freeform 36">
              <a:extLst>
                <a:ext uri="{FF2B5EF4-FFF2-40B4-BE49-F238E27FC236}">
                  <a16:creationId xmlns:a16="http://schemas.microsoft.com/office/drawing/2014/main" id="{2C0C171A-856F-4606-9D98-B5318639A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46" name="Freeform 37">
              <a:extLst>
                <a:ext uri="{FF2B5EF4-FFF2-40B4-BE49-F238E27FC236}">
                  <a16:creationId xmlns:a16="http://schemas.microsoft.com/office/drawing/2014/main" id="{B6D57E3C-42A8-4054-B617-CE82DD8B73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47" name="Freeform 38">
              <a:extLst>
                <a:ext uri="{FF2B5EF4-FFF2-40B4-BE49-F238E27FC236}">
                  <a16:creationId xmlns:a16="http://schemas.microsoft.com/office/drawing/2014/main" id="{C0A815A3-B7C7-4090-88EA-DA48AE474E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49" name="Rectangle 48">
            <a:extLst>
              <a:ext uri="{FF2B5EF4-FFF2-40B4-BE49-F238E27FC236}">
                <a16:creationId xmlns:a16="http://schemas.microsoft.com/office/drawing/2014/main" id="{AE2F7D72-C98C-4C79-88A4-1DD7AAE7BF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51" name="Freeform 6">
            <a:extLst>
              <a:ext uri="{FF2B5EF4-FFF2-40B4-BE49-F238E27FC236}">
                <a16:creationId xmlns:a16="http://schemas.microsoft.com/office/drawing/2014/main" id="{C03B0394-07A3-4767-BDD5-04B2F3E6BD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s-ES"/>
          </a:p>
        </p:txBody>
      </p:sp>
      <p:sp useBgFill="1">
        <p:nvSpPr>
          <p:cNvPr id="53" name="Rectangle 52">
            <a:extLst>
              <a:ext uri="{FF2B5EF4-FFF2-40B4-BE49-F238E27FC236}">
                <a16:creationId xmlns:a16="http://schemas.microsoft.com/office/drawing/2014/main" id="{EA50189A-2FD4-4608-A527-341A1811A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95ECFC88-1E40-4C47-960F-87C500F10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4639734" cy="6858000"/>
          </a:xfrm>
          <a:prstGeom prst="rect">
            <a:avLst/>
          </a:prstGeom>
          <a:solidFill>
            <a:schemeClr val="tx2">
              <a:lumMod val="5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2" name="Título 1">
            <a:extLst>
              <a:ext uri="{FF2B5EF4-FFF2-40B4-BE49-F238E27FC236}">
                <a16:creationId xmlns:a16="http://schemas.microsoft.com/office/drawing/2014/main" id="{96D6455E-7D1B-7CC2-2449-5D15092B7E50}"/>
              </a:ext>
            </a:extLst>
          </p:cNvPr>
          <p:cNvSpPr>
            <a:spLocks noGrp="1"/>
          </p:cNvSpPr>
          <p:nvPr>
            <p:ph type="title"/>
          </p:nvPr>
        </p:nvSpPr>
        <p:spPr>
          <a:xfrm>
            <a:off x="540279" y="967417"/>
            <a:ext cx="3778870" cy="3943250"/>
          </a:xfrm>
        </p:spPr>
        <p:txBody>
          <a:bodyPr vert="horz" lIns="91440" tIns="45720" rIns="91440" bIns="45720" rtlCol="0" anchor="b">
            <a:normAutofit fontScale="90000"/>
          </a:bodyPr>
          <a:lstStyle/>
          <a:p>
            <a:r>
              <a:rPr lang="en-US" sz="4000" dirty="0">
                <a:solidFill>
                  <a:srgbClr val="FEFFFF"/>
                </a:solidFill>
                <a:latin typeface="Arial" panose="020B0604020202020204" pitchFamily="34" charset="0"/>
                <a:cs typeface="Arial" panose="020B0604020202020204" pitchFamily="34" charset="0"/>
              </a:rPr>
              <a:t>VALORACIÓN DE LA CALIDAD EN LOS SERVICIOS DE ESTÉTICA Y BELLEZA</a:t>
            </a:r>
          </a:p>
        </p:txBody>
      </p:sp>
      <p:sp>
        <p:nvSpPr>
          <p:cNvPr id="57" name="Freeform 5">
            <a:extLst>
              <a:ext uri="{FF2B5EF4-FFF2-40B4-BE49-F238E27FC236}">
                <a16:creationId xmlns:a16="http://schemas.microsoft.com/office/drawing/2014/main" id="{3B61BD80-022D-4577-9D14-EAD5DFD13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5033007"/>
            <a:ext cx="5404022" cy="857047"/>
          </a:xfrm>
          <a:custGeom>
            <a:avLst/>
            <a:gdLst>
              <a:gd name="T0" fmla="*/ 1114 w 1117"/>
              <a:gd name="T1" fmla="*/ 77 h 163"/>
              <a:gd name="T2" fmla="*/ 1040 w 1117"/>
              <a:gd name="T3" fmla="*/ 3 h 163"/>
              <a:gd name="T4" fmla="*/ 1039 w 1117"/>
              <a:gd name="T5" fmla="*/ 2 h 163"/>
              <a:gd name="T6" fmla="*/ 1034 w 1117"/>
              <a:gd name="T7" fmla="*/ 0 h 163"/>
              <a:gd name="T8" fmla="*/ 578 w 1117"/>
              <a:gd name="T9" fmla="*/ 0 h 163"/>
              <a:gd name="T10" fmla="*/ 562 w 1117"/>
              <a:gd name="T11" fmla="*/ 0 h 163"/>
              <a:gd name="T12" fmla="*/ 440 w 1117"/>
              <a:gd name="T13" fmla="*/ 0 h 163"/>
              <a:gd name="T14" fmla="*/ 106 w 1117"/>
              <a:gd name="T15" fmla="*/ 0 h 163"/>
              <a:gd name="T16" fmla="*/ 0 w 1117"/>
              <a:gd name="T17" fmla="*/ 0 h 163"/>
              <a:gd name="T18" fmla="*/ 0 w 1117"/>
              <a:gd name="T19" fmla="*/ 163 h 163"/>
              <a:gd name="T20" fmla="*/ 106 w 1117"/>
              <a:gd name="T21" fmla="*/ 163 h 163"/>
              <a:gd name="T22" fmla="*/ 440 w 1117"/>
              <a:gd name="T23" fmla="*/ 163 h 163"/>
              <a:gd name="T24" fmla="*/ 562 w 1117"/>
              <a:gd name="T25" fmla="*/ 163 h 163"/>
              <a:gd name="T26" fmla="*/ 578 w 1117"/>
              <a:gd name="T27" fmla="*/ 163 h 163"/>
              <a:gd name="T28" fmla="*/ 1034 w 1117"/>
              <a:gd name="T29" fmla="*/ 163 h 163"/>
              <a:gd name="T30" fmla="*/ 1039 w 1117"/>
              <a:gd name="T31" fmla="*/ 161 h 163"/>
              <a:gd name="T32" fmla="*/ 1040 w 1117"/>
              <a:gd name="T33" fmla="*/ 160 h 163"/>
              <a:gd name="T34" fmla="*/ 1114 w 1117"/>
              <a:gd name="T35" fmla="*/ 86 h 163"/>
              <a:gd name="T36" fmla="*/ 1114 w 1117"/>
              <a:gd name="T37" fmla="*/ 77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17" h="163">
                <a:moveTo>
                  <a:pt x="1114" y="77"/>
                </a:moveTo>
                <a:cubicBezTo>
                  <a:pt x="1040" y="3"/>
                  <a:pt x="1040" y="3"/>
                  <a:pt x="1040" y="3"/>
                </a:cubicBezTo>
                <a:cubicBezTo>
                  <a:pt x="1040" y="2"/>
                  <a:pt x="1039" y="2"/>
                  <a:pt x="1039" y="2"/>
                </a:cubicBezTo>
                <a:cubicBezTo>
                  <a:pt x="1038" y="1"/>
                  <a:pt x="1036" y="0"/>
                  <a:pt x="1034" y="0"/>
                </a:cubicBezTo>
                <a:cubicBezTo>
                  <a:pt x="578" y="0"/>
                  <a:pt x="578" y="0"/>
                  <a:pt x="578" y="0"/>
                </a:cubicBezTo>
                <a:cubicBezTo>
                  <a:pt x="562" y="0"/>
                  <a:pt x="562" y="0"/>
                  <a:pt x="562" y="0"/>
                </a:cubicBezTo>
                <a:cubicBezTo>
                  <a:pt x="440" y="0"/>
                  <a:pt x="440" y="0"/>
                  <a:pt x="440" y="0"/>
                </a:cubicBezTo>
                <a:cubicBezTo>
                  <a:pt x="106" y="0"/>
                  <a:pt x="106" y="0"/>
                  <a:pt x="106" y="0"/>
                </a:cubicBezTo>
                <a:cubicBezTo>
                  <a:pt x="0" y="0"/>
                  <a:pt x="0" y="0"/>
                  <a:pt x="0" y="0"/>
                </a:cubicBezTo>
                <a:cubicBezTo>
                  <a:pt x="0" y="163"/>
                  <a:pt x="0" y="163"/>
                  <a:pt x="0" y="163"/>
                </a:cubicBezTo>
                <a:cubicBezTo>
                  <a:pt x="106" y="163"/>
                  <a:pt x="106" y="163"/>
                  <a:pt x="106" y="163"/>
                </a:cubicBezTo>
                <a:cubicBezTo>
                  <a:pt x="440" y="163"/>
                  <a:pt x="440" y="163"/>
                  <a:pt x="440" y="163"/>
                </a:cubicBezTo>
                <a:cubicBezTo>
                  <a:pt x="562" y="163"/>
                  <a:pt x="562" y="163"/>
                  <a:pt x="562" y="163"/>
                </a:cubicBezTo>
                <a:cubicBezTo>
                  <a:pt x="578" y="163"/>
                  <a:pt x="578" y="163"/>
                  <a:pt x="578" y="163"/>
                </a:cubicBezTo>
                <a:cubicBezTo>
                  <a:pt x="1034" y="163"/>
                  <a:pt x="1034" y="163"/>
                  <a:pt x="1034" y="163"/>
                </a:cubicBezTo>
                <a:cubicBezTo>
                  <a:pt x="1036" y="163"/>
                  <a:pt x="1038" y="162"/>
                  <a:pt x="1039" y="161"/>
                </a:cubicBezTo>
                <a:cubicBezTo>
                  <a:pt x="1039" y="160"/>
                  <a:pt x="1040" y="160"/>
                  <a:pt x="1040" y="160"/>
                </a:cubicBezTo>
                <a:cubicBezTo>
                  <a:pt x="1114" y="86"/>
                  <a:pt x="1114" y="86"/>
                  <a:pt x="1114" y="86"/>
                </a:cubicBezTo>
                <a:cubicBezTo>
                  <a:pt x="1117" y="83"/>
                  <a:pt x="1117" y="79"/>
                  <a:pt x="1114" y="77"/>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pic>
        <p:nvPicPr>
          <p:cNvPr id="5" name="Marcador de contenido 4">
            <a:extLst>
              <a:ext uri="{FF2B5EF4-FFF2-40B4-BE49-F238E27FC236}">
                <a16:creationId xmlns:a16="http://schemas.microsoft.com/office/drawing/2014/main" id="{338E1B5E-DC6B-1782-A26C-D3575A939547}"/>
              </a:ext>
            </a:extLst>
          </p:cNvPr>
          <p:cNvPicPr>
            <a:picLocks noChangeAspect="1"/>
          </p:cNvPicPr>
          <p:nvPr/>
        </p:nvPicPr>
        <p:blipFill>
          <a:blip r:embed="rId2"/>
          <a:srcRect l="34748" r="7696"/>
          <a:stretch/>
        </p:blipFill>
        <p:spPr>
          <a:xfrm>
            <a:off x="5587994" y="1302211"/>
            <a:ext cx="5640502" cy="4260879"/>
          </a:xfrm>
          <a:prstGeom prst="rect">
            <a:avLst/>
          </a:prstGeom>
        </p:spPr>
      </p:pic>
    </p:spTree>
    <p:extLst>
      <p:ext uri="{BB962C8B-B14F-4D97-AF65-F5344CB8AC3E}">
        <p14:creationId xmlns:p14="http://schemas.microsoft.com/office/powerpoint/2010/main" val="3793208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7CFD1A-B43D-0841-C173-D6CDD4A88F3B}"/>
              </a:ext>
            </a:extLst>
          </p:cNvPr>
          <p:cNvSpPr>
            <a:spLocks noGrp="1"/>
          </p:cNvSpPr>
          <p:nvPr>
            <p:ph type="title"/>
          </p:nvPr>
        </p:nvSpPr>
        <p:spPr>
          <a:xfrm>
            <a:off x="2592925" y="624110"/>
            <a:ext cx="8911687" cy="1280890"/>
          </a:xfrm>
        </p:spPr>
        <p:txBody>
          <a:bodyPr>
            <a:normAutofit/>
          </a:bodyPr>
          <a:lstStyle/>
          <a:p>
            <a:r>
              <a:rPr lang="es-ES" b="1" dirty="0">
                <a:solidFill>
                  <a:schemeClr val="accent1"/>
                </a:solidFill>
                <a:latin typeface="Arial" panose="020B0604020202020204" pitchFamily="34" charset="0"/>
                <a:cs typeface="Arial" panose="020B0604020202020204" pitchFamily="34" charset="0"/>
              </a:rPr>
              <a:t>DESVIACIONES Y DEFICIENCIAS EN LA PRESTACIÓN DE LOS SERVICIOS</a:t>
            </a:r>
          </a:p>
        </p:txBody>
      </p:sp>
      <p:sp>
        <p:nvSpPr>
          <p:cNvPr id="3" name="Marcador de contenido 2">
            <a:extLst>
              <a:ext uri="{FF2B5EF4-FFF2-40B4-BE49-F238E27FC236}">
                <a16:creationId xmlns:a16="http://schemas.microsoft.com/office/drawing/2014/main" id="{467CC120-71BC-DB91-548D-4EBF953FAFDF}"/>
              </a:ext>
            </a:extLst>
          </p:cNvPr>
          <p:cNvSpPr>
            <a:spLocks noGrp="1"/>
          </p:cNvSpPr>
          <p:nvPr>
            <p:ph idx="1"/>
          </p:nvPr>
        </p:nvSpPr>
        <p:spPr>
          <a:xfrm>
            <a:off x="2589212" y="2125362"/>
            <a:ext cx="5835121" cy="3785860"/>
          </a:xfrm>
        </p:spPr>
        <p:txBody>
          <a:bodyPr>
            <a:normAutofit/>
          </a:bodyPr>
          <a:lstStyle/>
          <a:p>
            <a:r>
              <a:rPr lang="es-ES" dirty="0">
                <a:latin typeface="Arial" panose="020B0604020202020204" pitchFamily="34" charset="0"/>
                <a:cs typeface="Arial" panose="020B0604020202020204" pitchFamily="34" charset="0"/>
              </a:rPr>
              <a:t>Los protocolos deben establecer puntos de control de los procesos o servicios, así como la forma de corregir sus posibles desviaciones.</a:t>
            </a:r>
          </a:p>
          <a:p>
            <a:r>
              <a:rPr lang="es-ES" dirty="0">
                <a:latin typeface="Arial" panose="020B0604020202020204" pitchFamily="34" charset="0"/>
                <a:cs typeface="Arial" panose="020B0604020202020204" pitchFamily="34" charset="0"/>
              </a:rPr>
              <a:t>Las desviaciones en la prestación de servicios han de ser corregidas con las medidas preventivas, sin embargo, en algunas ocasiones no cumplen su propósito y se produce lo que en calidad se denomina una no conformidad, que puede ser transmitida por los clientes en forma de quejas o reclamaciones.</a:t>
            </a:r>
          </a:p>
        </p:txBody>
      </p:sp>
      <p:pic>
        <p:nvPicPr>
          <p:cNvPr id="7" name="Graphic 6" descr="Open Hand">
            <a:extLst>
              <a:ext uri="{FF2B5EF4-FFF2-40B4-BE49-F238E27FC236}">
                <a16:creationId xmlns:a16="http://schemas.microsoft.com/office/drawing/2014/main" id="{B5B122FF-4475-BC50-335C-A3C5455B2EB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31452" y="2561913"/>
            <a:ext cx="2873159" cy="2873159"/>
          </a:xfrm>
          <a:prstGeom prst="rect">
            <a:avLst/>
          </a:prstGeom>
        </p:spPr>
      </p:pic>
    </p:spTree>
    <p:extLst>
      <p:ext uri="{BB962C8B-B14F-4D97-AF65-F5344CB8AC3E}">
        <p14:creationId xmlns:p14="http://schemas.microsoft.com/office/powerpoint/2010/main" val="3916508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4C9C17-F267-7253-8EAA-CBD18E484F8E}"/>
              </a:ext>
            </a:extLst>
          </p:cNvPr>
          <p:cNvSpPr>
            <a:spLocks noGrp="1"/>
          </p:cNvSpPr>
          <p:nvPr>
            <p:ph type="title"/>
          </p:nvPr>
        </p:nvSpPr>
        <p:spPr/>
        <p:txBody>
          <a:bodyPr/>
          <a:lstStyle/>
          <a:p>
            <a:r>
              <a:rPr lang="es-ES" b="1" dirty="0">
                <a:solidFill>
                  <a:schemeClr val="accent1"/>
                </a:solidFill>
                <a:latin typeface="Arial" panose="020B0604020202020204" pitchFamily="34" charset="0"/>
                <a:cs typeface="Arial" panose="020B0604020202020204" pitchFamily="34" charset="0"/>
              </a:rPr>
              <a:t>TÉCNICAS PARA DETECTAR LA DESVIACIÓN </a:t>
            </a:r>
          </a:p>
        </p:txBody>
      </p:sp>
      <p:sp>
        <p:nvSpPr>
          <p:cNvPr id="3" name="Marcador de contenido 2">
            <a:extLst>
              <a:ext uri="{FF2B5EF4-FFF2-40B4-BE49-F238E27FC236}">
                <a16:creationId xmlns:a16="http://schemas.microsoft.com/office/drawing/2014/main" id="{78E5BB01-7485-F00A-7913-6A246B506D71}"/>
              </a:ext>
            </a:extLst>
          </p:cNvPr>
          <p:cNvSpPr>
            <a:spLocks noGrp="1"/>
          </p:cNvSpPr>
          <p:nvPr>
            <p:ph idx="1"/>
          </p:nvPr>
        </p:nvSpPr>
        <p:spPr/>
        <p:txBody>
          <a:bodyPr>
            <a:normAutofit fontScale="92500" lnSpcReduction="20000"/>
          </a:bodyPr>
          <a:lstStyle/>
          <a:p>
            <a:r>
              <a:rPr lang="es-ES" dirty="0">
                <a:latin typeface="Arial" panose="020B0604020202020204" pitchFamily="34" charset="0"/>
                <a:cs typeface="Arial" panose="020B0604020202020204" pitchFamily="34" charset="0"/>
              </a:rPr>
              <a:t>La detección de desviaciones en los servicios estéticos debe involucrar a todo el personal, especialmente a los profesionales implicados en la evaluación  y el control de calidad durante y al final d cada servicio.</a:t>
            </a:r>
          </a:p>
          <a:p>
            <a:pPr marL="0" indent="0">
              <a:buNone/>
            </a:pPr>
            <a:r>
              <a:rPr lang="es-ES" dirty="0">
                <a:latin typeface="Arial" panose="020B0604020202020204" pitchFamily="34" charset="0"/>
                <a:cs typeface="Arial" panose="020B0604020202020204" pitchFamily="34" charset="0"/>
              </a:rPr>
              <a:t>      El seguimiento del proceso y de los resultados del tratamiento permiten</a:t>
            </a:r>
          </a:p>
          <a:p>
            <a:pPr marL="0" indent="0">
              <a:buNone/>
            </a:pPr>
            <a:r>
              <a:rPr lang="es-ES" dirty="0">
                <a:latin typeface="Arial" panose="020B0604020202020204" pitchFamily="34" charset="0"/>
                <a:cs typeface="Arial" panose="020B0604020202020204" pitchFamily="34" charset="0"/>
              </a:rPr>
              <a:t>      controlar y corregir, a veces en el mismo momento, cualquier desviación     </a:t>
            </a:r>
          </a:p>
          <a:p>
            <a:pPr marL="0" indent="0">
              <a:buNone/>
            </a:pPr>
            <a:r>
              <a:rPr lang="es-ES" dirty="0">
                <a:latin typeface="Arial" panose="020B0604020202020204" pitchFamily="34" charset="0"/>
                <a:cs typeface="Arial" panose="020B0604020202020204" pitchFamily="34" charset="0"/>
              </a:rPr>
              <a:t>      que se produzca.</a:t>
            </a:r>
          </a:p>
          <a:p>
            <a:pPr marL="0" indent="0">
              <a:buNone/>
            </a:pPr>
            <a:r>
              <a:rPr lang="es-ES" dirty="0">
                <a:latin typeface="Arial" panose="020B0604020202020204" pitchFamily="34" charset="0"/>
                <a:cs typeface="Arial" panose="020B0604020202020204" pitchFamily="34" charset="0"/>
              </a:rPr>
              <a:t>      A pesar de todo, es muy posible que se dé alguna disconformidad, queja    </a:t>
            </a:r>
          </a:p>
          <a:p>
            <a:pPr marL="0" indent="0">
              <a:buNone/>
            </a:pPr>
            <a:r>
              <a:rPr lang="es-ES" dirty="0">
                <a:latin typeface="Arial" panose="020B0604020202020204" pitchFamily="34" charset="0"/>
                <a:cs typeface="Arial" panose="020B0604020202020204" pitchFamily="34" charset="0"/>
              </a:rPr>
              <a:t>      o reclamación.</a:t>
            </a:r>
          </a:p>
          <a:p>
            <a:pPr marL="0" indent="0">
              <a:buNone/>
            </a:pPr>
            <a:r>
              <a:rPr lang="es-ES" dirty="0">
                <a:latin typeface="Arial" panose="020B0604020202020204" pitchFamily="34" charset="0"/>
                <a:cs typeface="Arial" panose="020B0604020202020204" pitchFamily="34" charset="0"/>
              </a:rPr>
              <a:t>      La resolución de las no conformidades en el servicio y la atención de las </a:t>
            </a:r>
          </a:p>
          <a:p>
            <a:pPr marL="0" indent="0">
              <a:buNone/>
            </a:pPr>
            <a:r>
              <a:rPr lang="es-ES" dirty="0">
                <a:latin typeface="Arial" panose="020B0604020202020204" pitchFamily="34" charset="0"/>
                <a:cs typeface="Arial" panose="020B0604020202020204" pitchFamily="34" charset="0"/>
              </a:rPr>
              <a:t>      reclamaciones es un aspecto más de la atención al cliente. Es por ello </a:t>
            </a:r>
          </a:p>
          <a:p>
            <a:pPr marL="0" indent="0">
              <a:buNone/>
            </a:pPr>
            <a:r>
              <a:rPr lang="es-ES" dirty="0">
                <a:latin typeface="Arial" panose="020B0604020202020204" pitchFamily="34" charset="0"/>
                <a:cs typeface="Arial" panose="020B0604020202020204" pitchFamily="34" charset="0"/>
              </a:rPr>
              <a:t>      necesario identificar el tipo de queja o reclamación para responderla y </a:t>
            </a:r>
          </a:p>
          <a:p>
            <a:pPr marL="0" indent="0">
              <a:buNone/>
            </a:pPr>
            <a:r>
              <a:rPr lang="es-ES" dirty="0">
                <a:latin typeface="Arial" panose="020B0604020202020204" pitchFamily="34" charset="0"/>
                <a:cs typeface="Arial" panose="020B0604020202020204" pitchFamily="34" charset="0"/>
              </a:rPr>
              <a:t>      solucionarla de manera adecuada.</a:t>
            </a:r>
          </a:p>
        </p:txBody>
      </p:sp>
    </p:spTree>
    <p:extLst>
      <p:ext uri="{BB962C8B-B14F-4D97-AF65-F5344CB8AC3E}">
        <p14:creationId xmlns:p14="http://schemas.microsoft.com/office/powerpoint/2010/main" val="98451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5E4CBEC-18A2-4509-A45D-D5E653582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05907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8C10493-A6FC-94E5-6D1B-F36854826D42}"/>
              </a:ext>
            </a:extLst>
          </p:cNvPr>
          <p:cNvSpPr>
            <a:spLocks noGrp="1"/>
          </p:cNvSpPr>
          <p:nvPr>
            <p:ph type="title"/>
          </p:nvPr>
        </p:nvSpPr>
        <p:spPr>
          <a:xfrm>
            <a:off x="1259893" y="3101093"/>
            <a:ext cx="2454052" cy="3029344"/>
          </a:xfrm>
        </p:spPr>
        <p:txBody>
          <a:bodyPr>
            <a:normAutofit/>
          </a:bodyPr>
          <a:lstStyle/>
          <a:p>
            <a:pPr>
              <a:lnSpc>
                <a:spcPct val="90000"/>
              </a:lnSpc>
            </a:pPr>
            <a:r>
              <a:rPr lang="es-ES" sz="2000" b="1" dirty="0">
                <a:solidFill>
                  <a:schemeClr val="accent1"/>
                </a:solidFill>
                <a:latin typeface="Arial" panose="020B0604020202020204" pitchFamily="34" charset="0"/>
                <a:cs typeface="Arial" panose="020B0604020202020204" pitchFamily="34" charset="0"/>
              </a:rPr>
              <a:t>CAUSAS MÁS FRECUENTES DE RECLAMACIONES EN UN CENTRO DE ESTÉTICA INTEGRAL</a:t>
            </a:r>
          </a:p>
        </p:txBody>
      </p:sp>
      <p:sp>
        <p:nvSpPr>
          <p:cNvPr id="11" name="Freeform 11">
            <a:extLst>
              <a:ext uri="{FF2B5EF4-FFF2-40B4-BE49-F238E27FC236}">
                <a16:creationId xmlns:a16="http://schemas.microsoft.com/office/drawing/2014/main" id="{0A5EA4A7-4381-4FC6-AA9A-C9EA77B84F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179901"/>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s-ES"/>
          </a:p>
        </p:txBody>
      </p:sp>
      <p:sp useBgFill="1">
        <p:nvSpPr>
          <p:cNvPr id="13" name="Rectangle 12">
            <a:extLst>
              <a:ext uri="{FF2B5EF4-FFF2-40B4-BE49-F238E27FC236}">
                <a16:creationId xmlns:a16="http://schemas.microsoft.com/office/drawing/2014/main" id="{E6295D53-0474-4725-85BE-1F15FCC2D9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5736" y="0"/>
            <a:ext cx="739626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5426EE73-6AAC-C267-1D9F-9A3A517BFB20}"/>
              </a:ext>
            </a:extLst>
          </p:cNvPr>
          <p:cNvGraphicFramePr>
            <a:graphicFrameLocks noGrp="1"/>
          </p:cNvGraphicFramePr>
          <p:nvPr>
            <p:ph idx="1"/>
            <p:extLst>
              <p:ext uri="{D42A27DB-BD31-4B8C-83A1-F6EECF244321}">
                <p14:modId xmlns:p14="http://schemas.microsoft.com/office/powerpoint/2010/main" val="3781922949"/>
              </p:ext>
            </p:extLst>
          </p:nvPr>
        </p:nvGraphicFramePr>
        <p:xfrm>
          <a:off x="4713144" y="641551"/>
          <a:ext cx="6832212" cy="52647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7045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3C85234-2815-43E0-B6D4-85768D072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1" name="Group 10">
            <a:extLst>
              <a:ext uri="{FF2B5EF4-FFF2-40B4-BE49-F238E27FC236}">
                <a16:creationId xmlns:a16="http://schemas.microsoft.com/office/drawing/2014/main" id="{3020C834-9D29-48AC-A91B-93490076930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631574" y="228600"/>
            <a:ext cx="2851523" cy="6638625"/>
            <a:chOff x="2487613" y="285750"/>
            <a:chExt cx="2428875" cy="5654676"/>
          </a:xfrm>
        </p:grpSpPr>
        <p:sp>
          <p:nvSpPr>
            <p:cNvPr id="12" name="Freeform 11">
              <a:extLst>
                <a:ext uri="{FF2B5EF4-FFF2-40B4-BE49-F238E27FC236}">
                  <a16:creationId xmlns:a16="http://schemas.microsoft.com/office/drawing/2014/main" id="{77276475-4AA2-49BE-AC37-C54F8F88FB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s-ES"/>
            </a:p>
          </p:txBody>
        </p:sp>
        <p:sp>
          <p:nvSpPr>
            <p:cNvPr id="13" name="Freeform 12">
              <a:extLst>
                <a:ext uri="{FF2B5EF4-FFF2-40B4-BE49-F238E27FC236}">
                  <a16:creationId xmlns:a16="http://schemas.microsoft.com/office/drawing/2014/main" id="{09BD2472-4721-46D7-9E28-C57E06EA7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s-ES"/>
            </a:p>
          </p:txBody>
        </p:sp>
        <p:sp>
          <p:nvSpPr>
            <p:cNvPr id="14" name="Freeform 13">
              <a:extLst>
                <a:ext uri="{FF2B5EF4-FFF2-40B4-BE49-F238E27FC236}">
                  <a16:creationId xmlns:a16="http://schemas.microsoft.com/office/drawing/2014/main" id="{0FC4CBE8-76C4-411F-8B9C-2ECC0AD843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s-ES"/>
            </a:p>
          </p:txBody>
        </p:sp>
        <p:sp>
          <p:nvSpPr>
            <p:cNvPr id="15" name="Freeform 14">
              <a:extLst>
                <a:ext uri="{FF2B5EF4-FFF2-40B4-BE49-F238E27FC236}">
                  <a16:creationId xmlns:a16="http://schemas.microsoft.com/office/drawing/2014/main" id="{07C14349-849D-4732-B91C-5D08257B7C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s-ES"/>
            </a:p>
          </p:txBody>
        </p:sp>
        <p:sp>
          <p:nvSpPr>
            <p:cNvPr id="16" name="Freeform 15">
              <a:extLst>
                <a:ext uri="{FF2B5EF4-FFF2-40B4-BE49-F238E27FC236}">
                  <a16:creationId xmlns:a16="http://schemas.microsoft.com/office/drawing/2014/main" id="{A592B5A4-A197-4E19-8F85-3C52EC8983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s-ES"/>
            </a:p>
          </p:txBody>
        </p:sp>
        <p:sp>
          <p:nvSpPr>
            <p:cNvPr id="17" name="Freeform 16">
              <a:extLst>
                <a:ext uri="{FF2B5EF4-FFF2-40B4-BE49-F238E27FC236}">
                  <a16:creationId xmlns:a16="http://schemas.microsoft.com/office/drawing/2014/main" id="{90712CB6-0CDF-428B-BAD1-07EA1AC681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s-ES"/>
            </a:p>
          </p:txBody>
        </p:sp>
        <p:sp>
          <p:nvSpPr>
            <p:cNvPr id="18" name="Freeform 17">
              <a:extLst>
                <a:ext uri="{FF2B5EF4-FFF2-40B4-BE49-F238E27FC236}">
                  <a16:creationId xmlns:a16="http://schemas.microsoft.com/office/drawing/2014/main" id="{EDE68759-CC9D-487D-BD1C-346D8E6962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s-ES"/>
            </a:p>
          </p:txBody>
        </p:sp>
        <p:sp>
          <p:nvSpPr>
            <p:cNvPr id="19" name="Freeform 18">
              <a:extLst>
                <a:ext uri="{FF2B5EF4-FFF2-40B4-BE49-F238E27FC236}">
                  <a16:creationId xmlns:a16="http://schemas.microsoft.com/office/drawing/2014/main" id="{9E6BEA2D-6BDB-4D13-8400-EA48D0D9D9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s-ES"/>
            </a:p>
          </p:txBody>
        </p:sp>
        <p:sp>
          <p:nvSpPr>
            <p:cNvPr id="20" name="Freeform 19">
              <a:extLst>
                <a:ext uri="{FF2B5EF4-FFF2-40B4-BE49-F238E27FC236}">
                  <a16:creationId xmlns:a16="http://schemas.microsoft.com/office/drawing/2014/main" id="{AB404E8B-9F1E-46FF-A871-73DD1D5BD2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s-ES"/>
            </a:p>
          </p:txBody>
        </p:sp>
        <p:sp>
          <p:nvSpPr>
            <p:cNvPr id="21" name="Freeform 20">
              <a:extLst>
                <a:ext uri="{FF2B5EF4-FFF2-40B4-BE49-F238E27FC236}">
                  <a16:creationId xmlns:a16="http://schemas.microsoft.com/office/drawing/2014/main" id="{02ECB5FB-3D55-4049-BE34-409E695D56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s-ES"/>
            </a:p>
          </p:txBody>
        </p:sp>
        <p:sp>
          <p:nvSpPr>
            <p:cNvPr id="22" name="Freeform 21">
              <a:extLst>
                <a:ext uri="{FF2B5EF4-FFF2-40B4-BE49-F238E27FC236}">
                  <a16:creationId xmlns:a16="http://schemas.microsoft.com/office/drawing/2014/main" id="{E93DC0E9-E61E-4657-8163-94992BF222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s-ES"/>
            </a:p>
          </p:txBody>
        </p:sp>
        <p:sp>
          <p:nvSpPr>
            <p:cNvPr id="23" name="Freeform 22">
              <a:extLst>
                <a:ext uri="{FF2B5EF4-FFF2-40B4-BE49-F238E27FC236}">
                  <a16:creationId xmlns:a16="http://schemas.microsoft.com/office/drawing/2014/main" id="{0729A208-2B8A-49CB-A1D8-7B76821E35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s-ES"/>
            </a:p>
          </p:txBody>
        </p:sp>
      </p:grpSp>
      <p:grpSp>
        <p:nvGrpSpPr>
          <p:cNvPr id="25" name="Group 24">
            <a:extLst>
              <a:ext uri="{FF2B5EF4-FFF2-40B4-BE49-F238E27FC236}">
                <a16:creationId xmlns:a16="http://schemas.microsoft.com/office/drawing/2014/main" id="{76E08E07-5618-4A92-AEEC-3091E37807B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47733" y="-786"/>
            <a:ext cx="2356675" cy="6854040"/>
            <a:chOff x="6627813" y="194833"/>
            <a:chExt cx="1952625" cy="5678918"/>
          </a:xfrm>
        </p:grpSpPr>
        <p:sp>
          <p:nvSpPr>
            <p:cNvPr id="26" name="Freeform 27">
              <a:extLst>
                <a:ext uri="{FF2B5EF4-FFF2-40B4-BE49-F238E27FC236}">
                  <a16:creationId xmlns:a16="http://schemas.microsoft.com/office/drawing/2014/main" id="{D15C806C-4F60-4B97-B21C-D5CB439680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s-ES"/>
            </a:p>
          </p:txBody>
        </p:sp>
        <p:sp>
          <p:nvSpPr>
            <p:cNvPr id="27" name="Freeform 28">
              <a:extLst>
                <a:ext uri="{FF2B5EF4-FFF2-40B4-BE49-F238E27FC236}">
                  <a16:creationId xmlns:a16="http://schemas.microsoft.com/office/drawing/2014/main" id="{3D774D9C-4224-46FD-BEAD-0A49CC887EC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s-ES"/>
            </a:p>
          </p:txBody>
        </p:sp>
        <p:sp>
          <p:nvSpPr>
            <p:cNvPr id="28" name="Freeform 29">
              <a:extLst>
                <a:ext uri="{FF2B5EF4-FFF2-40B4-BE49-F238E27FC236}">
                  <a16:creationId xmlns:a16="http://schemas.microsoft.com/office/drawing/2014/main" id="{AF5C1558-FA8A-4146-9015-B70BD70AF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s-ES"/>
            </a:p>
          </p:txBody>
        </p:sp>
        <p:sp>
          <p:nvSpPr>
            <p:cNvPr id="29" name="Freeform 30">
              <a:extLst>
                <a:ext uri="{FF2B5EF4-FFF2-40B4-BE49-F238E27FC236}">
                  <a16:creationId xmlns:a16="http://schemas.microsoft.com/office/drawing/2014/main" id="{534F605C-EBB6-4EBE-B9A2-587FE0E30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s-ES"/>
            </a:p>
          </p:txBody>
        </p:sp>
        <p:sp>
          <p:nvSpPr>
            <p:cNvPr id="30" name="Freeform 31">
              <a:extLst>
                <a:ext uri="{FF2B5EF4-FFF2-40B4-BE49-F238E27FC236}">
                  <a16:creationId xmlns:a16="http://schemas.microsoft.com/office/drawing/2014/main" id="{4079F38C-5941-4C49-96B9-4FD2A706A9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s-ES"/>
            </a:p>
          </p:txBody>
        </p:sp>
        <p:sp>
          <p:nvSpPr>
            <p:cNvPr id="31" name="Freeform 32">
              <a:extLst>
                <a:ext uri="{FF2B5EF4-FFF2-40B4-BE49-F238E27FC236}">
                  <a16:creationId xmlns:a16="http://schemas.microsoft.com/office/drawing/2014/main" id="{90047C1C-5410-427D-881C-0882A57593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s-ES"/>
            </a:p>
          </p:txBody>
        </p:sp>
        <p:sp>
          <p:nvSpPr>
            <p:cNvPr id="32" name="Freeform 33">
              <a:extLst>
                <a:ext uri="{FF2B5EF4-FFF2-40B4-BE49-F238E27FC236}">
                  <a16:creationId xmlns:a16="http://schemas.microsoft.com/office/drawing/2014/main" id="{15A4A584-B446-485D-B913-BD193A87B6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s-ES"/>
            </a:p>
          </p:txBody>
        </p:sp>
        <p:sp>
          <p:nvSpPr>
            <p:cNvPr id="33" name="Freeform 34">
              <a:extLst>
                <a:ext uri="{FF2B5EF4-FFF2-40B4-BE49-F238E27FC236}">
                  <a16:creationId xmlns:a16="http://schemas.microsoft.com/office/drawing/2014/main" id="{69C5EDF0-3CA0-476C-A5C7-E22D797410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s-ES"/>
            </a:p>
          </p:txBody>
        </p:sp>
        <p:sp>
          <p:nvSpPr>
            <p:cNvPr id="34" name="Freeform 35">
              <a:extLst>
                <a:ext uri="{FF2B5EF4-FFF2-40B4-BE49-F238E27FC236}">
                  <a16:creationId xmlns:a16="http://schemas.microsoft.com/office/drawing/2014/main" id="{D7D7B886-8B64-4529-A910-B50806D517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s-ES"/>
            </a:p>
          </p:txBody>
        </p:sp>
        <p:sp>
          <p:nvSpPr>
            <p:cNvPr id="35" name="Freeform 36">
              <a:extLst>
                <a:ext uri="{FF2B5EF4-FFF2-40B4-BE49-F238E27FC236}">
                  <a16:creationId xmlns:a16="http://schemas.microsoft.com/office/drawing/2014/main" id="{65E6865E-28BC-4418-9BD9-4AE29CE874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s-ES"/>
            </a:p>
          </p:txBody>
        </p:sp>
        <p:sp>
          <p:nvSpPr>
            <p:cNvPr id="36" name="Freeform 37">
              <a:extLst>
                <a:ext uri="{FF2B5EF4-FFF2-40B4-BE49-F238E27FC236}">
                  <a16:creationId xmlns:a16="http://schemas.microsoft.com/office/drawing/2014/main" id="{FD8FC825-C6BF-4406-BC65-55FFD5BBF5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s-ES"/>
            </a:p>
          </p:txBody>
        </p:sp>
        <p:sp>
          <p:nvSpPr>
            <p:cNvPr id="37" name="Freeform 38">
              <a:extLst>
                <a:ext uri="{FF2B5EF4-FFF2-40B4-BE49-F238E27FC236}">
                  <a16:creationId xmlns:a16="http://schemas.microsoft.com/office/drawing/2014/main" id="{5A5FE50F-24A9-4AFD-AF1E-FBA45FD4E3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s-ES"/>
            </a:p>
          </p:txBody>
        </p:sp>
      </p:grpSp>
      <p:sp>
        <p:nvSpPr>
          <p:cNvPr id="2" name="Título 1">
            <a:extLst>
              <a:ext uri="{FF2B5EF4-FFF2-40B4-BE49-F238E27FC236}">
                <a16:creationId xmlns:a16="http://schemas.microsoft.com/office/drawing/2014/main" id="{7E45127C-976B-D5E8-9624-D0E68DAC82BF}"/>
              </a:ext>
            </a:extLst>
          </p:cNvPr>
          <p:cNvSpPr>
            <a:spLocks noGrp="1"/>
          </p:cNvSpPr>
          <p:nvPr>
            <p:ph type="title"/>
          </p:nvPr>
        </p:nvSpPr>
        <p:spPr>
          <a:xfrm>
            <a:off x="4659520" y="624110"/>
            <a:ext cx="6845092" cy="1280890"/>
          </a:xfrm>
        </p:spPr>
        <p:txBody>
          <a:bodyPr>
            <a:normAutofit/>
          </a:bodyPr>
          <a:lstStyle/>
          <a:p>
            <a:r>
              <a:rPr lang="es-ES" b="1" dirty="0">
                <a:solidFill>
                  <a:schemeClr val="accent1"/>
                </a:solidFill>
                <a:latin typeface="Arial" panose="020B0604020202020204" pitchFamily="34" charset="0"/>
                <a:cs typeface="Arial" panose="020B0604020202020204" pitchFamily="34" charset="0"/>
              </a:rPr>
              <a:t>TÉCNICAS DE RESOLUCIÓN DE QUEJAS </a:t>
            </a:r>
          </a:p>
        </p:txBody>
      </p:sp>
      <p:pic>
        <p:nvPicPr>
          <p:cNvPr id="5" name="Picture 4" descr="Vista de la hierba naranja">
            <a:extLst>
              <a:ext uri="{FF2B5EF4-FFF2-40B4-BE49-F238E27FC236}">
                <a16:creationId xmlns:a16="http://schemas.microsoft.com/office/drawing/2014/main" id="{81E488F5-D82B-A6AE-081F-BD935CE55543}"/>
              </a:ext>
            </a:extLst>
          </p:cNvPr>
          <p:cNvPicPr>
            <a:picLocks noChangeAspect="1"/>
          </p:cNvPicPr>
          <p:nvPr/>
        </p:nvPicPr>
        <p:blipFill>
          <a:blip r:embed="rId2"/>
          <a:srcRect l="34985" r="38635"/>
          <a:stretch/>
        </p:blipFill>
        <p:spPr>
          <a:xfrm>
            <a:off x="-1554" y="1730"/>
            <a:ext cx="2720544" cy="6858000"/>
          </a:xfrm>
          <a:prstGeom prst="rect">
            <a:avLst/>
          </a:prstGeom>
        </p:spPr>
      </p:pic>
      <p:sp>
        <p:nvSpPr>
          <p:cNvPr id="39" name="Rectangle 38">
            <a:extLst>
              <a:ext uri="{FF2B5EF4-FFF2-40B4-BE49-F238E27FC236}">
                <a16:creationId xmlns:a16="http://schemas.microsoft.com/office/drawing/2014/main" id="{926D9C90-73C9-40EA-869D-5EB849F5F5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1632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41" name="Freeform 11">
            <a:extLst>
              <a:ext uri="{FF2B5EF4-FFF2-40B4-BE49-F238E27FC236}">
                <a16:creationId xmlns:a16="http://schemas.microsoft.com/office/drawing/2014/main" id="{44779D36-BCBC-4639-8333-249431E268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2716320"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sp>
        <p:nvSpPr>
          <p:cNvPr id="3" name="Marcador de contenido 2">
            <a:extLst>
              <a:ext uri="{FF2B5EF4-FFF2-40B4-BE49-F238E27FC236}">
                <a16:creationId xmlns:a16="http://schemas.microsoft.com/office/drawing/2014/main" id="{B9B98CD4-8F6D-5893-1F16-0BE60F8144BA}"/>
              </a:ext>
            </a:extLst>
          </p:cNvPr>
          <p:cNvSpPr>
            <a:spLocks noGrp="1"/>
          </p:cNvSpPr>
          <p:nvPr>
            <p:ph idx="1"/>
          </p:nvPr>
        </p:nvSpPr>
        <p:spPr>
          <a:xfrm>
            <a:off x="4656667" y="2133600"/>
            <a:ext cx="6847944" cy="3777622"/>
          </a:xfrm>
        </p:spPr>
        <p:txBody>
          <a:bodyPr>
            <a:normAutofit/>
          </a:bodyPr>
          <a:lstStyle/>
          <a:p>
            <a:pPr>
              <a:lnSpc>
                <a:spcPct val="90000"/>
              </a:lnSpc>
            </a:pPr>
            <a:r>
              <a:rPr lang="es-ES" sz="1500" dirty="0">
                <a:latin typeface="Arial" panose="020B0604020202020204" pitchFamily="34" charset="0"/>
                <a:cs typeface="Arial" panose="020B0604020202020204" pitchFamily="34" charset="0"/>
              </a:rPr>
              <a:t>Cuando el cliente pone una reclamación  puede darse dos realidades:</a:t>
            </a:r>
          </a:p>
          <a:p>
            <a:pPr>
              <a:lnSpc>
                <a:spcPct val="90000"/>
              </a:lnSpc>
              <a:buFont typeface="Wingdings" panose="05000000000000000000" pitchFamily="2" charset="2"/>
              <a:buChar char="§"/>
            </a:pPr>
            <a:r>
              <a:rPr lang="es-ES" sz="1500" dirty="0">
                <a:latin typeface="Arial" panose="020B0604020202020204" pitchFamily="34" charset="0"/>
                <a:cs typeface="Arial" panose="020B0604020202020204" pitchFamily="34" charset="0"/>
              </a:rPr>
              <a:t>Que lo que reclama sea cierto.</a:t>
            </a:r>
          </a:p>
          <a:p>
            <a:pPr>
              <a:lnSpc>
                <a:spcPct val="90000"/>
              </a:lnSpc>
              <a:buFont typeface="Wingdings" panose="05000000000000000000" pitchFamily="2" charset="2"/>
              <a:buChar char="§"/>
            </a:pPr>
            <a:r>
              <a:rPr lang="es-ES" sz="1500" dirty="0">
                <a:latin typeface="Arial" panose="020B0604020202020204" pitchFamily="34" charset="0"/>
                <a:cs typeface="Arial" panose="020B0604020202020204" pitchFamily="34" charset="0"/>
              </a:rPr>
              <a:t>Que los argumentos del reclamante no sean ciertos o que los hechos  no hayan transcurrido como indica.</a:t>
            </a:r>
          </a:p>
          <a:p>
            <a:pPr marL="0" indent="0">
              <a:lnSpc>
                <a:spcPct val="90000"/>
              </a:lnSpc>
              <a:buNone/>
            </a:pPr>
            <a:r>
              <a:rPr lang="es-ES" sz="1500" dirty="0">
                <a:latin typeface="Arial" panose="020B0604020202020204" pitchFamily="34" charset="0"/>
                <a:cs typeface="Arial" panose="020B0604020202020204" pitchFamily="34" charset="0"/>
              </a:rPr>
              <a:t>En el primer caso hay que pedir disculpas , reconociendo el error, y ofrecer una compensación por los daños ocasionados, convenciendo al cliente de que esa situación no volverá a repetirse.</a:t>
            </a:r>
          </a:p>
          <a:p>
            <a:pPr marL="0" indent="0">
              <a:lnSpc>
                <a:spcPct val="90000"/>
              </a:lnSpc>
              <a:buNone/>
            </a:pPr>
            <a:r>
              <a:rPr lang="es-ES" sz="1500" dirty="0">
                <a:latin typeface="Arial" panose="020B0604020202020204" pitchFamily="34" charset="0"/>
                <a:cs typeface="Arial" panose="020B0604020202020204" pitchFamily="34" charset="0"/>
              </a:rPr>
              <a:t>En el segundo, es necesario valorar si se trata de un cliente que se queja de manera habitual o si es la primera vez que reclama. En el caso de no estar clara la reclamación se le indica que se corregirá el posible error, pero so se le ofrecerá una compensación. De este modo, se evita que las reclamaciones se conviertan en un hábito.</a:t>
            </a:r>
          </a:p>
          <a:p>
            <a:pPr marL="0" indent="0">
              <a:lnSpc>
                <a:spcPct val="90000"/>
              </a:lnSpc>
              <a:buNone/>
            </a:pPr>
            <a:r>
              <a:rPr lang="es-ES" sz="1500" dirty="0">
                <a:latin typeface="Arial" panose="020B0604020202020204" pitchFamily="34" charset="0"/>
                <a:cs typeface="Arial" panose="020B0604020202020204" pitchFamily="34" charset="0"/>
              </a:rPr>
              <a:t>Las reclamaciones u objeciones de este tipo son atendidas preferentemente por el gestor de servicio.</a:t>
            </a:r>
          </a:p>
        </p:txBody>
      </p:sp>
    </p:spTree>
    <p:extLst>
      <p:ext uri="{BB962C8B-B14F-4D97-AF65-F5344CB8AC3E}">
        <p14:creationId xmlns:p14="http://schemas.microsoft.com/office/powerpoint/2010/main" val="2905055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E1A71F-2664-4E38-A47B-A6F74A66A5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95A2202-3CDB-4BEB-B357-591207B19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2" name="Título 1">
            <a:extLst>
              <a:ext uri="{FF2B5EF4-FFF2-40B4-BE49-F238E27FC236}">
                <a16:creationId xmlns:a16="http://schemas.microsoft.com/office/drawing/2014/main" id="{CDD2573A-1F80-0500-5382-D5A3D295C1A8}"/>
              </a:ext>
            </a:extLst>
          </p:cNvPr>
          <p:cNvSpPr>
            <a:spLocks noGrp="1"/>
          </p:cNvSpPr>
          <p:nvPr>
            <p:ph type="title"/>
          </p:nvPr>
        </p:nvSpPr>
        <p:spPr>
          <a:xfrm>
            <a:off x="1843391" y="624110"/>
            <a:ext cx="9383408" cy="1280890"/>
          </a:xfrm>
        </p:spPr>
        <p:txBody>
          <a:bodyPr>
            <a:normAutofit/>
          </a:bodyPr>
          <a:lstStyle/>
          <a:p>
            <a:r>
              <a:rPr lang="es-ES" b="1" dirty="0">
                <a:solidFill>
                  <a:schemeClr val="bg1"/>
                </a:solidFill>
                <a:latin typeface="Arial" panose="020B0604020202020204" pitchFamily="34" charset="0"/>
                <a:cs typeface="Arial" panose="020B0604020202020204" pitchFamily="34" charset="0"/>
              </a:rPr>
              <a:t>PROTOCOLO EN LAS RECLAMACIONES</a:t>
            </a:r>
          </a:p>
        </p:txBody>
      </p:sp>
      <p:sp>
        <p:nvSpPr>
          <p:cNvPr id="13" name="Freeform 11">
            <a:extLst>
              <a:ext uri="{FF2B5EF4-FFF2-40B4-BE49-F238E27FC236}">
                <a16:creationId xmlns:a16="http://schemas.microsoft.com/office/drawing/2014/main" id="{3AD441E9-6D75-456C-B0AE-40B2012E1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graphicFrame>
        <p:nvGraphicFramePr>
          <p:cNvPr id="5" name="Marcador de contenido 2">
            <a:extLst>
              <a:ext uri="{FF2B5EF4-FFF2-40B4-BE49-F238E27FC236}">
                <a16:creationId xmlns:a16="http://schemas.microsoft.com/office/drawing/2014/main" id="{0E570602-2051-D76C-621D-92BF413140C4}"/>
              </a:ext>
            </a:extLst>
          </p:cNvPr>
          <p:cNvGraphicFramePr>
            <a:graphicFrameLocks noGrp="1"/>
          </p:cNvGraphicFramePr>
          <p:nvPr>
            <p:ph idx="1"/>
            <p:extLst>
              <p:ext uri="{D42A27DB-BD31-4B8C-83A1-F6EECF244321}">
                <p14:modId xmlns:p14="http://schemas.microsoft.com/office/powerpoint/2010/main" val="3780770119"/>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9043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314B19-F85C-3DC6-4EDA-68A844AA7E2C}"/>
              </a:ext>
            </a:extLst>
          </p:cNvPr>
          <p:cNvSpPr>
            <a:spLocks noGrp="1"/>
          </p:cNvSpPr>
          <p:nvPr>
            <p:ph type="title"/>
          </p:nvPr>
        </p:nvSpPr>
        <p:spPr/>
        <p:txBody>
          <a:bodyPr/>
          <a:lstStyle/>
          <a:p>
            <a:r>
              <a:rPr lang="es-ES" dirty="0"/>
              <a:t>          </a:t>
            </a:r>
            <a:r>
              <a:rPr lang="es-ES" dirty="0">
                <a:solidFill>
                  <a:schemeClr val="accent1"/>
                </a:solidFill>
                <a:latin typeface="Arial" panose="020B0604020202020204" pitchFamily="34" charset="0"/>
                <a:cs typeface="Arial" panose="020B0604020202020204" pitchFamily="34" charset="0"/>
              </a:rPr>
              <a:t>PAUTAS DE ACTUACIÓN </a:t>
            </a:r>
          </a:p>
        </p:txBody>
      </p:sp>
      <p:sp>
        <p:nvSpPr>
          <p:cNvPr id="3" name="Marcador de contenido 2">
            <a:extLst>
              <a:ext uri="{FF2B5EF4-FFF2-40B4-BE49-F238E27FC236}">
                <a16:creationId xmlns:a16="http://schemas.microsoft.com/office/drawing/2014/main" id="{179297D4-8CA5-99BA-D29C-2D90034A8A78}"/>
              </a:ext>
            </a:extLst>
          </p:cNvPr>
          <p:cNvSpPr>
            <a:spLocks noGrp="1"/>
          </p:cNvSpPr>
          <p:nvPr>
            <p:ph idx="1"/>
          </p:nvPr>
        </p:nvSpPr>
        <p:spPr>
          <a:xfrm>
            <a:off x="2402006" y="1719619"/>
            <a:ext cx="9239534" cy="4831306"/>
          </a:xfrm>
        </p:spPr>
        <p:txBody>
          <a:bodyPr>
            <a:normAutofit fontScale="85000" lnSpcReduction="20000"/>
          </a:bodyPr>
          <a:lstStyle/>
          <a:p>
            <a:r>
              <a:rPr lang="es-ES" b="1" dirty="0">
                <a:latin typeface="Arial" panose="020B0604020202020204" pitchFamily="34" charset="0"/>
                <a:cs typeface="Arial" panose="020B0604020202020204" pitchFamily="34" charset="0"/>
              </a:rPr>
              <a:t>Control de la situación: </a:t>
            </a:r>
            <a:r>
              <a:rPr lang="es-ES" dirty="0">
                <a:latin typeface="Arial" panose="020B0604020202020204" pitchFamily="34" charset="0"/>
                <a:cs typeface="Arial" panose="020B0604020202020204" pitchFamily="34" charset="0"/>
              </a:rPr>
              <a:t>Se debe mantener el control de la situación, actuando con calma y objetividad desde el primer momento. Es conveniente resolver el conflicto en el propio establecimiento, ofreciéndole al cliente la posibilidad de ir a un lugar privado (si se dispone de él). Se le debe mostrar respecto y educación y nunca levantar la voz.</a:t>
            </a:r>
          </a:p>
          <a:p>
            <a:r>
              <a:rPr lang="es-ES" b="1" dirty="0">
                <a:latin typeface="Arial" panose="020B0604020202020204" pitchFamily="34" charset="0"/>
                <a:cs typeface="Arial" panose="020B0604020202020204" pitchFamily="34" charset="0"/>
              </a:rPr>
              <a:t>Exposición de los hechos: </a:t>
            </a:r>
            <a:r>
              <a:rPr lang="es-ES" dirty="0">
                <a:latin typeface="Arial" panose="020B0604020202020204" pitchFamily="34" charset="0"/>
                <a:cs typeface="Arial" panose="020B0604020202020204" pitchFamily="34" charset="0"/>
              </a:rPr>
              <a:t>Se debe dejar que el cliente exponga los hechos, escuchándolos sin interrumpirlo, para que libere la tensión y exponga el problema. Se debe prestar atención y mostrar señales de que se está escuchando.</a:t>
            </a:r>
          </a:p>
          <a:p>
            <a:r>
              <a:rPr lang="es-ES" b="1" dirty="0">
                <a:latin typeface="Arial" panose="020B0604020202020204" pitchFamily="34" charset="0"/>
                <a:cs typeface="Arial" panose="020B0604020202020204" pitchFamily="34" charset="0"/>
              </a:rPr>
              <a:t>Reformulación del problema</a:t>
            </a:r>
            <a:r>
              <a:rPr lang="es-ES" dirty="0">
                <a:latin typeface="Arial" panose="020B0604020202020204" pitchFamily="34" charset="0"/>
                <a:cs typeface="Arial" panose="020B0604020202020204" pitchFamily="34" charset="0"/>
              </a:rPr>
              <a:t>: Cuando el cliente ha finalizado, se hace un pequeño resumen de su exposición, evitando las cargas emocionales y cualquier alteración, para verificar que se ha entendido o concretar aspectos dudosos.</a:t>
            </a:r>
          </a:p>
          <a:p>
            <a:r>
              <a:rPr lang="es-ES" b="1" dirty="0">
                <a:latin typeface="Arial" panose="020B0604020202020204" pitchFamily="34" charset="0"/>
                <a:cs typeface="Arial" panose="020B0604020202020204" pitchFamily="34" charset="0"/>
              </a:rPr>
              <a:t>Propuesta de solución: </a:t>
            </a:r>
            <a:r>
              <a:rPr lang="es-ES" dirty="0">
                <a:latin typeface="Arial" panose="020B0604020202020204" pitchFamily="34" charset="0"/>
                <a:cs typeface="Arial" panose="020B0604020202020204" pitchFamily="34" charset="0"/>
              </a:rPr>
              <a:t>Se realizan preguntas abiertas que permitan precisar con detalle qué ha sucedido. Se debe hablar despacio, en un tono bajo y calmado.</a:t>
            </a:r>
          </a:p>
          <a:p>
            <a:r>
              <a:rPr lang="es-ES" b="1" dirty="0">
                <a:latin typeface="Arial" panose="020B0604020202020204" pitchFamily="34" charset="0"/>
                <a:cs typeface="Arial" panose="020B0604020202020204" pitchFamily="34" charset="0"/>
              </a:rPr>
              <a:t>Ofrecimiento de disculpas</a:t>
            </a:r>
            <a:r>
              <a:rPr lang="es-ES" dirty="0">
                <a:latin typeface="Arial" panose="020B0604020202020204" pitchFamily="34" charset="0"/>
                <a:cs typeface="Arial" panose="020B0604020202020204" pitchFamily="34" charset="0"/>
              </a:rPr>
              <a:t>: Si la reclamación no es justificada, se le presentarán datos objetivos al cliente para que comprenda el error. Si es justificada, se debe asumir la responsabilidad en nombre propio o en el de la persona que haya cometido el error, pero sin mencionar culpables.</a:t>
            </a:r>
          </a:p>
          <a:p>
            <a:r>
              <a:rPr lang="es-ES" b="1" dirty="0">
                <a:latin typeface="Arial" panose="020B0604020202020204" pitchFamily="34" charset="0"/>
                <a:cs typeface="Arial" panose="020B0604020202020204" pitchFamily="34" charset="0"/>
              </a:rPr>
              <a:t>Comprobación de satisfacción: </a:t>
            </a:r>
            <a:r>
              <a:rPr lang="es-ES" dirty="0">
                <a:latin typeface="Arial" panose="020B0604020202020204" pitchFamily="34" charset="0"/>
                <a:cs typeface="Arial" panose="020B0604020202020204" pitchFamily="34" charset="0"/>
              </a:rPr>
              <a:t>Se le debe preguntar al cliente si se quedó satisfecho con la solución, y asumir el compromiso de que no volverá  a suceder.</a:t>
            </a:r>
          </a:p>
          <a:p>
            <a:r>
              <a:rPr lang="es-ES" b="1" dirty="0">
                <a:latin typeface="Arial" panose="020B0604020202020204" pitchFamily="34" charset="0"/>
                <a:cs typeface="Arial" panose="020B0604020202020204" pitchFamily="34" charset="0"/>
              </a:rPr>
              <a:t>Soluciones  alternativas:</a:t>
            </a:r>
            <a:r>
              <a:rPr lang="es-ES" dirty="0">
                <a:latin typeface="Arial" panose="020B0604020202020204" pitchFamily="34" charset="0"/>
                <a:cs typeface="Arial" panose="020B0604020202020204" pitchFamily="34" charset="0"/>
              </a:rPr>
              <a:t> Si a pesar de todo el cliente estuviera disconforme con la disculpa ofrecida, se le ofrecería la hoja de reclamaciones, indicándole cómo se cumplimenta, o la posibilidad de que acuda a la administración competente en materia de consumo, aunque es recomendable ofrecer algún tipo de solución para evitar la pérdida del cliente.</a:t>
            </a:r>
          </a:p>
        </p:txBody>
      </p:sp>
    </p:spTree>
    <p:extLst>
      <p:ext uri="{BB962C8B-B14F-4D97-AF65-F5344CB8AC3E}">
        <p14:creationId xmlns:p14="http://schemas.microsoft.com/office/powerpoint/2010/main" val="1277749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EE1A71F-2664-4E38-A47B-A6F74A66A5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95A2202-3CDB-4BEB-B357-591207B19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06695"/>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ES"/>
          </a:p>
        </p:txBody>
      </p:sp>
      <p:sp>
        <p:nvSpPr>
          <p:cNvPr id="2" name="Título 1">
            <a:extLst>
              <a:ext uri="{FF2B5EF4-FFF2-40B4-BE49-F238E27FC236}">
                <a16:creationId xmlns:a16="http://schemas.microsoft.com/office/drawing/2014/main" id="{1D906267-9535-66DC-A92B-81CD47A3C16C}"/>
              </a:ext>
            </a:extLst>
          </p:cNvPr>
          <p:cNvSpPr>
            <a:spLocks noGrp="1"/>
          </p:cNvSpPr>
          <p:nvPr>
            <p:ph type="title"/>
          </p:nvPr>
        </p:nvSpPr>
        <p:spPr>
          <a:xfrm>
            <a:off x="1843391" y="624110"/>
            <a:ext cx="9383408" cy="1280890"/>
          </a:xfrm>
        </p:spPr>
        <p:txBody>
          <a:bodyPr>
            <a:normAutofit/>
          </a:bodyPr>
          <a:lstStyle/>
          <a:p>
            <a:r>
              <a:rPr lang="es-ES" b="1" dirty="0">
                <a:solidFill>
                  <a:schemeClr val="accent1"/>
                </a:solidFill>
                <a:latin typeface="Arial" panose="020B0604020202020204" pitchFamily="34" charset="0"/>
                <a:cs typeface="Arial" panose="020B0604020202020204" pitchFamily="34" charset="0"/>
              </a:rPr>
              <a:t>CORRECCIÓN DE LAS DESVIACIONES </a:t>
            </a:r>
          </a:p>
        </p:txBody>
      </p:sp>
      <p:sp>
        <p:nvSpPr>
          <p:cNvPr id="13" name="Freeform 11">
            <a:extLst>
              <a:ext uri="{FF2B5EF4-FFF2-40B4-BE49-F238E27FC236}">
                <a16:creationId xmlns:a16="http://schemas.microsoft.com/office/drawing/2014/main" id="{3AD441E9-6D75-456C-B0AE-40B2012E17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s-ES"/>
          </a:p>
        </p:txBody>
      </p:sp>
      <p:graphicFrame>
        <p:nvGraphicFramePr>
          <p:cNvPr id="5" name="Marcador de contenido 2">
            <a:extLst>
              <a:ext uri="{FF2B5EF4-FFF2-40B4-BE49-F238E27FC236}">
                <a16:creationId xmlns:a16="http://schemas.microsoft.com/office/drawing/2014/main" id="{B31A6D20-89C9-3C28-D309-91BC790EB9E9}"/>
              </a:ext>
            </a:extLst>
          </p:cNvPr>
          <p:cNvGraphicFramePr>
            <a:graphicFrameLocks noGrp="1"/>
          </p:cNvGraphicFramePr>
          <p:nvPr>
            <p:ph idx="1"/>
            <p:extLst>
              <p:ext uri="{D42A27DB-BD31-4B8C-83A1-F6EECF244321}">
                <p14:modId xmlns:p14="http://schemas.microsoft.com/office/powerpoint/2010/main" val="3078480492"/>
              </p:ext>
            </p:extLst>
          </p:nvPr>
        </p:nvGraphicFramePr>
        <p:xfrm>
          <a:off x="961012" y="2930805"/>
          <a:ext cx="10265786" cy="29619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2436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EABA04-C0F4-E09A-1C64-C3EE727620A6}"/>
              </a:ext>
            </a:extLst>
          </p:cNvPr>
          <p:cNvSpPr>
            <a:spLocks noGrp="1"/>
          </p:cNvSpPr>
          <p:nvPr>
            <p:ph type="title"/>
          </p:nvPr>
        </p:nvSpPr>
        <p:spPr/>
        <p:txBody>
          <a:bodyPr>
            <a:normAutofit/>
          </a:bodyPr>
          <a:lstStyle/>
          <a:p>
            <a:r>
              <a:rPr lang="es-ES" b="1" dirty="0">
                <a:solidFill>
                  <a:schemeClr val="accent1"/>
                </a:solidFill>
              </a:rPr>
              <a:t>REGLAS ESENCIALES PARA EL PERSONAL PARA LA ATENCIÓN DE OBJECIONES</a:t>
            </a:r>
          </a:p>
        </p:txBody>
      </p:sp>
      <p:sp>
        <p:nvSpPr>
          <p:cNvPr id="3" name="Marcador de contenido 2">
            <a:extLst>
              <a:ext uri="{FF2B5EF4-FFF2-40B4-BE49-F238E27FC236}">
                <a16:creationId xmlns:a16="http://schemas.microsoft.com/office/drawing/2014/main" id="{1CCB4F70-1D68-0693-E1C9-90CB2D6CC2D1}"/>
              </a:ext>
            </a:extLst>
          </p:cNvPr>
          <p:cNvSpPr>
            <a:spLocks noGrp="1"/>
          </p:cNvSpPr>
          <p:nvPr>
            <p:ph idx="1"/>
          </p:nvPr>
        </p:nvSpPr>
        <p:spPr>
          <a:xfrm>
            <a:off x="1801503" y="1905000"/>
            <a:ext cx="10126639" cy="4700516"/>
          </a:xfrm>
        </p:spPr>
        <p:txBody>
          <a:bodyPr>
            <a:normAutofit fontScale="70000" lnSpcReduction="20000"/>
          </a:bodyPr>
          <a:lstStyle/>
          <a:p>
            <a:pPr>
              <a:buFont typeface="Wingdings" panose="05000000000000000000" pitchFamily="2" charset="2"/>
              <a:buChar char="§"/>
            </a:pPr>
            <a:r>
              <a:rPr lang="es-ES" sz="2000" dirty="0">
                <a:latin typeface="Arial" panose="020B0604020202020204" pitchFamily="34" charset="0"/>
                <a:cs typeface="Arial" panose="020B0604020202020204" pitchFamily="34" charset="0"/>
              </a:rPr>
              <a:t>Comunicarle al cliente el nombre del profesional y ponerse a su disposición. Los clientes son más comprensivos con las personas que con las empresas. Dar el nombre significa implicación en el problema y compromiso de solución.</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Mirar al cliente a los ojos y escucharle activamente, mostrando preocupación, implicación y calma para que se relaje.</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Asentir ligeramente con la cabeza para demostrar escucha y comprensión.</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Dejarle hablar hasta finalizar y que se encuentre en disposición de escuchar.</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Repetirle la queja con otras palabras para comprobar que el profesional ha entendido bien.</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Disculparse por las molestias ocasionadas. Culpar a superiores o a otros compañeros proyecta una mala imagen.</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No tomar la reclamación como algo personal.</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Justificar, si es posible, el error, pero nunca mentir.</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Tratar de satisfacer al cliente para resolver la situación.</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A no ser que se desee ser atendido por un superior, hacer lo posible por resolver el problema.</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Si deben intervenir otros empleados, informales previamente de la situación y después ponerlos en contacto con ellos.</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Si no se logra resolver amigablemente, informar al cliente de los pasos para reclamar oficialmente.</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Si el cliente no tiene la razón, no merece la pena dedicar mucho tiempo a convencerlo.</a:t>
            </a:r>
          </a:p>
          <a:p>
            <a:pPr>
              <a:buFont typeface="Wingdings" panose="05000000000000000000" pitchFamily="2" charset="2"/>
              <a:buChar char="§"/>
            </a:pPr>
            <a:r>
              <a:rPr lang="es-ES" sz="2000" dirty="0">
                <a:latin typeface="Arial" panose="020B0604020202020204" pitchFamily="34" charset="0"/>
                <a:cs typeface="Arial" panose="020B0604020202020204" pitchFamily="34" charset="0"/>
              </a:rPr>
              <a:t>Informarle de los pasos para reclamar oficialmente.</a:t>
            </a:r>
          </a:p>
          <a:p>
            <a:pPr>
              <a:buFont typeface="Wingdings" panose="05000000000000000000" pitchFamily="2" charset="2"/>
              <a:buChar char="§"/>
            </a:pPr>
            <a:endParaRPr lang="es-ES" dirty="0"/>
          </a:p>
        </p:txBody>
      </p:sp>
    </p:spTree>
    <p:extLst>
      <p:ext uri="{BB962C8B-B14F-4D97-AF65-F5344CB8AC3E}">
        <p14:creationId xmlns:p14="http://schemas.microsoft.com/office/powerpoint/2010/main" val="3036137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46F010-D160-4609-8979-FFD8C1EA6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BA52AA7-0CCE-4C0D-5183-1494F9A52BC5}"/>
              </a:ext>
            </a:extLst>
          </p:cNvPr>
          <p:cNvSpPr>
            <a:spLocks noGrp="1"/>
          </p:cNvSpPr>
          <p:nvPr>
            <p:ph type="title"/>
          </p:nvPr>
        </p:nvSpPr>
        <p:spPr>
          <a:xfrm>
            <a:off x="3373062" y="624110"/>
            <a:ext cx="8131550" cy="1280890"/>
          </a:xfrm>
        </p:spPr>
        <p:txBody>
          <a:bodyPr>
            <a:normAutofit/>
          </a:bodyPr>
          <a:lstStyle/>
          <a:p>
            <a:r>
              <a:rPr lang="es-ES" b="1" dirty="0">
                <a:solidFill>
                  <a:schemeClr val="accent1"/>
                </a:solidFill>
                <a:latin typeface="Arial" panose="020B0604020202020204" pitchFamily="34" charset="0"/>
                <a:cs typeface="Arial" panose="020B0604020202020204" pitchFamily="34" charset="0"/>
              </a:rPr>
              <a:t>CALIDAD EN LOS SERVICIOS ESTÉTICOS </a:t>
            </a:r>
          </a:p>
        </p:txBody>
      </p:sp>
      <p:sp>
        <p:nvSpPr>
          <p:cNvPr id="10" name="Rectangle 9">
            <a:extLst>
              <a:ext uri="{FF2B5EF4-FFF2-40B4-BE49-F238E27FC236}">
                <a16:creationId xmlns:a16="http://schemas.microsoft.com/office/drawing/2014/main" id="{81B8C4F6-C3AC-4C94-8EC7-E4F7B7E9CD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285151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0B789310-9859-4942-98C8-3D2F12AAAE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 y="228600"/>
            <a:ext cx="2969842" cy="6638625"/>
            <a:chOff x="2487613" y="285750"/>
            <a:chExt cx="2428875" cy="5654676"/>
          </a:xfrm>
          <a:solidFill>
            <a:schemeClr val="tx2">
              <a:lumMod val="60000"/>
              <a:lumOff val="40000"/>
              <a:alpha val="40000"/>
            </a:schemeClr>
          </a:solidFill>
        </p:grpSpPr>
        <p:sp>
          <p:nvSpPr>
            <p:cNvPr id="13" name="Freeform 11">
              <a:extLst>
                <a:ext uri="{FF2B5EF4-FFF2-40B4-BE49-F238E27FC236}">
                  <a16:creationId xmlns:a16="http://schemas.microsoft.com/office/drawing/2014/main" id="{FE9E5460-2AA9-4786-B69C-23DBEF3568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txBody>
            <a:bodyPr/>
            <a:lstStyle/>
            <a:p>
              <a:endParaRPr lang="es-ES"/>
            </a:p>
          </p:txBody>
        </p:sp>
        <p:sp>
          <p:nvSpPr>
            <p:cNvPr id="14" name="Freeform 12">
              <a:extLst>
                <a:ext uri="{FF2B5EF4-FFF2-40B4-BE49-F238E27FC236}">
                  <a16:creationId xmlns:a16="http://schemas.microsoft.com/office/drawing/2014/main" id="{E344A2AF-3860-4427-B13E-98021C17AB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txBody>
            <a:bodyPr/>
            <a:lstStyle/>
            <a:p>
              <a:endParaRPr lang="es-ES"/>
            </a:p>
          </p:txBody>
        </p:sp>
        <p:sp>
          <p:nvSpPr>
            <p:cNvPr id="15" name="Freeform 13">
              <a:extLst>
                <a:ext uri="{FF2B5EF4-FFF2-40B4-BE49-F238E27FC236}">
                  <a16:creationId xmlns:a16="http://schemas.microsoft.com/office/drawing/2014/main" id="{DDBDD44E-1DC0-48AB-8FEC-E098D9197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txBody>
            <a:bodyPr/>
            <a:lstStyle/>
            <a:p>
              <a:endParaRPr lang="es-ES"/>
            </a:p>
          </p:txBody>
        </p:sp>
        <p:sp>
          <p:nvSpPr>
            <p:cNvPr id="16" name="Freeform 14">
              <a:extLst>
                <a:ext uri="{FF2B5EF4-FFF2-40B4-BE49-F238E27FC236}">
                  <a16:creationId xmlns:a16="http://schemas.microsoft.com/office/drawing/2014/main" id="{3151FF3E-5E3F-4D82-A684-0003BACEA8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txBody>
            <a:bodyPr/>
            <a:lstStyle/>
            <a:p>
              <a:endParaRPr lang="es-ES"/>
            </a:p>
          </p:txBody>
        </p:sp>
        <p:sp>
          <p:nvSpPr>
            <p:cNvPr id="17" name="Freeform 15">
              <a:extLst>
                <a:ext uri="{FF2B5EF4-FFF2-40B4-BE49-F238E27FC236}">
                  <a16:creationId xmlns:a16="http://schemas.microsoft.com/office/drawing/2014/main" id="{C6CBF27E-7F0C-4489-95A7-82DE1C0460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txBody>
            <a:bodyPr/>
            <a:lstStyle/>
            <a:p>
              <a:endParaRPr lang="es-ES"/>
            </a:p>
          </p:txBody>
        </p:sp>
        <p:sp>
          <p:nvSpPr>
            <p:cNvPr id="18" name="Freeform 16">
              <a:extLst>
                <a:ext uri="{FF2B5EF4-FFF2-40B4-BE49-F238E27FC236}">
                  <a16:creationId xmlns:a16="http://schemas.microsoft.com/office/drawing/2014/main" id="{233BE304-221E-425E-A484-4B2E5F405B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txBody>
            <a:bodyPr/>
            <a:lstStyle/>
            <a:p>
              <a:endParaRPr lang="es-ES"/>
            </a:p>
          </p:txBody>
        </p:sp>
        <p:sp>
          <p:nvSpPr>
            <p:cNvPr id="19" name="Freeform 17">
              <a:extLst>
                <a:ext uri="{FF2B5EF4-FFF2-40B4-BE49-F238E27FC236}">
                  <a16:creationId xmlns:a16="http://schemas.microsoft.com/office/drawing/2014/main" id="{10D5734E-EAEA-4A08-86A9-39BD5563EC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txBody>
            <a:bodyPr/>
            <a:lstStyle/>
            <a:p>
              <a:endParaRPr lang="es-ES"/>
            </a:p>
          </p:txBody>
        </p:sp>
        <p:sp>
          <p:nvSpPr>
            <p:cNvPr id="20" name="Freeform 18">
              <a:extLst>
                <a:ext uri="{FF2B5EF4-FFF2-40B4-BE49-F238E27FC236}">
                  <a16:creationId xmlns:a16="http://schemas.microsoft.com/office/drawing/2014/main" id="{4D47FE86-98D1-4E35-86E4-16E9A19A64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txBody>
            <a:bodyPr/>
            <a:lstStyle/>
            <a:p>
              <a:endParaRPr lang="es-ES"/>
            </a:p>
          </p:txBody>
        </p:sp>
        <p:sp>
          <p:nvSpPr>
            <p:cNvPr id="21" name="Freeform 19">
              <a:extLst>
                <a:ext uri="{FF2B5EF4-FFF2-40B4-BE49-F238E27FC236}">
                  <a16:creationId xmlns:a16="http://schemas.microsoft.com/office/drawing/2014/main" id="{F00661F9-B224-4DB1-8EFB-ABF9402BDE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txBody>
            <a:bodyPr/>
            <a:lstStyle/>
            <a:p>
              <a:endParaRPr lang="es-ES"/>
            </a:p>
          </p:txBody>
        </p:sp>
        <p:sp>
          <p:nvSpPr>
            <p:cNvPr id="22" name="Freeform 20">
              <a:extLst>
                <a:ext uri="{FF2B5EF4-FFF2-40B4-BE49-F238E27FC236}">
                  <a16:creationId xmlns:a16="http://schemas.microsoft.com/office/drawing/2014/main" id="{679DCB4E-8D36-4B7A-AF0C-8399F113AE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txBody>
            <a:bodyPr/>
            <a:lstStyle/>
            <a:p>
              <a:endParaRPr lang="es-ES"/>
            </a:p>
          </p:txBody>
        </p:sp>
        <p:sp>
          <p:nvSpPr>
            <p:cNvPr id="23" name="Freeform 21">
              <a:extLst>
                <a:ext uri="{FF2B5EF4-FFF2-40B4-BE49-F238E27FC236}">
                  <a16:creationId xmlns:a16="http://schemas.microsoft.com/office/drawing/2014/main" id="{4FAD51F6-D24C-4FD6-BEAE-41F0E5A8253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txBody>
            <a:bodyPr/>
            <a:lstStyle/>
            <a:p>
              <a:endParaRPr lang="es-ES"/>
            </a:p>
          </p:txBody>
        </p:sp>
        <p:sp>
          <p:nvSpPr>
            <p:cNvPr id="24" name="Freeform 22">
              <a:extLst>
                <a:ext uri="{FF2B5EF4-FFF2-40B4-BE49-F238E27FC236}">
                  <a16:creationId xmlns:a16="http://schemas.microsoft.com/office/drawing/2014/main" id="{87AC773F-6D31-458A-9DD7-76566C8A9C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txBody>
            <a:bodyPr/>
            <a:lstStyle/>
            <a:p>
              <a:endParaRPr lang="es-ES"/>
            </a:p>
          </p:txBody>
        </p:sp>
      </p:grpSp>
      <p:sp>
        <p:nvSpPr>
          <p:cNvPr id="26" name="Freeform 11">
            <a:extLst>
              <a:ext uri="{FF2B5EF4-FFF2-40B4-BE49-F238E27FC236}">
                <a16:creationId xmlns:a16="http://schemas.microsoft.com/office/drawing/2014/main" id="{91328346-8BAD-4616-B50B-5CFDA5648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159" y="3411452"/>
            <a:ext cx="1098194" cy="514066"/>
          </a:xfrm>
          <a:custGeom>
            <a:avLst/>
            <a:gdLst>
              <a:gd name="connsiteX0" fmla="*/ 10000 w 10044"/>
              <a:gd name="connsiteY0" fmla="*/ 4701 h 9966"/>
              <a:gd name="connsiteX1" fmla="*/ 8559 w 10044"/>
              <a:gd name="connsiteY1" fmla="*/ 188 h 9966"/>
              <a:gd name="connsiteX2" fmla="*/ 8527 w 10044"/>
              <a:gd name="connsiteY2" fmla="*/ 94 h 9966"/>
              <a:gd name="connsiteX3" fmla="*/ 8438 w 10044"/>
              <a:gd name="connsiteY3" fmla="*/ 0 h 9966"/>
              <a:gd name="connsiteX4" fmla="*/ 7867 w 10044"/>
              <a:gd name="connsiteY4" fmla="*/ 0 h 9966"/>
              <a:gd name="connsiteX5" fmla="*/ 0 w 10044"/>
              <a:gd name="connsiteY5" fmla="*/ 70 h 9966"/>
              <a:gd name="connsiteX6" fmla="*/ 3132 w 10044"/>
              <a:gd name="connsiteY6" fmla="*/ 9763 h 9966"/>
              <a:gd name="connsiteX7" fmla="*/ 7867 w 10044"/>
              <a:gd name="connsiteY7" fmla="*/ 9966 h 9966"/>
              <a:gd name="connsiteX8" fmla="*/ 8438 w 10044"/>
              <a:gd name="connsiteY8" fmla="*/ 9966 h 9966"/>
              <a:gd name="connsiteX9" fmla="*/ 8527 w 10044"/>
              <a:gd name="connsiteY9" fmla="*/ 9872 h 9966"/>
              <a:gd name="connsiteX10" fmla="*/ 8559 w 10044"/>
              <a:gd name="connsiteY10" fmla="*/ 9778 h 9966"/>
              <a:gd name="connsiteX11" fmla="*/ 10000 w 10044"/>
              <a:gd name="connsiteY11" fmla="*/ 5265 h 9966"/>
              <a:gd name="connsiteX12" fmla="*/ 10000 w 10044"/>
              <a:gd name="connsiteY12" fmla="*/ 4701 h 9966"/>
              <a:gd name="connsiteX0" fmla="*/ 6839 w 6883"/>
              <a:gd name="connsiteY0" fmla="*/ 4885 h 10168"/>
              <a:gd name="connsiteX1" fmla="*/ 5405 w 6883"/>
              <a:gd name="connsiteY1" fmla="*/ 357 h 10168"/>
              <a:gd name="connsiteX2" fmla="*/ 5373 w 6883"/>
              <a:gd name="connsiteY2" fmla="*/ 262 h 10168"/>
              <a:gd name="connsiteX3" fmla="*/ 5284 w 6883"/>
              <a:gd name="connsiteY3" fmla="*/ 168 h 10168"/>
              <a:gd name="connsiteX4" fmla="*/ 4716 w 6883"/>
              <a:gd name="connsiteY4" fmla="*/ 168 h 10168"/>
              <a:gd name="connsiteX5" fmla="*/ 50 w 6883"/>
              <a:gd name="connsiteY5" fmla="*/ 0 h 10168"/>
              <a:gd name="connsiteX6" fmla="*/ 1 w 6883"/>
              <a:gd name="connsiteY6" fmla="*/ 9964 h 10168"/>
              <a:gd name="connsiteX7" fmla="*/ 4716 w 6883"/>
              <a:gd name="connsiteY7" fmla="*/ 10168 h 10168"/>
              <a:gd name="connsiteX8" fmla="*/ 5284 w 6883"/>
              <a:gd name="connsiteY8" fmla="*/ 10168 h 10168"/>
              <a:gd name="connsiteX9" fmla="*/ 5373 w 6883"/>
              <a:gd name="connsiteY9" fmla="*/ 10074 h 10168"/>
              <a:gd name="connsiteX10" fmla="*/ 5405 w 6883"/>
              <a:gd name="connsiteY10" fmla="*/ 9979 h 10168"/>
              <a:gd name="connsiteX11" fmla="*/ 6839 w 6883"/>
              <a:gd name="connsiteY11" fmla="*/ 5451 h 10168"/>
              <a:gd name="connsiteX12" fmla="*/ 6839 w 6883"/>
              <a:gd name="connsiteY12" fmla="*/ 4885 h 10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883" h="10168">
                <a:moveTo>
                  <a:pt x="6839" y="4885"/>
                </a:moveTo>
                <a:lnTo>
                  <a:pt x="5405" y="357"/>
                </a:lnTo>
                <a:cubicBezTo>
                  <a:pt x="5395" y="325"/>
                  <a:pt x="5383" y="294"/>
                  <a:pt x="5373" y="262"/>
                </a:cubicBezTo>
                <a:cubicBezTo>
                  <a:pt x="5344" y="168"/>
                  <a:pt x="5314" y="168"/>
                  <a:pt x="5284" y="168"/>
                </a:cubicBezTo>
                <a:lnTo>
                  <a:pt x="4716" y="168"/>
                </a:lnTo>
                <a:lnTo>
                  <a:pt x="50" y="0"/>
                </a:lnTo>
                <a:cubicBezTo>
                  <a:pt x="59" y="3322"/>
                  <a:pt x="-8" y="6643"/>
                  <a:pt x="1" y="9964"/>
                </a:cubicBezTo>
                <a:lnTo>
                  <a:pt x="4716" y="10168"/>
                </a:lnTo>
                <a:lnTo>
                  <a:pt x="5284" y="10168"/>
                </a:lnTo>
                <a:cubicBezTo>
                  <a:pt x="5314" y="10168"/>
                  <a:pt x="5344" y="10074"/>
                  <a:pt x="5373" y="10074"/>
                </a:cubicBezTo>
                <a:cubicBezTo>
                  <a:pt x="5373" y="9979"/>
                  <a:pt x="5405" y="9979"/>
                  <a:pt x="5405" y="9979"/>
                </a:cubicBezTo>
                <a:lnTo>
                  <a:pt x="6839" y="5451"/>
                </a:lnTo>
                <a:cubicBezTo>
                  <a:pt x="6898" y="5262"/>
                  <a:pt x="6898" y="5074"/>
                  <a:pt x="6839" y="4885"/>
                </a:cubicBezTo>
                <a:close/>
              </a:path>
            </a:pathLst>
          </a:custGeom>
          <a:solidFill>
            <a:schemeClr val="accent1"/>
          </a:solidFill>
          <a:ln>
            <a:noFill/>
          </a:ln>
        </p:spPr>
        <p:txBody>
          <a:bodyPr/>
          <a:lstStyle/>
          <a:p>
            <a:endParaRPr lang="es-ES"/>
          </a:p>
        </p:txBody>
      </p:sp>
      <p:sp>
        <p:nvSpPr>
          <p:cNvPr id="3" name="Marcador de contenido 2">
            <a:extLst>
              <a:ext uri="{FF2B5EF4-FFF2-40B4-BE49-F238E27FC236}">
                <a16:creationId xmlns:a16="http://schemas.microsoft.com/office/drawing/2014/main" id="{C18F915F-7E49-FFDD-DAB8-8FF1A95F95AF}"/>
              </a:ext>
            </a:extLst>
          </p:cNvPr>
          <p:cNvSpPr>
            <a:spLocks noGrp="1"/>
          </p:cNvSpPr>
          <p:nvPr>
            <p:ph idx="1"/>
          </p:nvPr>
        </p:nvSpPr>
        <p:spPr>
          <a:xfrm>
            <a:off x="3177915" y="1905001"/>
            <a:ext cx="8880153" cy="4598796"/>
          </a:xfrm>
        </p:spPr>
        <p:txBody>
          <a:bodyPr>
            <a:normAutofit/>
          </a:bodyPr>
          <a:lstStyle/>
          <a:p>
            <a:r>
              <a:rPr lang="es-ES" sz="1700" b="1" dirty="0">
                <a:latin typeface="Arial" panose="020B0604020202020204" pitchFamily="34" charset="0"/>
                <a:cs typeface="Arial" panose="020B0604020202020204" pitchFamily="34" charset="0"/>
              </a:rPr>
              <a:t>Se puede definir calidad como la característica de un producto o servicio que permite la consecución regular y permanente del beneficio ofrecido a los clientes.</a:t>
            </a:r>
          </a:p>
          <a:p>
            <a:r>
              <a:rPr lang="es-ES" sz="1700" b="1" dirty="0">
                <a:latin typeface="Arial" panose="020B0604020202020204" pitchFamily="34" charset="0"/>
                <a:cs typeface="Arial" panose="020B0604020202020204" pitchFamily="34" charset="0"/>
              </a:rPr>
              <a:t>En función de la satisfacción de las expectativas de los clientes, pueden establecerse las siguientes distinciones en el concepto de calidad.</a:t>
            </a:r>
          </a:p>
          <a:p>
            <a:pPr>
              <a:buFont typeface="Wingdings" panose="05000000000000000000" pitchFamily="2" charset="2"/>
              <a:buChar char="Ø"/>
            </a:pPr>
            <a:r>
              <a:rPr lang="es-ES" sz="1700" b="1" dirty="0">
                <a:latin typeface="Arial" panose="020B0604020202020204" pitchFamily="34" charset="0"/>
                <a:cs typeface="Arial" panose="020B0604020202020204" pitchFamily="34" charset="0"/>
              </a:rPr>
              <a:t>Calidad requerida: </a:t>
            </a:r>
            <a:r>
              <a:rPr lang="es-ES" sz="1700" dirty="0">
                <a:latin typeface="Arial" panose="020B0604020202020204" pitchFamily="34" charset="0"/>
                <a:cs typeface="Arial" panose="020B0604020202020204" pitchFamily="34" charset="0"/>
              </a:rPr>
              <a:t>lo que el cliente espera obtener del producto o servicio.</a:t>
            </a:r>
          </a:p>
          <a:p>
            <a:pPr>
              <a:buFont typeface="Wingdings" panose="05000000000000000000" pitchFamily="2" charset="2"/>
              <a:buChar char="Ø"/>
            </a:pPr>
            <a:r>
              <a:rPr lang="es-ES" sz="1700" b="1" dirty="0">
                <a:latin typeface="Arial" panose="020B0604020202020204" pitchFamily="34" charset="0"/>
                <a:cs typeface="Arial" panose="020B0604020202020204" pitchFamily="34" charset="0"/>
              </a:rPr>
              <a:t>Calidad esperada: </a:t>
            </a:r>
            <a:r>
              <a:rPr lang="es-ES" sz="1700" dirty="0">
                <a:latin typeface="Arial" panose="020B0604020202020204" pitchFamily="34" charset="0"/>
                <a:cs typeface="Arial" panose="020B0604020202020204" pitchFamily="34" charset="0"/>
              </a:rPr>
              <a:t>mejora subjetiva de las expectativas del cliente por la complementación en la venta del producto o servicio.</a:t>
            </a:r>
          </a:p>
          <a:p>
            <a:pPr>
              <a:buFont typeface="Wingdings" panose="05000000000000000000" pitchFamily="2" charset="2"/>
              <a:buChar char="Ø"/>
            </a:pPr>
            <a:r>
              <a:rPr lang="es-ES" sz="1700" b="1" dirty="0">
                <a:latin typeface="Arial" panose="020B0604020202020204" pitchFamily="34" charset="0"/>
                <a:cs typeface="Arial" panose="020B0604020202020204" pitchFamily="34" charset="0"/>
              </a:rPr>
              <a:t>Calidad potencial: </a:t>
            </a:r>
            <a:r>
              <a:rPr lang="es-ES" sz="1700" dirty="0">
                <a:latin typeface="Arial" panose="020B0604020202020204" pitchFamily="34" charset="0"/>
                <a:cs typeface="Arial" panose="020B0604020202020204" pitchFamily="34" charset="0"/>
              </a:rPr>
              <a:t>determinada por los beneficios que el cliente obtiene por las características desconocidas del bien o servicio, que le proporcionan un valor añadido. </a:t>
            </a:r>
          </a:p>
          <a:p>
            <a:pPr marL="0" indent="0">
              <a:buNone/>
            </a:pPr>
            <a:r>
              <a:rPr lang="es-ES" sz="1700" dirty="0">
                <a:latin typeface="Arial" panose="020B0604020202020204" pitchFamily="34" charset="0"/>
                <a:cs typeface="Arial" panose="020B0604020202020204" pitchFamily="34" charset="0"/>
              </a:rPr>
              <a:t>Por lo tanto, la calidad percibida por el cliente es subjetiva, y conocer esta percepción es tarea de la empresa, que debe establecer un sistema de gestión que investigue la  satisfacción de los clientes y desarrolle la mejora continua  del sistema de organización. Este concepto de gestión se denomina calidad total.</a:t>
            </a:r>
          </a:p>
        </p:txBody>
      </p:sp>
    </p:spTree>
    <p:extLst>
      <p:ext uri="{BB962C8B-B14F-4D97-AF65-F5344CB8AC3E}">
        <p14:creationId xmlns:p14="http://schemas.microsoft.com/office/powerpoint/2010/main" val="3511473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8F81E7-E7F1-02E7-83BF-066EAF80E937}"/>
              </a:ext>
            </a:extLst>
          </p:cNvPr>
          <p:cNvSpPr>
            <a:spLocks noGrp="1"/>
          </p:cNvSpPr>
          <p:nvPr>
            <p:ph type="title"/>
          </p:nvPr>
        </p:nvSpPr>
        <p:spPr>
          <a:xfrm>
            <a:off x="2589213" y="624110"/>
            <a:ext cx="9011384" cy="1280890"/>
          </a:xfrm>
        </p:spPr>
        <p:txBody>
          <a:bodyPr/>
          <a:lstStyle/>
          <a:p>
            <a:r>
              <a:rPr lang="es-ES" b="1" dirty="0">
                <a:solidFill>
                  <a:schemeClr val="accent1"/>
                </a:solidFill>
                <a:latin typeface="Arial" panose="020B0604020202020204" pitchFamily="34" charset="0"/>
                <a:cs typeface="Arial" panose="020B0604020202020204" pitchFamily="34" charset="0"/>
              </a:rPr>
              <a:t>CALIDAD EN UN CENTRO DE ESTÉTICA </a:t>
            </a:r>
          </a:p>
        </p:txBody>
      </p:sp>
      <p:sp>
        <p:nvSpPr>
          <p:cNvPr id="3" name="Marcador de contenido 2">
            <a:extLst>
              <a:ext uri="{FF2B5EF4-FFF2-40B4-BE49-F238E27FC236}">
                <a16:creationId xmlns:a16="http://schemas.microsoft.com/office/drawing/2014/main" id="{BCAAA07B-56B6-0352-E62E-47F70FB98598}"/>
              </a:ext>
            </a:extLst>
          </p:cNvPr>
          <p:cNvSpPr>
            <a:spLocks noGrp="1"/>
          </p:cNvSpPr>
          <p:nvPr>
            <p:ph idx="1"/>
          </p:nvPr>
        </p:nvSpPr>
        <p:spPr>
          <a:xfrm>
            <a:off x="2589212" y="2019869"/>
            <a:ext cx="8915400" cy="4435521"/>
          </a:xfrm>
        </p:spPr>
        <p:txBody>
          <a:bodyPr>
            <a:normAutofit/>
          </a:bodyPr>
          <a:lstStyle/>
          <a:p>
            <a:r>
              <a:rPr lang="es-ES" dirty="0">
                <a:latin typeface="Arial" panose="020B0604020202020204" pitchFamily="34" charset="0"/>
                <a:cs typeface="Arial" panose="020B0604020202020204" pitchFamily="34" charset="0"/>
              </a:rPr>
              <a:t>La calidad es una propiedad relativa que estudia la percepción del cliente sobre las instalaciones, los servicios y los precios. El éxito de un centro de estética depende de la consecución de siete objetivos:</a:t>
            </a:r>
          </a:p>
          <a:p>
            <a:pPr>
              <a:lnSpc>
                <a:spcPct val="110000"/>
              </a:lnSpc>
              <a:buAutoNum type="arabicPeriod"/>
            </a:pPr>
            <a:r>
              <a:rPr lang="es-ES" dirty="0">
                <a:solidFill>
                  <a:schemeClr val="tx1"/>
                </a:solidFill>
                <a:latin typeface="Arial" panose="020B0604020202020204" pitchFamily="34" charset="0"/>
                <a:cs typeface="Arial" panose="020B0604020202020204" pitchFamily="34" charset="0"/>
              </a:rPr>
              <a:t>Que la población donde se ubica el centro esté acorde con el cliente </a:t>
            </a:r>
            <a:r>
              <a:rPr kumimoji="0" lang="es-ES" sz="180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potencial al que se atenderá.</a:t>
            </a:r>
          </a:p>
          <a:p>
            <a:pPr>
              <a:buAutoNum type="arabicPeriod" startAt="2"/>
            </a:pPr>
            <a:r>
              <a:rPr lang="es-ES" dirty="0">
                <a:solidFill>
                  <a:schemeClr val="tx1"/>
                </a:solidFill>
                <a:latin typeface="Arial" panose="020B0604020202020204" pitchFamily="34" charset="0"/>
                <a:cs typeface="Arial" panose="020B0604020202020204" pitchFamily="34" charset="0"/>
              </a:rPr>
              <a:t>Que la actitud global del centro se entienda como &lt;&lt; profesional &gt;&gt;.</a:t>
            </a:r>
          </a:p>
          <a:p>
            <a:pPr>
              <a:lnSpc>
                <a:spcPct val="110000"/>
              </a:lnSpc>
              <a:buAutoNum type="arabicPeriod" startAt="2"/>
            </a:pPr>
            <a:r>
              <a:rPr lang="es-ES" dirty="0">
                <a:solidFill>
                  <a:schemeClr val="tx1"/>
                </a:solidFill>
                <a:latin typeface="Arial" panose="020B0604020202020204" pitchFamily="34" charset="0"/>
                <a:cs typeface="Arial" panose="020B0604020202020204" pitchFamily="34" charset="0"/>
              </a:rPr>
              <a:t>Que la imagen del centro esté en consonancia con lo que los clientes esperan.  </a:t>
            </a:r>
          </a:p>
          <a:p>
            <a:pPr>
              <a:buAutoNum type="arabicPeriod" startAt="2"/>
            </a:pPr>
            <a:r>
              <a:rPr lang="es-ES" dirty="0">
                <a:solidFill>
                  <a:schemeClr val="tx1"/>
                </a:solidFill>
                <a:latin typeface="Arial" panose="020B0604020202020204" pitchFamily="34" charset="0"/>
                <a:cs typeface="Arial" panose="020B0604020202020204" pitchFamily="34" charset="0"/>
              </a:rPr>
              <a:t>Que los servicios y productos ofrecidos sean los demandados.</a:t>
            </a:r>
          </a:p>
          <a:p>
            <a:pPr>
              <a:buAutoNum type="arabicPeriod" startAt="2"/>
            </a:pPr>
            <a:r>
              <a:rPr lang="es-ES" dirty="0">
                <a:solidFill>
                  <a:schemeClr val="tx1"/>
                </a:solidFill>
                <a:latin typeface="Arial" panose="020B0604020202020204" pitchFamily="34" charset="0"/>
                <a:cs typeface="Arial" panose="020B0604020202020204" pitchFamily="34" charset="0"/>
              </a:rPr>
              <a:t>Que las políticas de precios sean armónicas con la clientela.</a:t>
            </a:r>
          </a:p>
          <a:p>
            <a:pPr>
              <a:buAutoNum type="arabicPeriod" startAt="2"/>
            </a:pPr>
            <a:r>
              <a:rPr lang="es-ES" dirty="0">
                <a:solidFill>
                  <a:schemeClr val="tx1"/>
                </a:solidFill>
                <a:latin typeface="Arial" panose="020B0604020202020204" pitchFamily="34" charset="0"/>
                <a:cs typeface="Arial" panose="020B0604020202020204" pitchFamily="34" charset="0"/>
              </a:rPr>
              <a:t>Que se manejen adecuadamente las acciones promocionales necesarias.</a:t>
            </a:r>
          </a:p>
          <a:p>
            <a:pPr>
              <a:buAutoNum type="arabicPeriod" startAt="2"/>
            </a:pPr>
            <a:r>
              <a:rPr lang="es-ES" dirty="0">
                <a:solidFill>
                  <a:schemeClr val="tx1"/>
                </a:solidFill>
                <a:latin typeface="Arial" panose="020B0604020202020204" pitchFamily="34" charset="0"/>
                <a:cs typeface="Arial" panose="020B0604020202020204" pitchFamily="34" charset="0"/>
              </a:rPr>
              <a:t>Que se establezca un sistema de seguimiento correcto para controlar objetivamente todos estos objetivos </a:t>
            </a:r>
          </a:p>
        </p:txBody>
      </p:sp>
    </p:spTree>
    <p:extLst>
      <p:ext uri="{BB962C8B-B14F-4D97-AF65-F5344CB8AC3E}">
        <p14:creationId xmlns:p14="http://schemas.microsoft.com/office/powerpoint/2010/main" val="543312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21C098-22E5-C5AD-AAE1-C90BB6A11E16}"/>
              </a:ext>
            </a:extLst>
          </p:cNvPr>
          <p:cNvSpPr>
            <a:spLocks noGrp="1"/>
          </p:cNvSpPr>
          <p:nvPr>
            <p:ph type="title"/>
          </p:nvPr>
        </p:nvSpPr>
        <p:spPr/>
        <p:txBody>
          <a:bodyPr/>
          <a:lstStyle/>
          <a:p>
            <a:r>
              <a:rPr lang="es-ES" b="1" dirty="0">
                <a:solidFill>
                  <a:schemeClr val="accent1"/>
                </a:solidFill>
                <a:latin typeface="Arial" panose="020B0604020202020204" pitchFamily="34" charset="0"/>
                <a:cs typeface="Arial" panose="020B0604020202020204" pitchFamily="34" charset="0"/>
              </a:rPr>
              <a:t>EVALUACIÓN DE LA CALIDAD EN LOS SERVICIOS DE ESTÉTICOS</a:t>
            </a:r>
          </a:p>
        </p:txBody>
      </p:sp>
      <p:sp>
        <p:nvSpPr>
          <p:cNvPr id="3" name="Marcador de contenido 2">
            <a:extLst>
              <a:ext uri="{FF2B5EF4-FFF2-40B4-BE49-F238E27FC236}">
                <a16:creationId xmlns:a16="http://schemas.microsoft.com/office/drawing/2014/main" id="{E686A30D-9EF3-A703-BF69-51CCB08927F0}"/>
              </a:ext>
            </a:extLst>
          </p:cNvPr>
          <p:cNvSpPr>
            <a:spLocks noGrp="1"/>
          </p:cNvSpPr>
          <p:nvPr>
            <p:ph idx="1"/>
          </p:nvPr>
        </p:nvSpPr>
        <p:spPr>
          <a:xfrm>
            <a:off x="2306472" y="2133600"/>
            <a:ext cx="9198140" cy="4362734"/>
          </a:xfrm>
        </p:spPr>
        <p:txBody>
          <a:bodyPr>
            <a:normAutofit fontScale="92500" lnSpcReduction="10000"/>
          </a:bodyPr>
          <a:lstStyle/>
          <a:p>
            <a:r>
              <a:rPr lang="es-ES" dirty="0">
                <a:latin typeface="Arial" panose="020B0604020202020204" pitchFamily="34" charset="0"/>
                <a:cs typeface="Arial" panose="020B0604020202020204" pitchFamily="34" charset="0"/>
              </a:rPr>
              <a:t>Para evaluar los servicios en un centro de estética integral se ha de reflexionar sobre los siguientes aspectos:</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¿Qué beneficios aportan a la clientela los servicios que se ofrecen?</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¿Qué necesidades se cubren, además de las habituales de imagen y bienestar?</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¿Los servicios ofertados son un lujo o son necesarios para la cotidianidad de los clientes?</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¿Cuál es el perfil del cliente para que el que se diseñaron los servicios?</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¿Es competitivo el centro de estética? ¿La relación precio-servicio es la adecuada?</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¿Los servicios ofrecen algún tipo de garantía capaz de ser detectada por el cliente?</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¿Hay algún factor diferencial (antigüedad del centro, decoración, posicionamiento social, tratamientos diferenciales)?</a:t>
            </a:r>
          </a:p>
          <a:p>
            <a:r>
              <a:rPr lang="es-ES" dirty="0">
                <a:latin typeface="Arial" panose="020B0604020202020204" pitchFamily="34" charset="0"/>
                <a:cs typeface="Arial" panose="020B0604020202020204" pitchFamily="34" charset="0"/>
              </a:rPr>
              <a:t>Si  el centro no es capaz de diferenciarse en muchos de los puntos descritos con anterioridad, difícilmente será lo suficientemente competitivo para sobrevivir, por lo que su viabilidad será dudosa.</a:t>
            </a:r>
          </a:p>
          <a:p>
            <a:pPr marL="0" indent="0">
              <a:buNone/>
            </a:pP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2201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1F719A-2EE9-CEEC-EBDE-0D3A40F1D38C}"/>
              </a:ext>
            </a:extLst>
          </p:cNvPr>
          <p:cNvSpPr>
            <a:spLocks noGrp="1"/>
          </p:cNvSpPr>
          <p:nvPr>
            <p:ph type="title"/>
          </p:nvPr>
        </p:nvSpPr>
        <p:spPr/>
        <p:txBody>
          <a:bodyPr>
            <a:normAutofit fontScale="90000"/>
          </a:bodyPr>
          <a:lstStyle/>
          <a:p>
            <a:r>
              <a:rPr lang="es-ES" b="1" dirty="0">
                <a:solidFill>
                  <a:schemeClr val="accent1"/>
                </a:solidFill>
                <a:latin typeface="Arial" panose="020B0604020202020204" pitchFamily="34" charset="0"/>
                <a:cs typeface="Arial" panose="020B0604020202020204" pitchFamily="34" charset="0"/>
              </a:rPr>
              <a:t>PARÁMETROS QUE DEFINEN LA CALIDAD DE LOS TRATAMIENTOS ESTÉTICOS</a:t>
            </a:r>
          </a:p>
        </p:txBody>
      </p:sp>
      <p:sp>
        <p:nvSpPr>
          <p:cNvPr id="3" name="Marcador de contenido 2">
            <a:extLst>
              <a:ext uri="{FF2B5EF4-FFF2-40B4-BE49-F238E27FC236}">
                <a16:creationId xmlns:a16="http://schemas.microsoft.com/office/drawing/2014/main" id="{8C139BDF-7B9B-6AFA-CE3A-2100906E49F2}"/>
              </a:ext>
            </a:extLst>
          </p:cNvPr>
          <p:cNvSpPr>
            <a:spLocks noGrp="1"/>
          </p:cNvSpPr>
          <p:nvPr>
            <p:ph idx="1"/>
          </p:nvPr>
        </p:nvSpPr>
        <p:spPr/>
        <p:txBody>
          <a:bodyPr/>
          <a:lstStyle/>
          <a:p>
            <a:r>
              <a:rPr lang="es-ES" dirty="0">
                <a:latin typeface="Arial" panose="020B0604020202020204" pitchFamily="34" charset="0"/>
                <a:cs typeface="Arial" panose="020B0604020202020204" pitchFamily="34" charset="0"/>
              </a:rPr>
              <a:t>Los parámetros de calidad afectan a todos los aspectos de un centro y los servicios ofrecidos. En el mercado actual, debido a la formación y la competencia, la oferta de servicios se ha homogeneizado, por lo que son los complementos o valores añadidos los que determinan la idoneidad del servicio, estos pueden resultar incluso más importantes que el servicio en sí mismo.</a:t>
            </a:r>
          </a:p>
          <a:p>
            <a:r>
              <a:rPr lang="es-ES" dirty="0">
                <a:latin typeface="Arial" panose="020B0604020202020204" pitchFamily="34" charset="0"/>
                <a:cs typeface="Arial" panose="020B0604020202020204" pitchFamily="34" charset="0"/>
              </a:rPr>
              <a:t>Se pueden destacar:</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Facilidad/flexibilidad en la toma de citas.</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Accesibilidad del centro (incluye aparcamiento de vehículos).</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Atención personalizada y adecuada al tipo de cliente.</a:t>
            </a:r>
          </a:p>
          <a:p>
            <a:pPr>
              <a:buFont typeface="Wingdings" panose="05000000000000000000" pitchFamily="2" charset="2"/>
              <a:buChar char="§"/>
            </a:pPr>
            <a:r>
              <a:rPr lang="es-ES" dirty="0">
                <a:latin typeface="Arial" panose="020B0604020202020204" pitchFamily="34" charset="0"/>
                <a:cs typeface="Arial" panose="020B0604020202020204" pitchFamily="34" charset="0"/>
              </a:rPr>
              <a:t>Relación precio-calidad del servicio, las instalaciones, etc.</a:t>
            </a:r>
          </a:p>
          <a:p>
            <a:pPr>
              <a:buFont typeface="Wingdings" panose="05000000000000000000" pitchFamily="2" charset="2"/>
              <a:buChar char="§"/>
            </a:pPr>
            <a:endParaRPr lang="es-ES" dirty="0"/>
          </a:p>
        </p:txBody>
      </p:sp>
    </p:spTree>
    <p:extLst>
      <p:ext uri="{BB962C8B-B14F-4D97-AF65-F5344CB8AC3E}">
        <p14:creationId xmlns:p14="http://schemas.microsoft.com/office/powerpoint/2010/main" val="16209310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82E752B-A88A-AB0B-407B-3ECDA5A2555E}"/>
              </a:ext>
            </a:extLst>
          </p:cNvPr>
          <p:cNvSpPr>
            <a:spLocks noGrp="1"/>
          </p:cNvSpPr>
          <p:nvPr>
            <p:ph type="title"/>
          </p:nvPr>
        </p:nvSpPr>
        <p:spPr/>
        <p:txBody>
          <a:bodyPr>
            <a:normAutofit fontScale="90000"/>
          </a:bodyPr>
          <a:lstStyle/>
          <a:p>
            <a:r>
              <a:rPr lang="es-ES" b="1" dirty="0">
                <a:solidFill>
                  <a:schemeClr val="accent1"/>
                </a:solidFill>
                <a:latin typeface="Arial" panose="020B0604020202020204" pitchFamily="34" charset="0"/>
                <a:cs typeface="Arial" panose="020B0604020202020204" pitchFamily="34" charset="0"/>
              </a:rPr>
              <a:t>TÉCNICAS DE EVALUACIÓN DEL GRADO DE SATISFACCIÓN DEL CLIENTE</a:t>
            </a:r>
          </a:p>
        </p:txBody>
      </p:sp>
      <p:sp>
        <p:nvSpPr>
          <p:cNvPr id="3" name="Marcador de contenido 2">
            <a:extLst>
              <a:ext uri="{FF2B5EF4-FFF2-40B4-BE49-F238E27FC236}">
                <a16:creationId xmlns:a16="http://schemas.microsoft.com/office/drawing/2014/main" id="{B1336746-96BB-320C-60F9-46C45909722B}"/>
              </a:ext>
            </a:extLst>
          </p:cNvPr>
          <p:cNvSpPr>
            <a:spLocks noGrp="1"/>
          </p:cNvSpPr>
          <p:nvPr>
            <p:ph idx="1"/>
          </p:nvPr>
        </p:nvSpPr>
        <p:spPr/>
        <p:txBody>
          <a:bodyPr/>
          <a:lstStyle/>
          <a:p>
            <a:r>
              <a:rPr lang="es-ES" dirty="0">
                <a:latin typeface="Arial" panose="020B0604020202020204" pitchFamily="34" charset="0"/>
                <a:cs typeface="Arial" panose="020B0604020202020204" pitchFamily="34" charset="0"/>
              </a:rPr>
              <a:t>Para llevar el control de calidad en los centros de estética se utilizan principalmente tres técnicas:</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Diseños de contraste frente a patrón: </a:t>
            </a:r>
            <a:r>
              <a:rPr lang="es-ES" dirty="0">
                <a:latin typeface="Arial" panose="020B0604020202020204" pitchFamily="34" charset="0"/>
                <a:cs typeface="Arial" panose="020B0604020202020204" pitchFamily="34" charset="0"/>
              </a:rPr>
              <a:t>cuando se pretende determinar la calidad de un servicio o tarea de una manera objetiva.</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Controles de estadísticas: </a:t>
            </a:r>
            <a:r>
              <a:rPr lang="es-ES" dirty="0">
                <a:latin typeface="Arial" panose="020B0604020202020204" pitchFamily="34" charset="0"/>
                <a:cs typeface="Arial" panose="020B0604020202020204" pitchFamily="34" charset="0"/>
              </a:rPr>
              <a:t>de todos los procedimientos con el objeto de regularlos y vigilarlos.</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Muestreos de aceptación: </a:t>
            </a:r>
            <a:r>
              <a:rPr lang="es-ES" dirty="0">
                <a:latin typeface="Arial" panose="020B0604020202020204" pitchFamily="34" charset="0"/>
                <a:cs typeface="Arial" panose="020B0604020202020204" pitchFamily="34" charset="0"/>
              </a:rPr>
              <a:t>cuando se pretende conocer la aceptación o el rechazo de un producto, servicio o tarea respecto a un estándar.</a:t>
            </a:r>
          </a:p>
        </p:txBody>
      </p:sp>
    </p:spTree>
    <p:extLst>
      <p:ext uri="{BB962C8B-B14F-4D97-AF65-F5344CB8AC3E}">
        <p14:creationId xmlns:p14="http://schemas.microsoft.com/office/powerpoint/2010/main" val="2743578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C58F34-41F9-E1DB-91CF-A6DA1559DF62}"/>
              </a:ext>
            </a:extLst>
          </p:cNvPr>
          <p:cNvSpPr>
            <a:spLocks noGrp="1"/>
          </p:cNvSpPr>
          <p:nvPr>
            <p:ph type="title"/>
          </p:nvPr>
        </p:nvSpPr>
        <p:spPr>
          <a:xfrm>
            <a:off x="1687669" y="624110"/>
            <a:ext cx="4137059" cy="1280890"/>
          </a:xfrm>
        </p:spPr>
        <p:txBody>
          <a:bodyPr>
            <a:normAutofit/>
          </a:bodyPr>
          <a:lstStyle/>
          <a:p>
            <a:r>
              <a:rPr lang="es-ES" sz="3200" b="1" dirty="0">
                <a:solidFill>
                  <a:schemeClr val="accent1"/>
                </a:solidFill>
              </a:rPr>
              <a:t>           DISEÑOS DE CONTRASTE </a:t>
            </a:r>
          </a:p>
        </p:txBody>
      </p:sp>
      <p:sp>
        <p:nvSpPr>
          <p:cNvPr id="3" name="Marcador de contenido 2">
            <a:extLst>
              <a:ext uri="{FF2B5EF4-FFF2-40B4-BE49-F238E27FC236}">
                <a16:creationId xmlns:a16="http://schemas.microsoft.com/office/drawing/2014/main" id="{40B039BE-6D7C-917E-3991-1ADD928A574D}"/>
              </a:ext>
            </a:extLst>
          </p:cNvPr>
          <p:cNvSpPr>
            <a:spLocks noGrp="1"/>
          </p:cNvSpPr>
          <p:nvPr>
            <p:ph idx="1"/>
          </p:nvPr>
        </p:nvSpPr>
        <p:spPr>
          <a:xfrm>
            <a:off x="1683956" y="2133600"/>
            <a:ext cx="4140772" cy="3777622"/>
          </a:xfrm>
        </p:spPr>
        <p:txBody>
          <a:bodyPr>
            <a:normAutofit/>
          </a:bodyPr>
          <a:lstStyle/>
          <a:p>
            <a:pPr>
              <a:lnSpc>
                <a:spcPct val="90000"/>
              </a:lnSpc>
            </a:pPr>
            <a:r>
              <a:rPr lang="es-ES" sz="1400" dirty="0">
                <a:solidFill>
                  <a:srgbClr val="000000"/>
                </a:solidFill>
                <a:latin typeface="Arial" panose="020B0604020202020204" pitchFamily="34" charset="0"/>
                <a:cs typeface="Arial" panose="020B0604020202020204" pitchFamily="34" charset="0"/>
              </a:rPr>
              <a:t>Son muy útiles para la valoración de la idoneidad y eficacia en los servicios o tareas, permitiendo obtener resultados objetivos.</a:t>
            </a:r>
          </a:p>
          <a:p>
            <a:pPr>
              <a:lnSpc>
                <a:spcPct val="90000"/>
              </a:lnSpc>
            </a:pPr>
            <a:r>
              <a:rPr lang="es-ES" sz="1400" dirty="0">
                <a:solidFill>
                  <a:srgbClr val="000000"/>
                </a:solidFill>
                <a:latin typeface="Arial" panose="020B0604020202020204" pitchFamily="34" charset="0"/>
                <a:cs typeface="Arial" panose="020B0604020202020204" pitchFamily="34" charset="0"/>
              </a:rPr>
              <a:t>En los tratamientos de puede realizar el estudio a través de diversas medidas objetivas, como la pérdida de peso en los procesos de adelgazamiento, la pérdida de contorno de caderas en los procedimientos reductores, el aumento de la hidratación corporal determinada por corneometría etc.</a:t>
            </a:r>
          </a:p>
          <a:p>
            <a:pPr>
              <a:lnSpc>
                <a:spcPct val="90000"/>
              </a:lnSpc>
            </a:pPr>
            <a:r>
              <a:rPr lang="es-ES" sz="1400" dirty="0">
                <a:solidFill>
                  <a:srgbClr val="000000"/>
                </a:solidFill>
                <a:latin typeface="Arial" panose="020B0604020202020204" pitchFamily="34" charset="0"/>
                <a:cs typeface="Arial" panose="020B0604020202020204" pitchFamily="34" charset="0"/>
              </a:rPr>
              <a:t>Los contrastes deben tener siempre un elemento calibrador que permita valorar la superación o no del resultado deseado.</a:t>
            </a:r>
          </a:p>
        </p:txBody>
      </p:sp>
      <p:pic>
        <p:nvPicPr>
          <p:cNvPr id="5" name="Imagen 4">
            <a:extLst>
              <a:ext uri="{FF2B5EF4-FFF2-40B4-BE49-F238E27FC236}">
                <a16:creationId xmlns:a16="http://schemas.microsoft.com/office/drawing/2014/main" id="{8FF2A3BA-D7EF-22FC-02F8-38C090FAA159}"/>
              </a:ext>
            </a:extLst>
          </p:cNvPr>
          <p:cNvPicPr>
            <a:picLocks noChangeAspect="1"/>
          </p:cNvPicPr>
          <p:nvPr/>
        </p:nvPicPr>
        <p:blipFill>
          <a:blip r:embed="rId2"/>
          <a:stretch>
            <a:fillRect/>
          </a:stretch>
        </p:blipFill>
        <p:spPr>
          <a:xfrm>
            <a:off x="6096000" y="1905000"/>
            <a:ext cx="5451627" cy="3761622"/>
          </a:xfrm>
          <a:prstGeom prst="rect">
            <a:avLst/>
          </a:prstGeom>
        </p:spPr>
      </p:pic>
    </p:spTree>
    <p:extLst>
      <p:ext uri="{BB962C8B-B14F-4D97-AF65-F5344CB8AC3E}">
        <p14:creationId xmlns:p14="http://schemas.microsoft.com/office/powerpoint/2010/main" val="201852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A28683-3F37-99D6-B62B-D293AC943AB5}"/>
              </a:ext>
            </a:extLst>
          </p:cNvPr>
          <p:cNvSpPr>
            <a:spLocks noGrp="1"/>
          </p:cNvSpPr>
          <p:nvPr>
            <p:ph type="title"/>
          </p:nvPr>
        </p:nvSpPr>
        <p:spPr/>
        <p:txBody>
          <a:bodyPr/>
          <a:lstStyle/>
          <a:p>
            <a:r>
              <a:rPr lang="es-ES" b="1" dirty="0">
                <a:solidFill>
                  <a:schemeClr val="accent1"/>
                </a:solidFill>
                <a:latin typeface="Arial" panose="020B0604020202020204" pitchFamily="34" charset="0"/>
                <a:cs typeface="Arial" panose="020B0604020202020204" pitchFamily="34" charset="0"/>
              </a:rPr>
              <a:t>  CONTROLES ESTADÍSTICOS</a:t>
            </a:r>
          </a:p>
        </p:txBody>
      </p:sp>
      <p:sp>
        <p:nvSpPr>
          <p:cNvPr id="3" name="Marcador de contenido 2">
            <a:extLst>
              <a:ext uri="{FF2B5EF4-FFF2-40B4-BE49-F238E27FC236}">
                <a16:creationId xmlns:a16="http://schemas.microsoft.com/office/drawing/2014/main" id="{3EF08C7D-CD37-C4B6-C1B2-AC0CC2A86E08}"/>
              </a:ext>
            </a:extLst>
          </p:cNvPr>
          <p:cNvSpPr>
            <a:spLocks noGrp="1"/>
          </p:cNvSpPr>
          <p:nvPr>
            <p:ph idx="1"/>
          </p:nvPr>
        </p:nvSpPr>
        <p:spPr>
          <a:xfrm>
            <a:off x="2115403" y="1905000"/>
            <a:ext cx="9389209" cy="4328890"/>
          </a:xfrm>
        </p:spPr>
        <p:txBody>
          <a:bodyPr>
            <a:normAutofit fontScale="85000" lnSpcReduction="10000"/>
          </a:bodyPr>
          <a:lstStyle/>
          <a:p>
            <a:r>
              <a:rPr lang="es-ES" dirty="0">
                <a:latin typeface="Arial" panose="020B0604020202020204" pitchFamily="34" charset="0"/>
                <a:cs typeface="Arial" panose="020B0604020202020204" pitchFamily="34" charset="0"/>
              </a:rPr>
              <a:t>Se emplean con misiones predictivas y aseverativas. El simple estudio de los registros del centro proporciona amplia información sobre el mismo.</a:t>
            </a:r>
          </a:p>
          <a:p>
            <a:pPr marL="0" indent="0">
              <a:buNone/>
            </a:pPr>
            <a:r>
              <a:rPr lang="es-ES" dirty="0">
                <a:latin typeface="Arial" panose="020B0604020202020204" pitchFamily="34" charset="0"/>
                <a:cs typeface="Arial" panose="020B0604020202020204" pitchFamily="34" charset="0"/>
              </a:rPr>
              <a:t>     Estos se obtienen de las anotaciones efectuadas en los procedimientos del</a:t>
            </a:r>
          </a:p>
          <a:p>
            <a:pPr marL="0" indent="0">
              <a:buNone/>
            </a:pPr>
            <a:r>
              <a:rPr lang="es-ES" dirty="0">
                <a:latin typeface="Arial" panose="020B0604020202020204" pitchFamily="34" charset="0"/>
                <a:cs typeface="Arial" panose="020B0604020202020204" pitchFamily="34" charset="0"/>
              </a:rPr>
              <a:t>     centro, las fichas de los clientes, los informes de los trabajadores, etc.</a:t>
            </a:r>
          </a:p>
          <a:p>
            <a:pPr marL="0" indent="0">
              <a:buNone/>
            </a:pPr>
            <a:r>
              <a:rPr lang="es-ES" dirty="0">
                <a:latin typeface="Arial" panose="020B0604020202020204" pitchFamily="34" charset="0"/>
                <a:cs typeface="Arial" panose="020B0604020202020204" pitchFamily="34" charset="0"/>
              </a:rPr>
              <a:t>     De su estudio se puede obtener la siguiente información:</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De los clientes : </a:t>
            </a:r>
            <a:r>
              <a:rPr lang="es-ES" dirty="0">
                <a:latin typeface="Arial" panose="020B0604020202020204" pitchFamily="34" charset="0"/>
                <a:cs typeface="Arial" panose="020B0604020202020204" pitchFamily="34" charset="0"/>
              </a:rPr>
              <a:t>Estadísticas sobre edad, sexo, etc. Características demográficas o socioeconómicas: de dónde provienen, qué tienen en común , qué compran, etc. Situaciones personales y preferencias. Cuando compran.</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De los productos servicios o tareas:</a:t>
            </a:r>
            <a:r>
              <a:rPr lang="es-ES" dirty="0">
                <a:latin typeface="Arial" panose="020B0604020202020204" pitchFamily="34" charset="0"/>
                <a:cs typeface="Arial" panose="020B0604020202020204" pitchFamily="34" charset="0"/>
              </a:rPr>
              <a:t> Tratamientos o productos más y menos demandados. Horas de mayor afluencia del centro. Épocas más favorables para la venta de productos y servicios. Establecimientos del costo medio de los servicios. Estadística de propinas en función del servicio. Estadística de desperfectos y su relación con los servicios o los profesionales.</a:t>
            </a:r>
          </a:p>
          <a:p>
            <a:pPr>
              <a:buFont typeface="Wingdings" panose="05000000000000000000" pitchFamily="2" charset="2"/>
              <a:buChar char="§"/>
            </a:pPr>
            <a:r>
              <a:rPr lang="es-ES" b="1" dirty="0">
                <a:latin typeface="Arial" panose="020B0604020202020204" pitchFamily="34" charset="0"/>
                <a:cs typeface="Arial" panose="020B0604020202020204" pitchFamily="34" charset="0"/>
              </a:rPr>
              <a:t>De los profesionales</a:t>
            </a:r>
            <a:r>
              <a:rPr lang="es-ES" dirty="0">
                <a:latin typeface="Arial" panose="020B0604020202020204" pitchFamily="34" charset="0"/>
                <a:cs typeface="Arial" panose="020B0604020202020204" pitchFamily="34" charset="0"/>
              </a:rPr>
              <a:t>: Profesionales que más tratamientos realizan. Ventas por profesional. Posible  acomodación de los profesionales en tratamientos más simples y cómodos. Estadística de propinas en función del profesional.</a:t>
            </a:r>
          </a:p>
          <a:p>
            <a:pPr marL="0" indent="0">
              <a:buNone/>
            </a:pPr>
            <a:r>
              <a:rPr lang="es-ES"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549550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93D7D4-9F86-785C-D6F6-8737489E4DF0}"/>
              </a:ext>
            </a:extLst>
          </p:cNvPr>
          <p:cNvSpPr>
            <a:spLocks noGrp="1"/>
          </p:cNvSpPr>
          <p:nvPr>
            <p:ph type="title"/>
          </p:nvPr>
        </p:nvSpPr>
        <p:spPr/>
        <p:txBody>
          <a:bodyPr/>
          <a:lstStyle/>
          <a:p>
            <a:r>
              <a:rPr lang="es-ES" b="1" dirty="0">
                <a:solidFill>
                  <a:schemeClr val="accent1"/>
                </a:solidFill>
                <a:latin typeface="Arial" panose="020B0604020202020204" pitchFamily="34" charset="0"/>
                <a:cs typeface="Arial" panose="020B0604020202020204" pitchFamily="34" charset="0"/>
              </a:rPr>
              <a:t>       MUESTREOS DE ACEPTACIÓN </a:t>
            </a:r>
          </a:p>
        </p:txBody>
      </p:sp>
      <p:sp>
        <p:nvSpPr>
          <p:cNvPr id="3" name="Marcador de contenido 2">
            <a:extLst>
              <a:ext uri="{FF2B5EF4-FFF2-40B4-BE49-F238E27FC236}">
                <a16:creationId xmlns:a16="http://schemas.microsoft.com/office/drawing/2014/main" id="{3E8D628E-15CA-17E5-80A9-3BBF5B3DBD4B}"/>
              </a:ext>
            </a:extLst>
          </p:cNvPr>
          <p:cNvSpPr>
            <a:spLocks noGrp="1"/>
          </p:cNvSpPr>
          <p:nvPr>
            <p:ph idx="1"/>
          </p:nvPr>
        </p:nvSpPr>
        <p:spPr/>
        <p:txBody>
          <a:bodyPr>
            <a:normAutofit lnSpcReduction="10000"/>
          </a:bodyPr>
          <a:lstStyle/>
          <a:p>
            <a:r>
              <a:rPr lang="es-ES" dirty="0">
                <a:latin typeface="Arial" panose="020B0604020202020204" pitchFamily="34" charset="0"/>
                <a:cs typeface="Arial" panose="020B0604020202020204" pitchFamily="34" charset="0"/>
              </a:rPr>
              <a:t>La realización periódica de encuestas de satisfacción permite conocer muchos datos acerca de la idoneidad de la política comercial de un centro y su adecuación a las necesidades de los clientes.</a:t>
            </a:r>
          </a:p>
          <a:p>
            <a:pPr marL="0" indent="0">
              <a:buNone/>
            </a:pPr>
            <a:r>
              <a:rPr lang="es-ES" dirty="0">
                <a:latin typeface="Arial" panose="020B0604020202020204" pitchFamily="34" charset="0"/>
                <a:cs typeface="Arial" panose="020B0604020202020204" pitchFamily="34" charset="0"/>
              </a:rPr>
              <a:t>Los resultados obtenidos tras el estudio de los sondeos deben emplearse como retroalimentación para, si es preciso, realizar las modificaciones requeridas para adaptarse al mercado.</a:t>
            </a:r>
          </a:p>
          <a:p>
            <a:pPr marL="0" indent="0">
              <a:buNone/>
            </a:pPr>
            <a:r>
              <a:rPr lang="es-ES" dirty="0">
                <a:latin typeface="Arial" panose="020B0604020202020204" pitchFamily="34" charset="0"/>
                <a:cs typeface="Arial" panose="020B0604020202020204" pitchFamily="34" charset="0"/>
              </a:rPr>
              <a:t>Los sondeos tienen que ser realizados con cierta periodicidad, siendo poco recomendable no realizarlos nunca o por el contrario, abusar de ellos. Además, se puede premiar al encuestado con alguna bonificación o regalo.</a:t>
            </a:r>
          </a:p>
          <a:p>
            <a:pPr marL="0" indent="0">
              <a:buNone/>
            </a:pPr>
            <a:r>
              <a:rPr lang="es-ES" dirty="0">
                <a:latin typeface="Arial" panose="020B0604020202020204" pitchFamily="34" charset="0"/>
                <a:cs typeface="Arial" panose="020B0604020202020204" pitchFamily="34" charset="0"/>
              </a:rPr>
              <a:t>Por último, la valoración debe ser metódica y concreta y tendrá que estudiarse siguiendo parámetros estadísticos.</a:t>
            </a:r>
          </a:p>
          <a:p>
            <a:pPr marL="0" indent="0">
              <a:buNone/>
            </a:pPr>
            <a:r>
              <a:rPr lang="es-E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002103824"/>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1715</TotalTime>
  <Words>2309</Words>
  <Application>Microsoft Office PowerPoint</Application>
  <PresentationFormat>Panorámica</PresentationFormat>
  <Paragraphs>117</Paragraphs>
  <Slides>17</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17</vt:i4>
      </vt:variant>
    </vt:vector>
  </HeadingPairs>
  <TitlesOfParts>
    <vt:vector size="23" baseType="lpstr">
      <vt:lpstr>Arial</vt:lpstr>
      <vt:lpstr>Calibri</vt:lpstr>
      <vt:lpstr>Century Gothic</vt:lpstr>
      <vt:lpstr>Wingdings</vt:lpstr>
      <vt:lpstr>Wingdings 3</vt:lpstr>
      <vt:lpstr>Espiral</vt:lpstr>
      <vt:lpstr>VALORACIÓN DE LA CALIDAD EN LOS SERVICIOS DE ESTÉTICA Y BELLEZA</vt:lpstr>
      <vt:lpstr>CALIDAD EN LOS SERVICIOS ESTÉTICOS </vt:lpstr>
      <vt:lpstr>CALIDAD EN UN CENTRO DE ESTÉTICA </vt:lpstr>
      <vt:lpstr>EVALUACIÓN DE LA CALIDAD EN LOS SERVICIOS DE ESTÉTICOS</vt:lpstr>
      <vt:lpstr>PARÁMETROS QUE DEFINEN LA CALIDAD DE LOS TRATAMIENTOS ESTÉTICOS</vt:lpstr>
      <vt:lpstr>TÉCNICAS DE EVALUACIÓN DEL GRADO DE SATISFACCIÓN DEL CLIENTE</vt:lpstr>
      <vt:lpstr>           DISEÑOS DE CONTRASTE </vt:lpstr>
      <vt:lpstr>  CONTROLES ESTADÍSTICOS</vt:lpstr>
      <vt:lpstr>       MUESTREOS DE ACEPTACIÓN </vt:lpstr>
      <vt:lpstr>DESVIACIONES Y DEFICIENCIAS EN LA PRESTACIÓN DE LOS SERVICIOS</vt:lpstr>
      <vt:lpstr>TÉCNICAS PARA DETECTAR LA DESVIACIÓN </vt:lpstr>
      <vt:lpstr>CAUSAS MÁS FRECUENTES DE RECLAMACIONES EN UN CENTRO DE ESTÉTICA INTEGRAL</vt:lpstr>
      <vt:lpstr>TÉCNICAS DE RESOLUCIÓN DE QUEJAS </vt:lpstr>
      <vt:lpstr>PROTOCOLO EN LAS RECLAMACIONES</vt:lpstr>
      <vt:lpstr>          PAUTAS DE ACTUACIÓN </vt:lpstr>
      <vt:lpstr>CORRECCIÓN DE LAS DESVIACIONES </vt:lpstr>
      <vt:lpstr>REGLAS ESENCIALES PARA EL PERSONAL PARA LA ATENCIÓN DE OBJECIONES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3 GESTION INSTALACIONES , MEDIOS TÉCNICOS Y MATERIALES</dc:title>
  <dc:creator>patricia busto lopez</dc:creator>
  <cp:lastModifiedBy>Teresa Calvo Salgueiro</cp:lastModifiedBy>
  <cp:revision>68</cp:revision>
  <dcterms:created xsi:type="dcterms:W3CDTF">2022-11-13T10:15:39Z</dcterms:created>
  <dcterms:modified xsi:type="dcterms:W3CDTF">2025-02-12T19:56:31Z</dcterms:modified>
</cp:coreProperties>
</file>