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1" r:id="rId34"/>
    <p:sldId id="292" r:id="rId35"/>
    <p:sldId id="293" r:id="rId36"/>
    <p:sldId id="289" r:id="rId37"/>
    <p:sldId id="290" r:id="rId38"/>
    <p:sldId id="294" r:id="rId39"/>
    <p:sldId id="295" r:id="rId40"/>
    <p:sldId id="296" r:id="rId41"/>
    <p:sldId id="297" r:id="rId42"/>
    <p:sldId id="29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cap="all"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Monday, January 4, 2021</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3151261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Monday, January 4,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1379659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Monday, January 4,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150383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Monday, January 4, 2021</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1418502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Monday, January 4,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188428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Monday, January 4,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1437255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Monday, January 4, 2021</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1819346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Monday, January 4, 2021</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1866033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Monday, January 4, 2021</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246632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Monday, January 4,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765124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Monday, January 4,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2981154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Monday, January 4, 2021</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‹Nº›</a:t>
            </a:fld>
            <a:endParaRPr lang="en-US" dirty="0"/>
          </a:p>
        </p:txBody>
      </p:sp>
    </p:spTree>
    <p:extLst>
      <p:ext uri="{BB962C8B-B14F-4D97-AF65-F5344CB8AC3E}">
        <p14:creationId xmlns:p14="http://schemas.microsoft.com/office/powerpoint/2010/main" val="215197962"/>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76" r:id="rId7"/>
    <p:sldLayoutId id="2147483675" r:id="rId8"/>
    <p:sldLayoutId id="2147483674" r:id="rId9"/>
    <p:sldLayoutId id="2147483665" r:id="rId10"/>
    <p:sldLayoutId id="2147483667" r:id="rId11"/>
  </p:sldLayoutIdLst>
  <p:hf sldNum="0" hdr="0" ftr="0" dt="0"/>
  <p:txStyles>
    <p:title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F3A7E8-6DA9-4C2B-ACC8-475F34DAEA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21CDF0-4D24-4190-9285-9016C19C1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6C1E23F-F17E-48A9-8BC8-F9E578350BB3}"/>
              </a:ext>
            </a:extLst>
          </p:cNvPr>
          <p:cNvSpPr>
            <a:spLocks noGrp="1"/>
          </p:cNvSpPr>
          <p:nvPr>
            <p:ph type="ctrTitle"/>
          </p:nvPr>
        </p:nvSpPr>
        <p:spPr>
          <a:xfrm>
            <a:off x="6540043" y="1635446"/>
            <a:ext cx="5015638" cy="3124349"/>
          </a:xfrm>
        </p:spPr>
        <p:txBody>
          <a:bodyPr>
            <a:normAutofit fontScale="90000"/>
          </a:bodyPr>
          <a:lstStyle/>
          <a:p>
            <a:r>
              <a:rPr lang="es-ES" sz="3900" dirty="0">
                <a:latin typeface="Sagona Book" panose="02020503050505020204" pitchFamily="18" charset="0"/>
              </a:rPr>
              <a:t>TEMA 9 APARATOLOGÍA CON APLICACIONES EN HIDRATACIÓN FACIAL Y CORPORAL</a:t>
            </a:r>
            <a:br>
              <a:rPr lang="es-ES" sz="3900" dirty="0"/>
            </a:br>
            <a:endParaRPr lang="es-ES" sz="3900" dirty="0"/>
          </a:p>
        </p:txBody>
      </p:sp>
      <p:pic>
        <p:nvPicPr>
          <p:cNvPr id="4" name="Imagen 3">
            <a:extLst>
              <a:ext uri="{FF2B5EF4-FFF2-40B4-BE49-F238E27FC236}">
                <a16:creationId xmlns:a16="http://schemas.microsoft.com/office/drawing/2014/main" id="{91CBF2B0-5476-4924-8B13-A1CB6F64B2A4}"/>
              </a:ext>
            </a:extLst>
          </p:cNvPr>
          <p:cNvPicPr>
            <a:picLocks noChangeAspect="1"/>
          </p:cNvPicPr>
          <p:nvPr/>
        </p:nvPicPr>
        <p:blipFill rotWithShape="1">
          <a:blip r:embed="rId2"/>
          <a:srcRect l="24789" r="26789"/>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grpSp>
        <p:nvGrpSpPr>
          <p:cNvPr id="13" name="Group 12">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09203" y="317452"/>
            <a:ext cx="2117174" cy="588806"/>
            <a:chOff x="4549904" y="5078157"/>
            <a:chExt cx="3023338" cy="840818"/>
          </a:xfrm>
        </p:grpSpPr>
        <p:sp>
          <p:nvSpPr>
            <p:cNvPr id="14"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5"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6"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8" name="Group 17">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90093" y="5372723"/>
            <a:ext cx="2088038" cy="719230"/>
            <a:chOff x="4532666" y="505937"/>
            <a:chExt cx="2981730" cy="1027064"/>
          </a:xfrm>
        </p:grpSpPr>
        <p:sp>
          <p:nvSpPr>
            <p:cNvPr id="19"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2197967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F58D3F4-AD3E-4263-85BF-7EB712458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383AC10-A272-4982-A610-DDA728D78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6FDED66-1461-4834-9923-329986747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5815" y="0"/>
            <a:ext cx="11196185" cy="6858000"/>
          </a:xfrm>
          <a:custGeom>
            <a:avLst/>
            <a:gdLst>
              <a:gd name="connsiteX0" fmla="*/ 678180 w 11196185"/>
              <a:gd name="connsiteY0" fmla="*/ 0 h 6858000"/>
              <a:gd name="connsiteX1" fmla="*/ 10577581 w 11196185"/>
              <a:gd name="connsiteY1" fmla="*/ 0 h 6858000"/>
              <a:gd name="connsiteX2" fmla="*/ 10716113 w 11196185"/>
              <a:gd name="connsiteY2" fmla="*/ 294338 h 6858000"/>
              <a:gd name="connsiteX3" fmla="*/ 11040720 w 11196185"/>
              <a:gd name="connsiteY3" fmla="*/ 992736 h 6858000"/>
              <a:gd name="connsiteX4" fmla="*/ 11188414 w 11196185"/>
              <a:gd name="connsiteY4" fmla="*/ 1350314 h 6858000"/>
              <a:gd name="connsiteX5" fmla="*/ 11196185 w 11196185"/>
              <a:gd name="connsiteY5" fmla="*/ 1382182 h 6858000"/>
              <a:gd name="connsiteX6" fmla="*/ 11196185 w 11196185"/>
              <a:gd name="connsiteY6" fmla="*/ 4121434 h 6858000"/>
              <a:gd name="connsiteX7" fmla="*/ 11176802 w 11196185"/>
              <a:gd name="connsiteY7" fmla="*/ 4304566 h 6858000"/>
              <a:gd name="connsiteX8" fmla="*/ 10289429 w 11196185"/>
              <a:gd name="connsiteY8" fmla="*/ 5937296 h 6858000"/>
              <a:gd name="connsiteX9" fmla="*/ 9411880 w 11196185"/>
              <a:gd name="connsiteY9" fmla="*/ 6851146 h 6858000"/>
              <a:gd name="connsiteX10" fmla="*/ 9402883 w 11196185"/>
              <a:gd name="connsiteY10" fmla="*/ 6858000 h 6858000"/>
              <a:gd name="connsiteX11" fmla="*/ 1880709 w 11196185"/>
              <a:gd name="connsiteY11" fmla="*/ 6858000 h 6858000"/>
              <a:gd name="connsiteX12" fmla="*/ 1838993 w 11196185"/>
              <a:gd name="connsiteY12" fmla="*/ 6821023 h 6858000"/>
              <a:gd name="connsiteX13" fmla="*/ 1110605 w 11196185"/>
              <a:gd name="connsiteY13" fmla="*/ 6101023 h 6858000"/>
              <a:gd name="connsiteX14" fmla="*/ 0 w 11196185"/>
              <a:gd name="connsiteY14" fmla="*/ 3022953 h 6858000"/>
              <a:gd name="connsiteX15" fmla="*/ 653297 w 11196185"/>
              <a:gd name="connsiteY15" fmla="*/ 431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96185" h="6858000">
                <a:moveTo>
                  <a:pt x="678180" y="0"/>
                </a:moveTo>
                <a:lnTo>
                  <a:pt x="10577581" y="0"/>
                </a:lnTo>
                <a:lnTo>
                  <a:pt x="10716113" y="294338"/>
                </a:lnTo>
                <a:cubicBezTo>
                  <a:pt x="10820232" y="519974"/>
                  <a:pt x="10926393" y="755332"/>
                  <a:pt x="11040720" y="992736"/>
                </a:cubicBezTo>
                <a:cubicBezTo>
                  <a:pt x="11101967" y="1099159"/>
                  <a:pt x="11150454" y="1219908"/>
                  <a:pt x="11188414" y="1350314"/>
                </a:cubicBezTo>
                <a:lnTo>
                  <a:pt x="11196185" y="1382182"/>
                </a:lnTo>
                <a:lnTo>
                  <a:pt x="11196185" y="4121434"/>
                </a:lnTo>
                <a:lnTo>
                  <a:pt x="11176802" y="4304566"/>
                </a:lnTo>
                <a:cubicBezTo>
                  <a:pt x="11053990" y="5160104"/>
                  <a:pt x="10546664" y="5536165"/>
                  <a:pt x="10289429" y="5937296"/>
                </a:cubicBezTo>
                <a:cubicBezTo>
                  <a:pt x="10175102" y="6195166"/>
                  <a:pt x="9816937" y="6534516"/>
                  <a:pt x="9411880" y="6851146"/>
                </a:cubicBezTo>
                <a:lnTo>
                  <a:pt x="9402883" y="6858000"/>
                </a:lnTo>
                <a:lnTo>
                  <a:pt x="1880709" y="6858000"/>
                </a:lnTo>
                <a:lnTo>
                  <a:pt x="1838993" y="6821023"/>
                </a:lnTo>
                <a:cubicBezTo>
                  <a:pt x="1404461" y="6426943"/>
                  <a:pt x="1110605" y="6101023"/>
                  <a:pt x="1110605" y="6101023"/>
                </a:cubicBezTo>
                <a:cubicBezTo>
                  <a:pt x="816622" y="5544351"/>
                  <a:pt x="0" y="3776098"/>
                  <a:pt x="0" y="3022953"/>
                </a:cubicBezTo>
                <a:cubicBezTo>
                  <a:pt x="0" y="2171572"/>
                  <a:pt x="195989" y="894500"/>
                  <a:pt x="653297" y="43119"/>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ítulo 1">
            <a:extLst>
              <a:ext uri="{FF2B5EF4-FFF2-40B4-BE49-F238E27FC236}">
                <a16:creationId xmlns:a16="http://schemas.microsoft.com/office/drawing/2014/main" id="{CCFD27D8-544B-452F-8BD5-C58FD352B1BE}"/>
              </a:ext>
            </a:extLst>
          </p:cNvPr>
          <p:cNvSpPr>
            <a:spLocks noGrp="1"/>
          </p:cNvSpPr>
          <p:nvPr>
            <p:ph type="title"/>
          </p:nvPr>
        </p:nvSpPr>
        <p:spPr>
          <a:xfrm>
            <a:off x="4561200" y="619200"/>
            <a:ext cx="4991961" cy="1477328"/>
          </a:xfrm>
        </p:spPr>
        <p:txBody>
          <a:bodyPr wrap="square" anchor="ctr">
            <a:normAutofit/>
          </a:bodyPr>
          <a:lstStyle/>
          <a:p>
            <a:r>
              <a:rPr lang="es-ES" sz="3200">
                <a:latin typeface="Sagona Book" panose="02020503050505020204" pitchFamily="18" charset="0"/>
              </a:rPr>
              <a:t>2,2 INDICACIONES Y CRITERIOS DE SELECCIÓN </a:t>
            </a:r>
          </a:p>
        </p:txBody>
      </p:sp>
      <p:sp>
        <p:nvSpPr>
          <p:cNvPr id="14" name="Freeform 10">
            <a:extLst>
              <a:ext uri="{FF2B5EF4-FFF2-40B4-BE49-F238E27FC236}">
                <a16:creationId xmlns:a16="http://schemas.microsoft.com/office/drawing/2014/main" id="{1607CD53-0FF9-47E9-94AD-2BF64BA80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198004" y="426519"/>
            <a:ext cx="2955087" cy="2765998"/>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Marcador de contenido 2">
            <a:extLst>
              <a:ext uri="{FF2B5EF4-FFF2-40B4-BE49-F238E27FC236}">
                <a16:creationId xmlns:a16="http://schemas.microsoft.com/office/drawing/2014/main" id="{76E3E48E-72AF-453F-8C26-B7B365E117A4}"/>
              </a:ext>
            </a:extLst>
          </p:cNvPr>
          <p:cNvSpPr>
            <a:spLocks noGrp="1"/>
          </p:cNvSpPr>
          <p:nvPr>
            <p:ph idx="1"/>
          </p:nvPr>
        </p:nvSpPr>
        <p:spPr>
          <a:xfrm>
            <a:off x="4560026" y="2541600"/>
            <a:ext cx="4991962" cy="3216273"/>
          </a:xfrm>
        </p:spPr>
        <p:txBody>
          <a:bodyPr>
            <a:normAutofit/>
          </a:bodyPr>
          <a:lstStyle/>
          <a:p>
            <a:r>
              <a:rPr lang="es-ES" dirty="0"/>
              <a:t>Higiene de la piel después  de la extracción de comedones.</a:t>
            </a:r>
          </a:p>
          <a:p>
            <a:r>
              <a:rPr lang="es-ES" dirty="0"/>
              <a:t>Hidratación, pieles desvitalizadas  y envejecidas.</a:t>
            </a:r>
          </a:p>
          <a:p>
            <a:r>
              <a:rPr lang="es-ES" dirty="0"/>
              <a:t>Pieles grasas, seborreicas y acné .</a:t>
            </a:r>
          </a:p>
          <a:p>
            <a:r>
              <a:rPr lang="es-ES" dirty="0"/>
              <a:t>Post-depilación .</a:t>
            </a:r>
          </a:p>
          <a:p>
            <a:r>
              <a:rPr lang="es-ES" dirty="0"/>
              <a:t>Tratamientos capilares </a:t>
            </a:r>
          </a:p>
          <a:p>
            <a:endParaRPr lang="es-ES" dirty="0"/>
          </a:p>
        </p:txBody>
      </p:sp>
    </p:spTree>
    <p:extLst>
      <p:ext uri="{BB962C8B-B14F-4D97-AF65-F5344CB8AC3E}">
        <p14:creationId xmlns:p14="http://schemas.microsoft.com/office/powerpoint/2010/main" val="687456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2" name="Título 1">
            <a:extLst>
              <a:ext uri="{FF2B5EF4-FFF2-40B4-BE49-F238E27FC236}">
                <a16:creationId xmlns:a16="http://schemas.microsoft.com/office/drawing/2014/main" id="{B5315EDA-9F5C-432C-844F-09B37E8338DC}"/>
              </a:ext>
            </a:extLst>
          </p:cNvPr>
          <p:cNvSpPr>
            <a:spLocks noGrp="1"/>
          </p:cNvSpPr>
          <p:nvPr>
            <p:ph type="title"/>
          </p:nvPr>
        </p:nvSpPr>
        <p:spPr>
          <a:xfrm>
            <a:off x="720000" y="619201"/>
            <a:ext cx="3095626" cy="1477328"/>
          </a:xfrm>
        </p:spPr>
        <p:txBody>
          <a:bodyPr>
            <a:normAutofit/>
          </a:bodyPr>
          <a:lstStyle/>
          <a:p>
            <a:r>
              <a:rPr lang="es-ES" sz="2700">
                <a:latin typeface="Sagona Book" panose="02020503050505020204" pitchFamily="18" charset="0"/>
              </a:rPr>
              <a:t>2,3 PRECAUCIONES </a:t>
            </a:r>
          </a:p>
        </p:txBody>
      </p:sp>
      <p:sp>
        <p:nvSpPr>
          <p:cNvPr id="3" name="Marcador de contenido 2">
            <a:extLst>
              <a:ext uri="{FF2B5EF4-FFF2-40B4-BE49-F238E27FC236}">
                <a16:creationId xmlns:a16="http://schemas.microsoft.com/office/drawing/2014/main" id="{4CDD7DFC-9536-485F-A39F-05AB4736A721}"/>
              </a:ext>
            </a:extLst>
          </p:cNvPr>
          <p:cNvSpPr>
            <a:spLocks noGrp="1"/>
          </p:cNvSpPr>
          <p:nvPr>
            <p:ph idx="1"/>
          </p:nvPr>
        </p:nvSpPr>
        <p:spPr>
          <a:xfrm>
            <a:off x="6444000" y="633600"/>
            <a:ext cx="4991962" cy="5135374"/>
          </a:xfrm>
        </p:spPr>
        <p:txBody>
          <a:bodyPr>
            <a:normAutofit/>
          </a:bodyPr>
          <a:lstStyle/>
          <a:p>
            <a:r>
              <a:rPr lang="es-ES" dirty="0"/>
              <a:t>No se puede utilizar  nunca sobre la piel humedecida con productos o líquidos inflamables ( alcohol, lociones que contengan alcohol, éter, etc.) pues las chispas podrían provocar su inflamación y dar lugar a una quemadura.</a:t>
            </a:r>
          </a:p>
          <a:p>
            <a:r>
              <a:rPr lang="es-ES" dirty="0"/>
              <a:t>Si se desinfectan los electrodos con alcohol, hay que asegurarse de que se ha evaporado antes de conectarlos.</a:t>
            </a:r>
          </a:p>
          <a:p>
            <a:r>
              <a:rPr lang="es-ES" dirty="0"/>
              <a:t>Excepto en el masaje indirecto, no se puede mantener  contacto físico con el cliente para no atraer la corriente.</a:t>
            </a:r>
          </a:p>
        </p:txBody>
      </p:sp>
    </p:spTree>
    <p:extLst>
      <p:ext uri="{BB962C8B-B14F-4D97-AF65-F5344CB8AC3E}">
        <p14:creationId xmlns:p14="http://schemas.microsoft.com/office/powerpoint/2010/main" val="1210566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9D6223-8D87-4038-BE74-D5224B024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FBF49-EC0D-4E09-A77B-DB4E8257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3AA13D0-BF0A-4B8F-9FD6-CAE2DCD93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9705717" cy="6858000"/>
          </a:xfrm>
          <a:custGeom>
            <a:avLst/>
            <a:gdLst>
              <a:gd name="connsiteX0" fmla="*/ 0 w 9705717"/>
              <a:gd name="connsiteY0" fmla="*/ 0 h 6858000"/>
              <a:gd name="connsiteX1" fmla="*/ 8892014 w 9705717"/>
              <a:gd name="connsiteY1" fmla="*/ 0 h 6858000"/>
              <a:gd name="connsiteX2" fmla="*/ 8948109 w 9705717"/>
              <a:gd name="connsiteY2" fmla="*/ 119185 h 6858000"/>
              <a:gd name="connsiteX3" fmla="*/ 9361712 w 9705717"/>
              <a:gd name="connsiteY3" fmla="*/ 1009060 h 6858000"/>
              <a:gd name="connsiteX4" fmla="*/ 9569814 w 9705717"/>
              <a:gd name="connsiteY4" fmla="*/ 4722415 h 6858000"/>
              <a:gd name="connsiteX5" fmla="*/ 8937785 w 9705717"/>
              <a:gd name="connsiteY5" fmla="*/ 6619105 h 6858000"/>
              <a:gd name="connsiteX6" fmla="*/ 8749280 w 9705717"/>
              <a:gd name="connsiteY6" fmla="*/ 6858000 h 6858000"/>
              <a:gd name="connsiteX7" fmla="*/ 0 w 970571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717" h="6858000">
                <a:moveTo>
                  <a:pt x="0" y="0"/>
                </a:moveTo>
                <a:lnTo>
                  <a:pt x="8892014" y="0"/>
                </a:lnTo>
                <a:lnTo>
                  <a:pt x="8948109" y="119185"/>
                </a:lnTo>
                <a:cubicBezTo>
                  <a:pt x="9080774" y="406683"/>
                  <a:pt x="9216041" y="706568"/>
                  <a:pt x="9361712" y="1009060"/>
                </a:cubicBezTo>
                <a:cubicBezTo>
                  <a:pt x="9986018" y="2093861"/>
                  <a:pt x="9569814" y="4346908"/>
                  <a:pt x="9569814" y="4722415"/>
                </a:cubicBezTo>
                <a:cubicBezTo>
                  <a:pt x="9569814" y="5635108"/>
                  <a:pt x="9260912" y="6189243"/>
                  <a:pt x="8937785" y="6619105"/>
                </a:cubicBezTo>
                <a:lnTo>
                  <a:pt x="874928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ítulo 1">
            <a:extLst>
              <a:ext uri="{FF2B5EF4-FFF2-40B4-BE49-F238E27FC236}">
                <a16:creationId xmlns:a16="http://schemas.microsoft.com/office/drawing/2014/main" id="{3AAD99EB-FD75-4DF2-B6E4-2942327EDC27}"/>
              </a:ext>
            </a:extLst>
          </p:cNvPr>
          <p:cNvSpPr>
            <a:spLocks noGrp="1"/>
          </p:cNvSpPr>
          <p:nvPr>
            <p:ph type="title"/>
          </p:nvPr>
        </p:nvSpPr>
        <p:spPr>
          <a:xfrm>
            <a:off x="720000" y="619200"/>
            <a:ext cx="6911974" cy="1477328"/>
          </a:xfrm>
        </p:spPr>
        <p:txBody>
          <a:bodyPr wrap="square" anchor="ctr">
            <a:normAutofit/>
          </a:bodyPr>
          <a:lstStyle/>
          <a:p>
            <a:r>
              <a:rPr lang="es-ES" sz="3200">
                <a:latin typeface="Sagona Book" panose="02020503050505020204" pitchFamily="18" charset="0"/>
              </a:rPr>
              <a:t>2.4 CONTRAINDICACIONES </a:t>
            </a:r>
          </a:p>
        </p:txBody>
      </p:sp>
      <p:sp>
        <p:nvSpPr>
          <p:cNvPr id="3" name="Marcador de contenido 2">
            <a:extLst>
              <a:ext uri="{FF2B5EF4-FFF2-40B4-BE49-F238E27FC236}">
                <a16:creationId xmlns:a16="http://schemas.microsoft.com/office/drawing/2014/main" id="{609F875C-E0BA-4ED9-8C38-10C9DB70B165}"/>
              </a:ext>
            </a:extLst>
          </p:cNvPr>
          <p:cNvSpPr>
            <a:spLocks noGrp="1"/>
          </p:cNvSpPr>
          <p:nvPr>
            <p:ph idx="1"/>
          </p:nvPr>
        </p:nvSpPr>
        <p:spPr>
          <a:xfrm>
            <a:off x="720000" y="2096528"/>
            <a:ext cx="6911975" cy="3661345"/>
          </a:xfrm>
        </p:spPr>
        <p:txBody>
          <a:bodyPr>
            <a:normAutofit/>
          </a:bodyPr>
          <a:lstStyle/>
          <a:p>
            <a:r>
              <a:rPr lang="es-ES" dirty="0"/>
              <a:t>Personas portadoras de marcapasos cardiaco.</a:t>
            </a:r>
          </a:p>
          <a:p>
            <a:r>
              <a:rPr lang="es-ES" dirty="0"/>
              <a:t>Sobre el abdomen de mujeres gestantes. </a:t>
            </a:r>
          </a:p>
          <a:p>
            <a:r>
              <a:rPr lang="es-ES" dirty="0"/>
              <a:t>Personas que padezcan epilepsias.</a:t>
            </a:r>
          </a:p>
          <a:p>
            <a:r>
              <a:rPr lang="es-ES" dirty="0"/>
              <a:t>Procesos infecciosos graves.</a:t>
            </a:r>
          </a:p>
          <a:p>
            <a:r>
              <a:rPr lang="es-ES" dirty="0"/>
              <a:t>Zonas que padezcan una alteración vascular muy marcada, como varicosidades, eritrosis y telangiectasias.</a:t>
            </a:r>
          </a:p>
        </p:txBody>
      </p:sp>
      <p:sp>
        <p:nvSpPr>
          <p:cNvPr id="14" name="Freeform 10">
            <a:extLst>
              <a:ext uri="{FF2B5EF4-FFF2-40B4-BE49-F238E27FC236}">
                <a16:creationId xmlns:a16="http://schemas.microsoft.com/office/drawing/2014/main" id="{15BE2CF8-7196-4BC3-B312-B0EE486D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8226571" y="2916066"/>
            <a:ext cx="3518890" cy="3293724"/>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727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3D0588-CC06-482D-875E-55390C943BF5}"/>
              </a:ext>
            </a:extLst>
          </p:cNvPr>
          <p:cNvSpPr>
            <a:spLocks noGrp="1"/>
          </p:cNvSpPr>
          <p:nvPr>
            <p:ph type="title"/>
          </p:nvPr>
        </p:nvSpPr>
        <p:spPr>
          <a:xfrm>
            <a:off x="720000" y="619200"/>
            <a:ext cx="10728322" cy="1659766"/>
          </a:xfrm>
        </p:spPr>
        <p:txBody>
          <a:bodyPr>
            <a:noAutofit/>
          </a:bodyPr>
          <a:lstStyle/>
          <a:p>
            <a:r>
              <a:rPr lang="es-ES" sz="3200" dirty="0">
                <a:latin typeface="Sagona Book" panose="02020503050505020204" pitchFamily="18" charset="0"/>
              </a:rPr>
              <a:t>3. EQUIPO CON ACCIÓN MECÁNICA Y TERMOTERAPIA. </a:t>
            </a:r>
          </a:p>
        </p:txBody>
      </p:sp>
      <p:sp>
        <p:nvSpPr>
          <p:cNvPr id="3" name="Marcador de contenido 2">
            <a:extLst>
              <a:ext uri="{FF2B5EF4-FFF2-40B4-BE49-F238E27FC236}">
                <a16:creationId xmlns:a16="http://schemas.microsoft.com/office/drawing/2014/main" id="{1B9F2284-0308-427E-A6E5-447DED2BCDD9}"/>
              </a:ext>
            </a:extLst>
          </p:cNvPr>
          <p:cNvSpPr>
            <a:spLocks noGrp="1"/>
          </p:cNvSpPr>
          <p:nvPr>
            <p:ph idx="1"/>
          </p:nvPr>
        </p:nvSpPr>
        <p:spPr/>
        <p:txBody>
          <a:bodyPr>
            <a:normAutofit/>
          </a:bodyPr>
          <a:lstStyle/>
          <a:p>
            <a:pPr>
              <a:buFont typeface="Wingdings" panose="05000000000000000000" pitchFamily="2" charset="2"/>
              <a:buChar char="§"/>
            </a:pPr>
            <a:r>
              <a:rPr kumimoji="0" lang="es-ES" b="0" i="0" u="none" strike="noStrike" kern="1200" cap="none" spc="40" normalizeH="0" baseline="0" noProof="0" dirty="0">
                <a:ln>
                  <a:noFill/>
                </a:ln>
                <a:solidFill>
                  <a:prstClr val="white"/>
                </a:solidFill>
                <a:effectLst/>
                <a:uLnTx/>
                <a:uFillTx/>
                <a:latin typeface="Sagona Book" panose="02020503050505020204" pitchFamily="18" charset="0"/>
                <a:ea typeface="+mj-ea"/>
                <a:cs typeface="+mj-cs"/>
              </a:rPr>
              <a:t>Equipo comprensor para pulverizaciones frías  y aspiración con ventosas: Es un equipo mecánico que absorbe, comprime y lanza aire a presión. Tiene dos funciones :</a:t>
            </a:r>
          </a:p>
          <a:p>
            <a:r>
              <a:rPr kumimoji="0" lang="es-ES" b="0" i="0" u="none" strike="noStrike" kern="1200" cap="none" spc="40" normalizeH="0" baseline="0" noProof="0" dirty="0">
                <a:ln>
                  <a:noFill/>
                </a:ln>
                <a:solidFill>
                  <a:prstClr val="white"/>
                </a:solidFill>
                <a:effectLst/>
                <a:uLnTx/>
                <a:uFillTx/>
                <a:latin typeface="Sagona Book" panose="02020503050505020204" pitchFamily="18" charset="0"/>
                <a:ea typeface="+mj-ea"/>
                <a:cs typeface="+mj-cs"/>
              </a:rPr>
              <a:t>La boquilla de salida de aire conectada a una botella , que puede contener distintos tipos de líquidos, tónicos ,infusiones, </a:t>
            </a:r>
            <a:r>
              <a:rPr kumimoji="0" lang="es-ES" b="0" i="0" u="none" strike="noStrike" kern="1200" cap="none" spc="40" normalizeH="0" baseline="0" noProof="0" dirty="0" err="1">
                <a:ln>
                  <a:noFill/>
                </a:ln>
                <a:solidFill>
                  <a:prstClr val="white"/>
                </a:solidFill>
                <a:effectLst/>
                <a:uLnTx/>
                <a:uFillTx/>
                <a:latin typeface="Sagona Book" panose="02020503050505020204" pitchFamily="18" charset="0"/>
                <a:ea typeface="+mj-ea"/>
                <a:cs typeface="+mj-cs"/>
              </a:rPr>
              <a:t>etc</a:t>
            </a:r>
            <a:r>
              <a:rPr lang="es-ES" spc="40" dirty="0">
                <a:solidFill>
                  <a:prstClr val="white"/>
                </a:solidFill>
                <a:latin typeface="Sagona Book" panose="02020503050505020204" pitchFamily="18" charset="0"/>
                <a:ea typeface="+mj-ea"/>
                <a:cs typeface="+mj-cs"/>
              </a:rPr>
              <a:t>..  Realiza pulverizaciones en forma de lluvia o pulverización fusiforme.( presión positiva)</a:t>
            </a:r>
          </a:p>
          <a:p>
            <a:r>
              <a:rPr lang="es-ES" spc="40" dirty="0">
                <a:solidFill>
                  <a:prstClr val="white"/>
                </a:solidFill>
                <a:latin typeface="Sagona Book" panose="02020503050505020204" pitchFamily="18" charset="0"/>
                <a:ea typeface="+mj-ea"/>
                <a:cs typeface="+mj-cs"/>
              </a:rPr>
              <a:t>Mediante una boquilla de entrada de aire conectada a unas campanas de cristal ( ventosas ), realiza una succión continua (presión negativa) </a:t>
            </a:r>
          </a:p>
          <a:p>
            <a:endParaRPr kumimoji="0" lang="es-ES" b="0" i="0" u="none" strike="noStrike" kern="1200" cap="none" spc="40" normalizeH="0" baseline="0" noProof="0" dirty="0">
              <a:ln>
                <a:noFill/>
              </a:ln>
              <a:solidFill>
                <a:prstClr val="white"/>
              </a:solidFill>
              <a:effectLst/>
              <a:uLnTx/>
              <a:uFillTx/>
              <a:latin typeface="Sagona Book" panose="02020503050505020204" pitchFamily="18" charset="0"/>
              <a:ea typeface="+mj-ea"/>
              <a:cs typeface="+mj-cs"/>
            </a:endParaRPr>
          </a:p>
          <a:p>
            <a:pPr marL="0" indent="0">
              <a:buNone/>
            </a:pPr>
            <a:endParaRPr lang="es-ES" dirty="0"/>
          </a:p>
        </p:txBody>
      </p:sp>
    </p:spTree>
    <p:extLst>
      <p:ext uri="{BB962C8B-B14F-4D97-AF65-F5344CB8AC3E}">
        <p14:creationId xmlns:p14="http://schemas.microsoft.com/office/powerpoint/2010/main" val="1289704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69CF112-CE49-4CE6-991F-E4A6FCAD4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19DD768C-AB34-4050-94FA-A43A8EB1CB21}"/>
              </a:ext>
            </a:extLst>
          </p:cNvPr>
          <p:cNvPicPr>
            <a:picLocks noChangeAspect="1"/>
          </p:cNvPicPr>
          <p:nvPr/>
        </p:nvPicPr>
        <p:blipFill rotWithShape="1">
          <a:blip r:embed="rId2"/>
          <a:srcRect r="-1" b="6411"/>
          <a:stretch/>
        </p:blipFill>
        <p:spPr>
          <a:xfrm>
            <a:off x="7333307" y="10"/>
            <a:ext cx="4858695" cy="6857990"/>
          </a:xfrm>
          <a:custGeom>
            <a:avLst/>
            <a:gdLst/>
            <a:ahLst/>
            <a:cxnLst/>
            <a:rect l="l" t="t" r="r" b="b"/>
            <a:pathLst>
              <a:path w="4858695" h="6858000">
                <a:moveTo>
                  <a:pt x="492746" y="0"/>
                </a:moveTo>
                <a:lnTo>
                  <a:pt x="4858695" y="0"/>
                </a:lnTo>
                <a:lnTo>
                  <a:pt x="4858695" y="6858000"/>
                </a:lnTo>
                <a:lnTo>
                  <a:pt x="0" y="6858000"/>
                </a:lnTo>
                <a:lnTo>
                  <a:pt x="8292" y="6849586"/>
                </a:lnTo>
                <a:cubicBezTo>
                  <a:pt x="364724" y="6471364"/>
                  <a:pt x="1039362" y="5693031"/>
                  <a:pt x="1267733" y="4893468"/>
                </a:cubicBezTo>
                <a:cubicBezTo>
                  <a:pt x="1496104" y="4093905"/>
                  <a:pt x="1464141" y="2947616"/>
                  <a:pt x="1378520" y="2052209"/>
                </a:cubicBezTo>
                <a:cubicBezTo>
                  <a:pt x="1292899" y="1156802"/>
                  <a:pt x="980727" y="345663"/>
                  <a:pt x="492746" y="0"/>
                </a:cubicBezTo>
                <a:close/>
              </a:path>
            </a:pathLst>
          </a:custGeom>
        </p:spPr>
      </p:pic>
      <p:sp>
        <p:nvSpPr>
          <p:cNvPr id="2" name="Título 1">
            <a:extLst>
              <a:ext uri="{FF2B5EF4-FFF2-40B4-BE49-F238E27FC236}">
                <a16:creationId xmlns:a16="http://schemas.microsoft.com/office/drawing/2014/main" id="{AD4F39FF-9FED-4160-B88C-8DDBEFCDCA2E}"/>
              </a:ext>
            </a:extLst>
          </p:cNvPr>
          <p:cNvSpPr>
            <a:spLocks noGrp="1"/>
          </p:cNvSpPr>
          <p:nvPr>
            <p:ph type="title"/>
          </p:nvPr>
        </p:nvSpPr>
        <p:spPr>
          <a:xfrm>
            <a:off x="720000" y="619200"/>
            <a:ext cx="6923812" cy="1477328"/>
          </a:xfrm>
        </p:spPr>
        <p:txBody>
          <a:bodyPr wrap="square" anchor="ctr">
            <a:normAutofit/>
          </a:bodyPr>
          <a:lstStyle/>
          <a:p>
            <a:r>
              <a:rPr lang="es-ES" sz="3200">
                <a:latin typeface="+mn-lt"/>
              </a:rPr>
              <a:t>3.2 INDICACIONES Y CRITERIOS DE SELECCIÓN: PULVERIZACIONES.</a:t>
            </a:r>
          </a:p>
        </p:txBody>
      </p:sp>
      <p:sp>
        <p:nvSpPr>
          <p:cNvPr id="3" name="Marcador de contenido 2">
            <a:extLst>
              <a:ext uri="{FF2B5EF4-FFF2-40B4-BE49-F238E27FC236}">
                <a16:creationId xmlns:a16="http://schemas.microsoft.com/office/drawing/2014/main" id="{E87DEB74-0B94-4994-8F0A-573F3DE9C40C}"/>
              </a:ext>
            </a:extLst>
          </p:cNvPr>
          <p:cNvSpPr>
            <a:spLocks noGrp="1"/>
          </p:cNvSpPr>
          <p:nvPr>
            <p:ph idx="1"/>
          </p:nvPr>
        </p:nvSpPr>
        <p:spPr>
          <a:xfrm>
            <a:off x="719999" y="2541600"/>
            <a:ext cx="6923813" cy="3216273"/>
          </a:xfrm>
        </p:spPr>
        <p:txBody>
          <a:bodyPr>
            <a:normAutofit/>
          </a:bodyPr>
          <a:lstStyle/>
          <a:p>
            <a:pPr>
              <a:lnSpc>
                <a:spcPct val="110000"/>
              </a:lnSpc>
            </a:pPr>
            <a:r>
              <a:rPr lang="es-ES" sz="1900" dirty="0"/>
              <a:t>Su aplicación es tonificante, refrescante y ayuda a cerrar los folículos pilosebáceos .A estos se suman los efectos propios del cosmético empleado (hidratante , astringente , etc..) </a:t>
            </a:r>
          </a:p>
          <a:p>
            <a:pPr>
              <a:lnSpc>
                <a:spcPct val="110000"/>
              </a:lnSpc>
            </a:pPr>
            <a:r>
              <a:rPr lang="es-ES" sz="1900" dirty="0"/>
              <a:t>Se pueden utilizar para todo tipo de pieles, solo hay que variar el cosmético que se quiere aplicar.</a:t>
            </a:r>
          </a:p>
          <a:p>
            <a:pPr>
              <a:lnSpc>
                <a:spcPct val="110000"/>
              </a:lnSpc>
            </a:pPr>
            <a:r>
              <a:rPr lang="es-ES" sz="1900" dirty="0"/>
              <a:t>Ayuda a eliminar los restos de cosméticos que quedan sobre la piel, por lo que se aplican después del desmaquillado, exfoliación o mascarilla .</a:t>
            </a:r>
          </a:p>
        </p:txBody>
      </p:sp>
    </p:spTree>
    <p:extLst>
      <p:ext uri="{BB962C8B-B14F-4D97-AF65-F5344CB8AC3E}">
        <p14:creationId xmlns:p14="http://schemas.microsoft.com/office/powerpoint/2010/main" val="4283158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1D3B63D-97A2-43B6-B140-7FADB9C54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9AB3E9-A7F5-451B-8FC3-9BBE53056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9E240AB-56A1-48DA-9A64-EBB6B44594AA}"/>
              </a:ext>
            </a:extLst>
          </p:cNvPr>
          <p:cNvSpPr>
            <a:spLocks noGrp="1"/>
          </p:cNvSpPr>
          <p:nvPr>
            <p:ph type="title"/>
          </p:nvPr>
        </p:nvSpPr>
        <p:spPr>
          <a:xfrm>
            <a:off x="720000" y="619200"/>
            <a:ext cx="4991961" cy="1477328"/>
          </a:xfrm>
        </p:spPr>
        <p:txBody>
          <a:bodyPr wrap="square" anchor="ctr">
            <a:normAutofit/>
          </a:bodyPr>
          <a:lstStyle/>
          <a:p>
            <a:r>
              <a:rPr lang="es-ES" sz="3000">
                <a:latin typeface="+mn-lt"/>
              </a:rPr>
              <a:t>3.3 INDICACIONES Y CRITERIOS DE SELECCIÓN: VENTOSAS.</a:t>
            </a:r>
          </a:p>
        </p:txBody>
      </p:sp>
      <p:sp>
        <p:nvSpPr>
          <p:cNvPr id="3" name="Marcador de contenido 2">
            <a:extLst>
              <a:ext uri="{FF2B5EF4-FFF2-40B4-BE49-F238E27FC236}">
                <a16:creationId xmlns:a16="http://schemas.microsoft.com/office/drawing/2014/main" id="{7270635B-168F-43D0-B5AC-32D2F237E0D6}"/>
              </a:ext>
            </a:extLst>
          </p:cNvPr>
          <p:cNvSpPr>
            <a:spLocks noGrp="1"/>
          </p:cNvSpPr>
          <p:nvPr>
            <p:ph idx="1"/>
          </p:nvPr>
        </p:nvSpPr>
        <p:spPr>
          <a:xfrm>
            <a:off x="720000" y="2541600"/>
            <a:ext cx="4991962" cy="3216273"/>
          </a:xfrm>
        </p:spPr>
        <p:txBody>
          <a:bodyPr>
            <a:normAutofit/>
          </a:bodyPr>
          <a:lstStyle/>
          <a:p>
            <a:pPr>
              <a:lnSpc>
                <a:spcPct val="110000"/>
              </a:lnSpc>
            </a:pPr>
            <a:r>
              <a:rPr lang="es-ES" sz="1700"/>
              <a:t>Activan la circulación sanguínea y linfática, produciendo hiperemia con el consiguiente efecto trófico y eliminación de productos de desecho; estimulan la reabsorción de líquidos intersticiales, ayudan a vaciar los canales pilosebáceos y mejoran la absorción de productos en la piel.</a:t>
            </a:r>
          </a:p>
          <a:p>
            <a:pPr>
              <a:lnSpc>
                <a:spcPct val="110000"/>
              </a:lnSpc>
            </a:pPr>
            <a:r>
              <a:rPr lang="es-ES" sz="1700"/>
              <a:t>Las ventosas se utilizan en tratamientos de higiene y de hidratación .</a:t>
            </a:r>
          </a:p>
        </p:txBody>
      </p:sp>
      <p:pic>
        <p:nvPicPr>
          <p:cNvPr id="4" name="Imagen 3">
            <a:extLst>
              <a:ext uri="{FF2B5EF4-FFF2-40B4-BE49-F238E27FC236}">
                <a16:creationId xmlns:a16="http://schemas.microsoft.com/office/drawing/2014/main" id="{5DD0793C-7676-45E0-94D6-C1C3C2B71975}"/>
              </a:ext>
            </a:extLst>
          </p:cNvPr>
          <p:cNvPicPr>
            <a:picLocks noChangeAspect="1"/>
          </p:cNvPicPr>
          <p:nvPr/>
        </p:nvPicPr>
        <p:blipFill>
          <a:blip r:embed="rId2"/>
          <a:stretch>
            <a:fillRect/>
          </a:stretch>
        </p:blipFill>
        <p:spPr>
          <a:xfrm>
            <a:off x="6444525" y="917269"/>
            <a:ext cx="5014800" cy="5014800"/>
          </a:xfrm>
          <a:custGeom>
            <a:avLst/>
            <a:gdLst/>
            <a:ahLst/>
            <a:cxnLst/>
            <a:rect l="l" t="t" r="r" b="b"/>
            <a:pathLst>
              <a:path w="5014800" h="5409338">
                <a:moveTo>
                  <a:pt x="0" y="0"/>
                </a:moveTo>
                <a:lnTo>
                  <a:pt x="5014800" y="0"/>
                </a:lnTo>
                <a:lnTo>
                  <a:pt x="5014800" y="5409338"/>
                </a:lnTo>
                <a:lnTo>
                  <a:pt x="0" y="5409338"/>
                </a:lnTo>
                <a:close/>
              </a:path>
            </a:pathLst>
          </a:custGeom>
        </p:spPr>
      </p:pic>
    </p:spTree>
    <p:extLst>
      <p:ext uri="{BB962C8B-B14F-4D97-AF65-F5344CB8AC3E}">
        <p14:creationId xmlns:p14="http://schemas.microsoft.com/office/powerpoint/2010/main" val="672591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F58D3F4-AD3E-4263-85BF-7EB712458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383AC10-A272-4982-A610-DDA728D78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6FDED66-1461-4834-9923-329986747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5815" y="0"/>
            <a:ext cx="11196185" cy="6858000"/>
          </a:xfrm>
          <a:custGeom>
            <a:avLst/>
            <a:gdLst>
              <a:gd name="connsiteX0" fmla="*/ 678180 w 11196185"/>
              <a:gd name="connsiteY0" fmla="*/ 0 h 6858000"/>
              <a:gd name="connsiteX1" fmla="*/ 10577581 w 11196185"/>
              <a:gd name="connsiteY1" fmla="*/ 0 h 6858000"/>
              <a:gd name="connsiteX2" fmla="*/ 10716113 w 11196185"/>
              <a:gd name="connsiteY2" fmla="*/ 294338 h 6858000"/>
              <a:gd name="connsiteX3" fmla="*/ 11040720 w 11196185"/>
              <a:gd name="connsiteY3" fmla="*/ 992736 h 6858000"/>
              <a:gd name="connsiteX4" fmla="*/ 11188414 w 11196185"/>
              <a:gd name="connsiteY4" fmla="*/ 1350314 h 6858000"/>
              <a:gd name="connsiteX5" fmla="*/ 11196185 w 11196185"/>
              <a:gd name="connsiteY5" fmla="*/ 1382182 h 6858000"/>
              <a:gd name="connsiteX6" fmla="*/ 11196185 w 11196185"/>
              <a:gd name="connsiteY6" fmla="*/ 4121434 h 6858000"/>
              <a:gd name="connsiteX7" fmla="*/ 11176802 w 11196185"/>
              <a:gd name="connsiteY7" fmla="*/ 4304566 h 6858000"/>
              <a:gd name="connsiteX8" fmla="*/ 10289429 w 11196185"/>
              <a:gd name="connsiteY8" fmla="*/ 5937296 h 6858000"/>
              <a:gd name="connsiteX9" fmla="*/ 9411880 w 11196185"/>
              <a:gd name="connsiteY9" fmla="*/ 6851146 h 6858000"/>
              <a:gd name="connsiteX10" fmla="*/ 9402883 w 11196185"/>
              <a:gd name="connsiteY10" fmla="*/ 6858000 h 6858000"/>
              <a:gd name="connsiteX11" fmla="*/ 1880709 w 11196185"/>
              <a:gd name="connsiteY11" fmla="*/ 6858000 h 6858000"/>
              <a:gd name="connsiteX12" fmla="*/ 1838993 w 11196185"/>
              <a:gd name="connsiteY12" fmla="*/ 6821023 h 6858000"/>
              <a:gd name="connsiteX13" fmla="*/ 1110605 w 11196185"/>
              <a:gd name="connsiteY13" fmla="*/ 6101023 h 6858000"/>
              <a:gd name="connsiteX14" fmla="*/ 0 w 11196185"/>
              <a:gd name="connsiteY14" fmla="*/ 3022953 h 6858000"/>
              <a:gd name="connsiteX15" fmla="*/ 653297 w 11196185"/>
              <a:gd name="connsiteY15" fmla="*/ 431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96185" h="6858000">
                <a:moveTo>
                  <a:pt x="678180" y="0"/>
                </a:moveTo>
                <a:lnTo>
                  <a:pt x="10577581" y="0"/>
                </a:lnTo>
                <a:lnTo>
                  <a:pt x="10716113" y="294338"/>
                </a:lnTo>
                <a:cubicBezTo>
                  <a:pt x="10820232" y="519974"/>
                  <a:pt x="10926393" y="755332"/>
                  <a:pt x="11040720" y="992736"/>
                </a:cubicBezTo>
                <a:cubicBezTo>
                  <a:pt x="11101967" y="1099159"/>
                  <a:pt x="11150454" y="1219908"/>
                  <a:pt x="11188414" y="1350314"/>
                </a:cubicBezTo>
                <a:lnTo>
                  <a:pt x="11196185" y="1382182"/>
                </a:lnTo>
                <a:lnTo>
                  <a:pt x="11196185" y="4121434"/>
                </a:lnTo>
                <a:lnTo>
                  <a:pt x="11176802" y="4304566"/>
                </a:lnTo>
                <a:cubicBezTo>
                  <a:pt x="11053990" y="5160104"/>
                  <a:pt x="10546664" y="5536165"/>
                  <a:pt x="10289429" y="5937296"/>
                </a:cubicBezTo>
                <a:cubicBezTo>
                  <a:pt x="10175102" y="6195166"/>
                  <a:pt x="9816937" y="6534516"/>
                  <a:pt x="9411880" y="6851146"/>
                </a:cubicBezTo>
                <a:lnTo>
                  <a:pt x="9402883" y="6858000"/>
                </a:lnTo>
                <a:lnTo>
                  <a:pt x="1880709" y="6858000"/>
                </a:lnTo>
                <a:lnTo>
                  <a:pt x="1838993" y="6821023"/>
                </a:lnTo>
                <a:cubicBezTo>
                  <a:pt x="1404461" y="6426943"/>
                  <a:pt x="1110605" y="6101023"/>
                  <a:pt x="1110605" y="6101023"/>
                </a:cubicBezTo>
                <a:cubicBezTo>
                  <a:pt x="816622" y="5544351"/>
                  <a:pt x="0" y="3776098"/>
                  <a:pt x="0" y="3022953"/>
                </a:cubicBezTo>
                <a:cubicBezTo>
                  <a:pt x="0" y="2171572"/>
                  <a:pt x="195989" y="894500"/>
                  <a:pt x="653297" y="43119"/>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ítulo 1">
            <a:extLst>
              <a:ext uri="{FF2B5EF4-FFF2-40B4-BE49-F238E27FC236}">
                <a16:creationId xmlns:a16="http://schemas.microsoft.com/office/drawing/2014/main" id="{6E0B8479-3D73-4BD2-B263-CAD882334445}"/>
              </a:ext>
            </a:extLst>
          </p:cNvPr>
          <p:cNvSpPr>
            <a:spLocks noGrp="1"/>
          </p:cNvSpPr>
          <p:nvPr>
            <p:ph type="title"/>
          </p:nvPr>
        </p:nvSpPr>
        <p:spPr>
          <a:xfrm>
            <a:off x="4561200" y="619200"/>
            <a:ext cx="4991961" cy="1477328"/>
          </a:xfrm>
        </p:spPr>
        <p:txBody>
          <a:bodyPr wrap="square" anchor="ctr">
            <a:normAutofit/>
          </a:bodyPr>
          <a:lstStyle/>
          <a:p>
            <a:r>
              <a:rPr lang="es-ES" sz="3200" dirty="0">
                <a:latin typeface="+mn-lt"/>
              </a:rPr>
              <a:t>PRECAUCIONES  DE LAS VENTOSAS </a:t>
            </a:r>
          </a:p>
        </p:txBody>
      </p:sp>
      <p:sp>
        <p:nvSpPr>
          <p:cNvPr id="14" name="Freeform 10">
            <a:extLst>
              <a:ext uri="{FF2B5EF4-FFF2-40B4-BE49-F238E27FC236}">
                <a16:creationId xmlns:a16="http://schemas.microsoft.com/office/drawing/2014/main" id="{1607CD53-0FF9-47E9-94AD-2BF64BA80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198004" y="426519"/>
            <a:ext cx="2955087" cy="2765998"/>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Marcador de contenido 2">
            <a:extLst>
              <a:ext uri="{FF2B5EF4-FFF2-40B4-BE49-F238E27FC236}">
                <a16:creationId xmlns:a16="http://schemas.microsoft.com/office/drawing/2014/main" id="{E605AF61-5356-48CD-95F9-4D942D50E1DC}"/>
              </a:ext>
            </a:extLst>
          </p:cNvPr>
          <p:cNvSpPr>
            <a:spLocks noGrp="1"/>
          </p:cNvSpPr>
          <p:nvPr>
            <p:ph idx="1"/>
          </p:nvPr>
        </p:nvSpPr>
        <p:spPr>
          <a:xfrm>
            <a:off x="4560026" y="2541600"/>
            <a:ext cx="4991962" cy="3216273"/>
          </a:xfrm>
        </p:spPr>
        <p:txBody>
          <a:bodyPr>
            <a:normAutofit/>
          </a:bodyPr>
          <a:lstStyle/>
          <a:p>
            <a:pPr>
              <a:lnSpc>
                <a:spcPct val="110000"/>
              </a:lnSpc>
            </a:pPr>
            <a:r>
              <a:rPr lang="es-ES" sz="1400" dirty="0"/>
              <a:t>Para separar o levantar la ventosa , retirar el dedo del orificio de la ventosa.</a:t>
            </a:r>
          </a:p>
          <a:p>
            <a:pPr>
              <a:lnSpc>
                <a:spcPct val="110000"/>
              </a:lnSpc>
            </a:pPr>
            <a:r>
              <a:rPr lang="es-ES" sz="1400" dirty="0"/>
              <a:t>Evitar succiones fuertes, localizadas y prolongadas ya que pueden producir un gran enrojecimiento, hematoma por rotura capilar e hiperpigmentación localizada.</a:t>
            </a:r>
          </a:p>
          <a:p>
            <a:pPr>
              <a:lnSpc>
                <a:spcPct val="110000"/>
              </a:lnSpc>
            </a:pPr>
            <a:r>
              <a:rPr lang="es-ES" sz="1400" dirty="0"/>
              <a:t>Se tendrá  precaución con la zona orbicular de ojos, donde la succión será muy suave y se sujetará la piel con los dedos de la otra mano.</a:t>
            </a:r>
          </a:p>
          <a:p>
            <a:pPr>
              <a:lnSpc>
                <a:spcPct val="110000"/>
              </a:lnSpc>
            </a:pPr>
            <a:r>
              <a:rPr lang="es-ES" sz="1400" dirty="0"/>
              <a:t>Las succiones no deben durar más de 3 segundos.</a:t>
            </a:r>
          </a:p>
        </p:txBody>
      </p:sp>
    </p:spTree>
    <p:extLst>
      <p:ext uri="{BB962C8B-B14F-4D97-AF65-F5344CB8AC3E}">
        <p14:creationId xmlns:p14="http://schemas.microsoft.com/office/powerpoint/2010/main" val="2208748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9D6223-8D87-4038-BE74-D5224B024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FBF49-EC0D-4E09-A77B-DB4E8257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3AA13D0-BF0A-4B8F-9FD6-CAE2DCD93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9705717" cy="6858000"/>
          </a:xfrm>
          <a:custGeom>
            <a:avLst/>
            <a:gdLst>
              <a:gd name="connsiteX0" fmla="*/ 0 w 9705717"/>
              <a:gd name="connsiteY0" fmla="*/ 0 h 6858000"/>
              <a:gd name="connsiteX1" fmla="*/ 8892014 w 9705717"/>
              <a:gd name="connsiteY1" fmla="*/ 0 h 6858000"/>
              <a:gd name="connsiteX2" fmla="*/ 8948109 w 9705717"/>
              <a:gd name="connsiteY2" fmla="*/ 119185 h 6858000"/>
              <a:gd name="connsiteX3" fmla="*/ 9361712 w 9705717"/>
              <a:gd name="connsiteY3" fmla="*/ 1009060 h 6858000"/>
              <a:gd name="connsiteX4" fmla="*/ 9569814 w 9705717"/>
              <a:gd name="connsiteY4" fmla="*/ 4722415 h 6858000"/>
              <a:gd name="connsiteX5" fmla="*/ 8937785 w 9705717"/>
              <a:gd name="connsiteY5" fmla="*/ 6619105 h 6858000"/>
              <a:gd name="connsiteX6" fmla="*/ 8749280 w 9705717"/>
              <a:gd name="connsiteY6" fmla="*/ 6858000 h 6858000"/>
              <a:gd name="connsiteX7" fmla="*/ 0 w 970571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717" h="6858000">
                <a:moveTo>
                  <a:pt x="0" y="0"/>
                </a:moveTo>
                <a:lnTo>
                  <a:pt x="8892014" y="0"/>
                </a:lnTo>
                <a:lnTo>
                  <a:pt x="8948109" y="119185"/>
                </a:lnTo>
                <a:cubicBezTo>
                  <a:pt x="9080774" y="406683"/>
                  <a:pt x="9216041" y="706568"/>
                  <a:pt x="9361712" y="1009060"/>
                </a:cubicBezTo>
                <a:cubicBezTo>
                  <a:pt x="9986018" y="2093861"/>
                  <a:pt x="9569814" y="4346908"/>
                  <a:pt x="9569814" y="4722415"/>
                </a:cubicBezTo>
                <a:cubicBezTo>
                  <a:pt x="9569814" y="5635108"/>
                  <a:pt x="9260912" y="6189243"/>
                  <a:pt x="8937785" y="6619105"/>
                </a:cubicBezTo>
                <a:lnTo>
                  <a:pt x="874928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ítulo 1">
            <a:extLst>
              <a:ext uri="{FF2B5EF4-FFF2-40B4-BE49-F238E27FC236}">
                <a16:creationId xmlns:a16="http://schemas.microsoft.com/office/drawing/2014/main" id="{BB998316-F77F-4034-A301-AB8191CED947}"/>
              </a:ext>
            </a:extLst>
          </p:cNvPr>
          <p:cNvSpPr>
            <a:spLocks noGrp="1"/>
          </p:cNvSpPr>
          <p:nvPr>
            <p:ph type="title"/>
          </p:nvPr>
        </p:nvSpPr>
        <p:spPr>
          <a:xfrm>
            <a:off x="720000" y="619200"/>
            <a:ext cx="6911974" cy="1477328"/>
          </a:xfrm>
        </p:spPr>
        <p:txBody>
          <a:bodyPr wrap="square" anchor="ctr">
            <a:normAutofit/>
          </a:bodyPr>
          <a:lstStyle/>
          <a:p>
            <a:r>
              <a:rPr lang="es-ES" sz="3200">
                <a:latin typeface="+mn-lt"/>
              </a:rPr>
              <a:t>CONTRAINDICACIONES</a:t>
            </a:r>
            <a:r>
              <a:rPr lang="es-ES" sz="3200"/>
              <a:t> </a:t>
            </a:r>
          </a:p>
        </p:txBody>
      </p:sp>
      <p:sp>
        <p:nvSpPr>
          <p:cNvPr id="3" name="Marcador de contenido 2">
            <a:extLst>
              <a:ext uri="{FF2B5EF4-FFF2-40B4-BE49-F238E27FC236}">
                <a16:creationId xmlns:a16="http://schemas.microsoft.com/office/drawing/2014/main" id="{DF7B39A2-8954-4E6F-8805-4F6C46AA1B57}"/>
              </a:ext>
            </a:extLst>
          </p:cNvPr>
          <p:cNvSpPr>
            <a:spLocks noGrp="1"/>
          </p:cNvSpPr>
          <p:nvPr>
            <p:ph idx="1"/>
          </p:nvPr>
        </p:nvSpPr>
        <p:spPr>
          <a:xfrm>
            <a:off x="720000" y="2541600"/>
            <a:ext cx="6911975" cy="3216273"/>
          </a:xfrm>
        </p:spPr>
        <p:txBody>
          <a:bodyPr>
            <a:normAutofit/>
          </a:bodyPr>
          <a:lstStyle/>
          <a:p>
            <a:r>
              <a:rPr lang="es-ES" dirty="0"/>
              <a:t>No se deben utilizar sobre pieles con problemas circulatorios, heridas eczemas y alteraciones dermatológicas.</a:t>
            </a:r>
          </a:p>
        </p:txBody>
      </p:sp>
      <p:sp>
        <p:nvSpPr>
          <p:cNvPr id="14" name="Freeform 10">
            <a:extLst>
              <a:ext uri="{FF2B5EF4-FFF2-40B4-BE49-F238E27FC236}">
                <a16:creationId xmlns:a16="http://schemas.microsoft.com/office/drawing/2014/main" id="{15BE2CF8-7196-4BC3-B312-B0EE486D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8226571" y="2916066"/>
            <a:ext cx="3518890" cy="3293724"/>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7320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01D3B63D-97A2-43B6-B140-7FADB9C54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899AB3E9-A7F5-451B-8FC3-9BBE53056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566B1DD-B3B9-46A6-AFCA-CA483E09801A}"/>
              </a:ext>
            </a:extLst>
          </p:cNvPr>
          <p:cNvSpPr>
            <a:spLocks noGrp="1"/>
          </p:cNvSpPr>
          <p:nvPr>
            <p:ph type="title"/>
          </p:nvPr>
        </p:nvSpPr>
        <p:spPr>
          <a:xfrm>
            <a:off x="720000" y="619200"/>
            <a:ext cx="4991961" cy="1477328"/>
          </a:xfrm>
        </p:spPr>
        <p:txBody>
          <a:bodyPr wrap="square" anchor="ctr">
            <a:normAutofit/>
          </a:bodyPr>
          <a:lstStyle/>
          <a:p>
            <a:r>
              <a:rPr lang="es-ES" sz="3200">
                <a:latin typeface="+mn-lt"/>
              </a:rPr>
              <a:t>EQUIPOS VIBRADORES </a:t>
            </a:r>
          </a:p>
        </p:txBody>
      </p:sp>
      <p:sp>
        <p:nvSpPr>
          <p:cNvPr id="3" name="Marcador de contenido 2">
            <a:extLst>
              <a:ext uri="{FF2B5EF4-FFF2-40B4-BE49-F238E27FC236}">
                <a16:creationId xmlns:a16="http://schemas.microsoft.com/office/drawing/2014/main" id="{AF98B0D5-FF76-4C3C-8DC4-9EAC3E39D288}"/>
              </a:ext>
            </a:extLst>
          </p:cNvPr>
          <p:cNvSpPr>
            <a:spLocks noGrp="1"/>
          </p:cNvSpPr>
          <p:nvPr>
            <p:ph idx="1"/>
          </p:nvPr>
        </p:nvSpPr>
        <p:spPr>
          <a:xfrm>
            <a:off x="720000" y="2541600"/>
            <a:ext cx="4991962" cy="3216273"/>
          </a:xfrm>
        </p:spPr>
        <p:txBody>
          <a:bodyPr>
            <a:normAutofit/>
          </a:bodyPr>
          <a:lstStyle/>
          <a:p>
            <a:pPr>
              <a:lnSpc>
                <a:spcPct val="110000"/>
              </a:lnSpc>
            </a:pPr>
            <a:r>
              <a:rPr lang="es-ES" sz="1900"/>
              <a:t>Los aparatos vibradores son equipos mecánicos de masaje destinados a complementar o sustituir el masaje manual. Son generadores de oscilaciones rápidas y transmisibles a los tejidos por una succión de presión – relajación .Su intensidad y frecuencia son regulables, desde una vibración suave y sedante a otra </a:t>
            </a:r>
            <a:r>
              <a:rPr lang="es-ES" sz="1900" err="1"/>
              <a:t>vogorosa</a:t>
            </a:r>
            <a:r>
              <a:rPr lang="es-ES" sz="1900"/>
              <a:t> y estimulante.</a:t>
            </a:r>
          </a:p>
          <a:p>
            <a:pPr>
              <a:lnSpc>
                <a:spcPct val="110000"/>
              </a:lnSpc>
            </a:pPr>
            <a:endParaRPr lang="es-ES" sz="1900"/>
          </a:p>
        </p:txBody>
      </p:sp>
      <p:pic>
        <p:nvPicPr>
          <p:cNvPr id="4" name="Imagen 3">
            <a:extLst>
              <a:ext uri="{FF2B5EF4-FFF2-40B4-BE49-F238E27FC236}">
                <a16:creationId xmlns:a16="http://schemas.microsoft.com/office/drawing/2014/main" id="{2D49BEC8-3BA2-4900-BFCE-28C72A88617A}"/>
              </a:ext>
            </a:extLst>
          </p:cNvPr>
          <p:cNvPicPr>
            <a:picLocks noChangeAspect="1"/>
          </p:cNvPicPr>
          <p:nvPr/>
        </p:nvPicPr>
        <p:blipFill>
          <a:blip r:embed="rId2"/>
          <a:stretch>
            <a:fillRect/>
          </a:stretch>
        </p:blipFill>
        <p:spPr>
          <a:xfrm>
            <a:off x="6444525" y="2014256"/>
            <a:ext cx="5014800" cy="2820825"/>
          </a:xfrm>
          <a:custGeom>
            <a:avLst/>
            <a:gdLst/>
            <a:ahLst/>
            <a:cxnLst/>
            <a:rect l="l" t="t" r="r" b="b"/>
            <a:pathLst>
              <a:path w="5014800" h="5409338">
                <a:moveTo>
                  <a:pt x="0" y="0"/>
                </a:moveTo>
                <a:lnTo>
                  <a:pt x="5014800" y="0"/>
                </a:lnTo>
                <a:lnTo>
                  <a:pt x="5014800" y="5409338"/>
                </a:lnTo>
                <a:lnTo>
                  <a:pt x="0" y="5409338"/>
                </a:lnTo>
                <a:close/>
              </a:path>
            </a:pathLst>
          </a:custGeom>
        </p:spPr>
      </p:pic>
    </p:spTree>
    <p:extLst>
      <p:ext uri="{BB962C8B-B14F-4D97-AF65-F5344CB8AC3E}">
        <p14:creationId xmlns:p14="http://schemas.microsoft.com/office/powerpoint/2010/main" val="140457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F58D3F4-AD3E-4263-85BF-7EB712458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383AC10-A272-4982-A610-DDA728D78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6FDED66-1461-4834-9923-329986747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5815" y="0"/>
            <a:ext cx="11196185" cy="6858000"/>
          </a:xfrm>
          <a:custGeom>
            <a:avLst/>
            <a:gdLst>
              <a:gd name="connsiteX0" fmla="*/ 678180 w 11196185"/>
              <a:gd name="connsiteY0" fmla="*/ 0 h 6858000"/>
              <a:gd name="connsiteX1" fmla="*/ 10577581 w 11196185"/>
              <a:gd name="connsiteY1" fmla="*/ 0 h 6858000"/>
              <a:gd name="connsiteX2" fmla="*/ 10716113 w 11196185"/>
              <a:gd name="connsiteY2" fmla="*/ 294338 h 6858000"/>
              <a:gd name="connsiteX3" fmla="*/ 11040720 w 11196185"/>
              <a:gd name="connsiteY3" fmla="*/ 992736 h 6858000"/>
              <a:gd name="connsiteX4" fmla="*/ 11188414 w 11196185"/>
              <a:gd name="connsiteY4" fmla="*/ 1350314 h 6858000"/>
              <a:gd name="connsiteX5" fmla="*/ 11196185 w 11196185"/>
              <a:gd name="connsiteY5" fmla="*/ 1382182 h 6858000"/>
              <a:gd name="connsiteX6" fmla="*/ 11196185 w 11196185"/>
              <a:gd name="connsiteY6" fmla="*/ 4121434 h 6858000"/>
              <a:gd name="connsiteX7" fmla="*/ 11176802 w 11196185"/>
              <a:gd name="connsiteY7" fmla="*/ 4304566 h 6858000"/>
              <a:gd name="connsiteX8" fmla="*/ 10289429 w 11196185"/>
              <a:gd name="connsiteY8" fmla="*/ 5937296 h 6858000"/>
              <a:gd name="connsiteX9" fmla="*/ 9411880 w 11196185"/>
              <a:gd name="connsiteY9" fmla="*/ 6851146 h 6858000"/>
              <a:gd name="connsiteX10" fmla="*/ 9402883 w 11196185"/>
              <a:gd name="connsiteY10" fmla="*/ 6858000 h 6858000"/>
              <a:gd name="connsiteX11" fmla="*/ 1880709 w 11196185"/>
              <a:gd name="connsiteY11" fmla="*/ 6858000 h 6858000"/>
              <a:gd name="connsiteX12" fmla="*/ 1838993 w 11196185"/>
              <a:gd name="connsiteY12" fmla="*/ 6821023 h 6858000"/>
              <a:gd name="connsiteX13" fmla="*/ 1110605 w 11196185"/>
              <a:gd name="connsiteY13" fmla="*/ 6101023 h 6858000"/>
              <a:gd name="connsiteX14" fmla="*/ 0 w 11196185"/>
              <a:gd name="connsiteY14" fmla="*/ 3022953 h 6858000"/>
              <a:gd name="connsiteX15" fmla="*/ 653297 w 11196185"/>
              <a:gd name="connsiteY15" fmla="*/ 431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96185" h="6858000">
                <a:moveTo>
                  <a:pt x="678180" y="0"/>
                </a:moveTo>
                <a:lnTo>
                  <a:pt x="10577581" y="0"/>
                </a:lnTo>
                <a:lnTo>
                  <a:pt x="10716113" y="294338"/>
                </a:lnTo>
                <a:cubicBezTo>
                  <a:pt x="10820232" y="519974"/>
                  <a:pt x="10926393" y="755332"/>
                  <a:pt x="11040720" y="992736"/>
                </a:cubicBezTo>
                <a:cubicBezTo>
                  <a:pt x="11101967" y="1099159"/>
                  <a:pt x="11150454" y="1219908"/>
                  <a:pt x="11188414" y="1350314"/>
                </a:cubicBezTo>
                <a:lnTo>
                  <a:pt x="11196185" y="1382182"/>
                </a:lnTo>
                <a:lnTo>
                  <a:pt x="11196185" y="4121434"/>
                </a:lnTo>
                <a:lnTo>
                  <a:pt x="11176802" y="4304566"/>
                </a:lnTo>
                <a:cubicBezTo>
                  <a:pt x="11053990" y="5160104"/>
                  <a:pt x="10546664" y="5536165"/>
                  <a:pt x="10289429" y="5937296"/>
                </a:cubicBezTo>
                <a:cubicBezTo>
                  <a:pt x="10175102" y="6195166"/>
                  <a:pt x="9816937" y="6534516"/>
                  <a:pt x="9411880" y="6851146"/>
                </a:cubicBezTo>
                <a:lnTo>
                  <a:pt x="9402883" y="6858000"/>
                </a:lnTo>
                <a:lnTo>
                  <a:pt x="1880709" y="6858000"/>
                </a:lnTo>
                <a:lnTo>
                  <a:pt x="1838993" y="6821023"/>
                </a:lnTo>
                <a:cubicBezTo>
                  <a:pt x="1404461" y="6426943"/>
                  <a:pt x="1110605" y="6101023"/>
                  <a:pt x="1110605" y="6101023"/>
                </a:cubicBezTo>
                <a:cubicBezTo>
                  <a:pt x="816622" y="5544351"/>
                  <a:pt x="0" y="3776098"/>
                  <a:pt x="0" y="3022953"/>
                </a:cubicBezTo>
                <a:cubicBezTo>
                  <a:pt x="0" y="2171572"/>
                  <a:pt x="195989" y="894500"/>
                  <a:pt x="653297" y="43119"/>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ítulo 1">
            <a:extLst>
              <a:ext uri="{FF2B5EF4-FFF2-40B4-BE49-F238E27FC236}">
                <a16:creationId xmlns:a16="http://schemas.microsoft.com/office/drawing/2014/main" id="{21CADA64-A83B-4600-9C02-DE92C59216BB}"/>
              </a:ext>
            </a:extLst>
          </p:cNvPr>
          <p:cNvSpPr>
            <a:spLocks noGrp="1"/>
          </p:cNvSpPr>
          <p:nvPr>
            <p:ph type="title"/>
          </p:nvPr>
        </p:nvSpPr>
        <p:spPr>
          <a:xfrm>
            <a:off x="4561200" y="619200"/>
            <a:ext cx="4991961" cy="1477328"/>
          </a:xfrm>
        </p:spPr>
        <p:txBody>
          <a:bodyPr wrap="square" anchor="ctr">
            <a:normAutofit/>
          </a:bodyPr>
          <a:lstStyle/>
          <a:p>
            <a:r>
              <a:rPr lang="es-ES" sz="3200">
                <a:latin typeface="+mn-lt"/>
              </a:rPr>
              <a:t>4.2 INDICACIONES Y CRITERIOS DE SELECCIÓN </a:t>
            </a:r>
          </a:p>
        </p:txBody>
      </p:sp>
      <p:sp>
        <p:nvSpPr>
          <p:cNvPr id="14" name="Freeform 10">
            <a:extLst>
              <a:ext uri="{FF2B5EF4-FFF2-40B4-BE49-F238E27FC236}">
                <a16:creationId xmlns:a16="http://schemas.microsoft.com/office/drawing/2014/main" id="{1607CD53-0FF9-47E9-94AD-2BF64BA80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198004" y="426519"/>
            <a:ext cx="2955087" cy="2765998"/>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Marcador de contenido 2">
            <a:extLst>
              <a:ext uri="{FF2B5EF4-FFF2-40B4-BE49-F238E27FC236}">
                <a16:creationId xmlns:a16="http://schemas.microsoft.com/office/drawing/2014/main" id="{0E20AAA2-75C7-414E-8616-B889E095E785}"/>
              </a:ext>
            </a:extLst>
          </p:cNvPr>
          <p:cNvSpPr>
            <a:spLocks noGrp="1"/>
          </p:cNvSpPr>
          <p:nvPr>
            <p:ph idx="1"/>
          </p:nvPr>
        </p:nvSpPr>
        <p:spPr>
          <a:xfrm>
            <a:off x="4560026" y="2096528"/>
            <a:ext cx="6300232" cy="3661345"/>
          </a:xfrm>
        </p:spPr>
        <p:txBody>
          <a:bodyPr>
            <a:normAutofit lnSpcReduction="10000"/>
          </a:bodyPr>
          <a:lstStyle/>
          <a:p>
            <a:pPr>
              <a:lnSpc>
                <a:spcPct val="110000"/>
              </a:lnSpc>
            </a:pPr>
            <a:r>
              <a:rPr lang="es-ES" sz="1600" dirty="0"/>
              <a:t>El masaje vibratorio mecánico produce una vasodilatación capilar que provoca un aumento de oxígeno y de nutrientes e hiperemia a nivel superficial y, en consecuencia ,un estímulo y trófico del área tratada , sedación de las terminaciones nerviosas y relajación de las fibras musculares .</a:t>
            </a:r>
          </a:p>
          <a:p>
            <a:pPr>
              <a:lnSpc>
                <a:spcPct val="110000"/>
              </a:lnSpc>
            </a:pPr>
            <a:r>
              <a:rPr lang="es-ES" sz="1600" dirty="0"/>
              <a:t>Este tratamiento está indicado en todos los  tratamientos corporales y se aplica como complemento del masaje y, específicamente  en los tratamientos  circulatorios, pospartos, celulitis, flacidez y atonía muscular. </a:t>
            </a:r>
          </a:p>
          <a:p>
            <a:pPr>
              <a:lnSpc>
                <a:spcPct val="110000"/>
              </a:lnSpc>
            </a:pPr>
            <a:r>
              <a:rPr lang="es-ES" sz="1600" dirty="0"/>
              <a:t>Las frecuencias  se seleccionarán dependiendo del estado de la piel y los músculos así como de la finalidad del tratamiento .En las regiones y zonas sensibles, se recomienda las frecuencias bajas</a:t>
            </a:r>
            <a:r>
              <a:rPr lang="es-ES" sz="1100" dirty="0"/>
              <a:t>.</a:t>
            </a:r>
          </a:p>
        </p:txBody>
      </p:sp>
    </p:spTree>
    <p:extLst>
      <p:ext uri="{BB962C8B-B14F-4D97-AF65-F5344CB8AC3E}">
        <p14:creationId xmlns:p14="http://schemas.microsoft.com/office/powerpoint/2010/main" val="463599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149A9F6-B857-488C-AC3A-007B7816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49EFD05-C377-44BE-91F0-1D17C1D9B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EB116385-5C51-418E-A777-BA563020209F}"/>
              </a:ext>
            </a:extLst>
          </p:cNvPr>
          <p:cNvSpPr>
            <a:spLocks noGrp="1"/>
          </p:cNvSpPr>
          <p:nvPr>
            <p:ph type="ctrTitle"/>
          </p:nvPr>
        </p:nvSpPr>
        <p:spPr>
          <a:xfrm>
            <a:off x="720000" y="1645919"/>
            <a:ext cx="5015638" cy="3038688"/>
          </a:xfrm>
        </p:spPr>
        <p:txBody>
          <a:bodyPr>
            <a:normAutofit fontScale="90000"/>
          </a:bodyPr>
          <a:lstStyle/>
          <a:p>
            <a:r>
              <a:rPr lang="es-ES" sz="2700" dirty="0">
                <a:latin typeface="Sagona Book" panose="02020503050505020204" pitchFamily="18" charset="0"/>
              </a:rPr>
              <a:t>Para saber seleccionar los aparatos de electroestética que podemos utilizar  en la realización de un tratamiento personalizado de hidratación de la piel, tenemos que conocer sus efectos, indicaciones y contraindicaciones</a:t>
            </a:r>
          </a:p>
        </p:txBody>
      </p:sp>
      <p:grpSp>
        <p:nvGrpSpPr>
          <p:cNvPr id="32" name="Group 31">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33"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4"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7" name="Group 36">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38"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9"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0"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6" name="Imagen 5">
            <a:extLst>
              <a:ext uri="{FF2B5EF4-FFF2-40B4-BE49-F238E27FC236}">
                <a16:creationId xmlns:a16="http://schemas.microsoft.com/office/drawing/2014/main" id="{C383E0AA-CA14-4C56-9C60-406B7F149291}"/>
              </a:ext>
            </a:extLst>
          </p:cNvPr>
          <p:cNvPicPr>
            <a:picLocks noChangeAspect="1"/>
          </p:cNvPicPr>
          <p:nvPr/>
        </p:nvPicPr>
        <p:blipFill rotWithShape="1">
          <a:blip r:embed="rId2"/>
          <a:srcRect l="21143" r="11145" b="2"/>
          <a:stretch/>
        </p:blipFill>
        <p:spPr>
          <a:xfrm>
            <a:off x="6313088" y="602657"/>
            <a:ext cx="5326462" cy="5250743"/>
          </a:xfrm>
          <a:custGeom>
            <a:avLst/>
            <a:gdLst/>
            <a:ahLst/>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p:spPr>
      </p:pic>
    </p:spTree>
    <p:extLst>
      <p:ext uri="{BB962C8B-B14F-4D97-AF65-F5344CB8AC3E}">
        <p14:creationId xmlns:p14="http://schemas.microsoft.com/office/powerpoint/2010/main" val="2992739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9D6223-8D87-4038-BE74-D5224B024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FBF49-EC0D-4E09-A77B-DB4E8257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3AA13D0-BF0A-4B8F-9FD6-CAE2DCD93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9705717" cy="6858000"/>
          </a:xfrm>
          <a:custGeom>
            <a:avLst/>
            <a:gdLst>
              <a:gd name="connsiteX0" fmla="*/ 0 w 9705717"/>
              <a:gd name="connsiteY0" fmla="*/ 0 h 6858000"/>
              <a:gd name="connsiteX1" fmla="*/ 8892014 w 9705717"/>
              <a:gd name="connsiteY1" fmla="*/ 0 h 6858000"/>
              <a:gd name="connsiteX2" fmla="*/ 8948109 w 9705717"/>
              <a:gd name="connsiteY2" fmla="*/ 119185 h 6858000"/>
              <a:gd name="connsiteX3" fmla="*/ 9361712 w 9705717"/>
              <a:gd name="connsiteY3" fmla="*/ 1009060 h 6858000"/>
              <a:gd name="connsiteX4" fmla="*/ 9569814 w 9705717"/>
              <a:gd name="connsiteY4" fmla="*/ 4722415 h 6858000"/>
              <a:gd name="connsiteX5" fmla="*/ 8937785 w 9705717"/>
              <a:gd name="connsiteY5" fmla="*/ 6619105 h 6858000"/>
              <a:gd name="connsiteX6" fmla="*/ 8749280 w 9705717"/>
              <a:gd name="connsiteY6" fmla="*/ 6858000 h 6858000"/>
              <a:gd name="connsiteX7" fmla="*/ 0 w 970571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717" h="6858000">
                <a:moveTo>
                  <a:pt x="0" y="0"/>
                </a:moveTo>
                <a:lnTo>
                  <a:pt x="8892014" y="0"/>
                </a:lnTo>
                <a:lnTo>
                  <a:pt x="8948109" y="119185"/>
                </a:lnTo>
                <a:cubicBezTo>
                  <a:pt x="9080774" y="406683"/>
                  <a:pt x="9216041" y="706568"/>
                  <a:pt x="9361712" y="1009060"/>
                </a:cubicBezTo>
                <a:cubicBezTo>
                  <a:pt x="9986018" y="2093861"/>
                  <a:pt x="9569814" y="4346908"/>
                  <a:pt x="9569814" y="4722415"/>
                </a:cubicBezTo>
                <a:cubicBezTo>
                  <a:pt x="9569814" y="5635108"/>
                  <a:pt x="9260912" y="6189243"/>
                  <a:pt x="8937785" y="6619105"/>
                </a:cubicBezTo>
                <a:lnTo>
                  <a:pt x="874928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ítulo 1">
            <a:extLst>
              <a:ext uri="{FF2B5EF4-FFF2-40B4-BE49-F238E27FC236}">
                <a16:creationId xmlns:a16="http://schemas.microsoft.com/office/drawing/2014/main" id="{91F7895A-3F6D-4AA1-8735-3B955627D64D}"/>
              </a:ext>
            </a:extLst>
          </p:cNvPr>
          <p:cNvSpPr>
            <a:spLocks noGrp="1"/>
          </p:cNvSpPr>
          <p:nvPr>
            <p:ph type="title"/>
          </p:nvPr>
        </p:nvSpPr>
        <p:spPr>
          <a:xfrm>
            <a:off x="720000" y="619200"/>
            <a:ext cx="6911974" cy="1477328"/>
          </a:xfrm>
        </p:spPr>
        <p:txBody>
          <a:bodyPr wrap="square" anchor="ctr">
            <a:normAutofit/>
          </a:bodyPr>
          <a:lstStyle/>
          <a:p>
            <a:r>
              <a:rPr lang="es-ES" sz="3200">
                <a:latin typeface="+mn-lt"/>
              </a:rPr>
              <a:t>EFECTOS DE LOS VIBRADORES</a:t>
            </a:r>
          </a:p>
        </p:txBody>
      </p:sp>
      <p:sp>
        <p:nvSpPr>
          <p:cNvPr id="3" name="Marcador de contenido 2">
            <a:extLst>
              <a:ext uri="{FF2B5EF4-FFF2-40B4-BE49-F238E27FC236}">
                <a16:creationId xmlns:a16="http://schemas.microsoft.com/office/drawing/2014/main" id="{28B9EDFE-57FD-4B84-B9F1-1103A2B58394}"/>
              </a:ext>
            </a:extLst>
          </p:cNvPr>
          <p:cNvSpPr>
            <a:spLocks noGrp="1"/>
          </p:cNvSpPr>
          <p:nvPr>
            <p:ph idx="1"/>
          </p:nvPr>
        </p:nvSpPr>
        <p:spPr>
          <a:xfrm>
            <a:off x="720000" y="2541600"/>
            <a:ext cx="6911975" cy="3216273"/>
          </a:xfrm>
        </p:spPr>
        <p:txBody>
          <a:bodyPr>
            <a:normAutofit/>
          </a:bodyPr>
          <a:lstStyle/>
          <a:p>
            <a:r>
              <a:rPr lang="es-ES" dirty="0"/>
              <a:t>Frecuencia baja: restituye el tono muscular en casos de hipotonía. Indicada para zonas sensibles.</a:t>
            </a:r>
          </a:p>
          <a:p>
            <a:r>
              <a:rPr lang="es-ES" dirty="0"/>
              <a:t>Frecuencia media: recomendado para el masaje general.</a:t>
            </a:r>
          </a:p>
          <a:p>
            <a:r>
              <a:rPr lang="es-ES" dirty="0"/>
              <a:t>Frecuencia alta: ejerce un masaje vigoroso y profundo. Indicada para relajar grupos musculares precisos y activar puntos de digitopuntura.</a:t>
            </a:r>
          </a:p>
        </p:txBody>
      </p:sp>
      <p:sp>
        <p:nvSpPr>
          <p:cNvPr id="14" name="Freeform 10">
            <a:extLst>
              <a:ext uri="{FF2B5EF4-FFF2-40B4-BE49-F238E27FC236}">
                <a16:creationId xmlns:a16="http://schemas.microsoft.com/office/drawing/2014/main" id="{15BE2CF8-7196-4BC3-B312-B0EE486D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8226571" y="2916066"/>
            <a:ext cx="3518890" cy="3293724"/>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4668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F58D3F4-AD3E-4263-85BF-7EB712458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383AC10-A272-4982-A610-DDA728D78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6FDED66-1461-4834-9923-329986747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5815" y="0"/>
            <a:ext cx="11196185" cy="6858000"/>
          </a:xfrm>
          <a:custGeom>
            <a:avLst/>
            <a:gdLst>
              <a:gd name="connsiteX0" fmla="*/ 678180 w 11196185"/>
              <a:gd name="connsiteY0" fmla="*/ 0 h 6858000"/>
              <a:gd name="connsiteX1" fmla="*/ 10577581 w 11196185"/>
              <a:gd name="connsiteY1" fmla="*/ 0 h 6858000"/>
              <a:gd name="connsiteX2" fmla="*/ 10716113 w 11196185"/>
              <a:gd name="connsiteY2" fmla="*/ 294338 h 6858000"/>
              <a:gd name="connsiteX3" fmla="*/ 11040720 w 11196185"/>
              <a:gd name="connsiteY3" fmla="*/ 992736 h 6858000"/>
              <a:gd name="connsiteX4" fmla="*/ 11188414 w 11196185"/>
              <a:gd name="connsiteY4" fmla="*/ 1350314 h 6858000"/>
              <a:gd name="connsiteX5" fmla="*/ 11196185 w 11196185"/>
              <a:gd name="connsiteY5" fmla="*/ 1382182 h 6858000"/>
              <a:gd name="connsiteX6" fmla="*/ 11196185 w 11196185"/>
              <a:gd name="connsiteY6" fmla="*/ 4121434 h 6858000"/>
              <a:gd name="connsiteX7" fmla="*/ 11176802 w 11196185"/>
              <a:gd name="connsiteY7" fmla="*/ 4304566 h 6858000"/>
              <a:gd name="connsiteX8" fmla="*/ 10289429 w 11196185"/>
              <a:gd name="connsiteY8" fmla="*/ 5937296 h 6858000"/>
              <a:gd name="connsiteX9" fmla="*/ 9411880 w 11196185"/>
              <a:gd name="connsiteY9" fmla="*/ 6851146 h 6858000"/>
              <a:gd name="connsiteX10" fmla="*/ 9402883 w 11196185"/>
              <a:gd name="connsiteY10" fmla="*/ 6858000 h 6858000"/>
              <a:gd name="connsiteX11" fmla="*/ 1880709 w 11196185"/>
              <a:gd name="connsiteY11" fmla="*/ 6858000 h 6858000"/>
              <a:gd name="connsiteX12" fmla="*/ 1838993 w 11196185"/>
              <a:gd name="connsiteY12" fmla="*/ 6821023 h 6858000"/>
              <a:gd name="connsiteX13" fmla="*/ 1110605 w 11196185"/>
              <a:gd name="connsiteY13" fmla="*/ 6101023 h 6858000"/>
              <a:gd name="connsiteX14" fmla="*/ 0 w 11196185"/>
              <a:gd name="connsiteY14" fmla="*/ 3022953 h 6858000"/>
              <a:gd name="connsiteX15" fmla="*/ 653297 w 11196185"/>
              <a:gd name="connsiteY15" fmla="*/ 431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96185" h="6858000">
                <a:moveTo>
                  <a:pt x="678180" y="0"/>
                </a:moveTo>
                <a:lnTo>
                  <a:pt x="10577581" y="0"/>
                </a:lnTo>
                <a:lnTo>
                  <a:pt x="10716113" y="294338"/>
                </a:lnTo>
                <a:cubicBezTo>
                  <a:pt x="10820232" y="519974"/>
                  <a:pt x="10926393" y="755332"/>
                  <a:pt x="11040720" y="992736"/>
                </a:cubicBezTo>
                <a:cubicBezTo>
                  <a:pt x="11101967" y="1099159"/>
                  <a:pt x="11150454" y="1219908"/>
                  <a:pt x="11188414" y="1350314"/>
                </a:cubicBezTo>
                <a:lnTo>
                  <a:pt x="11196185" y="1382182"/>
                </a:lnTo>
                <a:lnTo>
                  <a:pt x="11196185" y="4121434"/>
                </a:lnTo>
                <a:lnTo>
                  <a:pt x="11176802" y="4304566"/>
                </a:lnTo>
                <a:cubicBezTo>
                  <a:pt x="11053990" y="5160104"/>
                  <a:pt x="10546664" y="5536165"/>
                  <a:pt x="10289429" y="5937296"/>
                </a:cubicBezTo>
                <a:cubicBezTo>
                  <a:pt x="10175102" y="6195166"/>
                  <a:pt x="9816937" y="6534516"/>
                  <a:pt x="9411880" y="6851146"/>
                </a:cubicBezTo>
                <a:lnTo>
                  <a:pt x="9402883" y="6858000"/>
                </a:lnTo>
                <a:lnTo>
                  <a:pt x="1880709" y="6858000"/>
                </a:lnTo>
                <a:lnTo>
                  <a:pt x="1838993" y="6821023"/>
                </a:lnTo>
                <a:cubicBezTo>
                  <a:pt x="1404461" y="6426943"/>
                  <a:pt x="1110605" y="6101023"/>
                  <a:pt x="1110605" y="6101023"/>
                </a:cubicBezTo>
                <a:cubicBezTo>
                  <a:pt x="816622" y="5544351"/>
                  <a:pt x="0" y="3776098"/>
                  <a:pt x="0" y="3022953"/>
                </a:cubicBezTo>
                <a:cubicBezTo>
                  <a:pt x="0" y="2171572"/>
                  <a:pt x="195989" y="894500"/>
                  <a:pt x="653297" y="43119"/>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ítulo 1">
            <a:extLst>
              <a:ext uri="{FF2B5EF4-FFF2-40B4-BE49-F238E27FC236}">
                <a16:creationId xmlns:a16="http://schemas.microsoft.com/office/drawing/2014/main" id="{CC39BD12-970F-430B-A493-8BD390CE3524}"/>
              </a:ext>
            </a:extLst>
          </p:cNvPr>
          <p:cNvSpPr>
            <a:spLocks noGrp="1"/>
          </p:cNvSpPr>
          <p:nvPr>
            <p:ph type="title"/>
          </p:nvPr>
        </p:nvSpPr>
        <p:spPr>
          <a:xfrm>
            <a:off x="4561200" y="619200"/>
            <a:ext cx="4991961" cy="1477328"/>
          </a:xfrm>
        </p:spPr>
        <p:txBody>
          <a:bodyPr wrap="square" anchor="ctr">
            <a:normAutofit/>
          </a:bodyPr>
          <a:lstStyle/>
          <a:p>
            <a:r>
              <a:rPr lang="es-ES" sz="3200">
                <a:latin typeface="+mn-lt"/>
              </a:rPr>
              <a:t>4.3 PRECAUCIONES</a:t>
            </a:r>
          </a:p>
        </p:txBody>
      </p:sp>
      <p:sp>
        <p:nvSpPr>
          <p:cNvPr id="14" name="Freeform 10">
            <a:extLst>
              <a:ext uri="{FF2B5EF4-FFF2-40B4-BE49-F238E27FC236}">
                <a16:creationId xmlns:a16="http://schemas.microsoft.com/office/drawing/2014/main" id="{1607CD53-0FF9-47E9-94AD-2BF64BA80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198004" y="426519"/>
            <a:ext cx="2955087" cy="2765998"/>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Marcador de contenido 2">
            <a:extLst>
              <a:ext uri="{FF2B5EF4-FFF2-40B4-BE49-F238E27FC236}">
                <a16:creationId xmlns:a16="http://schemas.microsoft.com/office/drawing/2014/main" id="{4822215E-1C4B-4483-8E4C-8389C3593318}"/>
              </a:ext>
            </a:extLst>
          </p:cNvPr>
          <p:cNvSpPr>
            <a:spLocks noGrp="1"/>
          </p:cNvSpPr>
          <p:nvPr>
            <p:ph idx="1"/>
          </p:nvPr>
        </p:nvSpPr>
        <p:spPr>
          <a:xfrm>
            <a:off x="4560026" y="1885072"/>
            <a:ext cx="5329562" cy="3872802"/>
          </a:xfrm>
        </p:spPr>
        <p:txBody>
          <a:bodyPr>
            <a:normAutofit/>
          </a:bodyPr>
          <a:lstStyle/>
          <a:p>
            <a:pPr>
              <a:lnSpc>
                <a:spcPct val="110000"/>
              </a:lnSpc>
            </a:pPr>
            <a:r>
              <a:rPr lang="es-ES" sz="1700" dirty="0"/>
              <a:t>El aparato se deslizará suavemente sobre la superficie cutánea, sin presionar ni arrastrar tejido y respetando la dirección de las fibras musculares.</a:t>
            </a:r>
          </a:p>
          <a:p>
            <a:pPr>
              <a:lnSpc>
                <a:spcPct val="110000"/>
              </a:lnSpc>
            </a:pPr>
            <a:r>
              <a:rPr lang="es-ES" sz="1700" dirty="0"/>
              <a:t>La potencia se adecuará a la sensibilidad de cada persona.</a:t>
            </a:r>
          </a:p>
          <a:p>
            <a:pPr>
              <a:lnSpc>
                <a:spcPct val="110000"/>
              </a:lnSpc>
            </a:pPr>
            <a:r>
              <a:rPr lang="es-ES" sz="1700" dirty="0"/>
              <a:t>No se realizarán masajes prolongados con el equipo vibrador :La sesión no debe superar los 10-15 minutos de duración.</a:t>
            </a:r>
          </a:p>
          <a:p>
            <a:pPr>
              <a:lnSpc>
                <a:spcPct val="110000"/>
              </a:lnSpc>
            </a:pPr>
            <a:endParaRPr lang="es-ES" sz="1700" dirty="0"/>
          </a:p>
        </p:txBody>
      </p:sp>
    </p:spTree>
    <p:extLst>
      <p:ext uri="{BB962C8B-B14F-4D97-AF65-F5344CB8AC3E}">
        <p14:creationId xmlns:p14="http://schemas.microsoft.com/office/powerpoint/2010/main" val="455033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9D6223-8D87-4038-BE74-D5224B024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FBF49-EC0D-4E09-A77B-DB4E8257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3AA13D0-BF0A-4B8F-9FD6-CAE2DCD93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9705717" cy="6858000"/>
          </a:xfrm>
          <a:custGeom>
            <a:avLst/>
            <a:gdLst>
              <a:gd name="connsiteX0" fmla="*/ 0 w 9705717"/>
              <a:gd name="connsiteY0" fmla="*/ 0 h 6858000"/>
              <a:gd name="connsiteX1" fmla="*/ 8892014 w 9705717"/>
              <a:gd name="connsiteY1" fmla="*/ 0 h 6858000"/>
              <a:gd name="connsiteX2" fmla="*/ 8948109 w 9705717"/>
              <a:gd name="connsiteY2" fmla="*/ 119185 h 6858000"/>
              <a:gd name="connsiteX3" fmla="*/ 9361712 w 9705717"/>
              <a:gd name="connsiteY3" fmla="*/ 1009060 h 6858000"/>
              <a:gd name="connsiteX4" fmla="*/ 9569814 w 9705717"/>
              <a:gd name="connsiteY4" fmla="*/ 4722415 h 6858000"/>
              <a:gd name="connsiteX5" fmla="*/ 8937785 w 9705717"/>
              <a:gd name="connsiteY5" fmla="*/ 6619105 h 6858000"/>
              <a:gd name="connsiteX6" fmla="*/ 8749280 w 9705717"/>
              <a:gd name="connsiteY6" fmla="*/ 6858000 h 6858000"/>
              <a:gd name="connsiteX7" fmla="*/ 0 w 970571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717" h="6858000">
                <a:moveTo>
                  <a:pt x="0" y="0"/>
                </a:moveTo>
                <a:lnTo>
                  <a:pt x="8892014" y="0"/>
                </a:lnTo>
                <a:lnTo>
                  <a:pt x="8948109" y="119185"/>
                </a:lnTo>
                <a:cubicBezTo>
                  <a:pt x="9080774" y="406683"/>
                  <a:pt x="9216041" y="706568"/>
                  <a:pt x="9361712" y="1009060"/>
                </a:cubicBezTo>
                <a:cubicBezTo>
                  <a:pt x="9986018" y="2093861"/>
                  <a:pt x="9569814" y="4346908"/>
                  <a:pt x="9569814" y="4722415"/>
                </a:cubicBezTo>
                <a:cubicBezTo>
                  <a:pt x="9569814" y="5635108"/>
                  <a:pt x="9260912" y="6189243"/>
                  <a:pt x="8937785" y="6619105"/>
                </a:cubicBezTo>
                <a:lnTo>
                  <a:pt x="874928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ítulo 1">
            <a:extLst>
              <a:ext uri="{FF2B5EF4-FFF2-40B4-BE49-F238E27FC236}">
                <a16:creationId xmlns:a16="http://schemas.microsoft.com/office/drawing/2014/main" id="{8219BCD7-1B09-4069-8BF0-A61374B32108}"/>
              </a:ext>
            </a:extLst>
          </p:cNvPr>
          <p:cNvSpPr>
            <a:spLocks noGrp="1"/>
          </p:cNvSpPr>
          <p:nvPr>
            <p:ph type="title"/>
          </p:nvPr>
        </p:nvSpPr>
        <p:spPr>
          <a:xfrm>
            <a:off x="720000" y="619200"/>
            <a:ext cx="6911974" cy="1477328"/>
          </a:xfrm>
        </p:spPr>
        <p:txBody>
          <a:bodyPr wrap="square" anchor="ctr">
            <a:normAutofit/>
          </a:bodyPr>
          <a:lstStyle/>
          <a:p>
            <a:r>
              <a:rPr lang="es-ES" sz="3200">
                <a:latin typeface="+mn-lt"/>
              </a:rPr>
              <a:t>4.4 CONTRAINDICACIONES</a:t>
            </a:r>
          </a:p>
        </p:txBody>
      </p:sp>
      <p:sp>
        <p:nvSpPr>
          <p:cNvPr id="3" name="Marcador de contenido 2">
            <a:extLst>
              <a:ext uri="{FF2B5EF4-FFF2-40B4-BE49-F238E27FC236}">
                <a16:creationId xmlns:a16="http://schemas.microsoft.com/office/drawing/2014/main" id="{F3C2B79A-9A1A-4FED-90F8-C2DE67767B70}"/>
              </a:ext>
            </a:extLst>
          </p:cNvPr>
          <p:cNvSpPr>
            <a:spLocks noGrp="1"/>
          </p:cNvSpPr>
          <p:nvPr>
            <p:ph idx="1"/>
          </p:nvPr>
        </p:nvSpPr>
        <p:spPr>
          <a:xfrm>
            <a:off x="720000" y="2541600"/>
            <a:ext cx="6911975" cy="3216273"/>
          </a:xfrm>
        </p:spPr>
        <p:txBody>
          <a:bodyPr>
            <a:normAutofit/>
          </a:bodyPr>
          <a:lstStyle/>
          <a:p>
            <a:r>
              <a:rPr lang="es-ES" dirty="0"/>
              <a:t>Lesiones, heridas y dermatosis.</a:t>
            </a:r>
          </a:p>
          <a:p>
            <a:r>
              <a:rPr lang="es-ES" dirty="0"/>
              <a:t>Graves alteraciones circulatorios como flebitis y tromboflebitis.</a:t>
            </a:r>
          </a:p>
          <a:p>
            <a:r>
              <a:rPr lang="es-ES" dirty="0"/>
              <a:t>Parálisis o zonas anestesiadas.</a:t>
            </a:r>
          </a:p>
          <a:p>
            <a:r>
              <a:rPr lang="es-ES" dirty="0"/>
              <a:t>Inflamaciones, fracturas o lesiones musculares.</a:t>
            </a:r>
          </a:p>
          <a:p>
            <a:r>
              <a:rPr lang="es-ES" dirty="0"/>
              <a:t>Procesos malignos, infecciosos y fiebre.</a:t>
            </a:r>
          </a:p>
        </p:txBody>
      </p:sp>
      <p:sp>
        <p:nvSpPr>
          <p:cNvPr id="14" name="Freeform 10">
            <a:extLst>
              <a:ext uri="{FF2B5EF4-FFF2-40B4-BE49-F238E27FC236}">
                <a16:creationId xmlns:a16="http://schemas.microsoft.com/office/drawing/2014/main" id="{15BE2CF8-7196-4BC3-B312-B0EE486D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8226571" y="2916066"/>
            <a:ext cx="3518890" cy="3293724"/>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68965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837434E-0EEB-4636-9C66-5E91568D5862}"/>
              </a:ext>
            </a:extLst>
          </p:cNvPr>
          <p:cNvSpPr>
            <a:spLocks noGrp="1"/>
          </p:cNvSpPr>
          <p:nvPr>
            <p:ph type="title"/>
          </p:nvPr>
        </p:nvSpPr>
        <p:spPr>
          <a:xfrm>
            <a:off x="6480000" y="619200"/>
            <a:ext cx="4991961" cy="1477328"/>
          </a:xfrm>
        </p:spPr>
        <p:txBody>
          <a:bodyPr wrap="square" anchor="ctr">
            <a:normAutofit/>
          </a:bodyPr>
          <a:lstStyle/>
          <a:p>
            <a:r>
              <a:rPr lang="es-ES" sz="3200" dirty="0">
                <a:latin typeface="+mn-lt"/>
              </a:rPr>
              <a:t>5. EQUIPO DE CEPILLOS ROTATORIOS </a:t>
            </a:r>
          </a:p>
        </p:txBody>
      </p:sp>
      <p:pic>
        <p:nvPicPr>
          <p:cNvPr id="4" name="Imagen 3">
            <a:extLst>
              <a:ext uri="{FF2B5EF4-FFF2-40B4-BE49-F238E27FC236}">
                <a16:creationId xmlns:a16="http://schemas.microsoft.com/office/drawing/2014/main" id="{089D6F64-418D-45F4-AAB3-2FD28D4B386D}"/>
              </a:ext>
            </a:extLst>
          </p:cNvPr>
          <p:cNvPicPr>
            <a:picLocks noChangeAspect="1"/>
          </p:cNvPicPr>
          <p:nvPr/>
        </p:nvPicPr>
        <p:blipFill rotWithShape="1">
          <a:blip r:embed="rId2"/>
          <a:srcRect t="6488" r="-3" b="-3"/>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3" name="Marcador de contenido 2">
            <a:extLst>
              <a:ext uri="{FF2B5EF4-FFF2-40B4-BE49-F238E27FC236}">
                <a16:creationId xmlns:a16="http://schemas.microsoft.com/office/drawing/2014/main" id="{2C83E130-8368-467C-8E8C-E073E40ED9BF}"/>
              </a:ext>
            </a:extLst>
          </p:cNvPr>
          <p:cNvSpPr>
            <a:spLocks noGrp="1"/>
          </p:cNvSpPr>
          <p:nvPr>
            <p:ph idx="1"/>
          </p:nvPr>
        </p:nvSpPr>
        <p:spPr>
          <a:xfrm>
            <a:off x="6480000" y="2541600"/>
            <a:ext cx="4991962" cy="3216273"/>
          </a:xfrm>
        </p:spPr>
        <p:txBody>
          <a:bodyPr>
            <a:normAutofit/>
          </a:bodyPr>
          <a:lstStyle/>
          <a:p>
            <a:r>
              <a:rPr lang="es-ES" dirty="0"/>
              <a:t>El cepillado mecánico ( brossage ) mejora el aspecto de la piel dejándola más receptiva  para posteriores tratamientos.</a:t>
            </a:r>
          </a:p>
        </p:txBody>
      </p:sp>
    </p:spTree>
    <p:extLst>
      <p:ext uri="{BB962C8B-B14F-4D97-AF65-F5344CB8AC3E}">
        <p14:creationId xmlns:p14="http://schemas.microsoft.com/office/powerpoint/2010/main" val="1937807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9D6223-8D87-4038-BE74-D5224B024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FBF49-EC0D-4E09-A77B-DB4E8257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3AA13D0-BF0A-4B8F-9FD6-CAE2DCD93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9705717" cy="6858000"/>
          </a:xfrm>
          <a:custGeom>
            <a:avLst/>
            <a:gdLst>
              <a:gd name="connsiteX0" fmla="*/ 0 w 9705717"/>
              <a:gd name="connsiteY0" fmla="*/ 0 h 6858000"/>
              <a:gd name="connsiteX1" fmla="*/ 8892014 w 9705717"/>
              <a:gd name="connsiteY1" fmla="*/ 0 h 6858000"/>
              <a:gd name="connsiteX2" fmla="*/ 8948109 w 9705717"/>
              <a:gd name="connsiteY2" fmla="*/ 119185 h 6858000"/>
              <a:gd name="connsiteX3" fmla="*/ 9361712 w 9705717"/>
              <a:gd name="connsiteY3" fmla="*/ 1009060 h 6858000"/>
              <a:gd name="connsiteX4" fmla="*/ 9569814 w 9705717"/>
              <a:gd name="connsiteY4" fmla="*/ 4722415 h 6858000"/>
              <a:gd name="connsiteX5" fmla="*/ 8937785 w 9705717"/>
              <a:gd name="connsiteY5" fmla="*/ 6619105 h 6858000"/>
              <a:gd name="connsiteX6" fmla="*/ 8749280 w 9705717"/>
              <a:gd name="connsiteY6" fmla="*/ 6858000 h 6858000"/>
              <a:gd name="connsiteX7" fmla="*/ 0 w 970571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717" h="6858000">
                <a:moveTo>
                  <a:pt x="0" y="0"/>
                </a:moveTo>
                <a:lnTo>
                  <a:pt x="8892014" y="0"/>
                </a:lnTo>
                <a:lnTo>
                  <a:pt x="8948109" y="119185"/>
                </a:lnTo>
                <a:cubicBezTo>
                  <a:pt x="9080774" y="406683"/>
                  <a:pt x="9216041" y="706568"/>
                  <a:pt x="9361712" y="1009060"/>
                </a:cubicBezTo>
                <a:cubicBezTo>
                  <a:pt x="9986018" y="2093861"/>
                  <a:pt x="9569814" y="4346908"/>
                  <a:pt x="9569814" y="4722415"/>
                </a:cubicBezTo>
                <a:cubicBezTo>
                  <a:pt x="9569814" y="5635108"/>
                  <a:pt x="9260912" y="6189243"/>
                  <a:pt x="8937785" y="6619105"/>
                </a:cubicBezTo>
                <a:lnTo>
                  <a:pt x="874928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ítulo 1">
            <a:extLst>
              <a:ext uri="{FF2B5EF4-FFF2-40B4-BE49-F238E27FC236}">
                <a16:creationId xmlns:a16="http://schemas.microsoft.com/office/drawing/2014/main" id="{4A53104A-725A-48BC-AFC1-28E6EB5C3E2D}"/>
              </a:ext>
            </a:extLst>
          </p:cNvPr>
          <p:cNvSpPr>
            <a:spLocks noGrp="1"/>
          </p:cNvSpPr>
          <p:nvPr>
            <p:ph type="title"/>
          </p:nvPr>
        </p:nvSpPr>
        <p:spPr>
          <a:xfrm>
            <a:off x="720000" y="619200"/>
            <a:ext cx="6911974" cy="1477328"/>
          </a:xfrm>
        </p:spPr>
        <p:txBody>
          <a:bodyPr wrap="square" anchor="ctr">
            <a:normAutofit/>
          </a:bodyPr>
          <a:lstStyle/>
          <a:p>
            <a:r>
              <a:rPr lang="es-ES" sz="3200">
                <a:latin typeface="+mn-lt"/>
              </a:rPr>
              <a:t>INDICACIONES Y CRITERIOS DE SELECCIÓN </a:t>
            </a:r>
          </a:p>
        </p:txBody>
      </p:sp>
      <p:sp>
        <p:nvSpPr>
          <p:cNvPr id="3" name="Marcador de contenido 2">
            <a:extLst>
              <a:ext uri="{FF2B5EF4-FFF2-40B4-BE49-F238E27FC236}">
                <a16:creationId xmlns:a16="http://schemas.microsoft.com/office/drawing/2014/main" id="{891CCF0C-7E60-4123-97F1-2D8812213415}"/>
              </a:ext>
            </a:extLst>
          </p:cNvPr>
          <p:cNvSpPr>
            <a:spLocks noGrp="1"/>
          </p:cNvSpPr>
          <p:nvPr>
            <p:ph idx="1"/>
          </p:nvPr>
        </p:nvSpPr>
        <p:spPr>
          <a:xfrm>
            <a:off x="720000" y="1900948"/>
            <a:ext cx="6911975" cy="4337852"/>
          </a:xfrm>
        </p:spPr>
        <p:txBody>
          <a:bodyPr>
            <a:normAutofit/>
          </a:bodyPr>
          <a:lstStyle/>
          <a:p>
            <a:pPr>
              <a:lnSpc>
                <a:spcPct val="110000"/>
              </a:lnSpc>
            </a:pPr>
            <a:r>
              <a:rPr lang="es-ES" sz="1600" dirty="0"/>
              <a:t>Al utilizarse este equipo en combinación con un producto cosmético, se conseguirán  potenciar los efectos de este último. Se aplica combinado con leche limpiadora, mascarilla detergente, ácidos, queratolíticos , peeling , etc.</a:t>
            </a:r>
          </a:p>
          <a:p>
            <a:pPr>
              <a:lnSpc>
                <a:spcPct val="110000"/>
              </a:lnSpc>
            </a:pPr>
            <a:r>
              <a:rPr lang="es-ES" sz="1600" dirty="0"/>
              <a:t>Complementa la acción de cosméticos  ( como el peeling físico, gommage y scrub o de un cosmético limpiador , activar la circulación sanguínea , mejorar la permeabilidad cutánea , disminuir la resistencia cutánea al paso de corrientes eléctricas.</a:t>
            </a:r>
          </a:p>
          <a:p>
            <a:pPr>
              <a:lnSpc>
                <a:spcPct val="110000"/>
              </a:lnSpc>
            </a:pPr>
            <a:r>
              <a:rPr lang="es-ES" sz="1600" dirty="0"/>
              <a:t>La técnica de aplicación dependerá de si se aplica en húmedo en la fase de higiene o en seco para generar una hiperemia en pieles átonas para favorecer la penetración  de los cosméticos  de hidratación.</a:t>
            </a:r>
          </a:p>
          <a:p>
            <a:pPr>
              <a:lnSpc>
                <a:spcPct val="110000"/>
              </a:lnSpc>
            </a:pPr>
            <a:r>
              <a:rPr lang="es-ES" sz="1600" dirty="0"/>
              <a:t>Los cepillos y la velocidad de rotación se seleccionarán dependiendo de la zona de aplicación y del estado de la piel.</a:t>
            </a:r>
          </a:p>
          <a:p>
            <a:pPr>
              <a:lnSpc>
                <a:spcPct val="110000"/>
              </a:lnSpc>
            </a:pPr>
            <a:endParaRPr lang="es-ES" sz="1400" dirty="0"/>
          </a:p>
        </p:txBody>
      </p:sp>
      <p:sp>
        <p:nvSpPr>
          <p:cNvPr id="14" name="Freeform 10">
            <a:extLst>
              <a:ext uri="{FF2B5EF4-FFF2-40B4-BE49-F238E27FC236}">
                <a16:creationId xmlns:a16="http://schemas.microsoft.com/office/drawing/2014/main" id="{15BE2CF8-7196-4BC3-B312-B0EE486D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8226571" y="2916066"/>
            <a:ext cx="3518890" cy="3293724"/>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31120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F58D3F4-AD3E-4263-85BF-7EB712458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383AC10-A272-4982-A610-DDA728D78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6FDED66-1461-4834-9923-329986747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5815" y="0"/>
            <a:ext cx="11196185" cy="6858000"/>
          </a:xfrm>
          <a:custGeom>
            <a:avLst/>
            <a:gdLst>
              <a:gd name="connsiteX0" fmla="*/ 678180 w 11196185"/>
              <a:gd name="connsiteY0" fmla="*/ 0 h 6858000"/>
              <a:gd name="connsiteX1" fmla="*/ 10577581 w 11196185"/>
              <a:gd name="connsiteY1" fmla="*/ 0 h 6858000"/>
              <a:gd name="connsiteX2" fmla="*/ 10716113 w 11196185"/>
              <a:gd name="connsiteY2" fmla="*/ 294338 h 6858000"/>
              <a:gd name="connsiteX3" fmla="*/ 11040720 w 11196185"/>
              <a:gd name="connsiteY3" fmla="*/ 992736 h 6858000"/>
              <a:gd name="connsiteX4" fmla="*/ 11188414 w 11196185"/>
              <a:gd name="connsiteY4" fmla="*/ 1350314 h 6858000"/>
              <a:gd name="connsiteX5" fmla="*/ 11196185 w 11196185"/>
              <a:gd name="connsiteY5" fmla="*/ 1382182 h 6858000"/>
              <a:gd name="connsiteX6" fmla="*/ 11196185 w 11196185"/>
              <a:gd name="connsiteY6" fmla="*/ 4121434 h 6858000"/>
              <a:gd name="connsiteX7" fmla="*/ 11176802 w 11196185"/>
              <a:gd name="connsiteY7" fmla="*/ 4304566 h 6858000"/>
              <a:gd name="connsiteX8" fmla="*/ 10289429 w 11196185"/>
              <a:gd name="connsiteY8" fmla="*/ 5937296 h 6858000"/>
              <a:gd name="connsiteX9" fmla="*/ 9411880 w 11196185"/>
              <a:gd name="connsiteY9" fmla="*/ 6851146 h 6858000"/>
              <a:gd name="connsiteX10" fmla="*/ 9402883 w 11196185"/>
              <a:gd name="connsiteY10" fmla="*/ 6858000 h 6858000"/>
              <a:gd name="connsiteX11" fmla="*/ 1880709 w 11196185"/>
              <a:gd name="connsiteY11" fmla="*/ 6858000 h 6858000"/>
              <a:gd name="connsiteX12" fmla="*/ 1838993 w 11196185"/>
              <a:gd name="connsiteY12" fmla="*/ 6821023 h 6858000"/>
              <a:gd name="connsiteX13" fmla="*/ 1110605 w 11196185"/>
              <a:gd name="connsiteY13" fmla="*/ 6101023 h 6858000"/>
              <a:gd name="connsiteX14" fmla="*/ 0 w 11196185"/>
              <a:gd name="connsiteY14" fmla="*/ 3022953 h 6858000"/>
              <a:gd name="connsiteX15" fmla="*/ 653297 w 11196185"/>
              <a:gd name="connsiteY15" fmla="*/ 431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96185" h="6858000">
                <a:moveTo>
                  <a:pt x="678180" y="0"/>
                </a:moveTo>
                <a:lnTo>
                  <a:pt x="10577581" y="0"/>
                </a:lnTo>
                <a:lnTo>
                  <a:pt x="10716113" y="294338"/>
                </a:lnTo>
                <a:cubicBezTo>
                  <a:pt x="10820232" y="519974"/>
                  <a:pt x="10926393" y="755332"/>
                  <a:pt x="11040720" y="992736"/>
                </a:cubicBezTo>
                <a:cubicBezTo>
                  <a:pt x="11101967" y="1099159"/>
                  <a:pt x="11150454" y="1219908"/>
                  <a:pt x="11188414" y="1350314"/>
                </a:cubicBezTo>
                <a:lnTo>
                  <a:pt x="11196185" y="1382182"/>
                </a:lnTo>
                <a:lnTo>
                  <a:pt x="11196185" y="4121434"/>
                </a:lnTo>
                <a:lnTo>
                  <a:pt x="11176802" y="4304566"/>
                </a:lnTo>
                <a:cubicBezTo>
                  <a:pt x="11053990" y="5160104"/>
                  <a:pt x="10546664" y="5536165"/>
                  <a:pt x="10289429" y="5937296"/>
                </a:cubicBezTo>
                <a:cubicBezTo>
                  <a:pt x="10175102" y="6195166"/>
                  <a:pt x="9816937" y="6534516"/>
                  <a:pt x="9411880" y="6851146"/>
                </a:cubicBezTo>
                <a:lnTo>
                  <a:pt x="9402883" y="6858000"/>
                </a:lnTo>
                <a:lnTo>
                  <a:pt x="1880709" y="6858000"/>
                </a:lnTo>
                <a:lnTo>
                  <a:pt x="1838993" y="6821023"/>
                </a:lnTo>
                <a:cubicBezTo>
                  <a:pt x="1404461" y="6426943"/>
                  <a:pt x="1110605" y="6101023"/>
                  <a:pt x="1110605" y="6101023"/>
                </a:cubicBezTo>
                <a:cubicBezTo>
                  <a:pt x="816622" y="5544351"/>
                  <a:pt x="0" y="3776098"/>
                  <a:pt x="0" y="3022953"/>
                </a:cubicBezTo>
                <a:cubicBezTo>
                  <a:pt x="0" y="2171572"/>
                  <a:pt x="195989" y="894500"/>
                  <a:pt x="653297" y="43119"/>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ítulo 1">
            <a:extLst>
              <a:ext uri="{FF2B5EF4-FFF2-40B4-BE49-F238E27FC236}">
                <a16:creationId xmlns:a16="http://schemas.microsoft.com/office/drawing/2014/main" id="{94381F02-DFD0-4BDC-B3AB-7D8F0026878F}"/>
              </a:ext>
            </a:extLst>
          </p:cNvPr>
          <p:cNvSpPr>
            <a:spLocks noGrp="1"/>
          </p:cNvSpPr>
          <p:nvPr>
            <p:ph type="title"/>
          </p:nvPr>
        </p:nvSpPr>
        <p:spPr>
          <a:xfrm>
            <a:off x="4561200" y="619200"/>
            <a:ext cx="4991961" cy="1477328"/>
          </a:xfrm>
        </p:spPr>
        <p:txBody>
          <a:bodyPr wrap="square" anchor="ctr">
            <a:normAutofit/>
          </a:bodyPr>
          <a:lstStyle/>
          <a:p>
            <a:r>
              <a:rPr lang="es-ES" sz="3200">
                <a:latin typeface="+mn-lt"/>
              </a:rPr>
              <a:t>EFECTOS </a:t>
            </a:r>
          </a:p>
        </p:txBody>
      </p:sp>
      <p:sp>
        <p:nvSpPr>
          <p:cNvPr id="14" name="Freeform 10">
            <a:extLst>
              <a:ext uri="{FF2B5EF4-FFF2-40B4-BE49-F238E27FC236}">
                <a16:creationId xmlns:a16="http://schemas.microsoft.com/office/drawing/2014/main" id="{1607CD53-0FF9-47E9-94AD-2BF64BA80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198004" y="426519"/>
            <a:ext cx="2955087" cy="2765998"/>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Marcador de contenido 2">
            <a:extLst>
              <a:ext uri="{FF2B5EF4-FFF2-40B4-BE49-F238E27FC236}">
                <a16:creationId xmlns:a16="http://schemas.microsoft.com/office/drawing/2014/main" id="{740EE8E6-6B2A-4BCE-A764-3C2491F60965}"/>
              </a:ext>
            </a:extLst>
          </p:cNvPr>
          <p:cNvSpPr>
            <a:spLocks noGrp="1"/>
          </p:cNvSpPr>
          <p:nvPr>
            <p:ph idx="1"/>
          </p:nvPr>
        </p:nvSpPr>
        <p:spPr>
          <a:xfrm>
            <a:off x="3770142" y="1758463"/>
            <a:ext cx="6639949" cy="4093698"/>
          </a:xfrm>
        </p:spPr>
        <p:txBody>
          <a:bodyPr>
            <a:normAutofit/>
          </a:bodyPr>
          <a:lstStyle/>
          <a:p>
            <a:pPr>
              <a:lnSpc>
                <a:spcPct val="110000"/>
              </a:lnSpc>
            </a:pPr>
            <a:r>
              <a:rPr lang="es-ES" sz="1700" dirty="0"/>
              <a:t>Estimulación de la circulación sanguínea.</a:t>
            </a:r>
          </a:p>
          <a:p>
            <a:pPr>
              <a:lnSpc>
                <a:spcPct val="110000"/>
              </a:lnSpc>
            </a:pPr>
            <a:r>
              <a:rPr lang="es-ES" sz="1700" dirty="0"/>
              <a:t>Disminución del estrato córneo.</a:t>
            </a:r>
          </a:p>
          <a:p>
            <a:pPr>
              <a:lnSpc>
                <a:spcPct val="110000"/>
              </a:lnSpc>
            </a:pPr>
            <a:r>
              <a:rPr lang="es-ES" sz="1700" dirty="0"/>
              <a:t>Mejora de la permeabilidad cutánea.</a:t>
            </a:r>
          </a:p>
          <a:p>
            <a:pPr>
              <a:lnSpc>
                <a:spcPct val="110000"/>
              </a:lnSpc>
            </a:pPr>
            <a:r>
              <a:rPr lang="es-ES" sz="1700" dirty="0"/>
              <a:t>Aumento de la penetración transepidérmica de productos de uso tópico.</a:t>
            </a:r>
          </a:p>
          <a:p>
            <a:pPr>
              <a:lnSpc>
                <a:spcPct val="110000"/>
              </a:lnSpc>
            </a:pPr>
            <a:r>
              <a:rPr lang="es-ES" sz="1700" dirty="0"/>
              <a:t>Mejora la regeneración celular.</a:t>
            </a:r>
          </a:p>
          <a:p>
            <a:pPr>
              <a:lnSpc>
                <a:spcPct val="110000"/>
              </a:lnSpc>
            </a:pPr>
            <a:r>
              <a:rPr lang="es-ES" sz="1700" dirty="0"/>
              <a:t>Disminución de la resistencia cutánea al paso de corrientes eléctricas.</a:t>
            </a:r>
          </a:p>
        </p:txBody>
      </p:sp>
    </p:spTree>
    <p:extLst>
      <p:ext uri="{BB962C8B-B14F-4D97-AF65-F5344CB8AC3E}">
        <p14:creationId xmlns:p14="http://schemas.microsoft.com/office/powerpoint/2010/main" val="436631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9D6223-8D87-4038-BE74-D5224B024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FBF49-EC0D-4E09-A77B-DB4E8257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3AA13D0-BF0A-4B8F-9FD6-CAE2DCD93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9705717" cy="6858000"/>
          </a:xfrm>
          <a:custGeom>
            <a:avLst/>
            <a:gdLst>
              <a:gd name="connsiteX0" fmla="*/ 0 w 9705717"/>
              <a:gd name="connsiteY0" fmla="*/ 0 h 6858000"/>
              <a:gd name="connsiteX1" fmla="*/ 8892014 w 9705717"/>
              <a:gd name="connsiteY1" fmla="*/ 0 h 6858000"/>
              <a:gd name="connsiteX2" fmla="*/ 8948109 w 9705717"/>
              <a:gd name="connsiteY2" fmla="*/ 119185 h 6858000"/>
              <a:gd name="connsiteX3" fmla="*/ 9361712 w 9705717"/>
              <a:gd name="connsiteY3" fmla="*/ 1009060 h 6858000"/>
              <a:gd name="connsiteX4" fmla="*/ 9569814 w 9705717"/>
              <a:gd name="connsiteY4" fmla="*/ 4722415 h 6858000"/>
              <a:gd name="connsiteX5" fmla="*/ 8937785 w 9705717"/>
              <a:gd name="connsiteY5" fmla="*/ 6619105 h 6858000"/>
              <a:gd name="connsiteX6" fmla="*/ 8749280 w 9705717"/>
              <a:gd name="connsiteY6" fmla="*/ 6858000 h 6858000"/>
              <a:gd name="connsiteX7" fmla="*/ 0 w 970571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717" h="6858000">
                <a:moveTo>
                  <a:pt x="0" y="0"/>
                </a:moveTo>
                <a:lnTo>
                  <a:pt x="8892014" y="0"/>
                </a:lnTo>
                <a:lnTo>
                  <a:pt x="8948109" y="119185"/>
                </a:lnTo>
                <a:cubicBezTo>
                  <a:pt x="9080774" y="406683"/>
                  <a:pt x="9216041" y="706568"/>
                  <a:pt x="9361712" y="1009060"/>
                </a:cubicBezTo>
                <a:cubicBezTo>
                  <a:pt x="9986018" y="2093861"/>
                  <a:pt x="9569814" y="4346908"/>
                  <a:pt x="9569814" y="4722415"/>
                </a:cubicBezTo>
                <a:cubicBezTo>
                  <a:pt x="9569814" y="5635108"/>
                  <a:pt x="9260912" y="6189243"/>
                  <a:pt x="8937785" y="6619105"/>
                </a:cubicBezTo>
                <a:lnTo>
                  <a:pt x="874928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ítulo 1">
            <a:extLst>
              <a:ext uri="{FF2B5EF4-FFF2-40B4-BE49-F238E27FC236}">
                <a16:creationId xmlns:a16="http://schemas.microsoft.com/office/drawing/2014/main" id="{C320D899-9FFF-4A04-A44F-3D2DA59EFA74}"/>
              </a:ext>
            </a:extLst>
          </p:cNvPr>
          <p:cNvSpPr>
            <a:spLocks noGrp="1"/>
          </p:cNvSpPr>
          <p:nvPr>
            <p:ph type="title"/>
          </p:nvPr>
        </p:nvSpPr>
        <p:spPr>
          <a:xfrm>
            <a:off x="720000" y="619200"/>
            <a:ext cx="6911974" cy="1477328"/>
          </a:xfrm>
        </p:spPr>
        <p:txBody>
          <a:bodyPr wrap="square" anchor="ctr">
            <a:normAutofit/>
          </a:bodyPr>
          <a:lstStyle/>
          <a:p>
            <a:r>
              <a:rPr lang="es-ES" sz="3200" dirty="0">
                <a:latin typeface="+mn-lt"/>
              </a:rPr>
              <a:t>PRECAUCIONES </a:t>
            </a:r>
          </a:p>
        </p:txBody>
      </p:sp>
      <p:sp>
        <p:nvSpPr>
          <p:cNvPr id="3" name="Marcador de contenido 2">
            <a:extLst>
              <a:ext uri="{FF2B5EF4-FFF2-40B4-BE49-F238E27FC236}">
                <a16:creationId xmlns:a16="http://schemas.microsoft.com/office/drawing/2014/main" id="{3291095A-DD4D-4212-AC9C-51347C52CA53}"/>
              </a:ext>
            </a:extLst>
          </p:cNvPr>
          <p:cNvSpPr>
            <a:spLocks noGrp="1"/>
          </p:cNvSpPr>
          <p:nvPr>
            <p:ph idx="1"/>
          </p:nvPr>
        </p:nvSpPr>
        <p:spPr>
          <a:xfrm>
            <a:off x="720000" y="2541600"/>
            <a:ext cx="6911975" cy="3216273"/>
          </a:xfrm>
        </p:spPr>
        <p:txBody>
          <a:bodyPr>
            <a:normAutofit/>
          </a:bodyPr>
          <a:lstStyle/>
          <a:p>
            <a:r>
              <a:rPr lang="es-ES" dirty="0"/>
              <a:t>Hay que respetar las zonas del cuerpo donde la piel es más sensible y fina : orbicular de ojos y labios , cuello parte interna de muslos y brazos , etc.</a:t>
            </a:r>
          </a:p>
          <a:p>
            <a:r>
              <a:rPr lang="es-ES" dirty="0"/>
              <a:t>Un cepillado muy agresivo puede provocar una alteración de la piel, perdiendo parte de su protección natural.</a:t>
            </a:r>
          </a:p>
        </p:txBody>
      </p:sp>
      <p:sp>
        <p:nvSpPr>
          <p:cNvPr id="14" name="Freeform 10">
            <a:extLst>
              <a:ext uri="{FF2B5EF4-FFF2-40B4-BE49-F238E27FC236}">
                <a16:creationId xmlns:a16="http://schemas.microsoft.com/office/drawing/2014/main" id="{15BE2CF8-7196-4BC3-B312-B0EE486D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8226571" y="2916066"/>
            <a:ext cx="3518890" cy="3293724"/>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87482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9D6223-8D87-4038-BE74-D5224B024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FBF49-EC0D-4E09-A77B-DB4E8257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3AA13D0-BF0A-4B8F-9FD6-CAE2DCD93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9705717" cy="6858000"/>
          </a:xfrm>
          <a:custGeom>
            <a:avLst/>
            <a:gdLst>
              <a:gd name="connsiteX0" fmla="*/ 0 w 9705717"/>
              <a:gd name="connsiteY0" fmla="*/ 0 h 6858000"/>
              <a:gd name="connsiteX1" fmla="*/ 8892014 w 9705717"/>
              <a:gd name="connsiteY1" fmla="*/ 0 h 6858000"/>
              <a:gd name="connsiteX2" fmla="*/ 8948109 w 9705717"/>
              <a:gd name="connsiteY2" fmla="*/ 119185 h 6858000"/>
              <a:gd name="connsiteX3" fmla="*/ 9361712 w 9705717"/>
              <a:gd name="connsiteY3" fmla="*/ 1009060 h 6858000"/>
              <a:gd name="connsiteX4" fmla="*/ 9569814 w 9705717"/>
              <a:gd name="connsiteY4" fmla="*/ 4722415 h 6858000"/>
              <a:gd name="connsiteX5" fmla="*/ 8937785 w 9705717"/>
              <a:gd name="connsiteY5" fmla="*/ 6619105 h 6858000"/>
              <a:gd name="connsiteX6" fmla="*/ 8749280 w 9705717"/>
              <a:gd name="connsiteY6" fmla="*/ 6858000 h 6858000"/>
              <a:gd name="connsiteX7" fmla="*/ 0 w 970571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717" h="6858000">
                <a:moveTo>
                  <a:pt x="0" y="0"/>
                </a:moveTo>
                <a:lnTo>
                  <a:pt x="8892014" y="0"/>
                </a:lnTo>
                <a:lnTo>
                  <a:pt x="8948109" y="119185"/>
                </a:lnTo>
                <a:cubicBezTo>
                  <a:pt x="9080774" y="406683"/>
                  <a:pt x="9216041" y="706568"/>
                  <a:pt x="9361712" y="1009060"/>
                </a:cubicBezTo>
                <a:cubicBezTo>
                  <a:pt x="9986018" y="2093861"/>
                  <a:pt x="9569814" y="4346908"/>
                  <a:pt x="9569814" y="4722415"/>
                </a:cubicBezTo>
                <a:cubicBezTo>
                  <a:pt x="9569814" y="5635108"/>
                  <a:pt x="9260912" y="6189243"/>
                  <a:pt x="8937785" y="6619105"/>
                </a:cubicBezTo>
                <a:lnTo>
                  <a:pt x="874928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ítulo 1">
            <a:extLst>
              <a:ext uri="{FF2B5EF4-FFF2-40B4-BE49-F238E27FC236}">
                <a16:creationId xmlns:a16="http://schemas.microsoft.com/office/drawing/2014/main" id="{4127BE25-D7B5-43B3-8776-9B9B88006593}"/>
              </a:ext>
            </a:extLst>
          </p:cNvPr>
          <p:cNvSpPr>
            <a:spLocks noGrp="1"/>
          </p:cNvSpPr>
          <p:nvPr>
            <p:ph type="title"/>
          </p:nvPr>
        </p:nvSpPr>
        <p:spPr>
          <a:xfrm>
            <a:off x="720000" y="619200"/>
            <a:ext cx="6911974" cy="1477328"/>
          </a:xfrm>
        </p:spPr>
        <p:txBody>
          <a:bodyPr wrap="square" anchor="ctr">
            <a:normAutofit/>
          </a:bodyPr>
          <a:lstStyle/>
          <a:p>
            <a:r>
              <a:rPr lang="es-ES" sz="3200">
                <a:latin typeface="+mn-lt"/>
              </a:rPr>
              <a:t>CONTRAINDICACIONES </a:t>
            </a:r>
          </a:p>
        </p:txBody>
      </p:sp>
      <p:sp>
        <p:nvSpPr>
          <p:cNvPr id="3" name="Marcador de contenido 2">
            <a:extLst>
              <a:ext uri="{FF2B5EF4-FFF2-40B4-BE49-F238E27FC236}">
                <a16:creationId xmlns:a16="http://schemas.microsoft.com/office/drawing/2014/main" id="{EA62AF41-345E-4E7F-BAD5-16F2118213F1}"/>
              </a:ext>
            </a:extLst>
          </p:cNvPr>
          <p:cNvSpPr>
            <a:spLocks noGrp="1"/>
          </p:cNvSpPr>
          <p:nvPr>
            <p:ph idx="1"/>
          </p:nvPr>
        </p:nvSpPr>
        <p:spPr>
          <a:xfrm>
            <a:off x="720000" y="2541600"/>
            <a:ext cx="6911975" cy="3216273"/>
          </a:xfrm>
        </p:spPr>
        <p:txBody>
          <a:bodyPr>
            <a:normAutofit/>
          </a:bodyPr>
          <a:lstStyle/>
          <a:p>
            <a:r>
              <a:rPr lang="es-ES" dirty="0"/>
              <a:t>Pieles sensibles o con problemas circulatorios .</a:t>
            </a:r>
          </a:p>
          <a:p>
            <a:r>
              <a:rPr lang="es-ES" dirty="0"/>
              <a:t>Acné pustuloso, papuloso. Rosácea .</a:t>
            </a:r>
          </a:p>
          <a:p>
            <a:r>
              <a:rPr lang="es-ES" dirty="0"/>
              <a:t>Sobre heridas y cicatrices no estabilizadas.</a:t>
            </a:r>
          </a:p>
          <a:p>
            <a:r>
              <a:rPr lang="es-ES" dirty="0"/>
              <a:t>Lesiones dermatológicas en general.</a:t>
            </a:r>
          </a:p>
        </p:txBody>
      </p:sp>
      <p:sp>
        <p:nvSpPr>
          <p:cNvPr id="14" name="Freeform 10">
            <a:extLst>
              <a:ext uri="{FF2B5EF4-FFF2-40B4-BE49-F238E27FC236}">
                <a16:creationId xmlns:a16="http://schemas.microsoft.com/office/drawing/2014/main" id="{15BE2CF8-7196-4BC3-B312-B0EE486D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8226571" y="2916066"/>
            <a:ext cx="3518890" cy="3293724"/>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92269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F8565D-4310-4FD2-8810-16AF8F326FBD}"/>
              </a:ext>
            </a:extLst>
          </p:cNvPr>
          <p:cNvSpPr>
            <a:spLocks noGrp="1"/>
          </p:cNvSpPr>
          <p:nvPr>
            <p:ph type="title"/>
          </p:nvPr>
        </p:nvSpPr>
        <p:spPr>
          <a:xfrm>
            <a:off x="720000" y="619200"/>
            <a:ext cx="4991961" cy="1477328"/>
          </a:xfrm>
        </p:spPr>
        <p:txBody>
          <a:bodyPr wrap="square" anchor="ctr">
            <a:normAutofit/>
          </a:bodyPr>
          <a:lstStyle/>
          <a:p>
            <a:r>
              <a:rPr lang="es-ES" sz="3200">
                <a:latin typeface="+mn-lt"/>
              </a:rPr>
              <a:t>6. PEELING ULTRASÓNICO </a:t>
            </a:r>
          </a:p>
        </p:txBody>
      </p:sp>
      <p:sp>
        <p:nvSpPr>
          <p:cNvPr id="3" name="Marcador de contenido 2">
            <a:extLst>
              <a:ext uri="{FF2B5EF4-FFF2-40B4-BE49-F238E27FC236}">
                <a16:creationId xmlns:a16="http://schemas.microsoft.com/office/drawing/2014/main" id="{87E75D81-1C84-4EDA-B770-26D3891F8DB8}"/>
              </a:ext>
            </a:extLst>
          </p:cNvPr>
          <p:cNvSpPr>
            <a:spLocks noGrp="1"/>
          </p:cNvSpPr>
          <p:nvPr>
            <p:ph idx="1"/>
          </p:nvPr>
        </p:nvSpPr>
        <p:spPr>
          <a:xfrm>
            <a:off x="720000" y="2541600"/>
            <a:ext cx="4991962" cy="3216273"/>
          </a:xfrm>
        </p:spPr>
        <p:txBody>
          <a:bodyPr>
            <a:normAutofit/>
          </a:bodyPr>
          <a:lstStyle/>
          <a:p>
            <a:pPr>
              <a:lnSpc>
                <a:spcPct val="110000"/>
              </a:lnSpc>
            </a:pPr>
            <a:r>
              <a:rPr lang="es-ES" sz="1900" dirty="0"/>
              <a:t>Se trata de un aparato que efectúa la exfoliación de la piel en los estratos superficiales mediante una espátula que vibra a frecuencia ultrasónica. Genera un estímulo mecánico de muy alta frecuencia . La percusión ultrasónica de la espátula produce la descamación y la eliminación de las células muertas, el sebo y residuos cosméticos, a la vez que estimula la circulación sanguínea.</a:t>
            </a:r>
          </a:p>
        </p:txBody>
      </p:sp>
      <p:pic>
        <p:nvPicPr>
          <p:cNvPr id="4" name="Imagen 3">
            <a:extLst>
              <a:ext uri="{FF2B5EF4-FFF2-40B4-BE49-F238E27FC236}">
                <a16:creationId xmlns:a16="http://schemas.microsoft.com/office/drawing/2014/main" id="{FD4075E6-ADD1-44D5-858B-A8600EEC0BF6}"/>
              </a:ext>
            </a:extLst>
          </p:cNvPr>
          <p:cNvPicPr>
            <a:picLocks noChangeAspect="1"/>
          </p:cNvPicPr>
          <p:nvPr/>
        </p:nvPicPr>
        <p:blipFill rotWithShape="1">
          <a:blip r:embed="rId2"/>
          <a:srcRect l="788" r="-2" b="-2"/>
          <a:stretch/>
        </p:blipFill>
        <p:spPr>
          <a:xfrm>
            <a:off x="6257657" y="566767"/>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p:spPr>
      </p:pic>
    </p:spTree>
    <p:extLst>
      <p:ext uri="{BB962C8B-B14F-4D97-AF65-F5344CB8AC3E}">
        <p14:creationId xmlns:p14="http://schemas.microsoft.com/office/powerpoint/2010/main" val="1942843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9D6223-8D87-4038-BE74-D5224B024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FBF49-EC0D-4E09-A77B-DB4E8257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3AA13D0-BF0A-4B8F-9FD6-CAE2DCD93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9705717" cy="6858000"/>
          </a:xfrm>
          <a:custGeom>
            <a:avLst/>
            <a:gdLst>
              <a:gd name="connsiteX0" fmla="*/ 0 w 9705717"/>
              <a:gd name="connsiteY0" fmla="*/ 0 h 6858000"/>
              <a:gd name="connsiteX1" fmla="*/ 8892014 w 9705717"/>
              <a:gd name="connsiteY1" fmla="*/ 0 h 6858000"/>
              <a:gd name="connsiteX2" fmla="*/ 8948109 w 9705717"/>
              <a:gd name="connsiteY2" fmla="*/ 119185 h 6858000"/>
              <a:gd name="connsiteX3" fmla="*/ 9361712 w 9705717"/>
              <a:gd name="connsiteY3" fmla="*/ 1009060 h 6858000"/>
              <a:gd name="connsiteX4" fmla="*/ 9569814 w 9705717"/>
              <a:gd name="connsiteY4" fmla="*/ 4722415 h 6858000"/>
              <a:gd name="connsiteX5" fmla="*/ 8937785 w 9705717"/>
              <a:gd name="connsiteY5" fmla="*/ 6619105 h 6858000"/>
              <a:gd name="connsiteX6" fmla="*/ 8749280 w 9705717"/>
              <a:gd name="connsiteY6" fmla="*/ 6858000 h 6858000"/>
              <a:gd name="connsiteX7" fmla="*/ 0 w 970571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717" h="6858000">
                <a:moveTo>
                  <a:pt x="0" y="0"/>
                </a:moveTo>
                <a:lnTo>
                  <a:pt x="8892014" y="0"/>
                </a:lnTo>
                <a:lnTo>
                  <a:pt x="8948109" y="119185"/>
                </a:lnTo>
                <a:cubicBezTo>
                  <a:pt x="9080774" y="406683"/>
                  <a:pt x="9216041" y="706568"/>
                  <a:pt x="9361712" y="1009060"/>
                </a:cubicBezTo>
                <a:cubicBezTo>
                  <a:pt x="9986018" y="2093861"/>
                  <a:pt x="9569814" y="4346908"/>
                  <a:pt x="9569814" y="4722415"/>
                </a:cubicBezTo>
                <a:cubicBezTo>
                  <a:pt x="9569814" y="5635108"/>
                  <a:pt x="9260912" y="6189243"/>
                  <a:pt x="8937785" y="6619105"/>
                </a:cubicBezTo>
                <a:lnTo>
                  <a:pt x="874928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ítulo 1">
            <a:extLst>
              <a:ext uri="{FF2B5EF4-FFF2-40B4-BE49-F238E27FC236}">
                <a16:creationId xmlns:a16="http://schemas.microsoft.com/office/drawing/2014/main" id="{921EB595-C1BB-44CC-83D8-F3CAFEBE537B}"/>
              </a:ext>
            </a:extLst>
          </p:cNvPr>
          <p:cNvSpPr>
            <a:spLocks noGrp="1"/>
          </p:cNvSpPr>
          <p:nvPr>
            <p:ph type="title"/>
          </p:nvPr>
        </p:nvSpPr>
        <p:spPr>
          <a:xfrm>
            <a:off x="720000" y="619200"/>
            <a:ext cx="6911974" cy="1477328"/>
          </a:xfrm>
        </p:spPr>
        <p:txBody>
          <a:bodyPr wrap="square" anchor="ctr">
            <a:normAutofit/>
          </a:bodyPr>
          <a:lstStyle/>
          <a:p>
            <a:r>
              <a:rPr lang="es-ES" sz="3200">
                <a:latin typeface="+mn-lt"/>
              </a:rPr>
              <a:t>INDICACIONES Y CRITERIOS DE SELECCIÓN </a:t>
            </a:r>
          </a:p>
        </p:txBody>
      </p:sp>
      <p:sp>
        <p:nvSpPr>
          <p:cNvPr id="3" name="Marcador de contenido 2">
            <a:extLst>
              <a:ext uri="{FF2B5EF4-FFF2-40B4-BE49-F238E27FC236}">
                <a16:creationId xmlns:a16="http://schemas.microsoft.com/office/drawing/2014/main" id="{7A3FD16F-0B01-48EB-92D2-6DC12291C70A}"/>
              </a:ext>
            </a:extLst>
          </p:cNvPr>
          <p:cNvSpPr>
            <a:spLocks noGrp="1"/>
          </p:cNvSpPr>
          <p:nvPr>
            <p:ph idx="1"/>
          </p:nvPr>
        </p:nvSpPr>
        <p:spPr>
          <a:xfrm>
            <a:off x="720000" y="2541600"/>
            <a:ext cx="6911975" cy="3216273"/>
          </a:xfrm>
        </p:spPr>
        <p:txBody>
          <a:bodyPr>
            <a:normAutofit/>
          </a:bodyPr>
          <a:lstStyle/>
          <a:p>
            <a:pPr>
              <a:lnSpc>
                <a:spcPct val="110000"/>
              </a:lnSpc>
            </a:pPr>
            <a:r>
              <a:rPr lang="es-ES" sz="1600" dirty="0"/>
              <a:t>El peeling ultrasónico se puede aplicar optativamente de forma conjunta con la aplicación de microcorriente galvánica, por lo que favorece la introducción de productos activos ionizables.</a:t>
            </a:r>
          </a:p>
          <a:p>
            <a:pPr>
              <a:lnSpc>
                <a:spcPct val="110000"/>
              </a:lnSpc>
            </a:pPr>
            <a:r>
              <a:rPr lang="es-ES" sz="1600" dirty="0"/>
              <a:t>Elimina las células muertas y estimula la renovación del tejido cutáneo. Es revitalizante, por el intercambio de nutrientes y la oxigenación de la piel. El micromasaje y la elevación de temperatura  consiguen un efecto sedante y mejoran la circulación sanguínea periférica .</a:t>
            </a:r>
          </a:p>
          <a:p>
            <a:pPr>
              <a:lnSpc>
                <a:spcPct val="110000"/>
              </a:lnSpc>
            </a:pPr>
            <a:r>
              <a:rPr lang="es-ES" sz="1600" dirty="0"/>
              <a:t>Se seleccionará la técnica  en tratamientos de limpieza profunda de la piel, poros dilatados , secuelas de acné, hidratación y mejora del estado de la piel, entre otras aplicaciones.</a:t>
            </a:r>
          </a:p>
        </p:txBody>
      </p:sp>
      <p:sp>
        <p:nvSpPr>
          <p:cNvPr id="14" name="Freeform 10">
            <a:extLst>
              <a:ext uri="{FF2B5EF4-FFF2-40B4-BE49-F238E27FC236}">
                <a16:creationId xmlns:a16="http://schemas.microsoft.com/office/drawing/2014/main" id="{15BE2CF8-7196-4BC3-B312-B0EE486D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8226571" y="2916066"/>
            <a:ext cx="3518890" cy="3293724"/>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21729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9D6223-8D87-4038-BE74-D5224B024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6FBF49-EC0D-4E09-A77B-DB4E8257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3AA13D0-BF0A-4B8F-9FD6-CAE2DCD93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9705717" cy="6858000"/>
          </a:xfrm>
          <a:custGeom>
            <a:avLst/>
            <a:gdLst>
              <a:gd name="connsiteX0" fmla="*/ 0 w 9705717"/>
              <a:gd name="connsiteY0" fmla="*/ 0 h 6858000"/>
              <a:gd name="connsiteX1" fmla="*/ 8892014 w 9705717"/>
              <a:gd name="connsiteY1" fmla="*/ 0 h 6858000"/>
              <a:gd name="connsiteX2" fmla="*/ 8948109 w 9705717"/>
              <a:gd name="connsiteY2" fmla="*/ 119185 h 6858000"/>
              <a:gd name="connsiteX3" fmla="*/ 9361712 w 9705717"/>
              <a:gd name="connsiteY3" fmla="*/ 1009060 h 6858000"/>
              <a:gd name="connsiteX4" fmla="*/ 9569814 w 9705717"/>
              <a:gd name="connsiteY4" fmla="*/ 4722415 h 6858000"/>
              <a:gd name="connsiteX5" fmla="*/ 8937785 w 9705717"/>
              <a:gd name="connsiteY5" fmla="*/ 6619105 h 6858000"/>
              <a:gd name="connsiteX6" fmla="*/ 8749280 w 9705717"/>
              <a:gd name="connsiteY6" fmla="*/ 6858000 h 6858000"/>
              <a:gd name="connsiteX7" fmla="*/ 0 w 970571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717" h="6858000">
                <a:moveTo>
                  <a:pt x="0" y="0"/>
                </a:moveTo>
                <a:lnTo>
                  <a:pt x="8892014" y="0"/>
                </a:lnTo>
                <a:lnTo>
                  <a:pt x="8948109" y="119185"/>
                </a:lnTo>
                <a:cubicBezTo>
                  <a:pt x="9080774" y="406683"/>
                  <a:pt x="9216041" y="706568"/>
                  <a:pt x="9361712" y="1009060"/>
                </a:cubicBezTo>
                <a:cubicBezTo>
                  <a:pt x="9986018" y="2093861"/>
                  <a:pt x="9569814" y="4346908"/>
                  <a:pt x="9569814" y="4722415"/>
                </a:cubicBezTo>
                <a:cubicBezTo>
                  <a:pt x="9569814" y="5635108"/>
                  <a:pt x="9260912" y="6189243"/>
                  <a:pt x="8937785" y="6619105"/>
                </a:cubicBezTo>
                <a:lnTo>
                  <a:pt x="874928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 name="Título 3">
            <a:extLst>
              <a:ext uri="{FF2B5EF4-FFF2-40B4-BE49-F238E27FC236}">
                <a16:creationId xmlns:a16="http://schemas.microsoft.com/office/drawing/2014/main" id="{DDD8C0E5-3F5F-44A2-9180-A7613B1D34D0}"/>
              </a:ext>
            </a:extLst>
          </p:cNvPr>
          <p:cNvSpPr>
            <a:spLocks noGrp="1"/>
          </p:cNvSpPr>
          <p:nvPr>
            <p:ph type="title"/>
          </p:nvPr>
        </p:nvSpPr>
        <p:spPr>
          <a:xfrm>
            <a:off x="720000" y="619200"/>
            <a:ext cx="6911974" cy="1477328"/>
          </a:xfrm>
        </p:spPr>
        <p:txBody>
          <a:bodyPr wrap="square" anchor="ctr">
            <a:normAutofit/>
          </a:bodyPr>
          <a:lstStyle/>
          <a:p>
            <a:r>
              <a:rPr lang="es-ES" sz="3200" dirty="0">
                <a:latin typeface="+mn-lt"/>
              </a:rPr>
              <a:t>1. EQUIPOS GENERADORES DE CORRIENTES ELÉCTRICAS.</a:t>
            </a:r>
          </a:p>
        </p:txBody>
      </p:sp>
      <p:sp>
        <p:nvSpPr>
          <p:cNvPr id="5" name="Marcador de contenido 4">
            <a:extLst>
              <a:ext uri="{FF2B5EF4-FFF2-40B4-BE49-F238E27FC236}">
                <a16:creationId xmlns:a16="http://schemas.microsoft.com/office/drawing/2014/main" id="{B928C846-BB5E-45E7-904D-50D86E5E33A0}"/>
              </a:ext>
            </a:extLst>
          </p:cNvPr>
          <p:cNvSpPr>
            <a:spLocks noGrp="1"/>
          </p:cNvSpPr>
          <p:nvPr>
            <p:ph idx="1"/>
          </p:nvPr>
        </p:nvSpPr>
        <p:spPr>
          <a:xfrm>
            <a:off x="720000" y="2541600"/>
            <a:ext cx="6911975" cy="3216273"/>
          </a:xfrm>
        </p:spPr>
        <p:txBody>
          <a:bodyPr>
            <a:normAutofit/>
          </a:bodyPr>
          <a:lstStyle/>
          <a:p>
            <a:r>
              <a:rPr lang="es-ES" dirty="0"/>
              <a:t>La corriente galvánica favorece la penetración del producto de tratamiento. La sustancia que se utilice debe disociarse en iones .La corriente se aplica con el electrodo del mismo signo que los iones de la sustancia que se quieran aplicar , para que los repela y así penetren en la piel. De modo que si todos tienen carga negativa , se utilizara el electrodo negativo (cátodo); y si su carga es positiva, el electrodo positivo (ánodo).</a:t>
            </a:r>
          </a:p>
        </p:txBody>
      </p:sp>
      <p:sp>
        <p:nvSpPr>
          <p:cNvPr id="16" name="Freeform 10">
            <a:extLst>
              <a:ext uri="{FF2B5EF4-FFF2-40B4-BE49-F238E27FC236}">
                <a16:creationId xmlns:a16="http://schemas.microsoft.com/office/drawing/2014/main" id="{15BE2CF8-7196-4BC3-B312-B0EE486D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8226571" y="2916066"/>
            <a:ext cx="3518890" cy="3293724"/>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75029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60FCC5-5495-48B9-9087-BFB56E202CC8}"/>
              </a:ext>
            </a:extLst>
          </p:cNvPr>
          <p:cNvSpPr>
            <a:spLocks noGrp="1"/>
          </p:cNvSpPr>
          <p:nvPr>
            <p:ph type="title"/>
          </p:nvPr>
        </p:nvSpPr>
        <p:spPr/>
        <p:txBody>
          <a:bodyPr/>
          <a:lstStyle/>
          <a:p>
            <a:r>
              <a:rPr lang="es-ES" dirty="0">
                <a:latin typeface="+mn-lt"/>
              </a:rPr>
              <a:t>CONTRAINDICACIONES</a:t>
            </a:r>
          </a:p>
        </p:txBody>
      </p:sp>
      <p:sp>
        <p:nvSpPr>
          <p:cNvPr id="3" name="Marcador de contenido 2">
            <a:extLst>
              <a:ext uri="{FF2B5EF4-FFF2-40B4-BE49-F238E27FC236}">
                <a16:creationId xmlns:a16="http://schemas.microsoft.com/office/drawing/2014/main" id="{530C95BE-6CC3-42D5-B25C-49AC13D4D53B}"/>
              </a:ext>
            </a:extLst>
          </p:cNvPr>
          <p:cNvSpPr>
            <a:spLocks noGrp="1"/>
          </p:cNvSpPr>
          <p:nvPr>
            <p:ph idx="1"/>
          </p:nvPr>
        </p:nvSpPr>
        <p:spPr/>
        <p:txBody>
          <a:bodyPr/>
          <a:lstStyle/>
          <a:p>
            <a:r>
              <a:rPr lang="es-ES" dirty="0"/>
              <a:t>Personas portadoras de implantes metálicos, marcapasos, etc.</a:t>
            </a:r>
          </a:p>
          <a:p>
            <a:r>
              <a:rPr lang="es-ES" dirty="0"/>
              <a:t>Acné  pustuloso.</a:t>
            </a:r>
          </a:p>
          <a:p>
            <a:r>
              <a:rPr lang="es-ES" dirty="0"/>
              <a:t>Personas con cardiopatías, problemas vasculares, infecciones y epilepsia.</a:t>
            </a:r>
          </a:p>
          <a:p>
            <a:r>
              <a:rPr lang="es-ES" dirty="0"/>
              <a:t>Dermatitis, heridas abiertas o lesiones de la piel.</a:t>
            </a:r>
          </a:p>
          <a:p>
            <a:r>
              <a:rPr lang="es-ES" dirty="0"/>
              <a:t>Mujeres embarazadas.</a:t>
            </a:r>
          </a:p>
        </p:txBody>
      </p:sp>
    </p:spTree>
    <p:extLst>
      <p:ext uri="{BB962C8B-B14F-4D97-AF65-F5344CB8AC3E}">
        <p14:creationId xmlns:p14="http://schemas.microsoft.com/office/powerpoint/2010/main" val="3422196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9D6223-8D87-4038-BE74-D5224B024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FBF49-EC0D-4E09-A77B-DB4E8257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3AA13D0-BF0A-4B8F-9FD6-CAE2DCD93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9705717" cy="6858000"/>
          </a:xfrm>
          <a:custGeom>
            <a:avLst/>
            <a:gdLst>
              <a:gd name="connsiteX0" fmla="*/ 0 w 9705717"/>
              <a:gd name="connsiteY0" fmla="*/ 0 h 6858000"/>
              <a:gd name="connsiteX1" fmla="*/ 8892014 w 9705717"/>
              <a:gd name="connsiteY1" fmla="*/ 0 h 6858000"/>
              <a:gd name="connsiteX2" fmla="*/ 8948109 w 9705717"/>
              <a:gd name="connsiteY2" fmla="*/ 119185 h 6858000"/>
              <a:gd name="connsiteX3" fmla="*/ 9361712 w 9705717"/>
              <a:gd name="connsiteY3" fmla="*/ 1009060 h 6858000"/>
              <a:gd name="connsiteX4" fmla="*/ 9569814 w 9705717"/>
              <a:gd name="connsiteY4" fmla="*/ 4722415 h 6858000"/>
              <a:gd name="connsiteX5" fmla="*/ 8937785 w 9705717"/>
              <a:gd name="connsiteY5" fmla="*/ 6619105 h 6858000"/>
              <a:gd name="connsiteX6" fmla="*/ 8749280 w 9705717"/>
              <a:gd name="connsiteY6" fmla="*/ 6858000 h 6858000"/>
              <a:gd name="connsiteX7" fmla="*/ 0 w 970571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717" h="6858000">
                <a:moveTo>
                  <a:pt x="0" y="0"/>
                </a:moveTo>
                <a:lnTo>
                  <a:pt x="8892014" y="0"/>
                </a:lnTo>
                <a:lnTo>
                  <a:pt x="8948109" y="119185"/>
                </a:lnTo>
                <a:cubicBezTo>
                  <a:pt x="9080774" y="406683"/>
                  <a:pt x="9216041" y="706568"/>
                  <a:pt x="9361712" y="1009060"/>
                </a:cubicBezTo>
                <a:cubicBezTo>
                  <a:pt x="9986018" y="2093861"/>
                  <a:pt x="9569814" y="4346908"/>
                  <a:pt x="9569814" y="4722415"/>
                </a:cubicBezTo>
                <a:cubicBezTo>
                  <a:pt x="9569814" y="5635108"/>
                  <a:pt x="9260912" y="6189243"/>
                  <a:pt x="8937785" y="6619105"/>
                </a:cubicBezTo>
                <a:lnTo>
                  <a:pt x="874928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ítulo 1">
            <a:extLst>
              <a:ext uri="{FF2B5EF4-FFF2-40B4-BE49-F238E27FC236}">
                <a16:creationId xmlns:a16="http://schemas.microsoft.com/office/drawing/2014/main" id="{106A3511-7F05-46A6-A71A-7FA618589359}"/>
              </a:ext>
            </a:extLst>
          </p:cNvPr>
          <p:cNvSpPr>
            <a:spLocks noGrp="1"/>
          </p:cNvSpPr>
          <p:nvPr>
            <p:ph type="title"/>
          </p:nvPr>
        </p:nvSpPr>
        <p:spPr>
          <a:xfrm>
            <a:off x="720000" y="619200"/>
            <a:ext cx="6911974" cy="1477328"/>
          </a:xfrm>
        </p:spPr>
        <p:txBody>
          <a:bodyPr wrap="square" anchor="ctr">
            <a:normAutofit/>
          </a:bodyPr>
          <a:lstStyle/>
          <a:p>
            <a:r>
              <a:rPr lang="es-ES" sz="3200">
                <a:latin typeface="+mn-lt"/>
              </a:rPr>
              <a:t>PRECAUCIONES</a:t>
            </a:r>
          </a:p>
        </p:txBody>
      </p:sp>
      <p:sp>
        <p:nvSpPr>
          <p:cNvPr id="3" name="Marcador de contenido 2">
            <a:extLst>
              <a:ext uri="{FF2B5EF4-FFF2-40B4-BE49-F238E27FC236}">
                <a16:creationId xmlns:a16="http://schemas.microsoft.com/office/drawing/2014/main" id="{85BB243A-D922-4D25-96EA-EA88D12BAE9A}"/>
              </a:ext>
            </a:extLst>
          </p:cNvPr>
          <p:cNvSpPr>
            <a:spLocks noGrp="1"/>
          </p:cNvSpPr>
          <p:nvPr>
            <p:ph idx="1"/>
          </p:nvPr>
        </p:nvSpPr>
        <p:spPr>
          <a:xfrm>
            <a:off x="720000" y="2541600"/>
            <a:ext cx="6911975" cy="3216273"/>
          </a:xfrm>
        </p:spPr>
        <p:txBody>
          <a:bodyPr>
            <a:normAutofit/>
          </a:bodyPr>
          <a:lstStyle/>
          <a:p>
            <a:r>
              <a:rPr lang="es-ES" dirty="0"/>
              <a:t>No presionar el pedal hasta que la espátula esté en contacto con la piel.</a:t>
            </a:r>
          </a:p>
          <a:p>
            <a:r>
              <a:rPr lang="es-ES" dirty="0"/>
              <a:t>Aplicar la espátula siempre con la piel húmeda.</a:t>
            </a:r>
          </a:p>
          <a:p>
            <a:r>
              <a:rPr lang="es-ES" dirty="0"/>
              <a:t>No insistir demasiado sobre la misma zona.</a:t>
            </a:r>
          </a:p>
          <a:p>
            <a:r>
              <a:rPr lang="es-ES" dirty="0"/>
              <a:t>Después del tratamiento, desinfectar la espátula y protegerla con su funda .</a:t>
            </a:r>
          </a:p>
        </p:txBody>
      </p:sp>
      <p:sp>
        <p:nvSpPr>
          <p:cNvPr id="14" name="Freeform 10">
            <a:extLst>
              <a:ext uri="{FF2B5EF4-FFF2-40B4-BE49-F238E27FC236}">
                <a16:creationId xmlns:a16="http://schemas.microsoft.com/office/drawing/2014/main" id="{15BE2CF8-7196-4BC3-B312-B0EE486D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8226571" y="2916066"/>
            <a:ext cx="3518890" cy="3293724"/>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7674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7811B42-0C78-49C6-87A1-EAE36DE7FA39}"/>
              </a:ext>
            </a:extLst>
          </p:cNvPr>
          <p:cNvSpPr>
            <a:spLocks noGrp="1"/>
          </p:cNvSpPr>
          <p:nvPr>
            <p:ph type="title"/>
          </p:nvPr>
        </p:nvSpPr>
        <p:spPr>
          <a:xfrm>
            <a:off x="720000" y="619200"/>
            <a:ext cx="4991961" cy="1477328"/>
          </a:xfrm>
        </p:spPr>
        <p:txBody>
          <a:bodyPr wrap="square" anchor="ctr">
            <a:normAutofit/>
          </a:bodyPr>
          <a:lstStyle/>
          <a:p>
            <a:r>
              <a:rPr lang="es-ES" sz="2700">
                <a:latin typeface="+mn-lt"/>
              </a:rPr>
              <a:t>MICRODERMOABRASIÓN </a:t>
            </a:r>
          </a:p>
        </p:txBody>
      </p:sp>
      <p:sp>
        <p:nvSpPr>
          <p:cNvPr id="3" name="Marcador de contenido 2">
            <a:extLst>
              <a:ext uri="{FF2B5EF4-FFF2-40B4-BE49-F238E27FC236}">
                <a16:creationId xmlns:a16="http://schemas.microsoft.com/office/drawing/2014/main" id="{F295E7BF-FA50-4CE0-A37D-82392FE1314D}"/>
              </a:ext>
            </a:extLst>
          </p:cNvPr>
          <p:cNvSpPr>
            <a:spLocks noGrp="1"/>
          </p:cNvSpPr>
          <p:nvPr>
            <p:ph idx="1"/>
          </p:nvPr>
        </p:nvSpPr>
        <p:spPr>
          <a:xfrm>
            <a:off x="720000" y="2541600"/>
            <a:ext cx="4991962" cy="3216273"/>
          </a:xfrm>
        </p:spPr>
        <p:txBody>
          <a:bodyPr>
            <a:normAutofit lnSpcReduction="10000"/>
          </a:bodyPr>
          <a:lstStyle/>
          <a:p>
            <a:r>
              <a:rPr lang="es-ES" dirty="0"/>
              <a:t>Peeling mecánico que consiste en el paso sobre la superficie de la piel de suaves microcristales de óxido de aluminio, también conocido como corindón , mediante un flujo de aire de alta velocidad y presión controlada.</a:t>
            </a:r>
          </a:p>
          <a:p>
            <a:r>
              <a:rPr lang="es-ES" dirty="0"/>
              <a:t>Está indicada en tratamientos faciales : manchas leves, hiperqueratosis, cicatrices de acné , etc.</a:t>
            </a:r>
          </a:p>
        </p:txBody>
      </p:sp>
      <p:pic>
        <p:nvPicPr>
          <p:cNvPr id="4" name="Imagen 3">
            <a:extLst>
              <a:ext uri="{FF2B5EF4-FFF2-40B4-BE49-F238E27FC236}">
                <a16:creationId xmlns:a16="http://schemas.microsoft.com/office/drawing/2014/main" id="{DAB717EC-0379-4BB6-AADB-A2E5F6EA292B}"/>
              </a:ext>
            </a:extLst>
          </p:cNvPr>
          <p:cNvPicPr>
            <a:picLocks noChangeAspect="1"/>
          </p:cNvPicPr>
          <p:nvPr/>
        </p:nvPicPr>
        <p:blipFill rotWithShape="1">
          <a:blip r:embed="rId2"/>
          <a:srcRect l="17861" r="16163" b="-1"/>
          <a:stretch/>
        </p:blipFill>
        <p:spPr>
          <a:xfrm>
            <a:off x="6257657" y="566767"/>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p:spPr>
      </p:pic>
    </p:spTree>
    <p:extLst>
      <p:ext uri="{BB962C8B-B14F-4D97-AF65-F5344CB8AC3E}">
        <p14:creationId xmlns:p14="http://schemas.microsoft.com/office/powerpoint/2010/main" val="296348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0421314-D693-4969-8FC4-C3A0A0FCC04D}"/>
              </a:ext>
            </a:extLst>
          </p:cNvPr>
          <p:cNvSpPr>
            <a:spLocks noGrp="1"/>
          </p:cNvSpPr>
          <p:nvPr>
            <p:ph type="title"/>
          </p:nvPr>
        </p:nvSpPr>
        <p:spPr>
          <a:xfrm>
            <a:off x="720000" y="619200"/>
            <a:ext cx="4991961" cy="1477328"/>
          </a:xfrm>
        </p:spPr>
        <p:txBody>
          <a:bodyPr wrap="square" anchor="ctr">
            <a:normAutofit/>
          </a:bodyPr>
          <a:lstStyle/>
          <a:p>
            <a:r>
              <a:rPr lang="es-ES" sz="3200">
                <a:latin typeface="+mn-lt"/>
              </a:rPr>
              <a:t>7 EQUIPO GENERADOR DE VAPOR OZONIZADO</a:t>
            </a:r>
          </a:p>
        </p:txBody>
      </p:sp>
      <p:sp>
        <p:nvSpPr>
          <p:cNvPr id="3" name="Marcador de contenido 2">
            <a:extLst>
              <a:ext uri="{FF2B5EF4-FFF2-40B4-BE49-F238E27FC236}">
                <a16:creationId xmlns:a16="http://schemas.microsoft.com/office/drawing/2014/main" id="{8783A6EF-EFE7-4AC3-A989-A85F97496AF8}"/>
              </a:ext>
            </a:extLst>
          </p:cNvPr>
          <p:cNvSpPr>
            <a:spLocks noGrp="1"/>
          </p:cNvSpPr>
          <p:nvPr>
            <p:ph idx="1"/>
          </p:nvPr>
        </p:nvSpPr>
        <p:spPr>
          <a:xfrm>
            <a:off x="720000" y="2541600"/>
            <a:ext cx="4991962" cy="3216273"/>
          </a:xfrm>
        </p:spPr>
        <p:txBody>
          <a:bodyPr>
            <a:normAutofit/>
          </a:bodyPr>
          <a:lstStyle/>
          <a:p>
            <a:pPr>
              <a:lnSpc>
                <a:spcPct val="110000"/>
              </a:lnSpc>
            </a:pPr>
            <a:r>
              <a:rPr lang="es-ES" dirty="0"/>
              <a:t>Se utiliza habitualmente en tratamientos de higiene o limpieza profunda , pero es muy útil en los tratamientos de hidratación. La sudoración ayuda a la eliminación de toxinas y a la hidratación y emoliencia de la capa córnea, dilata el folículo pilosebáceo , lo que facilita la extracción de comedones.</a:t>
            </a:r>
            <a:endParaRPr lang="es-ES"/>
          </a:p>
          <a:p>
            <a:pPr>
              <a:lnSpc>
                <a:spcPct val="110000"/>
              </a:lnSpc>
            </a:pPr>
            <a:endParaRPr lang="es-ES"/>
          </a:p>
        </p:txBody>
      </p:sp>
      <p:pic>
        <p:nvPicPr>
          <p:cNvPr id="4" name="Imagen 3">
            <a:extLst>
              <a:ext uri="{FF2B5EF4-FFF2-40B4-BE49-F238E27FC236}">
                <a16:creationId xmlns:a16="http://schemas.microsoft.com/office/drawing/2014/main" id="{F11E2B8E-363E-48D4-8058-9E89F96ABA1C}"/>
              </a:ext>
            </a:extLst>
          </p:cNvPr>
          <p:cNvPicPr>
            <a:picLocks noChangeAspect="1"/>
          </p:cNvPicPr>
          <p:nvPr/>
        </p:nvPicPr>
        <p:blipFill rotWithShape="1">
          <a:blip r:embed="rId2"/>
          <a:srcRect l="33776" r="-1" b="-1"/>
          <a:stretch/>
        </p:blipFill>
        <p:spPr>
          <a:xfrm>
            <a:off x="6257657" y="566767"/>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p:spPr>
      </p:pic>
    </p:spTree>
    <p:extLst>
      <p:ext uri="{BB962C8B-B14F-4D97-AF65-F5344CB8AC3E}">
        <p14:creationId xmlns:p14="http://schemas.microsoft.com/office/powerpoint/2010/main" val="217379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9D6223-8D87-4038-BE74-D5224B024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FBF49-EC0D-4E09-A77B-DB4E8257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3AA13D0-BF0A-4B8F-9FD6-CAE2DCD93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9705717" cy="6858000"/>
          </a:xfrm>
          <a:custGeom>
            <a:avLst/>
            <a:gdLst>
              <a:gd name="connsiteX0" fmla="*/ 0 w 9705717"/>
              <a:gd name="connsiteY0" fmla="*/ 0 h 6858000"/>
              <a:gd name="connsiteX1" fmla="*/ 8892014 w 9705717"/>
              <a:gd name="connsiteY1" fmla="*/ 0 h 6858000"/>
              <a:gd name="connsiteX2" fmla="*/ 8948109 w 9705717"/>
              <a:gd name="connsiteY2" fmla="*/ 119185 h 6858000"/>
              <a:gd name="connsiteX3" fmla="*/ 9361712 w 9705717"/>
              <a:gd name="connsiteY3" fmla="*/ 1009060 h 6858000"/>
              <a:gd name="connsiteX4" fmla="*/ 9569814 w 9705717"/>
              <a:gd name="connsiteY4" fmla="*/ 4722415 h 6858000"/>
              <a:gd name="connsiteX5" fmla="*/ 8937785 w 9705717"/>
              <a:gd name="connsiteY5" fmla="*/ 6619105 h 6858000"/>
              <a:gd name="connsiteX6" fmla="*/ 8749280 w 9705717"/>
              <a:gd name="connsiteY6" fmla="*/ 6858000 h 6858000"/>
              <a:gd name="connsiteX7" fmla="*/ 0 w 970571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717" h="6858000">
                <a:moveTo>
                  <a:pt x="0" y="0"/>
                </a:moveTo>
                <a:lnTo>
                  <a:pt x="8892014" y="0"/>
                </a:lnTo>
                <a:lnTo>
                  <a:pt x="8948109" y="119185"/>
                </a:lnTo>
                <a:cubicBezTo>
                  <a:pt x="9080774" y="406683"/>
                  <a:pt x="9216041" y="706568"/>
                  <a:pt x="9361712" y="1009060"/>
                </a:cubicBezTo>
                <a:cubicBezTo>
                  <a:pt x="9986018" y="2093861"/>
                  <a:pt x="9569814" y="4346908"/>
                  <a:pt x="9569814" y="4722415"/>
                </a:cubicBezTo>
                <a:cubicBezTo>
                  <a:pt x="9569814" y="5635108"/>
                  <a:pt x="9260912" y="6189243"/>
                  <a:pt x="8937785" y="6619105"/>
                </a:cubicBezTo>
                <a:lnTo>
                  <a:pt x="874928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ítulo 1">
            <a:extLst>
              <a:ext uri="{FF2B5EF4-FFF2-40B4-BE49-F238E27FC236}">
                <a16:creationId xmlns:a16="http://schemas.microsoft.com/office/drawing/2014/main" id="{2E89C3E2-3B7E-4D76-8880-79B332B5C4D5}"/>
              </a:ext>
            </a:extLst>
          </p:cNvPr>
          <p:cNvSpPr>
            <a:spLocks noGrp="1"/>
          </p:cNvSpPr>
          <p:nvPr>
            <p:ph type="title"/>
          </p:nvPr>
        </p:nvSpPr>
        <p:spPr>
          <a:xfrm>
            <a:off x="720000" y="619200"/>
            <a:ext cx="6911974" cy="1477328"/>
          </a:xfrm>
        </p:spPr>
        <p:txBody>
          <a:bodyPr wrap="square" anchor="ctr">
            <a:normAutofit/>
          </a:bodyPr>
          <a:lstStyle/>
          <a:p>
            <a:r>
              <a:rPr lang="es-ES" sz="3200">
                <a:latin typeface="+mn-lt"/>
              </a:rPr>
              <a:t>INDICACIONES Y CRITERIOS DE SELECCIÓN </a:t>
            </a:r>
          </a:p>
        </p:txBody>
      </p:sp>
      <p:sp>
        <p:nvSpPr>
          <p:cNvPr id="3" name="Marcador de contenido 2">
            <a:extLst>
              <a:ext uri="{FF2B5EF4-FFF2-40B4-BE49-F238E27FC236}">
                <a16:creationId xmlns:a16="http://schemas.microsoft.com/office/drawing/2014/main" id="{481E85CE-E2B4-476A-8630-F1CA194DFD40}"/>
              </a:ext>
            </a:extLst>
          </p:cNvPr>
          <p:cNvSpPr>
            <a:spLocks noGrp="1"/>
          </p:cNvSpPr>
          <p:nvPr>
            <p:ph idx="1"/>
          </p:nvPr>
        </p:nvSpPr>
        <p:spPr>
          <a:xfrm>
            <a:off x="720000" y="2541600"/>
            <a:ext cx="6911975" cy="3216273"/>
          </a:xfrm>
        </p:spPr>
        <p:txBody>
          <a:bodyPr>
            <a:normAutofit/>
          </a:bodyPr>
          <a:lstStyle/>
          <a:p>
            <a:pPr>
              <a:lnSpc>
                <a:spcPct val="110000"/>
              </a:lnSpc>
            </a:pPr>
            <a:r>
              <a:rPr lang="es-ES" dirty="0"/>
              <a:t>Produce un estímulo térmico , vasodilatación a nivel capilar y mejora del metabolismo celular , así como el aumento del índice de penetración de los cosméticos de tratamiento.</a:t>
            </a:r>
          </a:p>
          <a:p>
            <a:pPr>
              <a:lnSpc>
                <a:spcPct val="110000"/>
              </a:lnSpc>
            </a:pPr>
            <a:r>
              <a:rPr lang="es-ES" dirty="0"/>
              <a:t>En los tratamientos de hidratación ( 10 aplicar 10 minutos antes )facilita la penetración del sérum o fluido con principios activos específicos  , o bien  durante el masaje para favorecer la humectación de la piel.</a:t>
            </a:r>
          </a:p>
        </p:txBody>
      </p:sp>
      <p:sp>
        <p:nvSpPr>
          <p:cNvPr id="14" name="Freeform 10">
            <a:extLst>
              <a:ext uri="{FF2B5EF4-FFF2-40B4-BE49-F238E27FC236}">
                <a16:creationId xmlns:a16="http://schemas.microsoft.com/office/drawing/2014/main" id="{15BE2CF8-7196-4BC3-B312-B0EE486D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8226571" y="2916066"/>
            <a:ext cx="3518890" cy="3293724"/>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65978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9D6223-8D87-4038-BE74-D5224B024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FBF49-EC0D-4E09-A77B-DB4E8257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3AA13D0-BF0A-4B8F-9FD6-CAE2DCD93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9705717" cy="6858000"/>
          </a:xfrm>
          <a:custGeom>
            <a:avLst/>
            <a:gdLst>
              <a:gd name="connsiteX0" fmla="*/ 0 w 9705717"/>
              <a:gd name="connsiteY0" fmla="*/ 0 h 6858000"/>
              <a:gd name="connsiteX1" fmla="*/ 8892014 w 9705717"/>
              <a:gd name="connsiteY1" fmla="*/ 0 h 6858000"/>
              <a:gd name="connsiteX2" fmla="*/ 8948109 w 9705717"/>
              <a:gd name="connsiteY2" fmla="*/ 119185 h 6858000"/>
              <a:gd name="connsiteX3" fmla="*/ 9361712 w 9705717"/>
              <a:gd name="connsiteY3" fmla="*/ 1009060 h 6858000"/>
              <a:gd name="connsiteX4" fmla="*/ 9569814 w 9705717"/>
              <a:gd name="connsiteY4" fmla="*/ 4722415 h 6858000"/>
              <a:gd name="connsiteX5" fmla="*/ 8937785 w 9705717"/>
              <a:gd name="connsiteY5" fmla="*/ 6619105 h 6858000"/>
              <a:gd name="connsiteX6" fmla="*/ 8749280 w 9705717"/>
              <a:gd name="connsiteY6" fmla="*/ 6858000 h 6858000"/>
              <a:gd name="connsiteX7" fmla="*/ 0 w 970571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717" h="6858000">
                <a:moveTo>
                  <a:pt x="0" y="0"/>
                </a:moveTo>
                <a:lnTo>
                  <a:pt x="8892014" y="0"/>
                </a:lnTo>
                <a:lnTo>
                  <a:pt x="8948109" y="119185"/>
                </a:lnTo>
                <a:cubicBezTo>
                  <a:pt x="9080774" y="406683"/>
                  <a:pt x="9216041" y="706568"/>
                  <a:pt x="9361712" y="1009060"/>
                </a:cubicBezTo>
                <a:cubicBezTo>
                  <a:pt x="9986018" y="2093861"/>
                  <a:pt x="9569814" y="4346908"/>
                  <a:pt x="9569814" y="4722415"/>
                </a:cubicBezTo>
                <a:cubicBezTo>
                  <a:pt x="9569814" y="5635108"/>
                  <a:pt x="9260912" y="6189243"/>
                  <a:pt x="8937785" y="6619105"/>
                </a:cubicBezTo>
                <a:lnTo>
                  <a:pt x="874928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ítulo 1">
            <a:extLst>
              <a:ext uri="{FF2B5EF4-FFF2-40B4-BE49-F238E27FC236}">
                <a16:creationId xmlns:a16="http://schemas.microsoft.com/office/drawing/2014/main" id="{A7EE3BE8-C614-4A64-90E2-DFAE132A3B7D}"/>
              </a:ext>
            </a:extLst>
          </p:cNvPr>
          <p:cNvSpPr>
            <a:spLocks noGrp="1"/>
          </p:cNvSpPr>
          <p:nvPr>
            <p:ph type="title"/>
          </p:nvPr>
        </p:nvSpPr>
        <p:spPr>
          <a:xfrm>
            <a:off x="720000" y="619200"/>
            <a:ext cx="6911974" cy="1477328"/>
          </a:xfrm>
        </p:spPr>
        <p:txBody>
          <a:bodyPr wrap="square" anchor="ctr">
            <a:normAutofit/>
          </a:bodyPr>
          <a:lstStyle/>
          <a:p>
            <a:r>
              <a:rPr lang="es-ES" sz="3200">
                <a:latin typeface="+mn-lt"/>
              </a:rPr>
              <a:t>PRECAUCIONES </a:t>
            </a:r>
          </a:p>
        </p:txBody>
      </p:sp>
      <p:sp>
        <p:nvSpPr>
          <p:cNvPr id="3" name="Marcador de contenido 2">
            <a:extLst>
              <a:ext uri="{FF2B5EF4-FFF2-40B4-BE49-F238E27FC236}">
                <a16:creationId xmlns:a16="http://schemas.microsoft.com/office/drawing/2014/main" id="{6916CCE7-6413-49EE-A2C0-18542CF14C28}"/>
              </a:ext>
            </a:extLst>
          </p:cNvPr>
          <p:cNvSpPr>
            <a:spLocks noGrp="1"/>
          </p:cNvSpPr>
          <p:nvPr>
            <p:ph idx="1"/>
          </p:nvPr>
        </p:nvSpPr>
        <p:spPr>
          <a:xfrm>
            <a:off x="720000" y="2541600"/>
            <a:ext cx="6911975" cy="3216273"/>
          </a:xfrm>
        </p:spPr>
        <p:txBody>
          <a:bodyPr>
            <a:normAutofit/>
          </a:bodyPr>
          <a:lstStyle/>
          <a:p>
            <a:r>
              <a:rPr lang="es-ES" dirty="0"/>
              <a:t>Rellenar el depósito sin sobrepasar el nivel máximo de llenado . No abrirlo hasta que se enfríe </a:t>
            </a:r>
          </a:p>
          <a:p>
            <a:r>
              <a:rPr lang="es-ES" dirty="0"/>
              <a:t>S i se utiliza en pieles con problemas circulatorios se tendrá la precaución de cubrir la zona afectada con gasas o algodones humedecidos .</a:t>
            </a:r>
          </a:p>
          <a:p>
            <a:r>
              <a:rPr lang="es-ES" dirty="0"/>
              <a:t>Es recomendable cubrir los ojos con algodones húmedos o gasas en la piel.</a:t>
            </a:r>
          </a:p>
        </p:txBody>
      </p:sp>
      <p:sp>
        <p:nvSpPr>
          <p:cNvPr id="14" name="Freeform 10">
            <a:extLst>
              <a:ext uri="{FF2B5EF4-FFF2-40B4-BE49-F238E27FC236}">
                <a16:creationId xmlns:a16="http://schemas.microsoft.com/office/drawing/2014/main" id="{15BE2CF8-7196-4BC3-B312-B0EE486D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8226571" y="2916066"/>
            <a:ext cx="3518890" cy="3293724"/>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78327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9D6223-8D87-4038-BE74-D5224B024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FBF49-EC0D-4E09-A77B-DB4E8257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3AA13D0-BF0A-4B8F-9FD6-CAE2DCD93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9705717" cy="6858000"/>
          </a:xfrm>
          <a:custGeom>
            <a:avLst/>
            <a:gdLst>
              <a:gd name="connsiteX0" fmla="*/ 0 w 9705717"/>
              <a:gd name="connsiteY0" fmla="*/ 0 h 6858000"/>
              <a:gd name="connsiteX1" fmla="*/ 8892014 w 9705717"/>
              <a:gd name="connsiteY1" fmla="*/ 0 h 6858000"/>
              <a:gd name="connsiteX2" fmla="*/ 8948109 w 9705717"/>
              <a:gd name="connsiteY2" fmla="*/ 119185 h 6858000"/>
              <a:gd name="connsiteX3" fmla="*/ 9361712 w 9705717"/>
              <a:gd name="connsiteY3" fmla="*/ 1009060 h 6858000"/>
              <a:gd name="connsiteX4" fmla="*/ 9569814 w 9705717"/>
              <a:gd name="connsiteY4" fmla="*/ 4722415 h 6858000"/>
              <a:gd name="connsiteX5" fmla="*/ 8937785 w 9705717"/>
              <a:gd name="connsiteY5" fmla="*/ 6619105 h 6858000"/>
              <a:gd name="connsiteX6" fmla="*/ 8749280 w 9705717"/>
              <a:gd name="connsiteY6" fmla="*/ 6858000 h 6858000"/>
              <a:gd name="connsiteX7" fmla="*/ 0 w 970571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717" h="6858000">
                <a:moveTo>
                  <a:pt x="0" y="0"/>
                </a:moveTo>
                <a:lnTo>
                  <a:pt x="8892014" y="0"/>
                </a:lnTo>
                <a:lnTo>
                  <a:pt x="8948109" y="119185"/>
                </a:lnTo>
                <a:cubicBezTo>
                  <a:pt x="9080774" y="406683"/>
                  <a:pt x="9216041" y="706568"/>
                  <a:pt x="9361712" y="1009060"/>
                </a:cubicBezTo>
                <a:cubicBezTo>
                  <a:pt x="9986018" y="2093861"/>
                  <a:pt x="9569814" y="4346908"/>
                  <a:pt x="9569814" y="4722415"/>
                </a:cubicBezTo>
                <a:cubicBezTo>
                  <a:pt x="9569814" y="5635108"/>
                  <a:pt x="9260912" y="6189243"/>
                  <a:pt x="8937785" y="6619105"/>
                </a:cubicBezTo>
                <a:lnTo>
                  <a:pt x="874928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ítulo 1">
            <a:extLst>
              <a:ext uri="{FF2B5EF4-FFF2-40B4-BE49-F238E27FC236}">
                <a16:creationId xmlns:a16="http://schemas.microsoft.com/office/drawing/2014/main" id="{8706C4AF-D51A-45A2-867A-A93C568C5DEC}"/>
              </a:ext>
            </a:extLst>
          </p:cNvPr>
          <p:cNvSpPr>
            <a:spLocks noGrp="1"/>
          </p:cNvSpPr>
          <p:nvPr>
            <p:ph type="title"/>
          </p:nvPr>
        </p:nvSpPr>
        <p:spPr>
          <a:xfrm>
            <a:off x="720000" y="619200"/>
            <a:ext cx="6911974" cy="1477328"/>
          </a:xfrm>
        </p:spPr>
        <p:txBody>
          <a:bodyPr wrap="square" anchor="ctr">
            <a:normAutofit/>
          </a:bodyPr>
          <a:lstStyle/>
          <a:p>
            <a:r>
              <a:rPr lang="es-ES" sz="3200">
                <a:latin typeface="+mn-lt"/>
              </a:rPr>
              <a:t>EFECTOS </a:t>
            </a:r>
          </a:p>
        </p:txBody>
      </p:sp>
      <p:sp>
        <p:nvSpPr>
          <p:cNvPr id="3" name="Marcador de contenido 2">
            <a:extLst>
              <a:ext uri="{FF2B5EF4-FFF2-40B4-BE49-F238E27FC236}">
                <a16:creationId xmlns:a16="http://schemas.microsoft.com/office/drawing/2014/main" id="{42E610F1-D2F6-4D59-99B2-DA42F7D0C148}"/>
              </a:ext>
            </a:extLst>
          </p:cNvPr>
          <p:cNvSpPr>
            <a:spLocks noGrp="1"/>
          </p:cNvSpPr>
          <p:nvPr>
            <p:ph idx="1"/>
          </p:nvPr>
        </p:nvSpPr>
        <p:spPr>
          <a:xfrm>
            <a:off x="720000" y="2541600"/>
            <a:ext cx="6911975" cy="3216273"/>
          </a:xfrm>
        </p:spPr>
        <p:txBody>
          <a:bodyPr>
            <a:normAutofit/>
          </a:bodyPr>
          <a:lstStyle/>
          <a:p>
            <a:r>
              <a:rPr lang="es-ES" dirty="0"/>
              <a:t>Exfoliación controlada.</a:t>
            </a:r>
          </a:p>
          <a:p>
            <a:r>
              <a:rPr lang="es-ES" dirty="0"/>
              <a:t>Hiperemia.</a:t>
            </a:r>
          </a:p>
          <a:p>
            <a:r>
              <a:rPr lang="es-ES" dirty="0"/>
              <a:t>Mayor aporte de nutrientes a la piel.</a:t>
            </a:r>
          </a:p>
          <a:p>
            <a:r>
              <a:rPr lang="es-ES" dirty="0"/>
              <a:t>Renovación celular.</a:t>
            </a:r>
          </a:p>
        </p:txBody>
      </p:sp>
      <p:sp>
        <p:nvSpPr>
          <p:cNvPr id="14" name="Freeform 10">
            <a:extLst>
              <a:ext uri="{FF2B5EF4-FFF2-40B4-BE49-F238E27FC236}">
                <a16:creationId xmlns:a16="http://schemas.microsoft.com/office/drawing/2014/main" id="{15BE2CF8-7196-4BC3-B312-B0EE486D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8226571" y="2916066"/>
            <a:ext cx="3518890" cy="3293724"/>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41491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9D6223-8D87-4038-BE74-D5224B024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FBF49-EC0D-4E09-A77B-DB4E8257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3AA13D0-BF0A-4B8F-9FD6-CAE2DCD93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9705717" cy="6858000"/>
          </a:xfrm>
          <a:custGeom>
            <a:avLst/>
            <a:gdLst>
              <a:gd name="connsiteX0" fmla="*/ 0 w 9705717"/>
              <a:gd name="connsiteY0" fmla="*/ 0 h 6858000"/>
              <a:gd name="connsiteX1" fmla="*/ 8892014 w 9705717"/>
              <a:gd name="connsiteY1" fmla="*/ 0 h 6858000"/>
              <a:gd name="connsiteX2" fmla="*/ 8948109 w 9705717"/>
              <a:gd name="connsiteY2" fmla="*/ 119185 h 6858000"/>
              <a:gd name="connsiteX3" fmla="*/ 9361712 w 9705717"/>
              <a:gd name="connsiteY3" fmla="*/ 1009060 h 6858000"/>
              <a:gd name="connsiteX4" fmla="*/ 9569814 w 9705717"/>
              <a:gd name="connsiteY4" fmla="*/ 4722415 h 6858000"/>
              <a:gd name="connsiteX5" fmla="*/ 8937785 w 9705717"/>
              <a:gd name="connsiteY5" fmla="*/ 6619105 h 6858000"/>
              <a:gd name="connsiteX6" fmla="*/ 8749280 w 9705717"/>
              <a:gd name="connsiteY6" fmla="*/ 6858000 h 6858000"/>
              <a:gd name="connsiteX7" fmla="*/ 0 w 970571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717" h="6858000">
                <a:moveTo>
                  <a:pt x="0" y="0"/>
                </a:moveTo>
                <a:lnTo>
                  <a:pt x="8892014" y="0"/>
                </a:lnTo>
                <a:lnTo>
                  <a:pt x="8948109" y="119185"/>
                </a:lnTo>
                <a:cubicBezTo>
                  <a:pt x="9080774" y="406683"/>
                  <a:pt x="9216041" y="706568"/>
                  <a:pt x="9361712" y="1009060"/>
                </a:cubicBezTo>
                <a:cubicBezTo>
                  <a:pt x="9986018" y="2093861"/>
                  <a:pt x="9569814" y="4346908"/>
                  <a:pt x="9569814" y="4722415"/>
                </a:cubicBezTo>
                <a:cubicBezTo>
                  <a:pt x="9569814" y="5635108"/>
                  <a:pt x="9260912" y="6189243"/>
                  <a:pt x="8937785" y="6619105"/>
                </a:cubicBezTo>
                <a:lnTo>
                  <a:pt x="874928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ítulo 1">
            <a:extLst>
              <a:ext uri="{FF2B5EF4-FFF2-40B4-BE49-F238E27FC236}">
                <a16:creationId xmlns:a16="http://schemas.microsoft.com/office/drawing/2014/main" id="{B1391EC3-A5E6-451E-BEC4-30BFD9E229D2}"/>
              </a:ext>
            </a:extLst>
          </p:cNvPr>
          <p:cNvSpPr>
            <a:spLocks noGrp="1"/>
          </p:cNvSpPr>
          <p:nvPr>
            <p:ph type="title"/>
          </p:nvPr>
        </p:nvSpPr>
        <p:spPr>
          <a:xfrm>
            <a:off x="720000" y="619200"/>
            <a:ext cx="6911974" cy="1477328"/>
          </a:xfrm>
        </p:spPr>
        <p:txBody>
          <a:bodyPr wrap="square" anchor="ctr">
            <a:normAutofit/>
          </a:bodyPr>
          <a:lstStyle/>
          <a:p>
            <a:r>
              <a:rPr lang="es-ES" sz="3200">
                <a:latin typeface="+mn-lt"/>
              </a:rPr>
              <a:t>CONTRAINDICACIONES</a:t>
            </a:r>
          </a:p>
        </p:txBody>
      </p:sp>
      <p:sp>
        <p:nvSpPr>
          <p:cNvPr id="3" name="Marcador de contenido 2">
            <a:extLst>
              <a:ext uri="{FF2B5EF4-FFF2-40B4-BE49-F238E27FC236}">
                <a16:creationId xmlns:a16="http://schemas.microsoft.com/office/drawing/2014/main" id="{8857C4F4-2848-46C4-9F8A-DF29E4079E0A}"/>
              </a:ext>
            </a:extLst>
          </p:cNvPr>
          <p:cNvSpPr>
            <a:spLocks noGrp="1"/>
          </p:cNvSpPr>
          <p:nvPr>
            <p:ph idx="1"/>
          </p:nvPr>
        </p:nvSpPr>
        <p:spPr>
          <a:xfrm>
            <a:off x="720000" y="2541600"/>
            <a:ext cx="6911975" cy="3216273"/>
          </a:xfrm>
        </p:spPr>
        <p:txBody>
          <a:bodyPr>
            <a:normAutofit/>
          </a:bodyPr>
          <a:lstStyle/>
          <a:p>
            <a:pPr>
              <a:lnSpc>
                <a:spcPct val="110000"/>
              </a:lnSpc>
            </a:pPr>
            <a:r>
              <a:rPr lang="es-ES" sz="1600" dirty="0"/>
              <a:t>Exfoliación controlada</a:t>
            </a:r>
          </a:p>
          <a:p>
            <a:pPr>
              <a:lnSpc>
                <a:spcPct val="110000"/>
              </a:lnSpc>
            </a:pPr>
            <a:r>
              <a:rPr lang="es-ES" sz="1600" dirty="0"/>
              <a:t>Rosácea, telangiectasias, personas diabéticas o hemofílicas.</a:t>
            </a:r>
          </a:p>
          <a:p>
            <a:pPr>
              <a:lnSpc>
                <a:spcPct val="110000"/>
              </a:lnSpc>
            </a:pPr>
            <a:r>
              <a:rPr lang="es-ES" sz="1600" dirty="0"/>
              <a:t>Infección activa ( impétigo, verrugas planas, herpes simple , acné activo.</a:t>
            </a:r>
          </a:p>
          <a:p>
            <a:pPr>
              <a:lnSpc>
                <a:spcPct val="110000"/>
              </a:lnSpc>
            </a:pPr>
            <a:r>
              <a:rPr lang="es-ES" sz="1600" dirty="0"/>
              <a:t>Eritema cutáneo por exposición al sol y en época estival, ya que el tratamiento es progresivo y no permite la exposición al sol sin la utilización de pantallas.</a:t>
            </a:r>
          </a:p>
          <a:p>
            <a:pPr>
              <a:lnSpc>
                <a:spcPct val="110000"/>
              </a:lnSpc>
            </a:pPr>
            <a:r>
              <a:rPr lang="es-ES" sz="1600" dirty="0"/>
              <a:t>Eritema cutáneo por exposición al sol y en época estival, ya que el tratamiento es progresivo y no permite la exposición al sol sin la utilización de pantallas.</a:t>
            </a:r>
          </a:p>
        </p:txBody>
      </p:sp>
      <p:sp>
        <p:nvSpPr>
          <p:cNvPr id="14" name="Freeform 10">
            <a:extLst>
              <a:ext uri="{FF2B5EF4-FFF2-40B4-BE49-F238E27FC236}">
                <a16:creationId xmlns:a16="http://schemas.microsoft.com/office/drawing/2014/main" id="{15BE2CF8-7196-4BC3-B312-B0EE486D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8226571" y="2916066"/>
            <a:ext cx="3518890" cy="3293724"/>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63124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7EFF05-A8DA-4B3E-9C21-7A04283D4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65D6A032-F742-47E1-82F2-1EC629434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9AF7C97-BADA-4A0C-82CB-5BB641BAB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CD9C6F9B-2CB0-4FD8-8F6E-C04D4CE09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60324" cy="6434340"/>
          </a:xfrm>
          <a:custGeom>
            <a:avLst/>
            <a:gdLst>
              <a:gd name="connsiteX0" fmla="*/ 0 w 7760324"/>
              <a:gd name="connsiteY0" fmla="*/ 0 h 6434340"/>
              <a:gd name="connsiteX1" fmla="*/ 7193558 w 7760324"/>
              <a:gd name="connsiteY1" fmla="*/ 0 h 6434340"/>
              <a:gd name="connsiteX2" fmla="*/ 7270378 w 7760324"/>
              <a:gd name="connsiteY2" fmla="*/ 141666 h 6434340"/>
              <a:gd name="connsiteX3" fmla="*/ 7477890 w 7760324"/>
              <a:gd name="connsiteY3" fmla="*/ 744772 h 6434340"/>
              <a:gd name="connsiteX4" fmla="*/ 7459137 w 7760324"/>
              <a:gd name="connsiteY4" fmla="*/ 3396664 h 6434340"/>
              <a:gd name="connsiteX5" fmla="*/ 5749038 w 7760324"/>
              <a:gd name="connsiteY5" fmla="*/ 5643529 h 6434340"/>
              <a:gd name="connsiteX6" fmla="*/ 5004621 w 7760324"/>
              <a:gd name="connsiteY6" fmla="*/ 6096153 h 6434340"/>
              <a:gd name="connsiteX7" fmla="*/ 3484742 w 7760324"/>
              <a:gd name="connsiteY7" fmla="*/ 6399972 h 6434340"/>
              <a:gd name="connsiteX8" fmla="*/ 1300034 w 7760324"/>
              <a:gd name="connsiteY8" fmla="*/ 5884178 h 6434340"/>
              <a:gd name="connsiteX9" fmla="*/ 248715 w 7760324"/>
              <a:gd name="connsiteY9" fmla="*/ 5048740 h 6434340"/>
              <a:gd name="connsiteX10" fmla="*/ 0 w 7760324"/>
              <a:gd name="connsiteY10" fmla="*/ 4799696 h 6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60324" h="6434340">
                <a:moveTo>
                  <a:pt x="0" y="0"/>
                </a:moveTo>
                <a:lnTo>
                  <a:pt x="7193558" y="0"/>
                </a:lnTo>
                <a:lnTo>
                  <a:pt x="7270378" y="141666"/>
                </a:lnTo>
                <a:cubicBezTo>
                  <a:pt x="7374759" y="354823"/>
                  <a:pt x="7479140" y="567979"/>
                  <a:pt x="7477890" y="744772"/>
                </a:cubicBezTo>
                <a:cubicBezTo>
                  <a:pt x="7860620" y="1526346"/>
                  <a:pt x="7854369" y="2410310"/>
                  <a:pt x="7459137" y="3396664"/>
                </a:cubicBezTo>
                <a:cubicBezTo>
                  <a:pt x="7063906" y="4383018"/>
                  <a:pt x="6458662" y="5119852"/>
                  <a:pt x="5749038" y="5643529"/>
                </a:cubicBezTo>
                <a:cubicBezTo>
                  <a:pt x="5571320" y="5818646"/>
                  <a:pt x="5358807" y="5922711"/>
                  <a:pt x="5004621" y="6096153"/>
                </a:cubicBezTo>
                <a:cubicBezTo>
                  <a:pt x="4508758" y="6338972"/>
                  <a:pt x="3978103" y="6510739"/>
                  <a:pt x="3484742" y="6399972"/>
                </a:cubicBezTo>
                <a:cubicBezTo>
                  <a:pt x="2955337" y="6394946"/>
                  <a:pt x="2250713" y="6211452"/>
                  <a:pt x="1300034" y="5884178"/>
                </a:cubicBezTo>
                <a:cubicBezTo>
                  <a:pt x="904856" y="5615219"/>
                  <a:pt x="554416" y="5336740"/>
                  <a:pt x="248715" y="5048740"/>
                </a:cubicBezTo>
                <a:lnTo>
                  <a:pt x="0" y="4799696"/>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82621A8-BD07-4583-9C60-73CFB776493A}"/>
              </a:ext>
            </a:extLst>
          </p:cNvPr>
          <p:cNvSpPr>
            <a:spLocks noGrp="1"/>
          </p:cNvSpPr>
          <p:nvPr>
            <p:ph type="title"/>
          </p:nvPr>
        </p:nvSpPr>
        <p:spPr>
          <a:xfrm>
            <a:off x="720000" y="720000"/>
            <a:ext cx="5015638" cy="3136192"/>
          </a:xfrm>
        </p:spPr>
        <p:txBody>
          <a:bodyPr vert="horz" wrap="square" lIns="0" tIns="0" rIns="0" bIns="0" rtlCol="0" anchor="ctr" anchorCtr="0">
            <a:normAutofit/>
          </a:bodyPr>
          <a:lstStyle/>
          <a:p>
            <a:pPr algn="ctr">
              <a:lnSpc>
                <a:spcPct val="100000"/>
              </a:lnSpc>
            </a:pPr>
            <a:r>
              <a:rPr lang="en-US" sz="5600" spc="-100"/>
              <a:t>CONTRAINDICACIONES </a:t>
            </a:r>
          </a:p>
        </p:txBody>
      </p:sp>
      <p:grpSp>
        <p:nvGrpSpPr>
          <p:cNvPr id="18" name="Group 17">
            <a:extLst>
              <a:ext uri="{FF2B5EF4-FFF2-40B4-BE49-F238E27FC236}">
                <a16:creationId xmlns:a16="http://schemas.microsoft.com/office/drawing/2014/main" id="{58CE1DD1-65E2-46E3-8E5D-3D9551ADC0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5063" y="1460855"/>
            <a:ext cx="4904299" cy="5511445"/>
            <a:chOff x="6435063" y="1460855"/>
            <a:chExt cx="4904299" cy="5511445"/>
          </a:xfrm>
        </p:grpSpPr>
        <p:sp>
          <p:nvSpPr>
            <p:cNvPr id="19" name="Freeform 79">
              <a:extLst>
                <a:ext uri="{FF2B5EF4-FFF2-40B4-BE49-F238E27FC236}">
                  <a16:creationId xmlns:a16="http://schemas.microsoft.com/office/drawing/2014/main" id="{BA46EBEE-EDAC-420B-8980-1CC96D332A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671651" y="5894855"/>
              <a:ext cx="667711" cy="1077445"/>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80">
              <a:extLst>
                <a:ext uri="{FF2B5EF4-FFF2-40B4-BE49-F238E27FC236}">
                  <a16:creationId xmlns:a16="http://schemas.microsoft.com/office/drawing/2014/main" id="{77940BD3-2762-48F7-9EED-0890C00B1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35063" y="3856192"/>
              <a:ext cx="895341" cy="460318"/>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2">
              <a:extLst>
                <a:ext uri="{FF2B5EF4-FFF2-40B4-BE49-F238E27FC236}">
                  <a16:creationId xmlns:a16="http://schemas.microsoft.com/office/drawing/2014/main" id="{9A8D39D2-38DC-4485-99D4-ED78E3436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755114" y="1460855"/>
              <a:ext cx="500784" cy="910515"/>
            </a:xfrm>
            <a:custGeom>
              <a:avLst/>
              <a:gdLst>
                <a:gd name="T0" fmla="*/ 3 w 37"/>
                <a:gd name="T1" fmla="*/ 28 h 67"/>
                <a:gd name="T2" fmla="*/ 4 w 37"/>
                <a:gd name="T3" fmla="*/ 19 h 67"/>
                <a:gd name="T4" fmla="*/ 5 w 37"/>
                <a:gd name="T5" fmla="*/ 12 h 67"/>
                <a:gd name="T6" fmla="*/ 13 w 37"/>
                <a:gd name="T7" fmla="*/ 1 h 67"/>
                <a:gd name="T8" fmla="*/ 25 w 37"/>
                <a:gd name="T9" fmla="*/ 1 h 67"/>
                <a:gd name="T10" fmla="*/ 35 w 37"/>
                <a:gd name="T11" fmla="*/ 7 h 67"/>
                <a:gd name="T12" fmla="*/ 33 w 37"/>
                <a:gd name="T13" fmla="*/ 47 h 67"/>
                <a:gd name="T14" fmla="*/ 24 w 37"/>
                <a:gd name="T15" fmla="*/ 65 h 67"/>
                <a:gd name="T16" fmla="*/ 13 w 37"/>
                <a:gd name="T17" fmla="*/ 66 h 67"/>
                <a:gd name="T18" fmla="*/ 2 w 37"/>
                <a:gd name="T19" fmla="*/ 60 h 67"/>
                <a:gd name="T20" fmla="*/ 1 w 37"/>
                <a:gd name="T21" fmla="*/ 48 h 67"/>
                <a:gd name="T22" fmla="*/ 3 w 37"/>
                <a:gd name="T23" fmla="*/ 2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67">
                  <a:moveTo>
                    <a:pt x="3" y="28"/>
                  </a:moveTo>
                  <a:cubicBezTo>
                    <a:pt x="3" y="25"/>
                    <a:pt x="4" y="20"/>
                    <a:pt x="4" y="19"/>
                  </a:cubicBezTo>
                  <a:cubicBezTo>
                    <a:pt x="5" y="12"/>
                    <a:pt x="5" y="12"/>
                    <a:pt x="5" y="12"/>
                  </a:cubicBezTo>
                  <a:cubicBezTo>
                    <a:pt x="7" y="6"/>
                    <a:pt x="10" y="3"/>
                    <a:pt x="13" y="1"/>
                  </a:cubicBezTo>
                  <a:cubicBezTo>
                    <a:pt x="16" y="0"/>
                    <a:pt x="20" y="0"/>
                    <a:pt x="25" y="1"/>
                  </a:cubicBezTo>
                  <a:cubicBezTo>
                    <a:pt x="30" y="2"/>
                    <a:pt x="34" y="4"/>
                    <a:pt x="35" y="7"/>
                  </a:cubicBezTo>
                  <a:cubicBezTo>
                    <a:pt x="37" y="11"/>
                    <a:pt x="33" y="43"/>
                    <a:pt x="33" y="47"/>
                  </a:cubicBezTo>
                  <a:cubicBezTo>
                    <a:pt x="32" y="57"/>
                    <a:pt x="30" y="63"/>
                    <a:pt x="24" y="65"/>
                  </a:cubicBezTo>
                  <a:cubicBezTo>
                    <a:pt x="21" y="67"/>
                    <a:pt x="17" y="67"/>
                    <a:pt x="13" y="66"/>
                  </a:cubicBezTo>
                  <a:cubicBezTo>
                    <a:pt x="8" y="66"/>
                    <a:pt x="4" y="64"/>
                    <a:pt x="2" y="60"/>
                  </a:cubicBezTo>
                  <a:cubicBezTo>
                    <a:pt x="1" y="57"/>
                    <a:pt x="0" y="53"/>
                    <a:pt x="1" y="48"/>
                  </a:cubicBezTo>
                  <a:cubicBezTo>
                    <a:pt x="1" y="48"/>
                    <a:pt x="3" y="30"/>
                    <a:pt x="3" y="2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83">
              <a:extLst>
                <a:ext uri="{FF2B5EF4-FFF2-40B4-BE49-F238E27FC236}">
                  <a16:creationId xmlns:a16="http://schemas.microsoft.com/office/drawing/2014/main" id="{6D44268A-9D5E-4A1A-B4F8-95251A18AC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63820" y="1482445"/>
              <a:ext cx="515958" cy="910515"/>
            </a:xfrm>
            <a:custGeom>
              <a:avLst/>
              <a:gdLst>
                <a:gd name="T0" fmla="*/ 36 w 38"/>
                <a:gd name="T1" fmla="*/ 58 h 67"/>
                <a:gd name="T2" fmla="*/ 33 w 38"/>
                <a:gd name="T3" fmla="*/ 63 h 67"/>
                <a:gd name="T4" fmla="*/ 27 w 38"/>
                <a:gd name="T5" fmla="*/ 65 h 67"/>
                <a:gd name="T6" fmla="*/ 24 w 38"/>
                <a:gd name="T7" fmla="*/ 66 h 67"/>
                <a:gd name="T8" fmla="*/ 16 w 38"/>
                <a:gd name="T9" fmla="*/ 65 h 67"/>
                <a:gd name="T10" fmla="*/ 9 w 38"/>
                <a:gd name="T11" fmla="*/ 59 h 67"/>
                <a:gd name="T12" fmla="*/ 6 w 38"/>
                <a:gd name="T13" fmla="*/ 48 h 67"/>
                <a:gd name="T14" fmla="*/ 5 w 38"/>
                <a:gd name="T15" fmla="*/ 37 h 67"/>
                <a:gd name="T16" fmla="*/ 2 w 38"/>
                <a:gd name="T17" fmla="*/ 22 h 67"/>
                <a:gd name="T18" fmla="*/ 1 w 38"/>
                <a:gd name="T19" fmla="*/ 9 h 67"/>
                <a:gd name="T20" fmla="*/ 13 w 38"/>
                <a:gd name="T21" fmla="*/ 1 h 67"/>
                <a:gd name="T22" fmla="*/ 23 w 38"/>
                <a:gd name="T23" fmla="*/ 2 h 67"/>
                <a:gd name="T24" fmla="*/ 28 w 38"/>
                <a:gd name="T25" fmla="*/ 6 h 67"/>
                <a:gd name="T26" fmla="*/ 32 w 38"/>
                <a:gd name="T27" fmla="*/ 14 h 67"/>
                <a:gd name="T28" fmla="*/ 37 w 38"/>
                <a:gd name="T29" fmla="*/ 46 h 67"/>
                <a:gd name="T30" fmla="*/ 36 w 38"/>
                <a:gd name="T31"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67">
                  <a:moveTo>
                    <a:pt x="36" y="58"/>
                  </a:moveTo>
                  <a:cubicBezTo>
                    <a:pt x="35" y="60"/>
                    <a:pt x="34" y="62"/>
                    <a:pt x="33" y="63"/>
                  </a:cubicBezTo>
                  <a:cubicBezTo>
                    <a:pt x="31" y="64"/>
                    <a:pt x="29" y="64"/>
                    <a:pt x="27" y="65"/>
                  </a:cubicBezTo>
                  <a:cubicBezTo>
                    <a:pt x="26" y="65"/>
                    <a:pt x="25" y="66"/>
                    <a:pt x="24" y="66"/>
                  </a:cubicBezTo>
                  <a:cubicBezTo>
                    <a:pt x="21" y="67"/>
                    <a:pt x="18" y="67"/>
                    <a:pt x="16" y="65"/>
                  </a:cubicBezTo>
                  <a:cubicBezTo>
                    <a:pt x="13" y="64"/>
                    <a:pt x="11" y="62"/>
                    <a:pt x="9" y="59"/>
                  </a:cubicBezTo>
                  <a:cubicBezTo>
                    <a:pt x="7" y="56"/>
                    <a:pt x="6" y="52"/>
                    <a:pt x="6" y="48"/>
                  </a:cubicBezTo>
                  <a:cubicBezTo>
                    <a:pt x="5" y="37"/>
                    <a:pt x="5" y="37"/>
                    <a:pt x="5" y="37"/>
                  </a:cubicBezTo>
                  <a:cubicBezTo>
                    <a:pt x="2" y="22"/>
                    <a:pt x="2" y="22"/>
                    <a:pt x="2" y="22"/>
                  </a:cubicBezTo>
                  <a:cubicBezTo>
                    <a:pt x="0" y="16"/>
                    <a:pt x="0" y="12"/>
                    <a:pt x="1" y="9"/>
                  </a:cubicBezTo>
                  <a:cubicBezTo>
                    <a:pt x="3" y="5"/>
                    <a:pt x="7" y="1"/>
                    <a:pt x="13" y="1"/>
                  </a:cubicBezTo>
                  <a:cubicBezTo>
                    <a:pt x="18" y="0"/>
                    <a:pt x="21" y="2"/>
                    <a:pt x="23" y="2"/>
                  </a:cubicBezTo>
                  <a:cubicBezTo>
                    <a:pt x="25" y="3"/>
                    <a:pt x="26" y="4"/>
                    <a:pt x="28" y="6"/>
                  </a:cubicBezTo>
                  <a:cubicBezTo>
                    <a:pt x="29" y="8"/>
                    <a:pt x="30" y="10"/>
                    <a:pt x="32" y="14"/>
                  </a:cubicBezTo>
                  <a:cubicBezTo>
                    <a:pt x="33" y="18"/>
                    <a:pt x="37" y="46"/>
                    <a:pt x="37" y="46"/>
                  </a:cubicBezTo>
                  <a:cubicBezTo>
                    <a:pt x="38" y="52"/>
                    <a:pt x="37" y="56"/>
                    <a:pt x="36" y="5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3" name="Freeform 84">
              <a:extLst>
                <a:ext uri="{FF2B5EF4-FFF2-40B4-BE49-F238E27FC236}">
                  <a16:creationId xmlns:a16="http://schemas.microsoft.com/office/drawing/2014/main" id="{F0E273A2-7C37-438A-A4F5-7864B2DD2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85417" y="5361771"/>
              <a:ext cx="773940" cy="814407"/>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4" name="Freeform 85">
              <a:extLst>
                <a:ext uri="{FF2B5EF4-FFF2-40B4-BE49-F238E27FC236}">
                  <a16:creationId xmlns:a16="http://schemas.microsoft.com/office/drawing/2014/main" id="{9C5A859B-CCA2-4744-9DFE-B734A9AEE4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79512" y="5973150"/>
              <a:ext cx="485608" cy="885225"/>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5" name="Freeform 87">
              <a:extLst>
                <a:ext uri="{FF2B5EF4-FFF2-40B4-BE49-F238E27FC236}">
                  <a16:creationId xmlns:a16="http://schemas.microsoft.com/office/drawing/2014/main" id="{F941723D-F68C-46C9-9763-281E9A4D23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32755" y="2056731"/>
              <a:ext cx="748646" cy="804290"/>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p:nvSpPr>
          <p:cNvPr id="3" name="Marcador de contenido 2">
            <a:extLst>
              <a:ext uri="{FF2B5EF4-FFF2-40B4-BE49-F238E27FC236}">
                <a16:creationId xmlns:a16="http://schemas.microsoft.com/office/drawing/2014/main" id="{BC6DA782-8AD6-48C2-9048-9AB340F4BB0F}"/>
              </a:ext>
            </a:extLst>
          </p:cNvPr>
          <p:cNvSpPr>
            <a:spLocks noGrp="1"/>
          </p:cNvSpPr>
          <p:nvPr>
            <p:ph idx="1"/>
          </p:nvPr>
        </p:nvSpPr>
        <p:spPr>
          <a:xfrm>
            <a:off x="8364537" y="2636838"/>
            <a:ext cx="3107463" cy="3132137"/>
          </a:xfrm>
        </p:spPr>
        <p:txBody>
          <a:bodyPr vert="horz" lIns="0" tIns="0" rIns="0" bIns="0" rtlCol="0" anchor="ctr">
            <a:normAutofit/>
          </a:bodyPr>
          <a:lstStyle/>
          <a:p>
            <a:pPr marL="0" indent="0" algn="ctr">
              <a:lnSpc>
                <a:spcPct val="110000"/>
              </a:lnSpc>
              <a:buNone/>
            </a:pPr>
            <a:r>
              <a:rPr lang="en-US" sz="2600" dirty="0">
                <a:solidFill>
                  <a:schemeClr val="tx2">
                    <a:lumMod val="90000"/>
                  </a:schemeClr>
                </a:solidFill>
              </a:rPr>
              <a:t>Sobre pieles con problemas circulatorios caparrosa, telangiectasias , eritrosis , piel sensible.</a:t>
            </a:r>
          </a:p>
        </p:txBody>
      </p:sp>
    </p:spTree>
    <p:extLst>
      <p:ext uri="{BB962C8B-B14F-4D97-AF65-F5344CB8AC3E}">
        <p14:creationId xmlns:p14="http://schemas.microsoft.com/office/powerpoint/2010/main" val="1619557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2A3E2477-CB24-4FE6-B9C0-F9800FF83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B965638C-2268-4A1B-96C3-95E79EF44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CEEF2A0-F1BC-4010-9455-BAE99CD57838}"/>
              </a:ext>
            </a:extLst>
          </p:cNvPr>
          <p:cNvSpPr>
            <a:spLocks noGrp="1"/>
          </p:cNvSpPr>
          <p:nvPr>
            <p:ph type="title"/>
          </p:nvPr>
        </p:nvSpPr>
        <p:spPr>
          <a:xfrm>
            <a:off x="720000" y="619200"/>
            <a:ext cx="4991961" cy="1477328"/>
          </a:xfrm>
        </p:spPr>
        <p:txBody>
          <a:bodyPr wrap="square" anchor="ctr">
            <a:normAutofit/>
          </a:bodyPr>
          <a:lstStyle/>
          <a:p>
            <a:r>
              <a:rPr lang="es-ES" sz="3200">
                <a:latin typeface="+mn-lt"/>
              </a:rPr>
              <a:t> 8 LÁMPARA DE INFRARROJOS</a:t>
            </a:r>
          </a:p>
        </p:txBody>
      </p:sp>
      <p:sp>
        <p:nvSpPr>
          <p:cNvPr id="3" name="Marcador de contenido 2">
            <a:extLst>
              <a:ext uri="{FF2B5EF4-FFF2-40B4-BE49-F238E27FC236}">
                <a16:creationId xmlns:a16="http://schemas.microsoft.com/office/drawing/2014/main" id="{6CF810A4-DBF3-4907-A06F-809CE3E44A8C}"/>
              </a:ext>
            </a:extLst>
          </p:cNvPr>
          <p:cNvSpPr>
            <a:spLocks noGrp="1"/>
          </p:cNvSpPr>
          <p:nvPr>
            <p:ph idx="1"/>
          </p:nvPr>
        </p:nvSpPr>
        <p:spPr>
          <a:xfrm>
            <a:off x="720000" y="2541600"/>
            <a:ext cx="4991962" cy="3216273"/>
          </a:xfrm>
        </p:spPr>
        <p:txBody>
          <a:bodyPr>
            <a:normAutofit/>
          </a:bodyPr>
          <a:lstStyle/>
          <a:p>
            <a:r>
              <a:rPr lang="es-ES" dirty="0"/>
              <a:t>La lámpara de rayos infrarrojos se utiliza en estética para provocar un estímulo térmico que facilite la penetración de sustancias cosméticas , aumentar la circulación sanguínea y potenciar las técnicas de sudoración.</a:t>
            </a:r>
          </a:p>
        </p:txBody>
      </p:sp>
      <p:sp useBgFill="1">
        <p:nvSpPr>
          <p:cNvPr id="17" name="Freeform: Shape 12">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4" name="Imagen 3">
            <a:extLst>
              <a:ext uri="{FF2B5EF4-FFF2-40B4-BE49-F238E27FC236}">
                <a16:creationId xmlns:a16="http://schemas.microsoft.com/office/drawing/2014/main" id="{ADC97193-502A-47E5-A7CC-F117C7E951ED}"/>
              </a:ext>
            </a:extLst>
          </p:cNvPr>
          <p:cNvPicPr>
            <a:picLocks noChangeAspect="1"/>
          </p:cNvPicPr>
          <p:nvPr/>
        </p:nvPicPr>
        <p:blipFill>
          <a:blip r:embed="rId2"/>
          <a:stretch>
            <a:fillRect/>
          </a:stretch>
        </p:blipFill>
        <p:spPr>
          <a:xfrm>
            <a:off x="8046968" y="720000"/>
            <a:ext cx="2542388" cy="5409338"/>
          </a:xfrm>
          <a:custGeom>
            <a:avLst/>
            <a:gdLst/>
            <a:ahLst/>
            <a:cxnLst/>
            <a:rect l="l" t="t" r="r" b="b"/>
            <a:pathLst>
              <a:path w="4284000" h="5409338">
                <a:moveTo>
                  <a:pt x="0" y="0"/>
                </a:moveTo>
                <a:lnTo>
                  <a:pt x="4284000" y="0"/>
                </a:lnTo>
                <a:lnTo>
                  <a:pt x="4284000" y="5409338"/>
                </a:lnTo>
                <a:lnTo>
                  <a:pt x="0" y="5409338"/>
                </a:lnTo>
                <a:close/>
              </a:path>
            </a:pathLst>
          </a:custGeom>
        </p:spPr>
      </p:pic>
    </p:spTree>
    <p:extLst>
      <p:ext uri="{BB962C8B-B14F-4D97-AF65-F5344CB8AC3E}">
        <p14:creationId xmlns:p14="http://schemas.microsoft.com/office/powerpoint/2010/main" val="225720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B7E58A-FF2C-46CF-8CA3-76A167F059FC}"/>
              </a:ext>
            </a:extLst>
          </p:cNvPr>
          <p:cNvSpPr>
            <a:spLocks noGrp="1"/>
          </p:cNvSpPr>
          <p:nvPr>
            <p:ph type="title"/>
          </p:nvPr>
        </p:nvSpPr>
        <p:spPr/>
        <p:txBody>
          <a:bodyPr/>
          <a:lstStyle/>
          <a:p>
            <a:r>
              <a:rPr lang="es-ES" dirty="0">
                <a:latin typeface="Sagona Book" panose="02020503050505020204" pitchFamily="18" charset="0"/>
              </a:rPr>
              <a:t>1.1 EFECTOS POLARES </a:t>
            </a:r>
          </a:p>
        </p:txBody>
      </p:sp>
      <p:sp>
        <p:nvSpPr>
          <p:cNvPr id="18" name="Marcador de texto 17">
            <a:extLst>
              <a:ext uri="{FF2B5EF4-FFF2-40B4-BE49-F238E27FC236}">
                <a16:creationId xmlns:a16="http://schemas.microsoft.com/office/drawing/2014/main" id="{A9F11C2B-F3E0-419F-A080-22E182138C62}"/>
              </a:ext>
            </a:extLst>
          </p:cNvPr>
          <p:cNvSpPr>
            <a:spLocks noGrp="1"/>
          </p:cNvSpPr>
          <p:nvPr>
            <p:ph type="body" idx="1"/>
          </p:nvPr>
        </p:nvSpPr>
        <p:spPr>
          <a:xfrm>
            <a:off x="959151" y="1840698"/>
            <a:ext cx="5015638" cy="565796"/>
          </a:xfrm>
        </p:spPr>
        <p:txBody>
          <a:bodyPr/>
          <a:lstStyle/>
          <a:p>
            <a:r>
              <a:rPr lang="es-ES" dirty="0"/>
              <a:t>Polo positivo o ÁNODO </a:t>
            </a:r>
          </a:p>
        </p:txBody>
      </p:sp>
      <p:sp>
        <p:nvSpPr>
          <p:cNvPr id="19" name="Marcador de contenido 18">
            <a:extLst>
              <a:ext uri="{FF2B5EF4-FFF2-40B4-BE49-F238E27FC236}">
                <a16:creationId xmlns:a16="http://schemas.microsoft.com/office/drawing/2014/main" id="{A2919F8A-F3F1-433C-8A32-8C5EADBD7D4F}"/>
              </a:ext>
            </a:extLst>
          </p:cNvPr>
          <p:cNvSpPr>
            <a:spLocks noGrp="1"/>
          </p:cNvSpPr>
          <p:nvPr>
            <p:ph sz="half" idx="2"/>
          </p:nvPr>
        </p:nvSpPr>
        <p:spPr>
          <a:xfrm>
            <a:off x="645681" y="2541600"/>
            <a:ext cx="5003801" cy="3234575"/>
          </a:xfrm>
        </p:spPr>
        <p:txBody>
          <a:bodyPr/>
          <a:lstStyle/>
          <a:p>
            <a:r>
              <a:rPr lang="es-ES" dirty="0"/>
              <a:t>Reacción ácida. </a:t>
            </a:r>
          </a:p>
          <a:p>
            <a:r>
              <a:rPr lang="es-ES" dirty="0"/>
              <a:t>Quemadura ácida .</a:t>
            </a:r>
          </a:p>
          <a:p>
            <a:r>
              <a:rPr lang="es-ES" dirty="0"/>
              <a:t>Liberación de oxígeno .</a:t>
            </a:r>
          </a:p>
          <a:p>
            <a:r>
              <a:rPr lang="es-ES" dirty="0"/>
              <a:t>Rechaza iones positivos .</a:t>
            </a:r>
          </a:p>
          <a:p>
            <a:r>
              <a:rPr lang="es-ES" dirty="0"/>
              <a:t>Vasoconstricción .</a:t>
            </a:r>
          </a:p>
          <a:p>
            <a:r>
              <a:rPr lang="es-ES" dirty="0"/>
              <a:t>Sedación </a:t>
            </a:r>
          </a:p>
        </p:txBody>
      </p:sp>
      <p:sp>
        <p:nvSpPr>
          <p:cNvPr id="20" name="Marcador de texto 19">
            <a:extLst>
              <a:ext uri="{FF2B5EF4-FFF2-40B4-BE49-F238E27FC236}">
                <a16:creationId xmlns:a16="http://schemas.microsoft.com/office/drawing/2014/main" id="{C4D97A21-DC8E-4422-9F90-AB9AE301AD57}"/>
              </a:ext>
            </a:extLst>
          </p:cNvPr>
          <p:cNvSpPr>
            <a:spLocks noGrp="1"/>
          </p:cNvSpPr>
          <p:nvPr>
            <p:ph type="body" sz="quarter" idx="3"/>
          </p:nvPr>
        </p:nvSpPr>
        <p:spPr/>
        <p:txBody>
          <a:bodyPr/>
          <a:lstStyle/>
          <a:p>
            <a:r>
              <a:rPr lang="es-ES" dirty="0"/>
              <a:t>POLO NEGATIVO O CÁTODO</a:t>
            </a:r>
          </a:p>
        </p:txBody>
      </p:sp>
      <p:sp>
        <p:nvSpPr>
          <p:cNvPr id="21" name="Marcador de contenido 20">
            <a:extLst>
              <a:ext uri="{FF2B5EF4-FFF2-40B4-BE49-F238E27FC236}">
                <a16:creationId xmlns:a16="http://schemas.microsoft.com/office/drawing/2014/main" id="{7DB3D53C-62A0-46D1-841D-209385B39FA6}"/>
              </a:ext>
            </a:extLst>
          </p:cNvPr>
          <p:cNvSpPr>
            <a:spLocks noGrp="1"/>
          </p:cNvSpPr>
          <p:nvPr>
            <p:ph sz="quarter" idx="4"/>
          </p:nvPr>
        </p:nvSpPr>
        <p:spPr/>
        <p:txBody>
          <a:bodyPr/>
          <a:lstStyle/>
          <a:p>
            <a:r>
              <a:rPr lang="es-ES" dirty="0"/>
              <a:t>Reacción alcalina.</a:t>
            </a:r>
          </a:p>
          <a:p>
            <a:r>
              <a:rPr lang="es-ES" dirty="0"/>
              <a:t>Quemadura alcalina.</a:t>
            </a:r>
          </a:p>
          <a:p>
            <a:r>
              <a:rPr lang="es-ES" dirty="0"/>
              <a:t>Libera hidrógeno.</a:t>
            </a:r>
          </a:p>
          <a:p>
            <a:r>
              <a:rPr lang="es-ES" dirty="0"/>
              <a:t>Rechaza iones negativos .</a:t>
            </a:r>
          </a:p>
          <a:p>
            <a:r>
              <a:rPr lang="es-ES" dirty="0"/>
              <a:t>Vasodilatación .</a:t>
            </a:r>
          </a:p>
          <a:p>
            <a:r>
              <a:rPr lang="es-ES" dirty="0"/>
              <a:t>Excitación.</a:t>
            </a:r>
          </a:p>
        </p:txBody>
      </p:sp>
    </p:spTree>
    <p:extLst>
      <p:ext uri="{BB962C8B-B14F-4D97-AF65-F5344CB8AC3E}">
        <p14:creationId xmlns:p14="http://schemas.microsoft.com/office/powerpoint/2010/main" val="1635307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9D6223-8D87-4038-BE74-D5224B024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FBF49-EC0D-4E09-A77B-DB4E8257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3AA13D0-BF0A-4B8F-9FD6-CAE2DCD93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9705717" cy="6858000"/>
          </a:xfrm>
          <a:custGeom>
            <a:avLst/>
            <a:gdLst>
              <a:gd name="connsiteX0" fmla="*/ 0 w 9705717"/>
              <a:gd name="connsiteY0" fmla="*/ 0 h 6858000"/>
              <a:gd name="connsiteX1" fmla="*/ 8892014 w 9705717"/>
              <a:gd name="connsiteY1" fmla="*/ 0 h 6858000"/>
              <a:gd name="connsiteX2" fmla="*/ 8948109 w 9705717"/>
              <a:gd name="connsiteY2" fmla="*/ 119185 h 6858000"/>
              <a:gd name="connsiteX3" fmla="*/ 9361712 w 9705717"/>
              <a:gd name="connsiteY3" fmla="*/ 1009060 h 6858000"/>
              <a:gd name="connsiteX4" fmla="*/ 9569814 w 9705717"/>
              <a:gd name="connsiteY4" fmla="*/ 4722415 h 6858000"/>
              <a:gd name="connsiteX5" fmla="*/ 8937785 w 9705717"/>
              <a:gd name="connsiteY5" fmla="*/ 6619105 h 6858000"/>
              <a:gd name="connsiteX6" fmla="*/ 8749280 w 9705717"/>
              <a:gd name="connsiteY6" fmla="*/ 6858000 h 6858000"/>
              <a:gd name="connsiteX7" fmla="*/ 0 w 970571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717" h="6858000">
                <a:moveTo>
                  <a:pt x="0" y="0"/>
                </a:moveTo>
                <a:lnTo>
                  <a:pt x="8892014" y="0"/>
                </a:lnTo>
                <a:lnTo>
                  <a:pt x="8948109" y="119185"/>
                </a:lnTo>
                <a:cubicBezTo>
                  <a:pt x="9080774" y="406683"/>
                  <a:pt x="9216041" y="706568"/>
                  <a:pt x="9361712" y="1009060"/>
                </a:cubicBezTo>
                <a:cubicBezTo>
                  <a:pt x="9986018" y="2093861"/>
                  <a:pt x="9569814" y="4346908"/>
                  <a:pt x="9569814" y="4722415"/>
                </a:cubicBezTo>
                <a:cubicBezTo>
                  <a:pt x="9569814" y="5635108"/>
                  <a:pt x="9260912" y="6189243"/>
                  <a:pt x="8937785" y="6619105"/>
                </a:cubicBezTo>
                <a:lnTo>
                  <a:pt x="874928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ítulo 1">
            <a:extLst>
              <a:ext uri="{FF2B5EF4-FFF2-40B4-BE49-F238E27FC236}">
                <a16:creationId xmlns:a16="http://schemas.microsoft.com/office/drawing/2014/main" id="{1A4807D8-CD6B-41F2-B033-AC92CF2C075B}"/>
              </a:ext>
            </a:extLst>
          </p:cNvPr>
          <p:cNvSpPr>
            <a:spLocks noGrp="1"/>
          </p:cNvSpPr>
          <p:nvPr>
            <p:ph type="title"/>
          </p:nvPr>
        </p:nvSpPr>
        <p:spPr>
          <a:xfrm>
            <a:off x="720000" y="619200"/>
            <a:ext cx="6911974" cy="1477328"/>
          </a:xfrm>
        </p:spPr>
        <p:txBody>
          <a:bodyPr wrap="square" anchor="ctr">
            <a:normAutofit/>
          </a:bodyPr>
          <a:lstStyle/>
          <a:p>
            <a:r>
              <a:rPr lang="es-ES" sz="3200">
                <a:latin typeface="+mn-lt"/>
              </a:rPr>
              <a:t>INDICACIONES Y CRITERIOS DE SELECCIÓN </a:t>
            </a:r>
          </a:p>
        </p:txBody>
      </p:sp>
      <p:sp>
        <p:nvSpPr>
          <p:cNvPr id="3" name="Marcador de contenido 2">
            <a:extLst>
              <a:ext uri="{FF2B5EF4-FFF2-40B4-BE49-F238E27FC236}">
                <a16:creationId xmlns:a16="http://schemas.microsoft.com/office/drawing/2014/main" id="{822A71B7-5AED-495A-A72A-057F87771BF4}"/>
              </a:ext>
            </a:extLst>
          </p:cNvPr>
          <p:cNvSpPr>
            <a:spLocks noGrp="1"/>
          </p:cNvSpPr>
          <p:nvPr>
            <p:ph idx="1"/>
          </p:nvPr>
        </p:nvSpPr>
        <p:spPr>
          <a:xfrm>
            <a:off x="720000" y="2541600"/>
            <a:ext cx="6911975" cy="3216273"/>
          </a:xfrm>
        </p:spPr>
        <p:txBody>
          <a:bodyPr>
            <a:normAutofit/>
          </a:bodyPr>
          <a:lstStyle/>
          <a:p>
            <a:r>
              <a:rPr lang="es-ES" dirty="0"/>
              <a:t>Está indicada en los tratamientos de hidratación y antienvejecimiento para favorecer la absorción de principios activos; para favorecer la sudoración y eliminación de toxinas en los tratamientos de higiene e hidratación corporal, en los de obesidad y celulitis y como técnica relajante y antiestrés.</a:t>
            </a:r>
          </a:p>
        </p:txBody>
      </p:sp>
      <p:sp>
        <p:nvSpPr>
          <p:cNvPr id="14" name="Freeform 10">
            <a:extLst>
              <a:ext uri="{FF2B5EF4-FFF2-40B4-BE49-F238E27FC236}">
                <a16:creationId xmlns:a16="http://schemas.microsoft.com/office/drawing/2014/main" id="{15BE2CF8-7196-4BC3-B312-B0EE486D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8226571" y="2916066"/>
            <a:ext cx="3518890" cy="3293724"/>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46843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9D6223-8D87-4038-BE74-D5224B024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FBF49-EC0D-4E09-A77B-DB4E8257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3AA13D0-BF0A-4B8F-9FD6-CAE2DCD93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9705717" cy="6858000"/>
          </a:xfrm>
          <a:custGeom>
            <a:avLst/>
            <a:gdLst>
              <a:gd name="connsiteX0" fmla="*/ 0 w 9705717"/>
              <a:gd name="connsiteY0" fmla="*/ 0 h 6858000"/>
              <a:gd name="connsiteX1" fmla="*/ 8892014 w 9705717"/>
              <a:gd name="connsiteY1" fmla="*/ 0 h 6858000"/>
              <a:gd name="connsiteX2" fmla="*/ 8948109 w 9705717"/>
              <a:gd name="connsiteY2" fmla="*/ 119185 h 6858000"/>
              <a:gd name="connsiteX3" fmla="*/ 9361712 w 9705717"/>
              <a:gd name="connsiteY3" fmla="*/ 1009060 h 6858000"/>
              <a:gd name="connsiteX4" fmla="*/ 9569814 w 9705717"/>
              <a:gd name="connsiteY4" fmla="*/ 4722415 h 6858000"/>
              <a:gd name="connsiteX5" fmla="*/ 8937785 w 9705717"/>
              <a:gd name="connsiteY5" fmla="*/ 6619105 h 6858000"/>
              <a:gd name="connsiteX6" fmla="*/ 8749280 w 9705717"/>
              <a:gd name="connsiteY6" fmla="*/ 6858000 h 6858000"/>
              <a:gd name="connsiteX7" fmla="*/ 0 w 970571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717" h="6858000">
                <a:moveTo>
                  <a:pt x="0" y="0"/>
                </a:moveTo>
                <a:lnTo>
                  <a:pt x="8892014" y="0"/>
                </a:lnTo>
                <a:lnTo>
                  <a:pt x="8948109" y="119185"/>
                </a:lnTo>
                <a:cubicBezTo>
                  <a:pt x="9080774" y="406683"/>
                  <a:pt x="9216041" y="706568"/>
                  <a:pt x="9361712" y="1009060"/>
                </a:cubicBezTo>
                <a:cubicBezTo>
                  <a:pt x="9986018" y="2093861"/>
                  <a:pt x="9569814" y="4346908"/>
                  <a:pt x="9569814" y="4722415"/>
                </a:cubicBezTo>
                <a:cubicBezTo>
                  <a:pt x="9569814" y="5635108"/>
                  <a:pt x="9260912" y="6189243"/>
                  <a:pt x="8937785" y="6619105"/>
                </a:cubicBezTo>
                <a:lnTo>
                  <a:pt x="874928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ítulo 1">
            <a:extLst>
              <a:ext uri="{FF2B5EF4-FFF2-40B4-BE49-F238E27FC236}">
                <a16:creationId xmlns:a16="http://schemas.microsoft.com/office/drawing/2014/main" id="{4B182FCD-11A8-41BB-B7A1-3BC3E9A4F32D}"/>
              </a:ext>
            </a:extLst>
          </p:cNvPr>
          <p:cNvSpPr>
            <a:spLocks noGrp="1"/>
          </p:cNvSpPr>
          <p:nvPr>
            <p:ph type="title"/>
          </p:nvPr>
        </p:nvSpPr>
        <p:spPr>
          <a:xfrm>
            <a:off x="720000" y="619200"/>
            <a:ext cx="6911974" cy="1477328"/>
          </a:xfrm>
        </p:spPr>
        <p:txBody>
          <a:bodyPr wrap="square" anchor="ctr">
            <a:normAutofit/>
          </a:bodyPr>
          <a:lstStyle/>
          <a:p>
            <a:r>
              <a:rPr lang="es-ES" sz="3200">
                <a:latin typeface="+mn-lt"/>
              </a:rPr>
              <a:t>PRECAUCIONES </a:t>
            </a:r>
          </a:p>
        </p:txBody>
      </p:sp>
      <p:sp>
        <p:nvSpPr>
          <p:cNvPr id="3" name="Marcador de contenido 2">
            <a:extLst>
              <a:ext uri="{FF2B5EF4-FFF2-40B4-BE49-F238E27FC236}">
                <a16:creationId xmlns:a16="http://schemas.microsoft.com/office/drawing/2014/main" id="{F357DC9C-B497-44A0-95B3-25F82AFA9B8C}"/>
              </a:ext>
            </a:extLst>
          </p:cNvPr>
          <p:cNvSpPr>
            <a:spLocks noGrp="1"/>
          </p:cNvSpPr>
          <p:nvPr>
            <p:ph idx="1"/>
          </p:nvPr>
        </p:nvSpPr>
        <p:spPr>
          <a:xfrm>
            <a:off x="720000" y="2541600"/>
            <a:ext cx="6911975" cy="3216273"/>
          </a:xfrm>
        </p:spPr>
        <p:txBody>
          <a:bodyPr>
            <a:normAutofit/>
          </a:bodyPr>
          <a:lstStyle/>
          <a:p>
            <a:r>
              <a:rPr lang="es-ES" dirty="0"/>
              <a:t>Proteger los ojos con gafas o algodón, siempre en seco; está humedecido se calentará, con el consiguiente riesgo de quemadura.</a:t>
            </a:r>
          </a:p>
          <a:p>
            <a:r>
              <a:rPr lang="es-ES" dirty="0"/>
              <a:t>El cliente llevará sobre la piel objetos metálicos que se puedan calentar.</a:t>
            </a:r>
          </a:p>
        </p:txBody>
      </p:sp>
      <p:sp>
        <p:nvSpPr>
          <p:cNvPr id="14" name="Freeform 10">
            <a:extLst>
              <a:ext uri="{FF2B5EF4-FFF2-40B4-BE49-F238E27FC236}">
                <a16:creationId xmlns:a16="http://schemas.microsoft.com/office/drawing/2014/main" id="{15BE2CF8-7196-4BC3-B312-B0EE486D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8226571" y="2916066"/>
            <a:ext cx="3518890" cy="3293724"/>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1241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9D6223-8D87-4038-BE74-D5224B024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6FBF49-EC0D-4E09-A77B-DB4E8257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3AA13D0-BF0A-4B8F-9FD6-CAE2DCD93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9705717" cy="6858000"/>
          </a:xfrm>
          <a:custGeom>
            <a:avLst/>
            <a:gdLst>
              <a:gd name="connsiteX0" fmla="*/ 0 w 9705717"/>
              <a:gd name="connsiteY0" fmla="*/ 0 h 6858000"/>
              <a:gd name="connsiteX1" fmla="*/ 8892014 w 9705717"/>
              <a:gd name="connsiteY1" fmla="*/ 0 h 6858000"/>
              <a:gd name="connsiteX2" fmla="*/ 8948109 w 9705717"/>
              <a:gd name="connsiteY2" fmla="*/ 119185 h 6858000"/>
              <a:gd name="connsiteX3" fmla="*/ 9361712 w 9705717"/>
              <a:gd name="connsiteY3" fmla="*/ 1009060 h 6858000"/>
              <a:gd name="connsiteX4" fmla="*/ 9569814 w 9705717"/>
              <a:gd name="connsiteY4" fmla="*/ 4722415 h 6858000"/>
              <a:gd name="connsiteX5" fmla="*/ 8937785 w 9705717"/>
              <a:gd name="connsiteY5" fmla="*/ 6619105 h 6858000"/>
              <a:gd name="connsiteX6" fmla="*/ 8749280 w 9705717"/>
              <a:gd name="connsiteY6" fmla="*/ 6858000 h 6858000"/>
              <a:gd name="connsiteX7" fmla="*/ 0 w 970571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717" h="6858000">
                <a:moveTo>
                  <a:pt x="0" y="0"/>
                </a:moveTo>
                <a:lnTo>
                  <a:pt x="8892014" y="0"/>
                </a:lnTo>
                <a:lnTo>
                  <a:pt x="8948109" y="119185"/>
                </a:lnTo>
                <a:cubicBezTo>
                  <a:pt x="9080774" y="406683"/>
                  <a:pt x="9216041" y="706568"/>
                  <a:pt x="9361712" y="1009060"/>
                </a:cubicBezTo>
                <a:cubicBezTo>
                  <a:pt x="9986018" y="2093861"/>
                  <a:pt x="9569814" y="4346908"/>
                  <a:pt x="9569814" y="4722415"/>
                </a:cubicBezTo>
                <a:cubicBezTo>
                  <a:pt x="9569814" y="5635108"/>
                  <a:pt x="9260912" y="6189243"/>
                  <a:pt x="8937785" y="6619105"/>
                </a:cubicBezTo>
                <a:lnTo>
                  <a:pt x="874928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ítulo 1">
            <a:extLst>
              <a:ext uri="{FF2B5EF4-FFF2-40B4-BE49-F238E27FC236}">
                <a16:creationId xmlns:a16="http://schemas.microsoft.com/office/drawing/2014/main" id="{C57430FD-42A0-4BF1-9824-30A38E0A551D}"/>
              </a:ext>
            </a:extLst>
          </p:cNvPr>
          <p:cNvSpPr>
            <a:spLocks noGrp="1"/>
          </p:cNvSpPr>
          <p:nvPr>
            <p:ph type="title"/>
          </p:nvPr>
        </p:nvSpPr>
        <p:spPr>
          <a:xfrm>
            <a:off x="720000" y="619200"/>
            <a:ext cx="6911974" cy="1477328"/>
          </a:xfrm>
        </p:spPr>
        <p:txBody>
          <a:bodyPr wrap="square" anchor="ctr">
            <a:normAutofit/>
          </a:bodyPr>
          <a:lstStyle/>
          <a:p>
            <a:r>
              <a:rPr lang="es-ES" sz="3200" dirty="0">
                <a:latin typeface="+mn-lt"/>
              </a:rPr>
              <a:t>CONTRAINDICACIONES</a:t>
            </a:r>
          </a:p>
        </p:txBody>
      </p:sp>
      <p:sp>
        <p:nvSpPr>
          <p:cNvPr id="3" name="Marcador de contenido 2">
            <a:extLst>
              <a:ext uri="{FF2B5EF4-FFF2-40B4-BE49-F238E27FC236}">
                <a16:creationId xmlns:a16="http://schemas.microsoft.com/office/drawing/2014/main" id="{54274FE1-B2E8-4CAC-A6E4-C3C7238F652A}"/>
              </a:ext>
            </a:extLst>
          </p:cNvPr>
          <p:cNvSpPr>
            <a:spLocks noGrp="1"/>
          </p:cNvSpPr>
          <p:nvPr>
            <p:ph idx="1"/>
          </p:nvPr>
        </p:nvSpPr>
        <p:spPr>
          <a:xfrm>
            <a:off x="720000" y="2541600"/>
            <a:ext cx="6911975" cy="3216273"/>
          </a:xfrm>
        </p:spPr>
        <p:txBody>
          <a:bodyPr>
            <a:normAutofit/>
          </a:bodyPr>
          <a:lstStyle/>
          <a:p>
            <a:r>
              <a:rPr lang="es-ES" dirty="0"/>
              <a:t>Personas que padecen problemas circulatorios, como varices, telangiectasias y </a:t>
            </a:r>
            <a:r>
              <a:rPr lang="es-ES" dirty="0" err="1"/>
              <a:t>microvaricosidades</a:t>
            </a:r>
            <a:r>
              <a:rPr lang="es-ES" dirty="0"/>
              <a:t>.</a:t>
            </a:r>
          </a:p>
          <a:p>
            <a:r>
              <a:rPr lang="es-ES" dirty="0"/>
              <a:t>Sobre heridas o cicatrices sin estabilizar.</a:t>
            </a:r>
          </a:p>
          <a:p>
            <a:r>
              <a:rPr lang="es-ES" dirty="0"/>
              <a:t>Pieles muy sensibles y reactivas.</a:t>
            </a:r>
          </a:p>
          <a:p>
            <a:r>
              <a:rPr lang="es-ES" dirty="0"/>
              <a:t>Sobre zonas anestesiadas o con poca sensibilidad.</a:t>
            </a:r>
          </a:p>
        </p:txBody>
      </p:sp>
      <p:sp>
        <p:nvSpPr>
          <p:cNvPr id="14" name="Freeform 10">
            <a:extLst>
              <a:ext uri="{FF2B5EF4-FFF2-40B4-BE49-F238E27FC236}">
                <a16:creationId xmlns:a16="http://schemas.microsoft.com/office/drawing/2014/main" id="{15BE2CF8-7196-4BC3-B312-B0EE486D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8226571" y="2916066"/>
            <a:ext cx="3518890" cy="3293724"/>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06340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79107D-458D-475C-AC7F-6E3841827422}"/>
              </a:ext>
            </a:extLst>
          </p:cNvPr>
          <p:cNvSpPr>
            <a:spLocks noGrp="1"/>
          </p:cNvSpPr>
          <p:nvPr>
            <p:ph type="title"/>
          </p:nvPr>
        </p:nvSpPr>
        <p:spPr/>
        <p:txBody>
          <a:bodyPr/>
          <a:lstStyle/>
          <a:p>
            <a:r>
              <a:rPr lang="es-ES" dirty="0">
                <a:latin typeface="Sagona Book" panose="02020503050505020204" pitchFamily="18" charset="0"/>
              </a:rPr>
              <a:t>EFECTOS</a:t>
            </a:r>
            <a:r>
              <a:rPr lang="es-ES" dirty="0"/>
              <a:t> </a:t>
            </a:r>
            <a:r>
              <a:rPr lang="es-ES" dirty="0">
                <a:latin typeface="Sagona Book" panose="02020503050505020204" pitchFamily="18" charset="0"/>
              </a:rPr>
              <a:t>INTERPOLARES </a:t>
            </a:r>
          </a:p>
        </p:txBody>
      </p:sp>
      <p:sp>
        <p:nvSpPr>
          <p:cNvPr id="3" name="Marcador de texto 2">
            <a:extLst>
              <a:ext uri="{FF2B5EF4-FFF2-40B4-BE49-F238E27FC236}">
                <a16:creationId xmlns:a16="http://schemas.microsoft.com/office/drawing/2014/main" id="{F59A8385-BE3A-4241-8ECD-CEE0A7C4BBA4}"/>
              </a:ext>
            </a:extLst>
          </p:cNvPr>
          <p:cNvSpPr>
            <a:spLocks noGrp="1"/>
          </p:cNvSpPr>
          <p:nvPr>
            <p:ph type="body" idx="1"/>
          </p:nvPr>
        </p:nvSpPr>
        <p:spPr/>
        <p:txBody>
          <a:bodyPr/>
          <a:lstStyle/>
          <a:p>
            <a:r>
              <a:rPr lang="es-ES" dirty="0"/>
              <a:t>POLO POSITIVO O ÁNODO</a:t>
            </a:r>
          </a:p>
        </p:txBody>
      </p:sp>
      <p:sp>
        <p:nvSpPr>
          <p:cNvPr id="4" name="Marcador de contenido 3">
            <a:extLst>
              <a:ext uri="{FF2B5EF4-FFF2-40B4-BE49-F238E27FC236}">
                <a16:creationId xmlns:a16="http://schemas.microsoft.com/office/drawing/2014/main" id="{C24FA1B7-A6A5-48C4-96DD-FE05B2D6F94A}"/>
              </a:ext>
            </a:extLst>
          </p:cNvPr>
          <p:cNvSpPr>
            <a:spLocks noGrp="1"/>
          </p:cNvSpPr>
          <p:nvPr>
            <p:ph sz="half" idx="2"/>
          </p:nvPr>
        </p:nvSpPr>
        <p:spPr/>
        <p:txBody>
          <a:bodyPr/>
          <a:lstStyle/>
          <a:p>
            <a:r>
              <a:rPr lang="es-ES" dirty="0"/>
              <a:t>Hiperemia: aumento en  el aporte  de oxígeno y sustancias nutritivas.</a:t>
            </a:r>
          </a:p>
          <a:p>
            <a:r>
              <a:rPr lang="es-ES" dirty="0"/>
              <a:t>Aumenta la permeabilidad cutánea.</a:t>
            </a:r>
          </a:p>
          <a:p>
            <a:r>
              <a:rPr lang="es-ES" dirty="0"/>
              <a:t>Refuerza las reacciones bactericidas y anti </a:t>
            </a:r>
            <a:r>
              <a:rPr lang="es-ES" dirty="0" err="1"/>
              <a:t>inflamarorias</a:t>
            </a:r>
            <a:r>
              <a:rPr lang="es-ES" dirty="0"/>
              <a:t>.</a:t>
            </a:r>
          </a:p>
        </p:txBody>
      </p:sp>
      <p:sp>
        <p:nvSpPr>
          <p:cNvPr id="5" name="Marcador de texto 4">
            <a:extLst>
              <a:ext uri="{FF2B5EF4-FFF2-40B4-BE49-F238E27FC236}">
                <a16:creationId xmlns:a16="http://schemas.microsoft.com/office/drawing/2014/main" id="{42AC3776-CA1A-46F9-B935-1D20E466A318}"/>
              </a:ext>
            </a:extLst>
          </p:cNvPr>
          <p:cNvSpPr>
            <a:spLocks noGrp="1"/>
          </p:cNvSpPr>
          <p:nvPr>
            <p:ph type="body" sz="quarter" idx="3"/>
          </p:nvPr>
        </p:nvSpPr>
        <p:spPr/>
        <p:txBody>
          <a:bodyPr/>
          <a:lstStyle/>
          <a:p>
            <a:r>
              <a:rPr lang="es-ES" dirty="0"/>
              <a:t>POLO NEGATIVO O CÁTODO</a:t>
            </a:r>
          </a:p>
        </p:txBody>
      </p:sp>
      <p:sp>
        <p:nvSpPr>
          <p:cNvPr id="6" name="Marcador de contenido 5">
            <a:extLst>
              <a:ext uri="{FF2B5EF4-FFF2-40B4-BE49-F238E27FC236}">
                <a16:creationId xmlns:a16="http://schemas.microsoft.com/office/drawing/2014/main" id="{8CEDDC60-2675-43F4-9607-651AD5224D0F}"/>
              </a:ext>
            </a:extLst>
          </p:cNvPr>
          <p:cNvSpPr>
            <a:spLocks noGrp="1"/>
          </p:cNvSpPr>
          <p:nvPr>
            <p:ph sz="quarter" idx="4"/>
          </p:nvPr>
        </p:nvSpPr>
        <p:spPr/>
        <p:txBody>
          <a:bodyPr/>
          <a:lstStyle/>
          <a:p>
            <a:r>
              <a:rPr lang="es-ES" dirty="0"/>
              <a:t>Trófico: activa el metabolismo celular </a:t>
            </a:r>
          </a:p>
          <a:p>
            <a:r>
              <a:rPr lang="es-ES" dirty="0"/>
              <a:t>Aumento de las secreciones glandulares.</a:t>
            </a:r>
          </a:p>
          <a:p>
            <a:r>
              <a:rPr lang="es-ES" dirty="0"/>
              <a:t>Analgésico y sedante.</a:t>
            </a:r>
          </a:p>
        </p:txBody>
      </p:sp>
    </p:spTree>
    <p:extLst>
      <p:ext uri="{BB962C8B-B14F-4D97-AF65-F5344CB8AC3E}">
        <p14:creationId xmlns:p14="http://schemas.microsoft.com/office/powerpoint/2010/main" val="3924230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7ADB1C7-AF02-4151-8471-936B11C6B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B634659-EB30-49C4-A039-A72732345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6">
            <a:extLst>
              <a:ext uri="{FF2B5EF4-FFF2-40B4-BE49-F238E27FC236}">
                <a16:creationId xmlns:a16="http://schemas.microsoft.com/office/drawing/2014/main" id="{08E95BA1-06C7-42A0-A469-35A3909EAB3C}"/>
              </a:ext>
            </a:extLst>
          </p:cNvPr>
          <p:cNvSpPr>
            <a:spLocks noGrp="1"/>
          </p:cNvSpPr>
          <p:nvPr>
            <p:ph type="title"/>
          </p:nvPr>
        </p:nvSpPr>
        <p:spPr>
          <a:xfrm>
            <a:off x="719999" y="633599"/>
            <a:ext cx="3444037" cy="5135375"/>
          </a:xfrm>
        </p:spPr>
        <p:txBody>
          <a:bodyPr>
            <a:normAutofit/>
          </a:bodyPr>
          <a:lstStyle/>
          <a:p>
            <a:r>
              <a:rPr lang="es-ES" sz="3200" dirty="0">
                <a:latin typeface="+mn-lt"/>
              </a:rPr>
              <a:t>IONTOFORESIS.</a:t>
            </a:r>
          </a:p>
        </p:txBody>
      </p:sp>
      <p:sp>
        <p:nvSpPr>
          <p:cNvPr id="8" name="Marcador de contenido 7">
            <a:extLst>
              <a:ext uri="{FF2B5EF4-FFF2-40B4-BE49-F238E27FC236}">
                <a16:creationId xmlns:a16="http://schemas.microsoft.com/office/drawing/2014/main" id="{4A2A7565-92D2-4A00-8096-7507C97C4480}"/>
              </a:ext>
            </a:extLst>
          </p:cNvPr>
          <p:cNvSpPr>
            <a:spLocks noGrp="1"/>
          </p:cNvSpPr>
          <p:nvPr>
            <p:ph idx="1"/>
          </p:nvPr>
        </p:nvSpPr>
        <p:spPr>
          <a:xfrm>
            <a:off x="4548188" y="633600"/>
            <a:ext cx="6900137" cy="5135374"/>
          </a:xfrm>
        </p:spPr>
        <p:txBody>
          <a:bodyPr>
            <a:normAutofit/>
          </a:bodyPr>
          <a:lstStyle/>
          <a:p>
            <a:pPr marL="0" indent="0">
              <a:lnSpc>
                <a:spcPct val="110000"/>
              </a:lnSpc>
              <a:buNone/>
            </a:pPr>
            <a:r>
              <a:rPr lang="es-ES" dirty="0">
                <a:latin typeface="Sagona Book" panose="02020503050505020204" pitchFamily="18" charset="0"/>
              </a:rPr>
              <a:t>CUESTIONES A TENER EN CUENTA:</a:t>
            </a:r>
          </a:p>
          <a:p>
            <a:pPr>
              <a:lnSpc>
                <a:spcPct val="110000"/>
              </a:lnSpc>
              <a:buFont typeface="Wingdings" panose="05000000000000000000" pitchFamily="2" charset="2"/>
              <a:buChar char="§"/>
            </a:pPr>
            <a:r>
              <a:rPr lang="es-ES" dirty="0">
                <a:latin typeface="Sagona Book" panose="02020503050505020204" pitchFamily="18" charset="0"/>
              </a:rPr>
              <a:t>Naturaleza de los cosméticos: solo se pueden ionizar productos solubles en agua, que sean capaces de separarse en iones.</a:t>
            </a:r>
          </a:p>
          <a:p>
            <a:pPr>
              <a:lnSpc>
                <a:spcPct val="110000"/>
              </a:lnSpc>
              <a:buFont typeface="Wingdings" panose="05000000000000000000" pitchFamily="2" charset="2"/>
              <a:buChar char="§"/>
            </a:pPr>
            <a:r>
              <a:rPr lang="es-ES" dirty="0">
                <a:latin typeface="Sagona Book" panose="02020503050505020204" pitchFamily="18" charset="0"/>
              </a:rPr>
              <a:t>Intensidad de la corriente.: en facial corrientes microgalvanicas; </a:t>
            </a:r>
            <a:r>
              <a:rPr lang="es-ES" b="1" dirty="0">
                <a:effectLst/>
                <a:latin typeface="Sagona Book" panose="02020503050505020204" pitchFamily="18" charset="0"/>
                <a:ea typeface="Calibri" panose="020F0502020204030204" pitchFamily="34" charset="0"/>
                <a:cs typeface="Times New Roman" panose="02020603050405020304" pitchFamily="18" charset="0"/>
              </a:rPr>
              <a:t>según electrodo seleccionado (</a:t>
            </a:r>
            <a:r>
              <a:rPr lang="es-ES" dirty="0">
                <a:effectLst/>
                <a:latin typeface="Sagona Book" panose="02020503050505020204" pitchFamily="18" charset="0"/>
                <a:ea typeface="Calibri" panose="020F0502020204030204" pitchFamily="34" charset="0"/>
                <a:cs typeface="Times New Roman" panose="02020603050405020304" pitchFamily="18" charset="0"/>
              </a:rPr>
              <a:t>RODILLO </a:t>
            </a:r>
            <a:r>
              <a:rPr lang="es-ES" dirty="0">
                <a:effectLst/>
                <a:latin typeface="Sagona Book" panose="02020503050505020204" pitchFamily="18" charset="0"/>
                <a:ea typeface="Calibri" panose="020F0502020204030204" pitchFamily="34" charset="0"/>
                <a:cs typeface="Times New Roman" panose="02020603050405020304" pitchFamily="18" charset="0"/>
                <a:sym typeface="Symbol" panose="05050102010706020507" pitchFamily="18" charset="2"/>
              </a:rPr>
              <a:t></a:t>
            </a:r>
            <a:r>
              <a:rPr lang="es-ES" dirty="0">
                <a:effectLst/>
                <a:latin typeface="Sagona Book" panose="02020503050505020204" pitchFamily="18" charset="0"/>
                <a:ea typeface="Calibri" panose="020F0502020204030204" pitchFamily="34" charset="0"/>
                <a:cs typeface="Times New Roman" panose="02020603050405020304" pitchFamily="18" charset="0"/>
              </a:rPr>
              <a:t> 0,7 mA</a:t>
            </a:r>
            <a:r>
              <a:rPr lang="es-ES" b="1" dirty="0">
                <a:effectLst/>
                <a:latin typeface="Sagona Book" panose="02020503050505020204" pitchFamily="18" charset="0"/>
                <a:ea typeface="Calibri" panose="020F0502020204030204" pitchFamily="34" charset="0"/>
                <a:cs typeface="Times New Roman" panose="02020603050405020304" pitchFamily="18" charset="0"/>
              </a:rPr>
              <a:t>; </a:t>
            </a:r>
            <a:r>
              <a:rPr lang="es-ES" dirty="0">
                <a:effectLst/>
                <a:latin typeface="Sagona Book" panose="02020503050505020204" pitchFamily="18" charset="0"/>
                <a:ea typeface="Calibri" panose="020F0502020204030204" pitchFamily="34" charset="0"/>
                <a:cs typeface="Times New Roman" panose="02020603050405020304" pitchFamily="18" charset="0"/>
              </a:rPr>
              <a:t>BOLA </a:t>
            </a:r>
            <a:r>
              <a:rPr lang="es-ES" dirty="0">
                <a:effectLst/>
                <a:latin typeface="Sagona Book" panose="02020503050505020204" pitchFamily="18" charset="0"/>
                <a:ea typeface="Calibri" panose="020F0502020204030204" pitchFamily="34" charset="0"/>
                <a:cs typeface="Times New Roman" panose="02020603050405020304" pitchFamily="18" charset="0"/>
                <a:sym typeface="Symbol" panose="05050102010706020507" pitchFamily="18" charset="2"/>
              </a:rPr>
              <a:t></a:t>
            </a:r>
            <a:r>
              <a:rPr lang="es-ES" dirty="0">
                <a:effectLst/>
                <a:latin typeface="Sagona Book" panose="02020503050505020204" pitchFamily="18" charset="0"/>
                <a:ea typeface="Calibri" panose="020F0502020204030204" pitchFamily="34" charset="0"/>
                <a:cs typeface="Times New Roman" panose="02020603050405020304" pitchFamily="18" charset="0"/>
              </a:rPr>
              <a:t> 0,4 mA</a:t>
            </a:r>
            <a:r>
              <a:rPr lang="es-ES" b="1" dirty="0">
                <a:effectLst/>
                <a:latin typeface="Sagona Book" panose="02020503050505020204" pitchFamily="18" charset="0"/>
                <a:ea typeface="Calibri" panose="020F0502020204030204" pitchFamily="34" charset="0"/>
                <a:cs typeface="Times New Roman" panose="02020603050405020304" pitchFamily="18" charset="0"/>
              </a:rPr>
              <a:t>; </a:t>
            </a:r>
            <a:r>
              <a:rPr lang="es-ES" dirty="0">
                <a:effectLst/>
                <a:latin typeface="Sagona Book" panose="02020503050505020204" pitchFamily="18" charset="0"/>
                <a:ea typeface="Calibri" panose="020F0502020204030204" pitchFamily="34" charset="0"/>
                <a:cs typeface="Times New Roman" panose="02020603050405020304" pitchFamily="18" charset="0"/>
              </a:rPr>
              <a:t>PUNTA</a:t>
            </a:r>
            <a:r>
              <a:rPr lang="es-ES" dirty="0">
                <a:effectLst/>
                <a:latin typeface="Sagona Book" panose="02020503050505020204" pitchFamily="18" charset="0"/>
                <a:ea typeface="Calibri" panose="020F0502020204030204" pitchFamily="34" charset="0"/>
                <a:cs typeface="Times New Roman" panose="02020603050405020304" pitchFamily="18" charset="0"/>
                <a:sym typeface="Symbol" panose="05050102010706020507" pitchFamily="18" charset="2"/>
              </a:rPr>
              <a:t></a:t>
            </a:r>
            <a:r>
              <a:rPr lang="es-ES" dirty="0">
                <a:effectLst/>
                <a:latin typeface="Sagona Book" panose="02020503050505020204" pitchFamily="18" charset="0"/>
                <a:ea typeface="Calibri" panose="020F0502020204030204" pitchFamily="34" charset="0"/>
                <a:cs typeface="Times New Roman" panose="02020603050405020304" pitchFamily="18" charset="0"/>
              </a:rPr>
              <a:t> 0,25 mA)</a:t>
            </a:r>
            <a:r>
              <a:rPr lang="es-ES" b="1" dirty="0">
                <a:effectLst/>
                <a:latin typeface="Sagona Book" panose="02020503050505020204" pitchFamily="18" charset="0"/>
                <a:ea typeface="Calibri" panose="020F0502020204030204" pitchFamily="34" charset="0"/>
                <a:cs typeface="Times New Roman" panose="02020603050405020304" pitchFamily="18" charset="0"/>
              </a:rPr>
              <a:t> </a:t>
            </a:r>
          </a:p>
          <a:p>
            <a:pPr>
              <a:lnSpc>
                <a:spcPct val="110000"/>
              </a:lnSpc>
              <a:buFont typeface="Wingdings" panose="05000000000000000000" pitchFamily="2" charset="2"/>
              <a:buChar char="§"/>
            </a:pPr>
            <a:r>
              <a:rPr lang="es-ES" b="1" dirty="0">
                <a:latin typeface="Sagona Book" panose="02020503050505020204" pitchFamily="18" charset="0"/>
                <a:cs typeface="Times New Roman" panose="02020603050405020304" pitchFamily="18" charset="0"/>
              </a:rPr>
              <a:t>Tiempo de aplicación : varía  en función de la zona y la extensión a tratar . En facial es de 10 a 15 minutos y en corporal , de 20 a 30 minutos.</a:t>
            </a:r>
          </a:p>
          <a:p>
            <a:pPr>
              <a:lnSpc>
                <a:spcPct val="110000"/>
              </a:lnSpc>
              <a:buFont typeface="Wingdings" panose="05000000000000000000" pitchFamily="2" charset="2"/>
              <a:buChar char="§"/>
            </a:pPr>
            <a:r>
              <a:rPr lang="es-ES" b="1" dirty="0">
                <a:latin typeface="Sagona Book" panose="02020503050505020204" pitchFamily="18" charset="0"/>
                <a:cs typeface="Times New Roman" panose="02020603050405020304" pitchFamily="18" charset="0"/>
              </a:rPr>
              <a:t>Polaridad:  La elección depende de la polaridad del cosmético, que debe ser facilitada por el fabricante.</a:t>
            </a:r>
          </a:p>
          <a:p>
            <a:pPr>
              <a:lnSpc>
                <a:spcPct val="110000"/>
              </a:lnSpc>
              <a:buFont typeface="Wingdings" panose="05000000000000000000" pitchFamily="2" charset="2"/>
              <a:buChar char="§"/>
            </a:pPr>
            <a:endParaRPr lang="es-ES" b="1" dirty="0">
              <a:latin typeface="Sagona Book" panose="02020503050505020204" pitchFamily="18" charset="0"/>
              <a:cs typeface="Times New Roman" panose="02020603050405020304" pitchFamily="18" charset="0"/>
            </a:endParaRPr>
          </a:p>
          <a:p>
            <a:pPr>
              <a:lnSpc>
                <a:spcPct val="110000"/>
              </a:lnSpc>
              <a:buFont typeface="Wingdings" panose="05000000000000000000" pitchFamily="2" charset="2"/>
              <a:buChar char="§"/>
            </a:pPr>
            <a:endParaRPr lang="es-ES" dirty="0">
              <a:latin typeface="Sagona Book" panose="02020503050505020204" pitchFamily="18" charset="0"/>
            </a:endParaRPr>
          </a:p>
          <a:p>
            <a:pPr>
              <a:lnSpc>
                <a:spcPct val="110000"/>
              </a:lnSpc>
              <a:buFont typeface="Wingdings" panose="05000000000000000000" pitchFamily="2" charset="2"/>
              <a:buChar char="§"/>
            </a:pPr>
            <a:endParaRPr lang="es-ES" dirty="0"/>
          </a:p>
          <a:p>
            <a:pPr>
              <a:lnSpc>
                <a:spcPct val="110000"/>
              </a:lnSpc>
            </a:pPr>
            <a:endParaRPr lang="es-ES" dirty="0"/>
          </a:p>
        </p:txBody>
      </p:sp>
    </p:spTree>
    <p:extLst>
      <p:ext uri="{BB962C8B-B14F-4D97-AF65-F5344CB8AC3E}">
        <p14:creationId xmlns:p14="http://schemas.microsoft.com/office/powerpoint/2010/main" val="2443412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2" name="Título 1">
            <a:extLst>
              <a:ext uri="{FF2B5EF4-FFF2-40B4-BE49-F238E27FC236}">
                <a16:creationId xmlns:a16="http://schemas.microsoft.com/office/drawing/2014/main" id="{E4F97A93-7F81-440B-8866-7402F20AEDF5}"/>
              </a:ext>
            </a:extLst>
          </p:cNvPr>
          <p:cNvSpPr>
            <a:spLocks noGrp="1"/>
          </p:cNvSpPr>
          <p:nvPr>
            <p:ph type="title"/>
          </p:nvPr>
        </p:nvSpPr>
        <p:spPr>
          <a:xfrm>
            <a:off x="1248185" y="633600"/>
            <a:ext cx="4164037" cy="1477328"/>
          </a:xfrm>
        </p:spPr>
        <p:txBody>
          <a:bodyPr>
            <a:normAutofit/>
          </a:bodyPr>
          <a:lstStyle/>
          <a:p>
            <a:r>
              <a:rPr lang="es-ES" sz="3200" dirty="0">
                <a:latin typeface="+mn-lt"/>
              </a:rPr>
              <a:t>1.4 PRECAUCIONES </a:t>
            </a:r>
          </a:p>
        </p:txBody>
      </p:sp>
      <p:sp>
        <p:nvSpPr>
          <p:cNvPr id="3" name="Marcador de contenido 2">
            <a:extLst>
              <a:ext uri="{FF2B5EF4-FFF2-40B4-BE49-F238E27FC236}">
                <a16:creationId xmlns:a16="http://schemas.microsoft.com/office/drawing/2014/main" id="{2CA27661-FC8E-4A4A-969A-218B6A1C5501}"/>
              </a:ext>
            </a:extLst>
          </p:cNvPr>
          <p:cNvSpPr>
            <a:spLocks noGrp="1"/>
          </p:cNvSpPr>
          <p:nvPr>
            <p:ph idx="1"/>
          </p:nvPr>
        </p:nvSpPr>
        <p:spPr>
          <a:xfrm>
            <a:off x="6444000" y="633600"/>
            <a:ext cx="4991962" cy="5135374"/>
          </a:xfrm>
        </p:spPr>
        <p:txBody>
          <a:bodyPr>
            <a:normAutofit/>
          </a:bodyPr>
          <a:lstStyle/>
          <a:p>
            <a:r>
              <a:rPr lang="es-ES" dirty="0"/>
              <a:t>Asegurarse de que el cliente no lleva objetos  metálicos.</a:t>
            </a:r>
          </a:p>
          <a:p>
            <a:r>
              <a:rPr lang="es-ES" dirty="0"/>
              <a:t>Controlar los valores de la corriente y los tiempos para evitar  quemaduras.</a:t>
            </a:r>
          </a:p>
          <a:p>
            <a:r>
              <a:rPr lang="es-ES" dirty="0"/>
              <a:t>Aumentar y reducir progresivamente la intensidad de la corriente al iniciar y finalizar  el tratamiento y cuando se realicen cambios de polaridad  de la corriente.</a:t>
            </a:r>
          </a:p>
        </p:txBody>
      </p:sp>
    </p:spTree>
    <p:extLst>
      <p:ext uri="{BB962C8B-B14F-4D97-AF65-F5344CB8AC3E}">
        <p14:creationId xmlns:p14="http://schemas.microsoft.com/office/powerpoint/2010/main" val="1514604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2" name="Título 1">
            <a:extLst>
              <a:ext uri="{FF2B5EF4-FFF2-40B4-BE49-F238E27FC236}">
                <a16:creationId xmlns:a16="http://schemas.microsoft.com/office/drawing/2014/main" id="{253B93A0-63C2-48E1-918A-EBB0CDA11D1B}"/>
              </a:ext>
            </a:extLst>
          </p:cNvPr>
          <p:cNvSpPr>
            <a:spLocks noGrp="1"/>
          </p:cNvSpPr>
          <p:nvPr>
            <p:ph type="title"/>
          </p:nvPr>
        </p:nvSpPr>
        <p:spPr>
          <a:xfrm>
            <a:off x="720000" y="619201"/>
            <a:ext cx="5216566" cy="1477328"/>
          </a:xfrm>
        </p:spPr>
        <p:txBody>
          <a:bodyPr>
            <a:normAutofit/>
          </a:bodyPr>
          <a:lstStyle/>
          <a:p>
            <a:r>
              <a:rPr lang="es-ES" sz="3200" dirty="0">
                <a:latin typeface="Sagona Book" panose="02020503050505020204" pitchFamily="18" charset="0"/>
              </a:rPr>
              <a:t>1.5 CONTRAINDICACIONES </a:t>
            </a:r>
          </a:p>
        </p:txBody>
      </p:sp>
      <p:sp>
        <p:nvSpPr>
          <p:cNvPr id="3" name="Marcador de contenido 2">
            <a:extLst>
              <a:ext uri="{FF2B5EF4-FFF2-40B4-BE49-F238E27FC236}">
                <a16:creationId xmlns:a16="http://schemas.microsoft.com/office/drawing/2014/main" id="{B257B533-2A59-4DC7-8BCC-3CC3376BB3AC}"/>
              </a:ext>
            </a:extLst>
          </p:cNvPr>
          <p:cNvSpPr>
            <a:spLocks noGrp="1"/>
          </p:cNvSpPr>
          <p:nvPr>
            <p:ph idx="1"/>
          </p:nvPr>
        </p:nvSpPr>
        <p:spPr>
          <a:xfrm>
            <a:off x="6444000" y="633600"/>
            <a:ext cx="4991962" cy="5135374"/>
          </a:xfrm>
        </p:spPr>
        <p:txBody>
          <a:bodyPr>
            <a:normAutofit/>
          </a:bodyPr>
          <a:lstStyle/>
          <a:p>
            <a:pPr>
              <a:lnSpc>
                <a:spcPct val="110000"/>
              </a:lnSpc>
            </a:pPr>
            <a:r>
              <a:rPr lang="es-ES" sz="1900" dirty="0"/>
              <a:t>Personas portadoras de marcapasos .</a:t>
            </a:r>
          </a:p>
          <a:p>
            <a:pPr>
              <a:lnSpc>
                <a:spcPct val="110000"/>
              </a:lnSpc>
            </a:pPr>
            <a:r>
              <a:rPr lang="es-ES" sz="1900" dirty="0"/>
              <a:t>Zonas cercanas a prótesis metálicas.</a:t>
            </a:r>
          </a:p>
          <a:p>
            <a:pPr>
              <a:lnSpc>
                <a:spcPct val="110000"/>
              </a:lnSpc>
            </a:pPr>
            <a:r>
              <a:rPr lang="es-ES" sz="1900" dirty="0"/>
              <a:t>Abdomen y embarazadas y mujeres que llevan un DIU.</a:t>
            </a:r>
          </a:p>
          <a:p>
            <a:pPr>
              <a:lnSpc>
                <a:spcPct val="110000"/>
              </a:lnSpc>
            </a:pPr>
            <a:r>
              <a:rPr lang="es-ES" sz="1900" dirty="0"/>
              <a:t>Heridas o cualquier lesión o alteración cutánea ( dermatitis , granos , inflamación, etc.)</a:t>
            </a:r>
          </a:p>
          <a:p>
            <a:pPr>
              <a:lnSpc>
                <a:spcPct val="110000"/>
              </a:lnSpc>
            </a:pPr>
            <a:r>
              <a:rPr lang="es-ES" sz="1900" dirty="0"/>
              <a:t>Personas con problemas circulatorios ( varices, tromboflebitis , etc.)</a:t>
            </a:r>
          </a:p>
          <a:p>
            <a:pPr>
              <a:lnSpc>
                <a:spcPct val="110000"/>
              </a:lnSpc>
            </a:pPr>
            <a:r>
              <a:rPr lang="es-ES" sz="1900" dirty="0"/>
              <a:t>Pieles muy sensibles al paso de la corriente.</a:t>
            </a:r>
          </a:p>
          <a:p>
            <a:pPr>
              <a:lnSpc>
                <a:spcPct val="110000"/>
              </a:lnSpc>
            </a:pPr>
            <a:r>
              <a:rPr lang="es-ES" sz="1900" dirty="0"/>
              <a:t>Zonas anestesiadas.</a:t>
            </a:r>
          </a:p>
          <a:p>
            <a:pPr>
              <a:lnSpc>
                <a:spcPct val="110000"/>
              </a:lnSpc>
            </a:pPr>
            <a:r>
              <a:rPr lang="es-ES" sz="1900" dirty="0"/>
              <a:t>Personas epilépticas.</a:t>
            </a:r>
          </a:p>
          <a:p>
            <a:pPr>
              <a:lnSpc>
                <a:spcPct val="110000"/>
              </a:lnSpc>
            </a:pPr>
            <a:endParaRPr lang="es-ES" sz="1900" dirty="0"/>
          </a:p>
        </p:txBody>
      </p:sp>
    </p:spTree>
    <p:extLst>
      <p:ext uri="{BB962C8B-B14F-4D97-AF65-F5344CB8AC3E}">
        <p14:creationId xmlns:p14="http://schemas.microsoft.com/office/powerpoint/2010/main" val="306046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910D65E-680F-410C-96E4-14748A277D48}"/>
              </a:ext>
            </a:extLst>
          </p:cNvPr>
          <p:cNvSpPr>
            <a:spLocks noGrp="1"/>
          </p:cNvSpPr>
          <p:nvPr>
            <p:ph type="title"/>
          </p:nvPr>
        </p:nvSpPr>
        <p:spPr>
          <a:xfrm>
            <a:off x="720000" y="619200"/>
            <a:ext cx="4991961" cy="1477328"/>
          </a:xfrm>
        </p:spPr>
        <p:txBody>
          <a:bodyPr wrap="square" anchor="ctr">
            <a:normAutofit/>
          </a:bodyPr>
          <a:lstStyle/>
          <a:p>
            <a:r>
              <a:rPr lang="es-ES" sz="3200">
                <a:latin typeface="Sagona Book" panose="02020503050505020204" pitchFamily="18" charset="0"/>
              </a:rPr>
              <a:t>2 EQUIPOS DE ALTA FRECUENCIA </a:t>
            </a:r>
          </a:p>
        </p:txBody>
      </p:sp>
      <p:sp>
        <p:nvSpPr>
          <p:cNvPr id="3" name="Marcador de contenido 2">
            <a:extLst>
              <a:ext uri="{FF2B5EF4-FFF2-40B4-BE49-F238E27FC236}">
                <a16:creationId xmlns:a16="http://schemas.microsoft.com/office/drawing/2014/main" id="{D5D4BD0E-831B-4DE4-8CC6-A3ACA81C7220}"/>
              </a:ext>
            </a:extLst>
          </p:cNvPr>
          <p:cNvSpPr>
            <a:spLocks noGrp="1"/>
          </p:cNvSpPr>
          <p:nvPr>
            <p:ph idx="1"/>
          </p:nvPr>
        </p:nvSpPr>
        <p:spPr>
          <a:xfrm>
            <a:off x="720000" y="2541600"/>
            <a:ext cx="4991962" cy="3216273"/>
          </a:xfrm>
        </p:spPr>
        <p:txBody>
          <a:bodyPr>
            <a:normAutofit/>
          </a:bodyPr>
          <a:lstStyle/>
          <a:p>
            <a:r>
              <a:rPr lang="es-ES" sz="1900"/>
              <a:t>Emplean corrientes variables , alternas cuya intensidad varía  a lo largo del tiempo de forma constante. La frecuencia en la que se producen  los picos  o pulsos  varía en función  del parámetro  tiempo y además está sujeta a cambios de polaridad  constantes . Emiten corrientes variables de alta frecuencia ; superando los 100.000Hz</a:t>
            </a:r>
          </a:p>
        </p:txBody>
      </p:sp>
      <p:pic>
        <p:nvPicPr>
          <p:cNvPr id="4" name="Imagen 3">
            <a:extLst>
              <a:ext uri="{FF2B5EF4-FFF2-40B4-BE49-F238E27FC236}">
                <a16:creationId xmlns:a16="http://schemas.microsoft.com/office/drawing/2014/main" id="{54E0A655-86F0-42C4-8E70-CBBFFBD8F4FB}"/>
              </a:ext>
            </a:extLst>
          </p:cNvPr>
          <p:cNvPicPr>
            <a:picLocks noChangeAspect="1"/>
          </p:cNvPicPr>
          <p:nvPr/>
        </p:nvPicPr>
        <p:blipFill rotWithShape="1">
          <a:blip r:embed="rId2"/>
          <a:srcRect t="24404" r="1" b="1"/>
          <a:stretch/>
        </p:blipFill>
        <p:spPr>
          <a:xfrm>
            <a:off x="6257657" y="566767"/>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p:spPr>
      </p:pic>
    </p:spTree>
    <p:extLst>
      <p:ext uri="{BB962C8B-B14F-4D97-AF65-F5344CB8AC3E}">
        <p14:creationId xmlns:p14="http://schemas.microsoft.com/office/powerpoint/2010/main" val="2438847881"/>
      </p:ext>
    </p:extLst>
  </p:cSld>
  <p:clrMapOvr>
    <a:masterClrMapping/>
  </p:clrMapOvr>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The Hand Extra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docProps/app.xml><?xml version="1.0" encoding="utf-8"?>
<Properties xmlns="http://schemas.openxmlformats.org/officeDocument/2006/extended-properties" xmlns:vt="http://schemas.openxmlformats.org/officeDocument/2006/docPropsVTypes">
  <TotalTime>11</TotalTime>
  <Words>2423</Words>
  <Application>Microsoft Office PowerPoint</Application>
  <PresentationFormat>Panorámica</PresentationFormat>
  <Paragraphs>181</Paragraphs>
  <Slides>42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42</vt:i4>
      </vt:variant>
    </vt:vector>
  </HeadingPairs>
  <TitlesOfParts>
    <vt:vector size="47" baseType="lpstr">
      <vt:lpstr>Arial</vt:lpstr>
      <vt:lpstr>Sagona Book</vt:lpstr>
      <vt:lpstr>The Hand Extrablack</vt:lpstr>
      <vt:lpstr>Wingdings</vt:lpstr>
      <vt:lpstr>BlobVTI</vt:lpstr>
      <vt:lpstr>TEMA 9 APARATOLOGÍA CON APLICACIONES EN HIDRATACIÓN FACIAL Y CORPORAL </vt:lpstr>
      <vt:lpstr>Para saber seleccionar los aparatos de electroestética que podemos utilizar  en la realización de un tratamiento personalizado de hidratación de la piel, tenemos que conocer sus efectos, indicaciones y contraindicaciones</vt:lpstr>
      <vt:lpstr>1. EQUIPOS GENERADORES DE CORRIENTES ELÉCTRICAS.</vt:lpstr>
      <vt:lpstr>1.1 EFECTOS POLARES </vt:lpstr>
      <vt:lpstr>EFECTOS INTERPOLARES </vt:lpstr>
      <vt:lpstr>IONTOFORESIS.</vt:lpstr>
      <vt:lpstr>1.4 PRECAUCIONES </vt:lpstr>
      <vt:lpstr>1.5 CONTRAINDICACIONES </vt:lpstr>
      <vt:lpstr>2 EQUIPOS DE ALTA FRECUENCIA </vt:lpstr>
      <vt:lpstr>2,2 INDICACIONES Y CRITERIOS DE SELECCIÓN </vt:lpstr>
      <vt:lpstr>2,3 PRECAUCIONES </vt:lpstr>
      <vt:lpstr>2.4 CONTRAINDICACIONES </vt:lpstr>
      <vt:lpstr>3. EQUIPO CON ACCIÓN MECÁNICA Y TERMOTERAPIA. </vt:lpstr>
      <vt:lpstr>3.2 INDICACIONES Y CRITERIOS DE SELECCIÓN: PULVERIZACIONES.</vt:lpstr>
      <vt:lpstr>3.3 INDICACIONES Y CRITERIOS DE SELECCIÓN: VENTOSAS.</vt:lpstr>
      <vt:lpstr>PRECAUCIONES  DE LAS VENTOSAS </vt:lpstr>
      <vt:lpstr>CONTRAINDICACIONES </vt:lpstr>
      <vt:lpstr>EQUIPOS VIBRADORES </vt:lpstr>
      <vt:lpstr>4.2 INDICACIONES Y CRITERIOS DE SELECCIÓN </vt:lpstr>
      <vt:lpstr>EFECTOS DE LOS VIBRADORES</vt:lpstr>
      <vt:lpstr>4.3 PRECAUCIONES</vt:lpstr>
      <vt:lpstr>4.4 CONTRAINDICACIONES</vt:lpstr>
      <vt:lpstr>5. EQUIPO DE CEPILLOS ROTATORIOS </vt:lpstr>
      <vt:lpstr>INDICACIONES Y CRITERIOS DE SELECCIÓN </vt:lpstr>
      <vt:lpstr>EFECTOS </vt:lpstr>
      <vt:lpstr>PRECAUCIONES </vt:lpstr>
      <vt:lpstr>CONTRAINDICACIONES </vt:lpstr>
      <vt:lpstr>6. PEELING ULTRASÓNICO </vt:lpstr>
      <vt:lpstr>INDICACIONES Y CRITERIOS DE SELECCIÓN </vt:lpstr>
      <vt:lpstr>CONTRAINDICACIONES</vt:lpstr>
      <vt:lpstr>PRECAUCIONES</vt:lpstr>
      <vt:lpstr>MICRODERMOABRASIÓN </vt:lpstr>
      <vt:lpstr>7 EQUIPO GENERADOR DE VAPOR OZONIZADO</vt:lpstr>
      <vt:lpstr>INDICACIONES Y CRITERIOS DE SELECCIÓN </vt:lpstr>
      <vt:lpstr>PRECAUCIONES </vt:lpstr>
      <vt:lpstr>EFECTOS </vt:lpstr>
      <vt:lpstr>CONTRAINDICACIONES</vt:lpstr>
      <vt:lpstr>CONTRAINDICACIONES </vt:lpstr>
      <vt:lpstr> 8 LÁMPARA DE INFRARROJOS</vt:lpstr>
      <vt:lpstr>INDICACIONES Y CRITERIOS DE SELECCIÓN </vt:lpstr>
      <vt:lpstr>PRECAUCIONES </vt:lpstr>
      <vt:lpstr>CONTRAINDICACIONES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9 APARATOLOGÍA CON APLICACIONES EN HIDRATACIÓN FACIAL Y CORPORAL </dc:title>
  <dc:creator>Teresa Calvo Salgueiro</dc:creator>
  <cp:lastModifiedBy>Teresa Calvo Salgueiro</cp:lastModifiedBy>
  <cp:revision>3</cp:revision>
  <dcterms:created xsi:type="dcterms:W3CDTF">2021-01-04T19:42:54Z</dcterms:created>
  <dcterms:modified xsi:type="dcterms:W3CDTF">2021-01-04T20:00:42Z</dcterms:modified>
</cp:coreProperties>
</file>