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Medium" panose="00000600000000000000" pitchFamily="2" charset="0"/>
      <p:regular r:id="rId1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4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Protocolo de Trabajo del Asesor de Peluquería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Formación Profesional en Peluquería y Estilismo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4067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8128" y="386358"/>
            <a:ext cx="3108365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Diseño de Propuestas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5978128" y="895588"/>
            <a:ext cx="8160544" cy="22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La culminación del proceso: transformar el análisis en soluciones concretas y personalizadas.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5978128" y="1278374"/>
            <a:ext cx="8160544" cy="1386721"/>
          </a:xfrm>
          <a:prstGeom prst="roundRect">
            <a:avLst>
              <a:gd name="adj" fmla="val 911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42" y="1426488"/>
            <a:ext cx="421481" cy="42148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090" y="1518642"/>
            <a:ext cx="189667" cy="23705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26242" y="1988463"/>
            <a:ext cx="2197060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Imagen y Belleza Capilar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6126242" y="2292191"/>
            <a:ext cx="7864316" cy="22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Transformaciones completas que realzan la belleza natural del cliente</a:t>
            </a:r>
            <a:endParaRPr lang="en-US" sz="1100" dirty="0"/>
          </a:p>
        </p:txBody>
      </p:sp>
      <p:sp>
        <p:nvSpPr>
          <p:cNvPr id="10" name="Shape 5"/>
          <p:cNvSpPr/>
          <p:nvPr/>
        </p:nvSpPr>
        <p:spPr>
          <a:xfrm>
            <a:off x="5978128" y="2805589"/>
            <a:ext cx="8160544" cy="1386721"/>
          </a:xfrm>
          <a:prstGeom prst="roundRect">
            <a:avLst>
              <a:gd name="adj" fmla="val 911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242" y="2953702"/>
            <a:ext cx="421481" cy="421481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090" y="3045857"/>
            <a:ext cx="189667" cy="237053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126242" y="3515677"/>
            <a:ext cx="1756172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Cambios de Estilo</a:t>
            </a:r>
            <a:endParaRPr lang="en-US" sz="1350" dirty="0"/>
          </a:p>
        </p:txBody>
      </p:sp>
      <p:sp>
        <p:nvSpPr>
          <p:cNvPr id="14" name="Text 7"/>
          <p:cNvSpPr/>
          <p:nvPr/>
        </p:nvSpPr>
        <p:spPr>
          <a:xfrm>
            <a:off x="6126242" y="3819406"/>
            <a:ext cx="7864316" cy="22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Renovación integral adaptada al lifestyle y objetivos personales</a:t>
            </a:r>
            <a:endParaRPr lang="en-US" sz="1100" dirty="0"/>
          </a:p>
        </p:txBody>
      </p:sp>
      <p:sp>
        <p:nvSpPr>
          <p:cNvPr id="15" name="Shape 8"/>
          <p:cNvSpPr/>
          <p:nvPr/>
        </p:nvSpPr>
        <p:spPr>
          <a:xfrm>
            <a:off x="5978128" y="4332803"/>
            <a:ext cx="8160544" cy="1386721"/>
          </a:xfrm>
          <a:prstGeom prst="roundRect">
            <a:avLst>
              <a:gd name="adj" fmla="val 911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242" y="4480917"/>
            <a:ext cx="421481" cy="421481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2090" y="4573072"/>
            <a:ext cx="189667" cy="237053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126242" y="5042892"/>
            <a:ext cx="2489478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Producciones Audiovisuales</a:t>
            </a:r>
            <a:endParaRPr lang="en-US" sz="1350" dirty="0"/>
          </a:p>
        </p:txBody>
      </p:sp>
      <p:sp>
        <p:nvSpPr>
          <p:cNvPr id="19" name="Text 10"/>
          <p:cNvSpPr/>
          <p:nvPr/>
        </p:nvSpPr>
        <p:spPr>
          <a:xfrm>
            <a:off x="6126242" y="5346621"/>
            <a:ext cx="7864316" cy="22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Caracterizaciones específicas para cine, televisión y fotografía</a:t>
            </a:r>
            <a:endParaRPr lang="en-US" sz="1100" dirty="0"/>
          </a:p>
        </p:txBody>
      </p:sp>
      <p:sp>
        <p:nvSpPr>
          <p:cNvPr id="20" name="Shape 11"/>
          <p:cNvSpPr/>
          <p:nvPr/>
        </p:nvSpPr>
        <p:spPr>
          <a:xfrm>
            <a:off x="5978128" y="5860018"/>
            <a:ext cx="8160544" cy="1386721"/>
          </a:xfrm>
          <a:prstGeom prst="roundRect">
            <a:avLst>
              <a:gd name="adj" fmla="val 911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6242" y="6008132"/>
            <a:ext cx="421481" cy="421481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2090" y="6100286"/>
            <a:ext cx="189667" cy="237053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6126242" y="6570107"/>
            <a:ext cx="1764387" cy="219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Estilismo Masculino</a:t>
            </a:r>
            <a:endParaRPr lang="en-US" sz="1350" dirty="0"/>
          </a:p>
        </p:txBody>
      </p:sp>
      <p:sp>
        <p:nvSpPr>
          <p:cNvPr id="24" name="Text 13"/>
          <p:cNvSpPr/>
          <p:nvPr/>
        </p:nvSpPr>
        <p:spPr>
          <a:xfrm>
            <a:off x="6126242" y="6873835"/>
            <a:ext cx="7864316" cy="224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Propuestas especializadas en imagen masculina contemporánea</a:t>
            </a:r>
            <a:endParaRPr lang="en-US" sz="1100" dirty="0"/>
          </a:p>
        </p:txBody>
      </p:sp>
      <p:sp>
        <p:nvSpPr>
          <p:cNvPr id="25" name="Text 14"/>
          <p:cNvSpPr/>
          <p:nvPr/>
        </p:nvSpPr>
        <p:spPr>
          <a:xfrm>
            <a:off x="5978128" y="7404735"/>
            <a:ext cx="8160544" cy="449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1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Ejemplo de transformación en producciones audiovisuales: la importancia del cambio capilar en la construcción de personajes.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72233"/>
            <a:ext cx="4885015" cy="48850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828" y="1643896"/>
            <a:ext cx="581084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Introducción al Protocolo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39828" y="2437686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La asesoría de peluquería representa mucho más que un simple cambio de look. Es un proceso integral que armoniza la imagen personal con el estilo de vida y las demandas sociales del cliente.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39828" y="3781544"/>
            <a:ext cx="7604284" cy="1326713"/>
          </a:xfrm>
          <a:prstGeom prst="roundRect">
            <a:avLst>
              <a:gd name="adj" fmla="val 15387"/>
            </a:avLst>
          </a:prstGeom>
          <a:solidFill>
            <a:srgbClr val="C6C9D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642" y="4125635"/>
            <a:ext cx="283488" cy="2268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76943" y="4065032"/>
            <a:ext cx="6640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Objetivo principal:</a:t>
            </a:r>
            <a:r>
              <a:rPr lang="en-US" sz="1750" dirty="0">
                <a:solidFill>
                  <a:srgbClr val="000000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 Establecer un protocolo sistematizado que garantice resultados profesionales y satisfacción del cliente.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4970" y="561737"/>
            <a:ext cx="4392335" cy="510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Índice de Contenidos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714970" y="1481018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0" y="1805226"/>
            <a:ext cx="6498074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14970" y="1952982"/>
            <a:ext cx="4059317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Campo de actuación del asesor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14970" y="2394704"/>
            <a:ext cx="64980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Definición y áreas de especialización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17237" y="1481018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6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37" y="1805226"/>
            <a:ext cx="6498193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17237" y="1952982"/>
            <a:ext cx="2553533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Fases de actuación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7417237" y="2394704"/>
            <a:ext cx="64981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Metodología de trabajo sistematizada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14970" y="3078837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6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0" y="3382447"/>
            <a:ext cx="6498074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14970" y="3550801"/>
            <a:ext cx="3168253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Detección de demandas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14970" y="3992523"/>
            <a:ext cx="64980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Técnicas de análisis y comunicación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7417237" y="3078837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6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37" y="3382447"/>
            <a:ext cx="6498193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17237" y="3550801"/>
            <a:ext cx="348853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Estudio estético del cliente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7417237" y="3992523"/>
            <a:ext cx="64981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Análisis facial y cromático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714970" y="4676656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05</a:t>
            </a:r>
            <a:endParaRPr lang="en-US" sz="16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0" y="4959906"/>
            <a:ext cx="6498074" cy="2286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714970" y="5148620"/>
            <a:ext cx="3353991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Documentación y fuentes</a:t>
            </a:r>
            <a:endParaRPr lang="en-US" sz="2000" dirty="0"/>
          </a:p>
        </p:txBody>
      </p:sp>
      <p:sp>
        <p:nvSpPr>
          <p:cNvPr id="22" name="Text 15"/>
          <p:cNvSpPr/>
          <p:nvPr/>
        </p:nvSpPr>
        <p:spPr>
          <a:xfrm>
            <a:off x="714970" y="5590342"/>
            <a:ext cx="64980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Investigación y referencias técnicas</a:t>
            </a:r>
            <a:endParaRPr lang="en-US" sz="1600" dirty="0"/>
          </a:p>
        </p:txBody>
      </p:sp>
      <p:sp>
        <p:nvSpPr>
          <p:cNvPr id="23" name="Text 16"/>
          <p:cNvSpPr/>
          <p:nvPr/>
        </p:nvSpPr>
        <p:spPr>
          <a:xfrm>
            <a:off x="7417237" y="4676656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06</a:t>
            </a:r>
            <a:endParaRPr lang="en-US" sz="160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37" y="4959906"/>
            <a:ext cx="6498193" cy="2286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7417237" y="5148620"/>
            <a:ext cx="3591997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Trabajo interno de gabinete</a:t>
            </a:r>
            <a:endParaRPr lang="en-US" sz="2000" dirty="0"/>
          </a:p>
        </p:txBody>
      </p:sp>
      <p:sp>
        <p:nvSpPr>
          <p:cNvPr id="26" name="Text 18"/>
          <p:cNvSpPr/>
          <p:nvPr/>
        </p:nvSpPr>
        <p:spPr>
          <a:xfrm>
            <a:off x="7417237" y="5590342"/>
            <a:ext cx="64981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Análisis y planificación técnica</a:t>
            </a:r>
            <a:endParaRPr lang="en-US" sz="1600" dirty="0"/>
          </a:p>
        </p:txBody>
      </p:sp>
      <p:sp>
        <p:nvSpPr>
          <p:cNvPr id="27" name="Text 19"/>
          <p:cNvSpPr/>
          <p:nvPr/>
        </p:nvSpPr>
        <p:spPr>
          <a:xfrm>
            <a:off x="714970" y="6274475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07</a:t>
            </a:r>
            <a:endParaRPr lang="en-US" sz="1600" dirty="0"/>
          </a:p>
        </p:txBody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0" y="6537246"/>
            <a:ext cx="6498074" cy="22860"/>
          </a:xfrm>
          <a:prstGeom prst="rect">
            <a:avLst/>
          </a:prstGeom>
        </p:spPr>
      </p:pic>
      <p:sp>
        <p:nvSpPr>
          <p:cNvPr id="29" name="Text 20"/>
          <p:cNvSpPr/>
          <p:nvPr/>
        </p:nvSpPr>
        <p:spPr>
          <a:xfrm>
            <a:off x="714970" y="6746438"/>
            <a:ext cx="2819757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Diseño de propuestas</a:t>
            </a:r>
            <a:endParaRPr lang="en-US" sz="2000" dirty="0"/>
          </a:p>
        </p:txBody>
      </p:sp>
      <p:sp>
        <p:nvSpPr>
          <p:cNvPr id="30" name="Text 21"/>
          <p:cNvSpPr/>
          <p:nvPr/>
        </p:nvSpPr>
        <p:spPr>
          <a:xfrm>
            <a:off x="714970" y="7188160"/>
            <a:ext cx="649807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Creación y presentación de soluciones</a:t>
            </a:r>
            <a:endParaRPr lang="en-US" sz="1600" dirty="0"/>
          </a:p>
        </p:txBody>
      </p:sp>
      <p:sp>
        <p:nvSpPr>
          <p:cNvPr id="31" name="Text 22"/>
          <p:cNvSpPr/>
          <p:nvPr/>
        </p:nvSpPr>
        <p:spPr>
          <a:xfrm>
            <a:off x="7417237" y="6274475"/>
            <a:ext cx="204192" cy="255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08</a:t>
            </a:r>
            <a:endParaRPr lang="en-US" sz="1600" dirty="0"/>
          </a:p>
        </p:txBody>
      </p:sp>
      <p:pic>
        <p:nvPicPr>
          <p:cNvPr id="32" name="Image 7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237" y="6537246"/>
            <a:ext cx="6498193" cy="22860"/>
          </a:xfrm>
          <a:prstGeom prst="rect">
            <a:avLst/>
          </a:prstGeom>
        </p:spPr>
      </p:pic>
      <p:sp>
        <p:nvSpPr>
          <p:cNvPr id="33" name="Text 23"/>
          <p:cNvSpPr/>
          <p:nvPr/>
        </p:nvSpPr>
        <p:spPr>
          <a:xfrm>
            <a:off x="7417237" y="6746438"/>
            <a:ext cx="3370897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Presentación y evaluación</a:t>
            </a:r>
            <a:endParaRPr lang="en-US" sz="2000" dirty="0"/>
          </a:p>
        </p:txBody>
      </p:sp>
      <p:sp>
        <p:nvSpPr>
          <p:cNvPr id="34" name="Text 24"/>
          <p:cNvSpPr/>
          <p:nvPr/>
        </p:nvSpPr>
        <p:spPr>
          <a:xfrm>
            <a:off x="7417237" y="7188160"/>
            <a:ext cx="6498193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Comunicación y seguimiento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3121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Campo de Actuación del Asesor de Peluquería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25203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El asesor de peluquería trabaja con la </a:t>
            </a:r>
            <a:r>
              <a:rPr lang="en-US" sz="1750" b="1" dirty="0">
                <a:solidFill>
                  <a:srgbClr val="C6C9DC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percepción y los valores del cliente</a:t>
            </a: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, transformando su imagen a través del cabello y el estilo facial.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501271"/>
            <a:ext cx="3664744" cy="2047994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37357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Cambios de Estilo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226123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Transformaciones completas adaptadas al lifestyle personal y profesional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348" y="3501271"/>
            <a:ext cx="3664863" cy="2047994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19782" y="37357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Eventos Especiales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4919782" y="422612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Bodas, galas, celebraciones y ocasiones únicas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793790" y="5776079"/>
            <a:ext cx="7556421" cy="1322189"/>
          </a:xfrm>
          <a:prstGeom prst="roundRect">
            <a:avLst>
              <a:gd name="adj" fmla="val 1544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28224" y="60105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Producciones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224" y="650093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Audiovisuales, fotografía, moda y espectáculos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4354" y="427673"/>
            <a:ext cx="3110746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Fases de Actuación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44354" y="1127522"/>
            <a:ext cx="13541693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Metodología profesional estructurada en 7 fases secuenciales que garantizan la excelencia en el servicio.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7303770" y="1551146"/>
            <a:ext cx="22860" cy="6252686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5" name="Shape 3"/>
          <p:cNvSpPr/>
          <p:nvPr/>
        </p:nvSpPr>
        <p:spPr>
          <a:xfrm>
            <a:off x="6696492" y="1714619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6" name="Shape 4"/>
          <p:cNvSpPr/>
          <p:nvPr/>
        </p:nvSpPr>
        <p:spPr>
          <a:xfrm>
            <a:off x="7140238" y="1551146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98519" y="1580257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4098012" y="1604605"/>
            <a:ext cx="2439591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Detección de Demandas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544354" y="1940838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Identificación de necesidades y expectativas del cliente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7467302" y="2647712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11" name="Shape 9"/>
          <p:cNvSpPr/>
          <p:nvPr/>
        </p:nvSpPr>
        <p:spPr>
          <a:xfrm>
            <a:off x="7140238" y="2484239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98519" y="2513350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8092797" y="2537698"/>
            <a:ext cx="1944172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Estudio Estético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8092797" y="2873931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Análisis morfológico y cromático personalizado</a:t>
            </a:r>
            <a:endParaRPr lang="en-US" sz="1200" dirty="0"/>
          </a:p>
        </p:txBody>
      </p:sp>
      <p:sp>
        <p:nvSpPr>
          <p:cNvPr id="15" name="Shape 13"/>
          <p:cNvSpPr/>
          <p:nvPr/>
        </p:nvSpPr>
        <p:spPr>
          <a:xfrm>
            <a:off x="6696492" y="3451979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16" name="Shape 14"/>
          <p:cNvSpPr/>
          <p:nvPr/>
        </p:nvSpPr>
        <p:spPr>
          <a:xfrm>
            <a:off x="7140238" y="3288506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98519" y="3317617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4593431" y="3341965"/>
            <a:ext cx="1944172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Documentación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544354" y="3678198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Recopilación de referencias y fuentes técnicas</a:t>
            </a:r>
            <a:endParaRPr lang="en-US" sz="1200" dirty="0"/>
          </a:p>
        </p:txBody>
      </p:sp>
      <p:sp>
        <p:nvSpPr>
          <p:cNvPr id="20" name="Shape 18"/>
          <p:cNvSpPr/>
          <p:nvPr/>
        </p:nvSpPr>
        <p:spPr>
          <a:xfrm>
            <a:off x="7467302" y="4256365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21" name="Shape 19"/>
          <p:cNvSpPr/>
          <p:nvPr/>
        </p:nvSpPr>
        <p:spPr>
          <a:xfrm>
            <a:off x="7140238" y="4092893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98519" y="4122003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092797" y="4146352"/>
            <a:ext cx="1981438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Trabajo de Gabinete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8092797" y="4482584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Análisis interno y planificación técnica</a:t>
            </a:r>
            <a:endParaRPr lang="en-US" sz="1200" dirty="0"/>
          </a:p>
        </p:txBody>
      </p:sp>
      <p:sp>
        <p:nvSpPr>
          <p:cNvPr id="25" name="Shape 23"/>
          <p:cNvSpPr/>
          <p:nvPr/>
        </p:nvSpPr>
        <p:spPr>
          <a:xfrm>
            <a:off x="6696492" y="5060752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26" name="Shape 24"/>
          <p:cNvSpPr/>
          <p:nvPr/>
        </p:nvSpPr>
        <p:spPr>
          <a:xfrm>
            <a:off x="7140238" y="4897279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98519" y="4926390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5</a:t>
            </a:r>
            <a:endParaRPr lang="en-US" sz="1800" dirty="0"/>
          </a:p>
        </p:txBody>
      </p:sp>
      <p:sp>
        <p:nvSpPr>
          <p:cNvPr id="28" name="Text 26"/>
          <p:cNvSpPr/>
          <p:nvPr/>
        </p:nvSpPr>
        <p:spPr>
          <a:xfrm>
            <a:off x="4387096" y="4950738"/>
            <a:ext cx="2150507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Diseño de Propuestas</a:t>
            </a:r>
            <a:endParaRPr lang="en-US" sz="1500" dirty="0"/>
          </a:p>
        </p:txBody>
      </p:sp>
      <p:sp>
        <p:nvSpPr>
          <p:cNvPr id="29" name="Text 27"/>
          <p:cNvSpPr/>
          <p:nvPr/>
        </p:nvSpPr>
        <p:spPr>
          <a:xfrm>
            <a:off x="544354" y="5286970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Creación de soluciones personalizadas</a:t>
            </a:r>
            <a:endParaRPr lang="en-US" sz="1200" dirty="0"/>
          </a:p>
        </p:txBody>
      </p:sp>
      <p:sp>
        <p:nvSpPr>
          <p:cNvPr id="30" name="Shape 28"/>
          <p:cNvSpPr/>
          <p:nvPr/>
        </p:nvSpPr>
        <p:spPr>
          <a:xfrm>
            <a:off x="7467302" y="5865138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31" name="Shape 29"/>
          <p:cNvSpPr/>
          <p:nvPr/>
        </p:nvSpPr>
        <p:spPr>
          <a:xfrm>
            <a:off x="7140238" y="5701665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7198519" y="5730776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6</a:t>
            </a:r>
            <a:endParaRPr lang="en-US" sz="1800" dirty="0"/>
          </a:p>
        </p:txBody>
      </p:sp>
      <p:sp>
        <p:nvSpPr>
          <p:cNvPr id="33" name="Text 31"/>
          <p:cNvSpPr/>
          <p:nvPr/>
        </p:nvSpPr>
        <p:spPr>
          <a:xfrm>
            <a:off x="8092797" y="5755124"/>
            <a:ext cx="1944172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Presentación</a:t>
            </a:r>
            <a:endParaRPr lang="en-US" sz="1500" dirty="0"/>
          </a:p>
        </p:txBody>
      </p:sp>
      <p:sp>
        <p:nvSpPr>
          <p:cNvPr id="34" name="Text 32"/>
          <p:cNvSpPr/>
          <p:nvPr/>
        </p:nvSpPr>
        <p:spPr>
          <a:xfrm>
            <a:off x="8092797" y="6091357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Comunicación profesional de la propuesta</a:t>
            </a:r>
            <a:endParaRPr lang="en-US" sz="1200" dirty="0"/>
          </a:p>
        </p:txBody>
      </p:sp>
      <p:sp>
        <p:nvSpPr>
          <p:cNvPr id="35" name="Shape 33"/>
          <p:cNvSpPr/>
          <p:nvPr/>
        </p:nvSpPr>
        <p:spPr>
          <a:xfrm>
            <a:off x="6696492" y="6669524"/>
            <a:ext cx="466606" cy="22860"/>
          </a:xfrm>
          <a:prstGeom prst="roundRect">
            <a:avLst>
              <a:gd name="adj" fmla="val 612360"/>
            </a:avLst>
          </a:prstGeom>
          <a:solidFill>
            <a:srgbClr val="C5C7D2"/>
          </a:solidFill>
          <a:ln/>
        </p:spPr>
      </p:sp>
      <p:sp>
        <p:nvSpPr>
          <p:cNvPr id="36" name="Shape 34"/>
          <p:cNvSpPr/>
          <p:nvPr/>
        </p:nvSpPr>
        <p:spPr>
          <a:xfrm>
            <a:off x="7140238" y="6506051"/>
            <a:ext cx="349925" cy="349925"/>
          </a:xfrm>
          <a:prstGeom prst="roundRect">
            <a:avLst>
              <a:gd name="adj" fmla="val 40004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37" name="Text 35"/>
          <p:cNvSpPr/>
          <p:nvPr/>
        </p:nvSpPr>
        <p:spPr>
          <a:xfrm>
            <a:off x="7198519" y="6535162"/>
            <a:ext cx="23324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7</a:t>
            </a:r>
            <a:endParaRPr lang="en-US" sz="1800" dirty="0"/>
          </a:p>
        </p:txBody>
      </p:sp>
      <p:sp>
        <p:nvSpPr>
          <p:cNvPr id="38" name="Text 36"/>
          <p:cNvSpPr/>
          <p:nvPr/>
        </p:nvSpPr>
        <p:spPr>
          <a:xfrm>
            <a:off x="4528542" y="6559510"/>
            <a:ext cx="2009061" cy="243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0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Evaluación y Control</a:t>
            </a:r>
            <a:endParaRPr lang="en-US" sz="1500" dirty="0"/>
          </a:p>
        </p:txBody>
      </p:sp>
      <p:sp>
        <p:nvSpPr>
          <p:cNvPr id="39" name="Text 37"/>
          <p:cNvSpPr/>
          <p:nvPr/>
        </p:nvSpPr>
        <p:spPr>
          <a:xfrm>
            <a:off x="544354" y="6895743"/>
            <a:ext cx="5993249" cy="248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2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Seguimiento y ajustes posteriores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9616"/>
            <a:ext cx="9118283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Detección de Demandas y Necesidades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765816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La fase inicial requiere técnicas especializadas para comprender tanto las expectativas explícitas como las necesidades latentes del cliente.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746772"/>
            <a:ext cx="7604284" cy="1821537"/>
          </a:xfrm>
          <a:prstGeom prst="roundRect">
            <a:avLst>
              <a:gd name="adj" fmla="val 8032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2746772"/>
            <a:ext cx="121920" cy="182153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42524" y="3004066"/>
            <a:ext cx="36685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Entrevistas Estructuradas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42524" y="3585210"/>
            <a:ext cx="69982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Cuestionarios técnicos y conversaciones dirigidas para identificar objetivos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795123"/>
            <a:ext cx="7604284" cy="1458635"/>
          </a:xfrm>
          <a:prstGeom prst="roundRect">
            <a:avLst>
              <a:gd name="adj" fmla="val 10030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0" y="4795123"/>
            <a:ext cx="121920" cy="14586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42524" y="5052417"/>
            <a:ext cx="29079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Material Audiovisual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1142524" y="5633561"/>
            <a:ext cx="69982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Referencias visuales, inspiraciones y ejemplos comparativos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1133951" y="6508909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"¿Cómo diferenciar entre lo que el cliente 'quiere' y lo que realmente 'necesita'?"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6508909"/>
            <a:ext cx="30480" cy="725805"/>
          </a:xfrm>
          <a:prstGeom prst="rect">
            <a:avLst/>
          </a:prstGeom>
          <a:solidFill>
            <a:srgbClr val="C6C9DC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096" y="1816894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9572" y="483275"/>
            <a:ext cx="4857036" cy="437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Estudio Estético del Cliente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6099572" y="1118235"/>
            <a:ext cx="7917656" cy="560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El análisis estético constituye la base científica de toda propuesta exitosa, combinando conocimientos técnicos con sensibilidad artística.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572" y="1876068"/>
            <a:ext cx="437912" cy="4379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099572" y="2532936"/>
            <a:ext cx="2229088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Análisis Morfológico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099572" y="2911554"/>
            <a:ext cx="7917656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Estudio del óvalo facial, proporciones y características particulares del perfil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572" y="3542348"/>
            <a:ext cx="437912" cy="4379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99572" y="4199215"/>
            <a:ext cx="2190036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Test del Color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6099572" y="4577834"/>
            <a:ext cx="7917656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Identificación de la armonía cromática personal para realzar la belleza natural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572" y="5208627"/>
            <a:ext cx="437912" cy="43791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099572" y="5865495"/>
            <a:ext cx="2190036" cy="2736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Estudio Corporal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6099572" y="6244114"/>
            <a:ext cx="7917656" cy="28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Análisis de la morfología general y proporciones para crear equilibrio visual</a:t>
            </a:r>
            <a:endParaRPr lang="en-US" sz="1350" dirty="0"/>
          </a:p>
        </p:txBody>
      </p:sp>
      <p:sp>
        <p:nvSpPr>
          <p:cNvPr id="14" name="Shape 8"/>
          <p:cNvSpPr/>
          <p:nvPr/>
        </p:nvSpPr>
        <p:spPr>
          <a:xfrm>
            <a:off x="6099572" y="6721554"/>
            <a:ext cx="7917656" cy="1024771"/>
          </a:xfrm>
          <a:prstGeom prst="roundRect">
            <a:avLst>
              <a:gd name="adj" fmla="val 15388"/>
            </a:avLst>
          </a:prstGeom>
          <a:solidFill>
            <a:srgbClr val="C4D5EF"/>
          </a:solidFill>
          <a:ln/>
        </p:spPr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713" y="6992779"/>
            <a:ext cx="218956" cy="17514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668810" y="6940391"/>
            <a:ext cx="7173278" cy="560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Clave del éxito:</a:t>
            </a:r>
            <a:r>
              <a:rPr lang="en-US" sz="1350" dirty="0">
                <a:solidFill>
                  <a:srgbClr val="000000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 El test del color ayuda a identificar los tonos que realzan la belleza natural y armonizan con el tono de piel del cliente.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2328" y="419100"/>
            <a:ext cx="4075986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Documentación y Fuentes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532328" y="1103471"/>
            <a:ext cx="13565743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La investigación rigurosa garantiza propuestas fundamentadas y adaptadas al contexto específico de cada proyecto.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28" y="1689021"/>
            <a:ext cx="9384625" cy="6084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4371" y="2449473"/>
            <a:ext cx="2356366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Documentación General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84371" y="2839164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Épocas históricas y tendencias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84371" y="3135749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Eventos sociales y protocolos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84371" y="3432334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Referencias culturales contemporáneas</a:t>
            </a:r>
            <a:endParaRPr lang="en-US" sz="11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28" y="3827740"/>
            <a:ext cx="9384625" cy="60840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84371" y="4588193"/>
            <a:ext cx="2580799" cy="237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Documentación Específica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684371" y="4977884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Personajes y roles específicos</a:t>
            </a:r>
            <a:endParaRPr lang="en-US" sz="1150" dirty="0"/>
          </a:p>
        </p:txBody>
      </p:sp>
      <p:sp>
        <p:nvSpPr>
          <p:cNvPr id="12" name="Text 8"/>
          <p:cNvSpPr/>
          <p:nvPr/>
        </p:nvSpPr>
        <p:spPr>
          <a:xfrm>
            <a:off x="684371" y="5274469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Normas de etiqueta y dress code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684371" y="5571053"/>
            <a:ext cx="9080540" cy="24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Requerimientos técnicos particulares</a:t>
            </a:r>
            <a:endParaRPr lang="en-US" sz="11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8" y="5966460"/>
            <a:ext cx="9384625" cy="60840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12495" y="6863715"/>
            <a:ext cx="8852416" cy="486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b="1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Ejemplo práctico:</a:t>
            </a:r>
            <a:r>
              <a:rPr lang="en-US" sz="115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 Para un evento de temática años 20, investigar los peinados marcel wave y finger waves típicos de la época del Charleston.</a:t>
            </a:r>
            <a:endParaRPr lang="en-US" sz="1150" dirty="0"/>
          </a:p>
        </p:txBody>
      </p:sp>
      <p:sp>
        <p:nvSpPr>
          <p:cNvPr id="16" name="Shape 11"/>
          <p:cNvSpPr/>
          <p:nvPr/>
        </p:nvSpPr>
        <p:spPr>
          <a:xfrm>
            <a:off x="684371" y="6863715"/>
            <a:ext cx="15240" cy="486728"/>
          </a:xfrm>
          <a:prstGeom prst="rect">
            <a:avLst/>
          </a:prstGeom>
          <a:solidFill>
            <a:srgbClr val="C6C9DC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5573" y="1689021"/>
            <a:ext cx="381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9001" y="454938"/>
            <a:ext cx="4691539" cy="413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Trabajo Interno de Gabinete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01" y="1240631"/>
            <a:ext cx="6534388" cy="65343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4631" y="1203365"/>
            <a:ext cx="6534388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Fase crucial donde se sintetiza toda la información recopilada para crear soluciones técnicamente viables y estéticamente coherentes.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7524631" y="1919049"/>
            <a:ext cx="372189" cy="372189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062198" y="1975842"/>
            <a:ext cx="20681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Análisis de Datos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062198" y="2399705"/>
            <a:ext cx="5996821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Procesamiento de información del cliente y contexto específico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7524631" y="2995374"/>
            <a:ext cx="372189" cy="372189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062198" y="3052167"/>
            <a:ext cx="20681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Fichas Técnicas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062198" y="3476030"/>
            <a:ext cx="5996821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Elaboración de documentación especializada y protocolos de actuación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7524631" y="4071699"/>
            <a:ext cx="372189" cy="372189"/>
          </a:xfrm>
          <a:prstGeom prst="roundRect">
            <a:avLst>
              <a:gd name="adj" fmla="val 4001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062198" y="4128492"/>
            <a:ext cx="3071932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Coordinación Multidisciplinar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062198" y="4552355"/>
            <a:ext cx="5996821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Trabajo con peluqueros, maquilladores y otros profesionales del sector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579001" y="8147209"/>
            <a:ext cx="13472398" cy="702945"/>
          </a:xfrm>
          <a:prstGeom prst="roundRect">
            <a:avLst>
              <a:gd name="adj" fmla="val 21184"/>
            </a:avLst>
          </a:prstGeom>
          <a:solidFill>
            <a:srgbClr val="E5E0DF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79" y="8399621"/>
            <a:ext cx="206812" cy="16537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116568" y="8353901"/>
            <a:ext cx="12769453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a Sans Light" pitchFamily="34" charset="0"/>
                <a:ea typeface="Mona Sans Light" pitchFamily="34" charset="-122"/>
                <a:cs typeface="Mona Sans Light" pitchFamily="34" charset="-120"/>
              </a:rPr>
              <a:t>El asesor actúa como coordinador de un equipo multidisciplinar, garantizando la coherencia entre todas las propuestas estéticas.</a:t>
            </a: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Personalizado</PresentationFormat>
  <Paragraphs>118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Calibri</vt:lpstr>
      <vt:lpstr>Mona Sans Light</vt:lpstr>
      <vt:lpstr>Montserrat Medium</vt:lpstr>
      <vt:lpstr>Montserrat Light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Trini</cp:lastModifiedBy>
  <cp:revision>1</cp:revision>
  <dcterms:created xsi:type="dcterms:W3CDTF">2025-09-11T09:38:07Z</dcterms:created>
  <dcterms:modified xsi:type="dcterms:W3CDTF">2025-09-11T09:42:45Z</dcterms:modified>
</cp:coreProperties>
</file>