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Calvo Salgueiro" initials="TCS" lastIdx="0" clrIdx="0">
    <p:extLst>
      <p:ext uri="{19B8F6BF-5375-455C-9EA6-DF929625EA0E}">
        <p15:presenceInfo xmlns="" xmlns:p15="http://schemas.microsoft.com/office/powerpoint/2012/main" userId="b31f3357036926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84E5-E86A-40A7-B2B3-4EDA42B4000D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97C0-9A86-4A75-B280-5585AD3457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181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A97C0-9A86-4A75-B280-5585AD34576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86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147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890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8408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363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9535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058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870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5337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927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54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834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72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5446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731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5850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10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551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FF0255-6A16-4502-8986-163B3A43337C}" type="datetimeFigureOut">
              <a:rPr lang="es-ES" smtClean="0"/>
              <a:pPr/>
              <a:t>20/10/2021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8598B1-F10D-4E6B-877D-6491CAFCBC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8020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476519"/>
            <a:ext cx="8689976" cy="1184856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El pelo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5734" y="1810231"/>
            <a:ext cx="6702549" cy="432580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ES" dirty="0" smtClean="0"/>
              <a:t>CARACTERíSTICAS. Morfología y fisiología del pelo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dirty="0" smtClean="0"/>
              <a:t>Tipos de pelo </a:t>
            </a:r>
          </a:p>
          <a:p>
            <a:pPr marL="457200" indent="-457200" algn="l">
              <a:buAutoNum type="arabicPeriod"/>
            </a:pPr>
            <a:r>
              <a:rPr lang="es-ES" dirty="0" smtClean="0"/>
              <a:t>El pelo</a:t>
            </a:r>
          </a:p>
          <a:p>
            <a:pPr marL="457200" indent="-457200" algn="l">
              <a:buAutoNum type="arabicPeriod"/>
            </a:pPr>
            <a:r>
              <a:rPr lang="es-ES" dirty="0" smtClean="0"/>
              <a:t>Factores que influyen en el crecimiento del pelo: genéticos, hormonales, locales y metabólicos </a:t>
            </a:r>
          </a:p>
          <a:p>
            <a:pPr marL="457200" indent="-457200" algn="l">
              <a:buAutoNum type="arabicPeriod"/>
            </a:pPr>
            <a:r>
              <a:rPr lang="es-ES" dirty="0" smtClean="0"/>
              <a:t>Alteraciones del sistema piloso relacionadas con la depilación </a:t>
            </a:r>
          </a:p>
          <a:p>
            <a:pPr marL="457200" indent="-457200" algn="l">
              <a:buAutoNum type="arabicPeriod"/>
            </a:pPr>
            <a:r>
              <a:rPr lang="es-ES" dirty="0" smtClean="0"/>
              <a:t>Lesiones cutáneas relacionadas con la depilación  y/o decoloración </a:t>
            </a:r>
          </a:p>
          <a:p>
            <a:pPr marL="457200" indent="-457200" algn="l">
              <a:buAutoNum type="arabicPeriod"/>
            </a:pPr>
            <a:r>
              <a:rPr lang="es-ES" dirty="0" smtClean="0"/>
              <a:t>Análisis </a:t>
            </a:r>
          </a:p>
          <a:p>
            <a:pPr marL="457200" indent="-457200" algn="l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2381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-167425"/>
            <a:ext cx="10364451" cy="1133340"/>
          </a:xfrm>
        </p:spPr>
        <p:txBody>
          <a:bodyPr>
            <a:no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2.3. distribución del sistema piloso según la edad, sexo y raza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965915"/>
            <a:ext cx="10363826" cy="43487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Edad y sexo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En la infancia : su cuerpo está recubierto de una pelusa o lanugo muy fino y claro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En la adolescencia : se va transformando en un vello fino y oscuro, sobre todo en brazos y piernas, apareciendo en zonas donde antes era imperceptible como en las axilas y genitales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En la edad adulta: el pelo recubre todo el cuerpo y con mayor cantidad. En los hombres aparece en zonas como la barba, el bigote o en el centro del pecho.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En la vejez: el pelo pierde el pigmento y aparecen las canas , crece más lentamente y muchos folículos dejan de producir pelo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cap="none" dirty="0" smtClean="0">
                <a:latin typeface="Arial Narrow" panose="020B0606020202030204" pitchFamily="34" charset="0"/>
              </a:rPr>
              <a:t>RAZA</a:t>
            </a:r>
          </a:p>
          <a:p>
            <a:pPr marL="0" indent="0">
              <a:buNone/>
            </a:pPr>
            <a:r>
              <a:rPr lang="es-ES" cap="none" dirty="0" smtClean="0">
                <a:latin typeface="Arial Narrow" panose="020B0606020202030204" pitchFamily="34" charset="0"/>
              </a:rPr>
              <a:t>Las personas de piel clara tienen menos cantidad que los pueblos mediterráneos . Las personas de raza amarilla son los que menos cantidad de pelo tienen seguidos la raza negra y los indígenas americanos </a:t>
            </a:r>
          </a:p>
          <a:p>
            <a:pPr marL="0" indent="0">
              <a:buNone/>
            </a:pPr>
            <a:endParaRPr lang="es-E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9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ENTRE  VELLO Y cabello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Vello: </a:t>
            </a:r>
            <a:r>
              <a:rPr lang="es-ES" cap="none" dirty="0" smtClean="0"/>
              <a:t>Crece  en la mayoría de las regiones corporales . Es más corto y fino su longitud máxima es de 4cm, se implantan en la epidermis como el caso de los parpados con una profundidad de  0,03mm, y en la hipodermis en el caso de las axilas  e ingles con una profundidad  de hasta 6 mm.</a:t>
            </a:r>
          </a:p>
          <a:p>
            <a:r>
              <a:rPr lang="es-ES" cap="none" dirty="0" smtClean="0"/>
              <a:t>CABELLO: Cumple una función social y estética. Nace en el cuero cabelludo . Crece al ritmo de 10 a 15 mm al mes , la raíz profundiza a 3 o 6 mm 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CABELLOS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Castaño  o negro.</a:t>
            </a:r>
          </a:p>
          <a:p>
            <a:r>
              <a:rPr lang="es-ES" dirty="0" smtClean="0"/>
              <a:t>Rubio.</a:t>
            </a:r>
          </a:p>
          <a:p>
            <a:r>
              <a:rPr lang="es-ES" dirty="0" smtClean="0"/>
              <a:t>PELIRROJO.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93515"/>
            <a:ext cx="10364451" cy="811038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3. El ciclo piloso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54115" y="1249250"/>
            <a:ext cx="11282518" cy="3367348"/>
          </a:xfrm>
        </p:spPr>
        <p:txBody>
          <a:bodyPr>
            <a:normAutofit fontScale="77500" lnSpcReduction="20000"/>
          </a:bodyPr>
          <a:lstStyle/>
          <a:p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ANÁGENA: es la fase de formación y crecimiento, el pelo se forma  </a:t>
            </a:r>
          </a:p>
          <a:p>
            <a:pPr marL="0" indent="0">
              <a:buNone/>
            </a:pP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 partir de las células germinativas que se encuentran en el bulbo</a:t>
            </a:r>
          </a:p>
          <a:p>
            <a:pPr marL="0" indent="0">
              <a:buNone/>
            </a:pP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dura de 4 a 6 semanas</a:t>
            </a:r>
          </a:p>
          <a:p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CATÁGENA: es la fase más corta y dura tres semanas. Las células </a:t>
            </a:r>
          </a:p>
          <a:p>
            <a:pPr marL="0" indent="0">
              <a:buNone/>
            </a:pP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germinativas dejan de dividirse, el pelo deja de crecer y esta en reposo ,</a:t>
            </a:r>
          </a:p>
          <a:p>
            <a:pPr marL="0" indent="0">
              <a:buNone/>
            </a:pPr>
            <a:r>
              <a:rPr lang="es-ES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 ese momento se separa de la papila dérmica perdiendo la capacidad   </a:t>
            </a:r>
          </a:p>
          <a:p>
            <a:pPr marL="0" indent="0">
              <a:buNone/>
            </a:pP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alimentarse y oxigenarse.</a:t>
            </a:r>
          </a:p>
          <a:p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TELÓGENA: es la fase de atrofia final y caída. Esta fase dura aproximadamente</a:t>
            </a:r>
          </a:p>
          <a:p>
            <a:pPr marL="0" indent="0">
              <a:buNone/>
            </a:pPr>
            <a:r>
              <a:rPr lang="es-E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entre 6 semanas en el labio superior  y 12 mese en las piernas.</a:t>
            </a:r>
            <a:endParaRPr lang="es-E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4896" y="1389872"/>
            <a:ext cx="4649273" cy="3755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81" y="540914"/>
            <a:ext cx="10364451" cy="862884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FACTORES QUE INFLUYEN EN EL CRECIMIENTO DEL PELO: GENÉTICOS, HORMONALES, LOCALES Y METABÓLICOS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400" y="2446986"/>
            <a:ext cx="10363826" cy="2481329"/>
          </a:xfrm>
        </p:spPr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GENÉTICA Y HERENCIA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NERVIOSISMO 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EDAD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NUTRICIÓN  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8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60608"/>
            <a:ext cx="10363825" cy="1171978"/>
          </a:xfrm>
        </p:spPr>
        <p:txBody>
          <a:bodyPr>
            <a:no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5.  ALTERACIONES DEL SISTEMA PILOSO RELACIONADAS CON LA DEPILACIÓN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5.1 HIPERTRICOSIS: </a:t>
            </a:r>
            <a:r>
              <a:rPr lang="es-ES" cap="none" dirty="0">
                <a:effectLst/>
                <a:latin typeface="Arial Narrow" panose="020B0606020202030204" pitchFamily="34" charset="0"/>
              </a:rPr>
              <a:t>C</a:t>
            </a:r>
            <a:r>
              <a:rPr lang="es-ES" cap="none" dirty="0" smtClean="0">
                <a:effectLst/>
                <a:latin typeface="Arial Narrow" panose="020B0606020202030204" pitchFamily="34" charset="0"/>
              </a:rPr>
              <a:t>recimiento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cap="none" dirty="0" smtClean="0">
                <a:latin typeface="Arial Narrow" panose="020B0606020202030204" pitchFamily="34" charset="0"/>
              </a:rPr>
              <a:t>excesivo y anormal del pelo en cualquier parte del cuerpo. Se presenta como una alteración hereditaria, o una alteración causada por la toma de fármacos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General: el exceso de vello se extiende por todo el cuerpo . De origen hereditario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Parcial congénita: el exceso de pelo aparece en una zona localizada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cap="none" dirty="0" smtClean="0">
                <a:latin typeface="Arial Narrow" panose="020B0606020202030204" pitchFamily="34" charset="0"/>
              </a:rPr>
              <a:t>Parcial adquirida : el aumento de pelo es producida como consecuencia de traumatismos o rozamientos </a:t>
            </a:r>
          </a:p>
          <a:p>
            <a:pPr marL="0" indent="0">
              <a:buNone/>
            </a:pPr>
            <a:r>
              <a:rPr lang="es-ES" cap="none" dirty="0" smtClean="0">
                <a:latin typeface="Arial Narrow" panose="020B0606020202030204" pitchFamily="34" charset="0"/>
              </a:rPr>
              <a:t>repetidos.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Masculino: es el aumento de vello en el hombre una vez que ha llegado a la madurez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Medicamentoso : es la consecuencia de tomar determinados fármacos o drogas como los anabolizantes.</a:t>
            </a:r>
          </a:p>
          <a:p>
            <a:pPr marL="0" indent="0">
              <a:buNone/>
            </a:pPr>
            <a:endParaRPr lang="es-E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-192852"/>
            <a:ext cx="10364451" cy="1364829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5.2. hirsutismos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90162"/>
            <a:ext cx="10363826" cy="4001037"/>
          </a:xfrm>
        </p:spPr>
        <p:txBody>
          <a:bodyPr/>
          <a:lstStyle/>
          <a:p>
            <a:r>
              <a:rPr lang="es-ES" cap="none" dirty="0">
                <a:effectLst/>
                <a:latin typeface="Arial Narrow" panose="020B0606020202030204" pitchFamily="34" charset="0"/>
              </a:rPr>
              <a:t>E</a:t>
            </a:r>
            <a:r>
              <a:rPr lang="es-ES" cap="none" dirty="0" smtClean="0">
                <a:effectLst/>
                <a:latin typeface="Arial Narrow" panose="020B0606020202030204" pitchFamily="34" charset="0"/>
              </a:rPr>
              <a:t>s una alteración del sistema piloso que solo se da en el sexo femenino.</a:t>
            </a:r>
          </a:p>
          <a:p>
            <a:pPr marL="0" indent="0">
              <a:buNone/>
            </a:pPr>
            <a:r>
              <a:rPr lang="es-ES" cap="none" dirty="0" smtClean="0">
                <a:effectLst/>
                <a:latin typeface="Arial Narrow" panose="020B0606020202030204" pitchFamily="34" charset="0"/>
              </a:rPr>
              <a:t>Consiste en el desarrollo excesivo del pelo en cantidad, grosor y longitud en zonas del cuerpo y rostro donde dicho crecimiento sólo se da en el hombre </a:t>
            </a:r>
          </a:p>
          <a:p>
            <a:pPr marL="0" indent="0">
              <a:buNone/>
            </a:pPr>
            <a:r>
              <a:rPr lang="es-ES" cap="none" dirty="0" smtClean="0">
                <a:effectLst/>
                <a:latin typeface="Arial Narrow" panose="020B0606020202030204" pitchFamily="34" charset="0"/>
              </a:rPr>
              <a:t>El hirsutismo puede ser de carácter hormonal : Se produce cuando hay una alteración hormonal de los estrógenos y los andrógenos </a:t>
            </a:r>
          </a:p>
          <a:p>
            <a:pPr marL="0" indent="0">
              <a:buNone/>
            </a:pPr>
            <a:r>
              <a:rPr lang="es-ES" cap="none" dirty="0" smtClean="0">
                <a:effectLst/>
                <a:latin typeface="Arial Narrow" panose="020B0606020202030204" pitchFamily="34" charset="0"/>
              </a:rPr>
              <a:t>.El hirsutismo medicamentoso o </a:t>
            </a:r>
            <a:r>
              <a:rPr lang="es-ES" cap="none" dirty="0" err="1" smtClean="0">
                <a:effectLst/>
                <a:latin typeface="Arial Narrow" panose="020B0606020202030204" pitchFamily="34" charset="0"/>
              </a:rPr>
              <a:t>yatrogénico</a:t>
            </a:r>
            <a:r>
              <a:rPr lang="es-ES" cap="none" dirty="0" smtClean="0">
                <a:effectLst/>
                <a:latin typeface="Arial Narrow" panose="020B0606020202030204" pitchFamily="34" charset="0"/>
              </a:rPr>
              <a:t> :  </a:t>
            </a:r>
            <a:r>
              <a:rPr lang="es-ES" cap="none" dirty="0">
                <a:effectLst/>
                <a:latin typeface="Arial Narrow" panose="020B0606020202030204" pitchFamily="34" charset="0"/>
              </a:rPr>
              <a:t>S</a:t>
            </a:r>
            <a:r>
              <a:rPr lang="es-ES" cap="none" dirty="0" smtClean="0">
                <a:effectLst/>
                <a:latin typeface="Arial Narrow" panose="020B0606020202030204" pitchFamily="34" charset="0"/>
              </a:rPr>
              <a:t>e produce como efecto secundario ante la administración de cierto tipo de fármacos o drogas como los esteroides  anabolizantes, algunos anticonceptivos </a:t>
            </a:r>
            <a:r>
              <a:rPr lang="es-ES" cap="none" dirty="0" err="1" smtClean="0">
                <a:effectLst/>
                <a:latin typeface="Arial Narrow" panose="020B0606020202030204" pitchFamily="34" charset="0"/>
              </a:rPr>
              <a:t>orales,etc</a:t>
            </a:r>
            <a:r>
              <a:rPr lang="es-ES" cap="none" dirty="0" smtClean="0">
                <a:effectLst/>
                <a:latin typeface="Arial Narrow" panose="020B0606020202030204" pitchFamily="34" charset="0"/>
              </a:rPr>
              <a:t>  </a:t>
            </a:r>
          </a:p>
          <a:p>
            <a:pPr marL="0" indent="0">
              <a:buNone/>
            </a:pPr>
            <a:r>
              <a:rPr lang="es-ES" cap="none" dirty="0" smtClean="0">
                <a:effectLst/>
                <a:latin typeface="Arial Narrow" panose="020B0606020202030204" pitchFamily="34" charset="0"/>
              </a:rPr>
              <a:t> </a:t>
            </a:r>
            <a:endParaRPr lang="es-ES" cap="none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6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777" y="685562"/>
            <a:ext cx="9754445" cy="548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2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13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Características. Morfología y fisiología del pelo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609860"/>
            <a:ext cx="4838865" cy="3324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654" y="180635"/>
            <a:ext cx="10364451" cy="9655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1.1 ¿QUÉ PARTES SE DISTINGUEN EN EL PELO?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14" y="2434108"/>
            <a:ext cx="4606290" cy="29878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6654" y="1815921"/>
            <a:ext cx="555141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TALLO</a:t>
            </a:r>
            <a:r>
              <a:rPr lang="es-ES" sz="2400" dirty="0" smtClean="0">
                <a:latin typeface="Arial Narrow" panose="020B0606020202030204" pitchFamily="34" charset="0"/>
              </a:rPr>
              <a:t>: Es la parte visible del pelo que está formada por tres capas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Médula:</a:t>
            </a:r>
            <a:r>
              <a:rPr lang="es-ES" sz="2400" dirty="0" smtClean="0">
                <a:latin typeface="Arial Narrow" panose="020B0606020202030204" pitchFamily="34" charset="0"/>
              </a:rPr>
              <a:t> situada en la zona central del pelo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Córtex:</a:t>
            </a:r>
            <a:r>
              <a:rPr lang="es-ES" sz="2400" dirty="0" smtClean="0">
                <a:latin typeface="Arial Narrow" panose="020B0606020202030204" pitchFamily="34" charset="0"/>
              </a:rPr>
              <a:t>  situada en la zona intermedia del tallo rodeando a la médula. En esta zona se encuentra el pigmento </a:t>
            </a:r>
            <a:r>
              <a:rPr lang="es-ES" sz="24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melanina </a:t>
            </a:r>
            <a:r>
              <a:rPr lang="es-ES" sz="2400" dirty="0" smtClean="0">
                <a:latin typeface="Arial Narrow" panose="020B0606020202030204" pitchFamily="34" charset="0"/>
              </a:rPr>
              <a:t> que da color al pelo.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Cutícula: </a:t>
            </a:r>
            <a:r>
              <a:rPr lang="es-ES" sz="2400" dirty="0" smtClean="0">
                <a:latin typeface="Arial Narrow" panose="020B0606020202030204" pitchFamily="34" charset="0"/>
              </a:rPr>
              <a:t>Es la capa más externa. Está formada por células en forma de escamas, que se superponen como las tejas de un tejado y no están pigmentadas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624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-1226112"/>
            <a:ext cx="10364451" cy="2691683"/>
          </a:xfrm>
        </p:spPr>
        <p:txBody>
          <a:bodyPr/>
          <a:lstStyle/>
          <a:p>
            <a:r>
              <a:rPr lang="es-ES" dirty="0"/>
              <a:t>1.1 ¿QUÉ PARTES SE DISTINGUEN EN EL PELO?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399" y="332510"/>
            <a:ext cx="10363826" cy="557547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ES" sz="2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Raiz</a:t>
            </a:r>
            <a:r>
              <a:rPr lang="es-E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es-ES" sz="2400" dirty="0" smtClean="0">
                <a:latin typeface="Arial Narrow" panose="020B0606020202030204" pitchFamily="34" charset="0"/>
              </a:rPr>
              <a:t>es la parte no visible del pelo y en ella distinguimos las siguientes estructuras: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2400" dirty="0" smtClean="0">
                <a:latin typeface="Arial Narrow" panose="020B0606020202030204" pitchFamily="34" charset="0"/>
              </a:rPr>
              <a:t>órganos anexos al pelo</a:t>
            </a:r>
            <a:r>
              <a:rPr lang="es-ES" sz="2400" cap="none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 Músculo erector del pelo, su contracción provoca el erizamiento del pelo, originando el fenómeno denominado “ piel de gallina” 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Receptores nerviosos, permiten percibir a través del folículo el movimiento del pelo y captar sensaciones táctiles.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 Narrow" panose="020B0606020202030204" pitchFamily="34" charset="0"/>
              </a:rPr>
              <a:t>VAINAS DEL FOLÍCULO  PILOSO: Son las tres capas que envuelven a la raíz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Bulbo piloso: Es la zona más ancha y profunda de la raíz, se denomina así por su forma como una cebolla. Es ahí donde se forma el pelo y se encuentran los </a:t>
            </a:r>
            <a:r>
              <a:rPr lang="es-ES" sz="2400" cap="none" dirty="0" err="1" smtClean="0">
                <a:latin typeface="Arial Narrow" panose="020B0606020202030204" pitchFamily="34" charset="0"/>
              </a:rPr>
              <a:t>melanocitos</a:t>
            </a:r>
            <a:endParaRPr lang="es-ES" sz="2400" cap="none" dirty="0" smtClean="0">
              <a:latin typeface="Arial Narrow" panose="020B0606020202030204" pitchFamily="34" charset="0"/>
            </a:endParaRP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Papila dérmica: es rica en terminaciones nerviosas y vasos sanguíneos  que nutren y oxigenan las células que dan lugar al pelo.</a:t>
            </a:r>
          </a:p>
          <a:p>
            <a:pPr marL="0" indent="0">
              <a:buNone/>
            </a:pPr>
            <a:endParaRPr lang="es-ES" sz="2400" cap="none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4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solidFill>
                  <a:srgbClr val="FF0000"/>
                </a:solidFill>
              </a:rPr>
              <a:t>  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203" y="1875149"/>
            <a:ext cx="5396248" cy="42809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72733" y="681438"/>
            <a:ext cx="12110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Arial Narrow" panose="020B0606020202030204" pitchFamily="34" charset="0"/>
              </a:rPr>
              <a:t>1.1 ¿QUÉ PARTES SE DISTINGUEN EN EL PELO?</a:t>
            </a:r>
          </a:p>
        </p:txBody>
      </p:sp>
    </p:spTree>
    <p:extLst>
      <p:ext uri="{BB962C8B-B14F-4D97-AF65-F5344CB8AC3E}">
        <p14:creationId xmlns="" xmlns:p14="http://schemas.microsoft.com/office/powerpoint/2010/main" val="37103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COMPOSICIÓN QUÍMICA DEL PELO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https://www.youtube.com/watch?v=ry16EVxJT2Y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3613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1.2. propiedades físicas del pelo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2192" y="2176528"/>
            <a:ext cx="6293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Elasticidad : Resistencia ala estiramiento.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Resistencia al calor: El pelo puede soportar hasta 140ºC de calor seco sin dañarse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Resistencia a la rotura.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Porosidad y permeabilidad : A través de la cutícula pueden penetrar sustancias hacia el interior del pelo 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47398"/>
          </a:xfrm>
        </p:spPr>
        <p:txBody>
          <a:bodyPr>
            <a:no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2. tipos de pelo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 Narrow" panose="020B0606020202030204" pitchFamily="34" charset="0"/>
              </a:rPr>
              <a:t>2.1. POR SU ESTRUCTURA Y GROSOR : PELO Y LANUGO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PELO: 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Terminal, es el pelo maduro, es largo fuerte y con color. Se localiza en la cabeza, la barba, cejas o el pubis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Intermedio, es más fino y se parece al pelo terminal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Vello, es más fino y suave que el pelo intermedio. Esta poco pigmentado y carece de médula.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 Narrow" panose="020B0606020202030204" pitchFamily="34" charset="0"/>
              </a:rPr>
              <a:t>LANUGO: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El lanugo neonatal, es el pelo que se forma en el feto a partir del tercer o cuarto mes de gestación y que desaparece a los pocos días de nacer</a:t>
            </a:r>
          </a:p>
          <a:p>
            <a:r>
              <a:rPr lang="es-ES" sz="2400" cap="none" dirty="0" smtClean="0">
                <a:latin typeface="Arial Narrow" panose="020B0606020202030204" pitchFamily="34" charset="0"/>
              </a:rPr>
              <a:t>Lanugo, es el fino vello que cubre el cuerpo de los bebés y permanece hasta los 2 </a:t>
            </a:r>
            <a:r>
              <a:rPr lang="es-ES" sz="2400" cap="none" dirty="0" err="1" smtClean="0">
                <a:latin typeface="Arial Narrow" panose="020B0606020202030204" pitchFamily="34" charset="0"/>
              </a:rPr>
              <a:t>ó</a:t>
            </a:r>
            <a:r>
              <a:rPr lang="es-ES" sz="2400" cap="none" dirty="0" smtClean="0">
                <a:latin typeface="Arial Narrow" panose="020B0606020202030204" pitchFamily="34" charset="0"/>
              </a:rPr>
              <a:t> 3 años.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6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386366"/>
            <a:ext cx="10364451" cy="901521"/>
          </a:xfrm>
        </p:spPr>
        <p:txBody>
          <a:bodyPr/>
          <a:lstStyle/>
          <a:p>
            <a:r>
              <a:rPr lang="es-ES" dirty="0" smtClean="0"/>
              <a:t>2.2. por su localización y función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25770"/>
            <a:ext cx="10363826" cy="406543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Cabellos  </a:t>
            </a:r>
            <a:r>
              <a:rPr lang="es-ES" cap="none" dirty="0" smtClean="0">
                <a:latin typeface="Arial Narrow" panose="020B0606020202030204" pitchFamily="34" charset="0"/>
              </a:rPr>
              <a:t>son largos, flexibles y forman el cuero cabelludo. Protegen la cabeza de traumatismos y cambios de temperatura. Su fase de crecimiento dura de 2 a 6 años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CEJAS Y PESTAÑAS, son cortos, rígidos y están situados alrededor de los ojos. Protegen del exceso de luz , partículas extrañas o del sudor. Su fase de crecimiento está entre las 4 y 8 semanas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VIBRISAS, son los pelos de las fosas nasales, sirven de filtro de partículas o polvo del aire que va a parar a los pulmones.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PELO AXILAR, es largo y grueso . Su periodo de crecimiento suele ser de 16 semanas 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VELLO DE LOS BRAZOS, es corto y flexible. Su fase de crecimiento es de 13 semanas aproximadamente</a:t>
            </a:r>
            <a:endParaRPr lang="es-ES" dirty="0" smtClean="0">
              <a:latin typeface="Arial Narrow" panose="020B0606020202030204" pitchFamily="34" charset="0"/>
            </a:endParaRPr>
          </a:p>
          <a:p>
            <a:r>
              <a:rPr lang="es-ES" cap="none" dirty="0" smtClean="0">
                <a:latin typeface="Arial Narrow" panose="020B0606020202030204" pitchFamily="34" charset="0"/>
              </a:rPr>
              <a:t>VELLO DE LAS PIERNAS, es corto y flexible.</a:t>
            </a:r>
            <a:r>
              <a:rPr lang="es-ES" cap="none" dirty="0">
                <a:latin typeface="Arial Narrow" panose="020B0606020202030204" pitchFamily="34" charset="0"/>
              </a:rPr>
              <a:t> Su fase de crecimiento es de </a:t>
            </a:r>
            <a:r>
              <a:rPr lang="es-ES" cap="none" dirty="0" smtClean="0">
                <a:latin typeface="Arial Narrow" panose="020B0606020202030204" pitchFamily="34" charset="0"/>
              </a:rPr>
              <a:t>16 </a:t>
            </a:r>
            <a:r>
              <a:rPr lang="es-ES" cap="none" dirty="0">
                <a:latin typeface="Arial Narrow" panose="020B0606020202030204" pitchFamily="34" charset="0"/>
              </a:rPr>
              <a:t>semanas </a:t>
            </a:r>
            <a:r>
              <a:rPr lang="es-ES" cap="none" dirty="0" smtClean="0">
                <a:latin typeface="Arial Narrow" panose="020B0606020202030204" pitchFamily="34" charset="0"/>
              </a:rPr>
              <a:t>aproximadamente</a:t>
            </a:r>
          </a:p>
          <a:p>
            <a:r>
              <a:rPr lang="es-ES" cap="none" dirty="0" smtClean="0">
                <a:latin typeface="Arial Narrow" panose="020B0606020202030204" pitchFamily="34" charset="0"/>
              </a:rPr>
              <a:t>PELO PÚBICO, es largo y grueso. El periodo de crecimiento es de 20 a 24 semanas.</a:t>
            </a:r>
          </a:p>
        </p:txBody>
      </p:sp>
    </p:spTree>
    <p:extLst>
      <p:ext uri="{BB962C8B-B14F-4D97-AF65-F5344CB8AC3E}">
        <p14:creationId xmlns="" xmlns:p14="http://schemas.microsoft.com/office/powerpoint/2010/main" val="13003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241</TotalTime>
  <Words>1293</Words>
  <Application>Microsoft Office PowerPoint</Application>
  <PresentationFormat>Personalizado</PresentationFormat>
  <Paragraphs>98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Gota</vt:lpstr>
      <vt:lpstr>El pelo</vt:lpstr>
      <vt:lpstr>Características. Morfología y fisiología del pelo</vt:lpstr>
      <vt:lpstr>1.1 ¿QUÉ PARTES SE DISTINGUEN EN EL PELO?</vt:lpstr>
      <vt:lpstr>1.1 ¿QUÉ PARTES SE DISTINGUEN EN EL PELO?</vt:lpstr>
      <vt:lpstr>Diapositiva 5</vt:lpstr>
      <vt:lpstr>COMPOSICIÓN QUÍMICA DEL PELO</vt:lpstr>
      <vt:lpstr>1.2. propiedades físicas del pelo </vt:lpstr>
      <vt:lpstr>2. tipos de pelo</vt:lpstr>
      <vt:lpstr>2.2. por su localización y función </vt:lpstr>
      <vt:lpstr>2.3. distribución del sistema piloso según la edad, sexo y raza </vt:lpstr>
      <vt:lpstr>DIFERENCIAS ENTRE  VELLO Y cabello</vt:lpstr>
      <vt:lpstr>TIPOS DE CABELLOS </vt:lpstr>
      <vt:lpstr>3. El ciclo piloso </vt:lpstr>
      <vt:lpstr>FACTORES QUE INFLUYEN EN EL CRECIMIENTO DEL PELO: GENÉTICOS, HORMONALES, LOCALES Y METABÓLICOS </vt:lpstr>
      <vt:lpstr>5.  ALTERACIONES DEL SISTEMA PILOSO RELACIONADAS CON LA DEPILACIÓN</vt:lpstr>
      <vt:lpstr>5.2. hirsutismos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pelo</dc:title>
  <dc:creator>Teresa Calvo Salgueiro</dc:creator>
  <cp:lastModifiedBy>mtcalvo</cp:lastModifiedBy>
  <cp:revision>29</cp:revision>
  <dcterms:created xsi:type="dcterms:W3CDTF">2016-11-01T12:16:39Z</dcterms:created>
  <dcterms:modified xsi:type="dcterms:W3CDTF">2021-10-20T17:33:56Z</dcterms:modified>
</cp:coreProperties>
</file>