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8" r:id="rId3"/>
    <p:sldId id="261" r:id="rId4"/>
    <p:sldId id="259" r:id="rId5"/>
    <p:sldId id="272" r:id="rId6"/>
    <p:sldId id="257" r:id="rId7"/>
    <p:sldId id="262" r:id="rId8"/>
    <p:sldId id="263" r:id="rId9"/>
    <p:sldId id="260" r:id="rId10"/>
    <p:sldId id="264" r:id="rId11"/>
    <p:sldId id="267" r:id="rId12"/>
    <p:sldId id="265" r:id="rId13"/>
    <p:sldId id="266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 Trinidad Garcia Vazquez" initials="MG" lastIdx="1" clrIdx="0">
    <p:extLst>
      <p:ext uri="{19B8F6BF-5375-455C-9EA6-DF929625EA0E}">
        <p15:presenceInfo xmlns:p15="http://schemas.microsoft.com/office/powerpoint/2012/main" userId="cd5958a684dd6f2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3D4A-D1BC-4E04-831F-DA11CFC6DC4F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E36D699-5371-47D2-9976-9D9CF92A02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6086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3D4A-D1BC-4E04-831F-DA11CFC6DC4F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E36D699-5371-47D2-9976-9D9CF92A02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1760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3D4A-D1BC-4E04-831F-DA11CFC6DC4F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E36D699-5371-47D2-9976-9D9CF92A0238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0075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3D4A-D1BC-4E04-831F-DA11CFC6DC4F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36D699-5371-47D2-9976-9D9CF92A02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45743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3D4A-D1BC-4E04-831F-DA11CFC6DC4F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36D699-5371-47D2-9976-9D9CF92A0238}" type="slidenum">
              <a:rPr lang="es-ES" smtClean="0"/>
              <a:t>‹Nº›</a:t>
            </a:fld>
            <a:endParaRPr lang="es-E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1397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3D4A-D1BC-4E04-831F-DA11CFC6DC4F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36D699-5371-47D2-9976-9D9CF92A02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121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3D4A-D1BC-4E04-831F-DA11CFC6DC4F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D699-5371-47D2-9976-9D9CF92A02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8654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3D4A-D1BC-4E04-831F-DA11CFC6DC4F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D699-5371-47D2-9976-9D9CF92A02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6754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3D4A-D1BC-4E04-831F-DA11CFC6DC4F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D699-5371-47D2-9976-9D9CF92A02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1849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3D4A-D1BC-4E04-831F-DA11CFC6DC4F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E36D699-5371-47D2-9976-9D9CF92A02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0384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3D4A-D1BC-4E04-831F-DA11CFC6DC4F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E36D699-5371-47D2-9976-9D9CF92A02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3018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3D4A-D1BC-4E04-831F-DA11CFC6DC4F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E36D699-5371-47D2-9976-9D9CF92A02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044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3D4A-D1BC-4E04-831F-DA11CFC6DC4F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D699-5371-47D2-9976-9D9CF92A02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9388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3D4A-D1BC-4E04-831F-DA11CFC6DC4F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D699-5371-47D2-9976-9D9CF92A02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396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3D4A-D1BC-4E04-831F-DA11CFC6DC4F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6D699-5371-47D2-9976-9D9CF92A02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1514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53D4A-D1BC-4E04-831F-DA11CFC6DC4F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36D699-5371-47D2-9976-9D9CF92A02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352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53D4A-D1BC-4E04-831F-DA11CFC6DC4F}" type="datetimeFigureOut">
              <a:rPr lang="es-ES" smtClean="0"/>
              <a:t>16/02/2026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36D699-5371-47D2-9976-9D9CF92A023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4232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E2D2B05-171D-C158-31E9-D2878451E9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685"/>
          <a:stretch>
            <a:fillRect/>
          </a:stretch>
        </p:blipFill>
        <p:spPr bwMode="auto">
          <a:xfrm>
            <a:off x="6328474" y="2097341"/>
            <a:ext cx="4752000" cy="4366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791B7AD-5A64-B3AF-A371-96DDED5528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4143" y="314727"/>
            <a:ext cx="8915399" cy="2262781"/>
          </a:xfrm>
        </p:spPr>
        <p:txBody>
          <a:bodyPr>
            <a:normAutofit fontScale="90000"/>
          </a:bodyPr>
          <a:lstStyle/>
          <a:p>
            <a:br>
              <a:rPr lang="es-ES" dirty="0"/>
            </a:br>
            <a:r>
              <a:rPr lang="es-ES" b="1" dirty="0"/>
              <a:t>Selección de modelos</a:t>
            </a:r>
            <a:br>
              <a:rPr lang="es-ES" dirty="0"/>
            </a:b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E1E98F3-AEF7-D998-78D3-44E753336F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4142" y="2577508"/>
            <a:ext cx="8915399" cy="1126283"/>
          </a:xfrm>
        </p:spPr>
        <p:txBody>
          <a:bodyPr>
            <a:normAutofit/>
          </a:bodyPr>
          <a:lstStyle/>
          <a:p>
            <a:r>
              <a:rPr lang="es-ES" sz="2800" b="1" dirty="0"/>
              <a:t>casting e </a:t>
            </a:r>
            <a:r>
              <a:rPr lang="es-ES" sz="2800" b="1" dirty="0" err="1"/>
              <a:t>arquivos</a:t>
            </a:r>
            <a:r>
              <a:rPr lang="es-ES" sz="2800" b="1" dirty="0"/>
              <a:t> de datos</a:t>
            </a:r>
          </a:p>
          <a:p>
            <a:r>
              <a:rPr lang="es-ES" sz="2800" b="1" dirty="0"/>
              <a:t> no estilismo en </a:t>
            </a:r>
            <a:r>
              <a:rPr lang="es-ES" sz="2800" b="1" dirty="0" err="1"/>
              <a:t>peiteado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2546409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2B3396-2DD7-BEF6-C4E9-F904CAF74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5CA91C-3843-5774-3051-3FEF548C2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3456" y="489198"/>
            <a:ext cx="8911687" cy="1280890"/>
          </a:xfrm>
        </p:spPr>
        <p:txBody>
          <a:bodyPr/>
          <a:lstStyle/>
          <a:p>
            <a:r>
              <a:rPr lang="es-ES" b="1" dirty="0"/>
              <a:t>Convocatoria e preselección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514B4B-3D28-6957-F377-04D1140D1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068" y="1770088"/>
            <a:ext cx="6604898" cy="3572621"/>
          </a:xfrm>
        </p:spPr>
        <p:txBody>
          <a:bodyPr>
            <a:normAutofit/>
          </a:bodyPr>
          <a:lstStyle/>
          <a:p>
            <a:r>
              <a:rPr lang="pt-BR" dirty="0"/>
              <a:t>Na </a:t>
            </a:r>
            <a:r>
              <a:rPr lang="pt-BR" dirty="0" err="1"/>
              <a:t>convocatoria</a:t>
            </a:r>
            <a:r>
              <a:rPr lang="pt-BR" dirty="0"/>
              <a:t> indicamos requisitos, datas, lugar e </a:t>
            </a:r>
            <a:r>
              <a:rPr lang="pt-BR" dirty="0" err="1"/>
              <a:t>condicións</a:t>
            </a:r>
            <a:r>
              <a:rPr lang="pt-BR" dirty="0"/>
              <a:t> (</a:t>
            </a:r>
            <a:r>
              <a:rPr lang="pt-BR" dirty="0" err="1"/>
              <a:t>cambios</a:t>
            </a:r>
            <a:r>
              <a:rPr lang="pt-BR" dirty="0"/>
              <a:t> de corte, cor, uso de </a:t>
            </a:r>
            <a:r>
              <a:rPr lang="pt-BR" dirty="0" err="1"/>
              <a:t>imaxes</a:t>
            </a:r>
            <a:r>
              <a:rPr lang="pt-BR" dirty="0"/>
              <a:t>, etc.).</a:t>
            </a:r>
          </a:p>
          <a:p>
            <a:r>
              <a:rPr lang="pt-BR" dirty="0"/>
              <a:t>Solicitamos fotos recentes e unha ficha básica de </a:t>
            </a:r>
            <a:r>
              <a:rPr lang="pt-BR" dirty="0" err="1"/>
              <a:t>datos</a:t>
            </a:r>
            <a:r>
              <a:rPr lang="pt-BR" dirty="0"/>
              <a:t> </a:t>
            </a:r>
            <a:r>
              <a:rPr lang="pt-BR" dirty="0" err="1"/>
              <a:t>persoais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 e características do cabelo.</a:t>
            </a:r>
          </a:p>
          <a:p>
            <a:r>
              <a:rPr lang="pt-BR" dirty="0"/>
              <a:t>Realizamos unha primeira </a:t>
            </a:r>
            <a:r>
              <a:rPr lang="pt-BR" dirty="0" err="1"/>
              <a:t>selección</a:t>
            </a:r>
            <a:r>
              <a:rPr lang="pt-BR" dirty="0"/>
              <a:t> antes do casting presencial</a:t>
            </a:r>
          </a:p>
          <a:p>
            <a:pPr marL="0" indent="0">
              <a:buNone/>
            </a:pPr>
            <a:r>
              <a:rPr lang="pt-BR" dirty="0"/>
              <a:t> para </a:t>
            </a:r>
            <a:r>
              <a:rPr lang="pt-BR" dirty="0" err="1"/>
              <a:t>optimizar</a:t>
            </a:r>
            <a:r>
              <a:rPr lang="pt-BR" dirty="0"/>
              <a:t> o tempo.</a:t>
            </a:r>
            <a:endParaRPr lang="es-ES" dirty="0"/>
          </a:p>
        </p:txBody>
      </p:sp>
      <p:pic>
        <p:nvPicPr>
          <p:cNvPr id="6148" name="Picture 4" descr="📣 Iniciamos convocatoria para el casting de Modelos para formar parte del  desfile anual del @institutodelabahia ✨ 📍 : Brown 236 📆 : Jueves 10 de  Julio ⏱️: 18:30 hs No te">
            <a:extLst>
              <a:ext uri="{FF2B5EF4-FFF2-40B4-BE49-F238E27FC236}">
                <a16:creationId xmlns:a16="http://schemas.microsoft.com/office/drawing/2014/main" id="{42F3AEFA-57D2-E12E-47B1-2043771EBD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636"/>
          <a:stretch>
            <a:fillRect/>
          </a:stretch>
        </p:blipFill>
        <p:spPr bwMode="auto">
          <a:xfrm>
            <a:off x="8071235" y="1953000"/>
            <a:ext cx="3146935" cy="32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2579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9F4155-6B35-CDE0-A86D-3B2B2191ED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8EB16A-B439-4F46-E51A-EE18C2F21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2306" y="624110"/>
            <a:ext cx="9722306" cy="1280890"/>
          </a:xfrm>
        </p:spPr>
        <p:txBody>
          <a:bodyPr/>
          <a:lstStyle/>
          <a:p>
            <a:r>
              <a:rPr lang="es-ES" b="1" dirty="0" err="1"/>
              <a:t>Desenvolvemento</a:t>
            </a:r>
            <a:r>
              <a:rPr lang="es-ES" b="1" dirty="0"/>
              <a:t> do casting presencial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05632DF-59A2-A0C7-CD31-E14D7516E282}"/>
              </a:ext>
            </a:extLst>
          </p:cNvPr>
          <p:cNvSpPr txBox="1"/>
          <p:nvPr/>
        </p:nvSpPr>
        <p:spPr>
          <a:xfrm>
            <a:off x="807203" y="2032049"/>
            <a:ext cx="689545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-Recepción e </a:t>
            </a:r>
            <a:r>
              <a:rPr lang="es-ES" b="1" dirty="0" err="1"/>
              <a:t>rexistro</a:t>
            </a:r>
            <a:r>
              <a:rPr lang="es-ES" b="1" dirty="0"/>
              <a:t>: </a:t>
            </a:r>
            <a:r>
              <a:rPr lang="es-ES" dirty="0"/>
              <a:t>comprobamos datos e </a:t>
            </a:r>
            <a:r>
              <a:rPr lang="es-ES" dirty="0" err="1"/>
              <a:t>recollida</a:t>
            </a:r>
            <a:r>
              <a:rPr lang="es-ES" dirty="0"/>
              <a:t> de autorización de uso de </a:t>
            </a:r>
            <a:r>
              <a:rPr lang="es-ES" dirty="0" err="1"/>
              <a:t>imaxe</a:t>
            </a:r>
            <a:r>
              <a:rPr lang="es-ES" dirty="0"/>
              <a:t> cando corresponda.</a:t>
            </a:r>
          </a:p>
          <a:p>
            <a:br>
              <a:rPr lang="es-ES" dirty="0"/>
            </a:br>
            <a:r>
              <a:rPr lang="es-ES" b="1" dirty="0"/>
              <a:t>Observamos</a:t>
            </a:r>
            <a:r>
              <a:rPr lang="es-ES" dirty="0"/>
              <a:t> rostro, </a:t>
            </a:r>
            <a:r>
              <a:rPr lang="es-ES" dirty="0" err="1"/>
              <a:t>perfís</a:t>
            </a:r>
            <a:r>
              <a:rPr lang="es-ES" dirty="0"/>
              <a:t>, </a:t>
            </a:r>
            <a:r>
              <a:rPr lang="es-ES" dirty="0" err="1"/>
              <a:t>movemento</a:t>
            </a:r>
            <a:r>
              <a:rPr lang="es-ES" dirty="0"/>
              <a:t>, relación coa cámara </a:t>
            </a:r>
            <a:r>
              <a:rPr lang="es-ES" dirty="0" err="1"/>
              <a:t>ou</a:t>
            </a:r>
            <a:r>
              <a:rPr lang="es-ES" dirty="0"/>
              <a:t> </a:t>
            </a:r>
            <a:r>
              <a:rPr lang="es-ES" dirty="0" err="1"/>
              <a:t>co</a:t>
            </a:r>
            <a:r>
              <a:rPr lang="es-ES" dirty="0"/>
              <a:t> público e </a:t>
            </a:r>
            <a:r>
              <a:rPr lang="es-ES" dirty="0" err="1"/>
              <a:t>actitude</a:t>
            </a:r>
            <a:r>
              <a:rPr lang="es-ES" dirty="0"/>
              <a:t>.​</a:t>
            </a:r>
          </a:p>
          <a:p>
            <a:br>
              <a:rPr lang="es-ES" dirty="0"/>
            </a:br>
            <a:r>
              <a:rPr lang="es-ES" dirty="0"/>
              <a:t>Realizamos </a:t>
            </a:r>
            <a:r>
              <a:rPr lang="es-ES" dirty="0" err="1"/>
              <a:t>unha</a:t>
            </a:r>
            <a:r>
              <a:rPr lang="es-ES" dirty="0"/>
              <a:t> breve </a:t>
            </a:r>
            <a:r>
              <a:rPr lang="es-ES" b="1" dirty="0"/>
              <a:t>proba técnica </a:t>
            </a:r>
            <a:r>
              <a:rPr lang="es-ES" dirty="0"/>
              <a:t>de valoración do </a:t>
            </a:r>
            <a:r>
              <a:rPr lang="es-ES" dirty="0" err="1"/>
              <a:t>cabelo</a:t>
            </a:r>
            <a:r>
              <a:rPr lang="es-ES" dirty="0"/>
              <a:t> (diagnóstico visual, textura, </a:t>
            </a:r>
            <a:r>
              <a:rPr lang="es-ES" dirty="0" err="1"/>
              <a:t>resposta</a:t>
            </a:r>
            <a:r>
              <a:rPr lang="es-ES" dirty="0"/>
              <a:t> a manipulación).</a:t>
            </a:r>
          </a:p>
          <a:p>
            <a:br>
              <a:rPr lang="es-ES" dirty="0"/>
            </a:br>
            <a:endParaRPr lang="es-ES" dirty="0"/>
          </a:p>
        </p:txBody>
      </p:sp>
      <p:pic>
        <p:nvPicPr>
          <p:cNvPr id="7170" name="Picture 2" descr="Casting Figurantes - Agencia de Figurantes">
            <a:extLst>
              <a:ext uri="{FF2B5EF4-FFF2-40B4-BE49-F238E27FC236}">
                <a16:creationId xmlns:a16="http://schemas.microsoft.com/office/drawing/2014/main" id="{B75FC949-C0E8-0457-E2A8-7C52A6C6A2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26"/>
          <a:stretch>
            <a:fillRect/>
          </a:stretch>
        </p:blipFill>
        <p:spPr bwMode="auto">
          <a:xfrm>
            <a:off x="7702658" y="1905000"/>
            <a:ext cx="3816000" cy="300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8235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907449-3175-AB66-43D2-49FA9E7A8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2477" y="409798"/>
            <a:ext cx="8911687" cy="1280890"/>
          </a:xfrm>
        </p:spPr>
        <p:txBody>
          <a:bodyPr/>
          <a:lstStyle/>
          <a:p>
            <a:r>
              <a:rPr lang="es-ES" b="1" dirty="0"/>
              <a:t>Valoración e selección final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799AF0F-0CE7-6297-D4D8-BE24FD135DA4}"/>
              </a:ext>
            </a:extLst>
          </p:cNvPr>
          <p:cNvSpPr txBox="1"/>
          <p:nvPr/>
        </p:nvSpPr>
        <p:spPr>
          <a:xfrm flipH="1">
            <a:off x="1061048" y="2078145"/>
            <a:ext cx="70290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Utilizamos unha </a:t>
            </a:r>
            <a:r>
              <a:rPr lang="pt-BR" dirty="0" err="1"/>
              <a:t>grella</a:t>
            </a:r>
            <a:r>
              <a:rPr lang="pt-BR" dirty="0"/>
              <a:t> de </a:t>
            </a:r>
            <a:r>
              <a:rPr lang="pt-BR" dirty="0" err="1"/>
              <a:t>avaliación</a:t>
            </a:r>
            <a:r>
              <a:rPr lang="pt-BR" dirty="0"/>
              <a:t> cunha escala (por exemplo, 1 a 5) para </a:t>
            </a:r>
            <a:r>
              <a:rPr lang="pt-BR" dirty="0" err="1"/>
              <a:t>criterios</a:t>
            </a:r>
            <a:r>
              <a:rPr lang="pt-BR" dirty="0"/>
              <a:t> como concepto, cabelo, </a:t>
            </a:r>
            <a:r>
              <a:rPr lang="pt-BR" dirty="0" err="1"/>
              <a:t>actitude</a:t>
            </a:r>
            <a:r>
              <a:rPr lang="pt-BR" dirty="0"/>
              <a:t> e </a:t>
            </a:r>
            <a:r>
              <a:rPr lang="pt-BR" dirty="0" err="1"/>
              <a:t>dispoñibilidade</a:t>
            </a:r>
            <a:r>
              <a:rPr lang="pt-BR" dirty="0"/>
              <a:t>.</a:t>
            </a:r>
          </a:p>
          <a:p>
            <a:br>
              <a:rPr lang="pt-BR" dirty="0"/>
            </a:br>
            <a:r>
              <a:rPr lang="pt-BR" dirty="0"/>
              <a:t>Cada membro do equipo pode </a:t>
            </a:r>
            <a:r>
              <a:rPr lang="pt-BR" dirty="0" err="1"/>
              <a:t>puntuar</a:t>
            </a:r>
            <a:r>
              <a:rPr lang="pt-BR" dirty="0"/>
              <a:t> e logo </a:t>
            </a:r>
            <a:r>
              <a:rPr lang="pt-BR" dirty="0" err="1"/>
              <a:t>compártense</a:t>
            </a:r>
            <a:r>
              <a:rPr lang="pt-BR" dirty="0"/>
              <a:t> as </a:t>
            </a:r>
            <a:r>
              <a:rPr lang="pt-BR" dirty="0" err="1"/>
              <a:t>valoracións</a:t>
            </a:r>
            <a:r>
              <a:rPr lang="pt-BR" dirty="0"/>
              <a:t> de forma </a:t>
            </a:r>
            <a:r>
              <a:rPr lang="pt-BR" dirty="0" err="1"/>
              <a:t>conxunta</a:t>
            </a:r>
            <a:r>
              <a:rPr lang="pt-BR" dirty="0"/>
              <a:t>.​</a:t>
            </a:r>
          </a:p>
          <a:p>
            <a:br>
              <a:rPr lang="pt-BR" dirty="0"/>
            </a:br>
            <a:r>
              <a:rPr lang="pt-BR" dirty="0"/>
              <a:t>O resultado </a:t>
            </a:r>
            <a:r>
              <a:rPr lang="pt-BR" dirty="0" err="1"/>
              <a:t>rexístrase</a:t>
            </a:r>
            <a:r>
              <a:rPr lang="pt-BR" dirty="0"/>
              <a:t> no arquivo: modelos </a:t>
            </a:r>
            <a:r>
              <a:rPr lang="pt-BR" dirty="0" err="1"/>
              <a:t>seleccionados</a:t>
            </a:r>
            <a:r>
              <a:rPr lang="pt-BR" dirty="0"/>
              <a:t>, suplentes e non </a:t>
            </a:r>
            <a:r>
              <a:rPr lang="pt-BR" dirty="0" err="1"/>
              <a:t>seleccionados</a:t>
            </a:r>
            <a:r>
              <a:rPr lang="pt-BR" dirty="0"/>
              <a:t>.</a:t>
            </a:r>
            <a:endParaRPr lang="es-ES" dirty="0"/>
          </a:p>
        </p:txBody>
      </p:sp>
      <p:pic>
        <p:nvPicPr>
          <p:cNvPr id="8194" name="Picture 2" descr="Cómo mejorar la colaboración entre equipos - Cepymenews">
            <a:extLst>
              <a:ext uri="{FF2B5EF4-FFF2-40B4-BE49-F238E27FC236}">
                <a16:creationId xmlns:a16="http://schemas.microsoft.com/office/drawing/2014/main" id="{C54E2907-08A6-1476-379D-C30A39479D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0115" y="1907663"/>
            <a:ext cx="3620688" cy="23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3920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F7410-E892-1116-1846-352817693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C65D4C-9A83-8FF6-BC43-A6098ABFC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Ficha de casting: </a:t>
            </a:r>
            <a:r>
              <a:rPr lang="es-ES" b="1" dirty="0" err="1"/>
              <a:t>contidos</a:t>
            </a:r>
            <a:r>
              <a:rPr lang="es-ES" b="1" dirty="0"/>
              <a:t> mínimos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C157A5C-98FF-60E1-1AAF-FE1781167FDF}"/>
              </a:ext>
            </a:extLst>
          </p:cNvPr>
          <p:cNvSpPr txBox="1"/>
          <p:nvPr/>
        </p:nvSpPr>
        <p:spPr>
          <a:xfrm rot="10800000" flipV="1">
            <a:off x="1149532" y="1811720"/>
            <a:ext cx="75840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 ficha de casting </a:t>
            </a:r>
            <a:r>
              <a:rPr lang="pt-BR" dirty="0" err="1"/>
              <a:t>recolle</a:t>
            </a:r>
            <a:r>
              <a:rPr lang="pt-BR" dirty="0"/>
              <a:t> os </a:t>
            </a:r>
            <a:r>
              <a:rPr lang="pt-BR" dirty="0" err="1"/>
              <a:t>datos</a:t>
            </a:r>
            <a:r>
              <a:rPr lang="pt-BR" dirty="0"/>
              <a:t> básicos da </a:t>
            </a:r>
            <a:r>
              <a:rPr lang="pt-BR" dirty="0" err="1"/>
              <a:t>persoa</a:t>
            </a:r>
            <a:r>
              <a:rPr lang="pt-BR" dirty="0"/>
              <a:t> modelo e a </a:t>
            </a:r>
            <a:r>
              <a:rPr lang="pt-BR" dirty="0" err="1"/>
              <a:t>valoración</a:t>
            </a:r>
            <a:r>
              <a:rPr lang="pt-BR" dirty="0"/>
              <a:t> do equipo.</a:t>
            </a:r>
          </a:p>
          <a:p>
            <a:br>
              <a:rPr lang="pt-BR" dirty="0"/>
            </a:br>
            <a:r>
              <a:rPr lang="pt-BR" dirty="0" err="1"/>
              <a:t>Inclúe</a:t>
            </a:r>
            <a:r>
              <a:rPr lang="pt-BR" dirty="0"/>
              <a:t> </a:t>
            </a:r>
            <a:r>
              <a:rPr lang="pt-BR" dirty="0" err="1"/>
              <a:t>datos</a:t>
            </a:r>
            <a:r>
              <a:rPr lang="pt-BR" dirty="0"/>
              <a:t> </a:t>
            </a:r>
            <a:r>
              <a:rPr lang="pt-BR" dirty="0" err="1"/>
              <a:t>persoais</a:t>
            </a:r>
            <a:r>
              <a:rPr lang="pt-BR" dirty="0"/>
              <a:t>, características do cabelo, experiencia previa e </a:t>
            </a:r>
            <a:r>
              <a:rPr lang="pt-BR" dirty="0" err="1"/>
              <a:t>observacións</a:t>
            </a:r>
            <a:r>
              <a:rPr lang="pt-BR" dirty="0"/>
              <a:t> técnicas.</a:t>
            </a:r>
          </a:p>
          <a:p>
            <a:br>
              <a:rPr lang="pt-BR" dirty="0"/>
            </a:br>
            <a:r>
              <a:rPr lang="pt-BR" dirty="0"/>
              <a:t>Serve como base para o arquivo de modelos e para futuras </a:t>
            </a:r>
            <a:r>
              <a:rPr lang="pt-BR" dirty="0" err="1"/>
              <a:t>seleccións</a:t>
            </a:r>
            <a:r>
              <a:rPr lang="pt-BR" dirty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374014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2040D3-060A-CCC9-39D3-CDF1602D8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err="1"/>
              <a:t>Arquivos</a:t>
            </a:r>
            <a:r>
              <a:rPr lang="es-ES" b="1" dirty="0"/>
              <a:t> no </a:t>
            </a:r>
            <a:r>
              <a:rPr lang="es-ES" b="1" dirty="0" err="1"/>
              <a:t>traballo</a:t>
            </a:r>
            <a:r>
              <a:rPr lang="es-ES" b="1" dirty="0"/>
              <a:t> de estilismo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2D49D1D-26B2-B0CF-3E28-498E949B5013}"/>
              </a:ext>
            </a:extLst>
          </p:cNvPr>
          <p:cNvSpPr txBox="1"/>
          <p:nvPr/>
        </p:nvSpPr>
        <p:spPr>
          <a:xfrm>
            <a:off x="1410345" y="2164124"/>
            <a:ext cx="537791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 arquivo de modelos permite conservar fichas, fotos e vídeos de </a:t>
            </a:r>
            <a:r>
              <a:rPr lang="pt-BR" dirty="0" err="1"/>
              <a:t>persoas</a:t>
            </a:r>
            <a:r>
              <a:rPr lang="pt-BR" dirty="0"/>
              <a:t> que </a:t>
            </a:r>
            <a:r>
              <a:rPr lang="pt-BR" dirty="0" err="1"/>
              <a:t>xa</a:t>
            </a:r>
            <a:r>
              <a:rPr lang="pt-BR" dirty="0"/>
              <a:t> </a:t>
            </a:r>
            <a:r>
              <a:rPr lang="pt-BR" dirty="0" err="1"/>
              <a:t>participaron</a:t>
            </a:r>
            <a:r>
              <a:rPr lang="pt-BR" dirty="0"/>
              <a:t> </a:t>
            </a:r>
            <a:r>
              <a:rPr lang="pt-BR" dirty="0" err="1"/>
              <a:t>en</a:t>
            </a:r>
            <a:r>
              <a:rPr lang="pt-BR" dirty="0"/>
              <a:t> </a:t>
            </a:r>
            <a:r>
              <a:rPr lang="pt-BR" dirty="0" err="1"/>
              <a:t>proxectos</a:t>
            </a:r>
            <a:r>
              <a:rPr lang="pt-BR" dirty="0"/>
              <a:t>.</a:t>
            </a:r>
          </a:p>
          <a:p>
            <a:br>
              <a:rPr lang="pt-BR" dirty="0"/>
            </a:br>
            <a:r>
              <a:rPr lang="pt-BR" dirty="0"/>
              <a:t>O arquivo técnico </a:t>
            </a:r>
            <a:r>
              <a:rPr lang="pt-BR" dirty="0" err="1"/>
              <a:t>recolle</a:t>
            </a:r>
            <a:r>
              <a:rPr lang="pt-BR" dirty="0"/>
              <a:t> os </a:t>
            </a:r>
            <a:r>
              <a:rPr lang="pt-BR" dirty="0" err="1"/>
              <a:t>procesos</a:t>
            </a:r>
            <a:r>
              <a:rPr lang="pt-BR" dirty="0"/>
              <a:t>, produtos e resultados obtidos </a:t>
            </a:r>
            <a:r>
              <a:rPr lang="pt-BR" dirty="0" err="1"/>
              <a:t>en</a:t>
            </a:r>
            <a:r>
              <a:rPr lang="pt-BR" dirty="0"/>
              <a:t> cada </a:t>
            </a:r>
            <a:r>
              <a:rPr lang="pt-BR" dirty="0" err="1"/>
              <a:t>traballo</a:t>
            </a:r>
            <a:r>
              <a:rPr lang="pt-BR" dirty="0"/>
              <a:t>.</a:t>
            </a:r>
          </a:p>
          <a:p>
            <a:br>
              <a:rPr lang="pt-BR" dirty="0"/>
            </a:br>
            <a:r>
              <a:rPr lang="pt-BR" dirty="0"/>
              <a:t>Un banco de </a:t>
            </a:r>
            <a:r>
              <a:rPr lang="pt-BR" dirty="0" err="1"/>
              <a:t>imaxes</a:t>
            </a:r>
            <a:r>
              <a:rPr lang="pt-BR" dirty="0"/>
              <a:t> organizado facilita presentar o </a:t>
            </a:r>
            <a:r>
              <a:rPr lang="pt-BR" dirty="0" err="1"/>
              <a:t>noso</a:t>
            </a:r>
            <a:r>
              <a:rPr lang="pt-BR" dirty="0"/>
              <a:t> </a:t>
            </a:r>
            <a:r>
              <a:rPr lang="pt-BR" dirty="0" err="1"/>
              <a:t>traballo</a:t>
            </a:r>
            <a:r>
              <a:rPr lang="pt-BR" dirty="0"/>
              <a:t> a clientes e empresas.</a:t>
            </a:r>
            <a:endParaRPr lang="es-ES" dirty="0"/>
          </a:p>
        </p:txBody>
      </p:sp>
      <p:pic>
        <p:nvPicPr>
          <p:cNvPr id="11266" name="Picture 2" descr="Los diferentes tipos de archivos y formatos: guía práctica">
            <a:extLst>
              <a:ext uri="{FF2B5EF4-FFF2-40B4-BE49-F238E27FC236}">
                <a16:creationId xmlns:a16="http://schemas.microsoft.com/office/drawing/2014/main" id="{95E92F7F-23AA-8BC3-7544-7284B09D52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915" y="2401784"/>
            <a:ext cx="4681696" cy="26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8066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58093E-1814-6C3F-7455-C7B4B56AB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3302" y="624110"/>
            <a:ext cx="9691309" cy="1280890"/>
          </a:xfrm>
        </p:spPr>
        <p:txBody>
          <a:bodyPr/>
          <a:lstStyle/>
          <a:p>
            <a:r>
              <a:rPr lang="es-ES" b="1" i="1" dirty="0"/>
              <a:t>Protección de datos no salón e </a:t>
            </a:r>
            <a:r>
              <a:rPr lang="es-ES" b="1" i="1" dirty="0" err="1"/>
              <a:t>na</a:t>
            </a:r>
            <a:r>
              <a:rPr lang="es-ES" b="1" i="1" dirty="0"/>
              <a:t> aula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5451CDB-DDC7-2D89-7292-772BC1D859FF}"/>
              </a:ext>
            </a:extLst>
          </p:cNvPr>
          <p:cNvSpPr txBox="1"/>
          <p:nvPr/>
        </p:nvSpPr>
        <p:spPr>
          <a:xfrm>
            <a:off x="1237927" y="1750017"/>
            <a:ext cx="63097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 tratamento de </a:t>
            </a:r>
            <a:r>
              <a:rPr lang="pt-BR" dirty="0" err="1"/>
              <a:t>datos</a:t>
            </a:r>
            <a:r>
              <a:rPr lang="pt-BR" dirty="0"/>
              <a:t> </a:t>
            </a:r>
            <a:r>
              <a:rPr lang="pt-BR" dirty="0" err="1"/>
              <a:t>persoais</a:t>
            </a:r>
            <a:r>
              <a:rPr lang="pt-BR" dirty="0"/>
              <a:t> e </a:t>
            </a:r>
            <a:r>
              <a:rPr lang="pt-BR" dirty="0" err="1"/>
              <a:t>imaxes</a:t>
            </a:r>
            <a:r>
              <a:rPr lang="pt-BR" dirty="0"/>
              <a:t> está regulado polo RGPD (UE 2016/679) e </a:t>
            </a:r>
            <a:r>
              <a:rPr lang="pt-BR" dirty="0" err="1"/>
              <a:t>pola</a:t>
            </a:r>
            <a:r>
              <a:rPr lang="pt-BR" dirty="0"/>
              <a:t> Lei </a:t>
            </a:r>
            <a:r>
              <a:rPr lang="pt-BR" dirty="0" err="1"/>
              <a:t>Orgánica</a:t>
            </a:r>
            <a:r>
              <a:rPr lang="pt-BR" dirty="0"/>
              <a:t> 3/2018.</a:t>
            </a:r>
          </a:p>
          <a:p>
            <a:br>
              <a:rPr lang="pt-BR" dirty="0"/>
            </a:br>
            <a:r>
              <a:rPr lang="pt-BR" dirty="0"/>
              <a:t>Os </a:t>
            </a:r>
            <a:r>
              <a:rPr lang="pt-BR" dirty="0" err="1"/>
              <a:t>datos</a:t>
            </a:r>
            <a:r>
              <a:rPr lang="pt-BR" dirty="0"/>
              <a:t> de modelos e clientes </a:t>
            </a:r>
            <a:r>
              <a:rPr lang="pt-BR" dirty="0" err="1"/>
              <a:t>deben</a:t>
            </a:r>
            <a:r>
              <a:rPr lang="pt-BR" dirty="0"/>
              <a:t> </a:t>
            </a:r>
            <a:r>
              <a:rPr lang="pt-BR" dirty="0" err="1"/>
              <a:t>recollerse</a:t>
            </a:r>
            <a:r>
              <a:rPr lang="pt-BR" dirty="0"/>
              <a:t> </a:t>
            </a:r>
            <a:r>
              <a:rPr lang="pt-BR" dirty="0" err="1"/>
              <a:t>con</a:t>
            </a:r>
            <a:r>
              <a:rPr lang="pt-BR" dirty="0"/>
              <a:t> consentimento informado, para finalidades concretas e coas </a:t>
            </a:r>
            <a:r>
              <a:rPr lang="pt-BR" dirty="0" err="1"/>
              <a:t>debidas</a:t>
            </a:r>
            <a:r>
              <a:rPr lang="pt-BR" dirty="0"/>
              <a:t> medidas de seguridade.</a:t>
            </a:r>
          </a:p>
          <a:p>
            <a:br>
              <a:rPr lang="pt-BR" dirty="0"/>
            </a:br>
            <a:r>
              <a:rPr lang="pt-BR" dirty="0"/>
              <a:t>As </a:t>
            </a:r>
            <a:r>
              <a:rPr lang="pt-BR" dirty="0" err="1"/>
              <a:t>imaxes</a:t>
            </a:r>
            <a:r>
              <a:rPr lang="pt-BR" dirty="0"/>
              <a:t> non se </a:t>
            </a:r>
            <a:r>
              <a:rPr lang="pt-BR" dirty="0" err="1"/>
              <a:t>poden</a:t>
            </a:r>
            <a:r>
              <a:rPr lang="pt-BR" dirty="0"/>
              <a:t> publicar </a:t>
            </a:r>
            <a:r>
              <a:rPr lang="pt-BR" dirty="0" err="1"/>
              <a:t>en</a:t>
            </a:r>
            <a:r>
              <a:rPr lang="pt-BR" dirty="0"/>
              <a:t> redes sociais ou materiais promocionais </a:t>
            </a:r>
            <a:r>
              <a:rPr lang="pt-BR" dirty="0" err="1"/>
              <a:t>sen</a:t>
            </a:r>
            <a:r>
              <a:rPr lang="pt-BR" dirty="0"/>
              <a:t> </a:t>
            </a:r>
            <a:r>
              <a:rPr lang="pt-BR" dirty="0" err="1"/>
              <a:t>autorización</a:t>
            </a:r>
            <a:r>
              <a:rPr lang="pt-BR" dirty="0"/>
              <a:t> </a:t>
            </a:r>
            <a:r>
              <a:rPr lang="pt-BR" dirty="0" err="1"/>
              <a:t>expresa</a:t>
            </a:r>
            <a:r>
              <a:rPr lang="pt-BR" dirty="0"/>
              <a:t>.</a:t>
            </a:r>
            <a:endParaRPr lang="es-ES" dirty="0"/>
          </a:p>
        </p:txBody>
      </p:sp>
      <p:pic>
        <p:nvPicPr>
          <p:cNvPr id="10244" name="Picture 4" descr="🔒Protege tu Empresa y Evita Sanciones con la LOPD – SAGGA">
            <a:extLst>
              <a:ext uri="{FF2B5EF4-FFF2-40B4-BE49-F238E27FC236}">
                <a16:creationId xmlns:a16="http://schemas.microsoft.com/office/drawing/2014/main" id="{1A2707B1-1BB8-76D8-530F-DC164E9B92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6741" y="1750017"/>
            <a:ext cx="3036110" cy="338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93549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38B9B-2293-AA37-A343-4B15BB1DB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96C1F9-5F55-724A-B6FB-EE0E79169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Bo uso de datos e </a:t>
            </a:r>
            <a:r>
              <a:rPr lang="es-ES" b="1" dirty="0" err="1"/>
              <a:t>imaxes</a:t>
            </a:r>
            <a:endParaRPr lang="es-ES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D9774D9-73B0-AF52-2699-FCBC60E573E4}"/>
              </a:ext>
            </a:extLst>
          </p:cNvPr>
          <p:cNvSpPr txBox="1"/>
          <p:nvPr/>
        </p:nvSpPr>
        <p:spPr>
          <a:xfrm>
            <a:off x="2129079" y="1905000"/>
            <a:ext cx="793384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Aplicamos o principio de </a:t>
            </a:r>
            <a:r>
              <a:rPr lang="pt-BR" dirty="0" err="1"/>
              <a:t>minimización</a:t>
            </a:r>
            <a:r>
              <a:rPr lang="pt-BR" dirty="0"/>
              <a:t>: </a:t>
            </a:r>
            <a:r>
              <a:rPr lang="pt-BR" dirty="0" err="1"/>
              <a:t>recoller</a:t>
            </a:r>
            <a:r>
              <a:rPr lang="pt-BR" dirty="0"/>
              <a:t> só os </a:t>
            </a:r>
            <a:r>
              <a:rPr lang="pt-BR" dirty="0" err="1"/>
              <a:t>datos</a:t>
            </a:r>
            <a:r>
              <a:rPr lang="pt-BR" dirty="0"/>
              <a:t> </a:t>
            </a:r>
            <a:r>
              <a:rPr lang="pt-BR" dirty="0" err="1"/>
              <a:t>necesarios</a:t>
            </a:r>
            <a:r>
              <a:rPr lang="pt-BR" dirty="0"/>
              <a:t> para o </a:t>
            </a:r>
            <a:r>
              <a:rPr lang="pt-BR" dirty="0" err="1"/>
              <a:t>servizo</a:t>
            </a:r>
            <a:r>
              <a:rPr lang="pt-BR" dirty="0"/>
              <a:t> ou </a:t>
            </a:r>
            <a:r>
              <a:rPr lang="pt-BR" dirty="0" err="1"/>
              <a:t>proxecto</a:t>
            </a:r>
            <a:r>
              <a:rPr lang="pt-BR" dirty="0"/>
              <a:t>.</a:t>
            </a:r>
          </a:p>
          <a:p>
            <a:br>
              <a:rPr lang="pt-BR" dirty="0"/>
            </a:br>
            <a:r>
              <a:rPr lang="pt-BR" dirty="0"/>
              <a:t>Informamos as </a:t>
            </a:r>
            <a:r>
              <a:rPr lang="pt-BR" dirty="0" err="1"/>
              <a:t>persoas</a:t>
            </a:r>
            <a:r>
              <a:rPr lang="pt-BR" dirty="0"/>
              <a:t> sobre para que se </a:t>
            </a:r>
            <a:r>
              <a:rPr lang="pt-BR" dirty="0" err="1"/>
              <a:t>usan</a:t>
            </a:r>
            <a:r>
              <a:rPr lang="pt-BR" dirty="0"/>
              <a:t> os seus </a:t>
            </a:r>
            <a:r>
              <a:rPr lang="pt-BR" dirty="0" err="1"/>
              <a:t>datos</a:t>
            </a:r>
            <a:r>
              <a:rPr lang="pt-BR" dirty="0"/>
              <a:t>, canto tempo se </a:t>
            </a:r>
            <a:r>
              <a:rPr lang="pt-BR" dirty="0" err="1"/>
              <a:t>gardan</a:t>
            </a:r>
            <a:r>
              <a:rPr lang="pt-BR" dirty="0"/>
              <a:t> e como </a:t>
            </a:r>
            <a:r>
              <a:rPr lang="pt-BR" dirty="0" err="1"/>
              <a:t>exercen</a:t>
            </a:r>
            <a:r>
              <a:rPr lang="pt-BR" dirty="0"/>
              <a:t> os seus </a:t>
            </a:r>
            <a:r>
              <a:rPr lang="pt-BR" dirty="0" err="1"/>
              <a:t>dereitos</a:t>
            </a:r>
            <a:r>
              <a:rPr lang="pt-BR" dirty="0"/>
              <a:t>.</a:t>
            </a:r>
          </a:p>
          <a:p>
            <a:br>
              <a:rPr lang="pt-BR" dirty="0"/>
            </a:br>
            <a:r>
              <a:rPr lang="pt-BR" dirty="0" err="1"/>
              <a:t>Gardamos</a:t>
            </a:r>
            <a:r>
              <a:rPr lang="pt-BR" dirty="0"/>
              <a:t> fichas e </a:t>
            </a:r>
            <a:r>
              <a:rPr lang="pt-BR" dirty="0" err="1"/>
              <a:t>imaxes</a:t>
            </a:r>
            <a:r>
              <a:rPr lang="pt-BR" dirty="0"/>
              <a:t> </a:t>
            </a:r>
            <a:r>
              <a:rPr lang="pt-BR" dirty="0" err="1"/>
              <a:t>en</a:t>
            </a:r>
            <a:r>
              <a:rPr lang="pt-BR" dirty="0"/>
              <a:t> lugares seguros, </a:t>
            </a:r>
            <a:r>
              <a:rPr lang="pt-BR" dirty="0" err="1"/>
              <a:t>con</a:t>
            </a:r>
            <a:r>
              <a:rPr lang="pt-BR" dirty="0"/>
              <a:t> </a:t>
            </a:r>
            <a:r>
              <a:rPr lang="pt-BR" dirty="0" err="1"/>
              <a:t>acceso</a:t>
            </a:r>
            <a:r>
              <a:rPr lang="pt-BR" dirty="0"/>
              <a:t> limitado e </a:t>
            </a:r>
            <a:r>
              <a:rPr lang="pt-BR" dirty="0" err="1"/>
              <a:t>protección</a:t>
            </a:r>
            <a:r>
              <a:rPr lang="pt-BR" dirty="0"/>
              <a:t> fronte a perdas ou </a:t>
            </a:r>
            <a:r>
              <a:rPr lang="pt-BR" dirty="0" err="1"/>
              <a:t>difusións</a:t>
            </a:r>
            <a:r>
              <a:rPr lang="pt-BR" dirty="0"/>
              <a:t> non autorizadas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5687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0A8C36-43F2-C01D-7406-7EE20A6E6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¿Que é a selección de modelos?</a:t>
            </a:r>
            <a:br>
              <a:rPr lang="es-ES" b="1" dirty="0"/>
            </a:b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837C7A9-9EC1-6664-26D2-63246A443908}"/>
              </a:ext>
            </a:extLst>
          </p:cNvPr>
          <p:cNvSpPr txBox="1"/>
          <p:nvPr/>
        </p:nvSpPr>
        <p:spPr>
          <a:xfrm>
            <a:off x="1370011" y="1706186"/>
            <a:ext cx="101346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0" i="0" dirty="0">
                <a:effectLst/>
                <a:latin typeface="fkGroteskNeue"/>
              </a:rPr>
              <a:t>A selección de modelos é o proceso polo que escollemos as </a:t>
            </a:r>
            <a:r>
              <a:rPr lang="es-ES" sz="2400" b="0" i="0" dirty="0" err="1">
                <a:effectLst/>
                <a:latin typeface="fkGroteskNeue"/>
              </a:rPr>
              <a:t>persoas</a:t>
            </a:r>
            <a:r>
              <a:rPr lang="es-ES" sz="2400" b="0" i="0" dirty="0">
                <a:effectLst/>
                <a:latin typeface="fkGroteskNeue"/>
              </a:rPr>
              <a:t> que van representar </a:t>
            </a:r>
            <a:r>
              <a:rPr lang="es-ES" sz="2400" b="0" i="0" dirty="0" err="1">
                <a:effectLst/>
                <a:latin typeface="fkGroteskNeue"/>
              </a:rPr>
              <a:t>unha</a:t>
            </a:r>
            <a:r>
              <a:rPr lang="es-ES" sz="2400" b="0" i="0" dirty="0">
                <a:effectLst/>
                <a:latin typeface="fkGroteskNeue"/>
              </a:rPr>
              <a:t> </a:t>
            </a:r>
            <a:r>
              <a:rPr lang="es-ES" sz="2400" b="0" i="0" dirty="0" err="1">
                <a:effectLst/>
                <a:latin typeface="fkGroteskNeue"/>
              </a:rPr>
              <a:t>proposta</a:t>
            </a:r>
            <a:r>
              <a:rPr lang="es-ES" sz="2400" b="0" i="0" dirty="0">
                <a:effectLst/>
                <a:latin typeface="fkGroteskNeue"/>
              </a:rPr>
              <a:t> de </a:t>
            </a:r>
            <a:r>
              <a:rPr lang="es-ES" sz="2400" b="0" i="0" dirty="0" err="1">
                <a:effectLst/>
                <a:latin typeface="fkGroteskNeue"/>
              </a:rPr>
              <a:t>imaxe</a:t>
            </a:r>
            <a:r>
              <a:rPr lang="es-ES" sz="2400" b="0" i="0" dirty="0">
                <a:effectLst/>
                <a:latin typeface="fkGroteskNeue"/>
              </a:rPr>
              <a:t> </a:t>
            </a:r>
            <a:r>
              <a:rPr lang="es-ES" sz="2400" b="0" i="0" dirty="0" err="1">
                <a:effectLst/>
                <a:latin typeface="fkGroteskNeue"/>
              </a:rPr>
              <a:t>ou</a:t>
            </a:r>
            <a:r>
              <a:rPr lang="es-ES" sz="2400" b="0" i="0" dirty="0">
                <a:effectLst/>
                <a:latin typeface="fkGroteskNeue"/>
              </a:rPr>
              <a:t> colección de </a:t>
            </a:r>
            <a:r>
              <a:rPr lang="es-ES" sz="2400" b="0" i="0" dirty="0" err="1">
                <a:effectLst/>
                <a:latin typeface="fkGroteskNeue"/>
              </a:rPr>
              <a:t>peiteados</a:t>
            </a:r>
            <a:r>
              <a:rPr lang="es-ES" sz="2400" b="0" i="0" dirty="0">
                <a:effectLst/>
                <a:latin typeface="fkGroteskNeue"/>
              </a:rPr>
              <a:t>.</a:t>
            </a:r>
          </a:p>
          <a:p>
            <a:br>
              <a:rPr lang="es-ES" sz="2400" dirty="0"/>
            </a:br>
            <a:r>
              <a:rPr lang="es-ES" sz="2400" b="0" i="0" dirty="0">
                <a:effectLst/>
                <a:latin typeface="fkGroteskNeue"/>
              </a:rPr>
              <a:t>Ten en conta o concepto artístico do </a:t>
            </a:r>
            <a:r>
              <a:rPr lang="es-ES" sz="2400" b="0" i="0" dirty="0" err="1">
                <a:effectLst/>
                <a:latin typeface="fkGroteskNeue"/>
              </a:rPr>
              <a:t>proxecto</a:t>
            </a:r>
            <a:r>
              <a:rPr lang="es-ES" sz="2400" b="0" i="0" dirty="0">
                <a:effectLst/>
                <a:latin typeface="fkGroteskNeue"/>
              </a:rPr>
              <a:t> e as necesidades técnicas do </a:t>
            </a:r>
            <a:r>
              <a:rPr lang="es-ES" sz="2400" b="0" i="0" dirty="0" err="1">
                <a:effectLst/>
                <a:latin typeface="fkGroteskNeue"/>
              </a:rPr>
              <a:t>cabelo</a:t>
            </a:r>
            <a:r>
              <a:rPr lang="es-ES" sz="2400" b="0" i="0" dirty="0">
                <a:effectLst/>
                <a:latin typeface="fkGroteskNeue"/>
              </a:rPr>
              <a:t>.​</a:t>
            </a:r>
          </a:p>
          <a:p>
            <a:br>
              <a:rPr lang="es-ES" sz="2400" dirty="0"/>
            </a:br>
            <a:r>
              <a:rPr lang="es-ES" sz="2400" b="0" i="0" dirty="0">
                <a:effectLst/>
                <a:latin typeface="fkGroteskNeue"/>
              </a:rPr>
              <a:t>É </a:t>
            </a:r>
            <a:r>
              <a:rPr lang="es-ES" sz="2400" b="0" i="0" dirty="0" err="1">
                <a:effectLst/>
                <a:latin typeface="fkGroteskNeue"/>
              </a:rPr>
              <a:t>unha</a:t>
            </a:r>
            <a:r>
              <a:rPr lang="es-ES" sz="2400" b="0" i="0" dirty="0">
                <a:effectLst/>
                <a:latin typeface="fkGroteskNeue"/>
              </a:rPr>
              <a:t> decisión clave en desfiles, </a:t>
            </a:r>
            <a:r>
              <a:rPr lang="es-ES" sz="2400" b="0" i="0" dirty="0" err="1">
                <a:effectLst/>
                <a:latin typeface="fkGroteskNeue"/>
              </a:rPr>
              <a:t>sesións</a:t>
            </a:r>
            <a:r>
              <a:rPr lang="es-ES" sz="2400" b="0" i="0" dirty="0">
                <a:effectLst/>
                <a:latin typeface="fkGroteskNeue"/>
              </a:rPr>
              <a:t> fotográficas, campañas publicitarias </a:t>
            </a:r>
            <a:r>
              <a:rPr lang="es-ES" sz="2400" b="0" i="0" dirty="0" err="1">
                <a:effectLst/>
                <a:latin typeface="fkGroteskNeue"/>
              </a:rPr>
              <a:t>ou</a:t>
            </a:r>
            <a:r>
              <a:rPr lang="es-ES" sz="2400" b="0" i="0" dirty="0">
                <a:effectLst/>
                <a:latin typeface="fkGroteskNeue"/>
              </a:rPr>
              <a:t> </a:t>
            </a:r>
            <a:r>
              <a:rPr lang="es-ES" sz="2400" b="0" i="0" dirty="0" err="1">
                <a:effectLst/>
                <a:latin typeface="fkGroteskNeue"/>
              </a:rPr>
              <a:t>traballos</a:t>
            </a:r>
            <a:r>
              <a:rPr lang="es-ES" sz="2400" b="0" i="0" dirty="0">
                <a:effectLst/>
                <a:latin typeface="fkGroteskNeue"/>
              </a:rPr>
              <a:t> no salón.</a:t>
            </a:r>
          </a:p>
          <a:p>
            <a:endParaRPr lang="es-ES" sz="2400" dirty="0">
              <a:latin typeface="fkGroteskNeue"/>
            </a:endParaRPr>
          </a:p>
          <a:p>
            <a:r>
              <a:rPr lang="es-ES" sz="1400" dirty="0" err="1"/>
              <a:t>Exemplo</a:t>
            </a:r>
            <a:r>
              <a:rPr lang="es-ES" sz="1400" dirty="0"/>
              <a:t>: colección de </a:t>
            </a:r>
            <a:r>
              <a:rPr lang="es-ES" sz="1400" dirty="0" err="1"/>
              <a:t>peiteados</a:t>
            </a:r>
            <a:r>
              <a:rPr lang="es-ES" sz="1400" dirty="0"/>
              <a:t> de vanguardia vs colección comercial.</a:t>
            </a:r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760463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C53C4-D2D7-3D01-B443-D984D68A66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A8B20B-3E9D-BB4F-8C76-9DEEC2175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Criterios estéticos de selección</a:t>
            </a:r>
            <a:br>
              <a:rPr lang="es-ES" dirty="0"/>
            </a:br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9F15B98-7ECF-F96D-459C-B26D5BD5A820}"/>
              </a:ext>
            </a:extLst>
          </p:cNvPr>
          <p:cNvSpPr txBox="1"/>
          <p:nvPr/>
        </p:nvSpPr>
        <p:spPr>
          <a:xfrm>
            <a:off x="1058092" y="2104898"/>
            <a:ext cx="8046720" cy="2286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Adecuación </a:t>
            </a:r>
            <a:r>
              <a:rPr lang="es-ES" b="1" dirty="0" err="1"/>
              <a:t>ao</a:t>
            </a:r>
            <a:r>
              <a:rPr lang="es-ES" b="1" dirty="0"/>
              <a:t> concepto</a:t>
            </a:r>
            <a:r>
              <a:rPr lang="es-ES" dirty="0"/>
              <a:t>: a modelo debe </a:t>
            </a:r>
            <a:r>
              <a:rPr lang="es-ES" dirty="0" err="1"/>
              <a:t>encaixar</a:t>
            </a:r>
            <a:r>
              <a:rPr lang="es-ES" dirty="0"/>
              <a:t> </a:t>
            </a:r>
            <a:r>
              <a:rPr lang="es-ES" dirty="0" err="1"/>
              <a:t>co</a:t>
            </a:r>
            <a:r>
              <a:rPr lang="es-ES" dirty="0"/>
              <a:t> estilo (</a:t>
            </a:r>
            <a:r>
              <a:rPr lang="es-ES" dirty="0" err="1"/>
              <a:t>noiva</a:t>
            </a:r>
            <a:r>
              <a:rPr lang="es-ES" dirty="0"/>
              <a:t>, editorial, pasarela comercial, vanguardia, etc.).</a:t>
            </a:r>
          </a:p>
          <a:p>
            <a:br>
              <a:rPr lang="es-ES" dirty="0"/>
            </a:br>
            <a:r>
              <a:rPr lang="es-ES" b="1" dirty="0" err="1"/>
              <a:t>Morfoloxía</a:t>
            </a:r>
            <a:r>
              <a:rPr lang="es-ES" b="1" dirty="0"/>
              <a:t>: </a:t>
            </a:r>
            <a:r>
              <a:rPr lang="es-ES" dirty="0"/>
              <a:t>analizamos rosto, </a:t>
            </a:r>
            <a:r>
              <a:rPr lang="es-ES" dirty="0" err="1"/>
              <a:t>proporcións</a:t>
            </a:r>
            <a:r>
              <a:rPr lang="es-ES" dirty="0"/>
              <a:t>, liñas e </a:t>
            </a:r>
            <a:r>
              <a:rPr lang="es-ES" dirty="0" err="1"/>
              <a:t>volumes</a:t>
            </a:r>
            <a:r>
              <a:rPr lang="es-ES" dirty="0"/>
              <a:t> que queremos potenciar </a:t>
            </a:r>
            <a:r>
              <a:rPr lang="es-ES" dirty="0" err="1"/>
              <a:t>ou</a:t>
            </a:r>
            <a:r>
              <a:rPr lang="es-ES" dirty="0"/>
              <a:t> compensar </a:t>
            </a:r>
            <a:r>
              <a:rPr lang="es-ES" dirty="0" err="1"/>
              <a:t>co</a:t>
            </a:r>
            <a:r>
              <a:rPr lang="es-ES" dirty="0"/>
              <a:t> </a:t>
            </a:r>
            <a:r>
              <a:rPr lang="es-ES" dirty="0" err="1"/>
              <a:t>peiteado</a:t>
            </a:r>
            <a:r>
              <a:rPr lang="es-ES" dirty="0"/>
              <a:t>.​</a:t>
            </a:r>
          </a:p>
          <a:p>
            <a:br>
              <a:rPr lang="es-ES" dirty="0"/>
            </a:br>
            <a:r>
              <a:rPr lang="es-ES" b="1" dirty="0"/>
              <a:t>Expresión e </a:t>
            </a:r>
            <a:r>
              <a:rPr lang="es-ES" b="1" dirty="0" err="1"/>
              <a:t>actitude</a:t>
            </a:r>
            <a:r>
              <a:rPr lang="es-ES" b="1" dirty="0"/>
              <a:t>: </a:t>
            </a:r>
            <a:r>
              <a:rPr lang="es-ES" dirty="0"/>
              <a:t>buscamos </a:t>
            </a:r>
            <a:r>
              <a:rPr lang="es-ES" dirty="0" err="1"/>
              <a:t>presenza</a:t>
            </a:r>
            <a:r>
              <a:rPr lang="es-ES" dirty="0"/>
              <a:t> escénica, </a:t>
            </a:r>
            <a:r>
              <a:rPr lang="es-ES" dirty="0" err="1"/>
              <a:t>expresividade</a:t>
            </a:r>
            <a:r>
              <a:rPr lang="es-ES" dirty="0"/>
              <a:t> e </a:t>
            </a:r>
            <a:r>
              <a:rPr lang="es-ES" dirty="0" err="1"/>
              <a:t>capacidade</a:t>
            </a:r>
            <a:r>
              <a:rPr lang="es-ES" dirty="0"/>
              <a:t> de comunicar a idea.​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AE07D2C1-7D52-9294-8BD5-3DB7742851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5108" y="1905000"/>
            <a:ext cx="2592000" cy="32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0057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2D6C9F60-7512-5B1A-7417-D5DEC3BE13A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0" r="4198" b="18476"/>
          <a:stretch>
            <a:fillRect/>
          </a:stretch>
        </p:blipFill>
        <p:spPr bwMode="auto">
          <a:xfrm>
            <a:off x="720924" y="1356253"/>
            <a:ext cx="3744000" cy="4591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A917F02-00BA-12CE-3049-66E8D2CA1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Criterios técnicos de selección</a:t>
            </a:r>
            <a:br>
              <a:rPr lang="es-ES" dirty="0"/>
            </a:br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538C94C-7A1A-831F-C42B-CB354D2399C7}"/>
              </a:ext>
            </a:extLst>
          </p:cNvPr>
          <p:cNvSpPr txBox="1"/>
          <p:nvPr/>
        </p:nvSpPr>
        <p:spPr>
          <a:xfrm>
            <a:off x="4464924" y="1559172"/>
            <a:ext cx="737833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Cabelo: </a:t>
            </a:r>
            <a:r>
              <a:rPr lang="pt-BR" dirty="0" err="1"/>
              <a:t>lonxitude</a:t>
            </a:r>
            <a:r>
              <a:rPr lang="pt-BR" dirty="0"/>
              <a:t>, densidade, forma natural, estado do cabelo e do coiro cabeludo.</a:t>
            </a:r>
          </a:p>
          <a:p>
            <a:br>
              <a:rPr lang="pt-BR" dirty="0"/>
            </a:br>
            <a:r>
              <a:rPr lang="pt-BR" b="1" dirty="0"/>
              <a:t>Viabilidade dos </a:t>
            </a:r>
            <a:r>
              <a:rPr lang="pt-BR" b="1" dirty="0" err="1"/>
              <a:t>cambios</a:t>
            </a:r>
            <a:r>
              <a:rPr lang="pt-BR" b="1" dirty="0"/>
              <a:t>: </a:t>
            </a:r>
            <a:r>
              <a:rPr lang="pt-BR" dirty="0"/>
              <a:t>se é </a:t>
            </a:r>
            <a:r>
              <a:rPr lang="pt-BR" dirty="0" err="1"/>
              <a:t>posible</a:t>
            </a:r>
            <a:r>
              <a:rPr lang="pt-BR" dirty="0"/>
              <a:t> realizar cortes, cores ou texturas previstos dentro do tempo e cos produtos </a:t>
            </a:r>
            <a:r>
              <a:rPr lang="pt-BR" dirty="0" err="1"/>
              <a:t>dispoñibles</a:t>
            </a:r>
            <a:r>
              <a:rPr lang="pt-BR" dirty="0"/>
              <a:t>.​</a:t>
            </a:r>
          </a:p>
          <a:p>
            <a:br>
              <a:rPr lang="pt-BR" dirty="0"/>
            </a:br>
            <a:r>
              <a:rPr lang="pt-BR" b="1" dirty="0"/>
              <a:t>Compatibilidade </a:t>
            </a:r>
            <a:r>
              <a:rPr lang="pt-BR" b="1" dirty="0" err="1"/>
              <a:t>co</a:t>
            </a:r>
            <a:r>
              <a:rPr lang="pt-BR" b="1" dirty="0"/>
              <a:t> resto do equipo</a:t>
            </a:r>
            <a:r>
              <a:rPr lang="pt-BR" dirty="0"/>
              <a:t>: </a:t>
            </a:r>
            <a:r>
              <a:rPr lang="pt-BR" dirty="0" err="1"/>
              <a:t>maquillaxe</a:t>
            </a:r>
            <a:r>
              <a:rPr lang="pt-BR" dirty="0"/>
              <a:t>, </a:t>
            </a:r>
            <a:r>
              <a:rPr lang="pt-BR" dirty="0" err="1"/>
              <a:t>vestiario</a:t>
            </a:r>
            <a:r>
              <a:rPr lang="pt-BR" dirty="0"/>
              <a:t> e </a:t>
            </a:r>
            <a:r>
              <a:rPr lang="pt-BR" dirty="0" err="1"/>
              <a:t>fotografía</a:t>
            </a:r>
            <a:r>
              <a:rPr lang="pt-BR" dirty="0"/>
              <a:t> </a:t>
            </a:r>
            <a:r>
              <a:rPr lang="pt-BR" dirty="0" err="1"/>
              <a:t>deben</a:t>
            </a:r>
            <a:r>
              <a:rPr lang="pt-BR" dirty="0"/>
              <a:t> poder </a:t>
            </a:r>
            <a:r>
              <a:rPr lang="pt-BR" dirty="0" err="1"/>
              <a:t>traballar</a:t>
            </a:r>
            <a:r>
              <a:rPr lang="pt-BR" dirty="0"/>
              <a:t> </a:t>
            </a:r>
            <a:r>
              <a:rPr lang="pt-BR" dirty="0" err="1"/>
              <a:t>coherentemente</a:t>
            </a:r>
            <a:r>
              <a:rPr lang="pt-BR" dirty="0"/>
              <a:t> sobre a mesma </a:t>
            </a:r>
            <a:r>
              <a:rPr lang="pt-BR" dirty="0" err="1"/>
              <a:t>persoa</a:t>
            </a:r>
            <a:r>
              <a:rPr lang="pt-BR" dirty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86835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5475F7-C312-FE94-6F46-BDCA4F45B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0428" y="531120"/>
            <a:ext cx="7995684" cy="1280890"/>
          </a:xfrm>
        </p:spPr>
        <p:txBody>
          <a:bodyPr/>
          <a:lstStyle/>
          <a:p>
            <a:r>
              <a:rPr lang="es-ES" b="1" dirty="0" err="1"/>
              <a:t>Outros</a:t>
            </a:r>
            <a:r>
              <a:rPr lang="es-ES" b="1" dirty="0"/>
              <a:t> factores: </a:t>
            </a:r>
            <a:r>
              <a:rPr lang="es-ES" b="1" dirty="0" err="1"/>
              <a:t>diversidade</a:t>
            </a:r>
            <a:r>
              <a:rPr lang="es-ES" b="1" dirty="0"/>
              <a:t> e </a:t>
            </a:r>
            <a:r>
              <a:rPr lang="es-ES" b="1" dirty="0" err="1"/>
              <a:t>profesionalidade</a:t>
            </a:r>
            <a:endParaRPr lang="es-ES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B88FC0B-B225-3536-E685-9D2E837C7979}"/>
              </a:ext>
            </a:extLst>
          </p:cNvPr>
          <p:cNvSpPr txBox="1"/>
          <p:nvPr/>
        </p:nvSpPr>
        <p:spPr>
          <a:xfrm>
            <a:off x="2360428" y="2297714"/>
            <a:ext cx="79956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Inclusión</a:t>
            </a:r>
            <a:r>
              <a:rPr lang="pt-BR" b="1" dirty="0"/>
              <a:t> e diversidade: </a:t>
            </a:r>
            <a:r>
              <a:rPr lang="pt-BR" dirty="0"/>
              <a:t>Nos </a:t>
            </a:r>
            <a:r>
              <a:rPr lang="pt-BR" dirty="0" err="1"/>
              <a:t>proxectos</a:t>
            </a:r>
            <a:r>
              <a:rPr lang="pt-BR" dirty="0"/>
              <a:t> </a:t>
            </a:r>
            <a:r>
              <a:rPr lang="pt-BR" dirty="0" err="1"/>
              <a:t>actuais</a:t>
            </a:r>
            <a:r>
              <a:rPr lang="pt-BR" dirty="0"/>
              <a:t> </a:t>
            </a:r>
            <a:r>
              <a:rPr lang="pt-BR" dirty="0" err="1"/>
              <a:t>valórase</a:t>
            </a:r>
            <a:r>
              <a:rPr lang="pt-BR" dirty="0"/>
              <a:t> a diversidade de idade, </a:t>
            </a:r>
            <a:r>
              <a:rPr lang="pt-BR" dirty="0" err="1"/>
              <a:t>xénero</a:t>
            </a:r>
            <a:r>
              <a:rPr lang="pt-BR" dirty="0"/>
              <a:t>, etnia e </a:t>
            </a:r>
            <a:r>
              <a:rPr lang="pt-BR" dirty="0" err="1"/>
              <a:t>tipoloxía</a:t>
            </a:r>
            <a:r>
              <a:rPr lang="pt-BR" dirty="0"/>
              <a:t> corporal, adaptada á </a:t>
            </a:r>
            <a:r>
              <a:rPr lang="pt-BR" dirty="0" err="1"/>
              <a:t>imaxe</a:t>
            </a:r>
            <a:r>
              <a:rPr lang="pt-BR" dirty="0"/>
              <a:t> de marca.</a:t>
            </a:r>
          </a:p>
          <a:p>
            <a:endParaRPr lang="pt-BR" dirty="0"/>
          </a:p>
          <a:p>
            <a:r>
              <a:rPr lang="pt-BR" b="1" dirty="0" err="1"/>
              <a:t>Actitude</a:t>
            </a:r>
            <a:r>
              <a:rPr lang="pt-BR" b="1" dirty="0"/>
              <a:t> </a:t>
            </a:r>
            <a:r>
              <a:rPr lang="pt-BR" b="1" dirty="0" err="1"/>
              <a:t>profesionalidade</a:t>
            </a:r>
            <a:r>
              <a:rPr lang="pt-BR" b="1" dirty="0"/>
              <a:t>: </a:t>
            </a:r>
            <a:r>
              <a:rPr lang="pt-BR" dirty="0"/>
              <a:t>É importante que a modelo sexa </a:t>
            </a:r>
            <a:r>
              <a:rPr lang="pt-BR" dirty="0" err="1"/>
              <a:t>responsable</a:t>
            </a:r>
            <a:r>
              <a:rPr lang="pt-BR" dirty="0"/>
              <a:t>, </a:t>
            </a:r>
            <a:r>
              <a:rPr lang="pt-BR" dirty="0" err="1"/>
              <a:t>puntual</a:t>
            </a:r>
            <a:r>
              <a:rPr lang="pt-BR" dirty="0"/>
              <a:t> e </a:t>
            </a:r>
            <a:r>
              <a:rPr lang="pt-BR" dirty="0" err="1"/>
              <a:t>respectuosa</a:t>
            </a:r>
            <a:r>
              <a:rPr lang="pt-BR" dirty="0"/>
              <a:t> cos tempos e </a:t>
            </a:r>
            <a:r>
              <a:rPr lang="pt-BR" dirty="0" err="1"/>
              <a:t>co</a:t>
            </a:r>
            <a:r>
              <a:rPr lang="pt-BR" dirty="0"/>
              <a:t> equipo e no cumprimento de acordos.</a:t>
            </a:r>
          </a:p>
          <a:p>
            <a:endParaRPr lang="pt-BR" dirty="0"/>
          </a:p>
          <a:p>
            <a:r>
              <a:rPr lang="pt-BR" b="1" dirty="0" err="1"/>
              <a:t>Comunicación</a:t>
            </a:r>
            <a:r>
              <a:rPr lang="pt-BR" b="1" dirty="0"/>
              <a:t> fluída: </a:t>
            </a:r>
            <a:r>
              <a:rPr lang="pt-BR" dirty="0"/>
              <a:t>Unha boa </a:t>
            </a:r>
            <a:r>
              <a:rPr lang="pt-BR" dirty="0" err="1"/>
              <a:t>comunicación</a:t>
            </a:r>
            <a:r>
              <a:rPr lang="pt-BR" dirty="0"/>
              <a:t> facilita a </a:t>
            </a:r>
            <a:r>
              <a:rPr lang="pt-BR" dirty="0" err="1"/>
              <a:t>consecución</a:t>
            </a:r>
            <a:r>
              <a:rPr lang="pt-BR" dirty="0"/>
              <a:t> do resultado estético previsto</a:t>
            </a:r>
          </a:p>
          <a:p>
            <a:br>
              <a:rPr lang="pt-BR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35982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0B34ED-9718-3A94-B7DD-F5A500FFC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        ¿Qué é un casting?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260626-6016-9805-0AD1-75D9E674E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09" y="2121894"/>
            <a:ext cx="6542923" cy="4375467"/>
          </a:xfrm>
        </p:spPr>
        <p:txBody>
          <a:bodyPr>
            <a:normAutofit/>
          </a:bodyPr>
          <a:lstStyle/>
          <a:p>
            <a:r>
              <a:rPr lang="es-ES" dirty="0"/>
              <a:t>O casting é un proceso organizado para ver, valorar e seleccionar modelos para un </a:t>
            </a:r>
            <a:r>
              <a:rPr lang="es-ES" dirty="0" err="1"/>
              <a:t>proxecto</a:t>
            </a:r>
            <a:r>
              <a:rPr lang="es-ES" dirty="0"/>
              <a:t> concreto.</a:t>
            </a:r>
          </a:p>
          <a:p>
            <a:br>
              <a:rPr lang="es-ES" dirty="0"/>
            </a:br>
            <a:r>
              <a:rPr lang="es-ES" dirty="0"/>
              <a:t>Permite comprobar en directo a adecuación estética, técnica e a </a:t>
            </a:r>
            <a:r>
              <a:rPr lang="es-ES" dirty="0" err="1"/>
              <a:t>actitude</a:t>
            </a:r>
            <a:r>
              <a:rPr lang="es-ES" dirty="0"/>
              <a:t> da </a:t>
            </a:r>
            <a:r>
              <a:rPr lang="es-ES" dirty="0" err="1"/>
              <a:t>persoa</a:t>
            </a:r>
            <a:r>
              <a:rPr lang="es-ES" dirty="0"/>
              <a:t> modelo.</a:t>
            </a:r>
          </a:p>
          <a:p>
            <a:br>
              <a:rPr lang="es-ES" dirty="0"/>
            </a:br>
            <a:r>
              <a:rPr lang="es-ES" dirty="0" err="1"/>
              <a:t>Na</a:t>
            </a:r>
            <a:r>
              <a:rPr lang="es-ES" dirty="0"/>
              <a:t> FP podemos </a:t>
            </a:r>
            <a:r>
              <a:rPr lang="es-ES" dirty="0" err="1"/>
              <a:t>empregalo</a:t>
            </a:r>
            <a:r>
              <a:rPr lang="es-ES" dirty="0"/>
              <a:t> para </a:t>
            </a:r>
            <a:r>
              <a:rPr lang="es-ES" dirty="0" err="1"/>
              <a:t>coleccións</a:t>
            </a:r>
            <a:r>
              <a:rPr lang="es-ES" dirty="0"/>
              <a:t>, </a:t>
            </a:r>
            <a:r>
              <a:rPr lang="es-ES" dirty="0" err="1"/>
              <a:t>books</a:t>
            </a:r>
            <a:r>
              <a:rPr lang="es-ES" dirty="0"/>
              <a:t> fotográficos </a:t>
            </a:r>
            <a:r>
              <a:rPr lang="es-ES" dirty="0" err="1"/>
              <a:t>ou</a:t>
            </a:r>
            <a:r>
              <a:rPr lang="es-ES" dirty="0"/>
              <a:t> vídeos </a:t>
            </a:r>
            <a:r>
              <a:rPr lang="es-ES" dirty="0" err="1"/>
              <a:t>promocionais</a:t>
            </a:r>
            <a:r>
              <a:rPr lang="es-ES" dirty="0"/>
              <a:t> do centro.</a:t>
            </a:r>
          </a:p>
          <a:p>
            <a:pPr marL="0" indent="0">
              <a:buNone/>
            </a:pPr>
            <a:br>
              <a:rPr lang="es-ES" dirty="0"/>
            </a:b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4102" name="Picture 6" descr="50 peinados de pasarela para copiar en casa esta primavera | Fotos |  Belleza | S Moda | EL PAÍS">
            <a:extLst>
              <a:ext uri="{FF2B5EF4-FFF2-40B4-BE49-F238E27FC236}">
                <a16:creationId xmlns:a16="http://schemas.microsoft.com/office/drawing/2014/main" id="{21AAE8AE-1EC7-D59A-463F-3243FB857B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654"/>
          <a:stretch>
            <a:fillRect/>
          </a:stretch>
        </p:blipFill>
        <p:spPr bwMode="auto">
          <a:xfrm>
            <a:off x="7216632" y="2737445"/>
            <a:ext cx="4446949" cy="26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887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EB84AE-7A49-5393-124A-B68CB6873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05491B-7EE2-BD62-DFC3-168E606B9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b="1" dirty="0"/>
              <a:t>Fases</a:t>
            </a:r>
            <a:r>
              <a:rPr lang="es-ES" b="1" dirty="0"/>
              <a:t> </a:t>
            </a:r>
            <a:r>
              <a:rPr lang="es-ES" b="1" dirty="0" err="1"/>
              <a:t>principais</a:t>
            </a:r>
            <a:r>
              <a:rPr lang="es-ES" b="1" dirty="0"/>
              <a:t> </a:t>
            </a:r>
            <a:r>
              <a:rPr lang="es-ES" b="1" dirty="0" err="1"/>
              <a:t>dun</a:t>
            </a:r>
            <a:r>
              <a:rPr lang="es-ES" b="1" dirty="0"/>
              <a:t> casting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A469A4-162E-7177-B8DB-EE9290313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437" y="1816231"/>
            <a:ext cx="11406753" cy="3777622"/>
          </a:xfrm>
        </p:spPr>
        <p:txBody>
          <a:bodyPr/>
          <a:lstStyle/>
          <a:p>
            <a:r>
              <a:rPr lang="es-ES" b="1" dirty="0"/>
              <a:t>1 – Planificación</a:t>
            </a:r>
            <a:r>
              <a:rPr lang="es-ES" dirty="0"/>
              <a:t>: definir </a:t>
            </a:r>
            <a:r>
              <a:rPr lang="es-ES" dirty="0" err="1"/>
              <a:t>obxectivo</a:t>
            </a:r>
            <a:r>
              <a:rPr lang="es-ES" dirty="0"/>
              <a:t>, perfil de modelo, datas e equipo.​</a:t>
            </a:r>
          </a:p>
          <a:p>
            <a:pPr marL="0" indent="0">
              <a:buNone/>
            </a:pPr>
            <a:endParaRPr lang="es-ES" dirty="0"/>
          </a:p>
          <a:p>
            <a:r>
              <a:rPr lang="es-ES" b="1" dirty="0"/>
              <a:t>2 – Convocatoria e preselección: </a:t>
            </a:r>
            <a:r>
              <a:rPr lang="es-ES" dirty="0"/>
              <a:t>anuncio, recepción de fichas e fotos.​</a:t>
            </a:r>
          </a:p>
          <a:p>
            <a:pPr marL="0" indent="0">
              <a:buNone/>
            </a:pPr>
            <a:endParaRPr lang="es-ES" dirty="0"/>
          </a:p>
          <a:p>
            <a:r>
              <a:rPr lang="es-ES" b="1" dirty="0"/>
              <a:t>3 – Casting presencial: </a:t>
            </a:r>
            <a:r>
              <a:rPr lang="es-ES" dirty="0"/>
              <a:t>observación, proba técnica e </a:t>
            </a:r>
            <a:r>
              <a:rPr lang="es-ES" dirty="0" err="1"/>
              <a:t>rexistro</a:t>
            </a:r>
            <a:r>
              <a:rPr lang="es-ES" dirty="0"/>
              <a:t> de datos.</a:t>
            </a:r>
          </a:p>
          <a:p>
            <a:pPr marL="0" indent="0">
              <a:buNone/>
            </a:pPr>
            <a:endParaRPr lang="es-ES" dirty="0"/>
          </a:p>
          <a:p>
            <a:r>
              <a:rPr lang="es-ES" b="1" dirty="0"/>
              <a:t>4 – Valoración e selección final: </a:t>
            </a:r>
            <a:r>
              <a:rPr lang="es-ES" dirty="0"/>
              <a:t>uso </a:t>
            </a:r>
            <a:r>
              <a:rPr lang="es-ES" dirty="0" err="1"/>
              <a:t>dunha</a:t>
            </a:r>
            <a:r>
              <a:rPr lang="es-ES" dirty="0"/>
              <a:t> </a:t>
            </a:r>
            <a:r>
              <a:rPr lang="es-ES" dirty="0" err="1"/>
              <a:t>grella</a:t>
            </a:r>
            <a:r>
              <a:rPr lang="es-ES" dirty="0"/>
              <a:t>/escala e </a:t>
            </a:r>
            <a:r>
              <a:rPr lang="es-ES" dirty="0" err="1"/>
              <a:t>arquivo</a:t>
            </a:r>
            <a:r>
              <a:rPr lang="es-ES" dirty="0"/>
              <a:t> da información.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1A59D21-FE52-1569-4BAA-002D86557614}"/>
              </a:ext>
            </a:extLst>
          </p:cNvPr>
          <p:cNvSpPr txBox="1"/>
          <p:nvPr/>
        </p:nvSpPr>
        <p:spPr>
          <a:xfrm>
            <a:off x="-1926957" y="4186238"/>
            <a:ext cx="209289233" cy="36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Picture 2" descr="El Casting, talent show, música, la 7, Antonio Hidalgo.">
            <a:extLst>
              <a:ext uri="{FF2B5EF4-FFF2-40B4-BE49-F238E27FC236}">
                <a16:creationId xmlns:a16="http://schemas.microsoft.com/office/drawing/2014/main" id="{74F8BD6E-46DD-5C0B-AF94-CC4EA52041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36" r="13366"/>
          <a:stretch>
            <a:fillRect/>
          </a:stretch>
        </p:blipFill>
        <p:spPr bwMode="auto">
          <a:xfrm>
            <a:off x="9242454" y="1781959"/>
            <a:ext cx="2348345" cy="2493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2543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A0586-DCE7-3471-9253-BE7BADCE2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BFEC13-C284-26E0-B256-A828A22C8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Planificación do casting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5A25EAA-58CA-15A7-A40E-29297DB7E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2480" y="1573460"/>
            <a:ext cx="7360700" cy="2952045"/>
          </a:xfrm>
        </p:spPr>
        <p:txBody>
          <a:bodyPr>
            <a:normAutofit fontScale="92500" lnSpcReduction="10000"/>
          </a:bodyPr>
          <a:lstStyle/>
          <a:p>
            <a:r>
              <a:rPr lang="pt-BR" b="1" dirty="0"/>
              <a:t>Definimos o concepto estético </a:t>
            </a:r>
            <a:r>
              <a:rPr lang="pt-BR" dirty="0"/>
              <a:t>e o resultado que queremos </a:t>
            </a:r>
            <a:r>
              <a:rPr lang="pt-BR" dirty="0" err="1"/>
              <a:t>amosar</a:t>
            </a:r>
            <a:r>
              <a:rPr lang="pt-BR" dirty="0"/>
              <a:t> (estudo artístico).​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b="1" dirty="0"/>
              <a:t>Determinamos número de </a:t>
            </a:r>
            <a:r>
              <a:rPr lang="pt-BR" b="1" dirty="0" err="1"/>
              <a:t>persoas</a:t>
            </a:r>
            <a:r>
              <a:rPr lang="pt-BR" b="1" dirty="0"/>
              <a:t> </a:t>
            </a:r>
            <a:r>
              <a:rPr lang="pt-BR" dirty="0"/>
              <a:t>modelo precisamos e que </a:t>
            </a:r>
            <a:r>
              <a:rPr lang="pt-BR" dirty="0" err="1"/>
              <a:t>perfís</a:t>
            </a:r>
            <a:r>
              <a:rPr lang="pt-BR" dirty="0"/>
              <a:t> de cabelo e </a:t>
            </a:r>
            <a:r>
              <a:rPr lang="pt-BR" dirty="0" err="1"/>
              <a:t>imaxe</a:t>
            </a:r>
            <a:r>
              <a:rPr lang="pt-BR" dirty="0"/>
              <a:t> buscamos.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b="1" dirty="0"/>
              <a:t>Organizamos  o equipo implicado</a:t>
            </a:r>
            <a:r>
              <a:rPr lang="pt-BR" dirty="0"/>
              <a:t>: </a:t>
            </a:r>
            <a:r>
              <a:rPr lang="pt-BR" dirty="0" err="1"/>
              <a:t>peiteado</a:t>
            </a:r>
            <a:r>
              <a:rPr lang="pt-BR" dirty="0"/>
              <a:t>, </a:t>
            </a:r>
            <a:r>
              <a:rPr lang="pt-BR" dirty="0" err="1"/>
              <a:t>maquillaxe</a:t>
            </a:r>
            <a:r>
              <a:rPr lang="pt-BR" dirty="0"/>
              <a:t>, estilismo de </a:t>
            </a:r>
            <a:r>
              <a:rPr lang="pt-BR" dirty="0" err="1"/>
              <a:t>vestiario</a:t>
            </a:r>
            <a:r>
              <a:rPr lang="pt-BR" dirty="0"/>
              <a:t> e </a:t>
            </a:r>
            <a:r>
              <a:rPr lang="pt-BR" dirty="0" err="1"/>
              <a:t>fotografía</a:t>
            </a:r>
            <a:r>
              <a:rPr lang="pt-BR" dirty="0"/>
              <a:t> ou vídeo</a:t>
            </a:r>
            <a:br>
              <a:rPr lang="pt-BR" dirty="0"/>
            </a:br>
            <a:br>
              <a:rPr lang="pt-BR" dirty="0"/>
            </a:br>
            <a:endParaRPr lang="es-ES" dirty="0"/>
          </a:p>
        </p:txBody>
      </p:sp>
      <p:pic>
        <p:nvPicPr>
          <p:cNvPr id="9218" name="Picture 2" descr="29 mil resultados de imágenes, fotos de stock e ilustraciones libres de  regalías para Fotos de peluquera | Shutterstock">
            <a:extLst>
              <a:ext uri="{FF2B5EF4-FFF2-40B4-BE49-F238E27FC236}">
                <a16:creationId xmlns:a16="http://schemas.microsoft.com/office/drawing/2014/main" id="{23AC4BB3-C5C9-9EB3-163C-E8ED02937A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94"/>
          <a:stretch>
            <a:fillRect/>
          </a:stretch>
        </p:blipFill>
        <p:spPr bwMode="auto">
          <a:xfrm>
            <a:off x="687388" y="1573460"/>
            <a:ext cx="3506088" cy="2250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14 mil resultados de imágenes, fotos de stock e ilustraciones libres de  regalías para Makeup team | Shutterstock">
            <a:extLst>
              <a:ext uri="{FF2B5EF4-FFF2-40B4-BE49-F238E27FC236}">
                <a16:creationId xmlns:a16="http://schemas.microsoft.com/office/drawing/2014/main" id="{46EE6F9C-3CBC-FAD1-406F-724DEFEF51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40" b="7270"/>
          <a:stretch>
            <a:fillRect/>
          </a:stretch>
        </p:blipFill>
        <p:spPr bwMode="auto">
          <a:xfrm>
            <a:off x="1675535" y="4577890"/>
            <a:ext cx="3395774" cy="16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4" name="Picture 8" descr="ArtPhotography (@artphotographybrand) • Facebook">
            <a:extLst>
              <a:ext uri="{FF2B5EF4-FFF2-40B4-BE49-F238E27FC236}">
                <a16:creationId xmlns:a16="http://schemas.microsoft.com/office/drawing/2014/main" id="{0B5418C7-FD4C-493A-E5EC-E0BD80A68C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933" y="4577890"/>
            <a:ext cx="2538000" cy="16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3410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C897A8-8CEB-BC9A-70B1-A76C0EA3A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err="1"/>
              <a:t>Diversidade</a:t>
            </a:r>
            <a:r>
              <a:rPr lang="es-ES" b="1" dirty="0"/>
              <a:t> e </a:t>
            </a:r>
            <a:r>
              <a:rPr lang="es-ES" b="1" dirty="0" err="1"/>
              <a:t>actitude</a:t>
            </a:r>
            <a:r>
              <a:rPr lang="es-ES" b="1" dirty="0"/>
              <a:t> profesional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FDCD7C4-B3D9-EA2F-7EF5-77198502747C}"/>
              </a:ext>
            </a:extLst>
          </p:cNvPr>
          <p:cNvSpPr txBox="1"/>
          <p:nvPr/>
        </p:nvSpPr>
        <p:spPr>
          <a:xfrm>
            <a:off x="1868211" y="2246811"/>
            <a:ext cx="87171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Nos </a:t>
            </a:r>
            <a:r>
              <a:rPr lang="pt-BR" dirty="0" err="1"/>
              <a:t>proxectos</a:t>
            </a:r>
            <a:r>
              <a:rPr lang="pt-BR" dirty="0"/>
              <a:t> </a:t>
            </a:r>
            <a:r>
              <a:rPr lang="pt-BR" dirty="0" err="1"/>
              <a:t>actuais</a:t>
            </a:r>
            <a:r>
              <a:rPr lang="pt-BR" dirty="0"/>
              <a:t> </a:t>
            </a:r>
            <a:r>
              <a:rPr lang="pt-BR" dirty="0" err="1"/>
              <a:t>valórase</a:t>
            </a:r>
            <a:r>
              <a:rPr lang="pt-BR" dirty="0"/>
              <a:t> a diversidade de idade, </a:t>
            </a:r>
            <a:r>
              <a:rPr lang="pt-BR" dirty="0" err="1"/>
              <a:t>xénero</a:t>
            </a:r>
            <a:r>
              <a:rPr lang="pt-BR" dirty="0"/>
              <a:t>, etnia e </a:t>
            </a:r>
            <a:r>
              <a:rPr lang="pt-BR" dirty="0" err="1"/>
              <a:t>tipoloxía</a:t>
            </a:r>
            <a:r>
              <a:rPr lang="pt-BR" dirty="0"/>
              <a:t> corporal, adaptada á </a:t>
            </a:r>
            <a:r>
              <a:rPr lang="pt-BR" dirty="0" err="1"/>
              <a:t>imaxe</a:t>
            </a:r>
            <a:r>
              <a:rPr lang="pt-BR" dirty="0"/>
              <a:t> de marca.</a:t>
            </a:r>
          </a:p>
          <a:p>
            <a:br>
              <a:rPr lang="pt-BR" dirty="0"/>
            </a:br>
            <a:r>
              <a:rPr lang="pt-BR" dirty="0"/>
              <a:t>É importante que a modelo sexa </a:t>
            </a:r>
            <a:r>
              <a:rPr lang="pt-BR" dirty="0" err="1"/>
              <a:t>responsable</a:t>
            </a:r>
            <a:r>
              <a:rPr lang="pt-BR" dirty="0"/>
              <a:t>, </a:t>
            </a:r>
            <a:r>
              <a:rPr lang="pt-BR" dirty="0" err="1"/>
              <a:t>puntual</a:t>
            </a:r>
            <a:r>
              <a:rPr lang="pt-BR" dirty="0"/>
              <a:t> e </a:t>
            </a:r>
            <a:r>
              <a:rPr lang="pt-BR" dirty="0" err="1"/>
              <a:t>respectuosa</a:t>
            </a:r>
            <a:r>
              <a:rPr lang="pt-BR" dirty="0"/>
              <a:t> cos tempos e </a:t>
            </a:r>
            <a:r>
              <a:rPr lang="pt-BR" dirty="0" err="1"/>
              <a:t>co</a:t>
            </a:r>
            <a:r>
              <a:rPr lang="pt-BR" dirty="0"/>
              <a:t> equipo.​</a:t>
            </a:r>
          </a:p>
          <a:p>
            <a:br>
              <a:rPr lang="pt-BR" dirty="0"/>
            </a:br>
            <a:r>
              <a:rPr lang="pt-BR" dirty="0"/>
              <a:t>Unha boa </a:t>
            </a:r>
            <a:r>
              <a:rPr lang="pt-BR" dirty="0" err="1"/>
              <a:t>comunicación</a:t>
            </a:r>
            <a:r>
              <a:rPr lang="pt-BR" dirty="0"/>
              <a:t> facilita a </a:t>
            </a:r>
            <a:r>
              <a:rPr lang="pt-BR" dirty="0" err="1"/>
              <a:t>consecución</a:t>
            </a:r>
            <a:r>
              <a:rPr lang="pt-BR" dirty="0"/>
              <a:t> do resultado estético previsto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49479960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211</TotalTime>
  <Words>953</Words>
  <Application>Microsoft Office PowerPoint</Application>
  <PresentationFormat>Panorámica</PresentationFormat>
  <Paragraphs>82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</vt:lpstr>
      <vt:lpstr>Century Gothic</vt:lpstr>
      <vt:lpstr>fkGroteskNeue</vt:lpstr>
      <vt:lpstr>Wingdings 3</vt:lpstr>
      <vt:lpstr>Espiral</vt:lpstr>
      <vt:lpstr> Selección de modelos </vt:lpstr>
      <vt:lpstr>¿Que é a selección de modelos? </vt:lpstr>
      <vt:lpstr>Criterios estéticos de selección </vt:lpstr>
      <vt:lpstr>Criterios técnicos de selección </vt:lpstr>
      <vt:lpstr>Outros factores: diversidade e profesionalidade</vt:lpstr>
      <vt:lpstr>        ¿Qué é un casting?</vt:lpstr>
      <vt:lpstr>Fases principais dun casting</vt:lpstr>
      <vt:lpstr>Planificación do casting</vt:lpstr>
      <vt:lpstr>Diversidade e actitude profesional</vt:lpstr>
      <vt:lpstr>Convocatoria e preselección</vt:lpstr>
      <vt:lpstr>Desenvolvemento do casting presencial</vt:lpstr>
      <vt:lpstr>Valoración e selección final</vt:lpstr>
      <vt:lpstr>Ficha de casting: contidos mínimos</vt:lpstr>
      <vt:lpstr>Arquivos no traballo de estilismo</vt:lpstr>
      <vt:lpstr>Protección de datos no salón e na aula</vt:lpstr>
      <vt:lpstr>Bo uso de datos e imaxes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Trinidad Garcia Vazquez</dc:creator>
  <cp:lastModifiedBy>Maria Trinidad Garcia Vazquez</cp:lastModifiedBy>
  <cp:revision>15</cp:revision>
  <dcterms:created xsi:type="dcterms:W3CDTF">2026-02-16T11:42:08Z</dcterms:created>
  <dcterms:modified xsi:type="dcterms:W3CDTF">2026-02-16T19:30:09Z</dcterms:modified>
</cp:coreProperties>
</file>