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Barlow"/>
      <p:regular r:id="rId17"/>
    </p:embeddedFont>
    <p:embeddedFont>
      <p:font typeface="Barlow"/>
      <p:regular r:id="rId18"/>
    </p:embeddedFont>
    <p:embeddedFont>
      <p:font typeface="Barlow"/>
      <p:regular r:id="rId19"/>
    </p:embeddedFont>
    <p:embeddedFont>
      <p:font typeface="Barlow"/>
      <p:regular r:id="rId20"/>
    </p:embeddedFont>
    <p:embeddedFont>
      <p:font typeface="Montserrat"/>
      <p:regular r:id="rId21"/>
    </p:embeddedFont>
    <p:embeddedFont>
      <p:font typeface="Montserrat"/>
      <p:regular r:id="rId22"/>
    </p:embeddedFont>
    <p:embeddedFont>
      <p:font typeface="Montserrat"/>
      <p:regular r:id="rId23"/>
    </p:embeddedFont>
    <p:embeddedFont>
      <p:font typeface="Montserrat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2719507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La Preparación del Profesional en Peluquería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4469844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Para trabajar en peluquería en condiciones óptimas de salud y prevención, es fundamental mantener un estado de relajación físico y mental que mejore la calidad profesional.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7948" y="585430"/>
            <a:ext cx="9679543" cy="684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Cuidados Especiales para Piernas y Pies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727948" y="1685449"/>
            <a:ext cx="13174504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 permanecer mucho tiempo de pie pueden aparecer problemas circulatorios: dolor, pesadez, hinchazón, varices.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727948" y="2486144"/>
            <a:ext cx="7701677" cy="2155269"/>
          </a:xfrm>
          <a:prstGeom prst="roundRect">
            <a:avLst>
              <a:gd name="adj" fmla="val 5091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088" y="2486144"/>
            <a:ext cx="91440" cy="215526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7271" y="2716887"/>
            <a:ext cx="2824163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Prevención Circulatoria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1027271" y="3266837"/>
            <a:ext cx="7171611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Descansar con piernas en alto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027271" y="3672364"/>
            <a:ext cx="7171611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Aplicar productos vasoconstrictores con masaje ascendente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027271" y="4077891"/>
            <a:ext cx="7171611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Usar medias de compresión si es necesario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27948" y="4849297"/>
            <a:ext cx="7701677" cy="2560796"/>
          </a:xfrm>
          <a:prstGeom prst="roundRect">
            <a:avLst>
              <a:gd name="adj" fmla="val 4285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88" y="4849297"/>
            <a:ext cx="91440" cy="256079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1027271" y="5080040"/>
            <a:ext cx="2736771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Cuidado de Pies</a:t>
            </a:r>
            <a:endParaRPr lang="en-US" sz="2150" dirty="0"/>
          </a:p>
        </p:txBody>
      </p:sp>
      <p:sp>
        <p:nvSpPr>
          <p:cNvPr id="13" name="Text 9"/>
          <p:cNvSpPr/>
          <p:nvPr/>
        </p:nvSpPr>
        <p:spPr>
          <a:xfrm>
            <a:off x="1027271" y="5629989"/>
            <a:ext cx="7171611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Usar calzado adecuado (zuecos anatómicos)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1027271" y="6035516"/>
            <a:ext cx="7171611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Pedicura periódica</a:t>
            </a:r>
            <a:endParaRPr lang="en-US" sz="1600" dirty="0"/>
          </a:p>
        </p:txBody>
      </p:sp>
      <p:sp>
        <p:nvSpPr>
          <p:cNvPr id="15" name="Text 11"/>
          <p:cNvSpPr/>
          <p:nvPr/>
        </p:nvSpPr>
        <p:spPr>
          <a:xfrm>
            <a:off x="1027271" y="6441043"/>
            <a:ext cx="7171611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Masaje con crema hidratante</a:t>
            </a:r>
            <a:endParaRPr lang="en-US" sz="1600" dirty="0"/>
          </a:p>
        </p:txBody>
      </p:sp>
      <p:sp>
        <p:nvSpPr>
          <p:cNvPr id="16" name="Text 12"/>
          <p:cNvSpPr/>
          <p:nvPr/>
        </p:nvSpPr>
        <p:spPr>
          <a:xfrm>
            <a:off x="1027271" y="6846570"/>
            <a:ext cx="7171611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Graduar altura del sillón correctamente</a:t>
            </a:r>
            <a:endParaRPr lang="en-US" sz="1600" dirty="0"/>
          </a:p>
        </p:txBody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4689" y="2486144"/>
            <a:ext cx="4965263" cy="13937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864394"/>
            <a:ext cx="5765721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Técnicas Respiratorias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2096929"/>
            <a:ext cx="7656790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Las técnicas respiratorias ayudan a comenzar y finalizar la jornada laboral en buen estado psíquico, reduciendo tensión y mejorando la concentración.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58309" y="3380780"/>
            <a:ext cx="216575" cy="270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01</a:t>
            </a:r>
            <a:endParaRPr lang="en-US" sz="17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3718322"/>
            <a:ext cx="3720108" cy="3048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8309" y="388751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Posición relajada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58309" y="4460319"/>
            <a:ext cx="372010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Sentado o tumbado, cerrar los ojos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4694992" y="3380780"/>
            <a:ext cx="216575" cy="270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02</a:t>
            </a:r>
            <a:endParaRPr lang="en-US" sz="17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992" y="3718322"/>
            <a:ext cx="3720108" cy="3048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694992" y="3887510"/>
            <a:ext cx="333863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Respiración diafragmática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4694992" y="4460319"/>
            <a:ext cx="372010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Tomar aire lentamente por la nariz, dilatando el abdomen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758309" y="5532715"/>
            <a:ext cx="216575" cy="270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03</a:t>
            </a:r>
            <a:endParaRPr lang="en-US" sz="170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5848707"/>
            <a:ext cx="7656790" cy="3048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58309" y="603944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Exhalación controlada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758309" y="6612255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Expulsar el aire por la boca de forma pausada</a:t>
            </a:r>
            <a:endParaRPr lang="en-US" sz="1700" dirty="0"/>
          </a:p>
        </p:txBody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357" y="2188964"/>
            <a:ext cx="4928235" cy="24611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165265"/>
            <a:ext cx="812756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Técnicas de Relajación Muscular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2419469"/>
            <a:ext cx="285095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Ejercicio de Relajación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58309" y="2992279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 pie, dejar caer los brazos a lo largo del cuerpo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8309" y="3414713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Dejar las manos sueltas y relajadas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8309" y="3837146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Sacudirlas como si estuvieran mojadas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58309" y="4259580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Repetir varias veces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758309" y="4801195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Ayuda a centrarse en el entorno y en el trabajo a realizar.</a:t>
            </a:r>
            <a:endParaRPr lang="en-US" sz="170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7139" y="2446615"/>
            <a:ext cx="2400300" cy="43738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322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0183" y="584359"/>
            <a:ext cx="7656433" cy="1398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Flexibilidad: Movimientos Esenciales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230183" y="2301121"/>
            <a:ext cx="7656433" cy="10201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 flexibilidad es la capacidad de los músculos para estirarse cuando una articulación se mueve. En peluquería es indispensable el control de muñeca y dedos.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6230183" y="3560326"/>
            <a:ext cx="3721894" cy="2277547"/>
          </a:xfrm>
          <a:prstGeom prst="roundRect">
            <a:avLst>
              <a:gd name="adj" fmla="val 1399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50330" y="3780473"/>
            <a:ext cx="2884289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Pronación y Supinación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450330" y="4257556"/>
            <a:ext cx="3281601" cy="1360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Brazo extendido, girar la palma desde abajo (pronación) hasta arriba (supinación).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10164604" y="3560326"/>
            <a:ext cx="3722013" cy="2277547"/>
          </a:xfrm>
          <a:prstGeom prst="roundRect">
            <a:avLst>
              <a:gd name="adj" fmla="val 1399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84750" y="3780473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Extensión y Flexión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384750" y="4257556"/>
            <a:ext cx="3281720" cy="10201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Mano y antebrazo paralelos al suelo, doblar muñeca hacia abajo y arriba.</a:t>
            </a:r>
            <a:endParaRPr lang="en-US" sz="1650" dirty="0"/>
          </a:p>
        </p:txBody>
      </p:sp>
      <p:sp>
        <p:nvSpPr>
          <p:cNvPr id="11" name="Shape 8"/>
          <p:cNvSpPr/>
          <p:nvPr/>
        </p:nvSpPr>
        <p:spPr>
          <a:xfrm>
            <a:off x="6230183" y="6050399"/>
            <a:ext cx="7656433" cy="1597462"/>
          </a:xfrm>
          <a:prstGeom prst="roundRect">
            <a:avLst>
              <a:gd name="adj" fmla="val 1995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50330" y="6270546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Flexión de Dedos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6450330" y="6747629"/>
            <a:ext cx="7216140" cy="680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Manos apoyadas, levantar dedos uno a uno: meñique, anular, corazón, índice, pulgar.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098828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Ejercicios de Agilidad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2244804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 destreza y soltura en los movimientos es imprescindible para dar un servicio de calidad y desarrollar el trabajo de manera profesional.</a:t>
            </a:r>
            <a:endParaRPr lang="en-US" sz="17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3425666"/>
            <a:ext cx="4655820" cy="26898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6222802" y="3425666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926818" y="350008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Extensión-Flexión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926818" y="4072890"/>
            <a:ext cx="2988945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Abrir con fuerza las manos, mantener unos segundos. Cerrar en puños, mantener.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10186511" y="3425666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890528" y="350008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Oposición de Dedos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890528" y="4072890"/>
            <a:ext cx="2989064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Pulgar se junta con los demás uno a uno, desde meñique hasta índice.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6222802" y="5546288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926818" y="562070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Forma de Paraguas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6926818" y="6193512"/>
            <a:ext cx="695277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Dedos separados semiflexionados, estirar con fuerza y volver a posición.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001554"/>
            <a:ext cx="9484281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El Peine como Extensión de las Manos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2234089"/>
            <a:ext cx="833889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Ejercicio esencial para manejar múltiples elementos simultáneamente mientras se da forma específica al cabello.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758309" y="3171230"/>
            <a:ext cx="8338899" cy="1836063"/>
          </a:xfrm>
          <a:prstGeom prst="roundRect">
            <a:avLst>
              <a:gd name="adj" fmla="val 17701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05364" y="341828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Zonas de Sujeción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05364" y="3991094"/>
            <a:ext cx="7844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Entre falange proximal del pulgar y metacarpianos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1005364" y="4413528"/>
            <a:ext cx="7844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Entre falange distal del meñique y metacarpianos</a:t>
            </a:r>
            <a:endParaRPr lang="en-US" sz="1700" dirty="0"/>
          </a:p>
        </p:txBody>
      </p:sp>
      <p:sp>
        <p:nvSpPr>
          <p:cNvPr id="8" name="Shape 6"/>
          <p:cNvSpPr/>
          <p:nvPr/>
        </p:nvSpPr>
        <p:spPr>
          <a:xfrm>
            <a:off x="758309" y="5223867"/>
            <a:ext cx="8338899" cy="1760339"/>
          </a:xfrm>
          <a:prstGeom prst="roundRect">
            <a:avLst>
              <a:gd name="adj" fmla="val 18462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005364" y="547092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Práctica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005364" y="6043732"/>
            <a:ext cx="784479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Realizar tareas cotidianas con peine en mano derecha, luego izquierda, hasta hacerlo sin pensar.</a:t>
            </a:r>
            <a:endParaRPr lang="en-US" sz="1700" dirty="0"/>
          </a:p>
        </p:txBody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3466" y="2282904"/>
            <a:ext cx="4246126" cy="391084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7236" y="587931"/>
            <a:ext cx="5618321" cy="702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Resistencia Muscular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747236" y="1610320"/>
            <a:ext cx="7649528" cy="10244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 peluquería exige aguantar ritmos duros de trabajo estando al 100%. Es imprescindible trabajar la resistencia muscular para evitar el cansancio excesivo.</a:t>
            </a:r>
            <a:endParaRPr lang="en-US" sz="16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36" y="2874883"/>
            <a:ext cx="1067395" cy="158888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028111" y="3088362"/>
            <a:ext cx="2809161" cy="350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Flexión del Codo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2028111" y="3567351"/>
            <a:ext cx="6368653" cy="682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Brazo junto al cuerpo, doblar antebrazo totalmente y extender.</a:t>
            </a:r>
            <a:endParaRPr lang="en-US" sz="16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36" y="4463772"/>
            <a:ext cx="1067395" cy="158888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028111" y="4677251"/>
            <a:ext cx="2809161" cy="350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Rotación de Manos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2028111" y="5156240"/>
            <a:ext cx="6368653" cy="682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Brazo en 90°, girar manos sobre muñeca hacia fuera y dentro.</a:t>
            </a:r>
            <a:endParaRPr lang="en-US" sz="16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36" y="6052661"/>
            <a:ext cx="1067395" cy="158888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028111" y="6266140"/>
            <a:ext cx="2809161" cy="350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Contracción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2028111" y="6745129"/>
            <a:ext cx="6368653" cy="682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Codos apoyados, manos enfrentadas con yemas, presionar con fuerza.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7673" y="336113"/>
            <a:ext cx="3216354" cy="401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Ritmo y Sincronía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427673" y="1031200"/>
            <a:ext cx="6738461" cy="195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Trabajar con ritmo predispone hacia la armonía y relajación del profesional y cliente.</a:t>
            </a:r>
            <a:endParaRPr lang="en-US" sz="9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1566" y="1364218"/>
            <a:ext cx="5390674" cy="539067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846778" y="3620810"/>
            <a:ext cx="182761" cy="228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1400" dirty="0"/>
          </a:p>
        </p:txBody>
      </p:sp>
      <p:sp>
        <p:nvSpPr>
          <p:cNvPr id="6" name="Shape 3"/>
          <p:cNvSpPr/>
          <p:nvPr/>
        </p:nvSpPr>
        <p:spPr>
          <a:xfrm>
            <a:off x="427673" y="6938129"/>
            <a:ext cx="244435" cy="244435"/>
          </a:xfrm>
          <a:prstGeom prst="roundRect">
            <a:avLst>
              <a:gd name="adj" fmla="val 7500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469463" y="6959798"/>
            <a:ext cx="160734" cy="200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250"/>
              </a:lnSpc>
              <a:buNone/>
            </a:pPr>
            <a:r>
              <a:rPr lang="en-US" sz="12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794266" y="6964799"/>
            <a:ext cx="1608177" cy="200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Ritmo de Dedos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794266" y="7287935"/>
            <a:ext cx="6371868" cy="195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Como castañuelas: meñique toca palma, siguen todos hasta índice</a:t>
            </a:r>
            <a:endParaRPr lang="en-US" sz="950" dirty="0"/>
          </a:p>
        </p:txBody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66" y="1364218"/>
            <a:ext cx="5390674" cy="5390674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915614" y="2497812"/>
            <a:ext cx="182761" cy="228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1400" dirty="0"/>
          </a:p>
        </p:txBody>
      </p:sp>
      <p:sp>
        <p:nvSpPr>
          <p:cNvPr id="12" name="Shape 8"/>
          <p:cNvSpPr/>
          <p:nvPr/>
        </p:nvSpPr>
        <p:spPr>
          <a:xfrm>
            <a:off x="427673" y="7666792"/>
            <a:ext cx="244435" cy="244435"/>
          </a:xfrm>
          <a:prstGeom prst="roundRect">
            <a:avLst>
              <a:gd name="adj" fmla="val 7500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469463" y="7688461"/>
            <a:ext cx="160734" cy="200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250"/>
              </a:lnSpc>
              <a:buNone/>
            </a:pPr>
            <a:r>
              <a:rPr lang="en-US" sz="12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1250" dirty="0"/>
          </a:p>
        </p:txBody>
      </p:sp>
      <p:sp>
        <p:nvSpPr>
          <p:cNvPr id="14" name="Text 10"/>
          <p:cNvSpPr/>
          <p:nvPr/>
        </p:nvSpPr>
        <p:spPr>
          <a:xfrm>
            <a:off x="794266" y="7693462"/>
            <a:ext cx="1608177" cy="200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Deslizamientos</a:t>
            </a:r>
            <a:endParaRPr lang="en-US" sz="1250" dirty="0"/>
          </a:p>
        </p:txBody>
      </p:sp>
      <p:sp>
        <p:nvSpPr>
          <p:cNvPr id="15" name="Text 11"/>
          <p:cNvSpPr/>
          <p:nvPr/>
        </p:nvSpPr>
        <p:spPr>
          <a:xfrm>
            <a:off x="794266" y="8016597"/>
            <a:ext cx="6371868" cy="195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Pulgar sobre puño cerrado, deslizar derecha e izquierda</a:t>
            </a:r>
            <a:endParaRPr lang="en-US" sz="950" dirty="0"/>
          </a:p>
        </p:txBody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566" y="1364218"/>
            <a:ext cx="5390674" cy="5390674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4353758" y="5717024"/>
            <a:ext cx="182761" cy="228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1400" dirty="0"/>
          </a:p>
        </p:txBody>
      </p:sp>
      <p:sp>
        <p:nvSpPr>
          <p:cNvPr id="18" name="Shape 13"/>
          <p:cNvSpPr/>
          <p:nvPr/>
        </p:nvSpPr>
        <p:spPr>
          <a:xfrm>
            <a:off x="427673" y="8395454"/>
            <a:ext cx="244435" cy="244435"/>
          </a:xfrm>
          <a:prstGeom prst="roundRect">
            <a:avLst>
              <a:gd name="adj" fmla="val 7500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9" name="Text 14"/>
          <p:cNvSpPr/>
          <p:nvPr/>
        </p:nvSpPr>
        <p:spPr>
          <a:xfrm>
            <a:off x="469463" y="8417123"/>
            <a:ext cx="160734" cy="200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250"/>
              </a:lnSpc>
              <a:buNone/>
            </a:pPr>
            <a:r>
              <a:rPr lang="en-US" sz="12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1250" dirty="0"/>
          </a:p>
        </p:txBody>
      </p:sp>
      <p:sp>
        <p:nvSpPr>
          <p:cNvPr id="20" name="Text 15"/>
          <p:cNvSpPr/>
          <p:nvPr/>
        </p:nvSpPr>
        <p:spPr>
          <a:xfrm>
            <a:off x="794266" y="8422124"/>
            <a:ext cx="1608177" cy="200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Giros</a:t>
            </a:r>
            <a:endParaRPr lang="en-US" sz="1250" dirty="0"/>
          </a:p>
        </p:txBody>
      </p:sp>
      <p:sp>
        <p:nvSpPr>
          <p:cNvPr id="21" name="Text 16"/>
          <p:cNvSpPr/>
          <p:nvPr/>
        </p:nvSpPr>
        <p:spPr>
          <a:xfrm>
            <a:off x="794266" y="8745260"/>
            <a:ext cx="6371868" cy="195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 cepillo o peine, giros adelante y atrás para dominio total</a:t>
            </a:r>
            <a:endParaRPr lang="en-US" sz="950" dirty="0"/>
          </a:p>
        </p:txBody>
      </p:sp>
      <p:pic>
        <p:nvPicPr>
          <p:cNvPr id="2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886" y="1058704"/>
            <a:ext cx="3901440" cy="28117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14931" y="605076"/>
            <a:ext cx="6562249" cy="590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Ergonomía: Posturas Correctas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6114931" y="1465064"/>
            <a:ext cx="7886938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 ergonomía estudia la adecuación del entorno a la persona y las posturas adoptadas. Los vicios posturales repercuten negativamente en el trabajo y la salud.</a:t>
            </a:r>
            <a:endParaRPr lang="en-US" sz="14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931" y="2241352"/>
            <a:ext cx="448866" cy="44886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114931" y="2914650"/>
            <a:ext cx="2362914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Espalda Recta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6114931" y="3317677"/>
            <a:ext cx="7886938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Peso repartido por igual en ambas piernas. Flexionar piernas, no espalda, para agacharse.</a:t>
            </a:r>
            <a:endParaRPr lang="en-US" sz="14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931" y="4251127"/>
            <a:ext cx="448866" cy="44886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114931" y="4924425"/>
            <a:ext cx="2362914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Cabeza Erguida</a:t>
            </a:r>
            <a:endParaRPr lang="en-US" sz="1850" dirty="0"/>
          </a:p>
        </p:txBody>
      </p:sp>
      <p:sp>
        <p:nvSpPr>
          <p:cNvPr id="10" name="Text 5"/>
          <p:cNvSpPr/>
          <p:nvPr/>
        </p:nvSpPr>
        <p:spPr>
          <a:xfrm>
            <a:off x="6114931" y="5327452"/>
            <a:ext cx="7886938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Evitar tenerla agachada mucho tiempo. Adecuar altura del sillón para posición recta.</a:t>
            </a:r>
            <a:endParaRPr lang="en-US" sz="140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931" y="5973723"/>
            <a:ext cx="448866" cy="44886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114931" y="6647021"/>
            <a:ext cx="2362914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Brazos y Hombros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6114931" y="7050048"/>
            <a:ext cx="7886938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Separados del tronco, codos elevados, hombros bajos y relajados para evitar contracturas.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2025-09-16T14:02:15Z</dcterms:created>
  <dcterms:modified xsi:type="dcterms:W3CDTF">2025-09-16T14:02:15Z</dcterms:modified>
</cp:coreProperties>
</file>