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Montserrat" panose="00000500000000000000" pitchFamily="2" charset="0"/>
      <p:regular r:id="rId38"/>
    </p:embeddedFont>
    <p:embeddedFont>
      <p:font typeface="Montserrat Bold" panose="020B0604020202020204" charset="0"/>
      <p:regular r:id="rId39"/>
    </p:embeddedFont>
    <p:embeddedFont>
      <p:font typeface="Montserrat Bold Italics" panose="020B0604020202020204" charset="0"/>
      <p:regular r:id="rId40"/>
    </p:embeddedFont>
    <p:embeddedFont>
      <p:font typeface="Montserrat Italics" panose="020B0604020202020204" charset="0"/>
      <p:regular r:id="rId41"/>
    </p:embeddedFont>
    <p:embeddedFont>
      <p:font typeface="Montserrat Ultra-Bold" panose="020B0604020202020204" charset="0"/>
      <p:regular r:id="rId42"/>
    </p:embeddedFont>
    <p:embeddedFont>
      <p:font typeface="Open Sans" panose="020B0606030504020204" pitchFamily="34" charset="0"/>
      <p:regular r:id="rId43"/>
    </p:embeddedFont>
    <p:embeddedFont>
      <p:font typeface="Open Sans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9570" y="21633"/>
            <a:ext cx="4778430" cy="7724119"/>
          </a:xfrm>
          <a:custGeom>
            <a:avLst/>
            <a:gdLst/>
            <a:ahLst/>
            <a:cxnLst/>
            <a:rect l="l" t="t" r="r" b="b"/>
            <a:pathLst>
              <a:path w="4778430" h="7724119">
                <a:moveTo>
                  <a:pt x="0" y="0"/>
                </a:moveTo>
                <a:lnTo>
                  <a:pt x="4778430" y="0"/>
                </a:lnTo>
                <a:lnTo>
                  <a:pt x="4778430" y="7724119"/>
                </a:lnTo>
                <a:lnTo>
                  <a:pt x="0" y="7724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5" t="-1591" r="-470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21633"/>
            <a:ext cx="13509570" cy="7724119"/>
          </a:xfrm>
          <a:custGeom>
            <a:avLst/>
            <a:gdLst/>
            <a:ahLst/>
            <a:cxnLst/>
            <a:rect l="l" t="t" r="r" b="b"/>
            <a:pathLst>
              <a:path w="13509570" h="7724119">
                <a:moveTo>
                  <a:pt x="0" y="0"/>
                </a:moveTo>
                <a:lnTo>
                  <a:pt x="13509570" y="0"/>
                </a:lnTo>
                <a:lnTo>
                  <a:pt x="13509570" y="7724119"/>
                </a:lnTo>
                <a:lnTo>
                  <a:pt x="0" y="7724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73" b="-837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455410">
            <a:off x="-4472" y="8063202"/>
            <a:ext cx="2066344" cy="2064571"/>
          </a:xfrm>
          <a:custGeom>
            <a:avLst/>
            <a:gdLst/>
            <a:ahLst/>
            <a:cxnLst/>
            <a:rect l="l" t="t" r="r" b="b"/>
            <a:pathLst>
              <a:path w="2066344" h="2064571">
                <a:moveTo>
                  <a:pt x="0" y="0"/>
                </a:moveTo>
                <a:lnTo>
                  <a:pt x="2066344" y="0"/>
                </a:lnTo>
                <a:lnTo>
                  <a:pt x="2066344" y="2064570"/>
                </a:lnTo>
                <a:lnTo>
                  <a:pt x="0" y="2064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343073">
            <a:off x="16449329" y="8816618"/>
            <a:ext cx="1619941" cy="1393150"/>
          </a:xfrm>
          <a:custGeom>
            <a:avLst/>
            <a:gdLst/>
            <a:ahLst/>
            <a:cxnLst/>
            <a:rect l="l" t="t" r="r" b="b"/>
            <a:pathLst>
              <a:path w="1619941" h="1393150">
                <a:moveTo>
                  <a:pt x="0" y="0"/>
                </a:moveTo>
                <a:lnTo>
                  <a:pt x="1619942" y="0"/>
                </a:lnTo>
                <a:lnTo>
                  <a:pt x="1619942" y="1393150"/>
                </a:lnTo>
                <a:lnTo>
                  <a:pt x="0" y="1393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028700" y="7653199"/>
            <a:ext cx="17137941" cy="224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endParaRPr/>
          </a:p>
          <a:p>
            <a:pPr algn="ctr">
              <a:lnSpc>
                <a:spcPts val="5076"/>
              </a:lnSpc>
            </a:pPr>
            <a:r>
              <a:rPr lang="en-US" sz="5076" b="1">
                <a:solidFill>
                  <a:srgbClr val="23107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ORGANIZACIÓN DEL PUESTO DE TRABAJO EN TRATAMIENTOS CAPILARES</a:t>
            </a:r>
          </a:p>
          <a:p>
            <a:pPr marL="0" lvl="0" indent="0" algn="l">
              <a:lnSpc>
                <a:spcPts val="3776"/>
              </a:lnSpc>
            </a:pPr>
            <a:endParaRPr lang="en-US" sz="5076" b="1">
              <a:solidFill>
                <a:srgbClr val="231076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699" y="1831673"/>
            <a:ext cx="7894877" cy="801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4"/>
              </a:lnSpc>
            </a:pPr>
            <a:endParaRPr/>
          </a:p>
          <a:p>
            <a:pPr algn="just">
              <a:lnSpc>
                <a:spcPts val="4624"/>
              </a:lnSpc>
            </a:pPr>
            <a:endParaRPr/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Función principal garantizar: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Funcionalidad del espacio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Comodidad del cliente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Eficiencia del profesional</a:t>
            </a:r>
          </a:p>
          <a:p>
            <a:pPr algn="just">
              <a:lnSpc>
                <a:spcPts val="5022"/>
              </a:lnSpc>
            </a:pPr>
            <a:endParaRPr lang="en-US" sz="358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🌟 Requisitos clave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Ergonomía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Higiene</a:t>
            </a:r>
          </a:p>
          <a:p>
            <a:pPr algn="just">
              <a:lnSpc>
                <a:spcPts val="5022"/>
              </a:lnSpc>
            </a:pPr>
            <a:r>
              <a:rPr lang="en-US" sz="358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Estética acorde al estilo del salón</a:t>
            </a:r>
          </a:p>
          <a:p>
            <a:pPr algn="just">
              <a:lnSpc>
                <a:spcPts val="4624"/>
              </a:lnSpc>
            </a:pPr>
            <a:endParaRPr lang="en-US" sz="358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24"/>
              </a:lnSpc>
            </a:pPr>
            <a:endParaRPr lang="en-US" sz="358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8232331" y="231087"/>
          <a:ext cx="9732703" cy="9906000"/>
        </p:xfrm>
        <a:graphic>
          <a:graphicData uri="http://schemas.openxmlformats.org/drawingml/2006/table">
            <a:tbl>
              <a:tblPr/>
              <a:tblGrid>
                <a:gridCol w="3460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2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931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Mobiliario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Características clave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🪞 Tocadores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Espejo amplio, superficie de apoyo, almacenamiento, diseño organizado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Sillones de trabajo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Ergonómicos, regulables, con reposacabezas, reposabrazos y materiales resistentes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🚿 Lavacabezas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Modelos fijos o basculantes, masaje cervical, regulación térmica, grifería funcional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Carritos auxiliares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Móviles, compartimentos diferenciados, ruedas seguras, superficies lavables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🧴 Estanterías y vitrinas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Almacenamiento y exhibición, estética cuidada, ubicación estratégica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 rot="719359">
            <a:off x="5448090" y="4970907"/>
            <a:ext cx="2328565" cy="2910706"/>
          </a:xfrm>
          <a:custGeom>
            <a:avLst/>
            <a:gdLst/>
            <a:ahLst/>
            <a:cxnLst/>
            <a:rect l="l" t="t" r="r" b="b"/>
            <a:pathLst>
              <a:path w="2328565" h="2910706">
                <a:moveTo>
                  <a:pt x="0" y="0"/>
                </a:moveTo>
                <a:lnTo>
                  <a:pt x="2328564" y="0"/>
                </a:lnTo>
                <a:lnTo>
                  <a:pt x="2328564" y="2910706"/>
                </a:lnTo>
                <a:lnTo>
                  <a:pt x="0" y="291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1461036">
            <a:off x="6874907" y="2881482"/>
            <a:ext cx="1164282" cy="1524655"/>
          </a:xfrm>
          <a:custGeom>
            <a:avLst/>
            <a:gdLst/>
            <a:ahLst/>
            <a:cxnLst/>
            <a:rect l="l" t="t" r="r" b="b"/>
            <a:pathLst>
              <a:path w="1164282" h="1524655">
                <a:moveTo>
                  <a:pt x="0" y="0"/>
                </a:moveTo>
                <a:lnTo>
                  <a:pt x="1164282" y="0"/>
                </a:lnTo>
                <a:lnTo>
                  <a:pt x="1164282" y="1524655"/>
                </a:lnTo>
                <a:lnTo>
                  <a:pt x="0" y="1524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58699" y="738015"/>
            <a:ext cx="7662363" cy="178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6"/>
              </a:lnSpc>
            </a:pPr>
            <a:r>
              <a:rPr lang="en-US" sz="5197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Mobiliario técnico en el salón de peluquería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8509" y="122462"/>
            <a:ext cx="15432655" cy="9690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9"/>
              </a:lnSpc>
            </a:pPr>
            <a:r>
              <a:rPr lang="en-US" sz="4042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1.3 Útiles, herramientas y materiales</a:t>
            </a:r>
          </a:p>
          <a:p>
            <a:pPr algn="just">
              <a:lnSpc>
                <a:spcPts val="5659"/>
              </a:lnSpc>
            </a:pPr>
            <a:endParaRPr lang="en-US" sz="4042" b="1">
              <a:solidFill>
                <a:srgbClr val="0E03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🧼 </a:t>
            </a:r>
            <a:r>
              <a:rPr lang="en-US" sz="3142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Material de protección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Delantal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Gafas de protección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Materiales desechables</a:t>
            </a:r>
          </a:p>
          <a:p>
            <a:pPr algn="just">
              <a:lnSpc>
                <a:spcPts val="4399"/>
              </a:lnSpc>
            </a:pPr>
            <a:endParaRPr lang="en-US" sz="3142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💇‍♀️ </a:t>
            </a:r>
            <a:r>
              <a:rPr lang="en-US" sz="3142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Herramientas técnicas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Pulverizador manual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Secador y difusor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Cepillos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Peines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Pinzas</a:t>
            </a:r>
          </a:p>
          <a:p>
            <a:pPr algn="just">
              <a:lnSpc>
                <a:spcPts val="4399"/>
              </a:lnSpc>
            </a:pPr>
            <a:endParaRPr lang="en-US" sz="3142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🧪 </a:t>
            </a:r>
            <a:r>
              <a:rPr lang="en-US" sz="3142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Material auxiliar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Bol</a:t>
            </a:r>
          </a:p>
          <a:p>
            <a:pPr algn="just">
              <a:lnSpc>
                <a:spcPts val="4399"/>
              </a:lnSpc>
            </a:pPr>
            <a:r>
              <a:rPr lang="en-US" sz="3142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Espátula de plástico</a:t>
            </a:r>
          </a:p>
        </p:txBody>
      </p:sp>
      <p:sp>
        <p:nvSpPr>
          <p:cNvPr id="3" name="Freeform 3"/>
          <p:cNvSpPr/>
          <p:nvPr/>
        </p:nvSpPr>
        <p:spPr>
          <a:xfrm>
            <a:off x="12665414" y="189137"/>
            <a:ext cx="5491388" cy="8229600"/>
          </a:xfrm>
          <a:custGeom>
            <a:avLst/>
            <a:gdLst/>
            <a:ahLst/>
            <a:cxnLst/>
            <a:rect l="l" t="t" r="r" b="b"/>
            <a:pathLst>
              <a:path w="5491388" h="8229600">
                <a:moveTo>
                  <a:pt x="0" y="0"/>
                </a:moveTo>
                <a:lnTo>
                  <a:pt x="5491388" y="0"/>
                </a:lnTo>
                <a:lnTo>
                  <a:pt x="5491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3747779" y="7347651"/>
            <a:ext cx="4409023" cy="2939349"/>
          </a:xfrm>
          <a:custGeom>
            <a:avLst/>
            <a:gdLst/>
            <a:ahLst/>
            <a:cxnLst/>
            <a:rect l="l" t="t" r="r" b="b"/>
            <a:pathLst>
              <a:path w="4409023" h="2939349">
                <a:moveTo>
                  <a:pt x="0" y="0"/>
                </a:moveTo>
                <a:lnTo>
                  <a:pt x="4409023" y="0"/>
                </a:lnTo>
                <a:lnTo>
                  <a:pt x="4409023" y="2939349"/>
                </a:lnTo>
                <a:lnTo>
                  <a:pt x="0" y="2939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8244836" y="1713789"/>
            <a:ext cx="3156792" cy="3338914"/>
          </a:xfrm>
          <a:custGeom>
            <a:avLst/>
            <a:gdLst/>
            <a:ahLst/>
            <a:cxnLst/>
            <a:rect l="l" t="t" r="r" b="b"/>
            <a:pathLst>
              <a:path w="3156792" h="3338914">
                <a:moveTo>
                  <a:pt x="0" y="0"/>
                </a:moveTo>
                <a:lnTo>
                  <a:pt x="3156792" y="0"/>
                </a:lnTo>
                <a:lnTo>
                  <a:pt x="3156792" y="3338914"/>
                </a:lnTo>
                <a:lnTo>
                  <a:pt x="0" y="3338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2046150">
            <a:off x="11367685" y="4971919"/>
            <a:ext cx="2252309" cy="1146630"/>
          </a:xfrm>
          <a:custGeom>
            <a:avLst/>
            <a:gdLst/>
            <a:ahLst/>
            <a:cxnLst/>
            <a:rect l="l" t="t" r="r" b="b"/>
            <a:pathLst>
              <a:path w="2252309" h="1146630">
                <a:moveTo>
                  <a:pt x="0" y="0"/>
                </a:moveTo>
                <a:lnTo>
                  <a:pt x="2252309" y="0"/>
                </a:lnTo>
                <a:lnTo>
                  <a:pt x="2252309" y="1146630"/>
                </a:lnTo>
                <a:lnTo>
                  <a:pt x="0" y="114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9549256">
            <a:off x="12174922" y="6582125"/>
            <a:ext cx="1321522" cy="1655666"/>
          </a:xfrm>
          <a:custGeom>
            <a:avLst/>
            <a:gdLst/>
            <a:ahLst/>
            <a:cxnLst/>
            <a:rect l="l" t="t" r="r" b="b"/>
            <a:pathLst>
              <a:path w="1321522" h="1655666">
                <a:moveTo>
                  <a:pt x="0" y="0"/>
                </a:moveTo>
                <a:lnTo>
                  <a:pt x="1321522" y="0"/>
                </a:lnTo>
                <a:lnTo>
                  <a:pt x="1321522" y="1655666"/>
                </a:lnTo>
                <a:lnTo>
                  <a:pt x="0" y="1655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8244836" y="7140549"/>
            <a:ext cx="2846166" cy="2556375"/>
          </a:xfrm>
          <a:custGeom>
            <a:avLst/>
            <a:gdLst/>
            <a:ahLst/>
            <a:cxnLst/>
            <a:rect l="l" t="t" r="r" b="b"/>
            <a:pathLst>
              <a:path w="2846166" h="2556375">
                <a:moveTo>
                  <a:pt x="0" y="0"/>
                </a:moveTo>
                <a:lnTo>
                  <a:pt x="2846166" y="0"/>
                </a:lnTo>
                <a:lnTo>
                  <a:pt x="2846166" y="2556375"/>
                </a:lnTo>
                <a:lnTo>
                  <a:pt x="0" y="2556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-1085546">
            <a:off x="6283375" y="5013788"/>
            <a:ext cx="1662145" cy="2192277"/>
          </a:xfrm>
          <a:custGeom>
            <a:avLst/>
            <a:gdLst/>
            <a:ahLst/>
            <a:cxnLst/>
            <a:rect l="l" t="t" r="r" b="b"/>
            <a:pathLst>
              <a:path w="1662145" h="2192277">
                <a:moveTo>
                  <a:pt x="0" y="0"/>
                </a:moveTo>
                <a:lnTo>
                  <a:pt x="1662145" y="0"/>
                </a:lnTo>
                <a:lnTo>
                  <a:pt x="1662145" y="2192277"/>
                </a:lnTo>
                <a:lnTo>
                  <a:pt x="0" y="2192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3770" y="1174202"/>
            <a:ext cx="16980459" cy="80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4"/>
              </a:lnSpc>
            </a:pPr>
            <a:endParaRPr/>
          </a:p>
          <a:p>
            <a:pPr algn="l">
              <a:lnSpc>
                <a:spcPts val="5394"/>
              </a:lnSpc>
            </a:pPr>
            <a:r>
              <a:rPr lang="en-US" sz="3853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🧪 IMPORTANCIA EN EL ÁMBITO PROFESIONAL</a:t>
            </a: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El uso de equipos técnicos especializados es esencial para garantizar la eficacia de los tratamientos capilares, tanto en la fase de diagnóstico como en la aplicación terapéutica.</a:t>
            </a:r>
          </a:p>
          <a:p>
            <a:pPr algn="just">
              <a:lnSpc>
                <a:spcPts val="5394"/>
              </a:lnSpc>
            </a:pPr>
            <a:endParaRPr lang="en-US" sz="3853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⚙️ </a:t>
            </a:r>
            <a:r>
              <a:rPr lang="en-US" sz="3853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FUNCIONES PRINCIPALES</a:t>
            </a: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Actúan sobre el cuero cabelludo mediante estímulos físico-químicos</a:t>
            </a: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Favorecen la regeneración capilar</a:t>
            </a: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Mejoran la oxigenación tisular</a:t>
            </a:r>
          </a:p>
          <a:p>
            <a:pPr algn="just">
              <a:lnSpc>
                <a:spcPts val="5394"/>
              </a:lnSpc>
            </a:pPr>
            <a:r>
              <a:rPr lang="en-US" sz="3853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Facilitan la penetración de principios activos</a:t>
            </a:r>
          </a:p>
        </p:txBody>
      </p:sp>
      <p:sp>
        <p:nvSpPr>
          <p:cNvPr id="3" name="Freeform 3"/>
          <p:cNvSpPr/>
          <p:nvPr/>
        </p:nvSpPr>
        <p:spPr>
          <a:xfrm rot="249971">
            <a:off x="13564253" y="7096721"/>
            <a:ext cx="4110788" cy="2738813"/>
          </a:xfrm>
          <a:custGeom>
            <a:avLst/>
            <a:gdLst/>
            <a:ahLst/>
            <a:cxnLst/>
            <a:rect l="l" t="t" r="r" b="b"/>
            <a:pathLst>
              <a:path w="4110788" h="2738813">
                <a:moveTo>
                  <a:pt x="0" y="0"/>
                </a:moveTo>
                <a:lnTo>
                  <a:pt x="4110789" y="0"/>
                </a:lnTo>
                <a:lnTo>
                  <a:pt x="4110789" y="2738813"/>
                </a:lnTo>
                <a:lnTo>
                  <a:pt x="0" y="2738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590087" y="310367"/>
            <a:ext cx="17422215" cy="744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8"/>
              </a:lnSpc>
            </a:pPr>
            <a:r>
              <a:rPr lang="en-US" sz="5259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💆‍♂️ 1.4 Equipos técnicos en tratamientos capilares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59207" y="2287952"/>
          <a:ext cx="16881038" cy="7677150"/>
        </p:xfrm>
        <a:graphic>
          <a:graphicData uri="http://schemas.openxmlformats.org/drawingml/2006/table">
            <a:tbl>
              <a:tblPr/>
              <a:tblGrid>
                <a:gridCol w="451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0243">
                <a:tc>
                  <a:txBody>
                    <a:bodyPr/>
                    <a:lstStyle/>
                    <a:p>
                      <a:pPr algn="ctr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EQUIPO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7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MECANISMO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7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CARACTERÍSTICAS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96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Lupa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Amplía los detalles que se pueden observar a simple vista, mediante el uso de lentes de aumento.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Permite observar cualquier alteración capilar. </a:t>
                      </a:r>
                      <a:endParaRPr lang="en-US" sz="1100"/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Fácil de usar.</a:t>
                      </a:r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  económico.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3479">
                <a:tc>
                  <a:txBody>
                    <a:bodyPr/>
                    <a:lstStyle/>
                    <a:p>
                      <a:pPr algn="ctr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                       Microcámara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Amplía la imagen a través de una cámara de vídeo.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Ofrece mayor aumento que la lupa. </a:t>
                      </a:r>
                      <a:endParaRPr lang="en-US" sz="1100"/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La zona se visualiza en un monitor.</a:t>
                      </a:r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El cliente puede observar la zona.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8332">
                <a:tc>
                  <a:txBody>
                    <a:bodyPr/>
                    <a:lstStyle/>
                    <a:p>
                      <a:pPr algn="ctr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Microvisor</a:t>
                      </a:r>
                      <a:endParaRPr lang="en-US" sz="1100"/>
                    </a:p>
                    <a:p>
                      <a:pPr algn="ctr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y</a:t>
                      </a:r>
                    </a:p>
                    <a:p>
                      <a:pPr algn="ctr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microscopio óptico</a:t>
                      </a:r>
                    </a:p>
                    <a:p>
                      <a:pPr algn="ctr">
                        <a:lnSpc>
                          <a:spcPts val="2670"/>
                        </a:lnSpc>
                      </a:pPr>
                      <a:r>
                        <a:rPr lang="en-US" sz="19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230"/>
                        </a:lnSpc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Aumenta la imagen mediante un juego de lentes.</a:t>
                      </a:r>
                      <a:endParaRPr lang="en-US" sz="1100"/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tc>
                  <a:txBody>
                    <a:bodyPr/>
                    <a:lstStyle/>
                    <a:p>
                      <a:pPr marL="498238" lvl="1" indent="-249119" algn="just">
                        <a:lnSpc>
                          <a:spcPts val="323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Gran aumento.</a:t>
                      </a:r>
                      <a:endParaRPr lang="en-US" sz="1100"/>
                    </a:p>
                    <a:p>
                      <a:pPr marL="498238" lvl="1" indent="-249119" algn="just">
                        <a:lnSpc>
                          <a:spcPts val="3230"/>
                        </a:lnSpc>
                        <a:buFont typeface="Arial"/>
                        <a:buChar char="•"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La visualización se realiza en un monitor.</a:t>
                      </a:r>
                    </a:p>
                    <a:p>
                      <a:pPr marL="498238" lvl="1" indent="-249119" algn="just">
                        <a:lnSpc>
                          <a:spcPts val="3230"/>
                        </a:lnSpc>
                        <a:buFont typeface="Arial"/>
                        <a:buChar char="•"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El cliente puede observar la zona.</a:t>
                      </a:r>
                    </a:p>
                    <a:p>
                      <a:pPr marL="498238" lvl="1" indent="-249119" algn="just">
                        <a:lnSpc>
                          <a:spcPts val="3230"/>
                        </a:lnSpc>
                        <a:buFont typeface="Arial"/>
                        <a:buChar char="•"/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Usado para hacer tricogramas.</a:t>
                      </a:r>
                    </a:p>
                    <a:p>
                      <a:pPr algn="just">
                        <a:lnSpc>
                          <a:spcPts val="3230"/>
                        </a:lnSpc>
                      </a:pPr>
                      <a:r>
                        <a:rPr lang="en-US" sz="2307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61515" y="3883194"/>
            <a:ext cx="2497765" cy="1351250"/>
          </a:xfrm>
          <a:custGeom>
            <a:avLst/>
            <a:gdLst/>
            <a:ahLst/>
            <a:cxnLst/>
            <a:rect l="l" t="t" r="r" b="b"/>
            <a:pathLst>
              <a:path w="2497765" h="1351250">
                <a:moveTo>
                  <a:pt x="0" y="0"/>
                </a:moveTo>
                <a:lnTo>
                  <a:pt x="2497764" y="0"/>
                </a:lnTo>
                <a:lnTo>
                  <a:pt x="2497764" y="1351250"/>
                </a:lnTo>
                <a:lnTo>
                  <a:pt x="0" y="135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782900" y="5416679"/>
            <a:ext cx="2133423" cy="1419696"/>
          </a:xfrm>
          <a:custGeom>
            <a:avLst/>
            <a:gdLst/>
            <a:ahLst/>
            <a:cxnLst/>
            <a:rect l="l" t="t" r="r" b="b"/>
            <a:pathLst>
              <a:path w="2133423" h="1419696">
                <a:moveTo>
                  <a:pt x="0" y="0"/>
                </a:moveTo>
                <a:lnTo>
                  <a:pt x="2133423" y="0"/>
                </a:lnTo>
                <a:lnTo>
                  <a:pt x="2133423" y="1419696"/>
                </a:lnTo>
                <a:lnTo>
                  <a:pt x="0" y="1419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7871788" y="8416865"/>
            <a:ext cx="3029307" cy="1384138"/>
          </a:xfrm>
          <a:custGeom>
            <a:avLst/>
            <a:gdLst/>
            <a:ahLst/>
            <a:cxnLst/>
            <a:rect l="l" t="t" r="r" b="b"/>
            <a:pathLst>
              <a:path w="3029307" h="1384138">
                <a:moveTo>
                  <a:pt x="0" y="0"/>
                </a:moveTo>
                <a:lnTo>
                  <a:pt x="3029306" y="0"/>
                </a:lnTo>
                <a:lnTo>
                  <a:pt x="3029306" y="1384139"/>
                </a:lnTo>
                <a:lnTo>
                  <a:pt x="0" y="1384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90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659207" y="226773"/>
            <a:ext cx="16323193" cy="178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1"/>
              </a:lnSpc>
              <a:spcBef>
                <a:spcPct val="0"/>
              </a:spcBef>
            </a:pPr>
            <a:r>
              <a:rPr lang="en-US" sz="31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🔍 Equipos de diagnóstico instrumental</a:t>
            </a:r>
          </a:p>
          <a:p>
            <a:pPr algn="just">
              <a:lnSpc>
                <a:spcPts val="3416"/>
              </a:lnSpc>
              <a:spcBef>
                <a:spcPct val="0"/>
              </a:spcBef>
            </a:pPr>
            <a:r>
              <a:rPr lang="en-US" sz="26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🧠 ¿Para qué sirven?</a:t>
            </a:r>
          </a:p>
          <a:p>
            <a:pPr algn="just">
              <a:lnSpc>
                <a:spcPts val="3416"/>
              </a:lnSpc>
              <a:spcBef>
                <a:spcPct val="0"/>
              </a:spcBef>
            </a:pPr>
            <a:r>
              <a:rPr lang="en-US" sz="26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Permiten evaluar con precisión el estado del cabello y del cuero cabelludo, ayudando a seleccionar el tratamiento más adecuado según las necesidades del cliente.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43581" y="1628624"/>
          <a:ext cx="17600838" cy="8372361"/>
        </p:xfrm>
        <a:graphic>
          <a:graphicData uri="http://schemas.openxmlformats.org/drawingml/2006/table">
            <a:tbl>
              <a:tblPr/>
              <a:tblGrid>
                <a:gridCol w="365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6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054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EQUIPO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MECANISMO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CARACTERÍSTICAS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947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Luz de Wood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Permite identificar</a:t>
                      </a: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la fluorescencia en componentes orgánicos.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Según el color de la</a:t>
                      </a: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luz emitida, permite valorar el estado del cuero cabelludo.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293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Medidor de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la hidratación de la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piel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Mide la conductividad  o facilidad de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conducción de la corriente eléctrica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Cuantifica el grado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de hidratación del cuero cabelludo antes y después de un tratamiento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cosmético.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12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Sebómetro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Mide la cantidad de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lípidos.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Detecta la seborrea y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la eficacia de los tratamientos para combatirla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0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7947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Peachímetro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Mide el valor del pH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del cuero cabelludo.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Identifica valores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anormales de pH.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406716">
            <a:off x="3409346" y="2573930"/>
            <a:ext cx="1761728" cy="1323220"/>
          </a:xfrm>
          <a:custGeom>
            <a:avLst/>
            <a:gdLst/>
            <a:ahLst/>
            <a:cxnLst/>
            <a:rect l="l" t="t" r="r" b="b"/>
            <a:pathLst>
              <a:path w="1761728" h="1323220">
                <a:moveTo>
                  <a:pt x="0" y="0"/>
                </a:moveTo>
                <a:lnTo>
                  <a:pt x="1761728" y="0"/>
                </a:lnTo>
                <a:lnTo>
                  <a:pt x="1761728" y="1323221"/>
                </a:lnTo>
                <a:lnTo>
                  <a:pt x="0" y="1323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17" t="-75145" r="-173086" b="-19036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9733801" y="4494176"/>
            <a:ext cx="2197463" cy="1657866"/>
          </a:xfrm>
          <a:custGeom>
            <a:avLst/>
            <a:gdLst/>
            <a:ahLst/>
            <a:cxnLst/>
            <a:rect l="l" t="t" r="r" b="b"/>
            <a:pathLst>
              <a:path w="2197463" h="1657866">
                <a:moveTo>
                  <a:pt x="0" y="0"/>
                </a:moveTo>
                <a:lnTo>
                  <a:pt x="2197463" y="0"/>
                </a:lnTo>
                <a:lnTo>
                  <a:pt x="2197463" y="1657866"/>
                </a:lnTo>
                <a:lnTo>
                  <a:pt x="0" y="165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038" t="-66577" r="-6125" b="-15751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9733801" y="6564208"/>
            <a:ext cx="2197463" cy="1686376"/>
          </a:xfrm>
          <a:custGeom>
            <a:avLst/>
            <a:gdLst/>
            <a:ahLst/>
            <a:cxnLst/>
            <a:rect l="l" t="t" r="r" b="b"/>
            <a:pathLst>
              <a:path w="2197463" h="1686376">
                <a:moveTo>
                  <a:pt x="0" y="0"/>
                </a:moveTo>
                <a:lnTo>
                  <a:pt x="2197463" y="0"/>
                </a:lnTo>
                <a:lnTo>
                  <a:pt x="2197463" y="1686377"/>
                </a:lnTo>
                <a:lnTo>
                  <a:pt x="0" y="168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793" t="-222119" r="-8127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1455642">
            <a:off x="4039593" y="8291667"/>
            <a:ext cx="556509" cy="1658824"/>
          </a:xfrm>
          <a:custGeom>
            <a:avLst/>
            <a:gdLst/>
            <a:ahLst/>
            <a:cxnLst/>
            <a:rect l="l" t="t" r="r" b="b"/>
            <a:pathLst>
              <a:path w="556509" h="1658824">
                <a:moveTo>
                  <a:pt x="0" y="0"/>
                </a:moveTo>
                <a:lnTo>
                  <a:pt x="556509" y="0"/>
                </a:lnTo>
                <a:lnTo>
                  <a:pt x="556509" y="1658824"/>
                </a:lnTo>
                <a:lnTo>
                  <a:pt x="0" y="1658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54544" y="466037"/>
            <a:ext cx="1720898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b="1" i="1">
                <a:solidFill>
                  <a:srgbClr val="0E034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EQUIPOS QUE ANALIZAN LA EMULSIÓN EPICUTÁNEA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6373" y="2105025"/>
          <a:ext cx="13664770" cy="7915275"/>
        </p:xfrm>
        <a:graphic>
          <a:graphicData uri="http://schemas.openxmlformats.org/drawingml/2006/table">
            <a:tbl>
              <a:tblPr/>
              <a:tblGrid>
                <a:gridCol w="4113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0169">
                <a:tc gridSpan="3"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EQUIPO DE DIATERMIA POR RADIOFRECUENCIA (CAPACITIVA Y RESISTIVA)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activar los procesos bioquímicos de reparación, este equipo genera calor, provocando un aumento de temperatura en el tejido. Además, se puede variar y modular la temperatura para múltiples efectos (activación celular, nutrición tisular, hiperactivación).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trabaja con una radiofrecuencia monopolar de 448 kHz, que es la óptima para generar bioestimulación y efectos fisiológicos eficaces. Consta de una pantalla de control, una placa de retorno y varios cabezales de diversas características.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EQUIPO DE DIATERMIA POR RADIOFRECUENCIA (CAPACITIVA Y RESISTIVA)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activar los procesos bioquímicos de reparación, este equipo genera calor, provocando un aumento de temperatura en el tejido. Además, se puede variar y modular la temperatura para múltiples efectos (activación celular, nutrición tisular, hiperactivación).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trabaja con una radiofrecuencia monopolar de 448 kHz, que es la óptima para generar bioestimulación y efectos fisiológicos eficaces. Consta de una pantalla de control, una placa de retorno y varios cabezales de diversas características.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EQUIPO DE DIATERMIA POR RADIOFRECUENCIA (CAPACITIVA Y RESISTIVA)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activar los procesos bioquímicos de reparación, este equipo genera calor, provocando un aumento de temperatura en el tejido. Además, se puede variar y modular la temperatura para múltiples efectos (activación celular, nutrición tisular, hiperactivación).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trabaja con una radiofrecuencia monopolar de 448 kHz, que es la óptima para generar bioestimulación y efectos fisiológicos eficaces. Consta de una pantalla de control, una placa de retorno y varios cabezales de diversas características.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097">
                <a:tc gridSpan="3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resistiva, se utiliza un electrodo metálico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profunda, generando un efecto de relajación.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resistiva, se utiliza un electrodo metálico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profunda, generando un efecto de relajación.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resistiva, se utiliza un electrodo metálico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profunda, generando un efecto de relajación.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369">
                <a:tc gridSpan="3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capacitiva, se utiliza un electrodo aislado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superficial, generando un efecto de hidratación, restableciendo 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equilibrio capilar general y descongestionando.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capacitiva, se utiliza un electrodo aislado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superficial, generando un efecto de hidratación, restableciendo 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equilibrio capilar general y descongestionando.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Para la radiofrecuencia capacitiva, se utiliza un electrodo aislado que actúa </a:t>
                      </a:r>
                      <a:endParaRPr lang="en-US" sz="1100"/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 manera más superficial, generando un efecto de hidratación, restableciendo </a:t>
                      </a:r>
                    </a:p>
                    <a:p>
                      <a:pPr algn="just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equilibrio capilar general y descongestionando.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640">
                <a:tc gridSpan="3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cuenta también con la función de </a:t>
                      </a: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EnhanCell,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la cual maximiza la bioestimulación y reparación tisular en situaciones que requieren ausencia de calor, ideal para tratamientos sobre el cuero cabelludo. Cuenta con diversos electrodos adaptados cada uno a diferentes partes del cuero cabelludo.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cuenta también con la función de </a:t>
                      </a: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EnhanCell,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la cual maximiza la bioestimulación y reparación tisular en situaciones que requieren ausencia de calor, ideal para tratamientos sobre el cuero cabelludo. Cuenta con diversos electrodos adaptados cada uno a diferentes partes del cuero cabelludo.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 equipo cuenta también con la función de </a:t>
                      </a:r>
                      <a:r>
                        <a:rPr lang="en-US" sz="20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EnhanCell,</a:t>
                      </a:r>
                      <a:r>
                        <a:rPr lang="en-US" sz="20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la cual maximiza la bioestimulación y reparación tisular en situaciones que requieren ausencia de calor, ideal para tratamientos sobre el cuero cabelludo. Cuenta con diversos electrodos adaptados cada uno a diferentes partes del cuero cabelludo.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327415" y="1749439"/>
            <a:ext cx="3334655" cy="3971338"/>
          </a:xfrm>
          <a:custGeom>
            <a:avLst/>
            <a:gdLst/>
            <a:ahLst/>
            <a:cxnLst/>
            <a:rect l="l" t="t" r="r" b="b"/>
            <a:pathLst>
              <a:path w="3334655" h="3971338">
                <a:moveTo>
                  <a:pt x="0" y="0"/>
                </a:moveTo>
                <a:lnTo>
                  <a:pt x="3334655" y="0"/>
                </a:lnTo>
                <a:lnTo>
                  <a:pt x="3334655" y="3971337"/>
                </a:lnTo>
                <a:lnTo>
                  <a:pt x="0" y="397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26" b="-12619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659210" y="5243716"/>
            <a:ext cx="1263864" cy="1149802"/>
          </a:xfrm>
          <a:custGeom>
            <a:avLst/>
            <a:gdLst/>
            <a:ahLst/>
            <a:cxnLst/>
            <a:rect l="l" t="t" r="r" b="b"/>
            <a:pathLst>
              <a:path w="1263864" h="1149802">
                <a:moveTo>
                  <a:pt x="0" y="0"/>
                </a:moveTo>
                <a:lnTo>
                  <a:pt x="1263864" y="0"/>
                </a:lnTo>
                <a:lnTo>
                  <a:pt x="1263864" y="1149803"/>
                </a:lnTo>
                <a:lnTo>
                  <a:pt x="0" y="1149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12" t="-278507" r="-483911" b="-24534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1929520" y="6607463"/>
            <a:ext cx="1453692" cy="1334549"/>
          </a:xfrm>
          <a:custGeom>
            <a:avLst/>
            <a:gdLst/>
            <a:ahLst/>
            <a:cxnLst/>
            <a:rect l="l" t="t" r="r" b="b"/>
            <a:pathLst>
              <a:path w="1453692" h="1334549">
                <a:moveTo>
                  <a:pt x="0" y="0"/>
                </a:moveTo>
                <a:lnTo>
                  <a:pt x="1453691" y="0"/>
                </a:lnTo>
                <a:lnTo>
                  <a:pt x="1453691" y="1334550"/>
                </a:lnTo>
                <a:lnTo>
                  <a:pt x="0" y="1334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45" t="-425707" r="-527383" b="-13773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4327415" y="7723070"/>
            <a:ext cx="2532843" cy="2297230"/>
          </a:xfrm>
          <a:custGeom>
            <a:avLst/>
            <a:gdLst/>
            <a:ahLst/>
            <a:cxnLst/>
            <a:rect l="l" t="t" r="r" b="b"/>
            <a:pathLst>
              <a:path w="2532843" h="2297230">
                <a:moveTo>
                  <a:pt x="0" y="0"/>
                </a:moveTo>
                <a:lnTo>
                  <a:pt x="2532843" y="0"/>
                </a:lnTo>
                <a:lnTo>
                  <a:pt x="2532843" y="2297230"/>
                </a:lnTo>
                <a:lnTo>
                  <a:pt x="0" y="229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564516"/>
            <a:ext cx="16230600" cy="2531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2"/>
              </a:lnSpc>
            </a:pPr>
            <a:r>
              <a:rPr lang="en-US" sz="8192" b="1" spc="90">
                <a:solidFill>
                  <a:srgbClr val="2310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EQUIPOS DE TRATAMIENTOS</a:t>
            </a:r>
          </a:p>
          <a:p>
            <a:pPr marL="0" lvl="0" indent="0" algn="l">
              <a:lnSpc>
                <a:spcPts val="11160"/>
              </a:lnSpc>
            </a:pPr>
            <a:endParaRPr lang="en-US" sz="8192" b="1" spc="90">
              <a:solidFill>
                <a:srgbClr val="2310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0820" y="391694"/>
            <a:ext cx="8537180" cy="5335738"/>
          </a:xfrm>
          <a:custGeom>
            <a:avLst/>
            <a:gdLst/>
            <a:ahLst/>
            <a:cxnLst/>
            <a:rect l="l" t="t" r="r" b="b"/>
            <a:pathLst>
              <a:path w="8537180" h="5335738">
                <a:moveTo>
                  <a:pt x="0" y="0"/>
                </a:moveTo>
                <a:lnTo>
                  <a:pt x="8537180" y="0"/>
                </a:lnTo>
                <a:lnTo>
                  <a:pt x="8537180" y="5335738"/>
                </a:lnTo>
                <a:lnTo>
                  <a:pt x="0" y="5335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29848" y="29718"/>
            <a:ext cx="9750820" cy="6799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94"/>
              </a:lnSpc>
            </a:pPr>
            <a:endParaRPr/>
          </a:p>
          <a:p>
            <a:pPr algn="just">
              <a:lnSpc>
                <a:spcPts val="3894"/>
              </a:lnSpc>
            </a:pPr>
            <a:r>
              <a:rPr lang="en-US" sz="3300" b="1">
                <a:solidFill>
                  <a:srgbClr val="2310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💇‍♀️MEDIDAS DE PREPARACIÓN DE</a:t>
            </a:r>
          </a:p>
          <a:p>
            <a:pPr algn="just">
              <a:lnSpc>
                <a:spcPts val="3894"/>
              </a:lnSpc>
            </a:pPr>
            <a:r>
              <a:rPr lang="en-US" sz="3300" b="1">
                <a:solidFill>
                  <a:srgbClr val="2310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LA CABINA DE TRATAMIENTOS CAPILARES</a:t>
            </a:r>
          </a:p>
          <a:p>
            <a:pPr algn="just">
              <a:lnSpc>
                <a:spcPts val="3894"/>
              </a:lnSpc>
            </a:pPr>
            <a:endParaRPr lang="en-US" sz="3300" b="1">
              <a:solidFill>
                <a:srgbClr val="2310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894"/>
              </a:lnSpc>
            </a:pPr>
            <a:r>
              <a:rPr lang="en-US" sz="3300" b="1">
                <a:solidFill>
                  <a:srgbClr val="2310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🔹 ¿POR QUÉ ES IMPORTANTE?</a:t>
            </a:r>
          </a:p>
          <a:p>
            <a:pPr algn="just">
              <a:lnSpc>
                <a:spcPts val="3894"/>
              </a:lnSpc>
            </a:pPr>
            <a:endParaRPr lang="en-US" sz="3300" b="1">
              <a:solidFill>
                <a:srgbClr val="23107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894"/>
              </a:lnSpc>
            </a:pPr>
            <a:r>
              <a:rPr lang="en-US" sz="33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La correcta preparación de la cabina</a:t>
            </a:r>
          </a:p>
          <a:p>
            <a:pPr algn="just">
              <a:lnSpc>
                <a:spcPts val="3894"/>
              </a:lnSpc>
            </a:pPr>
            <a:r>
              <a:rPr lang="en-US" sz="33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 es esencial para garantizar:</a:t>
            </a:r>
          </a:p>
          <a:p>
            <a:pPr algn="just">
              <a:lnSpc>
                <a:spcPts val="3894"/>
              </a:lnSpc>
            </a:pPr>
            <a:endParaRPr lang="en-US" sz="3300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894"/>
              </a:lnSpc>
            </a:pPr>
            <a:r>
              <a:rPr lang="en-US" sz="33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 ✅ Seguridad del cliente y del profesional</a:t>
            </a:r>
          </a:p>
          <a:p>
            <a:pPr algn="just">
              <a:lnSpc>
                <a:spcPts val="3894"/>
              </a:lnSpc>
            </a:pPr>
            <a:r>
              <a:rPr lang="en-US" sz="33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 ✅ Higiene rigurosa en el entorno de trabajo</a:t>
            </a:r>
          </a:p>
          <a:p>
            <a:pPr algn="just">
              <a:lnSpc>
                <a:spcPts val="3894"/>
              </a:lnSpc>
            </a:pPr>
            <a:r>
              <a:rPr lang="en-US" sz="33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 ✅ Confort durante todo el tratamiento</a:t>
            </a:r>
          </a:p>
          <a:p>
            <a:pPr algn="just">
              <a:lnSpc>
                <a:spcPts val="3894"/>
              </a:lnSpc>
            </a:pPr>
            <a:endParaRPr lang="en-US" sz="3300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894"/>
              </a:lnSpc>
            </a:pPr>
            <a:endParaRPr lang="en-US" sz="3300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9848" y="6286500"/>
            <a:ext cx="16302423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 b="1" i="1">
                <a:solidFill>
                  <a:srgbClr val="23107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🔹 ¿QUÉ REPRESENTA ESTE PROCEDIMIENTO?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b="1" i="1">
              <a:solidFill>
                <a:srgbClr val="231076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 i="1">
                <a:solidFill>
                  <a:srgbClr val="23107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• </a:t>
            </a:r>
            <a:r>
              <a:rPr lang="en-US" sz="32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Forma parte del protocolo previo a cualquier intervención capilar</a:t>
            </a:r>
          </a:p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• Refleja el compromiso del centro con la calidad del servicio</a:t>
            </a:r>
          </a:p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• Asegura el cumplimiento de la normativa vigente</a:t>
            </a:r>
          </a:p>
          <a:p>
            <a:pPr algn="just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595" y="237736"/>
            <a:ext cx="17813250" cy="96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b="1" spc="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2.1. CONDICIONES DE SEGURIDAD E HIGIENE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b="1" spc="24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Existe una normativa que detalla las normas de seguridad del centro de trabajo (instalaciones) y el mantenimiento de los aparatos: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Toda local destinado a realizar tratamientos capilares debe estar bien conservado, limpio y desinfectado. Su limpieza será diaria.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La lencería general (uniforme, batas, toallas, etc.) debe lavarse y desinfectarse con agua caliente a temperaturas elevadas. Hay que renovarlas para cada cliente.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Toda útil de un solo uso o susceptible de atravesar la piel será des­ echado en los contenedores de residuos.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El material que no sea desechado se esterilizará y se guardará en zonas asépticas. Los útiles se limpiarán con detergente y agua, y posteriormente se los someterá a un proceso de desinfección o esterilización.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El mobiliario debe limpiarse y desinfectarse a diario.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El profesional con heridas, quemaduras u otras lesiones debe prote­ gerlas y cubrirlas con apósitos impermeables. En caso de no hacerlo, evitará el contacto directo con los clientes.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Todo profesional se lavará las manos antes de iniciar cada actividad.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Los equipos de diagnóstico, envases y materiales quedarán siempre ordenados y disponibles para su uso al acabar los tratamientos.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La cabina de tratamiento debe de quedar limpia y ventilada entre sesiones.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En el caso de que se termine algún producto o material, se repondrá antes de que entre el cliente siguiente.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Los utensilios se limpiarán con agua y detergente.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El material desechable se eliminará.</a:t>
            </a:r>
          </a:p>
          <a:p>
            <a:pPr algn="just">
              <a:lnSpc>
                <a:spcPts val="2204"/>
              </a:lnSpc>
              <a:spcBef>
                <a:spcPct val="0"/>
              </a:spcBef>
            </a:pPr>
            <a:endParaRPr lang="en-US" sz="2204" spc="2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2204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► Los útiles empleados se introducirán en un germicida durante un tiem­po estimado de tres a cinco minutos.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1891" y="280430"/>
            <a:ext cx="17521076" cy="992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  <a:spcBef>
                <a:spcPct val="0"/>
              </a:spcBef>
            </a:pP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2.2. CONDICIONES AMBIENTALES</a:t>
            </a:r>
          </a:p>
          <a:p>
            <a:pPr algn="ctr">
              <a:lnSpc>
                <a:spcPts val="3752"/>
              </a:lnSpc>
              <a:spcBef>
                <a:spcPct val="0"/>
              </a:spcBef>
            </a:pPr>
            <a:endParaRPr lang="en-US" sz="3752" b="1" spc="4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752"/>
              </a:lnSpc>
              <a:spcBef>
                <a:spcPct val="0"/>
              </a:spcBef>
            </a:pPr>
            <a:endParaRPr lang="en-US" sz="3752" b="1" spc="4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iluminación, temperatura y ventilación de la zona de tratamientos ca­pilares son factores importantes que hay que controlar adecuadamente para que resulte agradable.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endParaRPr lang="en-US" sz="3752" spc="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·</a:t>
            </a: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Iluminación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Será suave, evitando la luz directa. Las paredes se pintarán en tonos cálidos para favorecer la relajación.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endParaRPr lang="en-US" sz="3752" spc="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·</a:t>
            </a: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Temperatura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Será agradable y graduable, ya que no todas las personas tienen la misma temperatura corporal; al mantenerla en torno a 24ºC se asegura que el cliente no sienta frío y pueda relajarse.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endParaRPr lang="en-US" sz="3752" spc="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b="1" spc="4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· Ambientación sonora</a:t>
            </a:r>
          </a:p>
          <a:p>
            <a:pPr algn="just">
              <a:lnSpc>
                <a:spcPts val="3752"/>
              </a:lnSpc>
              <a:spcBef>
                <a:spcPct val="0"/>
              </a:spcBef>
            </a:pPr>
            <a:r>
              <a:rPr lang="en-US" sz="3752" spc="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 ser tranquila, tratando de evitar que lleguen sonidos del exterior. Se puede habilitar un hilo musical que ayude al cliente a aislarse.</a:t>
            </a:r>
          </a:p>
          <a:p>
            <a:pPr algn="ctr">
              <a:lnSpc>
                <a:spcPts val="3752"/>
              </a:lnSpc>
              <a:spcBef>
                <a:spcPct val="0"/>
              </a:spcBef>
            </a:pPr>
            <a:endParaRPr lang="en-US" sz="3752" spc="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367"/>
              </a:lnSpc>
              <a:spcBef>
                <a:spcPct val="0"/>
              </a:spcBef>
            </a:pPr>
            <a:endParaRPr lang="en-US" sz="3752" spc="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820850" y="2794580"/>
            <a:ext cx="1776515" cy="1248002"/>
          </a:xfrm>
          <a:custGeom>
            <a:avLst/>
            <a:gdLst/>
            <a:ahLst/>
            <a:cxnLst/>
            <a:rect l="l" t="t" r="r" b="b"/>
            <a:pathLst>
              <a:path w="1776515" h="1248002">
                <a:moveTo>
                  <a:pt x="0" y="0"/>
                </a:moveTo>
                <a:lnTo>
                  <a:pt x="1776515" y="0"/>
                </a:lnTo>
                <a:lnTo>
                  <a:pt x="1776515" y="1248002"/>
                </a:lnTo>
                <a:lnTo>
                  <a:pt x="0" y="1248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909728">
            <a:off x="9457381" y="4491278"/>
            <a:ext cx="1424479" cy="1424479"/>
          </a:xfrm>
          <a:custGeom>
            <a:avLst/>
            <a:gdLst/>
            <a:ahLst/>
            <a:cxnLst/>
            <a:rect l="l" t="t" r="r" b="b"/>
            <a:pathLst>
              <a:path w="1424479" h="1424479">
                <a:moveTo>
                  <a:pt x="0" y="0"/>
                </a:moveTo>
                <a:lnTo>
                  <a:pt x="1424479" y="0"/>
                </a:lnTo>
                <a:lnTo>
                  <a:pt x="1424479" y="1424479"/>
                </a:lnTo>
                <a:lnTo>
                  <a:pt x="0" y="1424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762983">
            <a:off x="16759827" y="9049986"/>
            <a:ext cx="1199455" cy="917583"/>
          </a:xfrm>
          <a:custGeom>
            <a:avLst/>
            <a:gdLst/>
            <a:ahLst/>
            <a:cxnLst/>
            <a:rect l="l" t="t" r="r" b="b"/>
            <a:pathLst>
              <a:path w="1199455" h="917583">
                <a:moveTo>
                  <a:pt x="0" y="0"/>
                </a:moveTo>
                <a:lnTo>
                  <a:pt x="1199456" y="0"/>
                </a:lnTo>
                <a:lnTo>
                  <a:pt x="1199456" y="917583"/>
                </a:lnTo>
                <a:lnTo>
                  <a:pt x="0" y="917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833" y="441966"/>
            <a:ext cx="17850203" cy="936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b="1" spc="3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OPERACIONES DE PREPARACIÓN DE MEDIOS TÉCNICOS, APARATOS Y COSMÉTICOS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b="1" spc="36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b="1" spc="3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🔹 IMPORTANCIA DEL PROCESO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b="1" spc="36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CORRECTA PREPARACIÓN DE LOS MEDIOS TÉCNICOS, APARATOS Y COSMÉTICOS ES CLAVE PARA: 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✅ GARANTIZAR LA SEGURIDAD DEL CLIENTE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✅ ASEGURAR LA EFICACIA DEL TRATAMIENTO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✅ CUMPLIR CON LOS ESTÁNDARES PROFESIONALES DEL CENTRO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b="1" spc="3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🧴 SELECCIÓN DE MATERIALES Y EQUIPOS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b="1" spc="36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🔍 SE ELIGEN SEGÚN EL DIAGNÓSTICO CAPILAR, ADAPTÁNDOSE A LAS NECESIDADES DEL CUERO CABELLUDO Y TIPO DE ALTERACIÓN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🧪 SE SELECCIONAN EQUIPOS, UTENSILIOS Y COSMÉTICOS COMPATIBLES CON EL PROTOCOLO</a:t>
            </a:r>
          </a:p>
          <a:p>
            <a:pPr algn="just">
              <a:lnSpc>
                <a:spcPts val="3277"/>
              </a:lnSpc>
              <a:spcBef>
                <a:spcPct val="0"/>
              </a:spcBef>
            </a:pPr>
            <a:endParaRPr lang="en-US" sz="3277" spc="3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77"/>
              </a:lnSpc>
              <a:spcBef>
                <a:spcPct val="0"/>
              </a:spcBef>
            </a:pPr>
            <a:r>
              <a:rPr lang="en-US" sz="3277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🧼 LOS MATERIALES NO DESECHABLES DEBEN ESTAR DESINFECTADOS O ESTERILIZADOS, SEGÚN NORMATIVA VIGENTE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287" y="459474"/>
            <a:ext cx="17840429" cy="860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7"/>
              </a:lnSpc>
            </a:pPr>
            <a:r>
              <a:rPr lang="en-US" sz="4769" spc="205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69" b="1" spc="205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OBJETIVOS </a:t>
            </a:r>
          </a:p>
          <a:p>
            <a:pPr algn="just">
              <a:lnSpc>
                <a:spcPts val="6677"/>
              </a:lnSpc>
            </a:pPr>
            <a:endParaRPr lang="en-US" sz="4769" b="1" spc="205">
              <a:solidFill>
                <a:srgbClr val="0E03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5002"/>
              </a:lnSpc>
            </a:pPr>
            <a:r>
              <a:rPr lang="en-US" sz="3572" spc="153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✅ Comprender la importancia de un entorno profesional bien organizado </a:t>
            </a:r>
          </a:p>
          <a:p>
            <a:pPr algn="just">
              <a:lnSpc>
                <a:spcPts val="5002"/>
              </a:lnSpc>
            </a:pPr>
            <a:endParaRPr lang="en-US" sz="3572" spc="153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002"/>
              </a:lnSpc>
            </a:pPr>
            <a:r>
              <a:rPr lang="en-US" sz="3572" spc="153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🪑 Identificar los elementos técnicos y estéticos del puesto de trabajo </a:t>
            </a:r>
          </a:p>
          <a:p>
            <a:pPr algn="just">
              <a:lnSpc>
                <a:spcPts val="5002"/>
              </a:lnSpc>
            </a:pPr>
            <a:endParaRPr lang="en-US" sz="3572" spc="153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002"/>
              </a:lnSpc>
            </a:pPr>
            <a:r>
              <a:rPr lang="en-US" sz="3572" spc="153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🧼 Aplicar medidas de higiene, seguridad y ergonomía </a:t>
            </a:r>
          </a:p>
          <a:p>
            <a:pPr algn="just">
              <a:lnSpc>
                <a:spcPts val="5002"/>
              </a:lnSpc>
            </a:pPr>
            <a:endParaRPr lang="en-US" sz="3572" spc="153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002"/>
              </a:lnSpc>
            </a:pPr>
            <a:r>
              <a:rPr lang="en-US" sz="3572" spc="153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👥 Preparar correctamente al profesional y al cliente antes del tratamiento </a:t>
            </a:r>
          </a:p>
          <a:p>
            <a:pPr algn="just">
              <a:lnSpc>
                <a:spcPts val="5002"/>
              </a:lnSpc>
            </a:pPr>
            <a:endParaRPr lang="en-US" sz="3572" spc="153">
              <a:solidFill>
                <a:srgbClr val="2310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002"/>
              </a:lnSpc>
            </a:pPr>
            <a:r>
              <a:rPr lang="en-US" sz="3572" spc="153">
                <a:solidFill>
                  <a:srgbClr val="231076"/>
                </a:solidFill>
                <a:latin typeface="Montserrat"/>
                <a:ea typeface="Montserrat"/>
                <a:cs typeface="Montserrat"/>
                <a:sym typeface="Montserrat"/>
              </a:rPr>
              <a:t>🧪Reconocer los criterios de limpieza, desinfección y esterilización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001" y="952500"/>
            <a:ext cx="17607689" cy="865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ORGANIZACIÓN DEL ESPACIO DE TRABAJO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endParaRPr lang="en-US" sz="410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🔹 EN EL SALÓN DE PELUQUERÍA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</a:t>
            </a:r>
            <a:r>
              <a:rPr lang="en-US" sz="4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</a:t>
            </a: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Mantener la zona de tratamientos ordenada y funcional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Ubicar los medios técnicos en carritos auxiliares o superficies accesibles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endParaRPr lang="en-US" sz="4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🔹 EN LA CLÍNICA CAPILAR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Las cabinas suelen ser más reducidas, por lo que: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Se recomienda disponer solo del equipo imprescindible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Evitar desplazamientos innecesarios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Optimizar el tiempo de trabajo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0181" y="1133475"/>
            <a:ext cx="17624404" cy="747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  <a:spcBef>
                <a:spcPct val="0"/>
              </a:spcBef>
            </a:pPr>
            <a:r>
              <a:rPr lang="en-US" sz="4871" b="1" spc="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🧪 PREPARACIÓN DE COSMÉTICOS</a:t>
            </a:r>
          </a:p>
          <a:p>
            <a:pPr algn="ctr">
              <a:lnSpc>
                <a:spcPts val="3799"/>
              </a:lnSpc>
              <a:spcBef>
                <a:spcPct val="0"/>
              </a:spcBef>
            </a:pPr>
            <a:endParaRPr lang="en-US" sz="4871" b="1" spc="53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3906" b="1" spc="4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SELECCIÓN Y ORGANIZACIÓN PREVIA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Elegir los productos necesarios antes del tratamiento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Mantenerlos organizados y etiquetados correctamente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endParaRPr lang="en-US" sz="3906" spc="42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3906" b="1" spc="4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VERIFICACIÓN TÉCNICA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Comprobar la fecha de caducidad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Revisar las condiciones de conservación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Confirmar la compatibilidad con el protocolo aplicado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endParaRPr lang="en-US" sz="3906" spc="42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3906" b="1" spc="4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CONOCIMIENTO PROFESIONAL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Conocer la composición de cada producto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Dominar su modo de aplicación</a:t>
            </a:r>
          </a:p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906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Anticipar posibles reacciones o contraindicaciones</a:t>
            </a:r>
          </a:p>
        </p:txBody>
      </p:sp>
      <p:sp>
        <p:nvSpPr>
          <p:cNvPr id="3" name="Freeform 3"/>
          <p:cNvSpPr/>
          <p:nvPr/>
        </p:nvSpPr>
        <p:spPr>
          <a:xfrm rot="1023934">
            <a:off x="15533496" y="966854"/>
            <a:ext cx="2066096" cy="2388550"/>
          </a:xfrm>
          <a:custGeom>
            <a:avLst/>
            <a:gdLst/>
            <a:ahLst/>
            <a:cxnLst/>
            <a:rect l="l" t="t" r="r" b="b"/>
            <a:pathLst>
              <a:path w="2066096" h="2388550">
                <a:moveTo>
                  <a:pt x="0" y="0"/>
                </a:moveTo>
                <a:lnTo>
                  <a:pt x="2066096" y="0"/>
                </a:lnTo>
                <a:lnTo>
                  <a:pt x="2066096" y="2388550"/>
                </a:lnTo>
                <a:lnTo>
                  <a:pt x="0" y="238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617984">
            <a:off x="15442882" y="4333017"/>
            <a:ext cx="2247324" cy="2423585"/>
          </a:xfrm>
          <a:custGeom>
            <a:avLst/>
            <a:gdLst/>
            <a:ahLst/>
            <a:cxnLst/>
            <a:rect l="l" t="t" r="r" b="b"/>
            <a:pathLst>
              <a:path w="2247324" h="2423585">
                <a:moveTo>
                  <a:pt x="0" y="0"/>
                </a:moveTo>
                <a:lnTo>
                  <a:pt x="2247324" y="0"/>
                </a:lnTo>
                <a:lnTo>
                  <a:pt x="2247324" y="2423585"/>
                </a:lnTo>
                <a:lnTo>
                  <a:pt x="0" y="242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616064">
            <a:off x="1127879" y="8956083"/>
            <a:ext cx="1273550" cy="1227239"/>
          </a:xfrm>
          <a:custGeom>
            <a:avLst/>
            <a:gdLst/>
            <a:ahLst/>
            <a:cxnLst/>
            <a:rect l="l" t="t" r="r" b="b"/>
            <a:pathLst>
              <a:path w="1273550" h="1227239">
                <a:moveTo>
                  <a:pt x="0" y="0"/>
                </a:moveTo>
                <a:lnTo>
                  <a:pt x="1273550" y="0"/>
                </a:lnTo>
                <a:lnTo>
                  <a:pt x="1273550" y="1227240"/>
                </a:lnTo>
                <a:lnTo>
                  <a:pt x="0" y="1227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5311833" y="7932340"/>
            <a:ext cx="1664602" cy="1637363"/>
          </a:xfrm>
          <a:custGeom>
            <a:avLst/>
            <a:gdLst/>
            <a:ahLst/>
            <a:cxnLst/>
            <a:rect l="l" t="t" r="r" b="b"/>
            <a:pathLst>
              <a:path w="1664602" h="1637363">
                <a:moveTo>
                  <a:pt x="0" y="0"/>
                </a:moveTo>
                <a:lnTo>
                  <a:pt x="1664602" y="0"/>
                </a:lnTo>
                <a:lnTo>
                  <a:pt x="1664602" y="1637363"/>
                </a:lnTo>
                <a:lnTo>
                  <a:pt x="0" y="16373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7135639" y="8751021"/>
            <a:ext cx="2692924" cy="1434594"/>
          </a:xfrm>
          <a:custGeom>
            <a:avLst/>
            <a:gdLst/>
            <a:ahLst/>
            <a:cxnLst/>
            <a:rect l="l" t="t" r="r" b="b"/>
            <a:pathLst>
              <a:path w="2692924" h="1434594">
                <a:moveTo>
                  <a:pt x="0" y="0"/>
                </a:moveTo>
                <a:lnTo>
                  <a:pt x="2692924" y="0"/>
                </a:lnTo>
                <a:lnTo>
                  <a:pt x="2692924" y="1434594"/>
                </a:lnTo>
                <a:lnTo>
                  <a:pt x="0" y="1434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232" y="805897"/>
            <a:ext cx="17669535" cy="829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6"/>
              </a:lnSpc>
              <a:spcBef>
                <a:spcPct val="0"/>
              </a:spcBef>
            </a:pPr>
            <a:r>
              <a:rPr lang="en-US" sz="4726" b="1" spc="5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REVISIÓN Y MANTENIMIENTO DE APARATOS</a:t>
            </a:r>
          </a:p>
          <a:p>
            <a:pPr algn="just">
              <a:lnSpc>
                <a:spcPts val="4726"/>
              </a:lnSpc>
              <a:spcBef>
                <a:spcPct val="0"/>
              </a:spcBef>
            </a:pPr>
            <a:endParaRPr lang="en-US" sz="4726" b="1" spc="5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</a:t>
            </a:r>
            <a:r>
              <a:rPr lang="en-US" sz="4026" b="1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ANTES DE CADA USO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Revisar el estado técnico del aparato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Comprobar su funcionamiento correcto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Verificar el cumplimiento de normas de seguridad e higiene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endParaRPr lang="en-US" sz="4026" spc="4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4026" b="1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DISPONIBILIDAD OPERATIVA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Asegurar que los aparatos estén listos y funcionales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Garantizar la ejecución segura y eficaz del tratamiento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endParaRPr lang="en-US" sz="4026" spc="44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4026" b="1" spc="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MANTENIMIENTO PERIÓDICO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Seguir las indicaciones del fabricante y del servicio técnico      autorizado</a:t>
            </a:r>
          </a:p>
          <a:p>
            <a:pPr algn="just">
              <a:lnSpc>
                <a:spcPts val="4026"/>
              </a:lnSpc>
              <a:spcBef>
                <a:spcPct val="0"/>
              </a:spcBef>
            </a:pPr>
            <a:r>
              <a:rPr lang="en-US" sz="4026" spc="4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Registrar cada revisión en una ficha de mantenimiento actualizada</a:t>
            </a:r>
          </a:p>
        </p:txBody>
      </p:sp>
      <p:sp>
        <p:nvSpPr>
          <p:cNvPr id="3" name="Freeform 3"/>
          <p:cNvSpPr/>
          <p:nvPr/>
        </p:nvSpPr>
        <p:spPr>
          <a:xfrm rot="-1305758">
            <a:off x="12535989" y="1868462"/>
            <a:ext cx="1123907" cy="1312418"/>
          </a:xfrm>
          <a:custGeom>
            <a:avLst/>
            <a:gdLst/>
            <a:ahLst/>
            <a:cxnLst/>
            <a:rect l="l" t="t" r="r" b="b"/>
            <a:pathLst>
              <a:path w="1123907" h="1312418">
                <a:moveTo>
                  <a:pt x="0" y="0"/>
                </a:moveTo>
                <a:lnTo>
                  <a:pt x="1123907" y="0"/>
                </a:lnTo>
                <a:lnTo>
                  <a:pt x="1123907" y="1312418"/>
                </a:lnTo>
                <a:lnTo>
                  <a:pt x="0" y="1312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1262586">
            <a:off x="15999745" y="4513723"/>
            <a:ext cx="1259555" cy="1259555"/>
          </a:xfrm>
          <a:custGeom>
            <a:avLst/>
            <a:gdLst/>
            <a:ahLst/>
            <a:cxnLst/>
            <a:rect l="l" t="t" r="r" b="b"/>
            <a:pathLst>
              <a:path w="1259555" h="1259555">
                <a:moveTo>
                  <a:pt x="0" y="0"/>
                </a:moveTo>
                <a:lnTo>
                  <a:pt x="1259555" y="0"/>
                </a:lnTo>
                <a:lnTo>
                  <a:pt x="1259555" y="1259554"/>
                </a:lnTo>
                <a:lnTo>
                  <a:pt x="0" y="125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4598407" y="8692735"/>
            <a:ext cx="1068070" cy="1408725"/>
          </a:xfrm>
          <a:custGeom>
            <a:avLst/>
            <a:gdLst/>
            <a:ahLst/>
            <a:cxnLst/>
            <a:rect l="l" t="t" r="r" b="b"/>
            <a:pathLst>
              <a:path w="1068070" h="1408725">
                <a:moveTo>
                  <a:pt x="0" y="0"/>
                </a:moveTo>
                <a:lnTo>
                  <a:pt x="1068070" y="0"/>
                </a:lnTo>
                <a:lnTo>
                  <a:pt x="1068070" y="1408726"/>
                </a:lnTo>
                <a:lnTo>
                  <a:pt x="0" y="1408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6474" y="3110131"/>
            <a:ext cx="14866508" cy="6647527"/>
          </a:xfrm>
          <a:custGeom>
            <a:avLst/>
            <a:gdLst/>
            <a:ahLst/>
            <a:cxnLst/>
            <a:rect l="l" t="t" r="r" b="b"/>
            <a:pathLst>
              <a:path w="14866508" h="6647527">
                <a:moveTo>
                  <a:pt x="0" y="0"/>
                </a:moveTo>
                <a:lnTo>
                  <a:pt x="14866508" y="0"/>
                </a:lnTo>
                <a:lnTo>
                  <a:pt x="14866508" y="6647527"/>
                </a:lnTo>
                <a:lnTo>
                  <a:pt x="0" y="664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0" b="-56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224696" y="410156"/>
            <a:ext cx="17605067" cy="306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4"/>
              </a:lnSpc>
            </a:pPr>
            <a:r>
              <a:rPr lang="en-US" sz="2404" b="1" spc="2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MEDIDAS DE PREPARACIÓN DEL PROFESIONAL En peluquería y clínica capilar</a:t>
            </a:r>
          </a:p>
          <a:p>
            <a:pPr algn="just">
              <a:lnSpc>
                <a:spcPts val="2404"/>
              </a:lnSpc>
            </a:pPr>
            <a:endParaRPr lang="en-US" sz="2404" b="1" spc="26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404"/>
              </a:lnSpc>
            </a:pPr>
            <a:r>
              <a:rPr lang="en-US" sz="2404" b="1" spc="2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🔹 Antes de iniciar cualquier tratamiento capilar, el profesional debe garantizar:</a:t>
            </a:r>
          </a:p>
          <a:p>
            <a:pPr marL="519086" lvl="1" indent="-259543" algn="just">
              <a:lnSpc>
                <a:spcPts val="2404"/>
              </a:lnSpc>
              <a:buFont typeface="Arial"/>
              <a:buChar char="•"/>
            </a:pPr>
            <a:r>
              <a:rPr lang="en-US" sz="2404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🛡️ Seguridad</a:t>
            </a:r>
          </a:p>
          <a:p>
            <a:pPr algn="just">
              <a:lnSpc>
                <a:spcPts val="2404"/>
              </a:lnSpc>
            </a:pPr>
            <a:endParaRPr lang="en-US" sz="2404" spc="2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9086" lvl="1" indent="-259543" algn="just">
              <a:lnSpc>
                <a:spcPts val="2404"/>
              </a:lnSpc>
              <a:buFont typeface="Arial"/>
              <a:buChar char="•"/>
            </a:pPr>
            <a:r>
              <a:rPr lang="en-US" sz="2404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🧼 Higiene</a:t>
            </a:r>
          </a:p>
          <a:p>
            <a:pPr algn="just">
              <a:lnSpc>
                <a:spcPts val="2404"/>
              </a:lnSpc>
            </a:pPr>
            <a:endParaRPr lang="en-US" sz="2404" spc="2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9086" lvl="1" indent="-259543" algn="just">
              <a:lnSpc>
                <a:spcPts val="2404"/>
              </a:lnSpc>
              <a:buFont typeface="Arial"/>
              <a:buChar char="•"/>
            </a:pPr>
            <a:r>
              <a:rPr lang="en-US" sz="2404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😌 Comodidad para él y para el cliente</a:t>
            </a:r>
          </a:p>
          <a:p>
            <a:pPr algn="just">
              <a:lnSpc>
                <a:spcPts val="2404"/>
              </a:lnSpc>
            </a:pPr>
            <a:endParaRPr lang="en-US" sz="2404" spc="2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404"/>
              </a:lnSpc>
              <a:spcBef>
                <a:spcPct val="0"/>
              </a:spcBef>
            </a:pPr>
            <a:endParaRPr lang="en-US" sz="2404" spc="2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6829" y="313144"/>
            <a:ext cx="16534802" cy="985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6"/>
              </a:lnSpc>
              <a:spcBef>
                <a:spcPct val="0"/>
              </a:spcBef>
            </a:pPr>
            <a:r>
              <a:rPr lang="en-US" sz="3336" spc="3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🧼 </a:t>
            </a:r>
            <a:r>
              <a:rPr lang="en-US" sz="3336" b="1" spc="3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4.1. HIGIENE PERSONAL DEL PROFESIONAL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endParaRPr lang="en-US" sz="3336" b="1" spc="36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REFLEJO DE PROFESIONALIDAD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higiene personal es clave para transmitir seriedad, respeto y compromiso con el entorno sanitario y estético.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endParaRPr lang="en-US" sz="3236" spc="35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RECOMENDACIONES ESENCIALES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👩‍🎓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Apariencia limpia y cuidada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Cabello recogido y aseado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💄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Imagen discreta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Maquillaje natural en mujeres; barba arreglada o afeitado en hombres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✋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Manos limpias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Uñas cortas, sin esmaltes llamativos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🌸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Fragancias suaves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Evitar aromas intensos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😮‍💨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Halitosis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Uso de espráis bucales si es necesario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🧼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Lavado de manos obligatorio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Antes y después de cada tratamiento, incluso tras interrupciones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🩹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Lesiones cutáneas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Cubrirlas o evitar el contacto directo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❄️ </a:t>
            </a:r>
            <a:r>
              <a:rPr lang="en-US" sz="3236" b="1" spc="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Manos frías</a:t>
            </a:r>
          </a:p>
          <a:p>
            <a:pPr algn="just">
              <a:lnSpc>
                <a:spcPts val="3236"/>
              </a:lnSpc>
              <a:spcBef>
                <a:spcPct val="0"/>
              </a:spcBef>
            </a:pPr>
            <a:r>
              <a:rPr lang="en-US" sz="3236" spc="3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Frotarlas suavemente antes del contacto con el cliente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1247" y="403416"/>
            <a:ext cx="15854809" cy="967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3"/>
              </a:lnSpc>
              <a:spcBef>
                <a:spcPct val="0"/>
              </a:spcBef>
            </a:pPr>
            <a:r>
              <a:rPr lang="en-US" sz="33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👔 </a:t>
            </a:r>
            <a:r>
              <a:rPr lang="en-US" sz="33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4.2. IMAGEN E INDUMENTARIA</a:t>
            </a:r>
          </a:p>
          <a:p>
            <a:pPr algn="just">
              <a:lnSpc>
                <a:spcPts val="4713"/>
              </a:lnSpc>
              <a:spcBef>
                <a:spcPct val="0"/>
              </a:spcBef>
            </a:pPr>
            <a:endParaRPr lang="en-US" sz="33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🔹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 imagen habla por ti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Transmitir confianza, respeto y profesionalidad empieza por cómo te presentas.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endParaRPr lang="en-US" sz="319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REQUISITOS CLAVE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💍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 accesorios innecesarios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Evita anillos, pulseras, relojes u otros complementos que dificulten el trabajo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endParaRPr lang="en-US" sz="319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👕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Ropa profesional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Limpia, de colores neutros (preferiblemente blanco), transpirable y holgada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endParaRPr lang="en-US" sz="319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🔘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Diseño funcional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</a:t>
            </a: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 botones frontales, con manga corta para evitar enganches con el cabello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endParaRPr lang="en-US" sz="319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👟 </a:t>
            </a:r>
            <a:r>
              <a:rPr lang="en-US" sz="31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Calzado adecuado</a:t>
            </a:r>
          </a:p>
          <a:p>
            <a:pPr algn="just">
              <a:lnSpc>
                <a:spcPts val="4473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Cómodo, cerrado, transpirable y con ligera elevación para cuidar la espalda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1655" y="185444"/>
            <a:ext cx="17215509" cy="979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4"/>
              </a:lnSpc>
              <a:spcBef>
                <a:spcPct val="0"/>
              </a:spcBef>
            </a:pPr>
            <a:r>
              <a:rPr lang="en-US" sz="36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🧍‍♀️ 4.3. HIGIENE POSTURAL</a:t>
            </a:r>
          </a:p>
          <a:p>
            <a:pPr algn="just">
              <a:lnSpc>
                <a:spcPts val="4794"/>
              </a:lnSpc>
              <a:spcBef>
                <a:spcPct val="0"/>
              </a:spcBef>
            </a:pPr>
            <a:endParaRPr lang="en-US" sz="3624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🔹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Cuida tu cuerpo, protege tu futuro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postura correcta previene lesiones musculoesqueléticas, especialmente en la zona lumbar y cervical.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endParaRPr lang="en-US" sz="26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RECOMENDACIONES CLAVE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🦵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Rodillas flexionadas y espalda recta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Para distribuir el peso corporal de forma equilibrada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endParaRPr lang="en-US" sz="26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🧠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Cabeza alineada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Evita mantenerla agachada por largos periodos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endParaRPr lang="en-US" sz="26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🙅‍♂️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Evita elevar los brazos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No mantenerlos por encima de los hombros durante mucho tiempo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endParaRPr lang="en-US" sz="26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💺 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Taburetes ergonómicos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Regulables en altura, con respaldo y base giratoria para facilitar el movimiento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endParaRPr lang="en-US" sz="26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🧦</a:t>
            </a: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Medias de compresión</a:t>
            </a:r>
          </a:p>
          <a:p>
            <a:pPr algn="just">
              <a:lnSpc>
                <a:spcPts val="3778"/>
              </a:lnSpc>
              <a:spcBef>
                <a:spcPct val="0"/>
              </a:spcBef>
            </a:pP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  </a:t>
            </a:r>
            <a:r>
              <a:rPr lang="en-US" sz="2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Recomendadas para prevenir problemas circulatorios en jornadas prolongadas</a:t>
            </a:r>
          </a:p>
        </p:txBody>
      </p:sp>
      <p:sp>
        <p:nvSpPr>
          <p:cNvPr id="3" name="Freeform 3"/>
          <p:cNvSpPr/>
          <p:nvPr/>
        </p:nvSpPr>
        <p:spPr>
          <a:xfrm rot="-1094728">
            <a:off x="14251251" y="3115529"/>
            <a:ext cx="2350367" cy="3333854"/>
          </a:xfrm>
          <a:custGeom>
            <a:avLst/>
            <a:gdLst/>
            <a:ahLst/>
            <a:cxnLst/>
            <a:rect l="l" t="t" r="r" b="b"/>
            <a:pathLst>
              <a:path w="2350367" h="3333854">
                <a:moveTo>
                  <a:pt x="0" y="0"/>
                </a:moveTo>
                <a:lnTo>
                  <a:pt x="2350367" y="0"/>
                </a:lnTo>
                <a:lnTo>
                  <a:pt x="2350367" y="3333854"/>
                </a:lnTo>
                <a:lnTo>
                  <a:pt x="0" y="333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986481">
            <a:off x="15006878" y="7150364"/>
            <a:ext cx="2388795" cy="2546196"/>
          </a:xfrm>
          <a:custGeom>
            <a:avLst/>
            <a:gdLst/>
            <a:ahLst/>
            <a:cxnLst/>
            <a:rect l="l" t="t" r="r" b="b"/>
            <a:pathLst>
              <a:path w="2388795" h="2546196">
                <a:moveTo>
                  <a:pt x="0" y="0"/>
                </a:moveTo>
                <a:lnTo>
                  <a:pt x="2388795" y="0"/>
                </a:lnTo>
                <a:lnTo>
                  <a:pt x="2388795" y="2546196"/>
                </a:lnTo>
                <a:lnTo>
                  <a:pt x="0" y="254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3112" y="183286"/>
            <a:ext cx="16381200" cy="987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76"/>
              </a:lnSpc>
              <a:spcBef>
                <a:spcPct val="0"/>
              </a:spcBef>
            </a:pPr>
            <a:r>
              <a:rPr lang="en-US" sz="28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✋</a:t>
            </a:r>
            <a:r>
              <a:rPr lang="en-US" sz="2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CUIDADO Y FORTALECIMIENTO DE LAS MANOS DEL PROFESIONAL CAPILAR</a:t>
            </a:r>
          </a:p>
          <a:p>
            <a:pPr algn="just">
              <a:lnSpc>
                <a:spcPts val="3976"/>
              </a:lnSpc>
              <a:spcBef>
                <a:spcPct val="0"/>
              </a:spcBef>
            </a:pPr>
            <a:endParaRPr lang="en-US" sz="284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🔹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TUS MANOS, TU HERRAMIENTA MÁS VALIOSA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Fundamentales en tratamientos capilares y masajes, requieren atención diaria para 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mantener fuerza, sensibilidad y flexibilidad.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🧼 CUIDADOS ESENCIALES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🧴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Higiene rigurosa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Lavado frecuente + hidratación con productos específicos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🧤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Protección ante químicos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Evitar contacto directo con productos agresivos sin guantes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💅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Uñas cuidadas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Cortas, limpias y sin esmaltes decorativos que interfieran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🩹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Atención a lesiones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Proteger grietas, irritaciones o heridas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🧘‍♀️ </a:t>
            </a:r>
            <a:r>
              <a:rPr lang="en-US" sz="266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Pausas activas</a:t>
            </a:r>
          </a:p>
          <a:p>
            <a:pPr algn="just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Estiramientos y movimientos suaves para relajar la musculatura</a:t>
            </a:r>
          </a:p>
        </p:txBody>
      </p:sp>
      <p:sp>
        <p:nvSpPr>
          <p:cNvPr id="3" name="Freeform 3"/>
          <p:cNvSpPr/>
          <p:nvPr/>
        </p:nvSpPr>
        <p:spPr>
          <a:xfrm>
            <a:off x="11818436" y="5143500"/>
            <a:ext cx="5655561" cy="3773802"/>
          </a:xfrm>
          <a:custGeom>
            <a:avLst/>
            <a:gdLst/>
            <a:ahLst/>
            <a:cxnLst/>
            <a:rect l="l" t="t" r="r" b="b"/>
            <a:pathLst>
              <a:path w="5655561" h="3773802">
                <a:moveTo>
                  <a:pt x="0" y="0"/>
                </a:moveTo>
                <a:lnTo>
                  <a:pt x="5655561" y="0"/>
                </a:lnTo>
                <a:lnTo>
                  <a:pt x="5655561" y="3773802"/>
                </a:lnTo>
                <a:lnTo>
                  <a:pt x="0" y="3773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4905482" y="533928"/>
            <a:ext cx="2568516" cy="3852773"/>
          </a:xfrm>
          <a:custGeom>
            <a:avLst/>
            <a:gdLst/>
            <a:ahLst/>
            <a:cxnLst/>
            <a:rect l="l" t="t" r="r" b="b"/>
            <a:pathLst>
              <a:path w="2568516" h="3852773">
                <a:moveTo>
                  <a:pt x="0" y="0"/>
                </a:moveTo>
                <a:lnTo>
                  <a:pt x="2568515" y="0"/>
                </a:lnTo>
                <a:lnTo>
                  <a:pt x="2568515" y="3852774"/>
                </a:lnTo>
                <a:lnTo>
                  <a:pt x="0" y="3852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1429756" y="2939053"/>
            <a:ext cx="2364377" cy="1577685"/>
          </a:xfrm>
          <a:custGeom>
            <a:avLst/>
            <a:gdLst/>
            <a:ahLst/>
            <a:cxnLst/>
            <a:rect l="l" t="t" r="r" b="b"/>
            <a:pathLst>
              <a:path w="2364377" h="1577685">
                <a:moveTo>
                  <a:pt x="0" y="0"/>
                </a:moveTo>
                <a:lnTo>
                  <a:pt x="2364377" y="0"/>
                </a:lnTo>
                <a:lnTo>
                  <a:pt x="2364377" y="1577685"/>
                </a:lnTo>
                <a:lnTo>
                  <a:pt x="0" y="157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4550" y="2711699"/>
            <a:ext cx="14190896" cy="7254065"/>
          </a:xfrm>
          <a:custGeom>
            <a:avLst/>
            <a:gdLst/>
            <a:ahLst/>
            <a:cxnLst/>
            <a:rect l="l" t="t" r="r" b="b"/>
            <a:pathLst>
              <a:path w="14190896" h="7254065">
                <a:moveTo>
                  <a:pt x="0" y="0"/>
                </a:moveTo>
                <a:lnTo>
                  <a:pt x="14190897" y="0"/>
                </a:lnTo>
                <a:lnTo>
                  <a:pt x="14190897" y="7254065"/>
                </a:lnTo>
                <a:lnTo>
                  <a:pt x="0" y="7254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" r="-72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53813" y="386734"/>
            <a:ext cx="17580374" cy="251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EJERCICIOS DE FORTALECIMIENTO Y MOVILIDAD</a:t>
            </a:r>
          </a:p>
          <a:p>
            <a:pPr algn="just">
              <a:lnSpc>
                <a:spcPts val="4110"/>
              </a:lnSpc>
              <a:spcBef>
                <a:spcPct val="0"/>
              </a:spcBef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práctica regular de ejercicios específicos ayuda a prevenir lesiones como tendinitis, síndrome del túnel carpiano o fatiga muscular. Se recomienda realizar estos ejercicios al inicio y al final de la jornada, así como en pausas breves entre servicios.</a:t>
            </a:r>
          </a:p>
          <a:p>
            <a:pPr algn="ctr">
              <a:lnSpc>
                <a:spcPts val="3690"/>
              </a:lnSpc>
              <a:spcBef>
                <a:spcPct val="0"/>
              </a:spcBef>
            </a:pPr>
            <a:endParaRPr lang="en-US" sz="293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78052" y="1807351"/>
            <a:ext cx="12426054" cy="8294110"/>
          </a:xfrm>
          <a:custGeom>
            <a:avLst/>
            <a:gdLst/>
            <a:ahLst/>
            <a:cxnLst/>
            <a:rect l="l" t="t" r="r" b="b"/>
            <a:pathLst>
              <a:path w="12426054" h="8294110">
                <a:moveTo>
                  <a:pt x="0" y="0"/>
                </a:moveTo>
                <a:lnTo>
                  <a:pt x="12426054" y="0"/>
                </a:lnTo>
                <a:lnTo>
                  <a:pt x="12426054" y="8294110"/>
                </a:lnTo>
                <a:lnTo>
                  <a:pt x="0" y="8294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" t="-1884" r="-898" b="-16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85539" y="3007746"/>
            <a:ext cx="5247840" cy="415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Equipo de Protección Individual es esencial para proteger la salud del profesional y ofrecer un servicio higiénico y seguro al cliente.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4620" y="-57150"/>
            <a:ext cx="13961400" cy="204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endParaRPr/>
          </a:p>
          <a:p>
            <a:pPr algn="ctr">
              <a:lnSpc>
                <a:spcPts val="4183"/>
              </a:lnSpc>
              <a:spcBef>
                <a:spcPct val="0"/>
              </a:spcBef>
            </a:pPr>
            <a:r>
              <a:rPr lang="en-US" sz="298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🧤 4.4. MEDIDAS DE PROTECCIÓN PARA EL PROFESIONAL CAPILAR</a:t>
            </a:r>
          </a:p>
          <a:p>
            <a:pPr algn="ctr">
              <a:lnSpc>
                <a:spcPts val="4183"/>
              </a:lnSpc>
              <a:spcBef>
                <a:spcPct val="0"/>
              </a:spcBef>
            </a:pPr>
            <a:r>
              <a:rPr lang="en-US" sz="298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🔹 El EPI como garantía de seguridad</a:t>
            </a:r>
          </a:p>
          <a:p>
            <a:pPr algn="ctr">
              <a:lnSpc>
                <a:spcPts val="4043"/>
              </a:lnSpc>
              <a:spcBef>
                <a:spcPct val="0"/>
              </a:spcBef>
            </a:pPr>
            <a:endParaRPr lang="en-US" sz="298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4081" y="117158"/>
            <a:ext cx="10043297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7658" y="2241675"/>
            <a:ext cx="17707090" cy="701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56"/>
              </a:lnSpc>
            </a:pPr>
            <a:r>
              <a:rPr lang="en-US" sz="3968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En la actualidad, los tratamientos capilares ocupan un lugar destacado en los servicios de peluquería, respondiendo a una creciente demanda de bienestar, salud y estética. Para garantizar la calidad del servicio, es fundamental que el entorno de trabajo esté correctamente diseñado y acondicionado, cumpliendo con los requisitos técnicos, higiénico-sanitarios y ergonómicos.</a:t>
            </a:r>
          </a:p>
          <a:p>
            <a:pPr algn="just">
              <a:lnSpc>
                <a:spcPts val="5556"/>
              </a:lnSpc>
            </a:pPr>
            <a:r>
              <a:rPr lang="en-US" sz="3968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Esta unidad aborda los principios esenciales para organizar el puesto de trabajo, prevenir riesgos, aplicar normas de higiene y adoptar posturas ergonómicas, formando a profesionales capaces de ofrecer tratamientos capilares seguros, eficaces y de alta calidad.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001" y="516074"/>
            <a:ext cx="16419652" cy="931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5"/>
              </a:lnSpc>
              <a:spcBef>
                <a:spcPct val="0"/>
              </a:spcBef>
            </a:pPr>
            <a:r>
              <a:rPr lang="en-US" sz="351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🚑 FORMACIÓN EN PRIMEROS AUXILIOS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Preparación ante incidentes en el entorno profesional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endParaRPr lang="en-US" sz="3318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🔹 </a:t>
            </a:r>
            <a:r>
              <a:rPr lang="en-US" sz="331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¿Por qué es importante?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profesional capilar debe estar preparado para actuar con rapidez y eficacia ante cualquier accidente o emergencia que pueda surgir en el centro de trabajo.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endParaRPr lang="en-US" sz="3318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🛡️ </a:t>
            </a:r>
            <a:r>
              <a:rPr lang="en-US" sz="331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Responsabilidad empresarial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La empresa debe garantizar la formación en: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•  Prevención de riesgos laborales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•  Actuación en caso de accidente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•  Esta formación debe incluir: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🧠 Nociones básicas de primeros auxilios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🩹 Técnicas de actuación inmediata</a:t>
            </a:r>
          </a:p>
          <a:p>
            <a:pPr algn="just">
              <a:lnSpc>
                <a:spcPts val="4645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📞 Protocolo de comunicación y alerta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0558" y="3679250"/>
            <a:ext cx="14506740" cy="6496058"/>
          </a:xfrm>
          <a:custGeom>
            <a:avLst/>
            <a:gdLst/>
            <a:ahLst/>
            <a:cxnLst/>
            <a:rect l="l" t="t" r="r" b="b"/>
            <a:pathLst>
              <a:path w="14506740" h="6496058">
                <a:moveTo>
                  <a:pt x="0" y="0"/>
                </a:moveTo>
                <a:lnTo>
                  <a:pt x="14506740" y="0"/>
                </a:lnTo>
                <a:lnTo>
                  <a:pt x="14506740" y="6496058"/>
                </a:lnTo>
                <a:lnTo>
                  <a:pt x="0" y="6496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83094" y="-194443"/>
            <a:ext cx="15315856" cy="446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4"/>
              </a:lnSpc>
            </a:pPr>
            <a:endParaRPr/>
          </a:p>
          <a:p>
            <a:pPr algn="just">
              <a:lnSpc>
                <a:spcPts val="4004"/>
              </a:lnSpc>
              <a:spcBef>
                <a:spcPct val="0"/>
              </a:spcBef>
            </a:pPr>
            <a:r>
              <a:rPr lang="en-US" sz="28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🧍‍♂️ MEDIDAS DE PROTECCIÓN DEL CLIENTE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Indumentaria y Posiciones Anatómicas Aconsejables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endParaRPr lang="en-US" sz="25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🗣️ Recepción y actitud profesional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  El cliente debe sentirse bien recibido y acompañado tras el diagnóstico.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  La actitud del profesional y el ambiente de la sala influyen directamente en la confianza.</a:t>
            </a:r>
          </a:p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  Evita mostrar prisa: transmite dedicación y tranquilidad.</a:t>
            </a:r>
          </a:p>
          <a:p>
            <a:pPr algn="just">
              <a:lnSpc>
                <a:spcPts val="3126"/>
              </a:lnSpc>
              <a:spcBef>
                <a:spcPct val="0"/>
              </a:spcBef>
            </a:pPr>
            <a:endParaRPr lang="en-US" sz="25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126"/>
              </a:lnSpc>
              <a:spcBef>
                <a:spcPct val="0"/>
              </a:spcBef>
            </a:pPr>
            <a:endParaRPr lang="en-US" sz="25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682" y="305610"/>
            <a:ext cx="16840254" cy="957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</a:pPr>
            <a:endParaRPr/>
          </a:p>
          <a:p>
            <a:pPr algn="just">
              <a:lnSpc>
                <a:spcPts val="4018"/>
              </a:lnSpc>
            </a:pPr>
            <a:endParaRPr/>
          </a:p>
          <a:p>
            <a:pPr algn="just">
              <a:lnSpc>
                <a:spcPts val="4018"/>
              </a:lnSpc>
            </a:pPr>
            <a:r>
              <a:rPr lang="en-US" sz="28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🧘‍♀️ POSICIÓN ANATÓMICA Y COMUNICACIÓN</a:t>
            </a:r>
          </a:p>
          <a:p>
            <a:pPr algn="just">
              <a:lnSpc>
                <a:spcPts val="4018"/>
              </a:lnSpc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Bienestar físico y emocional del cliente</a:t>
            </a:r>
          </a:p>
          <a:p>
            <a:pPr algn="just">
              <a:lnSpc>
                <a:spcPts val="4018"/>
              </a:lnSpc>
            </a:pPr>
            <a:endParaRPr lang="en-US" sz="287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🪑</a:t>
            </a:r>
            <a:r>
              <a:rPr lang="en-US" sz="28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Posición anatómica recomendada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Acomodar al cliente en un sillón anatómico que favorezca la postura natural.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Invitarle a permanecer relajado, con: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•  🦵 Piernas separadas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•  💪 Brazos a los lados, apoyados sobre el reposabrazos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Esta postura facilita la aplicación de tratamientos y mejora la experiencia del cliente.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endParaRPr lang="en-US" sz="287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🤝 </a:t>
            </a:r>
            <a:r>
              <a:rPr lang="en-US" sz="28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Comunicación y respeto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El cliente debe sentirse atendido en todo momento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Evitar comentarios incómodos o invasivos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Explicar el tratamiento con claridad y honestidad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No generar expectativas irreales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r>
              <a:rPr lang="en-US" sz="28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•  Fomentar la confianza y la transparencia</a:t>
            </a:r>
          </a:p>
          <a:p>
            <a:pPr algn="just">
              <a:lnSpc>
                <a:spcPts val="4018"/>
              </a:lnSpc>
              <a:spcBef>
                <a:spcPct val="0"/>
              </a:spcBef>
            </a:pPr>
            <a:endParaRPr lang="en-US" sz="287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369464" y="362760"/>
            <a:ext cx="762472" cy="2711012"/>
          </a:xfrm>
          <a:custGeom>
            <a:avLst/>
            <a:gdLst/>
            <a:ahLst/>
            <a:cxnLst/>
            <a:rect l="l" t="t" r="r" b="b"/>
            <a:pathLst>
              <a:path w="762472" h="2711012">
                <a:moveTo>
                  <a:pt x="0" y="0"/>
                </a:moveTo>
                <a:lnTo>
                  <a:pt x="762472" y="0"/>
                </a:lnTo>
                <a:lnTo>
                  <a:pt x="762472" y="2711011"/>
                </a:lnTo>
                <a:lnTo>
                  <a:pt x="0" y="2711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5202888" y="362760"/>
            <a:ext cx="620144" cy="2711012"/>
          </a:xfrm>
          <a:custGeom>
            <a:avLst/>
            <a:gdLst/>
            <a:ahLst/>
            <a:cxnLst/>
            <a:rect l="l" t="t" r="r" b="b"/>
            <a:pathLst>
              <a:path w="620144" h="2711012">
                <a:moveTo>
                  <a:pt x="0" y="0"/>
                </a:moveTo>
                <a:lnTo>
                  <a:pt x="620144" y="0"/>
                </a:lnTo>
                <a:lnTo>
                  <a:pt x="620144" y="2711011"/>
                </a:lnTo>
                <a:lnTo>
                  <a:pt x="0" y="2711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5202888" y="3654890"/>
            <a:ext cx="2694771" cy="1784163"/>
          </a:xfrm>
          <a:custGeom>
            <a:avLst/>
            <a:gdLst/>
            <a:ahLst/>
            <a:cxnLst/>
            <a:rect l="l" t="t" r="r" b="b"/>
            <a:pathLst>
              <a:path w="2694771" h="1784163">
                <a:moveTo>
                  <a:pt x="0" y="0"/>
                </a:moveTo>
                <a:lnTo>
                  <a:pt x="2694771" y="0"/>
                </a:lnTo>
                <a:lnTo>
                  <a:pt x="2694771" y="1784162"/>
                </a:lnTo>
                <a:lnTo>
                  <a:pt x="0" y="1784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1576745" y="613370"/>
            <a:ext cx="1791939" cy="2209791"/>
          </a:xfrm>
          <a:custGeom>
            <a:avLst/>
            <a:gdLst/>
            <a:ahLst/>
            <a:cxnLst/>
            <a:rect l="l" t="t" r="r" b="b"/>
            <a:pathLst>
              <a:path w="1791939" h="2209791">
                <a:moveTo>
                  <a:pt x="0" y="0"/>
                </a:moveTo>
                <a:lnTo>
                  <a:pt x="1791940" y="0"/>
                </a:lnTo>
                <a:lnTo>
                  <a:pt x="1791940" y="2209791"/>
                </a:lnTo>
                <a:lnTo>
                  <a:pt x="0" y="2209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1609005" y="6774692"/>
            <a:ext cx="1727420" cy="2318684"/>
          </a:xfrm>
          <a:custGeom>
            <a:avLst/>
            <a:gdLst/>
            <a:ahLst/>
            <a:cxnLst/>
            <a:rect l="l" t="t" r="r" b="b"/>
            <a:pathLst>
              <a:path w="1727420" h="2318684">
                <a:moveTo>
                  <a:pt x="0" y="0"/>
                </a:moveTo>
                <a:lnTo>
                  <a:pt x="1727420" y="0"/>
                </a:lnTo>
                <a:lnTo>
                  <a:pt x="1727420" y="2318684"/>
                </a:lnTo>
                <a:lnTo>
                  <a:pt x="0" y="2318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5949696" y="6774692"/>
            <a:ext cx="1602008" cy="2653929"/>
          </a:xfrm>
          <a:custGeom>
            <a:avLst/>
            <a:gdLst/>
            <a:ahLst/>
            <a:cxnLst/>
            <a:rect l="l" t="t" r="r" b="b"/>
            <a:pathLst>
              <a:path w="1602008" h="2653929">
                <a:moveTo>
                  <a:pt x="0" y="0"/>
                </a:moveTo>
                <a:lnTo>
                  <a:pt x="1602008" y="0"/>
                </a:lnTo>
                <a:lnTo>
                  <a:pt x="1602008" y="2653929"/>
                </a:lnTo>
                <a:lnTo>
                  <a:pt x="0" y="265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043" y="493562"/>
            <a:ext cx="17497369" cy="985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🧪 CRITERIOS DE HIGIENE, DESINFECCIÓN Y ESTERILIZACIÓN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Aplicación segura de tratamientos capilares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🔍 </a:t>
            </a: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Principios básicos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Todos los materiales y equipos utilizados deben pasar por un proceso riguroso de: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🧼</a:t>
            </a: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Limpieza:</a:t>
            </a: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eliminación de residuos visibles(polvo, grasa, restos de producto).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🧴 </a:t>
            </a: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Desinfección:</a:t>
            </a: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reducción de microorganismos patógenos mediante productos químicos específicos.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🔬</a:t>
            </a: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Esterilización:</a:t>
            </a: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eliminación total de microorganismos, incluyendo esporas, mediante calor, vapor o radiación.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lang="en-US" sz="3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Este protocolo garantiza: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✅ Prevención de infecciones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✅ Evita la contaminación cruzada entre clientes y profesionales</a:t>
            </a:r>
          </a:p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✅ Refuerza la confianza en el entorno clínico o estético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308052" y="369004"/>
            <a:ext cx="3320943" cy="2212578"/>
          </a:xfrm>
          <a:custGeom>
            <a:avLst/>
            <a:gdLst/>
            <a:ahLst/>
            <a:cxnLst/>
            <a:rect l="l" t="t" r="r" b="b"/>
            <a:pathLst>
              <a:path w="3320943" h="2212578">
                <a:moveTo>
                  <a:pt x="0" y="0"/>
                </a:moveTo>
                <a:lnTo>
                  <a:pt x="3320943" y="0"/>
                </a:lnTo>
                <a:lnTo>
                  <a:pt x="3320943" y="2212579"/>
                </a:lnTo>
                <a:lnTo>
                  <a:pt x="0" y="2212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9927389" y="6440131"/>
            <a:ext cx="2804503" cy="1872006"/>
          </a:xfrm>
          <a:custGeom>
            <a:avLst/>
            <a:gdLst/>
            <a:ahLst/>
            <a:cxnLst/>
            <a:rect l="l" t="t" r="r" b="b"/>
            <a:pathLst>
              <a:path w="2804503" h="1872006">
                <a:moveTo>
                  <a:pt x="0" y="0"/>
                </a:moveTo>
                <a:lnTo>
                  <a:pt x="2804503" y="0"/>
                </a:lnTo>
                <a:lnTo>
                  <a:pt x="2804503" y="1872006"/>
                </a:lnTo>
                <a:lnTo>
                  <a:pt x="0" y="187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5183957">
            <a:off x="14880930" y="7213591"/>
            <a:ext cx="3297699" cy="2197092"/>
          </a:xfrm>
          <a:custGeom>
            <a:avLst/>
            <a:gdLst/>
            <a:ahLst/>
            <a:cxnLst/>
            <a:rect l="l" t="t" r="r" b="b"/>
            <a:pathLst>
              <a:path w="3297699" h="2197092">
                <a:moveTo>
                  <a:pt x="0" y="0"/>
                </a:moveTo>
                <a:lnTo>
                  <a:pt x="3297698" y="0"/>
                </a:lnTo>
                <a:lnTo>
                  <a:pt x="3297698" y="2197091"/>
                </a:lnTo>
                <a:lnTo>
                  <a:pt x="0" y="2197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4502" y="962025"/>
            <a:ext cx="17693731" cy="807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1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5555"/>
              </a:lnSpc>
              <a:spcBef>
                <a:spcPct val="0"/>
              </a:spcBef>
            </a:pPr>
            <a:r>
              <a:rPr lang="en-US" sz="39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🧠 NOTAS CLAVE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endParaRPr lang="en-US" sz="3967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🔍 </a:t>
            </a:r>
            <a:r>
              <a:rPr lang="en-US" sz="386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Principios esenciales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🧼 La limpieza debe realizarse siempre antes de cualquier otro método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endParaRPr lang="en-US" sz="386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🧴 La desinfección es suficiente para herramientas que no penetran la piel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🔬 La esterilización es obligatoria para instrumentos que entran en contacto con fluidos o zonas sensible</a:t>
            </a:r>
          </a:p>
          <a:p>
            <a:pPr algn="just">
              <a:lnSpc>
                <a:spcPts val="5416"/>
              </a:lnSpc>
              <a:spcBef>
                <a:spcPct val="0"/>
              </a:spcBef>
            </a:pPr>
            <a:r>
              <a:rPr lang="en-US" sz="38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176070">
            <a:off x="15487333" y="595775"/>
            <a:ext cx="1938699" cy="29826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01581" y="8057475"/>
            <a:ext cx="1857719" cy="1953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20755" y="760699"/>
            <a:ext cx="3021226" cy="19122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Tabla&#10;&#10;El contenido generado por IA puede ser incorrecto.">
            <a:extLst>
              <a:ext uri="{FF2B5EF4-FFF2-40B4-BE49-F238E27FC236}">
                <a16:creationId xmlns:a16="http://schemas.microsoft.com/office/drawing/2014/main" id="{BC69FA57-9D1C-8B3F-F255-670AD61D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6141"/>
            <a:ext cx="16852154" cy="9310817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041534" y="287030"/>
            <a:ext cx="8087439" cy="82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91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endParaRPr lang="en-US" sz="489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B139E254-EC80-B120-D971-55011CE06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11" y="965200"/>
            <a:ext cx="15475177" cy="835659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0498" y="-128025"/>
            <a:ext cx="17427004" cy="104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936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Instalaciones para Servicios Capilares</a:t>
            </a:r>
          </a:p>
          <a:p>
            <a:pPr algn="l">
              <a:lnSpc>
                <a:spcPts val="6911"/>
              </a:lnSpc>
            </a:pPr>
            <a:endParaRPr lang="en-US" sz="4936" b="1">
              <a:solidFill>
                <a:srgbClr val="0E03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🎯 ¿Por qué son importantes?</a:t>
            </a:r>
          </a:p>
          <a:p>
            <a:pPr algn="l">
              <a:lnSpc>
                <a:spcPts val="6911"/>
              </a:lnSpc>
            </a:pPr>
            <a:endParaRPr lang="en-US" sz="4936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🧴 Adaptadas al tipo de tratamiento</a:t>
            </a:r>
          </a:p>
          <a:p>
            <a:pPr algn="l">
              <a:lnSpc>
                <a:spcPts val="6911"/>
              </a:lnSpc>
            </a:pPr>
            <a:endParaRPr lang="en-US" sz="4936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🧍‍♀️ Pensadas para el cliente y el profesional</a:t>
            </a:r>
          </a:p>
          <a:p>
            <a:pPr algn="l">
              <a:lnSpc>
                <a:spcPts val="6911"/>
              </a:lnSpc>
            </a:pPr>
            <a:endParaRPr lang="en-US" sz="4936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⚙️ Mejoran la calidad, seguridad y eficiencia</a:t>
            </a:r>
          </a:p>
          <a:p>
            <a:pPr algn="l">
              <a:lnSpc>
                <a:spcPts val="6911"/>
              </a:lnSpc>
            </a:pPr>
            <a:endParaRPr lang="en-US" sz="4936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911"/>
              </a:lnSpc>
            </a:pPr>
            <a:r>
              <a:rPr lang="en-US" sz="4936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        Favorecen el bienestar postural del técnico</a:t>
            </a:r>
          </a:p>
          <a:p>
            <a:pPr marL="0" lvl="0" indent="0" algn="l">
              <a:lnSpc>
                <a:spcPts val="6940"/>
              </a:lnSpc>
              <a:spcBef>
                <a:spcPct val="0"/>
              </a:spcBef>
            </a:pPr>
            <a:endParaRPr lang="en-US" sz="4936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02418" y="8623701"/>
            <a:ext cx="858022" cy="878794"/>
          </a:xfrm>
          <a:custGeom>
            <a:avLst/>
            <a:gdLst/>
            <a:ahLst/>
            <a:cxnLst/>
            <a:rect l="l" t="t" r="r" b="b"/>
            <a:pathLst>
              <a:path w="858022" h="878794">
                <a:moveTo>
                  <a:pt x="0" y="0"/>
                </a:moveTo>
                <a:lnTo>
                  <a:pt x="858022" y="0"/>
                </a:lnTo>
                <a:lnTo>
                  <a:pt x="858022" y="878794"/>
                </a:lnTo>
                <a:lnTo>
                  <a:pt x="0" y="878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9014" y="315827"/>
            <a:ext cx="17389972" cy="963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</a:pPr>
            <a:r>
              <a:rPr lang="en-US" sz="4273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ASPECTOS CLAVE DEL ESPACIO DE TRABAJO CAPILAR</a:t>
            </a:r>
          </a:p>
          <a:p>
            <a:pPr algn="ctr">
              <a:lnSpc>
                <a:spcPts val="5385"/>
              </a:lnSpc>
            </a:pPr>
            <a:endParaRPr lang="en-US" sz="4273" b="1">
              <a:solidFill>
                <a:srgbClr val="0E03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058"/>
              </a:lnSpc>
            </a:pPr>
            <a:r>
              <a:rPr lang="en-US" sz="4014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🪑 PUESTO DE TRABAJO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lang="en-US" sz="4014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Disposición ergonómica de herramientas y mobiliario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Facilita la eficacia técnica y previene lesiones</a:t>
            </a:r>
          </a:p>
          <a:p>
            <a:pPr algn="l">
              <a:lnSpc>
                <a:spcPts val="5058"/>
              </a:lnSpc>
            </a:pPr>
            <a:endParaRPr lang="en-US" sz="4014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💡 </a:t>
            </a:r>
            <a:r>
              <a:rPr lang="en-US" sz="4014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CONDICIONES AMBIENTALES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Iluminación, ventilación, temperatura y control del ruido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Mejoran la concentración y la experiencia del cliente</a:t>
            </a:r>
          </a:p>
          <a:p>
            <a:pPr algn="l">
              <a:lnSpc>
                <a:spcPts val="5058"/>
              </a:lnSpc>
            </a:pPr>
            <a:endParaRPr lang="en-US" sz="4014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📦 </a:t>
            </a:r>
            <a:r>
              <a:rPr lang="en-US" sz="4014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ORGANIZACIÓN DEL TRABAJO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Distribución funcional del espacio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Gestión eficiente de utensilios y productos</a:t>
            </a:r>
          </a:p>
          <a:p>
            <a:pPr algn="l">
              <a:lnSpc>
                <a:spcPts val="5058"/>
              </a:lnSpc>
            </a:pPr>
            <a:r>
              <a:rPr lang="en-US" sz="4014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Optimiza tiempos y mejora la operatividad</a:t>
            </a:r>
          </a:p>
          <a:p>
            <a:pPr algn="l">
              <a:lnSpc>
                <a:spcPts val="5058"/>
              </a:lnSpc>
            </a:pPr>
            <a:endParaRPr lang="en-US" sz="4014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9831" y="135565"/>
            <a:ext cx="8207770" cy="10095854"/>
          </a:xfrm>
          <a:custGeom>
            <a:avLst/>
            <a:gdLst/>
            <a:ahLst/>
            <a:cxnLst/>
            <a:rect l="l" t="t" r="r" b="b"/>
            <a:pathLst>
              <a:path w="8207770" h="10095854">
                <a:moveTo>
                  <a:pt x="0" y="0"/>
                </a:moveTo>
                <a:lnTo>
                  <a:pt x="8207770" y="0"/>
                </a:lnTo>
                <a:lnTo>
                  <a:pt x="8207770" y="10095854"/>
                </a:lnTo>
                <a:lnTo>
                  <a:pt x="0" y="10095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" r="-103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85400" y="2886157"/>
            <a:ext cx="8932598" cy="714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8"/>
              </a:lnSpc>
            </a:pPr>
            <a:r>
              <a:rPr lang="en-US" sz="6219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5050"/>
              </a:lnSpc>
            </a:pPr>
            <a:r>
              <a:rPr lang="en-US" sz="4855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lang="en-US" sz="4855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855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Espacio organizado según funcionalidad, confort y eficiencia</a:t>
            </a:r>
          </a:p>
          <a:p>
            <a:pPr algn="l">
              <a:lnSpc>
                <a:spcPts val="5050"/>
              </a:lnSpc>
            </a:pPr>
            <a:endParaRPr lang="en-US" sz="4855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5050"/>
              </a:lnSpc>
            </a:pPr>
            <a:r>
              <a:rPr lang="en-US" sz="4855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Adaptado a la arquitectura del local y tipo de servicios</a:t>
            </a:r>
          </a:p>
          <a:p>
            <a:pPr algn="l">
              <a:lnSpc>
                <a:spcPts val="5050"/>
              </a:lnSpc>
            </a:pPr>
            <a:endParaRPr lang="en-US" sz="4855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5050"/>
              </a:lnSpc>
            </a:pPr>
            <a:r>
              <a:rPr lang="en-US" sz="4855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•Mejora el rendimiento profesional y la experiencia del cliente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3219" y="21265"/>
            <a:ext cx="8309340" cy="317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8"/>
              </a:lnSpc>
              <a:spcBef>
                <a:spcPct val="0"/>
              </a:spcBef>
            </a:pPr>
            <a:r>
              <a:rPr lang="en-US" sz="6070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Distribución funcional del salón de peluquería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70815"/>
            <a:ext cx="8773921" cy="9766526"/>
          </a:xfrm>
          <a:custGeom>
            <a:avLst/>
            <a:gdLst/>
            <a:ahLst/>
            <a:cxnLst/>
            <a:rect l="l" t="t" r="r" b="b"/>
            <a:pathLst>
              <a:path w="8773921" h="9766526">
                <a:moveTo>
                  <a:pt x="0" y="0"/>
                </a:moveTo>
                <a:lnTo>
                  <a:pt x="8773921" y="0"/>
                </a:lnTo>
                <a:lnTo>
                  <a:pt x="8773921" y="9766526"/>
                </a:lnTo>
                <a:lnTo>
                  <a:pt x="0" y="976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226318" y="127940"/>
            <a:ext cx="7076266" cy="122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33"/>
              </a:lnSpc>
            </a:pPr>
            <a:r>
              <a:rPr lang="en-US" sz="7166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Clínica capilar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7213" y="1666318"/>
            <a:ext cx="8640722" cy="850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 Una clínica capilar es un centro especializado en el diagnóstico, tratamiento y cuidado del cabello y cuero cabelludo.</a:t>
            </a:r>
          </a:p>
          <a:p>
            <a:pPr algn="l">
              <a:lnSpc>
                <a:spcPts val="4215"/>
              </a:lnSpc>
            </a:pPr>
            <a:endParaRPr lang="en-US" sz="3011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🔸 Servicios que ofrece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Tratamientos para la caída del cabello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Manejo de alopecia, caspa, seborrea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Soluciones para otros trastornos capilares</a:t>
            </a:r>
          </a:p>
          <a:p>
            <a:pPr algn="l">
              <a:lnSpc>
                <a:spcPts val="4215"/>
              </a:lnSpc>
            </a:pPr>
            <a:endParaRPr lang="en-US" sz="3011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👥 Equipo profesional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🧑‍⚕️ Dermatólogos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🧑‍🔬 Tricólogos (especialistas en cabello y cuero cabelludo)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🧑‍⚕️ Cirujanos capilares</a:t>
            </a:r>
          </a:p>
          <a:p>
            <a:pPr algn="l">
              <a:lnSpc>
                <a:spcPts val="4215"/>
              </a:lnSpc>
            </a:pPr>
            <a:r>
              <a:rPr lang="en-US" sz="3011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 💇‍♀️ Técnicos en estética capilar</a:t>
            </a:r>
          </a:p>
          <a:p>
            <a:pPr algn="l">
              <a:lnSpc>
                <a:spcPts val="4215"/>
              </a:lnSpc>
            </a:pPr>
            <a:endParaRPr lang="en-US" sz="3011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487" y="314352"/>
            <a:ext cx="17960872" cy="164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7"/>
              </a:lnSpc>
            </a:pPr>
            <a:r>
              <a:rPr lang="en-US" sz="4234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1. Distribución funcional del espacio en el salón de peluquería</a:t>
            </a:r>
          </a:p>
          <a:p>
            <a:pPr algn="l">
              <a:lnSpc>
                <a:spcPts val="7327"/>
              </a:lnSpc>
            </a:pPr>
            <a:endParaRPr lang="en-US" sz="4234" b="1">
              <a:solidFill>
                <a:srgbClr val="0E03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3104" y="2084688"/>
            <a:ext cx="17058726" cy="785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6"/>
              </a:lnSpc>
              <a:spcBef>
                <a:spcPct val="0"/>
              </a:spcBef>
            </a:pPr>
            <a:r>
              <a:rPr lang="en-US" sz="3447" b="1">
                <a:solidFill>
                  <a:srgbClr val="0E03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ZONA DE TRATAMIENTOS CAPILARES</a:t>
            </a:r>
          </a:p>
          <a:p>
            <a:pPr algn="just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Generalmente, se destina aproximadamente la mitad del local a esta área, dado que requiere condiciones específicas de higiene, iluminación y privacidad.</a:t>
            </a:r>
          </a:p>
          <a:p>
            <a:pPr algn="just">
              <a:lnSpc>
                <a:spcPts val="4826"/>
              </a:lnSpc>
              <a:spcBef>
                <a:spcPct val="0"/>
              </a:spcBef>
            </a:pPr>
            <a:endParaRPr lang="en-US" sz="344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En caso de no contar con un espacio exclusivo para tratamientos capilares, se debe seleccionar la zona más tranquila, alejada del tránsito de clientes y del ruido ambiental.</a:t>
            </a:r>
          </a:p>
          <a:p>
            <a:pPr algn="just">
              <a:lnSpc>
                <a:spcPts val="4826"/>
              </a:lnSpc>
              <a:spcBef>
                <a:spcPct val="0"/>
              </a:spcBef>
            </a:pPr>
            <a:endParaRPr lang="en-US" sz="344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E0340"/>
                </a:solidFill>
                <a:latin typeface="Montserrat"/>
                <a:ea typeface="Montserrat"/>
                <a:cs typeface="Montserrat"/>
                <a:sym typeface="Montserrat"/>
              </a:rPr>
              <a:t>• Esta zona debe estar equipada con lavacabezas ergonómicos, mobiliario técnico, almacenamiento de productos y acceso a agua corriente caliente y fría.</a:t>
            </a:r>
          </a:p>
          <a:p>
            <a:pPr algn="just">
              <a:lnSpc>
                <a:spcPts val="4826"/>
              </a:lnSpc>
              <a:spcBef>
                <a:spcPct val="0"/>
              </a:spcBef>
            </a:pPr>
            <a:endParaRPr lang="en-US" sz="3447">
              <a:solidFill>
                <a:srgbClr val="0E0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4794" y="1189149"/>
            <a:ext cx="16218413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Fases del proyecto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3139" y="620188"/>
            <a:ext cx="17373818" cy="852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7"/>
              </a:lnSpc>
            </a:pPr>
            <a:r>
              <a:rPr lang="en-US" sz="309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🪑 ZONAS COMUNES</a:t>
            </a:r>
          </a:p>
          <a:p>
            <a:pPr algn="just">
              <a:lnSpc>
                <a:spcPts val="3930"/>
              </a:lnSpc>
            </a:pP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lang="en-US" sz="280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Incluyen la recepción, sala de espera, zona de corte y peinado, área de coloración y, si procede, espacios destinados a estética complementaria.</a:t>
            </a:r>
          </a:p>
          <a:p>
            <a:pPr algn="just">
              <a:lnSpc>
                <a:spcPts val="3930"/>
              </a:lnSpc>
            </a:pPr>
            <a:endParaRPr lang="en-US" sz="280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30"/>
              </a:lnSpc>
              <a:spcBef>
                <a:spcPct val="0"/>
              </a:spcBef>
            </a:pP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Estas zonas deben ser accesibles, cómodas y visualmente atractivas, favoreciendo la circulación fluida de clientes y profesionales.</a:t>
            </a:r>
          </a:p>
          <a:p>
            <a:pPr algn="just">
              <a:lnSpc>
                <a:spcPts val="4047"/>
              </a:lnSpc>
              <a:spcBef>
                <a:spcPct val="0"/>
              </a:spcBef>
            </a:pPr>
            <a:endParaRPr lang="en-US" sz="280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327"/>
              </a:lnSpc>
              <a:spcBef>
                <a:spcPct val="0"/>
              </a:spcBef>
            </a:pPr>
            <a:r>
              <a:rPr lang="en-US" sz="309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🧱 CRITERIOS TÉCNICOS DE ADECUACIÓN</a:t>
            </a:r>
          </a:p>
          <a:p>
            <a:pPr algn="just">
              <a:lnSpc>
                <a:spcPts val="3930"/>
              </a:lnSpc>
              <a:spcBef>
                <a:spcPct val="0"/>
              </a:spcBef>
            </a:pP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Cada espacio debe cumplir con los requisitos técnicos y normativos según su uso: ventilación, iluminación, aislamiento acústico, seguridad eléctrica y ergonomía.</a:t>
            </a:r>
          </a:p>
          <a:p>
            <a:pPr algn="just">
              <a:lnSpc>
                <a:spcPts val="3930"/>
              </a:lnSpc>
              <a:spcBef>
                <a:spcPct val="0"/>
              </a:spcBef>
            </a:pPr>
            <a:endParaRPr lang="en-US" sz="280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30"/>
              </a:lnSpc>
              <a:spcBef>
                <a:spcPct val="0"/>
              </a:spcBef>
            </a:pP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La distribución debe facilitar la limpieza y desinfección, respetando los protocolos sanitarios vigentes.</a:t>
            </a:r>
          </a:p>
          <a:p>
            <a:pPr algn="just">
              <a:lnSpc>
                <a:spcPts val="3930"/>
              </a:lnSpc>
              <a:spcBef>
                <a:spcPct val="0"/>
              </a:spcBef>
            </a:pPr>
            <a:endParaRPr lang="en-US" sz="280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30"/>
              </a:lnSpc>
              <a:spcBef>
                <a:spcPct val="0"/>
              </a:spcBef>
            </a:pPr>
            <a:r>
              <a:rPr lang="en-US" sz="28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 La zonificación debe reflejar la identidad del centro: no es lo mismo un salón de peluquería tradicional que un centro de imagen integral o un espacio de formación.</a:t>
            </a:r>
          </a:p>
          <a:p>
            <a:pPr algn="ctr">
              <a:lnSpc>
                <a:spcPts val="4047"/>
              </a:lnSpc>
              <a:spcBef>
                <a:spcPct val="0"/>
              </a:spcBef>
            </a:pPr>
            <a:endParaRPr lang="en-US" sz="280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3148</Words>
  <Application>Microsoft Office PowerPoint</Application>
  <PresentationFormat>Personalizado</PresentationFormat>
  <Paragraphs>485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Montserrat</vt:lpstr>
      <vt:lpstr>Montserrat Italics</vt:lpstr>
      <vt:lpstr>Montserrat Bold Italics</vt:lpstr>
      <vt:lpstr>Montserrat Bold</vt:lpstr>
      <vt:lpstr>Calibri</vt:lpstr>
      <vt:lpstr>Arial</vt:lpstr>
      <vt:lpstr>Open Sans</vt:lpstr>
      <vt:lpstr>Open Sans Bold</vt:lpstr>
      <vt:lpstr>Montserrat Ultra-Bold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Organización del Puesto de Trabajo en Tratamientos Capilares</dc:title>
  <cp:lastModifiedBy>User 7218</cp:lastModifiedBy>
  <cp:revision>4</cp:revision>
  <dcterms:created xsi:type="dcterms:W3CDTF">2006-08-16T00:00:00Z</dcterms:created>
  <dcterms:modified xsi:type="dcterms:W3CDTF">2025-09-12T13:10:30Z</dcterms:modified>
  <dc:identifier>DAGwoiecwh0</dc:identifier>
</cp:coreProperties>
</file>