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4"/>
  </p:notesMasterIdLst>
  <p:handoutMasterIdLst>
    <p:handoutMasterId r:id="rId35"/>
  </p:handoutMasterIdLst>
  <p:sldIdLst>
    <p:sldId id="282" r:id="rId2"/>
    <p:sldId id="283" r:id="rId3"/>
    <p:sldId id="284" r:id="rId4"/>
    <p:sldId id="285" r:id="rId5"/>
    <p:sldId id="287" r:id="rId6"/>
    <p:sldId id="286" r:id="rId7"/>
    <p:sldId id="288" r:id="rId8"/>
    <p:sldId id="289" r:id="rId9"/>
    <p:sldId id="290" r:id="rId10"/>
    <p:sldId id="291" r:id="rId11"/>
    <p:sldId id="293" r:id="rId12"/>
    <p:sldId id="294" r:id="rId13"/>
    <p:sldId id="295" r:id="rId14"/>
    <p:sldId id="296" r:id="rId15"/>
    <p:sldId id="297" r:id="rId16"/>
    <p:sldId id="298" r:id="rId17"/>
    <p:sldId id="299" r:id="rId18"/>
    <p:sldId id="300" r:id="rId19"/>
    <p:sldId id="301" r:id="rId20"/>
    <p:sldId id="302" r:id="rId21"/>
    <p:sldId id="303" r:id="rId22"/>
    <p:sldId id="304" r:id="rId23"/>
    <p:sldId id="305" r:id="rId24"/>
    <p:sldId id="306" r:id="rId25"/>
    <p:sldId id="307" r:id="rId26"/>
    <p:sldId id="308" r:id="rId27"/>
    <p:sldId id="309" r:id="rId28"/>
    <p:sldId id="310" r:id="rId29"/>
    <p:sldId id="311" r:id="rId30"/>
    <p:sldId id="312" r:id="rId31"/>
    <p:sldId id="313" r:id="rId32"/>
    <p:sldId id="314"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871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544C77-20C1-499E-B0A8-98FA3958682D}" v="410" dt="2022-11-15T17:16:10.0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autoAdjust="0"/>
  </p:normalViewPr>
  <p:slideViewPr>
    <p:cSldViewPr snapToGrid="0">
      <p:cViewPr varScale="1">
        <p:scale>
          <a:sx n="70" d="100"/>
          <a:sy n="70" d="100"/>
        </p:scale>
        <p:origin x="738" y="6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45" d="100"/>
          <a:sy n="45" d="100"/>
        </p:scale>
        <p:origin x="2828" y="5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B9BB7E3-C5CE-4061-85E3-727A1A317480}"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DC399DB1-973D-4A64-A296-F9B2833DDF74}">
      <dgm:prSet/>
      <dgm:spPr/>
      <dgm:t>
        <a:bodyPr/>
        <a:lstStyle/>
        <a:p>
          <a:r>
            <a:rPr lang="es-ES" b="1" u="sng"/>
            <a:t>Técnicas cosméticas</a:t>
          </a:r>
          <a:endParaRPr lang="en-US"/>
        </a:p>
      </dgm:t>
    </dgm:pt>
    <dgm:pt modelId="{1BE0258C-8826-4C48-B73C-F09E4C07D528}" type="parTrans" cxnId="{50AA94D4-B3BF-4DC9-BECC-F4624132CFE0}">
      <dgm:prSet/>
      <dgm:spPr/>
      <dgm:t>
        <a:bodyPr/>
        <a:lstStyle/>
        <a:p>
          <a:endParaRPr lang="en-US"/>
        </a:p>
      </dgm:t>
    </dgm:pt>
    <dgm:pt modelId="{467C15D8-2A92-442F-BDDB-8A4FE39269E7}" type="sibTrans" cxnId="{50AA94D4-B3BF-4DC9-BECC-F4624132CFE0}">
      <dgm:prSet/>
      <dgm:spPr/>
      <dgm:t>
        <a:bodyPr/>
        <a:lstStyle/>
        <a:p>
          <a:endParaRPr lang="en-US"/>
        </a:p>
      </dgm:t>
    </dgm:pt>
    <dgm:pt modelId="{00B55751-5168-4407-8C00-AAB4FBC7C682}">
      <dgm:prSet/>
      <dgm:spPr/>
      <dgm:t>
        <a:bodyPr/>
        <a:lstStyle/>
        <a:p>
          <a:r>
            <a:rPr lang="es-ES" b="1"/>
            <a:t>Leches limpiadoras:</a:t>
          </a:r>
          <a:r>
            <a:rPr lang="es-ES"/>
            <a:t> detergentes suaves, aceites y ésteres grasos, extractos emolientes de manzanilla, malva, Aloe vera, etc.</a:t>
          </a:r>
          <a:endParaRPr lang="en-US"/>
        </a:p>
      </dgm:t>
    </dgm:pt>
    <dgm:pt modelId="{0B13C777-4C3F-452C-8834-ECEEB89F1A2C}" type="parTrans" cxnId="{92C47916-E343-4D74-AF39-D8BC4E079996}">
      <dgm:prSet/>
      <dgm:spPr/>
      <dgm:t>
        <a:bodyPr/>
        <a:lstStyle/>
        <a:p>
          <a:endParaRPr lang="en-US"/>
        </a:p>
      </dgm:t>
    </dgm:pt>
    <dgm:pt modelId="{2FF27E45-18E2-46F3-ACD9-51109C6BE9AC}" type="sibTrans" cxnId="{92C47916-E343-4D74-AF39-D8BC4E079996}">
      <dgm:prSet/>
      <dgm:spPr/>
      <dgm:t>
        <a:bodyPr/>
        <a:lstStyle/>
        <a:p>
          <a:endParaRPr lang="en-US"/>
        </a:p>
      </dgm:t>
    </dgm:pt>
    <dgm:pt modelId="{2F449AA8-15DF-4466-9465-9B0BC49D55EB}">
      <dgm:prSet/>
      <dgm:spPr/>
      <dgm:t>
        <a:bodyPr/>
        <a:lstStyle/>
        <a:p>
          <a:r>
            <a:rPr lang="es-ES" b="1"/>
            <a:t>Tónicos y lociones: </a:t>
          </a:r>
          <a:r>
            <a:rPr lang="es-ES"/>
            <a:t>con bajo contenido en alcohol y elaborados con extracto de manzanilla, tilo, malva, avena, Aloe vera, etc.</a:t>
          </a:r>
          <a:endParaRPr lang="en-US"/>
        </a:p>
      </dgm:t>
    </dgm:pt>
    <dgm:pt modelId="{D9CE50C5-6CA7-4415-A6F7-AD9380E256B7}" type="parTrans" cxnId="{B3113678-06BB-4DA2-9104-20B506653D42}">
      <dgm:prSet/>
      <dgm:spPr/>
      <dgm:t>
        <a:bodyPr/>
        <a:lstStyle/>
        <a:p>
          <a:endParaRPr lang="en-US"/>
        </a:p>
      </dgm:t>
    </dgm:pt>
    <dgm:pt modelId="{992922E4-C26F-44EF-96D1-5B79C3EF0251}" type="sibTrans" cxnId="{B3113678-06BB-4DA2-9104-20B506653D42}">
      <dgm:prSet/>
      <dgm:spPr/>
      <dgm:t>
        <a:bodyPr/>
        <a:lstStyle/>
        <a:p>
          <a:endParaRPr lang="en-US"/>
        </a:p>
      </dgm:t>
    </dgm:pt>
    <dgm:pt modelId="{41A8D3BE-A1F4-4C3C-B2A8-143B0E084332}">
      <dgm:prSet/>
      <dgm:spPr/>
      <dgm:t>
        <a:bodyPr/>
        <a:lstStyle/>
        <a:p>
          <a:r>
            <a:rPr lang="es-ES" b="1"/>
            <a:t>Exfoliantes físicos: </a:t>
          </a:r>
          <a:r>
            <a:rPr lang="es-ES"/>
            <a:t>a base de gránulos  de huesos de frutas, siliconas, gránulos de  polietileno, etc.; y químicos, como los AHA en concentraciones bajas.</a:t>
          </a:r>
          <a:endParaRPr lang="en-US"/>
        </a:p>
      </dgm:t>
    </dgm:pt>
    <dgm:pt modelId="{8A208449-35A1-4B1A-A576-E109CE5802A7}" type="parTrans" cxnId="{590072B7-C358-4776-A4EB-8764E067AC01}">
      <dgm:prSet/>
      <dgm:spPr/>
      <dgm:t>
        <a:bodyPr/>
        <a:lstStyle/>
        <a:p>
          <a:endParaRPr lang="en-US"/>
        </a:p>
      </dgm:t>
    </dgm:pt>
    <dgm:pt modelId="{A47DB95C-161B-4779-B2E1-CB02AFE2AA9B}" type="sibTrans" cxnId="{590072B7-C358-4776-A4EB-8764E067AC01}">
      <dgm:prSet/>
      <dgm:spPr/>
      <dgm:t>
        <a:bodyPr/>
        <a:lstStyle/>
        <a:p>
          <a:endParaRPr lang="en-US"/>
        </a:p>
      </dgm:t>
    </dgm:pt>
    <dgm:pt modelId="{7296695A-E5D6-488C-AAD4-61E8D2349AD0}">
      <dgm:prSet/>
      <dgm:spPr/>
      <dgm:t>
        <a:bodyPr/>
        <a:lstStyle/>
        <a:p>
          <a:r>
            <a:rPr lang="es-ES" b="1"/>
            <a:t>Cosméticos con activos hidratantes: </a:t>
          </a:r>
          <a:r>
            <a:rPr lang="es-ES"/>
            <a:t>hidrolizados de colágeno y elastina, aminoácidos, FNH, ceramidas, extractos de Aloe vera, calabaza, caléndula y malva, etc.</a:t>
          </a:r>
          <a:endParaRPr lang="en-US"/>
        </a:p>
      </dgm:t>
    </dgm:pt>
    <dgm:pt modelId="{1BEA276D-66E0-41CB-806C-2C76D6995744}" type="parTrans" cxnId="{8591561B-1601-4227-870F-3998F96361A1}">
      <dgm:prSet/>
      <dgm:spPr/>
      <dgm:t>
        <a:bodyPr/>
        <a:lstStyle/>
        <a:p>
          <a:endParaRPr lang="en-US"/>
        </a:p>
      </dgm:t>
    </dgm:pt>
    <dgm:pt modelId="{ACD5F649-199A-4A08-B578-7E4F4A08D5ED}" type="sibTrans" cxnId="{8591561B-1601-4227-870F-3998F96361A1}">
      <dgm:prSet/>
      <dgm:spPr/>
      <dgm:t>
        <a:bodyPr/>
        <a:lstStyle/>
        <a:p>
          <a:endParaRPr lang="en-US"/>
        </a:p>
      </dgm:t>
    </dgm:pt>
    <dgm:pt modelId="{46159184-3C05-435D-9E06-9C7DEB694B70}">
      <dgm:prSet/>
      <dgm:spPr/>
      <dgm:t>
        <a:bodyPr/>
        <a:lstStyle/>
        <a:p>
          <a:r>
            <a:rPr lang="es-ES" b="1"/>
            <a:t>Mascarillas con efecto hidratante: </a:t>
          </a:r>
          <a:r>
            <a:rPr lang="es-ES"/>
            <a:t>formuladas a base de algas micronizadas, extracto de manzanilla, colágeno, etc.</a:t>
          </a:r>
          <a:endParaRPr lang="en-US"/>
        </a:p>
      </dgm:t>
    </dgm:pt>
    <dgm:pt modelId="{F7621601-F879-466D-9E72-9AB032C72D29}" type="parTrans" cxnId="{3574724D-1CD3-46DE-B949-A72D1DEBC36C}">
      <dgm:prSet/>
      <dgm:spPr/>
      <dgm:t>
        <a:bodyPr/>
        <a:lstStyle/>
        <a:p>
          <a:endParaRPr lang="en-US"/>
        </a:p>
      </dgm:t>
    </dgm:pt>
    <dgm:pt modelId="{353D3F9E-1139-4DCB-A7F4-C822B7AFC746}" type="sibTrans" cxnId="{3574724D-1CD3-46DE-B949-A72D1DEBC36C}">
      <dgm:prSet/>
      <dgm:spPr/>
      <dgm:t>
        <a:bodyPr/>
        <a:lstStyle/>
        <a:p>
          <a:endParaRPr lang="en-US"/>
        </a:p>
      </dgm:t>
    </dgm:pt>
    <dgm:pt modelId="{D80F8FB7-A1C6-4D5D-A429-D679B9CC3F72}">
      <dgm:prSet/>
      <dgm:spPr/>
      <dgm:t>
        <a:bodyPr/>
        <a:lstStyle/>
        <a:p>
          <a:r>
            <a:rPr lang="es-ES" b="1"/>
            <a:t>Mascarillas de parafina: </a:t>
          </a:r>
          <a:r>
            <a:rPr lang="es-ES"/>
            <a:t>fabricas específicamente para tratamientos faciales.</a:t>
          </a:r>
          <a:endParaRPr lang="en-US"/>
        </a:p>
      </dgm:t>
    </dgm:pt>
    <dgm:pt modelId="{63047850-3DB7-46AB-9075-8D83E3CF219B}" type="parTrans" cxnId="{4D1E0C75-384A-48C2-8038-057F2F0FC909}">
      <dgm:prSet/>
      <dgm:spPr/>
      <dgm:t>
        <a:bodyPr/>
        <a:lstStyle/>
        <a:p>
          <a:endParaRPr lang="en-US"/>
        </a:p>
      </dgm:t>
    </dgm:pt>
    <dgm:pt modelId="{ABE8ECAD-CECD-404F-9907-718B98F61FC0}" type="sibTrans" cxnId="{4D1E0C75-384A-48C2-8038-057F2F0FC909}">
      <dgm:prSet/>
      <dgm:spPr/>
      <dgm:t>
        <a:bodyPr/>
        <a:lstStyle/>
        <a:p>
          <a:endParaRPr lang="en-US"/>
        </a:p>
      </dgm:t>
    </dgm:pt>
    <dgm:pt modelId="{BCE56EB5-A17A-4E9C-ABBC-AD13FCBA293C}">
      <dgm:prSet/>
      <dgm:spPr/>
      <dgm:t>
        <a:bodyPr/>
        <a:lstStyle/>
        <a:p>
          <a:r>
            <a:rPr lang="es-ES" b="1"/>
            <a:t>Cremas hidratantes y protectoras: </a:t>
          </a:r>
          <a:r>
            <a:rPr lang="es-ES"/>
            <a:t>que contengan filtro solar.</a:t>
          </a:r>
          <a:endParaRPr lang="en-US"/>
        </a:p>
      </dgm:t>
    </dgm:pt>
    <dgm:pt modelId="{22EBEEF7-4A9E-49E2-A49E-AE0BE1069AD4}" type="parTrans" cxnId="{46DEB883-B087-4CAB-9479-9D96055B448C}">
      <dgm:prSet/>
      <dgm:spPr/>
      <dgm:t>
        <a:bodyPr/>
        <a:lstStyle/>
        <a:p>
          <a:endParaRPr lang="en-US"/>
        </a:p>
      </dgm:t>
    </dgm:pt>
    <dgm:pt modelId="{9419800F-B67C-4F5C-B6A0-3BC8EC42E7D3}" type="sibTrans" cxnId="{46DEB883-B087-4CAB-9479-9D96055B448C}">
      <dgm:prSet/>
      <dgm:spPr/>
      <dgm:t>
        <a:bodyPr/>
        <a:lstStyle/>
        <a:p>
          <a:endParaRPr lang="en-US"/>
        </a:p>
      </dgm:t>
    </dgm:pt>
    <dgm:pt modelId="{C0F544C7-D696-47DE-AB04-00913EE0C82C}" type="pres">
      <dgm:prSet presAssocID="{8B9BB7E3-C5CE-4061-85E3-727A1A317480}" presName="linear" presStyleCnt="0">
        <dgm:presLayoutVars>
          <dgm:animLvl val="lvl"/>
          <dgm:resizeHandles val="exact"/>
        </dgm:presLayoutVars>
      </dgm:prSet>
      <dgm:spPr/>
    </dgm:pt>
    <dgm:pt modelId="{50DF48E6-E29D-4639-A2BC-A9999F56B588}" type="pres">
      <dgm:prSet presAssocID="{DC399DB1-973D-4A64-A296-F9B2833DDF74}" presName="parentText" presStyleLbl="node1" presStyleIdx="0" presStyleCnt="8">
        <dgm:presLayoutVars>
          <dgm:chMax val="0"/>
          <dgm:bulletEnabled val="1"/>
        </dgm:presLayoutVars>
      </dgm:prSet>
      <dgm:spPr/>
    </dgm:pt>
    <dgm:pt modelId="{D9B480D3-D9EA-4AB7-B651-2506FBA94808}" type="pres">
      <dgm:prSet presAssocID="{467C15D8-2A92-442F-BDDB-8A4FE39269E7}" presName="spacer" presStyleCnt="0"/>
      <dgm:spPr/>
    </dgm:pt>
    <dgm:pt modelId="{B31DC782-572F-4A89-AE13-2F6455F8164A}" type="pres">
      <dgm:prSet presAssocID="{00B55751-5168-4407-8C00-AAB4FBC7C682}" presName="parentText" presStyleLbl="node1" presStyleIdx="1" presStyleCnt="8">
        <dgm:presLayoutVars>
          <dgm:chMax val="0"/>
          <dgm:bulletEnabled val="1"/>
        </dgm:presLayoutVars>
      </dgm:prSet>
      <dgm:spPr/>
    </dgm:pt>
    <dgm:pt modelId="{3211B089-2A43-4223-B465-3F1F22883892}" type="pres">
      <dgm:prSet presAssocID="{2FF27E45-18E2-46F3-ACD9-51109C6BE9AC}" presName="spacer" presStyleCnt="0"/>
      <dgm:spPr/>
    </dgm:pt>
    <dgm:pt modelId="{44774558-3CFB-4419-9169-A1973BD34FB9}" type="pres">
      <dgm:prSet presAssocID="{2F449AA8-15DF-4466-9465-9B0BC49D55EB}" presName="parentText" presStyleLbl="node1" presStyleIdx="2" presStyleCnt="8">
        <dgm:presLayoutVars>
          <dgm:chMax val="0"/>
          <dgm:bulletEnabled val="1"/>
        </dgm:presLayoutVars>
      </dgm:prSet>
      <dgm:spPr/>
    </dgm:pt>
    <dgm:pt modelId="{675DFD84-71A9-4231-87A8-504729B348A3}" type="pres">
      <dgm:prSet presAssocID="{992922E4-C26F-44EF-96D1-5B79C3EF0251}" presName="spacer" presStyleCnt="0"/>
      <dgm:spPr/>
    </dgm:pt>
    <dgm:pt modelId="{A25589A1-26E9-41E9-9C38-C6CC76243F8E}" type="pres">
      <dgm:prSet presAssocID="{41A8D3BE-A1F4-4C3C-B2A8-143B0E084332}" presName="parentText" presStyleLbl="node1" presStyleIdx="3" presStyleCnt="8">
        <dgm:presLayoutVars>
          <dgm:chMax val="0"/>
          <dgm:bulletEnabled val="1"/>
        </dgm:presLayoutVars>
      </dgm:prSet>
      <dgm:spPr/>
    </dgm:pt>
    <dgm:pt modelId="{385F2F70-C4AC-4FF8-B5F8-A8732C430AD9}" type="pres">
      <dgm:prSet presAssocID="{A47DB95C-161B-4779-B2E1-CB02AFE2AA9B}" presName="spacer" presStyleCnt="0"/>
      <dgm:spPr/>
    </dgm:pt>
    <dgm:pt modelId="{2054EEBE-5047-4AEE-BE78-E1D0AFDA5948}" type="pres">
      <dgm:prSet presAssocID="{7296695A-E5D6-488C-AAD4-61E8D2349AD0}" presName="parentText" presStyleLbl="node1" presStyleIdx="4" presStyleCnt="8">
        <dgm:presLayoutVars>
          <dgm:chMax val="0"/>
          <dgm:bulletEnabled val="1"/>
        </dgm:presLayoutVars>
      </dgm:prSet>
      <dgm:spPr/>
    </dgm:pt>
    <dgm:pt modelId="{10DE95B1-F040-4145-98A6-D29908186C2E}" type="pres">
      <dgm:prSet presAssocID="{ACD5F649-199A-4A08-B578-7E4F4A08D5ED}" presName="spacer" presStyleCnt="0"/>
      <dgm:spPr/>
    </dgm:pt>
    <dgm:pt modelId="{ACCB6954-91A1-4057-99C8-D8CF14DED51B}" type="pres">
      <dgm:prSet presAssocID="{46159184-3C05-435D-9E06-9C7DEB694B70}" presName="parentText" presStyleLbl="node1" presStyleIdx="5" presStyleCnt="8">
        <dgm:presLayoutVars>
          <dgm:chMax val="0"/>
          <dgm:bulletEnabled val="1"/>
        </dgm:presLayoutVars>
      </dgm:prSet>
      <dgm:spPr/>
    </dgm:pt>
    <dgm:pt modelId="{8BB15097-A5D4-4BDA-B4E2-4D09F79A0AE8}" type="pres">
      <dgm:prSet presAssocID="{353D3F9E-1139-4DCB-A7F4-C822B7AFC746}" presName="spacer" presStyleCnt="0"/>
      <dgm:spPr/>
    </dgm:pt>
    <dgm:pt modelId="{3371AB50-E71B-4C9F-A54F-21D5428009F3}" type="pres">
      <dgm:prSet presAssocID="{D80F8FB7-A1C6-4D5D-A429-D679B9CC3F72}" presName="parentText" presStyleLbl="node1" presStyleIdx="6" presStyleCnt="8">
        <dgm:presLayoutVars>
          <dgm:chMax val="0"/>
          <dgm:bulletEnabled val="1"/>
        </dgm:presLayoutVars>
      </dgm:prSet>
      <dgm:spPr/>
    </dgm:pt>
    <dgm:pt modelId="{AD1D88B1-1EC8-4753-B1DD-43AB4B323144}" type="pres">
      <dgm:prSet presAssocID="{ABE8ECAD-CECD-404F-9907-718B98F61FC0}" presName="spacer" presStyleCnt="0"/>
      <dgm:spPr/>
    </dgm:pt>
    <dgm:pt modelId="{F0F9AD4B-A5C1-4171-AB36-E24D94BAD36F}" type="pres">
      <dgm:prSet presAssocID="{BCE56EB5-A17A-4E9C-ABBC-AD13FCBA293C}" presName="parentText" presStyleLbl="node1" presStyleIdx="7" presStyleCnt="8">
        <dgm:presLayoutVars>
          <dgm:chMax val="0"/>
          <dgm:bulletEnabled val="1"/>
        </dgm:presLayoutVars>
      </dgm:prSet>
      <dgm:spPr/>
    </dgm:pt>
  </dgm:ptLst>
  <dgm:cxnLst>
    <dgm:cxn modelId="{5C672101-CD35-4BEC-B8DF-2D252084C39F}" type="presOf" srcId="{D80F8FB7-A1C6-4D5D-A429-D679B9CC3F72}" destId="{3371AB50-E71B-4C9F-A54F-21D5428009F3}" srcOrd="0" destOrd="0" presId="urn:microsoft.com/office/officeart/2005/8/layout/vList2"/>
    <dgm:cxn modelId="{4818CE0A-AC07-4C0B-8554-07029E6E386D}" type="presOf" srcId="{7296695A-E5D6-488C-AAD4-61E8D2349AD0}" destId="{2054EEBE-5047-4AEE-BE78-E1D0AFDA5948}" srcOrd="0" destOrd="0" presId="urn:microsoft.com/office/officeart/2005/8/layout/vList2"/>
    <dgm:cxn modelId="{AF814712-9BE6-4E9A-BBF4-564B884DB902}" type="presOf" srcId="{8B9BB7E3-C5CE-4061-85E3-727A1A317480}" destId="{C0F544C7-D696-47DE-AB04-00913EE0C82C}" srcOrd="0" destOrd="0" presId="urn:microsoft.com/office/officeart/2005/8/layout/vList2"/>
    <dgm:cxn modelId="{92C47916-E343-4D74-AF39-D8BC4E079996}" srcId="{8B9BB7E3-C5CE-4061-85E3-727A1A317480}" destId="{00B55751-5168-4407-8C00-AAB4FBC7C682}" srcOrd="1" destOrd="0" parTransId="{0B13C777-4C3F-452C-8834-ECEEB89F1A2C}" sibTransId="{2FF27E45-18E2-46F3-ACD9-51109C6BE9AC}"/>
    <dgm:cxn modelId="{8591561B-1601-4227-870F-3998F96361A1}" srcId="{8B9BB7E3-C5CE-4061-85E3-727A1A317480}" destId="{7296695A-E5D6-488C-AAD4-61E8D2349AD0}" srcOrd="4" destOrd="0" parTransId="{1BEA276D-66E0-41CB-806C-2C76D6995744}" sibTransId="{ACD5F649-199A-4A08-B578-7E4F4A08D5ED}"/>
    <dgm:cxn modelId="{CBC97A44-D8B7-4751-8EEB-F205378B8DBC}" type="presOf" srcId="{DC399DB1-973D-4A64-A296-F9B2833DDF74}" destId="{50DF48E6-E29D-4639-A2BC-A9999F56B588}" srcOrd="0" destOrd="0" presId="urn:microsoft.com/office/officeart/2005/8/layout/vList2"/>
    <dgm:cxn modelId="{3574724D-1CD3-46DE-B949-A72D1DEBC36C}" srcId="{8B9BB7E3-C5CE-4061-85E3-727A1A317480}" destId="{46159184-3C05-435D-9E06-9C7DEB694B70}" srcOrd="5" destOrd="0" parTransId="{F7621601-F879-466D-9E72-9AB032C72D29}" sibTransId="{353D3F9E-1139-4DCB-A7F4-C822B7AFC746}"/>
    <dgm:cxn modelId="{505C806E-F791-4E3E-B41D-FAD290E6959E}" type="presOf" srcId="{41A8D3BE-A1F4-4C3C-B2A8-143B0E084332}" destId="{A25589A1-26E9-41E9-9C38-C6CC76243F8E}" srcOrd="0" destOrd="0" presId="urn:microsoft.com/office/officeart/2005/8/layout/vList2"/>
    <dgm:cxn modelId="{4D1E0C75-384A-48C2-8038-057F2F0FC909}" srcId="{8B9BB7E3-C5CE-4061-85E3-727A1A317480}" destId="{D80F8FB7-A1C6-4D5D-A429-D679B9CC3F72}" srcOrd="6" destOrd="0" parTransId="{63047850-3DB7-46AB-9075-8D83E3CF219B}" sibTransId="{ABE8ECAD-CECD-404F-9907-718B98F61FC0}"/>
    <dgm:cxn modelId="{B3113678-06BB-4DA2-9104-20B506653D42}" srcId="{8B9BB7E3-C5CE-4061-85E3-727A1A317480}" destId="{2F449AA8-15DF-4466-9465-9B0BC49D55EB}" srcOrd="2" destOrd="0" parTransId="{D9CE50C5-6CA7-4415-A6F7-AD9380E256B7}" sibTransId="{992922E4-C26F-44EF-96D1-5B79C3EF0251}"/>
    <dgm:cxn modelId="{46DEB883-B087-4CAB-9479-9D96055B448C}" srcId="{8B9BB7E3-C5CE-4061-85E3-727A1A317480}" destId="{BCE56EB5-A17A-4E9C-ABBC-AD13FCBA293C}" srcOrd="7" destOrd="0" parTransId="{22EBEEF7-4A9E-49E2-A49E-AE0BE1069AD4}" sibTransId="{9419800F-B67C-4F5C-B6A0-3BC8EC42E7D3}"/>
    <dgm:cxn modelId="{9F838B88-5241-4503-A2EF-92624E7CCAD2}" type="presOf" srcId="{BCE56EB5-A17A-4E9C-ABBC-AD13FCBA293C}" destId="{F0F9AD4B-A5C1-4171-AB36-E24D94BAD36F}" srcOrd="0" destOrd="0" presId="urn:microsoft.com/office/officeart/2005/8/layout/vList2"/>
    <dgm:cxn modelId="{D73E2392-F808-44D7-A757-8645B55722DF}" type="presOf" srcId="{2F449AA8-15DF-4466-9465-9B0BC49D55EB}" destId="{44774558-3CFB-4419-9169-A1973BD34FB9}" srcOrd="0" destOrd="0" presId="urn:microsoft.com/office/officeart/2005/8/layout/vList2"/>
    <dgm:cxn modelId="{590072B7-C358-4776-A4EB-8764E067AC01}" srcId="{8B9BB7E3-C5CE-4061-85E3-727A1A317480}" destId="{41A8D3BE-A1F4-4C3C-B2A8-143B0E084332}" srcOrd="3" destOrd="0" parTransId="{8A208449-35A1-4B1A-A576-E109CE5802A7}" sibTransId="{A47DB95C-161B-4779-B2E1-CB02AFE2AA9B}"/>
    <dgm:cxn modelId="{CA6AF2D0-6AE2-4C30-9F37-C2DAFE382387}" type="presOf" srcId="{46159184-3C05-435D-9E06-9C7DEB694B70}" destId="{ACCB6954-91A1-4057-99C8-D8CF14DED51B}" srcOrd="0" destOrd="0" presId="urn:microsoft.com/office/officeart/2005/8/layout/vList2"/>
    <dgm:cxn modelId="{50AA94D4-B3BF-4DC9-BECC-F4624132CFE0}" srcId="{8B9BB7E3-C5CE-4061-85E3-727A1A317480}" destId="{DC399DB1-973D-4A64-A296-F9B2833DDF74}" srcOrd="0" destOrd="0" parTransId="{1BE0258C-8826-4C48-B73C-F09E4C07D528}" sibTransId="{467C15D8-2A92-442F-BDDB-8A4FE39269E7}"/>
    <dgm:cxn modelId="{9E8345EF-56B7-471E-85A3-058B6DDC7189}" type="presOf" srcId="{00B55751-5168-4407-8C00-AAB4FBC7C682}" destId="{B31DC782-572F-4A89-AE13-2F6455F8164A}" srcOrd="0" destOrd="0" presId="urn:microsoft.com/office/officeart/2005/8/layout/vList2"/>
    <dgm:cxn modelId="{4A15CBEB-1183-4801-BC3D-A638037FF8B7}" type="presParOf" srcId="{C0F544C7-D696-47DE-AB04-00913EE0C82C}" destId="{50DF48E6-E29D-4639-A2BC-A9999F56B588}" srcOrd="0" destOrd="0" presId="urn:microsoft.com/office/officeart/2005/8/layout/vList2"/>
    <dgm:cxn modelId="{3E4B322F-1F0B-4833-A2ED-B5C10DF70A86}" type="presParOf" srcId="{C0F544C7-D696-47DE-AB04-00913EE0C82C}" destId="{D9B480D3-D9EA-4AB7-B651-2506FBA94808}" srcOrd="1" destOrd="0" presId="urn:microsoft.com/office/officeart/2005/8/layout/vList2"/>
    <dgm:cxn modelId="{72934449-94A2-4BC0-94E6-6CFDA611526D}" type="presParOf" srcId="{C0F544C7-D696-47DE-AB04-00913EE0C82C}" destId="{B31DC782-572F-4A89-AE13-2F6455F8164A}" srcOrd="2" destOrd="0" presId="urn:microsoft.com/office/officeart/2005/8/layout/vList2"/>
    <dgm:cxn modelId="{7D5056C2-3C44-45AA-AF8A-C64F78AB4D82}" type="presParOf" srcId="{C0F544C7-D696-47DE-AB04-00913EE0C82C}" destId="{3211B089-2A43-4223-B465-3F1F22883892}" srcOrd="3" destOrd="0" presId="urn:microsoft.com/office/officeart/2005/8/layout/vList2"/>
    <dgm:cxn modelId="{8CE74D9F-1810-4CE9-AAEF-D78DB04641F9}" type="presParOf" srcId="{C0F544C7-D696-47DE-AB04-00913EE0C82C}" destId="{44774558-3CFB-4419-9169-A1973BD34FB9}" srcOrd="4" destOrd="0" presId="urn:microsoft.com/office/officeart/2005/8/layout/vList2"/>
    <dgm:cxn modelId="{743FFF2A-B238-43B4-9A62-D2989BFAF98D}" type="presParOf" srcId="{C0F544C7-D696-47DE-AB04-00913EE0C82C}" destId="{675DFD84-71A9-4231-87A8-504729B348A3}" srcOrd="5" destOrd="0" presId="urn:microsoft.com/office/officeart/2005/8/layout/vList2"/>
    <dgm:cxn modelId="{3E2ED79C-E2AC-4CD0-9465-B413496D6BB3}" type="presParOf" srcId="{C0F544C7-D696-47DE-AB04-00913EE0C82C}" destId="{A25589A1-26E9-41E9-9C38-C6CC76243F8E}" srcOrd="6" destOrd="0" presId="urn:microsoft.com/office/officeart/2005/8/layout/vList2"/>
    <dgm:cxn modelId="{EEBCAA66-0129-44B9-901B-B235B428EE0A}" type="presParOf" srcId="{C0F544C7-D696-47DE-AB04-00913EE0C82C}" destId="{385F2F70-C4AC-4FF8-B5F8-A8732C430AD9}" srcOrd="7" destOrd="0" presId="urn:microsoft.com/office/officeart/2005/8/layout/vList2"/>
    <dgm:cxn modelId="{EE6A1551-A43F-4B87-8328-D5039074E779}" type="presParOf" srcId="{C0F544C7-D696-47DE-AB04-00913EE0C82C}" destId="{2054EEBE-5047-4AEE-BE78-E1D0AFDA5948}" srcOrd="8" destOrd="0" presId="urn:microsoft.com/office/officeart/2005/8/layout/vList2"/>
    <dgm:cxn modelId="{644A2E4E-2767-4A33-A3EB-A3341FF31026}" type="presParOf" srcId="{C0F544C7-D696-47DE-AB04-00913EE0C82C}" destId="{10DE95B1-F040-4145-98A6-D29908186C2E}" srcOrd="9" destOrd="0" presId="urn:microsoft.com/office/officeart/2005/8/layout/vList2"/>
    <dgm:cxn modelId="{F1B4F2B9-4A72-40E5-A494-C9F5F814C4A6}" type="presParOf" srcId="{C0F544C7-D696-47DE-AB04-00913EE0C82C}" destId="{ACCB6954-91A1-4057-99C8-D8CF14DED51B}" srcOrd="10" destOrd="0" presId="urn:microsoft.com/office/officeart/2005/8/layout/vList2"/>
    <dgm:cxn modelId="{5687AA6A-BF09-4227-A089-75A27F2B09F9}" type="presParOf" srcId="{C0F544C7-D696-47DE-AB04-00913EE0C82C}" destId="{8BB15097-A5D4-4BDA-B4E2-4D09F79A0AE8}" srcOrd="11" destOrd="0" presId="urn:microsoft.com/office/officeart/2005/8/layout/vList2"/>
    <dgm:cxn modelId="{B4B4F2AB-28AA-4FC9-B10E-90E06156AFAB}" type="presParOf" srcId="{C0F544C7-D696-47DE-AB04-00913EE0C82C}" destId="{3371AB50-E71B-4C9F-A54F-21D5428009F3}" srcOrd="12" destOrd="0" presId="urn:microsoft.com/office/officeart/2005/8/layout/vList2"/>
    <dgm:cxn modelId="{0614487B-8BCA-4F0F-9DC3-1447AC3E6B3C}" type="presParOf" srcId="{C0F544C7-D696-47DE-AB04-00913EE0C82C}" destId="{AD1D88B1-1EC8-4753-B1DD-43AB4B323144}" srcOrd="13" destOrd="0" presId="urn:microsoft.com/office/officeart/2005/8/layout/vList2"/>
    <dgm:cxn modelId="{55DEB975-4FA6-48E3-B113-8210E0FA7A24}" type="presParOf" srcId="{C0F544C7-D696-47DE-AB04-00913EE0C82C}" destId="{F0F9AD4B-A5C1-4171-AB36-E24D94BAD36F}" srcOrd="1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DF48E6-E29D-4639-A2BC-A9999F56B588}">
      <dsp:nvSpPr>
        <dsp:cNvPr id="0" name=""/>
        <dsp:cNvSpPr/>
      </dsp:nvSpPr>
      <dsp:spPr>
        <a:xfrm>
          <a:off x="0" y="604622"/>
          <a:ext cx="6832212" cy="476701"/>
        </a:xfrm>
        <a:prstGeom prst="roundRect">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s-ES" sz="1200" b="1" u="sng" kern="1200"/>
            <a:t>Técnicas cosméticas</a:t>
          </a:r>
          <a:endParaRPr lang="en-US" sz="1200" kern="1200"/>
        </a:p>
      </dsp:txBody>
      <dsp:txXfrm>
        <a:off x="23271" y="627893"/>
        <a:ext cx="6785670" cy="430159"/>
      </dsp:txXfrm>
    </dsp:sp>
    <dsp:sp modelId="{B31DC782-572F-4A89-AE13-2F6455F8164A}">
      <dsp:nvSpPr>
        <dsp:cNvPr id="0" name=""/>
        <dsp:cNvSpPr/>
      </dsp:nvSpPr>
      <dsp:spPr>
        <a:xfrm>
          <a:off x="0" y="1115883"/>
          <a:ext cx="6832212" cy="476701"/>
        </a:xfrm>
        <a:prstGeom prst="roundRect">
          <a:avLst/>
        </a:prstGeom>
        <a:gradFill rotWithShape="0">
          <a:gsLst>
            <a:gs pos="0">
              <a:schemeClr val="accent2">
                <a:hueOff val="127675"/>
                <a:satOff val="-2737"/>
                <a:lumOff val="-1064"/>
                <a:alphaOff val="0"/>
                <a:tint val="96000"/>
                <a:lumMod val="104000"/>
              </a:schemeClr>
            </a:gs>
            <a:gs pos="100000">
              <a:schemeClr val="accent2">
                <a:hueOff val="127675"/>
                <a:satOff val="-2737"/>
                <a:lumOff val="-1064"/>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s-ES" sz="1200" b="1" kern="1200"/>
            <a:t>Leches limpiadoras:</a:t>
          </a:r>
          <a:r>
            <a:rPr lang="es-ES" sz="1200" kern="1200"/>
            <a:t> detergentes suaves, aceites y ésteres grasos, extractos emolientes de manzanilla, malva, Aloe vera, etc.</a:t>
          </a:r>
          <a:endParaRPr lang="en-US" sz="1200" kern="1200"/>
        </a:p>
      </dsp:txBody>
      <dsp:txXfrm>
        <a:off x="23271" y="1139154"/>
        <a:ext cx="6785670" cy="430159"/>
      </dsp:txXfrm>
    </dsp:sp>
    <dsp:sp modelId="{44774558-3CFB-4419-9169-A1973BD34FB9}">
      <dsp:nvSpPr>
        <dsp:cNvPr id="0" name=""/>
        <dsp:cNvSpPr/>
      </dsp:nvSpPr>
      <dsp:spPr>
        <a:xfrm>
          <a:off x="0" y="1627145"/>
          <a:ext cx="6832212" cy="476701"/>
        </a:xfrm>
        <a:prstGeom prst="roundRect">
          <a:avLst/>
        </a:prstGeom>
        <a:gradFill rotWithShape="0">
          <a:gsLst>
            <a:gs pos="0">
              <a:schemeClr val="accent2">
                <a:hueOff val="255351"/>
                <a:satOff val="-5475"/>
                <a:lumOff val="-2129"/>
                <a:alphaOff val="0"/>
                <a:tint val="96000"/>
                <a:lumMod val="104000"/>
              </a:schemeClr>
            </a:gs>
            <a:gs pos="100000">
              <a:schemeClr val="accent2">
                <a:hueOff val="255351"/>
                <a:satOff val="-5475"/>
                <a:lumOff val="-2129"/>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s-ES" sz="1200" b="1" kern="1200"/>
            <a:t>Tónicos y lociones: </a:t>
          </a:r>
          <a:r>
            <a:rPr lang="es-ES" sz="1200" kern="1200"/>
            <a:t>con bajo contenido en alcohol y elaborados con extracto de manzanilla, tilo, malva, avena, Aloe vera, etc.</a:t>
          </a:r>
          <a:endParaRPr lang="en-US" sz="1200" kern="1200"/>
        </a:p>
      </dsp:txBody>
      <dsp:txXfrm>
        <a:off x="23271" y="1650416"/>
        <a:ext cx="6785670" cy="430159"/>
      </dsp:txXfrm>
    </dsp:sp>
    <dsp:sp modelId="{A25589A1-26E9-41E9-9C38-C6CC76243F8E}">
      <dsp:nvSpPr>
        <dsp:cNvPr id="0" name=""/>
        <dsp:cNvSpPr/>
      </dsp:nvSpPr>
      <dsp:spPr>
        <a:xfrm>
          <a:off x="0" y="2138407"/>
          <a:ext cx="6832212" cy="476701"/>
        </a:xfrm>
        <a:prstGeom prst="roundRect">
          <a:avLst/>
        </a:prstGeom>
        <a:gradFill rotWithShape="0">
          <a:gsLst>
            <a:gs pos="0">
              <a:schemeClr val="accent2">
                <a:hueOff val="383026"/>
                <a:satOff val="-8212"/>
                <a:lumOff val="-3193"/>
                <a:alphaOff val="0"/>
                <a:tint val="96000"/>
                <a:lumMod val="104000"/>
              </a:schemeClr>
            </a:gs>
            <a:gs pos="100000">
              <a:schemeClr val="accent2">
                <a:hueOff val="383026"/>
                <a:satOff val="-8212"/>
                <a:lumOff val="-3193"/>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s-ES" sz="1200" b="1" kern="1200"/>
            <a:t>Exfoliantes físicos: </a:t>
          </a:r>
          <a:r>
            <a:rPr lang="es-ES" sz="1200" kern="1200"/>
            <a:t>a base de gránulos  de huesos de frutas, siliconas, gránulos de  polietileno, etc.; y químicos, como los AHA en concentraciones bajas.</a:t>
          </a:r>
          <a:endParaRPr lang="en-US" sz="1200" kern="1200"/>
        </a:p>
      </dsp:txBody>
      <dsp:txXfrm>
        <a:off x="23271" y="2161678"/>
        <a:ext cx="6785670" cy="430159"/>
      </dsp:txXfrm>
    </dsp:sp>
    <dsp:sp modelId="{2054EEBE-5047-4AEE-BE78-E1D0AFDA5948}">
      <dsp:nvSpPr>
        <dsp:cNvPr id="0" name=""/>
        <dsp:cNvSpPr/>
      </dsp:nvSpPr>
      <dsp:spPr>
        <a:xfrm>
          <a:off x="0" y="2649669"/>
          <a:ext cx="6832212" cy="476701"/>
        </a:xfrm>
        <a:prstGeom prst="roundRect">
          <a:avLst/>
        </a:prstGeom>
        <a:gradFill rotWithShape="0">
          <a:gsLst>
            <a:gs pos="0">
              <a:schemeClr val="accent2">
                <a:hueOff val="510701"/>
                <a:satOff val="-10950"/>
                <a:lumOff val="-4258"/>
                <a:alphaOff val="0"/>
                <a:tint val="96000"/>
                <a:lumMod val="104000"/>
              </a:schemeClr>
            </a:gs>
            <a:gs pos="100000">
              <a:schemeClr val="accent2">
                <a:hueOff val="510701"/>
                <a:satOff val="-10950"/>
                <a:lumOff val="-4258"/>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s-ES" sz="1200" b="1" kern="1200"/>
            <a:t>Cosméticos con activos hidratantes: </a:t>
          </a:r>
          <a:r>
            <a:rPr lang="es-ES" sz="1200" kern="1200"/>
            <a:t>hidrolizados de colágeno y elastina, aminoácidos, FNH, ceramidas, extractos de Aloe vera, calabaza, caléndula y malva, etc.</a:t>
          </a:r>
          <a:endParaRPr lang="en-US" sz="1200" kern="1200"/>
        </a:p>
      </dsp:txBody>
      <dsp:txXfrm>
        <a:off x="23271" y="2672940"/>
        <a:ext cx="6785670" cy="430159"/>
      </dsp:txXfrm>
    </dsp:sp>
    <dsp:sp modelId="{ACCB6954-91A1-4057-99C8-D8CF14DED51B}">
      <dsp:nvSpPr>
        <dsp:cNvPr id="0" name=""/>
        <dsp:cNvSpPr/>
      </dsp:nvSpPr>
      <dsp:spPr>
        <a:xfrm>
          <a:off x="0" y="3160931"/>
          <a:ext cx="6832212" cy="476701"/>
        </a:xfrm>
        <a:prstGeom prst="roundRect">
          <a:avLst/>
        </a:prstGeom>
        <a:gradFill rotWithShape="0">
          <a:gsLst>
            <a:gs pos="0">
              <a:schemeClr val="accent2">
                <a:hueOff val="638376"/>
                <a:satOff val="-13687"/>
                <a:lumOff val="-5322"/>
                <a:alphaOff val="0"/>
                <a:tint val="96000"/>
                <a:lumMod val="104000"/>
              </a:schemeClr>
            </a:gs>
            <a:gs pos="100000">
              <a:schemeClr val="accent2">
                <a:hueOff val="638376"/>
                <a:satOff val="-13687"/>
                <a:lumOff val="-5322"/>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s-ES" sz="1200" b="1" kern="1200"/>
            <a:t>Mascarillas con efecto hidratante: </a:t>
          </a:r>
          <a:r>
            <a:rPr lang="es-ES" sz="1200" kern="1200"/>
            <a:t>formuladas a base de algas micronizadas, extracto de manzanilla, colágeno, etc.</a:t>
          </a:r>
          <a:endParaRPr lang="en-US" sz="1200" kern="1200"/>
        </a:p>
      </dsp:txBody>
      <dsp:txXfrm>
        <a:off x="23271" y="3184202"/>
        <a:ext cx="6785670" cy="430159"/>
      </dsp:txXfrm>
    </dsp:sp>
    <dsp:sp modelId="{3371AB50-E71B-4C9F-A54F-21D5428009F3}">
      <dsp:nvSpPr>
        <dsp:cNvPr id="0" name=""/>
        <dsp:cNvSpPr/>
      </dsp:nvSpPr>
      <dsp:spPr>
        <a:xfrm>
          <a:off x="0" y="3672193"/>
          <a:ext cx="6832212" cy="476701"/>
        </a:xfrm>
        <a:prstGeom prst="roundRect">
          <a:avLst/>
        </a:prstGeom>
        <a:gradFill rotWithShape="0">
          <a:gsLst>
            <a:gs pos="0">
              <a:schemeClr val="accent2">
                <a:hueOff val="766052"/>
                <a:satOff val="-16425"/>
                <a:lumOff val="-6387"/>
                <a:alphaOff val="0"/>
                <a:tint val="96000"/>
                <a:lumMod val="104000"/>
              </a:schemeClr>
            </a:gs>
            <a:gs pos="100000">
              <a:schemeClr val="accent2">
                <a:hueOff val="766052"/>
                <a:satOff val="-16425"/>
                <a:lumOff val="-6387"/>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s-ES" sz="1200" b="1" kern="1200"/>
            <a:t>Mascarillas de parafina: </a:t>
          </a:r>
          <a:r>
            <a:rPr lang="es-ES" sz="1200" kern="1200"/>
            <a:t>fabricas específicamente para tratamientos faciales.</a:t>
          </a:r>
          <a:endParaRPr lang="en-US" sz="1200" kern="1200"/>
        </a:p>
      </dsp:txBody>
      <dsp:txXfrm>
        <a:off x="23271" y="3695464"/>
        <a:ext cx="6785670" cy="430159"/>
      </dsp:txXfrm>
    </dsp:sp>
    <dsp:sp modelId="{F0F9AD4B-A5C1-4171-AB36-E24D94BAD36F}">
      <dsp:nvSpPr>
        <dsp:cNvPr id="0" name=""/>
        <dsp:cNvSpPr/>
      </dsp:nvSpPr>
      <dsp:spPr>
        <a:xfrm>
          <a:off x="0" y="4183455"/>
          <a:ext cx="6832212" cy="476701"/>
        </a:xfrm>
        <a:prstGeom prst="roundRect">
          <a:avLst/>
        </a:prstGeom>
        <a:gradFill rotWithShape="0">
          <a:gsLst>
            <a:gs pos="0">
              <a:schemeClr val="accent2">
                <a:hueOff val="893727"/>
                <a:satOff val="-19162"/>
                <a:lumOff val="-7451"/>
                <a:alphaOff val="0"/>
                <a:tint val="96000"/>
                <a:lumMod val="104000"/>
              </a:schemeClr>
            </a:gs>
            <a:gs pos="100000">
              <a:schemeClr val="accent2">
                <a:hueOff val="893727"/>
                <a:satOff val="-19162"/>
                <a:lumOff val="-7451"/>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s-ES" sz="1200" b="1" kern="1200"/>
            <a:t>Cremas hidratantes y protectoras: </a:t>
          </a:r>
          <a:r>
            <a:rPr lang="es-ES" sz="1200" kern="1200"/>
            <a:t>que contengan filtro solar.</a:t>
          </a:r>
          <a:endParaRPr lang="en-US" sz="1200" kern="1200"/>
        </a:p>
      </dsp:txBody>
      <dsp:txXfrm>
        <a:off x="23271" y="4206726"/>
        <a:ext cx="6785670" cy="43015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42876D21-E4D6-0934-5EF7-05E36E73C32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a:extLst>
              <a:ext uri="{FF2B5EF4-FFF2-40B4-BE49-F238E27FC236}">
                <a16:creationId xmlns:a16="http://schemas.microsoft.com/office/drawing/2014/main" id="{AA8AE6E0-0DF3-4491-BE39-8584941CD37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6D2F593-B1CA-47E5-B54F-98AD6EAFE053}" type="datetimeFigureOut">
              <a:rPr lang="es-ES" smtClean="0"/>
              <a:t>14/01/2025</a:t>
            </a:fld>
            <a:endParaRPr lang="es-ES"/>
          </a:p>
        </p:txBody>
      </p:sp>
      <p:sp>
        <p:nvSpPr>
          <p:cNvPr id="4" name="Marcador de pie de página 3">
            <a:extLst>
              <a:ext uri="{FF2B5EF4-FFF2-40B4-BE49-F238E27FC236}">
                <a16:creationId xmlns:a16="http://schemas.microsoft.com/office/drawing/2014/main" id="{E13D149B-DDCF-3FC5-DCFC-15551531D87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a:extLst>
              <a:ext uri="{FF2B5EF4-FFF2-40B4-BE49-F238E27FC236}">
                <a16:creationId xmlns:a16="http://schemas.microsoft.com/office/drawing/2014/main" id="{8730DEF8-FCD4-A856-C645-D5F6C0358E1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4E051F6-85FB-4313-A0E2-5C679B77D724}" type="slidenum">
              <a:rPr lang="es-ES" smtClean="0"/>
              <a:t>‹Nº›</a:t>
            </a:fld>
            <a:endParaRPr lang="es-ES"/>
          </a:p>
        </p:txBody>
      </p:sp>
    </p:spTree>
    <p:extLst>
      <p:ext uri="{BB962C8B-B14F-4D97-AF65-F5344CB8AC3E}">
        <p14:creationId xmlns:p14="http://schemas.microsoft.com/office/powerpoint/2010/main" val="10880046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666BCC-2165-4C1E-B157-C7E1FB0A4783}" type="datetimeFigureOut">
              <a:rPr lang="es-ES" smtClean="0"/>
              <a:t>14/01/2025</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C852AF-48A4-4418-95DC-B100B4EBE35F}" type="slidenum">
              <a:rPr lang="es-ES" smtClean="0"/>
              <a:t>‹Nº›</a:t>
            </a:fld>
            <a:endParaRPr lang="es-ES"/>
          </a:p>
        </p:txBody>
      </p:sp>
    </p:spTree>
    <p:extLst>
      <p:ext uri="{BB962C8B-B14F-4D97-AF65-F5344CB8AC3E}">
        <p14:creationId xmlns:p14="http://schemas.microsoft.com/office/powerpoint/2010/main" val="7877216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1/14/2025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8BD30EA2-8070-48EC-BC41-2869CA1A91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F78F49A5-F752-9231-6CEA-2EF723C29837}"/>
              </a:ext>
            </a:extLst>
          </p:cNvPr>
          <p:cNvSpPr>
            <a:spLocks noGrp="1"/>
          </p:cNvSpPr>
          <p:nvPr>
            <p:ph type="title"/>
          </p:nvPr>
        </p:nvSpPr>
        <p:spPr>
          <a:xfrm>
            <a:off x="649224" y="645106"/>
            <a:ext cx="3650279" cy="1259894"/>
          </a:xfrm>
        </p:spPr>
        <p:txBody>
          <a:bodyPr>
            <a:normAutofit/>
          </a:bodyPr>
          <a:lstStyle/>
          <a:p>
            <a:pPr>
              <a:lnSpc>
                <a:spcPct val="90000"/>
              </a:lnSpc>
            </a:pPr>
            <a:r>
              <a:rPr lang="es-ES" sz="2500" b="1" dirty="0">
                <a:solidFill>
                  <a:srgbClr val="7030A0"/>
                </a:solidFill>
              </a:rPr>
              <a:t>EJECUCIÓN DE LOS TRATAMIENTOS ESTÉTICOS FACIALES.</a:t>
            </a:r>
          </a:p>
        </p:txBody>
      </p:sp>
      <p:sp>
        <p:nvSpPr>
          <p:cNvPr id="14" name="Rectangle 13">
            <a:extLst>
              <a:ext uri="{FF2B5EF4-FFF2-40B4-BE49-F238E27FC236}">
                <a16:creationId xmlns:a16="http://schemas.microsoft.com/office/drawing/2014/main" id="{BF40D12C-3EB2-43EA-A6B2-81D1325190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pic>
        <p:nvPicPr>
          <p:cNvPr id="5" name="Marcador de contenido 4">
            <a:extLst>
              <a:ext uri="{FF2B5EF4-FFF2-40B4-BE49-F238E27FC236}">
                <a16:creationId xmlns:a16="http://schemas.microsoft.com/office/drawing/2014/main" id="{CE79777E-BB49-11F9-AF42-0D5115E03D34}"/>
              </a:ext>
            </a:extLst>
          </p:cNvPr>
          <p:cNvPicPr>
            <a:picLocks noChangeAspect="1"/>
          </p:cNvPicPr>
          <p:nvPr/>
        </p:nvPicPr>
        <p:blipFill>
          <a:blip r:embed="rId2"/>
          <a:srcRect l="3865" r="7223"/>
          <a:stretch/>
        </p:blipFill>
        <p:spPr>
          <a:xfrm>
            <a:off x="4619543" y="640080"/>
            <a:ext cx="6953577" cy="5252773"/>
          </a:xfrm>
          <a:prstGeom prst="rect">
            <a:avLst/>
          </a:prstGeom>
        </p:spPr>
      </p:pic>
      <p:sp>
        <p:nvSpPr>
          <p:cNvPr id="16" name="Freeform 11">
            <a:extLst>
              <a:ext uri="{FF2B5EF4-FFF2-40B4-BE49-F238E27FC236}">
                <a16:creationId xmlns:a16="http://schemas.microsoft.com/office/drawing/2014/main" id="{A796071E-2EB3-4DB7-AC56-CCD9693498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44325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93B7F87-36CF-9AFC-41C8-8A0BBC0C28CE}"/>
              </a:ext>
            </a:extLst>
          </p:cNvPr>
          <p:cNvSpPr>
            <a:spLocks noGrp="1"/>
          </p:cNvSpPr>
          <p:nvPr>
            <p:ph type="title"/>
          </p:nvPr>
        </p:nvSpPr>
        <p:spPr/>
        <p:txBody>
          <a:bodyPr/>
          <a:lstStyle/>
          <a:p>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TRATAMIENTO DEL ENVEJECIMIENTO CUTÁNEO</a:t>
            </a:r>
            <a:endParaRPr lang="es-ES" dirty="0"/>
          </a:p>
        </p:txBody>
      </p:sp>
      <p:sp>
        <p:nvSpPr>
          <p:cNvPr id="3" name="Marcador de contenido 2">
            <a:extLst>
              <a:ext uri="{FF2B5EF4-FFF2-40B4-BE49-F238E27FC236}">
                <a16:creationId xmlns:a16="http://schemas.microsoft.com/office/drawing/2014/main" id="{5FDD5A77-7346-56C2-1FF5-92BB5A463B15}"/>
              </a:ext>
            </a:extLst>
          </p:cNvPr>
          <p:cNvSpPr>
            <a:spLocks noGrp="1"/>
          </p:cNvSpPr>
          <p:nvPr>
            <p:ph idx="1"/>
          </p:nvPr>
        </p:nvSpPr>
        <p:spPr/>
        <p:txBody>
          <a:bodyPr/>
          <a:lstStyle/>
          <a:p>
            <a:r>
              <a:rPr lang="es-ES" dirty="0"/>
              <a:t>Los tratamientos estéticos no tienen que ser estandarizados. Debido a los múltiples factores que provoca el envejecimiento cutáneo, el tratamiento ha de ir encaminado a paliar las necesidades cutáneas de cada cliente, una vez que se haya realizado el análisis y dictamen de la piel:</a:t>
            </a:r>
          </a:p>
          <a:p>
            <a:pPr>
              <a:buFont typeface="Wingdings" panose="05000000000000000000" pitchFamily="2" charset="2"/>
              <a:buChar char="§"/>
            </a:pPr>
            <a:r>
              <a:rPr lang="es-ES" dirty="0"/>
              <a:t>Mejorar la vascularización sanguínea y linfática.</a:t>
            </a:r>
          </a:p>
          <a:p>
            <a:pPr>
              <a:buFont typeface="Wingdings" panose="05000000000000000000" pitchFamily="2" charset="2"/>
              <a:buChar char="§"/>
            </a:pPr>
            <a:r>
              <a:rPr lang="es-ES" dirty="0"/>
              <a:t>Mejorar la nutrición y el trofismo celular.</a:t>
            </a:r>
          </a:p>
          <a:p>
            <a:pPr>
              <a:buFont typeface="Wingdings" panose="05000000000000000000" pitchFamily="2" charset="2"/>
              <a:buChar char="§"/>
            </a:pPr>
            <a:r>
              <a:rPr lang="es-ES" dirty="0"/>
              <a:t>Regenerar la epidermis y equilibrar l hidratación cutánea.</a:t>
            </a:r>
          </a:p>
          <a:p>
            <a:pPr>
              <a:buFont typeface="Wingdings" panose="05000000000000000000" pitchFamily="2" charset="2"/>
              <a:buChar char="§"/>
            </a:pPr>
            <a:r>
              <a:rPr lang="es-ES" dirty="0"/>
              <a:t>Reducir la flacidez de la piel y la atonía muscular.</a:t>
            </a:r>
          </a:p>
          <a:p>
            <a:pPr>
              <a:buFont typeface="Wingdings" panose="05000000000000000000" pitchFamily="2" charset="2"/>
              <a:buChar char="§"/>
            </a:pPr>
            <a:r>
              <a:rPr lang="es-ES" dirty="0"/>
              <a:t>Aclarar o eliminar </a:t>
            </a:r>
            <a:r>
              <a:rPr lang="es-ES"/>
              <a:t>las manchas de la piel.</a:t>
            </a:r>
          </a:p>
        </p:txBody>
      </p:sp>
    </p:spTree>
    <p:extLst>
      <p:ext uri="{BB962C8B-B14F-4D97-AF65-F5344CB8AC3E}">
        <p14:creationId xmlns:p14="http://schemas.microsoft.com/office/powerpoint/2010/main" val="5344370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15" name="Rectangle 8">
            <a:extLst>
              <a:ext uri="{FF2B5EF4-FFF2-40B4-BE49-F238E27FC236}">
                <a16:creationId xmlns:a16="http://schemas.microsoft.com/office/drawing/2014/main" id="{B5E4CBEC-18A2-4509-A45D-D5E653582C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E837D721-0629-34C1-CE5D-639040AEAD23}"/>
              </a:ext>
            </a:extLst>
          </p:cNvPr>
          <p:cNvSpPr>
            <a:spLocks noGrp="1"/>
          </p:cNvSpPr>
          <p:nvPr>
            <p:ph type="title"/>
          </p:nvPr>
        </p:nvSpPr>
        <p:spPr>
          <a:xfrm>
            <a:off x="1259893" y="3101093"/>
            <a:ext cx="2454052" cy="3029344"/>
          </a:xfrm>
        </p:spPr>
        <p:txBody>
          <a:bodyPr>
            <a:normAutofit/>
          </a:bodyPr>
          <a:lstStyle/>
          <a:p>
            <a:pPr>
              <a:lnSpc>
                <a:spcPct val="90000"/>
              </a:lnSpc>
            </a:pPr>
            <a:r>
              <a:rPr lang="es-ES" sz="2500" b="1" dirty="0">
                <a:solidFill>
                  <a:schemeClr val="accent1"/>
                </a:solidFill>
              </a:rPr>
              <a:t>TRATAMIENTO DE HIDRATACIÓN DE LA PIEL NORMAL O EUDÉRMICA </a:t>
            </a:r>
          </a:p>
        </p:txBody>
      </p:sp>
      <p:sp>
        <p:nvSpPr>
          <p:cNvPr id="16" name="Freeform 11">
            <a:extLst>
              <a:ext uri="{FF2B5EF4-FFF2-40B4-BE49-F238E27FC236}">
                <a16:creationId xmlns:a16="http://schemas.microsoft.com/office/drawing/2014/main" id="{0A5EA4A7-4381-4FC6-AA9A-C9EA77B84F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es-ES"/>
          </a:p>
        </p:txBody>
      </p:sp>
      <p:sp useBgFill="1">
        <p:nvSpPr>
          <p:cNvPr id="17" name="Rectangle 12">
            <a:extLst>
              <a:ext uri="{FF2B5EF4-FFF2-40B4-BE49-F238E27FC236}">
                <a16:creationId xmlns:a16="http://schemas.microsoft.com/office/drawing/2014/main" id="{E6295D53-0474-4725-85BE-1F15FCC2D9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8" name="Marcador de contenido 2">
            <a:extLst>
              <a:ext uri="{FF2B5EF4-FFF2-40B4-BE49-F238E27FC236}">
                <a16:creationId xmlns:a16="http://schemas.microsoft.com/office/drawing/2014/main" id="{5D3BEAB5-ED16-2A1B-C8EF-5CA24092FF0E}"/>
              </a:ext>
            </a:extLst>
          </p:cNvPr>
          <p:cNvGraphicFramePr>
            <a:graphicFrameLocks noGrp="1"/>
          </p:cNvGraphicFramePr>
          <p:nvPr>
            <p:ph idx="1"/>
            <p:extLst>
              <p:ext uri="{D42A27DB-BD31-4B8C-83A1-F6EECF244321}">
                <p14:modId xmlns:p14="http://schemas.microsoft.com/office/powerpoint/2010/main" val="3801682332"/>
              </p:ext>
            </p:extLst>
          </p:nvPr>
        </p:nvGraphicFramePr>
        <p:xfrm>
          <a:off x="4713144" y="641551"/>
          <a:ext cx="6832212" cy="52647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413677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9FE08D8-CEA0-461E-870A-02CD15D9B9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16BF8C89-3E99-644E-621F-22421F0C1334}"/>
              </a:ext>
            </a:extLst>
          </p:cNvPr>
          <p:cNvSpPr>
            <a:spLocks noGrp="1"/>
          </p:cNvSpPr>
          <p:nvPr>
            <p:ph type="title"/>
          </p:nvPr>
        </p:nvSpPr>
        <p:spPr>
          <a:xfrm>
            <a:off x="1259893" y="3101093"/>
            <a:ext cx="2454052" cy="3029344"/>
          </a:xfrm>
        </p:spPr>
        <p:txBody>
          <a:bodyPr>
            <a:normAutofit/>
          </a:bodyPr>
          <a:lstStyle/>
          <a:p>
            <a:pPr>
              <a:lnSpc>
                <a:spcPct val="90000"/>
              </a:lnSpc>
            </a:pPr>
            <a:r>
              <a:rPr kumimoji="0" lang="es-ES" sz="2500" b="1" i="0" u="none" strike="noStrike" kern="1200" cap="none" spc="0" normalizeH="0" baseline="0" noProof="0" dirty="0">
                <a:ln>
                  <a:noFill/>
                </a:ln>
                <a:solidFill>
                  <a:schemeClr val="accent1"/>
                </a:solidFill>
                <a:effectLst/>
                <a:uLnTx/>
                <a:uFillTx/>
                <a:latin typeface="Century Gothic" panose="020B0502020202020204"/>
                <a:ea typeface="+mj-ea"/>
                <a:cs typeface="+mj-cs"/>
              </a:rPr>
              <a:t>TRATAMIENTO DE HIDRATACIÓN DE LA PIEL NORMAL O EUDÉRMICA </a:t>
            </a:r>
            <a:endParaRPr lang="es-ES" sz="2500" dirty="0">
              <a:solidFill>
                <a:schemeClr val="accent1"/>
              </a:solidFill>
            </a:endParaRPr>
          </a:p>
        </p:txBody>
      </p:sp>
      <p:sp>
        <p:nvSpPr>
          <p:cNvPr id="10" name="Freeform 11">
            <a:extLst>
              <a:ext uri="{FF2B5EF4-FFF2-40B4-BE49-F238E27FC236}">
                <a16:creationId xmlns:a16="http://schemas.microsoft.com/office/drawing/2014/main" id="{2B982904-A46E-41DF-BA98-61E2300C7D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es-ES"/>
          </a:p>
        </p:txBody>
      </p:sp>
      <p:sp useBgFill="1">
        <p:nvSpPr>
          <p:cNvPr id="12" name="Rectangle 11">
            <a:extLst>
              <a:ext uri="{FF2B5EF4-FFF2-40B4-BE49-F238E27FC236}">
                <a16:creationId xmlns:a16="http://schemas.microsoft.com/office/drawing/2014/main" id="{27018161-547E-48F7-A0D9-272C9EA5B3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70F59E8F-FC96-9965-7AD5-07837E9F295D}"/>
              </a:ext>
            </a:extLst>
          </p:cNvPr>
          <p:cNvSpPr>
            <a:spLocks noGrp="1"/>
          </p:cNvSpPr>
          <p:nvPr>
            <p:ph idx="1"/>
          </p:nvPr>
        </p:nvSpPr>
        <p:spPr>
          <a:xfrm>
            <a:off x="4706578" y="589722"/>
            <a:ext cx="6798033" cy="5321500"/>
          </a:xfrm>
        </p:spPr>
        <p:txBody>
          <a:bodyPr anchor="ctr">
            <a:normAutofit/>
          </a:bodyPr>
          <a:lstStyle/>
          <a:p>
            <a:pPr>
              <a:lnSpc>
                <a:spcPct val="90000"/>
              </a:lnSpc>
            </a:pPr>
            <a:r>
              <a:rPr lang="es-ES" sz="1700" b="1" u="sng" dirty="0">
                <a:solidFill>
                  <a:schemeClr val="accent2"/>
                </a:solidFill>
              </a:rPr>
              <a:t>Técnicas </a:t>
            </a:r>
            <a:r>
              <a:rPr lang="es-ES" sz="1700" b="1" u="sng" dirty="0" err="1">
                <a:solidFill>
                  <a:schemeClr val="accent2"/>
                </a:solidFill>
              </a:rPr>
              <a:t>electroestéticas</a:t>
            </a:r>
            <a:endParaRPr lang="es-ES" sz="1700" b="1" u="sng" dirty="0">
              <a:solidFill>
                <a:schemeClr val="accent2"/>
              </a:solidFill>
            </a:endParaRPr>
          </a:p>
          <a:p>
            <a:pPr>
              <a:lnSpc>
                <a:spcPct val="90000"/>
              </a:lnSpc>
              <a:buFont typeface="Wingdings" panose="05000000000000000000" pitchFamily="2" charset="2"/>
              <a:buChar char="§"/>
            </a:pPr>
            <a:r>
              <a:rPr lang="es-ES" sz="1700" b="1" dirty="0"/>
              <a:t>Vapor  con ozono: </a:t>
            </a:r>
            <a:r>
              <a:rPr lang="es-ES" sz="1700" dirty="0"/>
              <a:t>ayuda a preparar la piel, mejorando su humectación y el grado de penetración de los principios activos hidratantes.</a:t>
            </a:r>
          </a:p>
          <a:p>
            <a:pPr>
              <a:lnSpc>
                <a:spcPct val="90000"/>
              </a:lnSpc>
              <a:buFont typeface="Wingdings" panose="05000000000000000000" pitchFamily="2" charset="2"/>
              <a:buChar char="§"/>
            </a:pPr>
            <a:r>
              <a:rPr lang="es-ES" sz="1700" b="1" dirty="0"/>
              <a:t>Cepillado o </a:t>
            </a:r>
            <a:r>
              <a:rPr lang="es-ES" sz="1700" b="1" dirty="0" err="1"/>
              <a:t>brossage</a:t>
            </a:r>
            <a:r>
              <a:rPr lang="es-ES" sz="1700" b="1" dirty="0"/>
              <a:t>: </a:t>
            </a:r>
            <a:r>
              <a:rPr lang="es-ES" sz="1700" dirty="0"/>
              <a:t>con cepillos rotatorios que ayuden a eliminar el exfoliante y estimulen y preparen la piel para una mejor asimilación de los productos.</a:t>
            </a:r>
          </a:p>
          <a:p>
            <a:pPr>
              <a:lnSpc>
                <a:spcPct val="90000"/>
              </a:lnSpc>
              <a:buFont typeface="Wingdings" panose="05000000000000000000" pitchFamily="2" charset="2"/>
              <a:buChar char="§"/>
            </a:pPr>
            <a:r>
              <a:rPr lang="es-ES" sz="1700" b="1" dirty="0"/>
              <a:t>Pulverizaciones: </a:t>
            </a:r>
            <a:r>
              <a:rPr lang="es-ES" sz="1700" dirty="0"/>
              <a:t>con lociones o infusiones de manzanilla, tilo o malva.</a:t>
            </a:r>
          </a:p>
          <a:p>
            <a:pPr>
              <a:lnSpc>
                <a:spcPct val="90000"/>
              </a:lnSpc>
              <a:buFont typeface="Wingdings" panose="05000000000000000000" pitchFamily="2" charset="2"/>
              <a:buChar char="§"/>
            </a:pPr>
            <a:r>
              <a:rPr lang="es-ES" sz="1700" b="1" dirty="0"/>
              <a:t>Masaje indirecto con el equipo de alta frecuencia: </a:t>
            </a:r>
            <a:r>
              <a:rPr lang="es-ES" sz="1700" dirty="0"/>
              <a:t>estimula la piel y facilita la penetración de los principios activos.</a:t>
            </a:r>
          </a:p>
          <a:p>
            <a:pPr>
              <a:lnSpc>
                <a:spcPct val="90000"/>
              </a:lnSpc>
            </a:pPr>
            <a:r>
              <a:rPr lang="es-ES" sz="1700" b="1" u="sng" dirty="0">
                <a:solidFill>
                  <a:schemeClr val="accent2"/>
                </a:solidFill>
              </a:rPr>
              <a:t>Técnicas manuales</a:t>
            </a:r>
          </a:p>
          <a:p>
            <a:pPr>
              <a:lnSpc>
                <a:spcPct val="90000"/>
              </a:lnSpc>
              <a:buFont typeface="Wingdings" panose="05000000000000000000" pitchFamily="2" charset="2"/>
              <a:buChar char="§"/>
            </a:pPr>
            <a:r>
              <a:rPr lang="es-ES" sz="1700" b="1" dirty="0"/>
              <a:t>Suero</a:t>
            </a:r>
            <a:r>
              <a:rPr lang="es-ES" sz="1700" b="1" u="sng" dirty="0"/>
              <a:t> </a:t>
            </a:r>
            <a:r>
              <a:rPr lang="es-ES" sz="1700" b="1" dirty="0"/>
              <a:t>o concentrado hidratante: </a:t>
            </a:r>
            <a:r>
              <a:rPr lang="es-ES" sz="1700" dirty="0"/>
              <a:t>aplicar mediante maniobras de masaje activas( fricciones, pellizqueos, etc.) que faciliten su absorción.</a:t>
            </a:r>
          </a:p>
          <a:p>
            <a:pPr>
              <a:lnSpc>
                <a:spcPct val="90000"/>
              </a:lnSpc>
              <a:buFont typeface="Wingdings" panose="05000000000000000000" pitchFamily="2" charset="2"/>
              <a:buChar char="§"/>
            </a:pPr>
            <a:r>
              <a:rPr lang="es-ES" sz="1700" b="1" dirty="0"/>
              <a:t>Masaje facial: </a:t>
            </a:r>
            <a:r>
              <a:rPr lang="es-ES" sz="1700" dirty="0"/>
              <a:t>se puede complementar con un masaje realizado con el equipo vibrador.</a:t>
            </a:r>
          </a:p>
        </p:txBody>
      </p:sp>
    </p:spTree>
    <p:extLst>
      <p:ext uri="{BB962C8B-B14F-4D97-AF65-F5344CB8AC3E}">
        <p14:creationId xmlns:p14="http://schemas.microsoft.com/office/powerpoint/2010/main" val="40846503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04D8B35-1209-2433-7BD0-E96733EDD7D4}"/>
              </a:ext>
            </a:extLst>
          </p:cNvPr>
          <p:cNvSpPr>
            <a:spLocks noGrp="1"/>
          </p:cNvSpPr>
          <p:nvPr>
            <p:ph type="title"/>
          </p:nvPr>
        </p:nvSpPr>
        <p:spPr/>
        <p:txBody>
          <a:bodyPr/>
          <a:lstStyle/>
          <a:p>
            <a:r>
              <a:rPr kumimoji="0" lang="es-ES" sz="2500" b="1" i="0" u="none" strike="noStrike" kern="1200" cap="none" spc="0" normalizeH="0" baseline="0" noProof="0" dirty="0">
                <a:ln>
                  <a:noFill/>
                </a:ln>
                <a:solidFill>
                  <a:schemeClr val="accent1"/>
                </a:solidFill>
                <a:effectLst/>
                <a:uLnTx/>
                <a:uFillTx/>
                <a:latin typeface="Century Gothic" panose="020B0502020202020204"/>
                <a:ea typeface="+mj-ea"/>
                <a:cs typeface="+mj-cs"/>
              </a:rPr>
              <a:t>TRATAMIENTO DE HIDRATACIÓN DE LA PIEL NORMAL O EUDÉRMICA </a:t>
            </a:r>
            <a:endParaRPr lang="es-ES" dirty="0">
              <a:solidFill>
                <a:schemeClr val="accent1"/>
              </a:solidFill>
            </a:endParaRPr>
          </a:p>
        </p:txBody>
      </p:sp>
      <p:sp>
        <p:nvSpPr>
          <p:cNvPr id="3" name="Marcador de contenido 2">
            <a:extLst>
              <a:ext uri="{FF2B5EF4-FFF2-40B4-BE49-F238E27FC236}">
                <a16:creationId xmlns:a16="http://schemas.microsoft.com/office/drawing/2014/main" id="{02139460-C351-74F9-10AF-999C5A087A27}"/>
              </a:ext>
            </a:extLst>
          </p:cNvPr>
          <p:cNvSpPr>
            <a:spLocks noGrp="1"/>
          </p:cNvSpPr>
          <p:nvPr>
            <p:ph idx="1"/>
          </p:nvPr>
        </p:nvSpPr>
        <p:spPr/>
        <p:txBody>
          <a:bodyPr/>
          <a:lstStyle/>
          <a:p>
            <a:r>
              <a:rPr lang="es-ES" b="1" u="sng" dirty="0">
                <a:solidFill>
                  <a:schemeClr val="accent2"/>
                </a:solidFill>
              </a:rPr>
              <a:t>Asesoramiento profesional.</a:t>
            </a:r>
          </a:p>
          <a:p>
            <a:pPr>
              <a:buFont typeface="Wingdings" panose="05000000000000000000" pitchFamily="2" charset="2"/>
              <a:buChar char="§"/>
            </a:pPr>
            <a:r>
              <a:rPr lang="es-ES" dirty="0"/>
              <a:t>Por las mañanas desmaquillar la piel con una loción limpiadora suave y una loción de agua floral ( que no contenga alcohol), o con soportes impregnados desmaquillantes (toallitas), y aplicar una crema base hidratante con índice de protección según su fototipo.</a:t>
            </a:r>
          </a:p>
          <a:p>
            <a:pPr>
              <a:buFont typeface="Wingdings" panose="05000000000000000000" pitchFamily="2" charset="2"/>
              <a:buChar char="§"/>
            </a:pPr>
            <a:r>
              <a:rPr lang="es-ES" dirty="0"/>
              <a:t>Por las noches desmaquillar los ojos y los labios con u  producto específico y el rostro con emulsión limpiadora y tónico a base de extractos vegetales . Aplicar un serum o una crema  de tratamiento con principios activos biológicos hidratantes, regeneradores y nutritivos.</a:t>
            </a:r>
          </a:p>
          <a:p>
            <a:pPr>
              <a:buFont typeface="Wingdings" panose="05000000000000000000" pitchFamily="2" charset="2"/>
              <a:buChar char="§"/>
            </a:pPr>
            <a:r>
              <a:rPr lang="es-ES" dirty="0"/>
              <a:t>Una vez por semana se puede aplicar una mascarilla facial hidratante.</a:t>
            </a:r>
          </a:p>
        </p:txBody>
      </p:sp>
    </p:spTree>
    <p:extLst>
      <p:ext uri="{BB962C8B-B14F-4D97-AF65-F5344CB8AC3E}">
        <p14:creationId xmlns:p14="http://schemas.microsoft.com/office/powerpoint/2010/main" val="31702438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16B033-C33F-FF12-ECC6-835AB8976D22}"/>
              </a:ext>
            </a:extLst>
          </p:cNvPr>
          <p:cNvSpPr>
            <a:spLocks noGrp="1"/>
          </p:cNvSpPr>
          <p:nvPr>
            <p:ph type="title"/>
          </p:nvPr>
        </p:nvSpPr>
        <p:spPr/>
        <p:txBody>
          <a:bodyPr/>
          <a:lstStyle/>
          <a:p>
            <a:r>
              <a:rPr lang="es-ES" b="1" dirty="0">
                <a:solidFill>
                  <a:schemeClr val="accent1"/>
                </a:solidFill>
              </a:rPr>
              <a:t>TRATAMIENTO DE HIDRATACIÓN DE LA PIEL DESHIDRATADA</a:t>
            </a:r>
          </a:p>
        </p:txBody>
      </p:sp>
      <p:sp>
        <p:nvSpPr>
          <p:cNvPr id="3" name="Marcador de contenido 2">
            <a:extLst>
              <a:ext uri="{FF2B5EF4-FFF2-40B4-BE49-F238E27FC236}">
                <a16:creationId xmlns:a16="http://schemas.microsoft.com/office/drawing/2014/main" id="{EF6B906C-79C6-8BD6-487D-D869C2FB9F91}"/>
              </a:ext>
            </a:extLst>
          </p:cNvPr>
          <p:cNvSpPr>
            <a:spLocks noGrp="1"/>
          </p:cNvSpPr>
          <p:nvPr>
            <p:ph idx="1"/>
          </p:nvPr>
        </p:nvSpPr>
        <p:spPr>
          <a:xfrm>
            <a:off x="2019869" y="1905000"/>
            <a:ext cx="9484743" cy="4495800"/>
          </a:xfrm>
        </p:spPr>
        <p:txBody>
          <a:bodyPr>
            <a:normAutofit fontScale="92500" lnSpcReduction="10000"/>
          </a:bodyPr>
          <a:lstStyle/>
          <a:p>
            <a:r>
              <a:rPr lang="es-ES" b="1" u="sng" dirty="0">
                <a:solidFill>
                  <a:schemeClr val="accent2"/>
                </a:solidFill>
              </a:rPr>
              <a:t>Técnicas cosméticas</a:t>
            </a:r>
          </a:p>
          <a:p>
            <a:pPr>
              <a:buFont typeface="Wingdings" panose="05000000000000000000" pitchFamily="2" charset="2"/>
              <a:buChar char="§"/>
            </a:pPr>
            <a:r>
              <a:rPr lang="es-ES" b="1" dirty="0">
                <a:solidFill>
                  <a:schemeClr val="tx1"/>
                </a:solidFill>
              </a:rPr>
              <a:t>Cosméticos limpiadores: </a:t>
            </a:r>
            <a:r>
              <a:rPr lang="es-ES" dirty="0"/>
              <a:t>excepto los que contienen tensioactivos que producen un efeto deslipidante (desengrasante), pues provoca mayor deshidratación.</a:t>
            </a:r>
          </a:p>
          <a:p>
            <a:pPr>
              <a:buFont typeface="Wingdings" panose="05000000000000000000" pitchFamily="2" charset="2"/>
              <a:buChar char="§"/>
            </a:pPr>
            <a:r>
              <a:rPr lang="es-ES" b="1" dirty="0">
                <a:solidFill>
                  <a:schemeClr val="tx1"/>
                </a:solidFill>
              </a:rPr>
              <a:t>Tónicos:</a:t>
            </a:r>
            <a:r>
              <a:rPr lang="es-ES" b="1" dirty="0">
                <a:solidFill>
                  <a:schemeClr val="accent2"/>
                </a:solidFill>
              </a:rPr>
              <a:t> </a:t>
            </a:r>
            <a:r>
              <a:rPr lang="es-ES" dirty="0"/>
              <a:t>a base de infusiones o lociones de plantas con acción calmante y emoliente (manzanilla, malva, rosa, etc.)</a:t>
            </a:r>
          </a:p>
          <a:p>
            <a:pPr>
              <a:buFont typeface="Wingdings" panose="05000000000000000000" pitchFamily="2" charset="2"/>
              <a:buChar char="§"/>
            </a:pPr>
            <a:r>
              <a:rPr lang="es-ES" b="1" dirty="0">
                <a:solidFill>
                  <a:schemeClr val="tx1"/>
                </a:solidFill>
              </a:rPr>
              <a:t>Cosméticos exfoliantes:</a:t>
            </a:r>
            <a:r>
              <a:rPr lang="es-ES" b="1" dirty="0">
                <a:solidFill>
                  <a:schemeClr val="accent2"/>
                </a:solidFill>
              </a:rPr>
              <a:t> </a:t>
            </a:r>
            <a:r>
              <a:rPr lang="es-ES" dirty="0"/>
              <a:t>suaves, a base de enzimas o hidroxiácidos a bajas concentraciones.</a:t>
            </a:r>
          </a:p>
          <a:p>
            <a:pPr>
              <a:buFont typeface="Wingdings" panose="05000000000000000000" pitchFamily="2" charset="2"/>
              <a:buChar char="§"/>
            </a:pPr>
            <a:r>
              <a:rPr lang="es-ES" b="1" dirty="0" err="1">
                <a:solidFill>
                  <a:schemeClr val="tx1"/>
                </a:solidFill>
              </a:rPr>
              <a:t>Serums</a:t>
            </a:r>
            <a:r>
              <a:rPr lang="es-ES" b="1" dirty="0">
                <a:solidFill>
                  <a:schemeClr val="tx1"/>
                </a:solidFill>
              </a:rPr>
              <a:t> y emulsiones hidratantes: </a:t>
            </a:r>
            <a:r>
              <a:rPr lang="es-ES" dirty="0"/>
              <a:t>portan sustancias hidratantes y reparadoras de los lípidos ceméntales, como las ceramidas.</a:t>
            </a:r>
          </a:p>
          <a:p>
            <a:pPr>
              <a:buFont typeface="Wingdings" panose="05000000000000000000" pitchFamily="2" charset="2"/>
              <a:buChar char="§"/>
            </a:pPr>
            <a:r>
              <a:rPr lang="es-ES" b="1" dirty="0">
                <a:solidFill>
                  <a:schemeClr val="tx1"/>
                </a:solidFill>
              </a:rPr>
              <a:t>Mascarilla de parafina:</a:t>
            </a:r>
            <a:r>
              <a:rPr lang="es-ES" dirty="0">
                <a:solidFill>
                  <a:schemeClr val="tx1"/>
                </a:solidFill>
              </a:rPr>
              <a:t> </a:t>
            </a:r>
            <a:r>
              <a:rPr lang="es-ES" dirty="0"/>
              <a:t>se aplica al principio de la sesión porque prepara la piel y la hace más receptiva a los cosméticos y las técnicas.</a:t>
            </a:r>
          </a:p>
          <a:p>
            <a:pPr>
              <a:buFont typeface="Wingdings" panose="05000000000000000000" pitchFamily="2" charset="2"/>
              <a:buChar char="§"/>
            </a:pPr>
            <a:r>
              <a:rPr lang="es-ES" b="1" dirty="0">
                <a:solidFill>
                  <a:schemeClr val="tx1"/>
                </a:solidFill>
              </a:rPr>
              <a:t>Mascarilla plástica: </a:t>
            </a:r>
            <a:r>
              <a:rPr lang="es-ES" dirty="0"/>
              <a:t>se aplica al final del tratamiento. Tiene un efecto pantalla: evita la evaporación del principio activo y favorece su absorción por la piel.</a:t>
            </a:r>
          </a:p>
          <a:p>
            <a:pPr>
              <a:buFont typeface="Wingdings" panose="05000000000000000000" pitchFamily="2" charset="2"/>
              <a:buChar char="§"/>
            </a:pPr>
            <a:r>
              <a:rPr lang="es-ES" b="1" dirty="0">
                <a:solidFill>
                  <a:schemeClr val="tx1"/>
                </a:solidFill>
              </a:rPr>
              <a:t>Mascarillas cremosas</a:t>
            </a:r>
            <a:r>
              <a:rPr lang="es-ES" dirty="0">
                <a:solidFill>
                  <a:schemeClr val="tx1"/>
                </a:solidFill>
              </a:rPr>
              <a:t>: </a:t>
            </a:r>
            <a:r>
              <a:rPr lang="es-ES" dirty="0"/>
              <a:t>de algas, etc. Una vez aplicadas se coloca una gasa humedecida con una infusión o loción hidratante.</a:t>
            </a:r>
          </a:p>
        </p:txBody>
      </p:sp>
    </p:spTree>
    <p:extLst>
      <p:ext uri="{BB962C8B-B14F-4D97-AF65-F5344CB8AC3E}">
        <p14:creationId xmlns:p14="http://schemas.microsoft.com/office/powerpoint/2010/main" val="26626149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D14B871-0480-5CC9-1F5D-1A9A43878FC3}"/>
              </a:ext>
            </a:extLst>
          </p:cNvPr>
          <p:cNvSpPr>
            <a:spLocks noGrp="1"/>
          </p:cNvSpPr>
          <p:nvPr>
            <p:ph type="title"/>
          </p:nvPr>
        </p:nvSpPr>
        <p:spPr/>
        <p:txBody>
          <a:bodyPr/>
          <a:lstStyle/>
          <a:p>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TRATAMIENTO DE HIDRATACIÓN DE LA PIEL DESHIDRATADA</a:t>
            </a:r>
            <a:endParaRPr lang="es-ES" dirty="0"/>
          </a:p>
        </p:txBody>
      </p:sp>
      <p:sp>
        <p:nvSpPr>
          <p:cNvPr id="3" name="Marcador de contenido 2">
            <a:extLst>
              <a:ext uri="{FF2B5EF4-FFF2-40B4-BE49-F238E27FC236}">
                <a16:creationId xmlns:a16="http://schemas.microsoft.com/office/drawing/2014/main" id="{66CACA8B-0DF5-F528-0244-DF51513A76BA}"/>
              </a:ext>
            </a:extLst>
          </p:cNvPr>
          <p:cNvSpPr>
            <a:spLocks noGrp="1"/>
          </p:cNvSpPr>
          <p:nvPr>
            <p:ph idx="1"/>
          </p:nvPr>
        </p:nvSpPr>
        <p:spPr>
          <a:xfrm>
            <a:off x="2589212" y="1905000"/>
            <a:ext cx="9284340" cy="4953000"/>
          </a:xfrm>
        </p:spPr>
        <p:txBody>
          <a:bodyPr>
            <a:normAutofit/>
          </a:bodyPr>
          <a:lstStyle/>
          <a:p>
            <a:r>
              <a:rPr lang="es-ES" b="1" u="sng" dirty="0">
                <a:solidFill>
                  <a:schemeClr val="accent2"/>
                </a:solidFill>
              </a:rPr>
              <a:t>Técnicas </a:t>
            </a:r>
            <a:r>
              <a:rPr lang="es-ES" b="1" u="sng" dirty="0" err="1">
                <a:solidFill>
                  <a:schemeClr val="accent2"/>
                </a:solidFill>
              </a:rPr>
              <a:t>electroestéticas</a:t>
            </a:r>
            <a:endParaRPr lang="es-ES" b="1" u="sng" dirty="0">
              <a:solidFill>
                <a:schemeClr val="accent2"/>
              </a:solidFill>
            </a:endParaRPr>
          </a:p>
          <a:p>
            <a:pPr>
              <a:buFont typeface="Wingdings" panose="05000000000000000000" pitchFamily="2" charset="2"/>
              <a:buChar char="§"/>
            </a:pPr>
            <a:r>
              <a:rPr lang="es-ES" b="1" dirty="0">
                <a:solidFill>
                  <a:schemeClr val="tx1"/>
                </a:solidFill>
              </a:rPr>
              <a:t>Cepillado de la piel</a:t>
            </a:r>
          </a:p>
          <a:p>
            <a:pPr>
              <a:buFont typeface="Wingdings" panose="05000000000000000000" pitchFamily="2" charset="2"/>
              <a:buChar char="§"/>
            </a:pPr>
            <a:r>
              <a:rPr lang="es-ES" b="1" dirty="0">
                <a:solidFill>
                  <a:schemeClr val="tx1"/>
                </a:solidFill>
              </a:rPr>
              <a:t>Vapor con ozono y corrientes de alta frecuencia en forma de efluvios.</a:t>
            </a:r>
          </a:p>
          <a:p>
            <a:pPr>
              <a:buFont typeface="Wingdings" panose="05000000000000000000" pitchFamily="2" charset="2"/>
              <a:buChar char="§"/>
            </a:pPr>
            <a:r>
              <a:rPr lang="es-ES" b="1" dirty="0">
                <a:solidFill>
                  <a:schemeClr val="tx1"/>
                </a:solidFill>
              </a:rPr>
              <a:t>Corrientes de alta frecuencia en masaje indirecto.</a:t>
            </a:r>
          </a:p>
          <a:p>
            <a:pPr>
              <a:buFont typeface="Wingdings" panose="05000000000000000000" pitchFamily="2" charset="2"/>
              <a:buChar char="§"/>
            </a:pPr>
            <a:r>
              <a:rPr lang="es-ES" b="1" dirty="0">
                <a:solidFill>
                  <a:schemeClr val="tx1"/>
                </a:solidFill>
              </a:rPr>
              <a:t>Ionización .</a:t>
            </a:r>
          </a:p>
          <a:p>
            <a:pPr>
              <a:buFont typeface="Wingdings" panose="05000000000000000000" pitchFamily="2" charset="2"/>
              <a:buChar char="§"/>
            </a:pPr>
            <a:r>
              <a:rPr lang="es-ES" b="1" dirty="0">
                <a:solidFill>
                  <a:schemeClr val="tx1"/>
                </a:solidFill>
              </a:rPr>
              <a:t>Diatermia capacitiva.</a:t>
            </a:r>
          </a:p>
          <a:p>
            <a:r>
              <a:rPr lang="es-ES" b="1" u="sng" dirty="0">
                <a:solidFill>
                  <a:schemeClr val="accent2"/>
                </a:solidFill>
              </a:rPr>
              <a:t>Técnicas manuales.</a:t>
            </a:r>
          </a:p>
          <a:p>
            <a:pPr>
              <a:buFont typeface="Wingdings" panose="05000000000000000000" pitchFamily="2" charset="2"/>
              <a:buChar char="§"/>
            </a:pPr>
            <a:r>
              <a:rPr lang="es-ES" b="1" dirty="0">
                <a:solidFill>
                  <a:schemeClr val="tx1"/>
                </a:solidFill>
              </a:rPr>
              <a:t>Masaje estético manual.</a:t>
            </a:r>
          </a:p>
          <a:p>
            <a:pPr>
              <a:buFont typeface="Wingdings" panose="05000000000000000000" pitchFamily="2" charset="2"/>
              <a:buChar char="§"/>
            </a:pPr>
            <a:r>
              <a:rPr lang="es-ES" b="1" dirty="0">
                <a:solidFill>
                  <a:schemeClr val="tx1"/>
                </a:solidFill>
              </a:rPr>
              <a:t>Masaje vibratorio.</a:t>
            </a:r>
          </a:p>
          <a:p>
            <a:pPr marL="342900" marR="0" lvl="0" indent="-342900" algn="l" defTabSz="457200" rtl="0" eaLnBrk="1" fontAlgn="auto" latinLnBrk="0" hangingPunct="1">
              <a:lnSpc>
                <a:spcPct val="100000"/>
              </a:lnSpc>
              <a:spcBef>
                <a:spcPts val="1000"/>
              </a:spcBef>
              <a:spcAft>
                <a:spcPts val="0"/>
              </a:spcAft>
              <a:buClr>
                <a:srgbClr val="E78712"/>
              </a:buClr>
              <a:buSzTx/>
              <a:buFont typeface="Wingdings 3" charset="2"/>
              <a:buChar char=""/>
              <a:tabLst/>
              <a:defRPr/>
            </a:pPr>
            <a:r>
              <a:rPr kumimoji="0" lang="es-ES" sz="1800" b="1" i="0" u="sng" strike="noStrike" kern="1200" cap="none" spc="0" normalizeH="0" baseline="0" noProof="0" dirty="0">
                <a:ln>
                  <a:noFill/>
                </a:ln>
                <a:solidFill>
                  <a:srgbClr val="B73C26"/>
                </a:solidFill>
                <a:effectLst/>
                <a:uLnTx/>
                <a:uFillTx/>
                <a:latin typeface="Century Gothic" panose="020B0502020202020204"/>
                <a:ea typeface="+mn-ea"/>
                <a:cs typeface="+mn-cs"/>
              </a:rPr>
              <a:t>Asesoramiento profesional.</a:t>
            </a:r>
          </a:p>
          <a:p>
            <a:pPr marL="342900" marR="0" lvl="0" indent="-342900" algn="l" defTabSz="457200" rtl="0" eaLnBrk="1" fontAlgn="auto" latinLnBrk="0" hangingPunct="1">
              <a:lnSpc>
                <a:spcPct val="100000"/>
              </a:lnSpc>
              <a:spcBef>
                <a:spcPts val="1000"/>
              </a:spcBef>
              <a:spcAft>
                <a:spcPts val="0"/>
              </a:spcAft>
              <a:buClr>
                <a:srgbClr val="E78712"/>
              </a:buClr>
              <a:buSzTx/>
              <a:buFont typeface="Wingdings" panose="05000000000000000000" pitchFamily="2" charset="2"/>
              <a:buChar char="§"/>
              <a:tabLst/>
              <a:defRPr/>
            </a:pPr>
            <a:r>
              <a:rPr kumimoji="0" lang="es-ES" sz="180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s-ES" sz="1800" b="1" i="0" u="none" strike="noStrike" kern="1200" cap="none" spc="0" normalizeH="0" baseline="0" noProof="0" dirty="0">
                <a:ln>
                  <a:noFill/>
                </a:ln>
                <a:solidFill>
                  <a:prstClr val="black"/>
                </a:solidFill>
                <a:effectLst/>
                <a:uLnTx/>
                <a:uFillTx/>
                <a:latin typeface="Century Gothic" panose="020B0502020202020204"/>
                <a:ea typeface="+mn-ea"/>
                <a:cs typeface="+mn-cs"/>
              </a:rPr>
              <a:t>Si la deshidratación es consecuencia de la edad, se recomienda combinar las sesiones de hidratación y antienvejecimiento</a:t>
            </a:r>
            <a:endParaRPr lang="es-ES" b="1" dirty="0">
              <a:solidFill>
                <a:schemeClr val="tx1"/>
              </a:solidFill>
            </a:endParaRPr>
          </a:p>
          <a:p>
            <a:pPr>
              <a:buFont typeface="Wingdings" panose="05000000000000000000" pitchFamily="2" charset="2"/>
              <a:buChar char="§"/>
            </a:pPr>
            <a:endParaRPr lang="es-ES" b="1" dirty="0">
              <a:solidFill>
                <a:schemeClr val="tx1"/>
              </a:solidFill>
            </a:endParaRPr>
          </a:p>
        </p:txBody>
      </p:sp>
    </p:spTree>
    <p:extLst>
      <p:ext uri="{BB962C8B-B14F-4D97-AF65-F5344CB8AC3E}">
        <p14:creationId xmlns:p14="http://schemas.microsoft.com/office/powerpoint/2010/main" val="7871026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04AECEF-94CA-7E5A-34D8-9148095D64A2}"/>
              </a:ext>
            </a:extLst>
          </p:cNvPr>
          <p:cNvSpPr>
            <a:spLocks noGrp="1"/>
          </p:cNvSpPr>
          <p:nvPr>
            <p:ph type="title"/>
          </p:nvPr>
        </p:nvSpPr>
        <p:spPr/>
        <p:txBody>
          <a:bodyPr/>
          <a:lstStyle/>
          <a:p>
            <a:r>
              <a:rPr lang="es-ES" b="1" dirty="0">
                <a:solidFill>
                  <a:schemeClr val="accent1"/>
                </a:solidFill>
              </a:rPr>
              <a:t>TRATAMIENTO DE LAS PIELES GRASAS</a:t>
            </a:r>
          </a:p>
        </p:txBody>
      </p:sp>
      <p:sp>
        <p:nvSpPr>
          <p:cNvPr id="3" name="Marcador de contenido 2">
            <a:extLst>
              <a:ext uri="{FF2B5EF4-FFF2-40B4-BE49-F238E27FC236}">
                <a16:creationId xmlns:a16="http://schemas.microsoft.com/office/drawing/2014/main" id="{0C9A32AD-4749-1AAA-80B0-D004E3747DE3}"/>
              </a:ext>
            </a:extLst>
          </p:cNvPr>
          <p:cNvSpPr>
            <a:spLocks noGrp="1"/>
          </p:cNvSpPr>
          <p:nvPr>
            <p:ph idx="1"/>
          </p:nvPr>
        </p:nvSpPr>
        <p:spPr>
          <a:xfrm>
            <a:off x="1951629" y="1678675"/>
            <a:ext cx="9894627" cy="4667534"/>
          </a:xfrm>
        </p:spPr>
        <p:txBody>
          <a:bodyPr>
            <a:normAutofit fontScale="85000" lnSpcReduction="20000"/>
          </a:bodyPr>
          <a:lstStyle/>
          <a:p>
            <a:r>
              <a:rPr lang="es-ES" b="1" u="sng" dirty="0">
                <a:solidFill>
                  <a:schemeClr val="accent2"/>
                </a:solidFill>
              </a:rPr>
              <a:t>Técnicas cosméticas</a:t>
            </a:r>
            <a:r>
              <a:rPr lang="es-ES" dirty="0">
                <a:solidFill>
                  <a:schemeClr val="tx1"/>
                </a:solidFill>
              </a:rPr>
              <a:t>.</a:t>
            </a:r>
          </a:p>
          <a:p>
            <a:pPr>
              <a:buFont typeface="Wingdings" panose="05000000000000000000" pitchFamily="2" charset="2"/>
              <a:buChar char="§"/>
            </a:pPr>
            <a:r>
              <a:rPr lang="es-ES" b="1" dirty="0">
                <a:solidFill>
                  <a:schemeClr val="tx1"/>
                </a:solidFill>
              </a:rPr>
              <a:t>Sustancias con efecto astringente:  </a:t>
            </a:r>
            <a:r>
              <a:rPr lang="es-ES" dirty="0">
                <a:solidFill>
                  <a:schemeClr val="tx1"/>
                </a:solidFill>
              </a:rPr>
              <a:t>extractos de </a:t>
            </a:r>
            <a:r>
              <a:rPr lang="es-ES" dirty="0" err="1">
                <a:solidFill>
                  <a:schemeClr val="tx1"/>
                </a:solidFill>
              </a:rPr>
              <a:t>Hamamelis</a:t>
            </a:r>
            <a:r>
              <a:rPr lang="es-ES" dirty="0">
                <a:solidFill>
                  <a:schemeClr val="tx1"/>
                </a:solidFill>
              </a:rPr>
              <a:t>, aciano, vid roja, etc.</a:t>
            </a:r>
          </a:p>
          <a:p>
            <a:pPr>
              <a:buFont typeface="Wingdings" panose="05000000000000000000" pitchFamily="2" charset="2"/>
              <a:buChar char="§"/>
            </a:pPr>
            <a:r>
              <a:rPr lang="es-ES" b="1" dirty="0">
                <a:solidFill>
                  <a:schemeClr val="tx1"/>
                </a:solidFill>
              </a:rPr>
              <a:t>Soluciones detergentes :</a:t>
            </a:r>
            <a:r>
              <a:rPr lang="es-ES" dirty="0">
                <a:solidFill>
                  <a:schemeClr val="tx1"/>
                </a:solidFill>
              </a:rPr>
              <a:t>suaves.</a:t>
            </a:r>
          </a:p>
          <a:p>
            <a:pPr>
              <a:buFont typeface="Wingdings" panose="05000000000000000000" pitchFamily="2" charset="2"/>
              <a:buChar char="§"/>
            </a:pPr>
            <a:r>
              <a:rPr lang="es-ES" b="1" dirty="0">
                <a:solidFill>
                  <a:schemeClr val="tx1"/>
                </a:solidFill>
              </a:rPr>
              <a:t>Emulsiones limpiadoras : </a:t>
            </a:r>
            <a:r>
              <a:rPr lang="es-ES" dirty="0">
                <a:solidFill>
                  <a:schemeClr val="tx1"/>
                </a:solidFill>
              </a:rPr>
              <a:t>muy evanescentes tipo O/W de bajo contenido graso, con activos de acción astringente  débil.</a:t>
            </a:r>
          </a:p>
          <a:p>
            <a:pPr>
              <a:buFont typeface="Wingdings" panose="05000000000000000000" pitchFamily="2" charset="2"/>
              <a:buChar char="§"/>
            </a:pPr>
            <a:r>
              <a:rPr lang="es-ES" b="1" dirty="0">
                <a:solidFill>
                  <a:schemeClr val="tx1"/>
                </a:solidFill>
              </a:rPr>
              <a:t>Desmaquillantes de ojos: </a:t>
            </a:r>
            <a:r>
              <a:rPr lang="es-ES" dirty="0">
                <a:solidFill>
                  <a:schemeClr val="tx1"/>
                </a:solidFill>
              </a:rPr>
              <a:t>acuosos, con pH entre 7 y 7,5 y compuestos por activos emolientes, descongestivos y astringentes.</a:t>
            </a:r>
          </a:p>
          <a:p>
            <a:pPr>
              <a:buFont typeface="Wingdings" panose="05000000000000000000" pitchFamily="2" charset="2"/>
              <a:buChar char="§"/>
            </a:pPr>
            <a:r>
              <a:rPr lang="es-ES" b="1" dirty="0">
                <a:solidFill>
                  <a:schemeClr val="tx1"/>
                </a:solidFill>
              </a:rPr>
              <a:t>Tónicos astringentes: </a:t>
            </a:r>
            <a:r>
              <a:rPr lang="es-ES" dirty="0">
                <a:solidFill>
                  <a:schemeClr val="tx1"/>
                </a:solidFill>
              </a:rPr>
              <a:t>deben ser suaves, refrescantes y calmantes.</a:t>
            </a:r>
          </a:p>
          <a:p>
            <a:pPr>
              <a:buFont typeface="Wingdings" panose="05000000000000000000" pitchFamily="2" charset="2"/>
              <a:buChar char="§"/>
            </a:pPr>
            <a:r>
              <a:rPr lang="es-ES" b="1" dirty="0">
                <a:solidFill>
                  <a:schemeClr val="tx1"/>
                </a:solidFill>
              </a:rPr>
              <a:t>Exfoliantes en gel o líquidos: </a:t>
            </a:r>
            <a:r>
              <a:rPr lang="es-ES" dirty="0">
                <a:solidFill>
                  <a:schemeClr val="tx1"/>
                </a:solidFill>
              </a:rPr>
              <a:t>físicos y químicos, enzimáticos o con AHA.</a:t>
            </a:r>
          </a:p>
          <a:p>
            <a:pPr>
              <a:buFont typeface="Wingdings" panose="05000000000000000000" pitchFamily="2" charset="2"/>
              <a:buChar char="§"/>
            </a:pPr>
            <a:r>
              <a:rPr lang="es-ES" b="1" dirty="0">
                <a:solidFill>
                  <a:schemeClr val="tx1"/>
                </a:solidFill>
              </a:rPr>
              <a:t>Geles </a:t>
            </a:r>
            <a:r>
              <a:rPr lang="es-ES" b="1" dirty="0" err="1">
                <a:solidFill>
                  <a:schemeClr val="tx1"/>
                </a:solidFill>
              </a:rPr>
              <a:t>hidroglicólicos</a:t>
            </a:r>
            <a:r>
              <a:rPr lang="es-ES" b="1" dirty="0">
                <a:solidFill>
                  <a:schemeClr val="tx1"/>
                </a:solidFill>
              </a:rPr>
              <a:t>: </a:t>
            </a:r>
            <a:r>
              <a:rPr lang="es-ES" dirty="0">
                <a:solidFill>
                  <a:schemeClr val="tx1"/>
                </a:solidFill>
              </a:rPr>
              <a:t>su consistencia facilita el desmaquillado sin agentes grasos.</a:t>
            </a:r>
          </a:p>
          <a:p>
            <a:pPr>
              <a:buFont typeface="Wingdings" panose="05000000000000000000" pitchFamily="2" charset="2"/>
              <a:buChar char="§"/>
            </a:pPr>
            <a:r>
              <a:rPr lang="es-ES" b="1" dirty="0">
                <a:solidFill>
                  <a:schemeClr val="tx1"/>
                </a:solidFill>
              </a:rPr>
              <a:t>Mascarilla para pieles grasas: </a:t>
            </a:r>
            <a:r>
              <a:rPr lang="es-ES" dirty="0">
                <a:solidFill>
                  <a:schemeClr val="tx1"/>
                </a:solidFill>
              </a:rPr>
              <a:t>a base de tierras arcillosas o polvos absorbentes. Compuestas por zinc, sustancias calmantes y extractos vegetales.</a:t>
            </a:r>
          </a:p>
          <a:p>
            <a:pPr>
              <a:buFont typeface="Wingdings" panose="05000000000000000000" pitchFamily="2" charset="2"/>
              <a:buChar char="§"/>
            </a:pPr>
            <a:r>
              <a:rPr lang="es-ES" b="1" dirty="0">
                <a:solidFill>
                  <a:schemeClr val="tx1"/>
                </a:solidFill>
              </a:rPr>
              <a:t>Peloides:</a:t>
            </a:r>
            <a:r>
              <a:rPr lang="es-ES" dirty="0">
                <a:solidFill>
                  <a:schemeClr val="tx1"/>
                </a:solidFill>
              </a:rPr>
              <a:t> barros, fangos o lodos compuestos de materia órgano-mineral, algas o arcillas y agua marina o mineromedicinal.</a:t>
            </a:r>
          </a:p>
          <a:p>
            <a:pPr>
              <a:buFont typeface="Wingdings" panose="05000000000000000000" pitchFamily="2" charset="2"/>
              <a:buChar char="§"/>
            </a:pPr>
            <a:r>
              <a:rPr lang="es-ES" b="1" dirty="0">
                <a:solidFill>
                  <a:schemeClr val="tx1"/>
                </a:solidFill>
              </a:rPr>
              <a:t>Emulsiones O/W</a:t>
            </a:r>
            <a:r>
              <a:rPr lang="es-ES" dirty="0">
                <a:solidFill>
                  <a:schemeClr val="tx1"/>
                </a:solidFill>
              </a:rPr>
              <a:t>: astringentes y con una pequeña proporción de fase grasa.</a:t>
            </a:r>
          </a:p>
          <a:p>
            <a:pPr>
              <a:buFont typeface="Wingdings" panose="05000000000000000000" pitchFamily="2" charset="2"/>
              <a:buChar char="§"/>
            </a:pPr>
            <a:r>
              <a:rPr lang="es-ES" b="1" dirty="0">
                <a:solidFill>
                  <a:schemeClr val="tx1"/>
                </a:solidFill>
              </a:rPr>
              <a:t>Líquidos desincrustantes: </a:t>
            </a:r>
            <a:r>
              <a:rPr lang="es-ES" dirty="0">
                <a:solidFill>
                  <a:schemeClr val="tx1"/>
                </a:solidFill>
              </a:rPr>
              <a:t>soluciones que provocan la saponificación de los ácidos grasos de la `piel.</a:t>
            </a:r>
          </a:p>
          <a:p>
            <a:pPr marL="0" indent="0">
              <a:buNone/>
            </a:pPr>
            <a:endParaRPr lang="es-ES" dirty="0">
              <a:solidFill>
                <a:schemeClr val="tx1"/>
              </a:solidFill>
            </a:endParaRPr>
          </a:p>
          <a:p>
            <a:pPr>
              <a:buFont typeface="Wingdings" panose="05000000000000000000" pitchFamily="2" charset="2"/>
              <a:buChar char="§"/>
            </a:pPr>
            <a:endParaRPr lang="es-ES" dirty="0">
              <a:solidFill>
                <a:schemeClr val="tx1"/>
              </a:solidFill>
            </a:endParaRPr>
          </a:p>
        </p:txBody>
      </p:sp>
    </p:spTree>
    <p:extLst>
      <p:ext uri="{BB962C8B-B14F-4D97-AF65-F5344CB8AC3E}">
        <p14:creationId xmlns:p14="http://schemas.microsoft.com/office/powerpoint/2010/main" val="8630530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E6C2CA-CA3F-CF4F-47A8-60260C270416}"/>
              </a:ext>
            </a:extLst>
          </p:cNvPr>
          <p:cNvSpPr>
            <a:spLocks noGrp="1"/>
          </p:cNvSpPr>
          <p:nvPr>
            <p:ph type="title"/>
          </p:nvPr>
        </p:nvSpPr>
        <p:spPr/>
        <p:txBody>
          <a:bodyPr/>
          <a:lstStyle/>
          <a:p>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TRATAMIENTO DE LAS PIELES GRASAS</a:t>
            </a:r>
            <a:endParaRPr lang="es-ES" dirty="0"/>
          </a:p>
        </p:txBody>
      </p:sp>
      <p:sp>
        <p:nvSpPr>
          <p:cNvPr id="3" name="Marcador de contenido 2">
            <a:extLst>
              <a:ext uri="{FF2B5EF4-FFF2-40B4-BE49-F238E27FC236}">
                <a16:creationId xmlns:a16="http://schemas.microsoft.com/office/drawing/2014/main" id="{EF41E7C1-3C1F-9F5A-0EEC-886B9D5228A6}"/>
              </a:ext>
            </a:extLst>
          </p:cNvPr>
          <p:cNvSpPr>
            <a:spLocks noGrp="1"/>
          </p:cNvSpPr>
          <p:nvPr>
            <p:ph idx="1"/>
          </p:nvPr>
        </p:nvSpPr>
        <p:spPr>
          <a:xfrm>
            <a:off x="2265527" y="2133599"/>
            <a:ext cx="9539785" cy="4198961"/>
          </a:xfrm>
        </p:spPr>
        <p:txBody>
          <a:bodyPr>
            <a:normAutofit fontScale="92500" lnSpcReduction="20000"/>
          </a:bodyPr>
          <a:lstStyle/>
          <a:p>
            <a:r>
              <a:rPr lang="es-ES" b="1" u="sng" dirty="0">
                <a:solidFill>
                  <a:schemeClr val="accent2"/>
                </a:solidFill>
              </a:rPr>
              <a:t>Técnicas </a:t>
            </a:r>
            <a:r>
              <a:rPr lang="es-ES" b="1" u="sng" dirty="0" err="1">
                <a:solidFill>
                  <a:schemeClr val="accent2"/>
                </a:solidFill>
              </a:rPr>
              <a:t>electroestéticas</a:t>
            </a:r>
            <a:r>
              <a:rPr lang="es-ES" b="1" u="sng" dirty="0">
                <a:solidFill>
                  <a:schemeClr val="accent2"/>
                </a:solidFill>
              </a:rPr>
              <a:t> </a:t>
            </a:r>
          </a:p>
          <a:p>
            <a:pPr>
              <a:buFont typeface="Wingdings" panose="05000000000000000000" pitchFamily="2" charset="2"/>
              <a:buChar char="§"/>
            </a:pPr>
            <a:r>
              <a:rPr lang="es-ES" b="1" dirty="0">
                <a:solidFill>
                  <a:schemeClr val="tx1"/>
                </a:solidFill>
              </a:rPr>
              <a:t>Brossage o cepillado de la piel: </a:t>
            </a:r>
            <a:r>
              <a:rPr lang="es-ES" dirty="0">
                <a:solidFill>
                  <a:schemeClr val="tx1"/>
                </a:solidFill>
              </a:rPr>
              <a:t>indicado para conseguir una disminución del grosor de la capa córnea. Se suele aplicar conjuntamente con un exfoliante físico.</a:t>
            </a:r>
          </a:p>
          <a:p>
            <a:pPr>
              <a:buFont typeface="Wingdings" panose="05000000000000000000" pitchFamily="2" charset="2"/>
              <a:buChar char="§"/>
            </a:pPr>
            <a:r>
              <a:rPr lang="es-ES" b="1" dirty="0">
                <a:solidFill>
                  <a:schemeClr val="tx1"/>
                </a:solidFill>
              </a:rPr>
              <a:t>Vaporizaciones con ozono: </a:t>
            </a:r>
            <a:r>
              <a:rPr lang="es-ES" dirty="0">
                <a:solidFill>
                  <a:schemeClr val="tx1"/>
                </a:solidFill>
              </a:rPr>
              <a:t>aportan calor para facilitar la extracción de comedones. Desinfectan y oxigenan la piel.</a:t>
            </a:r>
          </a:p>
          <a:p>
            <a:pPr>
              <a:buFont typeface="Wingdings" panose="05000000000000000000" pitchFamily="2" charset="2"/>
              <a:buChar char="§"/>
            </a:pPr>
            <a:r>
              <a:rPr lang="es-ES" b="1" dirty="0">
                <a:solidFill>
                  <a:schemeClr val="tx1"/>
                </a:solidFill>
              </a:rPr>
              <a:t>Pulverizaciones frías: de </a:t>
            </a:r>
            <a:r>
              <a:rPr lang="es-ES" dirty="0">
                <a:solidFill>
                  <a:schemeClr val="tx1"/>
                </a:solidFill>
              </a:rPr>
              <a:t>tónicos o lociones con principios antisépticos y calmantes. Efecto tonificante y refrescante.</a:t>
            </a:r>
          </a:p>
          <a:p>
            <a:pPr>
              <a:buFont typeface="Wingdings" panose="05000000000000000000" pitchFamily="2" charset="2"/>
              <a:buChar char="§"/>
            </a:pPr>
            <a:r>
              <a:rPr lang="es-ES" b="1" dirty="0">
                <a:solidFill>
                  <a:schemeClr val="tx1"/>
                </a:solidFill>
              </a:rPr>
              <a:t>Aspiraciones con ventosas: </a:t>
            </a:r>
            <a:r>
              <a:rPr lang="es-ES" dirty="0">
                <a:solidFill>
                  <a:schemeClr val="tx1"/>
                </a:solidFill>
              </a:rPr>
              <a:t>ayudan a vaciar los canales pilosebáceos.</a:t>
            </a:r>
          </a:p>
          <a:p>
            <a:pPr>
              <a:buFont typeface="Wingdings" panose="05000000000000000000" pitchFamily="2" charset="2"/>
              <a:buChar char="§"/>
            </a:pPr>
            <a:r>
              <a:rPr lang="es-ES" b="1" dirty="0">
                <a:solidFill>
                  <a:schemeClr val="tx1"/>
                </a:solidFill>
              </a:rPr>
              <a:t>Desincrustación : </a:t>
            </a:r>
            <a:r>
              <a:rPr lang="es-ES" dirty="0">
                <a:solidFill>
                  <a:schemeClr val="tx1"/>
                </a:solidFill>
              </a:rPr>
              <a:t>produce una limpieza de los folículos pilosebáceos.</a:t>
            </a:r>
          </a:p>
          <a:p>
            <a:pPr>
              <a:buFont typeface="Wingdings" panose="05000000000000000000" pitchFamily="2" charset="2"/>
              <a:buChar char="§"/>
            </a:pPr>
            <a:r>
              <a:rPr lang="es-ES" b="1" dirty="0">
                <a:solidFill>
                  <a:schemeClr val="tx1"/>
                </a:solidFill>
              </a:rPr>
              <a:t>Alta frecuencia: </a:t>
            </a:r>
            <a:r>
              <a:rPr lang="es-ES" dirty="0">
                <a:solidFill>
                  <a:schemeClr val="tx1"/>
                </a:solidFill>
              </a:rPr>
              <a:t>indicada por sus efectos bactericidas y antisépticos, ayuda a desinfectar.</a:t>
            </a:r>
          </a:p>
          <a:p>
            <a:pPr>
              <a:buFont typeface="Wingdings" panose="05000000000000000000" pitchFamily="2" charset="2"/>
              <a:buChar char="§"/>
            </a:pPr>
            <a:r>
              <a:rPr lang="es-ES" b="1" dirty="0">
                <a:solidFill>
                  <a:schemeClr val="tx1"/>
                </a:solidFill>
              </a:rPr>
              <a:t>Peeling ultrasónico: </a:t>
            </a:r>
            <a:r>
              <a:rPr lang="es-ES" dirty="0">
                <a:solidFill>
                  <a:schemeClr val="tx1"/>
                </a:solidFill>
              </a:rPr>
              <a:t>elimina las células muertas que taponan los folículos y estimula la renovación de los tejidos epidérmicos.</a:t>
            </a:r>
          </a:p>
          <a:p>
            <a:pPr>
              <a:buFont typeface="Wingdings" panose="05000000000000000000" pitchFamily="2" charset="2"/>
              <a:buChar char="§"/>
            </a:pPr>
            <a:r>
              <a:rPr lang="es-ES" b="1" dirty="0">
                <a:solidFill>
                  <a:schemeClr val="tx1"/>
                </a:solidFill>
              </a:rPr>
              <a:t>Microdermoabrasión:</a:t>
            </a:r>
            <a:r>
              <a:rPr lang="es-ES" dirty="0">
                <a:solidFill>
                  <a:schemeClr val="tx1"/>
                </a:solidFill>
              </a:rPr>
              <a:t> exfolia las células más superficiales de la capa córnea. </a:t>
            </a:r>
          </a:p>
        </p:txBody>
      </p:sp>
    </p:spTree>
    <p:extLst>
      <p:ext uri="{BB962C8B-B14F-4D97-AF65-F5344CB8AC3E}">
        <p14:creationId xmlns:p14="http://schemas.microsoft.com/office/powerpoint/2010/main" val="32376289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7296BC9-80D5-245F-4889-14E867A5D1C2}"/>
              </a:ext>
            </a:extLst>
          </p:cNvPr>
          <p:cNvSpPr>
            <a:spLocks noGrp="1"/>
          </p:cNvSpPr>
          <p:nvPr>
            <p:ph type="title"/>
          </p:nvPr>
        </p:nvSpPr>
        <p:spPr/>
        <p:txBody>
          <a:bodyPr/>
          <a:lstStyle/>
          <a:p>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TRATAMIENTO DE LAS PIELES GRASAS</a:t>
            </a:r>
            <a:endParaRPr lang="es-ES" dirty="0"/>
          </a:p>
        </p:txBody>
      </p:sp>
      <p:sp>
        <p:nvSpPr>
          <p:cNvPr id="3" name="Marcador de contenido 2">
            <a:extLst>
              <a:ext uri="{FF2B5EF4-FFF2-40B4-BE49-F238E27FC236}">
                <a16:creationId xmlns:a16="http://schemas.microsoft.com/office/drawing/2014/main" id="{64A26E7E-0E87-B281-C906-307EA1F4F2AC}"/>
              </a:ext>
            </a:extLst>
          </p:cNvPr>
          <p:cNvSpPr>
            <a:spLocks noGrp="1"/>
          </p:cNvSpPr>
          <p:nvPr>
            <p:ph idx="1"/>
          </p:nvPr>
        </p:nvSpPr>
        <p:spPr/>
        <p:txBody>
          <a:bodyPr/>
          <a:lstStyle/>
          <a:p>
            <a:r>
              <a:rPr lang="es-ES" b="1" u="sng" dirty="0">
                <a:solidFill>
                  <a:schemeClr val="accent2"/>
                </a:solidFill>
              </a:rPr>
              <a:t>Técnicas manuales</a:t>
            </a:r>
          </a:p>
          <a:p>
            <a:pPr>
              <a:buFont typeface="Wingdings" panose="05000000000000000000" pitchFamily="2" charset="2"/>
              <a:buChar char="§"/>
            </a:pPr>
            <a:r>
              <a:rPr lang="es-ES" b="1" dirty="0">
                <a:solidFill>
                  <a:schemeClr val="tx1"/>
                </a:solidFill>
              </a:rPr>
              <a:t>Masaje manual: </a:t>
            </a:r>
            <a:r>
              <a:rPr lang="es-ES" dirty="0">
                <a:solidFill>
                  <a:schemeClr val="tx1"/>
                </a:solidFill>
              </a:rPr>
              <a:t>suave, con maniobras de pellizqueo, digitopuntura o DLM, relajantes y favorecedoras del metabolismo celular.</a:t>
            </a:r>
          </a:p>
          <a:p>
            <a:pPr>
              <a:buFont typeface="Wingdings" panose="05000000000000000000" pitchFamily="2" charset="2"/>
              <a:buChar char="§"/>
            </a:pPr>
            <a:endParaRPr lang="es-ES" dirty="0">
              <a:solidFill>
                <a:schemeClr val="tx1"/>
              </a:solidFill>
            </a:endParaRPr>
          </a:p>
          <a:p>
            <a:pPr>
              <a:buFont typeface="Wingdings" panose="05000000000000000000" pitchFamily="2" charset="2"/>
              <a:buChar char="§"/>
            </a:pPr>
            <a:r>
              <a:rPr lang="es-ES" b="1" u="sng" dirty="0">
                <a:solidFill>
                  <a:schemeClr val="accent2"/>
                </a:solidFill>
              </a:rPr>
              <a:t>Asesoramiento profesional</a:t>
            </a:r>
          </a:p>
          <a:p>
            <a:pPr>
              <a:buFont typeface="Wingdings" panose="05000000000000000000" pitchFamily="2" charset="2"/>
              <a:buChar char="§"/>
            </a:pPr>
            <a:r>
              <a:rPr lang="es-ES" dirty="0">
                <a:solidFill>
                  <a:schemeClr val="tx1"/>
                </a:solidFill>
              </a:rPr>
              <a:t>Higiene diaria por la mañana y por la noche con emulsiones de pH ácido.</a:t>
            </a:r>
          </a:p>
          <a:p>
            <a:pPr>
              <a:buFont typeface="Wingdings" panose="05000000000000000000" pitchFamily="2" charset="2"/>
              <a:buChar char="§"/>
            </a:pPr>
            <a:r>
              <a:rPr lang="es-ES" dirty="0">
                <a:solidFill>
                  <a:schemeClr val="tx1"/>
                </a:solidFill>
              </a:rPr>
              <a:t>Hidratación con cosméticos  no oclusivos.</a:t>
            </a:r>
          </a:p>
          <a:p>
            <a:pPr>
              <a:buFont typeface="Wingdings" panose="05000000000000000000" pitchFamily="2" charset="2"/>
              <a:buChar char="§"/>
            </a:pPr>
            <a:r>
              <a:rPr lang="es-ES" dirty="0">
                <a:solidFill>
                  <a:schemeClr val="tx1"/>
                </a:solidFill>
              </a:rPr>
              <a:t>Protección solar. </a:t>
            </a:r>
          </a:p>
        </p:txBody>
      </p:sp>
    </p:spTree>
    <p:extLst>
      <p:ext uri="{BB962C8B-B14F-4D97-AF65-F5344CB8AC3E}">
        <p14:creationId xmlns:p14="http://schemas.microsoft.com/office/powerpoint/2010/main" val="3064431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1581B3-AC94-6323-2B70-FE85CBC0DA96}"/>
              </a:ext>
            </a:extLst>
          </p:cNvPr>
          <p:cNvSpPr>
            <a:spLocks noGrp="1"/>
          </p:cNvSpPr>
          <p:nvPr>
            <p:ph type="title"/>
          </p:nvPr>
        </p:nvSpPr>
        <p:spPr/>
        <p:txBody>
          <a:bodyPr/>
          <a:lstStyle/>
          <a:p>
            <a:r>
              <a:rPr lang="es-ES" b="1" dirty="0">
                <a:solidFill>
                  <a:schemeClr val="accent1"/>
                </a:solidFill>
              </a:rPr>
              <a:t>          TRATAMIENTO DEL ACNÉ </a:t>
            </a:r>
          </a:p>
        </p:txBody>
      </p:sp>
      <p:sp>
        <p:nvSpPr>
          <p:cNvPr id="3" name="Marcador de contenido 2">
            <a:extLst>
              <a:ext uri="{FF2B5EF4-FFF2-40B4-BE49-F238E27FC236}">
                <a16:creationId xmlns:a16="http://schemas.microsoft.com/office/drawing/2014/main" id="{A0D4F61E-1303-0B1A-8E1C-17EB1547BA3D}"/>
              </a:ext>
            </a:extLst>
          </p:cNvPr>
          <p:cNvSpPr>
            <a:spLocks noGrp="1"/>
          </p:cNvSpPr>
          <p:nvPr>
            <p:ph idx="1"/>
          </p:nvPr>
        </p:nvSpPr>
        <p:spPr/>
        <p:txBody>
          <a:bodyPr>
            <a:normAutofit lnSpcReduction="10000"/>
          </a:bodyPr>
          <a:lstStyle/>
          <a:p>
            <a:r>
              <a:rPr lang="es-ES" b="1" u="sng" dirty="0">
                <a:solidFill>
                  <a:schemeClr val="accent2"/>
                </a:solidFill>
              </a:rPr>
              <a:t>Técnicas cosméticas</a:t>
            </a:r>
          </a:p>
          <a:p>
            <a:pPr>
              <a:buFont typeface="Wingdings" panose="05000000000000000000" pitchFamily="2" charset="2"/>
              <a:buChar char="§"/>
            </a:pPr>
            <a:r>
              <a:rPr lang="es-ES" b="1" dirty="0">
                <a:solidFill>
                  <a:schemeClr val="tx1"/>
                </a:solidFill>
              </a:rPr>
              <a:t>Geles y emulsiones de limpieza:</a:t>
            </a:r>
            <a:r>
              <a:rPr lang="es-ES" dirty="0">
                <a:solidFill>
                  <a:schemeClr val="tx1"/>
                </a:solidFill>
              </a:rPr>
              <a:t> poco detergentes y de bajo contenido graso que incluyan sustancias antisépticas.</a:t>
            </a:r>
          </a:p>
          <a:p>
            <a:pPr>
              <a:buFont typeface="Wingdings" panose="05000000000000000000" pitchFamily="2" charset="2"/>
              <a:buChar char="§"/>
            </a:pPr>
            <a:r>
              <a:rPr lang="es-ES" b="1" dirty="0">
                <a:solidFill>
                  <a:schemeClr val="tx1"/>
                </a:solidFill>
              </a:rPr>
              <a:t>Tónicos y lociones:</a:t>
            </a:r>
            <a:r>
              <a:rPr lang="es-ES" dirty="0">
                <a:solidFill>
                  <a:schemeClr val="tx1"/>
                </a:solidFill>
              </a:rPr>
              <a:t> ligeramente astringentes, calmantes y antisépticas, con pH ácido que permita restaurar el manto hidrolipídico de la piel.</a:t>
            </a:r>
          </a:p>
          <a:p>
            <a:pPr>
              <a:buFont typeface="Wingdings" panose="05000000000000000000" pitchFamily="2" charset="2"/>
              <a:buChar char="§"/>
            </a:pPr>
            <a:r>
              <a:rPr lang="es-ES" b="1" dirty="0">
                <a:solidFill>
                  <a:schemeClr val="tx1"/>
                </a:solidFill>
              </a:rPr>
              <a:t>Exfoliantes químicos suaves: </a:t>
            </a:r>
            <a:r>
              <a:rPr lang="es-ES" dirty="0">
                <a:solidFill>
                  <a:schemeClr val="tx1"/>
                </a:solidFill>
              </a:rPr>
              <a:t>en gel o solución para aplicar antes de la extracción con el fin de ablandar el tapón de queratina y facilitar la salida del comedón.</a:t>
            </a:r>
          </a:p>
          <a:p>
            <a:pPr>
              <a:buFont typeface="Wingdings" panose="05000000000000000000" pitchFamily="2" charset="2"/>
              <a:buChar char="§"/>
            </a:pPr>
            <a:r>
              <a:rPr lang="es-ES" b="1" dirty="0">
                <a:solidFill>
                  <a:schemeClr val="tx1"/>
                </a:solidFill>
              </a:rPr>
              <a:t>Mascarillas:</a:t>
            </a:r>
            <a:r>
              <a:rPr lang="es-ES" dirty="0">
                <a:solidFill>
                  <a:schemeClr val="tx1"/>
                </a:solidFill>
              </a:rPr>
              <a:t> astringentes o calmantes.</a:t>
            </a:r>
          </a:p>
          <a:p>
            <a:pPr>
              <a:buFont typeface="Wingdings" panose="05000000000000000000" pitchFamily="2" charset="2"/>
              <a:buChar char="§"/>
            </a:pPr>
            <a:r>
              <a:rPr lang="es-ES" b="1" dirty="0">
                <a:solidFill>
                  <a:schemeClr val="tx1"/>
                </a:solidFill>
              </a:rPr>
              <a:t>Soluciones ionizables, sueros , emulsiones O/W: </a:t>
            </a:r>
            <a:r>
              <a:rPr lang="es-ES" dirty="0">
                <a:solidFill>
                  <a:schemeClr val="tx1"/>
                </a:solidFill>
              </a:rPr>
              <a:t>libres de aceites y grasas comedogénicas y muy fluidas o geles hidratantes con activos </a:t>
            </a:r>
            <a:r>
              <a:rPr lang="es-ES" dirty="0" err="1">
                <a:solidFill>
                  <a:schemeClr val="tx1"/>
                </a:solidFill>
              </a:rPr>
              <a:t>seborreguladores</a:t>
            </a:r>
            <a:r>
              <a:rPr lang="es-ES" dirty="0">
                <a:solidFill>
                  <a:schemeClr val="tx1"/>
                </a:solidFill>
              </a:rPr>
              <a:t> y </a:t>
            </a:r>
            <a:r>
              <a:rPr lang="es-ES" dirty="0" err="1">
                <a:solidFill>
                  <a:schemeClr val="tx1"/>
                </a:solidFill>
              </a:rPr>
              <a:t>epitelizantes</a:t>
            </a:r>
            <a:r>
              <a:rPr lang="es-ES" dirty="0">
                <a:solidFill>
                  <a:schemeClr val="tx1"/>
                </a:solidFill>
              </a:rPr>
              <a:t>.</a:t>
            </a:r>
          </a:p>
        </p:txBody>
      </p:sp>
    </p:spTree>
    <p:extLst>
      <p:ext uri="{BB962C8B-B14F-4D97-AF65-F5344CB8AC3E}">
        <p14:creationId xmlns:p14="http://schemas.microsoft.com/office/powerpoint/2010/main" val="1658786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A52AA7-0CCE-4C0D-5183-1494F9A52BC5}"/>
              </a:ext>
            </a:extLst>
          </p:cNvPr>
          <p:cNvSpPr>
            <a:spLocks noGrp="1"/>
          </p:cNvSpPr>
          <p:nvPr>
            <p:ph type="title"/>
          </p:nvPr>
        </p:nvSpPr>
        <p:spPr/>
        <p:txBody>
          <a:bodyPr/>
          <a:lstStyle/>
          <a:p>
            <a:r>
              <a:rPr lang="es-ES" b="1" dirty="0">
                <a:solidFill>
                  <a:schemeClr val="accent1"/>
                </a:solidFill>
              </a:rPr>
              <a:t>TRATAMIENTO DE HIDRATACIÓN DE LA PIEL.</a:t>
            </a:r>
          </a:p>
        </p:txBody>
      </p:sp>
      <p:sp>
        <p:nvSpPr>
          <p:cNvPr id="3" name="Marcador de contenido 2">
            <a:extLst>
              <a:ext uri="{FF2B5EF4-FFF2-40B4-BE49-F238E27FC236}">
                <a16:creationId xmlns:a16="http://schemas.microsoft.com/office/drawing/2014/main" id="{C18F915F-7E49-FFDD-DAB8-8FF1A95F95AF}"/>
              </a:ext>
            </a:extLst>
          </p:cNvPr>
          <p:cNvSpPr>
            <a:spLocks noGrp="1"/>
          </p:cNvSpPr>
          <p:nvPr>
            <p:ph idx="1"/>
          </p:nvPr>
        </p:nvSpPr>
        <p:spPr/>
        <p:txBody>
          <a:bodyPr>
            <a:normAutofit fontScale="85000" lnSpcReduction="10000"/>
          </a:bodyPr>
          <a:lstStyle/>
          <a:p>
            <a:r>
              <a:rPr lang="es-ES" dirty="0"/>
              <a:t>Una piel saludable es aquella que mantiene unos niveles de concentración hídrica idóneos. Una buena hidratación también es determinante para dotar de flexibilidad a la piel y, como consecuencia para la prevención de las arrugas y la sequedad de esta.</a:t>
            </a:r>
          </a:p>
          <a:p>
            <a:r>
              <a:rPr lang="es-ES" dirty="0"/>
              <a:t>Para mantener la piel hidratada es imprescindible recurrir al empleo al empleo de formulas hidratantes para completar los requerimientos hídricos que la piel precisa, contribuir a mantener la integridad de la barrera de la capa córnea y estimular la fijación del agua en las capas más externas de la piel.</a:t>
            </a:r>
          </a:p>
          <a:p>
            <a:r>
              <a:rPr lang="es-ES" dirty="0"/>
              <a:t>Los cosméticos desarrollan su acción hidratante actuando de diversas formas:</a:t>
            </a:r>
          </a:p>
          <a:p>
            <a:pPr>
              <a:buFont typeface="Wingdings" panose="05000000000000000000" pitchFamily="2" charset="2"/>
              <a:buChar char="Ø"/>
            </a:pPr>
            <a:r>
              <a:rPr lang="es-ES" b="1" dirty="0"/>
              <a:t>Acción en superficie: </a:t>
            </a:r>
            <a:r>
              <a:rPr lang="es-ES" dirty="0"/>
              <a:t>contiene humectantes ( glicerina y glicoles), que actúan en la superficie de la  piel, y ácido hialurónico, con gran capacidad para retener el agua.</a:t>
            </a:r>
          </a:p>
          <a:p>
            <a:pPr>
              <a:buFont typeface="Wingdings" panose="05000000000000000000" pitchFamily="2" charset="2"/>
              <a:buChar char="Ø"/>
            </a:pPr>
            <a:r>
              <a:rPr lang="es-ES" b="1" dirty="0"/>
              <a:t>Aportación del FNH: </a:t>
            </a:r>
            <a:r>
              <a:rPr lang="es-ES" dirty="0"/>
              <a:t>su fórmula ha sido reproducida en los cosméticos, mezclando componentes similares para ayudar a retener el agua de la epidermis.</a:t>
            </a:r>
          </a:p>
          <a:p>
            <a:pPr>
              <a:buFont typeface="Wingdings" panose="05000000000000000000" pitchFamily="2" charset="2"/>
              <a:buChar char="Ø"/>
            </a:pPr>
            <a:r>
              <a:rPr lang="es-ES" b="1" dirty="0"/>
              <a:t>A portación de las ceramidas:</a:t>
            </a:r>
            <a:r>
              <a:rPr lang="es-ES" dirty="0"/>
              <a:t> ayuda a constituir el cemento que mantiene la cohesión de la epidermis.  </a:t>
            </a:r>
          </a:p>
        </p:txBody>
      </p:sp>
    </p:spTree>
    <p:extLst>
      <p:ext uri="{BB962C8B-B14F-4D97-AF65-F5344CB8AC3E}">
        <p14:creationId xmlns:p14="http://schemas.microsoft.com/office/powerpoint/2010/main" val="35114731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728BBB-FE26-90AB-B8DF-C7A191F86A30}"/>
              </a:ext>
            </a:extLst>
          </p:cNvPr>
          <p:cNvSpPr>
            <a:spLocks noGrp="1"/>
          </p:cNvSpPr>
          <p:nvPr>
            <p:ph type="title"/>
          </p:nvPr>
        </p:nvSpPr>
        <p:spPr/>
        <p:txBody>
          <a:bodyPr/>
          <a:lstStyle/>
          <a:p>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           TRATAMIENTO DEL ACNÉ</a:t>
            </a:r>
            <a:endParaRPr lang="es-ES" dirty="0"/>
          </a:p>
        </p:txBody>
      </p:sp>
      <p:sp>
        <p:nvSpPr>
          <p:cNvPr id="3" name="Marcador de contenido 2">
            <a:extLst>
              <a:ext uri="{FF2B5EF4-FFF2-40B4-BE49-F238E27FC236}">
                <a16:creationId xmlns:a16="http://schemas.microsoft.com/office/drawing/2014/main" id="{DA003FAC-8CA5-EF76-2CCF-C5C31EC87AC5}"/>
              </a:ext>
            </a:extLst>
          </p:cNvPr>
          <p:cNvSpPr>
            <a:spLocks noGrp="1"/>
          </p:cNvSpPr>
          <p:nvPr>
            <p:ph idx="1"/>
          </p:nvPr>
        </p:nvSpPr>
        <p:spPr>
          <a:xfrm>
            <a:off x="2279177" y="1719618"/>
            <a:ext cx="9539784" cy="4514272"/>
          </a:xfrm>
        </p:spPr>
        <p:txBody>
          <a:bodyPr>
            <a:normAutofit fontScale="92500" lnSpcReduction="20000"/>
          </a:bodyPr>
          <a:lstStyle/>
          <a:p>
            <a:r>
              <a:rPr lang="es-ES" b="1" u="sng" dirty="0">
                <a:solidFill>
                  <a:schemeClr val="accent2"/>
                </a:solidFill>
              </a:rPr>
              <a:t>Técnicas </a:t>
            </a:r>
            <a:r>
              <a:rPr lang="es-ES" b="1" u="sng" dirty="0" err="1">
                <a:solidFill>
                  <a:schemeClr val="accent2"/>
                </a:solidFill>
              </a:rPr>
              <a:t>electroestéticas</a:t>
            </a:r>
            <a:r>
              <a:rPr lang="es-ES" b="1" u="sng" dirty="0">
                <a:solidFill>
                  <a:schemeClr val="accent2"/>
                </a:solidFill>
              </a:rPr>
              <a:t>.</a:t>
            </a:r>
          </a:p>
          <a:p>
            <a:pPr>
              <a:buFont typeface="Wingdings" panose="05000000000000000000" pitchFamily="2" charset="2"/>
              <a:buChar char="§"/>
            </a:pPr>
            <a:r>
              <a:rPr lang="es-ES" b="1" dirty="0">
                <a:solidFill>
                  <a:schemeClr val="tx1"/>
                </a:solidFill>
              </a:rPr>
              <a:t>Efluvios y chisporroteos con alta frecuencia: </a:t>
            </a:r>
            <a:r>
              <a:rPr lang="es-ES" dirty="0">
                <a:solidFill>
                  <a:schemeClr val="tx1"/>
                </a:solidFill>
              </a:rPr>
              <a:t>se recomiendan después de la extracción de comedones por sus efectos bactericidas y cicatrizantes.</a:t>
            </a:r>
          </a:p>
          <a:p>
            <a:pPr>
              <a:buFont typeface="Wingdings" panose="05000000000000000000" pitchFamily="2" charset="2"/>
              <a:buChar char="§"/>
            </a:pPr>
            <a:r>
              <a:rPr lang="es-ES" b="1" dirty="0">
                <a:solidFill>
                  <a:schemeClr val="tx1"/>
                </a:solidFill>
              </a:rPr>
              <a:t>Pulverizaciones frías: </a:t>
            </a:r>
            <a:r>
              <a:rPr lang="es-ES" dirty="0">
                <a:solidFill>
                  <a:schemeClr val="tx1"/>
                </a:solidFill>
              </a:rPr>
              <a:t>con efectos calmantes.</a:t>
            </a:r>
          </a:p>
          <a:p>
            <a:pPr>
              <a:buFont typeface="Wingdings" panose="05000000000000000000" pitchFamily="2" charset="2"/>
              <a:buChar char="§"/>
            </a:pPr>
            <a:r>
              <a:rPr lang="es-ES" b="1" dirty="0">
                <a:solidFill>
                  <a:schemeClr val="tx1"/>
                </a:solidFill>
              </a:rPr>
              <a:t>IPL:</a:t>
            </a:r>
            <a:r>
              <a:rPr lang="es-ES" dirty="0">
                <a:solidFill>
                  <a:schemeClr val="tx1"/>
                </a:solidFill>
              </a:rPr>
              <a:t> cuando se utilizan filtros de corte de 415 nanómetros, causa un efecto  fototóxico que destruye la bacteria y disminuye los signos de acné, especialmente cuando este está en fase inflamatoria y con infección moderada.</a:t>
            </a:r>
          </a:p>
          <a:p>
            <a:pPr>
              <a:buFont typeface="Wingdings" panose="05000000000000000000" pitchFamily="2" charset="2"/>
              <a:buChar char="§"/>
            </a:pPr>
            <a:r>
              <a:rPr lang="es-ES" dirty="0">
                <a:solidFill>
                  <a:schemeClr val="tx1"/>
                </a:solidFill>
              </a:rPr>
              <a:t>Una vez superada la fase inflamatoria, se pueden aplicar técnicas que    reequilibren y favorezcan la cicatrización.</a:t>
            </a:r>
          </a:p>
          <a:p>
            <a:pPr>
              <a:buFont typeface="Wingdings" panose="05000000000000000000" pitchFamily="2" charset="2"/>
              <a:buChar char="§"/>
            </a:pPr>
            <a:r>
              <a:rPr lang="es-ES" b="1" dirty="0">
                <a:solidFill>
                  <a:schemeClr val="tx1"/>
                </a:solidFill>
              </a:rPr>
              <a:t>Diatermia capacitiva: </a:t>
            </a:r>
            <a:r>
              <a:rPr lang="es-ES" dirty="0">
                <a:solidFill>
                  <a:schemeClr val="tx1"/>
                </a:solidFill>
              </a:rPr>
              <a:t>mejora la renovación celular y previene las cicatrices profundas.</a:t>
            </a:r>
          </a:p>
          <a:p>
            <a:pPr>
              <a:buFont typeface="Wingdings" panose="05000000000000000000" pitchFamily="2" charset="2"/>
              <a:buChar char="§"/>
            </a:pPr>
            <a:r>
              <a:rPr lang="es-ES" b="1" dirty="0">
                <a:solidFill>
                  <a:schemeClr val="tx1"/>
                </a:solidFill>
              </a:rPr>
              <a:t>Fototerapia LED: </a:t>
            </a:r>
            <a:r>
              <a:rPr lang="es-ES" dirty="0">
                <a:solidFill>
                  <a:schemeClr val="tx1"/>
                </a:solidFill>
              </a:rPr>
              <a:t>el amarillo facilita la eliminación de impurezas, reduce el enrojecimiento y estimula la reparación de tejidos. El azul o el violeta tienen efectos antisépticos y bactericidas.</a:t>
            </a:r>
          </a:p>
          <a:p>
            <a:pPr>
              <a:buFont typeface="Wingdings" panose="05000000000000000000" pitchFamily="2" charset="2"/>
              <a:buChar char="§"/>
            </a:pPr>
            <a:r>
              <a:rPr lang="es-ES" b="1" dirty="0">
                <a:solidFill>
                  <a:schemeClr val="tx1"/>
                </a:solidFill>
              </a:rPr>
              <a:t>Microdermoabrasión:</a:t>
            </a:r>
            <a:r>
              <a:rPr lang="es-ES" dirty="0">
                <a:solidFill>
                  <a:schemeClr val="tx1"/>
                </a:solidFill>
              </a:rPr>
              <a:t> estimula los mecanismos de renovación cutánea y mejora el aspecto de las cicatrices.</a:t>
            </a:r>
          </a:p>
          <a:p>
            <a:pPr>
              <a:buFont typeface="Wingdings" panose="05000000000000000000" pitchFamily="2" charset="2"/>
              <a:buChar char="§"/>
            </a:pPr>
            <a:endParaRPr lang="es-ES" dirty="0">
              <a:solidFill>
                <a:schemeClr val="tx1"/>
              </a:solidFill>
            </a:endParaRPr>
          </a:p>
        </p:txBody>
      </p:sp>
    </p:spTree>
    <p:extLst>
      <p:ext uri="{BB962C8B-B14F-4D97-AF65-F5344CB8AC3E}">
        <p14:creationId xmlns:p14="http://schemas.microsoft.com/office/powerpoint/2010/main" val="22123300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163B64-6BEF-B27A-AD51-320509CBD653}"/>
              </a:ext>
            </a:extLst>
          </p:cNvPr>
          <p:cNvSpPr>
            <a:spLocks noGrp="1"/>
          </p:cNvSpPr>
          <p:nvPr>
            <p:ph type="title"/>
          </p:nvPr>
        </p:nvSpPr>
        <p:spPr/>
        <p:txBody>
          <a:bodyPr/>
          <a:lstStyle/>
          <a:p>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          TRATAMIENTO DEL ACNÉ</a:t>
            </a:r>
            <a:endParaRPr lang="es-ES" dirty="0"/>
          </a:p>
        </p:txBody>
      </p:sp>
      <p:sp>
        <p:nvSpPr>
          <p:cNvPr id="3" name="Marcador de contenido 2">
            <a:extLst>
              <a:ext uri="{FF2B5EF4-FFF2-40B4-BE49-F238E27FC236}">
                <a16:creationId xmlns:a16="http://schemas.microsoft.com/office/drawing/2014/main" id="{0686C720-2A57-7873-2AD3-2A4EED1DADED}"/>
              </a:ext>
            </a:extLst>
          </p:cNvPr>
          <p:cNvSpPr>
            <a:spLocks noGrp="1"/>
          </p:cNvSpPr>
          <p:nvPr>
            <p:ph idx="1"/>
          </p:nvPr>
        </p:nvSpPr>
        <p:spPr/>
        <p:txBody>
          <a:bodyPr>
            <a:normAutofit fontScale="92500" lnSpcReduction="20000"/>
          </a:bodyPr>
          <a:lstStyle/>
          <a:p>
            <a:r>
              <a:rPr lang="es-ES" b="1" u="sng" dirty="0">
                <a:solidFill>
                  <a:schemeClr val="accent2"/>
                </a:solidFill>
              </a:rPr>
              <a:t>Técnicas manuales.</a:t>
            </a:r>
          </a:p>
          <a:p>
            <a:pPr>
              <a:buFont typeface="Wingdings" panose="05000000000000000000" pitchFamily="2" charset="2"/>
              <a:buChar char="§"/>
            </a:pPr>
            <a:r>
              <a:rPr lang="es-ES" dirty="0">
                <a:solidFill>
                  <a:schemeClr val="tx1"/>
                </a:solidFill>
              </a:rPr>
              <a:t>Extracción de comedones: solo se extraen las lesiones que no presenten inflamación . Para los comedones cerrados se puede utilizar una lanceta estéril.</a:t>
            </a:r>
          </a:p>
          <a:p>
            <a:pPr>
              <a:buFont typeface="Wingdings" panose="05000000000000000000" pitchFamily="2" charset="2"/>
              <a:buChar char="§"/>
            </a:pPr>
            <a:endParaRPr lang="es-ES" dirty="0">
              <a:solidFill>
                <a:schemeClr val="tx1"/>
              </a:solidFill>
            </a:endParaRPr>
          </a:p>
          <a:p>
            <a:r>
              <a:rPr lang="es-ES" b="1" u="sng" dirty="0">
                <a:solidFill>
                  <a:schemeClr val="accent2"/>
                </a:solidFill>
              </a:rPr>
              <a:t>Asesoramiento profesional.</a:t>
            </a:r>
          </a:p>
          <a:p>
            <a:pPr>
              <a:buFont typeface="Wingdings" panose="05000000000000000000" pitchFamily="2" charset="2"/>
              <a:buChar char="§"/>
            </a:pPr>
            <a:r>
              <a:rPr lang="es-ES" dirty="0">
                <a:solidFill>
                  <a:schemeClr val="tx1"/>
                </a:solidFill>
              </a:rPr>
              <a:t>Lo más importante es mantener una buena higiene y no tocar los comedones o pústulas.</a:t>
            </a:r>
          </a:p>
          <a:p>
            <a:pPr>
              <a:buFont typeface="Wingdings" panose="05000000000000000000" pitchFamily="2" charset="2"/>
              <a:buChar char="§"/>
            </a:pPr>
            <a:r>
              <a:rPr lang="es-ES" dirty="0">
                <a:solidFill>
                  <a:schemeClr val="tx1"/>
                </a:solidFill>
              </a:rPr>
              <a:t>Limpiar la piel por la mañana y por la noche con un cosmético suave. Aclarar minuciosamente la zona después de la limpieza.</a:t>
            </a:r>
          </a:p>
          <a:p>
            <a:pPr>
              <a:buFont typeface="Wingdings" panose="05000000000000000000" pitchFamily="2" charset="2"/>
              <a:buChar char="§"/>
            </a:pPr>
            <a:r>
              <a:rPr lang="es-ES" dirty="0">
                <a:solidFill>
                  <a:schemeClr val="tx1"/>
                </a:solidFill>
              </a:rPr>
              <a:t>Hidratar y proteger la piel diariamente con un fluido o gel que contenga filtro solar.</a:t>
            </a:r>
          </a:p>
          <a:p>
            <a:pPr>
              <a:buFont typeface="Wingdings" panose="05000000000000000000" pitchFamily="2" charset="2"/>
              <a:buChar char="§"/>
            </a:pPr>
            <a:r>
              <a:rPr lang="es-ES" dirty="0">
                <a:solidFill>
                  <a:schemeClr val="tx1"/>
                </a:solidFill>
              </a:rPr>
              <a:t>Evitar los cosméticos muy grasos y oclusivos.</a:t>
            </a:r>
          </a:p>
        </p:txBody>
      </p:sp>
    </p:spTree>
    <p:extLst>
      <p:ext uri="{BB962C8B-B14F-4D97-AF65-F5344CB8AC3E}">
        <p14:creationId xmlns:p14="http://schemas.microsoft.com/office/powerpoint/2010/main" val="25592240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7C6F5AF-D4A9-8CD1-F293-1898C5433358}"/>
              </a:ext>
            </a:extLst>
          </p:cNvPr>
          <p:cNvSpPr>
            <a:spLocks noGrp="1"/>
          </p:cNvSpPr>
          <p:nvPr>
            <p:ph type="title"/>
          </p:nvPr>
        </p:nvSpPr>
        <p:spPr/>
        <p:txBody>
          <a:bodyPr/>
          <a:lstStyle/>
          <a:p>
            <a:r>
              <a:rPr lang="es-ES" b="1" dirty="0">
                <a:solidFill>
                  <a:schemeClr val="accent1"/>
                </a:solidFill>
              </a:rPr>
              <a:t>TRATAMIENTO DE LA PIEL SECA ALÍPICA</a:t>
            </a:r>
          </a:p>
        </p:txBody>
      </p:sp>
      <p:sp>
        <p:nvSpPr>
          <p:cNvPr id="3" name="Marcador de contenido 2">
            <a:extLst>
              <a:ext uri="{FF2B5EF4-FFF2-40B4-BE49-F238E27FC236}">
                <a16:creationId xmlns:a16="http://schemas.microsoft.com/office/drawing/2014/main" id="{0E8332E5-09B8-53E0-BFF8-A2C72ED4318E}"/>
              </a:ext>
            </a:extLst>
          </p:cNvPr>
          <p:cNvSpPr>
            <a:spLocks noGrp="1"/>
          </p:cNvSpPr>
          <p:nvPr>
            <p:ph idx="1"/>
          </p:nvPr>
        </p:nvSpPr>
        <p:spPr>
          <a:xfrm>
            <a:off x="2589212" y="1760561"/>
            <a:ext cx="8915400" cy="4473329"/>
          </a:xfrm>
        </p:spPr>
        <p:txBody>
          <a:bodyPr>
            <a:normAutofit fontScale="92500" lnSpcReduction="10000"/>
          </a:bodyPr>
          <a:lstStyle/>
          <a:p>
            <a:r>
              <a:rPr lang="es-ES" b="1" u="sng" dirty="0">
                <a:solidFill>
                  <a:schemeClr val="accent2"/>
                </a:solidFill>
              </a:rPr>
              <a:t>Técnicas cosméticas</a:t>
            </a:r>
          </a:p>
          <a:p>
            <a:pPr>
              <a:buFont typeface="Wingdings" panose="05000000000000000000" pitchFamily="2" charset="2"/>
              <a:buChar char="§"/>
            </a:pPr>
            <a:r>
              <a:rPr lang="es-ES" b="1" dirty="0">
                <a:solidFill>
                  <a:schemeClr val="tx1"/>
                </a:solidFill>
              </a:rPr>
              <a:t>Emulsiones limpiadoras suaves para pieles secas</a:t>
            </a:r>
            <a:r>
              <a:rPr lang="es-ES" dirty="0">
                <a:solidFill>
                  <a:schemeClr val="tx1"/>
                </a:solidFill>
              </a:rPr>
              <a:t>: tipo W/O u O/W; desmaquilladores oleosos; tónicos emolientes y calmantes con bisabolol; agua mineromedicinal, etc.</a:t>
            </a:r>
          </a:p>
          <a:p>
            <a:pPr>
              <a:buFont typeface="Wingdings" panose="05000000000000000000" pitchFamily="2" charset="2"/>
              <a:buChar char="§"/>
            </a:pPr>
            <a:r>
              <a:rPr lang="es-ES" dirty="0">
                <a:solidFill>
                  <a:schemeClr val="tx1"/>
                </a:solidFill>
              </a:rPr>
              <a:t>Exfoliantes suaves en crema: es preferible  que sean físicos. Se realizan manipulaciones muy superficiales sobre la piel.</a:t>
            </a:r>
          </a:p>
          <a:p>
            <a:pPr>
              <a:buFont typeface="Wingdings" panose="05000000000000000000" pitchFamily="2" charset="2"/>
              <a:buChar char="§"/>
            </a:pPr>
            <a:r>
              <a:rPr lang="es-ES" dirty="0">
                <a:solidFill>
                  <a:schemeClr val="tx1"/>
                </a:solidFill>
              </a:rPr>
              <a:t>Sustancias activas: aminoácidos, caléndula, tilo, Aloe vera, malva, etc.;  aceites vegetales ( aguacate, almendras dulces, jojoba, rosa mosqueta, etc.); alfahidroxiácidos.</a:t>
            </a:r>
          </a:p>
          <a:p>
            <a:pPr>
              <a:buFont typeface="Wingdings" panose="05000000000000000000" pitchFamily="2" charset="2"/>
              <a:buChar char="§"/>
            </a:pPr>
            <a:r>
              <a:rPr lang="es-ES" dirty="0">
                <a:solidFill>
                  <a:schemeClr val="tx1"/>
                </a:solidFill>
              </a:rPr>
              <a:t>Mascarillas hidratantes: que incorporan componentes del FNH, aminoácidos, aceites vegetales como el de almendras, jojoba, etc. Se aconsejan las oclusivas de peloides termales.</a:t>
            </a:r>
          </a:p>
          <a:p>
            <a:pPr>
              <a:buFont typeface="Wingdings" panose="05000000000000000000" pitchFamily="2" charset="2"/>
              <a:buChar char="§"/>
            </a:pPr>
            <a:r>
              <a:rPr lang="es-ES" dirty="0">
                <a:solidFill>
                  <a:schemeClr val="tx1"/>
                </a:solidFill>
              </a:rPr>
              <a:t>Cremas hidratantes y protectoras: tipo W/O, con lípidos semejantes a los lípidos semejantes a los lípidos cutáneos, que tienen la finalidad de evitar la pérdida de agua y contienen filtro solar.  </a:t>
            </a:r>
          </a:p>
        </p:txBody>
      </p:sp>
    </p:spTree>
    <p:extLst>
      <p:ext uri="{BB962C8B-B14F-4D97-AF65-F5344CB8AC3E}">
        <p14:creationId xmlns:p14="http://schemas.microsoft.com/office/powerpoint/2010/main" val="34713776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FA0D08F-D6B1-F826-C328-3EEEB3090036}"/>
              </a:ext>
            </a:extLst>
          </p:cNvPr>
          <p:cNvSpPr>
            <a:spLocks noGrp="1"/>
          </p:cNvSpPr>
          <p:nvPr>
            <p:ph type="title"/>
          </p:nvPr>
        </p:nvSpPr>
        <p:spPr/>
        <p:txBody>
          <a:bodyPr/>
          <a:lstStyle/>
          <a:p>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TRATAMIENTO DE LA PIEL SECA ALÍPICA</a:t>
            </a:r>
            <a:endParaRPr lang="es-ES" dirty="0"/>
          </a:p>
        </p:txBody>
      </p:sp>
      <p:sp>
        <p:nvSpPr>
          <p:cNvPr id="3" name="Marcador de contenido 2">
            <a:extLst>
              <a:ext uri="{FF2B5EF4-FFF2-40B4-BE49-F238E27FC236}">
                <a16:creationId xmlns:a16="http://schemas.microsoft.com/office/drawing/2014/main" id="{8BF01955-BDC7-FD60-AC15-F9FCBA42E1CA}"/>
              </a:ext>
            </a:extLst>
          </p:cNvPr>
          <p:cNvSpPr>
            <a:spLocks noGrp="1"/>
          </p:cNvSpPr>
          <p:nvPr>
            <p:ph idx="1"/>
          </p:nvPr>
        </p:nvSpPr>
        <p:spPr>
          <a:xfrm>
            <a:off x="2374709" y="1760561"/>
            <a:ext cx="9580729" cy="4473329"/>
          </a:xfrm>
        </p:spPr>
        <p:txBody>
          <a:bodyPr>
            <a:normAutofit fontScale="92500" lnSpcReduction="20000"/>
          </a:bodyPr>
          <a:lstStyle/>
          <a:p>
            <a:r>
              <a:rPr lang="es-ES" b="1" u="sng" dirty="0">
                <a:solidFill>
                  <a:schemeClr val="accent2"/>
                </a:solidFill>
              </a:rPr>
              <a:t>Técnicas </a:t>
            </a:r>
            <a:r>
              <a:rPr lang="es-ES" b="1" u="sng" dirty="0" err="1">
                <a:solidFill>
                  <a:schemeClr val="accent2"/>
                </a:solidFill>
              </a:rPr>
              <a:t>electroestéticas</a:t>
            </a:r>
            <a:endParaRPr lang="es-ES" b="1" u="sng" dirty="0">
              <a:solidFill>
                <a:schemeClr val="accent2"/>
              </a:solidFill>
            </a:endParaRPr>
          </a:p>
          <a:p>
            <a:pPr>
              <a:buFont typeface="Wingdings" panose="05000000000000000000" pitchFamily="2" charset="2"/>
              <a:buChar char="§"/>
            </a:pPr>
            <a:r>
              <a:rPr lang="es-ES" b="1" dirty="0" err="1">
                <a:solidFill>
                  <a:schemeClr val="tx1"/>
                </a:solidFill>
              </a:rPr>
              <a:t>Fotorapia</a:t>
            </a:r>
            <a:r>
              <a:rPr lang="es-ES" b="1" dirty="0">
                <a:solidFill>
                  <a:schemeClr val="tx1"/>
                </a:solidFill>
              </a:rPr>
              <a:t> LED: </a:t>
            </a:r>
            <a:r>
              <a:rPr lang="es-ES" dirty="0">
                <a:solidFill>
                  <a:schemeClr val="tx1"/>
                </a:solidFill>
              </a:rPr>
              <a:t>el color rojo genera efectos estimulantes y potencia la actividad celular.</a:t>
            </a:r>
          </a:p>
          <a:p>
            <a:r>
              <a:rPr lang="es-ES" b="1" u="sng" dirty="0">
                <a:solidFill>
                  <a:schemeClr val="accent2"/>
                </a:solidFill>
              </a:rPr>
              <a:t>Técnicas manuales:</a:t>
            </a:r>
          </a:p>
          <a:p>
            <a:pPr>
              <a:buFont typeface="Wingdings" panose="05000000000000000000" pitchFamily="2" charset="2"/>
              <a:buChar char="§"/>
            </a:pPr>
            <a:r>
              <a:rPr lang="es-ES" b="1" dirty="0">
                <a:solidFill>
                  <a:schemeClr val="tx1"/>
                </a:solidFill>
              </a:rPr>
              <a:t>Masaje manual: </a:t>
            </a:r>
            <a:r>
              <a:rPr lang="es-ES" dirty="0">
                <a:solidFill>
                  <a:schemeClr val="tx1"/>
                </a:solidFill>
              </a:rPr>
              <a:t>favorece la nutrición y oxigenación de los tejidos y mejora su elasticidad. Reequilibra las secreciones sebáceas y sudorales, y también funciona como tratamiento preventivo y paliativo del envejecimiento.</a:t>
            </a:r>
          </a:p>
          <a:p>
            <a:r>
              <a:rPr lang="es-ES" b="1" u="sng" dirty="0">
                <a:solidFill>
                  <a:schemeClr val="accent2"/>
                </a:solidFill>
              </a:rPr>
              <a:t>Asesoramiento profesional:</a:t>
            </a:r>
          </a:p>
          <a:p>
            <a:pPr>
              <a:buFont typeface="Wingdings" panose="05000000000000000000" pitchFamily="2" charset="2"/>
              <a:buChar char="§"/>
            </a:pPr>
            <a:r>
              <a:rPr lang="es-ES" dirty="0">
                <a:solidFill>
                  <a:schemeClr val="tx1"/>
                </a:solidFill>
              </a:rPr>
              <a:t>Evitar el uso de jabones, detergentes agresivos y lociones que contengan alcohol.</a:t>
            </a:r>
          </a:p>
          <a:p>
            <a:pPr>
              <a:buFont typeface="Wingdings" panose="05000000000000000000" pitchFamily="2" charset="2"/>
              <a:buChar char="§"/>
            </a:pPr>
            <a:r>
              <a:rPr lang="es-ES" dirty="0">
                <a:solidFill>
                  <a:schemeClr val="tx1"/>
                </a:solidFill>
              </a:rPr>
              <a:t>Limpiar la piel con una emulsión limpiadora especifica y un tónico que contenga activos emolientes y calmantes como la avena, el </a:t>
            </a:r>
            <a:r>
              <a:rPr lang="es-ES" dirty="0" err="1">
                <a:solidFill>
                  <a:schemeClr val="tx1"/>
                </a:solidFill>
              </a:rPr>
              <a:t>azuleno</a:t>
            </a:r>
            <a:r>
              <a:rPr lang="es-ES" dirty="0">
                <a:solidFill>
                  <a:schemeClr val="tx1"/>
                </a:solidFill>
              </a:rPr>
              <a:t>, etc.</a:t>
            </a:r>
          </a:p>
          <a:p>
            <a:pPr>
              <a:buFont typeface="Wingdings" panose="05000000000000000000" pitchFamily="2" charset="2"/>
              <a:buChar char="§"/>
            </a:pPr>
            <a:r>
              <a:rPr lang="es-ES" dirty="0">
                <a:solidFill>
                  <a:schemeClr val="tx1"/>
                </a:solidFill>
              </a:rPr>
              <a:t>Proteger la piel con cremas ricas en elementos grasos hidrófilos que contengan filtro solar e hidratarla con emulsiones especificas.</a:t>
            </a:r>
          </a:p>
          <a:p>
            <a:pPr>
              <a:buFont typeface="Wingdings" panose="05000000000000000000" pitchFamily="2" charset="2"/>
              <a:buChar char="§"/>
            </a:pPr>
            <a:r>
              <a:rPr lang="es-ES" dirty="0">
                <a:solidFill>
                  <a:schemeClr val="tx1"/>
                </a:solidFill>
              </a:rPr>
              <a:t>Por las noches tras la limpieza aplicar una crema hidronutritiva de gran emoliencia.</a:t>
            </a:r>
          </a:p>
          <a:p>
            <a:pPr>
              <a:buFont typeface="Wingdings" panose="05000000000000000000" pitchFamily="2" charset="2"/>
              <a:buChar char="§"/>
            </a:pPr>
            <a:r>
              <a:rPr lang="es-ES" dirty="0">
                <a:solidFill>
                  <a:schemeClr val="tx1"/>
                </a:solidFill>
              </a:rPr>
              <a:t>Aplicar una mascarilla rica en aceites vegetales una vez por semana.</a:t>
            </a:r>
          </a:p>
        </p:txBody>
      </p:sp>
    </p:spTree>
    <p:extLst>
      <p:ext uri="{BB962C8B-B14F-4D97-AF65-F5344CB8AC3E}">
        <p14:creationId xmlns:p14="http://schemas.microsoft.com/office/powerpoint/2010/main" val="32847425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444E582-4F54-1F92-39FA-8A0D84528313}"/>
              </a:ext>
            </a:extLst>
          </p:cNvPr>
          <p:cNvSpPr>
            <a:spLocks noGrp="1"/>
          </p:cNvSpPr>
          <p:nvPr>
            <p:ph type="title"/>
          </p:nvPr>
        </p:nvSpPr>
        <p:spPr/>
        <p:txBody>
          <a:bodyPr>
            <a:normAutofit/>
          </a:bodyPr>
          <a:lstStyle/>
          <a:p>
            <a:r>
              <a:rPr lang="es-ES" sz="3200" b="1" dirty="0">
                <a:solidFill>
                  <a:schemeClr val="accent1"/>
                </a:solidFill>
              </a:rPr>
              <a:t>TRATAMIENTO DE LAS PIGMENTACIONES</a:t>
            </a:r>
          </a:p>
        </p:txBody>
      </p:sp>
      <p:sp>
        <p:nvSpPr>
          <p:cNvPr id="3" name="Marcador de contenido 2">
            <a:extLst>
              <a:ext uri="{FF2B5EF4-FFF2-40B4-BE49-F238E27FC236}">
                <a16:creationId xmlns:a16="http://schemas.microsoft.com/office/drawing/2014/main" id="{8E6C64F8-208E-5BA9-9CFA-EB1A3D3CF573}"/>
              </a:ext>
            </a:extLst>
          </p:cNvPr>
          <p:cNvSpPr>
            <a:spLocks noGrp="1"/>
          </p:cNvSpPr>
          <p:nvPr>
            <p:ph idx="1"/>
          </p:nvPr>
        </p:nvSpPr>
        <p:spPr/>
        <p:txBody>
          <a:bodyPr/>
          <a:lstStyle/>
          <a:p>
            <a:r>
              <a:rPr lang="es-ES" b="1" u="sng" dirty="0">
                <a:solidFill>
                  <a:schemeClr val="accent2"/>
                </a:solidFill>
              </a:rPr>
              <a:t>Técnicas cosméticas</a:t>
            </a:r>
          </a:p>
          <a:p>
            <a:pPr>
              <a:buFont typeface="Wingdings" panose="05000000000000000000" pitchFamily="2" charset="2"/>
              <a:buChar char="§"/>
            </a:pPr>
            <a:r>
              <a:rPr lang="es-ES" b="1" dirty="0">
                <a:solidFill>
                  <a:schemeClr val="tx1"/>
                </a:solidFill>
              </a:rPr>
              <a:t>Principios activos </a:t>
            </a:r>
            <a:r>
              <a:rPr lang="es-ES" b="1" dirty="0" err="1">
                <a:solidFill>
                  <a:schemeClr val="tx1"/>
                </a:solidFill>
              </a:rPr>
              <a:t>despigmentantes</a:t>
            </a:r>
            <a:r>
              <a:rPr lang="es-ES" b="1" dirty="0">
                <a:solidFill>
                  <a:schemeClr val="tx1"/>
                </a:solidFill>
              </a:rPr>
              <a:t>: </a:t>
            </a:r>
            <a:r>
              <a:rPr lang="es-ES" dirty="0">
                <a:solidFill>
                  <a:schemeClr val="tx1"/>
                </a:solidFill>
              </a:rPr>
              <a:t>ácido </a:t>
            </a:r>
            <a:r>
              <a:rPr lang="es-ES" dirty="0" err="1">
                <a:solidFill>
                  <a:schemeClr val="tx1"/>
                </a:solidFill>
              </a:rPr>
              <a:t>azelaico</a:t>
            </a:r>
            <a:r>
              <a:rPr lang="es-ES" dirty="0">
                <a:solidFill>
                  <a:schemeClr val="tx1"/>
                </a:solidFill>
              </a:rPr>
              <a:t>, ácido </a:t>
            </a:r>
            <a:r>
              <a:rPr lang="es-ES" dirty="0" err="1">
                <a:solidFill>
                  <a:schemeClr val="tx1"/>
                </a:solidFill>
              </a:rPr>
              <a:t>kójico</a:t>
            </a:r>
            <a:r>
              <a:rPr lang="es-ES" dirty="0">
                <a:solidFill>
                  <a:schemeClr val="tx1"/>
                </a:solidFill>
              </a:rPr>
              <a:t>, ácido retinoico, ácido glicólico, ácido fítico, ácido salicílico, vitamina C, extracto de regaliz, extracto de milenrama, etc.</a:t>
            </a:r>
          </a:p>
          <a:p>
            <a:pPr>
              <a:buFont typeface="Wingdings" panose="05000000000000000000" pitchFamily="2" charset="2"/>
              <a:buChar char="§"/>
            </a:pPr>
            <a:r>
              <a:rPr lang="es-ES" b="1" dirty="0">
                <a:solidFill>
                  <a:schemeClr val="tx1"/>
                </a:solidFill>
              </a:rPr>
              <a:t>Emulsiones y tónicos: </a:t>
            </a:r>
            <a:r>
              <a:rPr lang="es-ES" dirty="0" err="1">
                <a:solidFill>
                  <a:schemeClr val="tx1"/>
                </a:solidFill>
              </a:rPr>
              <a:t>despigmentantes</a:t>
            </a:r>
            <a:r>
              <a:rPr lang="es-ES" dirty="0">
                <a:solidFill>
                  <a:schemeClr val="tx1"/>
                </a:solidFill>
              </a:rPr>
              <a:t>.</a:t>
            </a:r>
          </a:p>
          <a:p>
            <a:pPr>
              <a:buFont typeface="Wingdings" panose="05000000000000000000" pitchFamily="2" charset="2"/>
              <a:buChar char="§"/>
            </a:pPr>
            <a:r>
              <a:rPr lang="es-ES" b="1" dirty="0">
                <a:solidFill>
                  <a:schemeClr val="tx1"/>
                </a:solidFill>
              </a:rPr>
              <a:t>Cremas: </a:t>
            </a:r>
            <a:r>
              <a:rPr lang="es-ES" dirty="0">
                <a:solidFill>
                  <a:schemeClr val="tx1"/>
                </a:solidFill>
              </a:rPr>
              <a:t>hidratantes </a:t>
            </a:r>
            <a:r>
              <a:rPr lang="es-ES" dirty="0" err="1">
                <a:solidFill>
                  <a:schemeClr val="tx1"/>
                </a:solidFill>
              </a:rPr>
              <a:t>despigmentantes</a:t>
            </a:r>
            <a:r>
              <a:rPr lang="es-ES" dirty="0">
                <a:solidFill>
                  <a:schemeClr val="tx1"/>
                </a:solidFill>
              </a:rPr>
              <a:t>, nutritivas y de ácidos frutales.</a:t>
            </a:r>
          </a:p>
          <a:p>
            <a:pPr>
              <a:buFont typeface="Wingdings" panose="05000000000000000000" pitchFamily="2" charset="2"/>
              <a:buChar char="§"/>
            </a:pPr>
            <a:r>
              <a:rPr lang="es-ES" b="1" dirty="0">
                <a:solidFill>
                  <a:schemeClr val="tx1"/>
                </a:solidFill>
              </a:rPr>
              <a:t>Exfoliantes físicos y químicos enzimáticos: </a:t>
            </a:r>
            <a:r>
              <a:rPr lang="es-ES" dirty="0">
                <a:solidFill>
                  <a:schemeClr val="tx1"/>
                </a:solidFill>
              </a:rPr>
              <a:t>muy importantes para </a:t>
            </a:r>
            <a:r>
              <a:rPr lang="es-ES" dirty="0" err="1">
                <a:solidFill>
                  <a:schemeClr val="tx1"/>
                </a:solidFill>
              </a:rPr>
              <a:t>despigmentar</a:t>
            </a:r>
            <a:r>
              <a:rPr lang="es-ES" dirty="0">
                <a:solidFill>
                  <a:schemeClr val="tx1"/>
                </a:solidFill>
              </a:rPr>
              <a:t> y renovar la piel.</a:t>
            </a:r>
          </a:p>
          <a:p>
            <a:pPr>
              <a:buFont typeface="Wingdings" panose="05000000000000000000" pitchFamily="2" charset="2"/>
              <a:buChar char="§"/>
            </a:pPr>
            <a:r>
              <a:rPr lang="es-ES" b="1" dirty="0">
                <a:solidFill>
                  <a:schemeClr val="tx1"/>
                </a:solidFill>
              </a:rPr>
              <a:t>Mascarillas: </a:t>
            </a:r>
            <a:r>
              <a:rPr lang="es-ES" dirty="0">
                <a:solidFill>
                  <a:schemeClr val="tx1"/>
                </a:solidFill>
              </a:rPr>
              <a:t>neutralizantes ( del  activo especifico) y </a:t>
            </a:r>
            <a:r>
              <a:rPr lang="es-ES" dirty="0" err="1">
                <a:solidFill>
                  <a:schemeClr val="tx1"/>
                </a:solidFill>
              </a:rPr>
              <a:t>aclaraantes</a:t>
            </a:r>
            <a:r>
              <a:rPr lang="es-ES" dirty="0">
                <a:solidFill>
                  <a:schemeClr val="tx1"/>
                </a:solidFill>
              </a:rPr>
              <a:t>.</a:t>
            </a:r>
          </a:p>
        </p:txBody>
      </p:sp>
    </p:spTree>
    <p:extLst>
      <p:ext uri="{BB962C8B-B14F-4D97-AF65-F5344CB8AC3E}">
        <p14:creationId xmlns:p14="http://schemas.microsoft.com/office/powerpoint/2010/main" val="36128549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CF6A9ED-6BE0-0C08-09F3-57B11C2E5AFB}"/>
              </a:ext>
            </a:extLst>
          </p:cNvPr>
          <p:cNvSpPr>
            <a:spLocks noGrp="1"/>
          </p:cNvSpPr>
          <p:nvPr>
            <p:ph type="title"/>
          </p:nvPr>
        </p:nvSpPr>
        <p:spPr/>
        <p:txBody>
          <a:bodyPr/>
          <a:lstStyle/>
          <a:p>
            <a:r>
              <a:rPr kumimoji="0" lang="es-ES" sz="3200" b="1" i="0" u="none" strike="noStrike" kern="1200" cap="none" spc="0" normalizeH="0" baseline="0" noProof="0" dirty="0">
                <a:ln>
                  <a:noFill/>
                </a:ln>
                <a:solidFill>
                  <a:srgbClr val="E78712"/>
                </a:solidFill>
                <a:effectLst/>
                <a:uLnTx/>
                <a:uFillTx/>
                <a:latin typeface="Century Gothic" panose="020B0502020202020204"/>
                <a:ea typeface="+mj-ea"/>
                <a:cs typeface="+mj-cs"/>
              </a:rPr>
              <a:t>TRATAMIENTO DE LAS PIGMENTACIONES</a:t>
            </a:r>
            <a:endParaRPr lang="es-ES" dirty="0"/>
          </a:p>
        </p:txBody>
      </p:sp>
      <p:sp>
        <p:nvSpPr>
          <p:cNvPr id="3" name="Marcador de contenido 2">
            <a:extLst>
              <a:ext uri="{FF2B5EF4-FFF2-40B4-BE49-F238E27FC236}">
                <a16:creationId xmlns:a16="http://schemas.microsoft.com/office/drawing/2014/main" id="{18359E65-22A6-6E74-8500-073F6859FFD2}"/>
              </a:ext>
            </a:extLst>
          </p:cNvPr>
          <p:cNvSpPr>
            <a:spLocks noGrp="1"/>
          </p:cNvSpPr>
          <p:nvPr>
            <p:ph idx="1"/>
          </p:nvPr>
        </p:nvSpPr>
        <p:spPr/>
        <p:txBody>
          <a:bodyPr>
            <a:normAutofit fontScale="92500" lnSpcReduction="10000"/>
          </a:bodyPr>
          <a:lstStyle/>
          <a:p>
            <a:r>
              <a:rPr lang="es-ES" b="1" u="sng" dirty="0">
                <a:solidFill>
                  <a:schemeClr val="accent2"/>
                </a:solidFill>
              </a:rPr>
              <a:t>Técnicas </a:t>
            </a:r>
            <a:r>
              <a:rPr lang="es-ES" b="1" u="sng" dirty="0" err="1">
                <a:solidFill>
                  <a:schemeClr val="accent2"/>
                </a:solidFill>
              </a:rPr>
              <a:t>electroestéticas</a:t>
            </a:r>
            <a:endParaRPr lang="es-ES" b="1" u="sng" dirty="0">
              <a:solidFill>
                <a:schemeClr val="accent2"/>
              </a:solidFill>
            </a:endParaRPr>
          </a:p>
          <a:p>
            <a:pPr>
              <a:buFont typeface="Wingdings" panose="05000000000000000000" pitchFamily="2" charset="2"/>
              <a:buChar char="§"/>
            </a:pPr>
            <a:r>
              <a:rPr lang="es-ES" b="1" dirty="0" err="1">
                <a:solidFill>
                  <a:schemeClr val="tx1"/>
                </a:solidFill>
              </a:rPr>
              <a:t>Dermocepillado</a:t>
            </a:r>
            <a:r>
              <a:rPr lang="es-ES" b="1" dirty="0">
                <a:solidFill>
                  <a:schemeClr val="tx1"/>
                </a:solidFill>
              </a:rPr>
              <a:t> o </a:t>
            </a:r>
            <a:r>
              <a:rPr lang="es-ES" b="1" dirty="0" err="1">
                <a:solidFill>
                  <a:schemeClr val="tx1"/>
                </a:solidFill>
              </a:rPr>
              <a:t>brossage</a:t>
            </a:r>
            <a:r>
              <a:rPr lang="es-ES" b="1" dirty="0">
                <a:solidFill>
                  <a:schemeClr val="tx1"/>
                </a:solidFill>
              </a:rPr>
              <a:t>: </a:t>
            </a:r>
            <a:r>
              <a:rPr lang="es-ES" dirty="0">
                <a:solidFill>
                  <a:schemeClr val="tx1"/>
                </a:solidFill>
              </a:rPr>
              <a:t>para potenciar el efecto del peeling físico.</a:t>
            </a:r>
          </a:p>
          <a:p>
            <a:pPr>
              <a:buFont typeface="Wingdings" panose="05000000000000000000" pitchFamily="2" charset="2"/>
              <a:buChar char="§"/>
            </a:pPr>
            <a:r>
              <a:rPr lang="es-ES" b="1" dirty="0">
                <a:solidFill>
                  <a:schemeClr val="tx1"/>
                </a:solidFill>
              </a:rPr>
              <a:t>Peeling ultrasónico</a:t>
            </a:r>
            <a:r>
              <a:rPr lang="es-ES" dirty="0">
                <a:solidFill>
                  <a:schemeClr val="tx1"/>
                </a:solidFill>
              </a:rPr>
              <a:t>: para estimular la renovación de la piel y eliminar las células córneas con melanina.</a:t>
            </a:r>
          </a:p>
          <a:p>
            <a:pPr>
              <a:buFont typeface="Wingdings" panose="05000000000000000000" pitchFamily="2" charset="2"/>
              <a:buChar char="§"/>
            </a:pPr>
            <a:r>
              <a:rPr lang="es-ES" b="1" dirty="0">
                <a:solidFill>
                  <a:schemeClr val="tx1"/>
                </a:solidFill>
              </a:rPr>
              <a:t>Microdermoabrasión:</a:t>
            </a:r>
            <a:r>
              <a:rPr lang="es-ES" dirty="0">
                <a:solidFill>
                  <a:schemeClr val="tx1"/>
                </a:solidFill>
              </a:rPr>
              <a:t> el impacto de los microcristales  de óxido de aluminio o el rozamiento con las puntas de diamante produce una descamación (exfoliación) de las células de la capa córnea superficial de la piel.</a:t>
            </a:r>
          </a:p>
          <a:p>
            <a:pPr>
              <a:buFont typeface="Wingdings" panose="05000000000000000000" pitchFamily="2" charset="2"/>
              <a:buChar char="§"/>
            </a:pPr>
            <a:r>
              <a:rPr lang="es-ES" b="1" dirty="0">
                <a:solidFill>
                  <a:schemeClr val="tx1"/>
                </a:solidFill>
              </a:rPr>
              <a:t>Fototerapia LED: </a:t>
            </a:r>
            <a:r>
              <a:rPr lang="es-ES" dirty="0">
                <a:solidFill>
                  <a:schemeClr val="tx1"/>
                </a:solidFill>
              </a:rPr>
              <a:t>luz amarilla. Facilita la eliminación de impurezas, activa y mejora la circulación linfática, reduce el enrojecimiento y estimula la reparación de tejidos.</a:t>
            </a:r>
          </a:p>
          <a:p>
            <a:pPr>
              <a:buFont typeface="Wingdings" panose="05000000000000000000" pitchFamily="2" charset="2"/>
              <a:buChar char="§"/>
            </a:pPr>
            <a:r>
              <a:rPr lang="es-ES" b="1" dirty="0">
                <a:solidFill>
                  <a:schemeClr val="tx1"/>
                </a:solidFill>
              </a:rPr>
              <a:t>Luz pulsada intensa IPL: </a:t>
            </a:r>
            <a:r>
              <a:rPr lang="es-ES" dirty="0">
                <a:solidFill>
                  <a:schemeClr val="tx1"/>
                </a:solidFill>
              </a:rPr>
              <a:t>la energía lumínica es absorbida por el pigmento, produciendo una </a:t>
            </a:r>
            <a:r>
              <a:rPr lang="es-ES" dirty="0" err="1">
                <a:solidFill>
                  <a:schemeClr val="tx1"/>
                </a:solidFill>
              </a:rPr>
              <a:t>termocoagulación</a:t>
            </a:r>
            <a:r>
              <a:rPr lang="es-ES" dirty="0">
                <a:solidFill>
                  <a:schemeClr val="tx1"/>
                </a:solidFill>
              </a:rPr>
              <a:t> selectiva de la mancha, sin dañar la piel cercana. No se aplica en caso de melasma hormonal. </a:t>
            </a:r>
          </a:p>
        </p:txBody>
      </p:sp>
    </p:spTree>
    <p:extLst>
      <p:ext uri="{BB962C8B-B14F-4D97-AF65-F5344CB8AC3E}">
        <p14:creationId xmlns:p14="http://schemas.microsoft.com/office/powerpoint/2010/main" val="28511517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84B057-66AA-444A-9577-B33FACB8B683}"/>
              </a:ext>
            </a:extLst>
          </p:cNvPr>
          <p:cNvSpPr>
            <a:spLocks noGrp="1"/>
          </p:cNvSpPr>
          <p:nvPr>
            <p:ph type="title"/>
          </p:nvPr>
        </p:nvSpPr>
        <p:spPr/>
        <p:txBody>
          <a:bodyPr/>
          <a:lstStyle/>
          <a:p>
            <a:r>
              <a:rPr kumimoji="0" lang="es-ES" sz="3200" b="1" i="0" u="none" strike="noStrike" kern="1200" cap="none" spc="0" normalizeH="0" baseline="0" noProof="0" dirty="0">
                <a:ln>
                  <a:noFill/>
                </a:ln>
                <a:solidFill>
                  <a:srgbClr val="E78712"/>
                </a:solidFill>
                <a:effectLst/>
                <a:uLnTx/>
                <a:uFillTx/>
                <a:latin typeface="Century Gothic" panose="020B0502020202020204"/>
                <a:ea typeface="+mj-ea"/>
                <a:cs typeface="+mj-cs"/>
              </a:rPr>
              <a:t>TRATAMIENTO DE LAS PIGMENTACIONES</a:t>
            </a:r>
            <a:endParaRPr lang="es-ES" dirty="0"/>
          </a:p>
        </p:txBody>
      </p:sp>
      <p:sp>
        <p:nvSpPr>
          <p:cNvPr id="3" name="Marcador de contenido 2">
            <a:extLst>
              <a:ext uri="{FF2B5EF4-FFF2-40B4-BE49-F238E27FC236}">
                <a16:creationId xmlns:a16="http://schemas.microsoft.com/office/drawing/2014/main" id="{9714458D-E2C6-ACEC-FDEE-494D7F3DB44F}"/>
              </a:ext>
            </a:extLst>
          </p:cNvPr>
          <p:cNvSpPr>
            <a:spLocks noGrp="1"/>
          </p:cNvSpPr>
          <p:nvPr>
            <p:ph idx="1"/>
          </p:nvPr>
        </p:nvSpPr>
        <p:spPr/>
        <p:txBody>
          <a:bodyPr/>
          <a:lstStyle/>
          <a:p>
            <a:r>
              <a:rPr lang="es-ES" b="1" u="sng" dirty="0">
                <a:solidFill>
                  <a:schemeClr val="accent2"/>
                </a:solidFill>
              </a:rPr>
              <a:t>Técnicas manuales</a:t>
            </a:r>
          </a:p>
          <a:p>
            <a:pPr>
              <a:buFont typeface="Wingdings" panose="05000000000000000000" pitchFamily="2" charset="2"/>
              <a:buChar char="§"/>
            </a:pPr>
            <a:r>
              <a:rPr lang="es-ES" b="1" dirty="0">
                <a:solidFill>
                  <a:schemeClr val="tx1"/>
                </a:solidFill>
              </a:rPr>
              <a:t>Masaje: </a:t>
            </a:r>
            <a:r>
              <a:rPr lang="es-ES" dirty="0">
                <a:solidFill>
                  <a:schemeClr val="tx1"/>
                </a:solidFill>
              </a:rPr>
              <a:t>por sus efectos beneficiosos sobre la piel y los tejidos</a:t>
            </a:r>
            <a:r>
              <a:rPr lang="es-ES" b="1" dirty="0">
                <a:solidFill>
                  <a:schemeClr val="tx1"/>
                </a:solidFill>
              </a:rPr>
              <a:t>.</a:t>
            </a:r>
          </a:p>
          <a:p>
            <a:r>
              <a:rPr lang="es-ES" b="1" u="sng" dirty="0">
                <a:solidFill>
                  <a:schemeClr val="accent2"/>
                </a:solidFill>
              </a:rPr>
              <a:t>Asesoramiento profesional:</a:t>
            </a:r>
          </a:p>
          <a:p>
            <a:pPr>
              <a:buFont typeface="Wingdings" panose="05000000000000000000" pitchFamily="2" charset="2"/>
              <a:buChar char="§"/>
            </a:pPr>
            <a:r>
              <a:rPr lang="es-ES" dirty="0">
                <a:solidFill>
                  <a:schemeClr val="tx1"/>
                </a:solidFill>
              </a:rPr>
              <a:t>Se le recordará al cliente la visita al dermatólogo y se le enseñará a aplicarse correctamente el maquillaje de camuflaje y los cosméticos específicos para su eliminación.</a:t>
            </a:r>
          </a:p>
          <a:p>
            <a:pPr>
              <a:buFont typeface="Wingdings" panose="05000000000000000000" pitchFamily="2" charset="2"/>
              <a:buChar char="§"/>
            </a:pPr>
            <a:r>
              <a:rPr lang="es-ES" dirty="0">
                <a:solidFill>
                  <a:schemeClr val="tx1"/>
                </a:solidFill>
              </a:rPr>
              <a:t>Debe cuidar la piel diariamente en función de su tipología  y protegerse  siempre de las radiaciones solares.</a:t>
            </a:r>
          </a:p>
        </p:txBody>
      </p:sp>
    </p:spTree>
    <p:extLst>
      <p:ext uri="{BB962C8B-B14F-4D97-AF65-F5344CB8AC3E}">
        <p14:creationId xmlns:p14="http://schemas.microsoft.com/office/powerpoint/2010/main" val="29989435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49EF629-C0F9-B6BF-CAE1-7197595A7759}"/>
              </a:ext>
            </a:extLst>
          </p:cNvPr>
          <p:cNvSpPr>
            <a:spLocks noGrp="1"/>
          </p:cNvSpPr>
          <p:nvPr>
            <p:ph type="title"/>
          </p:nvPr>
        </p:nvSpPr>
        <p:spPr/>
        <p:txBody>
          <a:bodyPr/>
          <a:lstStyle/>
          <a:p>
            <a:r>
              <a:rPr lang="es-ES" b="1" dirty="0">
                <a:solidFill>
                  <a:schemeClr val="accent1"/>
                </a:solidFill>
              </a:rPr>
              <a:t>TRATAMIENTO DE LA PIEL SENSIBLE Y REACTIVA </a:t>
            </a:r>
          </a:p>
        </p:txBody>
      </p:sp>
      <p:sp>
        <p:nvSpPr>
          <p:cNvPr id="3" name="Marcador de contenido 2">
            <a:extLst>
              <a:ext uri="{FF2B5EF4-FFF2-40B4-BE49-F238E27FC236}">
                <a16:creationId xmlns:a16="http://schemas.microsoft.com/office/drawing/2014/main" id="{EB123E69-99A6-8694-1C72-661307936205}"/>
              </a:ext>
            </a:extLst>
          </p:cNvPr>
          <p:cNvSpPr>
            <a:spLocks noGrp="1"/>
          </p:cNvSpPr>
          <p:nvPr>
            <p:ph idx="1"/>
          </p:nvPr>
        </p:nvSpPr>
        <p:spPr/>
        <p:txBody>
          <a:bodyPr>
            <a:normAutofit fontScale="92500" lnSpcReduction="20000"/>
          </a:bodyPr>
          <a:lstStyle/>
          <a:p>
            <a:r>
              <a:rPr lang="es-ES" b="1" u="sng" dirty="0">
                <a:solidFill>
                  <a:schemeClr val="accent2"/>
                </a:solidFill>
              </a:rPr>
              <a:t>Técnicas cosméticas</a:t>
            </a:r>
          </a:p>
          <a:p>
            <a:pPr>
              <a:buFont typeface="Wingdings" panose="05000000000000000000" pitchFamily="2" charset="2"/>
              <a:buChar char="§"/>
            </a:pPr>
            <a:r>
              <a:rPr lang="es-ES" b="1" dirty="0">
                <a:solidFill>
                  <a:schemeClr val="tx1"/>
                </a:solidFill>
              </a:rPr>
              <a:t>Sustancias hidratantes : </a:t>
            </a:r>
            <a:r>
              <a:rPr lang="es-ES" dirty="0">
                <a:solidFill>
                  <a:schemeClr val="tx1"/>
                </a:solidFill>
              </a:rPr>
              <a:t>ácido carboxílico de la </a:t>
            </a:r>
            <a:r>
              <a:rPr lang="es-ES" dirty="0" err="1">
                <a:solidFill>
                  <a:schemeClr val="tx1"/>
                </a:solidFill>
              </a:rPr>
              <a:t>pirrolidona</a:t>
            </a:r>
            <a:r>
              <a:rPr lang="es-ES" dirty="0">
                <a:solidFill>
                  <a:schemeClr val="tx1"/>
                </a:solidFill>
              </a:rPr>
              <a:t> (PCA), aminoácidos, flavonoides, urea, extractos de caléndula, Aloe vera, malva, etc.</a:t>
            </a:r>
          </a:p>
          <a:p>
            <a:pPr>
              <a:buFont typeface="Wingdings" panose="05000000000000000000" pitchFamily="2" charset="2"/>
              <a:buChar char="§"/>
            </a:pPr>
            <a:r>
              <a:rPr lang="es-ES" b="1" dirty="0">
                <a:solidFill>
                  <a:schemeClr val="tx1"/>
                </a:solidFill>
              </a:rPr>
              <a:t>Sustancias calmantes: </a:t>
            </a:r>
            <a:r>
              <a:rPr lang="es-ES" dirty="0" err="1">
                <a:solidFill>
                  <a:schemeClr val="tx1"/>
                </a:solidFill>
              </a:rPr>
              <a:t>azuleno</a:t>
            </a:r>
            <a:r>
              <a:rPr lang="es-ES" dirty="0">
                <a:solidFill>
                  <a:schemeClr val="tx1"/>
                </a:solidFill>
              </a:rPr>
              <a:t>, ácido </a:t>
            </a:r>
            <a:r>
              <a:rPr lang="es-ES" dirty="0" err="1">
                <a:solidFill>
                  <a:schemeClr val="tx1"/>
                </a:solidFill>
              </a:rPr>
              <a:t>glicirrético</a:t>
            </a:r>
            <a:r>
              <a:rPr lang="es-ES" dirty="0">
                <a:solidFill>
                  <a:schemeClr val="tx1"/>
                </a:solidFill>
              </a:rPr>
              <a:t> ( antiinflamatorio), menta piperita, extractos de avena, altea, pie de león , etc.</a:t>
            </a:r>
          </a:p>
          <a:p>
            <a:pPr>
              <a:buFont typeface="Wingdings" panose="05000000000000000000" pitchFamily="2" charset="2"/>
              <a:buChar char="§"/>
            </a:pPr>
            <a:r>
              <a:rPr lang="es-ES" b="1" dirty="0">
                <a:solidFill>
                  <a:schemeClr val="tx1"/>
                </a:solidFill>
              </a:rPr>
              <a:t>Sustancias reparadoras:</a:t>
            </a:r>
            <a:r>
              <a:rPr lang="es-ES" dirty="0">
                <a:solidFill>
                  <a:schemeClr val="tx1"/>
                </a:solidFill>
              </a:rPr>
              <a:t> ceramidas, ácidos grasos esenciales, altramuz, etc.</a:t>
            </a:r>
          </a:p>
          <a:p>
            <a:pPr>
              <a:buFont typeface="Wingdings" panose="05000000000000000000" pitchFamily="2" charset="2"/>
              <a:buChar char="§"/>
            </a:pPr>
            <a:r>
              <a:rPr lang="es-ES" b="1" dirty="0">
                <a:solidFill>
                  <a:schemeClr val="tx1"/>
                </a:solidFill>
              </a:rPr>
              <a:t>Leches limpiadoras emolientes, tónicos descongestivos y pulverizaciones tibias: </a:t>
            </a:r>
            <a:r>
              <a:rPr lang="es-ES" dirty="0">
                <a:solidFill>
                  <a:schemeClr val="tx1"/>
                </a:solidFill>
              </a:rPr>
              <a:t>para la limpieza y preparación de la piel. Se les pueden añadir extractos calmantes.</a:t>
            </a:r>
          </a:p>
          <a:p>
            <a:pPr>
              <a:buFont typeface="Wingdings" panose="05000000000000000000" pitchFamily="2" charset="2"/>
              <a:buChar char="§"/>
            </a:pPr>
            <a:r>
              <a:rPr lang="es-ES" b="1" dirty="0">
                <a:solidFill>
                  <a:schemeClr val="tx1"/>
                </a:solidFill>
              </a:rPr>
              <a:t>Exfoliantes: </a:t>
            </a:r>
            <a:r>
              <a:rPr lang="es-ES" dirty="0">
                <a:solidFill>
                  <a:schemeClr val="tx1"/>
                </a:solidFill>
              </a:rPr>
              <a:t>muy suaves y de uso poco frecuente, aproximadamente cada 20 o 30 días.</a:t>
            </a:r>
          </a:p>
          <a:p>
            <a:pPr>
              <a:buFont typeface="Wingdings" panose="05000000000000000000" pitchFamily="2" charset="2"/>
              <a:buChar char="§"/>
            </a:pPr>
            <a:r>
              <a:rPr lang="es-ES" b="1" dirty="0">
                <a:solidFill>
                  <a:schemeClr val="tx1"/>
                </a:solidFill>
              </a:rPr>
              <a:t>Mascarillas:</a:t>
            </a:r>
            <a:r>
              <a:rPr lang="es-ES" dirty="0">
                <a:solidFill>
                  <a:schemeClr val="tx1"/>
                </a:solidFill>
              </a:rPr>
              <a:t> calmantes, descongestivas, hidratantes o vasoconstrictoras.</a:t>
            </a:r>
          </a:p>
          <a:p>
            <a:pPr>
              <a:buFont typeface="Wingdings" panose="05000000000000000000" pitchFamily="2" charset="2"/>
              <a:buChar char="§"/>
            </a:pPr>
            <a:r>
              <a:rPr lang="es-ES" b="1" dirty="0">
                <a:solidFill>
                  <a:schemeClr val="tx1"/>
                </a:solidFill>
              </a:rPr>
              <a:t>Cremas hidratantes : </a:t>
            </a:r>
            <a:r>
              <a:rPr lang="es-ES" dirty="0">
                <a:solidFill>
                  <a:schemeClr val="tx1"/>
                </a:solidFill>
              </a:rPr>
              <a:t>con factor de protección elevado.</a:t>
            </a:r>
          </a:p>
        </p:txBody>
      </p:sp>
    </p:spTree>
    <p:extLst>
      <p:ext uri="{BB962C8B-B14F-4D97-AF65-F5344CB8AC3E}">
        <p14:creationId xmlns:p14="http://schemas.microsoft.com/office/powerpoint/2010/main" val="3679434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785E07-75D6-339C-694B-242530D87C31}"/>
              </a:ext>
            </a:extLst>
          </p:cNvPr>
          <p:cNvSpPr>
            <a:spLocks noGrp="1"/>
          </p:cNvSpPr>
          <p:nvPr>
            <p:ph type="title"/>
          </p:nvPr>
        </p:nvSpPr>
        <p:spPr/>
        <p:txBody>
          <a:bodyPr/>
          <a:lstStyle/>
          <a:p>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TRATAMIENTO DE LA PIEL SENSIBLE Y REACTIVA </a:t>
            </a:r>
            <a:endParaRPr lang="es-ES" dirty="0"/>
          </a:p>
        </p:txBody>
      </p:sp>
      <p:sp>
        <p:nvSpPr>
          <p:cNvPr id="3" name="Marcador de contenido 2">
            <a:extLst>
              <a:ext uri="{FF2B5EF4-FFF2-40B4-BE49-F238E27FC236}">
                <a16:creationId xmlns:a16="http://schemas.microsoft.com/office/drawing/2014/main" id="{2A85BFE0-4474-91CB-E11C-428FCC50F3A6}"/>
              </a:ext>
            </a:extLst>
          </p:cNvPr>
          <p:cNvSpPr>
            <a:spLocks noGrp="1"/>
          </p:cNvSpPr>
          <p:nvPr>
            <p:ph idx="1"/>
          </p:nvPr>
        </p:nvSpPr>
        <p:spPr/>
        <p:txBody>
          <a:bodyPr/>
          <a:lstStyle/>
          <a:p>
            <a:r>
              <a:rPr lang="es-ES" b="1" u="sng" dirty="0">
                <a:solidFill>
                  <a:schemeClr val="accent2"/>
                </a:solidFill>
              </a:rPr>
              <a:t>Técnicas </a:t>
            </a:r>
            <a:r>
              <a:rPr lang="es-ES" b="1" u="sng" dirty="0" err="1">
                <a:solidFill>
                  <a:schemeClr val="accent2"/>
                </a:solidFill>
              </a:rPr>
              <a:t>electroestéticas</a:t>
            </a:r>
            <a:endParaRPr lang="es-ES" b="1" u="sng" dirty="0">
              <a:solidFill>
                <a:schemeClr val="accent2"/>
              </a:solidFill>
            </a:endParaRPr>
          </a:p>
          <a:p>
            <a:pPr>
              <a:buFont typeface="Wingdings" panose="05000000000000000000" pitchFamily="2" charset="2"/>
              <a:buChar char="§"/>
            </a:pPr>
            <a:r>
              <a:rPr lang="es-ES" b="1" dirty="0">
                <a:solidFill>
                  <a:schemeClr val="tx1"/>
                </a:solidFill>
              </a:rPr>
              <a:t>Pulverizaciones frías: </a:t>
            </a:r>
            <a:r>
              <a:rPr lang="es-ES" dirty="0">
                <a:solidFill>
                  <a:schemeClr val="tx1"/>
                </a:solidFill>
              </a:rPr>
              <a:t>con aceites esenciales calmantes. Se recomiendan después del masaje e intercaladas con la aplicación de cosméticos vasoconstrictores.</a:t>
            </a:r>
          </a:p>
          <a:p>
            <a:pPr>
              <a:buFont typeface="Wingdings" panose="05000000000000000000" pitchFamily="2" charset="2"/>
              <a:buChar char="§"/>
            </a:pPr>
            <a:r>
              <a:rPr lang="es-ES" b="1" dirty="0">
                <a:solidFill>
                  <a:schemeClr val="tx1"/>
                </a:solidFill>
              </a:rPr>
              <a:t>Pulverizaciones tibias: </a:t>
            </a:r>
            <a:r>
              <a:rPr lang="es-ES" dirty="0">
                <a:solidFill>
                  <a:schemeClr val="tx1"/>
                </a:solidFill>
              </a:rPr>
              <a:t>con infusiones de manzanilla o tila.</a:t>
            </a:r>
          </a:p>
          <a:p>
            <a:pPr>
              <a:buFont typeface="Wingdings" panose="05000000000000000000" pitchFamily="2" charset="2"/>
              <a:buChar char="§"/>
            </a:pPr>
            <a:r>
              <a:rPr lang="es-ES" b="1" dirty="0">
                <a:solidFill>
                  <a:schemeClr val="tx1"/>
                </a:solidFill>
              </a:rPr>
              <a:t>Efluvios de alta frecuencia: </a:t>
            </a:r>
            <a:r>
              <a:rPr lang="es-ES" dirty="0">
                <a:solidFill>
                  <a:schemeClr val="tx1"/>
                </a:solidFill>
              </a:rPr>
              <a:t>aplicados con el electrodo  en forma de rodillo o seta con gas neón en su interior.</a:t>
            </a:r>
          </a:p>
          <a:p>
            <a:pPr>
              <a:buFont typeface="Wingdings" panose="05000000000000000000" pitchFamily="2" charset="2"/>
              <a:buChar char="§"/>
            </a:pPr>
            <a:r>
              <a:rPr lang="es-ES" b="1" dirty="0">
                <a:solidFill>
                  <a:schemeClr val="tx1"/>
                </a:solidFill>
              </a:rPr>
              <a:t>Galvanización facial: </a:t>
            </a:r>
            <a:r>
              <a:rPr lang="es-ES" dirty="0">
                <a:solidFill>
                  <a:schemeClr val="tx1"/>
                </a:solidFill>
              </a:rPr>
              <a:t>mejora la permeabilidad vascular y puede aportar principios activos específicos. </a:t>
            </a:r>
          </a:p>
        </p:txBody>
      </p:sp>
    </p:spTree>
    <p:extLst>
      <p:ext uri="{BB962C8B-B14F-4D97-AF65-F5344CB8AC3E}">
        <p14:creationId xmlns:p14="http://schemas.microsoft.com/office/powerpoint/2010/main" val="39477395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E37F3CC-B4F3-0C94-C841-28754216886D}"/>
              </a:ext>
            </a:extLst>
          </p:cNvPr>
          <p:cNvSpPr>
            <a:spLocks noGrp="1"/>
          </p:cNvSpPr>
          <p:nvPr>
            <p:ph type="title"/>
          </p:nvPr>
        </p:nvSpPr>
        <p:spPr/>
        <p:txBody>
          <a:bodyPr/>
          <a:lstStyle/>
          <a:p>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TRATAMIENTO DE LA PIEL SENSIBLE Y REACTIVA </a:t>
            </a:r>
            <a:endParaRPr lang="es-ES" dirty="0"/>
          </a:p>
        </p:txBody>
      </p:sp>
      <p:sp>
        <p:nvSpPr>
          <p:cNvPr id="3" name="Marcador de contenido 2">
            <a:extLst>
              <a:ext uri="{FF2B5EF4-FFF2-40B4-BE49-F238E27FC236}">
                <a16:creationId xmlns:a16="http://schemas.microsoft.com/office/drawing/2014/main" id="{42F0F8A4-DFF2-EBBF-BA0F-13461E74D233}"/>
              </a:ext>
            </a:extLst>
          </p:cNvPr>
          <p:cNvSpPr>
            <a:spLocks noGrp="1"/>
          </p:cNvSpPr>
          <p:nvPr>
            <p:ph idx="1"/>
          </p:nvPr>
        </p:nvSpPr>
        <p:spPr/>
        <p:txBody>
          <a:bodyPr/>
          <a:lstStyle/>
          <a:p>
            <a:r>
              <a:rPr lang="es-ES" b="1" u="sng" dirty="0">
                <a:solidFill>
                  <a:schemeClr val="accent2"/>
                </a:solidFill>
              </a:rPr>
              <a:t>Técnicas manuales</a:t>
            </a:r>
          </a:p>
          <a:p>
            <a:pPr>
              <a:buFont typeface="Wingdings" panose="05000000000000000000" pitchFamily="2" charset="2"/>
              <a:buChar char="§"/>
            </a:pPr>
            <a:r>
              <a:rPr lang="es-ES" b="1" dirty="0">
                <a:solidFill>
                  <a:schemeClr val="tx1"/>
                </a:solidFill>
              </a:rPr>
              <a:t>Masaje manual: </a:t>
            </a:r>
            <a:r>
              <a:rPr lang="es-ES" dirty="0">
                <a:solidFill>
                  <a:schemeClr val="tx1"/>
                </a:solidFill>
              </a:rPr>
              <a:t>principalmente maniobras calmantes, frotaciones, presiones y vibraciones.</a:t>
            </a:r>
          </a:p>
          <a:p>
            <a:pPr>
              <a:buFont typeface="Wingdings" panose="05000000000000000000" pitchFamily="2" charset="2"/>
              <a:buChar char="§"/>
            </a:pPr>
            <a:r>
              <a:rPr lang="es-ES" b="1" dirty="0">
                <a:solidFill>
                  <a:schemeClr val="tx1"/>
                </a:solidFill>
              </a:rPr>
              <a:t>Drenaje linfático manual.</a:t>
            </a:r>
          </a:p>
          <a:p>
            <a:r>
              <a:rPr lang="es-ES" b="1" u="sng" dirty="0">
                <a:solidFill>
                  <a:schemeClr val="accent2"/>
                </a:solidFill>
              </a:rPr>
              <a:t>Asesoramiento profesional</a:t>
            </a:r>
          </a:p>
          <a:p>
            <a:pPr>
              <a:buFont typeface="Wingdings" panose="05000000000000000000" pitchFamily="2" charset="2"/>
              <a:buChar char="§"/>
            </a:pPr>
            <a:r>
              <a:rPr lang="es-ES" dirty="0">
                <a:solidFill>
                  <a:schemeClr val="tx1"/>
                </a:solidFill>
              </a:rPr>
              <a:t>Por las mañanas, uso de emulsiones de limpieza y loción calmante, así como la aplicación de una crema hidratante con protección solar.</a:t>
            </a:r>
          </a:p>
          <a:p>
            <a:pPr>
              <a:buFont typeface="Wingdings" panose="05000000000000000000" pitchFamily="2" charset="2"/>
              <a:buChar char="§"/>
            </a:pPr>
            <a:r>
              <a:rPr lang="es-ES" dirty="0">
                <a:solidFill>
                  <a:schemeClr val="tx1"/>
                </a:solidFill>
              </a:rPr>
              <a:t>Por la noche la limpieza con emulsión y loción calmante, acompañada de una crema hidronutritiva con sustancias descongestivas.</a:t>
            </a:r>
          </a:p>
        </p:txBody>
      </p:sp>
    </p:spTree>
    <p:extLst>
      <p:ext uri="{BB962C8B-B14F-4D97-AF65-F5344CB8AC3E}">
        <p14:creationId xmlns:p14="http://schemas.microsoft.com/office/powerpoint/2010/main" val="40335194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D5DE6254-B0B5-6626-FE10-AA3EA53C05EC}"/>
              </a:ext>
            </a:extLst>
          </p:cNvPr>
          <p:cNvSpPr>
            <a:spLocks noGrp="1"/>
          </p:cNvSpPr>
          <p:nvPr>
            <p:ph type="title"/>
          </p:nvPr>
        </p:nvSpPr>
        <p:spPr>
          <a:xfrm>
            <a:off x="2592925" y="624110"/>
            <a:ext cx="8911687" cy="1280890"/>
          </a:xfrm>
        </p:spPr>
        <p:txBody>
          <a:bodyPr>
            <a:normAutofit/>
          </a:bodyPr>
          <a:lstStyle/>
          <a:p>
            <a:r>
              <a:rPr lang="es-ES" b="1" dirty="0">
                <a:solidFill>
                  <a:schemeClr val="accent1"/>
                </a:solidFill>
              </a:rPr>
              <a:t>ALTERACIONES DE LA SECRECIÓN SEBÁCEA </a:t>
            </a:r>
          </a:p>
        </p:txBody>
      </p:sp>
      <p:sp>
        <p:nvSpPr>
          <p:cNvPr id="5" name="Marcador de contenido 4">
            <a:extLst>
              <a:ext uri="{FF2B5EF4-FFF2-40B4-BE49-F238E27FC236}">
                <a16:creationId xmlns:a16="http://schemas.microsoft.com/office/drawing/2014/main" id="{23F1D483-92BB-F842-AB55-04C1A6C66E58}"/>
              </a:ext>
            </a:extLst>
          </p:cNvPr>
          <p:cNvSpPr>
            <a:spLocks noGrp="1"/>
          </p:cNvSpPr>
          <p:nvPr>
            <p:ph idx="1"/>
          </p:nvPr>
        </p:nvSpPr>
        <p:spPr>
          <a:xfrm>
            <a:off x="2589212" y="2125362"/>
            <a:ext cx="5835121" cy="3785860"/>
          </a:xfrm>
        </p:spPr>
        <p:txBody>
          <a:bodyPr>
            <a:normAutofit/>
          </a:bodyPr>
          <a:lstStyle/>
          <a:p>
            <a:pPr>
              <a:lnSpc>
                <a:spcPct val="90000"/>
              </a:lnSpc>
            </a:pPr>
            <a:r>
              <a:rPr lang="es-ES" sz="1500"/>
              <a:t>El exceso en la secreción genera la piel grasa, seborreica, acneica o mixta; y por defecto, seca alípica.</a:t>
            </a:r>
          </a:p>
          <a:p>
            <a:pPr>
              <a:lnSpc>
                <a:spcPct val="90000"/>
              </a:lnSpc>
            </a:pPr>
            <a:r>
              <a:rPr lang="es-ES" sz="1500"/>
              <a:t>Tratamientos de la piel grasa: Regular la secreción sebácea, prevenir las infecciones por la contaminación con bacterias y factores externos, mantener la higiene e hidratación de la piel y restablecer el pH normal</a:t>
            </a:r>
          </a:p>
          <a:p>
            <a:pPr>
              <a:lnSpc>
                <a:spcPct val="90000"/>
              </a:lnSpc>
            </a:pPr>
            <a:r>
              <a:rPr lang="es-ES" sz="1500"/>
              <a:t>Tratamiento de la piel con seborrea: Las actuaciones van dirigidas a normalizar la secreción sebácea y a mantener la higiene de la piel. Se evitan los cosméticos muy astringentes, ya que pueden irritar en exceso y producir un efecto rebote que empeore los síntomas. Las más especificas en este tratamiento son aquellas que van destinadas a afinar el espesor de la capa córnea y a disminuir el exceso de producción de sebo</a:t>
            </a:r>
          </a:p>
        </p:txBody>
      </p:sp>
      <p:pic>
        <p:nvPicPr>
          <p:cNvPr id="7" name="Imagen 6">
            <a:extLst>
              <a:ext uri="{FF2B5EF4-FFF2-40B4-BE49-F238E27FC236}">
                <a16:creationId xmlns:a16="http://schemas.microsoft.com/office/drawing/2014/main" id="{90BC1DFA-C280-C294-E9DA-51D32AA139F7}"/>
              </a:ext>
            </a:extLst>
          </p:cNvPr>
          <p:cNvPicPr>
            <a:picLocks noChangeAspect="1"/>
          </p:cNvPicPr>
          <p:nvPr/>
        </p:nvPicPr>
        <p:blipFill>
          <a:blip r:embed="rId2"/>
          <a:stretch>
            <a:fillRect/>
          </a:stretch>
        </p:blipFill>
        <p:spPr>
          <a:xfrm>
            <a:off x="9272861" y="2124215"/>
            <a:ext cx="1590341" cy="1811781"/>
          </a:xfrm>
          <a:prstGeom prst="rect">
            <a:avLst/>
          </a:prstGeom>
        </p:spPr>
      </p:pic>
      <p:pic>
        <p:nvPicPr>
          <p:cNvPr id="9" name="Imagen 8">
            <a:extLst>
              <a:ext uri="{FF2B5EF4-FFF2-40B4-BE49-F238E27FC236}">
                <a16:creationId xmlns:a16="http://schemas.microsoft.com/office/drawing/2014/main" id="{7E0DC5E0-E3E2-8C62-7AC7-D6543B6B5A47}"/>
              </a:ext>
            </a:extLst>
          </p:cNvPr>
          <p:cNvPicPr>
            <a:picLocks noChangeAspect="1"/>
          </p:cNvPicPr>
          <p:nvPr/>
        </p:nvPicPr>
        <p:blipFill>
          <a:blip r:embed="rId3"/>
          <a:stretch>
            <a:fillRect/>
          </a:stretch>
        </p:blipFill>
        <p:spPr>
          <a:xfrm>
            <a:off x="8886703" y="4100588"/>
            <a:ext cx="2362657" cy="1810634"/>
          </a:xfrm>
          <a:prstGeom prst="rect">
            <a:avLst/>
          </a:prstGeom>
        </p:spPr>
      </p:pic>
    </p:spTree>
    <p:extLst>
      <p:ext uri="{BB962C8B-B14F-4D97-AF65-F5344CB8AC3E}">
        <p14:creationId xmlns:p14="http://schemas.microsoft.com/office/powerpoint/2010/main" val="11931898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54A5CD-DE7C-ED19-A785-16439E6CBD2E}"/>
              </a:ext>
            </a:extLst>
          </p:cNvPr>
          <p:cNvSpPr>
            <a:spLocks noGrp="1"/>
          </p:cNvSpPr>
          <p:nvPr>
            <p:ph type="title"/>
          </p:nvPr>
        </p:nvSpPr>
        <p:spPr/>
        <p:txBody>
          <a:bodyPr/>
          <a:lstStyle/>
          <a:p>
            <a:r>
              <a:rPr lang="es-ES" b="1" dirty="0">
                <a:solidFill>
                  <a:schemeClr val="accent1"/>
                </a:solidFill>
              </a:rPr>
              <a:t>TRATAMIENTO DEL ENVEJECIMIENTO CUTÁNEO</a:t>
            </a:r>
          </a:p>
        </p:txBody>
      </p:sp>
      <p:sp>
        <p:nvSpPr>
          <p:cNvPr id="3" name="Marcador de contenido 2">
            <a:extLst>
              <a:ext uri="{FF2B5EF4-FFF2-40B4-BE49-F238E27FC236}">
                <a16:creationId xmlns:a16="http://schemas.microsoft.com/office/drawing/2014/main" id="{06E9E2BD-8367-B83A-40F9-7439A4C62732}"/>
              </a:ext>
            </a:extLst>
          </p:cNvPr>
          <p:cNvSpPr>
            <a:spLocks noGrp="1"/>
          </p:cNvSpPr>
          <p:nvPr>
            <p:ph idx="1"/>
          </p:nvPr>
        </p:nvSpPr>
        <p:spPr/>
        <p:txBody>
          <a:bodyPr/>
          <a:lstStyle/>
          <a:p>
            <a:r>
              <a:rPr lang="es-ES" b="1" u="sng" dirty="0">
                <a:solidFill>
                  <a:schemeClr val="accent2"/>
                </a:solidFill>
              </a:rPr>
              <a:t>Técnicas cosméticas </a:t>
            </a:r>
          </a:p>
          <a:p>
            <a:pPr>
              <a:buFont typeface="Wingdings" panose="05000000000000000000" pitchFamily="2" charset="2"/>
              <a:buChar char="§"/>
            </a:pPr>
            <a:r>
              <a:rPr lang="es-ES" b="1" dirty="0">
                <a:solidFill>
                  <a:schemeClr val="tx1"/>
                </a:solidFill>
              </a:rPr>
              <a:t>Tratamientos cosméticos:</a:t>
            </a:r>
            <a:r>
              <a:rPr lang="es-ES" dirty="0">
                <a:solidFill>
                  <a:schemeClr val="tx1"/>
                </a:solidFill>
              </a:rPr>
              <a:t> la nueva cosmética persigue obtener mejores resultados en menos tiempo para todo tipo de envejecimiento.</a:t>
            </a:r>
          </a:p>
          <a:p>
            <a:pPr>
              <a:buFont typeface="Wingdings" panose="05000000000000000000" pitchFamily="2" charset="2"/>
              <a:buChar char="§"/>
            </a:pPr>
            <a:r>
              <a:rPr lang="es-ES" b="1" dirty="0">
                <a:solidFill>
                  <a:schemeClr val="tx1"/>
                </a:solidFill>
              </a:rPr>
              <a:t>Técnicas oclusivas: </a:t>
            </a:r>
            <a:r>
              <a:rPr lang="es-ES" dirty="0">
                <a:solidFill>
                  <a:schemeClr val="tx1"/>
                </a:solidFill>
              </a:rPr>
              <a:t>mejoran la permeabilidad, facilitan la penetración de cosméticos, impiden la pérdida de agua transepidérmica y favorecen la hidratación </a:t>
            </a:r>
          </a:p>
        </p:txBody>
      </p:sp>
    </p:spTree>
    <p:extLst>
      <p:ext uri="{BB962C8B-B14F-4D97-AF65-F5344CB8AC3E}">
        <p14:creationId xmlns:p14="http://schemas.microsoft.com/office/powerpoint/2010/main" val="10254309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FF2022-566B-8CB2-71D1-7FB92B5A86D9}"/>
              </a:ext>
            </a:extLst>
          </p:cNvPr>
          <p:cNvSpPr>
            <a:spLocks noGrp="1"/>
          </p:cNvSpPr>
          <p:nvPr>
            <p:ph type="title"/>
          </p:nvPr>
        </p:nvSpPr>
        <p:spPr>
          <a:xfrm>
            <a:off x="2592925" y="204717"/>
            <a:ext cx="8911687" cy="1064526"/>
          </a:xfrm>
        </p:spPr>
        <p:txBody>
          <a:bodyPr>
            <a:normAutofit fontScale="90000"/>
          </a:bodyPr>
          <a:lstStyle/>
          <a:p>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TRATAMIENTO DEL ENVEJECIMIENTO CUTÁNEO</a:t>
            </a:r>
            <a:endParaRPr lang="es-ES" dirty="0"/>
          </a:p>
        </p:txBody>
      </p:sp>
      <p:sp>
        <p:nvSpPr>
          <p:cNvPr id="3" name="Marcador de contenido 2">
            <a:extLst>
              <a:ext uri="{FF2B5EF4-FFF2-40B4-BE49-F238E27FC236}">
                <a16:creationId xmlns:a16="http://schemas.microsoft.com/office/drawing/2014/main" id="{A6A6EBCC-66F8-F524-DA90-C66CEBEFE787}"/>
              </a:ext>
            </a:extLst>
          </p:cNvPr>
          <p:cNvSpPr>
            <a:spLocks noGrp="1"/>
          </p:cNvSpPr>
          <p:nvPr>
            <p:ph idx="1"/>
          </p:nvPr>
        </p:nvSpPr>
        <p:spPr>
          <a:xfrm>
            <a:off x="1596788" y="1269242"/>
            <a:ext cx="10345003" cy="5384042"/>
          </a:xfrm>
        </p:spPr>
        <p:txBody>
          <a:bodyPr>
            <a:normAutofit fontScale="55000" lnSpcReduction="20000"/>
          </a:bodyPr>
          <a:lstStyle/>
          <a:p>
            <a:r>
              <a:rPr lang="es-ES" b="1" u="sng" dirty="0">
                <a:solidFill>
                  <a:schemeClr val="accent2"/>
                </a:solidFill>
              </a:rPr>
              <a:t>Técnicas </a:t>
            </a:r>
            <a:r>
              <a:rPr lang="es-ES" b="1" u="sng" dirty="0" err="1">
                <a:solidFill>
                  <a:schemeClr val="accent2"/>
                </a:solidFill>
              </a:rPr>
              <a:t>electroestéticas</a:t>
            </a:r>
            <a:endParaRPr lang="es-ES" b="1" u="sng" dirty="0">
              <a:solidFill>
                <a:schemeClr val="accent2"/>
              </a:solidFill>
            </a:endParaRPr>
          </a:p>
          <a:p>
            <a:pPr>
              <a:buFont typeface="Wingdings" panose="05000000000000000000" pitchFamily="2" charset="2"/>
              <a:buChar char="§"/>
            </a:pPr>
            <a:r>
              <a:rPr lang="es-ES" dirty="0">
                <a:solidFill>
                  <a:schemeClr val="tx1"/>
                </a:solidFill>
              </a:rPr>
              <a:t>Brossage o cepillos rotatorios: estimulan la circulación sanguínea, mejoran la permeabilidad cutánea y la regeneración celular.</a:t>
            </a:r>
          </a:p>
          <a:p>
            <a:pPr>
              <a:buFont typeface="Wingdings" panose="05000000000000000000" pitchFamily="2" charset="2"/>
              <a:buChar char="§"/>
            </a:pPr>
            <a:r>
              <a:rPr lang="es-ES" dirty="0">
                <a:solidFill>
                  <a:schemeClr val="tx1"/>
                </a:solidFill>
              </a:rPr>
              <a:t>Microdermoabrasión: provoca hiperemia y renovación celular.</a:t>
            </a:r>
          </a:p>
          <a:p>
            <a:pPr>
              <a:buFont typeface="Wingdings" panose="05000000000000000000" pitchFamily="2" charset="2"/>
              <a:buChar char="§"/>
            </a:pPr>
            <a:r>
              <a:rPr lang="es-ES" dirty="0">
                <a:solidFill>
                  <a:schemeClr val="tx1"/>
                </a:solidFill>
              </a:rPr>
              <a:t>Peeling ultrasónico: renueva el tejido cutáneo y elimina las células muertas.</a:t>
            </a:r>
          </a:p>
          <a:p>
            <a:pPr>
              <a:buFont typeface="Wingdings" panose="05000000000000000000" pitchFamily="2" charset="2"/>
              <a:buChar char="§"/>
            </a:pPr>
            <a:r>
              <a:rPr lang="es-ES" dirty="0">
                <a:solidFill>
                  <a:schemeClr val="tx1"/>
                </a:solidFill>
              </a:rPr>
              <a:t>Vapor de ozono: mejora el metabolismo celular, además de aumentar la hidratación.</a:t>
            </a:r>
          </a:p>
          <a:p>
            <a:pPr>
              <a:buFont typeface="Wingdings" panose="05000000000000000000" pitchFamily="2" charset="2"/>
              <a:buChar char="§"/>
            </a:pPr>
            <a:r>
              <a:rPr lang="es-ES" dirty="0">
                <a:solidFill>
                  <a:schemeClr val="tx1"/>
                </a:solidFill>
              </a:rPr>
              <a:t>Termoterapia con infrarrojos: activa la microcirculación.</a:t>
            </a:r>
          </a:p>
          <a:p>
            <a:pPr>
              <a:buFont typeface="Wingdings" panose="05000000000000000000" pitchFamily="2" charset="2"/>
              <a:buChar char="§"/>
            </a:pPr>
            <a:r>
              <a:rPr lang="es-ES" dirty="0">
                <a:solidFill>
                  <a:schemeClr val="tx1"/>
                </a:solidFill>
              </a:rPr>
              <a:t>Masaje con manovibradores: activa el metabolismo celular y el trofismo.</a:t>
            </a:r>
          </a:p>
          <a:p>
            <a:pPr>
              <a:buFont typeface="Wingdings" panose="05000000000000000000" pitchFamily="2" charset="2"/>
              <a:buChar char="§"/>
            </a:pPr>
            <a:r>
              <a:rPr lang="es-ES" dirty="0">
                <a:solidFill>
                  <a:schemeClr val="tx1"/>
                </a:solidFill>
              </a:rPr>
              <a:t>Pulverizaciones: tonificantes y refrescantes.</a:t>
            </a:r>
          </a:p>
          <a:p>
            <a:pPr>
              <a:buFont typeface="Wingdings" panose="05000000000000000000" pitchFamily="2" charset="2"/>
              <a:buChar char="§"/>
            </a:pPr>
            <a:r>
              <a:rPr lang="es-ES" dirty="0">
                <a:solidFill>
                  <a:schemeClr val="tx1"/>
                </a:solidFill>
              </a:rPr>
              <a:t>Aspiración con ventosas: activa la circulación sanguínea y linfática.</a:t>
            </a:r>
          </a:p>
          <a:p>
            <a:pPr>
              <a:buFont typeface="Wingdings" panose="05000000000000000000" pitchFamily="2" charset="2"/>
              <a:buChar char="§"/>
            </a:pPr>
            <a:r>
              <a:rPr lang="es-ES" dirty="0">
                <a:solidFill>
                  <a:schemeClr val="tx1"/>
                </a:solidFill>
              </a:rPr>
              <a:t>Ionización con </a:t>
            </a:r>
            <a:r>
              <a:rPr lang="es-ES" dirty="0" err="1">
                <a:solidFill>
                  <a:schemeClr val="tx1"/>
                </a:solidFill>
              </a:rPr>
              <a:t>microgalvánica</a:t>
            </a:r>
            <a:r>
              <a:rPr lang="es-ES" dirty="0">
                <a:solidFill>
                  <a:schemeClr val="tx1"/>
                </a:solidFill>
              </a:rPr>
              <a:t>: favorece la penetración de determinadas sustancias ionizables para la piel.</a:t>
            </a:r>
          </a:p>
          <a:p>
            <a:pPr>
              <a:buFont typeface="Wingdings" panose="05000000000000000000" pitchFamily="2" charset="2"/>
              <a:buChar char="§"/>
            </a:pPr>
            <a:r>
              <a:rPr lang="es-ES" dirty="0">
                <a:solidFill>
                  <a:schemeClr val="tx1"/>
                </a:solidFill>
              </a:rPr>
              <a:t>Galvanización: produce hiperemia y estimula la circulación sanguínea y linfática.</a:t>
            </a:r>
          </a:p>
          <a:p>
            <a:pPr>
              <a:buFont typeface="Wingdings" panose="05000000000000000000" pitchFamily="2" charset="2"/>
              <a:buChar char="§"/>
            </a:pPr>
            <a:r>
              <a:rPr lang="es-ES" dirty="0">
                <a:solidFill>
                  <a:schemeClr val="tx1"/>
                </a:solidFill>
              </a:rPr>
              <a:t>Electroporación o mesoterapia virtual: favorece la penetración transepidérmica de activos cosméticos. Mejora la microcirculación y la hidratación cutánea.</a:t>
            </a:r>
          </a:p>
          <a:p>
            <a:pPr>
              <a:buFont typeface="Wingdings" panose="05000000000000000000" pitchFamily="2" charset="2"/>
              <a:buChar char="§"/>
            </a:pPr>
            <a:r>
              <a:rPr lang="es-ES" dirty="0">
                <a:solidFill>
                  <a:schemeClr val="tx1"/>
                </a:solidFill>
              </a:rPr>
              <a:t>Alta frecuencia en masaje indirecto: penetración de principios activos </a:t>
            </a:r>
          </a:p>
          <a:p>
            <a:pPr>
              <a:buFont typeface="Wingdings" panose="05000000000000000000" pitchFamily="2" charset="2"/>
              <a:buChar char="§"/>
            </a:pPr>
            <a:r>
              <a:rPr lang="es-ES" dirty="0">
                <a:solidFill>
                  <a:schemeClr val="tx1"/>
                </a:solidFill>
              </a:rPr>
              <a:t>Diatermia capacitiva: estimula la circulación sanguínea, la nutrición celular y mejora la penetración transepidérmica de cosméticos.</a:t>
            </a:r>
          </a:p>
          <a:p>
            <a:pPr>
              <a:buFont typeface="Wingdings" panose="05000000000000000000" pitchFamily="2" charset="2"/>
              <a:buChar char="§"/>
            </a:pPr>
            <a:r>
              <a:rPr lang="es-ES" dirty="0">
                <a:solidFill>
                  <a:schemeClr val="tx1"/>
                </a:solidFill>
              </a:rPr>
              <a:t>Radiofrecuencia conductiva: mejora la microcirculación y provoca un estímulo de los procesos celulares.</a:t>
            </a:r>
          </a:p>
          <a:p>
            <a:pPr>
              <a:buFont typeface="Wingdings" panose="05000000000000000000" pitchFamily="2" charset="2"/>
              <a:buChar char="§"/>
            </a:pPr>
            <a:r>
              <a:rPr lang="es-ES" dirty="0">
                <a:solidFill>
                  <a:schemeClr val="tx1"/>
                </a:solidFill>
              </a:rPr>
              <a:t>IPL: estimulante del trofismo y la renovación celular.</a:t>
            </a:r>
          </a:p>
          <a:p>
            <a:pPr>
              <a:buFont typeface="Wingdings" panose="05000000000000000000" pitchFamily="2" charset="2"/>
              <a:buChar char="§"/>
            </a:pPr>
            <a:r>
              <a:rPr lang="es-ES" dirty="0">
                <a:solidFill>
                  <a:schemeClr val="tx1"/>
                </a:solidFill>
              </a:rPr>
              <a:t>Fototerapia LED: de color verde. Tiene un efecto antienvejecimiento.</a:t>
            </a:r>
          </a:p>
          <a:p>
            <a:pPr>
              <a:buFont typeface="Wingdings" panose="05000000000000000000" pitchFamily="2" charset="2"/>
              <a:buChar char="§"/>
            </a:pPr>
            <a:r>
              <a:rPr lang="es-ES" dirty="0">
                <a:solidFill>
                  <a:schemeClr val="tx1"/>
                </a:solidFill>
              </a:rPr>
              <a:t>Corrientes </a:t>
            </a:r>
            <a:r>
              <a:rPr lang="es-ES" dirty="0" err="1">
                <a:solidFill>
                  <a:schemeClr val="tx1"/>
                </a:solidFill>
              </a:rPr>
              <a:t>excitomotrices</a:t>
            </a:r>
            <a:r>
              <a:rPr lang="es-ES" dirty="0">
                <a:solidFill>
                  <a:schemeClr val="tx1"/>
                </a:solidFill>
              </a:rPr>
              <a:t> de baja frecuencia: producen </a:t>
            </a:r>
            <a:r>
              <a:rPr lang="es-ES" dirty="0" err="1">
                <a:solidFill>
                  <a:schemeClr val="tx1"/>
                </a:solidFill>
              </a:rPr>
              <a:t>contración</a:t>
            </a:r>
            <a:r>
              <a:rPr lang="es-ES" dirty="0">
                <a:solidFill>
                  <a:schemeClr val="tx1"/>
                </a:solidFill>
              </a:rPr>
              <a:t> y fortalecimiento muscular, y estimulan la circulación sanguínea  y linfática.</a:t>
            </a:r>
          </a:p>
          <a:p>
            <a:pPr>
              <a:buFont typeface="Wingdings" panose="05000000000000000000" pitchFamily="2" charset="2"/>
              <a:buChar char="§"/>
            </a:pPr>
            <a:r>
              <a:rPr lang="es-ES" dirty="0" err="1">
                <a:solidFill>
                  <a:schemeClr val="tx1"/>
                </a:solidFill>
              </a:rPr>
              <a:t>Electrolifting</a:t>
            </a:r>
            <a:r>
              <a:rPr lang="es-ES" dirty="0">
                <a:solidFill>
                  <a:schemeClr val="tx1"/>
                </a:solidFill>
              </a:rPr>
              <a:t>: aumenta el aporte de oxigeno y nutrientes.</a:t>
            </a:r>
          </a:p>
          <a:p>
            <a:pPr>
              <a:buFont typeface="Wingdings" panose="05000000000000000000" pitchFamily="2" charset="2"/>
              <a:buChar char="§"/>
            </a:pPr>
            <a:r>
              <a:rPr lang="es-ES" dirty="0">
                <a:solidFill>
                  <a:schemeClr val="tx1"/>
                </a:solidFill>
              </a:rPr>
              <a:t>Oxigenoterapia : aumenta la hidratación, estimula la microcirculación cutánea y mejora los signos de envejecimiento de la piel, como las líneas y arrugas de expresión.</a:t>
            </a:r>
          </a:p>
          <a:p>
            <a:pPr>
              <a:buFont typeface="Wingdings" panose="05000000000000000000" pitchFamily="2" charset="2"/>
              <a:buChar char="§"/>
            </a:pPr>
            <a:endParaRPr lang="es-ES" dirty="0">
              <a:solidFill>
                <a:schemeClr val="tx1"/>
              </a:solidFill>
            </a:endParaRPr>
          </a:p>
        </p:txBody>
      </p:sp>
    </p:spTree>
    <p:extLst>
      <p:ext uri="{BB962C8B-B14F-4D97-AF65-F5344CB8AC3E}">
        <p14:creationId xmlns:p14="http://schemas.microsoft.com/office/powerpoint/2010/main" val="41085341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00A89EB-33A2-33FC-4ABE-88F68886CD34}"/>
              </a:ext>
            </a:extLst>
          </p:cNvPr>
          <p:cNvSpPr>
            <a:spLocks noGrp="1"/>
          </p:cNvSpPr>
          <p:nvPr>
            <p:ph type="title"/>
          </p:nvPr>
        </p:nvSpPr>
        <p:spPr/>
        <p:txBody>
          <a:bodyPr/>
          <a:lstStyle/>
          <a:p>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TRATAMIENTO DEL ENVEJECIMIENTO CUTÁNEO</a:t>
            </a:r>
            <a:endParaRPr lang="es-ES" dirty="0"/>
          </a:p>
        </p:txBody>
      </p:sp>
      <p:sp>
        <p:nvSpPr>
          <p:cNvPr id="3" name="Marcador de contenido 2">
            <a:extLst>
              <a:ext uri="{FF2B5EF4-FFF2-40B4-BE49-F238E27FC236}">
                <a16:creationId xmlns:a16="http://schemas.microsoft.com/office/drawing/2014/main" id="{E254BB6F-135E-88A2-0338-28DD252D1DC6}"/>
              </a:ext>
            </a:extLst>
          </p:cNvPr>
          <p:cNvSpPr>
            <a:spLocks noGrp="1"/>
          </p:cNvSpPr>
          <p:nvPr>
            <p:ph idx="1"/>
          </p:nvPr>
        </p:nvSpPr>
        <p:spPr/>
        <p:txBody>
          <a:bodyPr>
            <a:normAutofit lnSpcReduction="10000"/>
          </a:bodyPr>
          <a:lstStyle/>
          <a:p>
            <a:r>
              <a:rPr lang="es-ES" b="1" u="sng" dirty="0">
                <a:solidFill>
                  <a:schemeClr val="accent2"/>
                </a:solidFill>
              </a:rPr>
              <a:t>Técnicas</a:t>
            </a:r>
            <a:r>
              <a:rPr lang="es-ES" dirty="0"/>
              <a:t> </a:t>
            </a:r>
            <a:r>
              <a:rPr lang="es-ES" b="1" u="sng" dirty="0">
                <a:solidFill>
                  <a:schemeClr val="accent2"/>
                </a:solidFill>
              </a:rPr>
              <a:t>manuales</a:t>
            </a:r>
          </a:p>
          <a:p>
            <a:pPr>
              <a:buFont typeface="Wingdings" panose="05000000000000000000" pitchFamily="2" charset="2"/>
              <a:buChar char="§"/>
            </a:pPr>
            <a:r>
              <a:rPr lang="es-ES" b="1" dirty="0">
                <a:solidFill>
                  <a:schemeClr val="tx1"/>
                </a:solidFill>
              </a:rPr>
              <a:t>Masaje facial: </a:t>
            </a:r>
            <a:r>
              <a:rPr lang="es-ES" dirty="0">
                <a:solidFill>
                  <a:schemeClr val="tx1"/>
                </a:solidFill>
              </a:rPr>
              <a:t>maniobras indicadas para cada alteración.</a:t>
            </a:r>
          </a:p>
          <a:p>
            <a:pPr>
              <a:buFont typeface="Wingdings" panose="05000000000000000000" pitchFamily="2" charset="2"/>
              <a:buChar char="§"/>
            </a:pPr>
            <a:r>
              <a:rPr lang="es-ES" b="1" dirty="0">
                <a:solidFill>
                  <a:schemeClr val="tx1"/>
                </a:solidFill>
              </a:rPr>
              <a:t>DLM: </a:t>
            </a:r>
            <a:r>
              <a:rPr lang="es-ES" dirty="0">
                <a:solidFill>
                  <a:schemeClr val="tx1"/>
                </a:solidFill>
              </a:rPr>
              <a:t>favorece la eliminación de los líquidos y desechos metabólicos.</a:t>
            </a:r>
          </a:p>
          <a:p>
            <a:pPr>
              <a:buFont typeface="Wingdings" panose="05000000000000000000" pitchFamily="2" charset="2"/>
              <a:buChar char="§"/>
            </a:pPr>
            <a:r>
              <a:rPr lang="es-ES" b="1" dirty="0">
                <a:solidFill>
                  <a:schemeClr val="tx1"/>
                </a:solidFill>
              </a:rPr>
              <a:t>Digitopuntura y shiatsu: </a:t>
            </a:r>
            <a:r>
              <a:rPr lang="es-ES" dirty="0">
                <a:solidFill>
                  <a:schemeClr val="tx1"/>
                </a:solidFill>
              </a:rPr>
              <a:t>reequilibran la fisiología tisular y el tono muscular.</a:t>
            </a:r>
          </a:p>
          <a:p>
            <a:r>
              <a:rPr lang="es-ES" b="1" u="sng" dirty="0">
                <a:solidFill>
                  <a:schemeClr val="accent2"/>
                </a:solidFill>
              </a:rPr>
              <a:t>Asesoramiento profesional</a:t>
            </a:r>
          </a:p>
          <a:p>
            <a:pPr>
              <a:buFont typeface="Wingdings" panose="05000000000000000000" pitchFamily="2" charset="2"/>
              <a:buChar char="§"/>
            </a:pPr>
            <a:r>
              <a:rPr lang="es-ES" dirty="0">
                <a:solidFill>
                  <a:schemeClr val="tx1"/>
                </a:solidFill>
              </a:rPr>
              <a:t>Por las mañanas desmaquillar  la piel con una loción limpiadora suave y de agua floral. Aplicar una crema hidratante con SPF.</a:t>
            </a:r>
          </a:p>
          <a:p>
            <a:pPr>
              <a:buFont typeface="Wingdings" panose="05000000000000000000" pitchFamily="2" charset="2"/>
              <a:buChar char="§"/>
            </a:pPr>
            <a:r>
              <a:rPr lang="es-ES" dirty="0">
                <a:solidFill>
                  <a:schemeClr val="tx1"/>
                </a:solidFill>
              </a:rPr>
              <a:t>Por las noches desmaquillar con emulsión limpiadora y tónico de extractos vegetales.</a:t>
            </a:r>
          </a:p>
          <a:p>
            <a:pPr>
              <a:buFont typeface="Wingdings" panose="05000000000000000000" pitchFamily="2" charset="2"/>
              <a:buChar char="§"/>
            </a:pPr>
            <a:r>
              <a:rPr lang="es-ES" dirty="0">
                <a:solidFill>
                  <a:schemeClr val="tx1"/>
                </a:solidFill>
              </a:rPr>
              <a:t>Una vez por semana se puede aplicar una mascarilla facial nutritiva y tensora.</a:t>
            </a:r>
          </a:p>
        </p:txBody>
      </p:sp>
    </p:spTree>
    <p:extLst>
      <p:ext uri="{BB962C8B-B14F-4D97-AF65-F5344CB8AC3E}">
        <p14:creationId xmlns:p14="http://schemas.microsoft.com/office/powerpoint/2010/main" val="3636148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BD30EA2-8070-48EC-BC41-2869CA1A91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C1FEED17-189B-108F-0575-ECDC02097B3F}"/>
              </a:ext>
            </a:extLst>
          </p:cNvPr>
          <p:cNvSpPr>
            <a:spLocks noGrp="1"/>
          </p:cNvSpPr>
          <p:nvPr>
            <p:ph type="title"/>
          </p:nvPr>
        </p:nvSpPr>
        <p:spPr>
          <a:xfrm>
            <a:off x="649224" y="645106"/>
            <a:ext cx="3650279" cy="1259894"/>
          </a:xfrm>
        </p:spPr>
        <p:txBody>
          <a:bodyPr>
            <a:normAutofit/>
          </a:bodyPr>
          <a:lstStyle/>
          <a:p>
            <a:pPr>
              <a:lnSpc>
                <a:spcPct val="90000"/>
              </a:lnSpc>
            </a:pPr>
            <a:r>
              <a:rPr lang="es-ES" sz="2800" dirty="0"/>
              <a:t>        </a:t>
            </a:r>
            <a:r>
              <a:rPr lang="es-ES" sz="2800" b="1" dirty="0">
                <a:solidFill>
                  <a:schemeClr val="accent1"/>
                </a:solidFill>
              </a:rPr>
              <a:t>TRATAMIENTO DEL ACNÉ </a:t>
            </a:r>
          </a:p>
        </p:txBody>
      </p:sp>
      <p:sp>
        <p:nvSpPr>
          <p:cNvPr id="12" name="Rectangle 11">
            <a:extLst>
              <a:ext uri="{FF2B5EF4-FFF2-40B4-BE49-F238E27FC236}">
                <a16:creationId xmlns:a16="http://schemas.microsoft.com/office/drawing/2014/main" id="{BF40D12C-3EB2-43EA-A6B2-81D1325190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sp>
        <p:nvSpPr>
          <p:cNvPr id="3" name="Marcador de contenido 2">
            <a:extLst>
              <a:ext uri="{FF2B5EF4-FFF2-40B4-BE49-F238E27FC236}">
                <a16:creationId xmlns:a16="http://schemas.microsoft.com/office/drawing/2014/main" id="{0B823608-38CB-1768-EE06-967FC5E52C33}"/>
              </a:ext>
            </a:extLst>
          </p:cNvPr>
          <p:cNvSpPr>
            <a:spLocks noGrp="1"/>
          </p:cNvSpPr>
          <p:nvPr>
            <p:ph idx="1"/>
          </p:nvPr>
        </p:nvSpPr>
        <p:spPr>
          <a:xfrm>
            <a:off x="649225" y="2133600"/>
            <a:ext cx="3650278" cy="3759253"/>
          </a:xfrm>
        </p:spPr>
        <p:txBody>
          <a:bodyPr>
            <a:normAutofit fontScale="85000" lnSpcReduction="20000"/>
          </a:bodyPr>
          <a:lstStyle/>
          <a:p>
            <a:r>
              <a:rPr lang="es-ES" dirty="0"/>
              <a:t>El acné se localiza preferentemente en la cara, la espalda, la nuca, la parte superior del tronco, los hombros y los brazos </a:t>
            </a:r>
          </a:p>
          <a:p>
            <a:r>
              <a:rPr lang="es-ES" dirty="0"/>
              <a:t>El dermatólogo es quien valora la afección pone un tratamiento médico y propone el tratamiento estético.</a:t>
            </a:r>
          </a:p>
          <a:p>
            <a:r>
              <a:rPr lang="es-ES" dirty="0"/>
              <a:t>El tratamiento del acné tiene como objetivos: disminuir la secreción sebácea, reducir la capa córnea, rebajar la población bacteriana y la inflamación, mantener la higiene general y, en especial, de la zona afectada, mejorar la hidratación cutánea.</a:t>
            </a:r>
          </a:p>
        </p:txBody>
      </p:sp>
      <p:pic>
        <p:nvPicPr>
          <p:cNvPr id="5" name="Imagen 4">
            <a:extLst>
              <a:ext uri="{FF2B5EF4-FFF2-40B4-BE49-F238E27FC236}">
                <a16:creationId xmlns:a16="http://schemas.microsoft.com/office/drawing/2014/main" id="{22CDCE5D-3084-6FAC-1C35-CB3945FAA242}"/>
              </a:ext>
            </a:extLst>
          </p:cNvPr>
          <p:cNvPicPr>
            <a:picLocks noChangeAspect="1"/>
          </p:cNvPicPr>
          <p:nvPr/>
        </p:nvPicPr>
        <p:blipFill>
          <a:blip r:embed="rId2"/>
          <a:srcRect t="1581"/>
          <a:stretch/>
        </p:blipFill>
        <p:spPr>
          <a:xfrm>
            <a:off x="4619543" y="640080"/>
            <a:ext cx="6953577" cy="5252773"/>
          </a:xfrm>
          <a:prstGeom prst="rect">
            <a:avLst/>
          </a:prstGeom>
        </p:spPr>
      </p:pic>
      <p:sp>
        <p:nvSpPr>
          <p:cNvPr id="14" name="Freeform 11">
            <a:extLst>
              <a:ext uri="{FF2B5EF4-FFF2-40B4-BE49-F238E27FC236}">
                <a16:creationId xmlns:a16="http://schemas.microsoft.com/office/drawing/2014/main" id="{A796071E-2EB3-4DB7-AC56-CCD9693498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858040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7377F2-07DF-684B-E4A1-0871DDBD85F6}"/>
              </a:ext>
            </a:extLst>
          </p:cNvPr>
          <p:cNvSpPr>
            <a:spLocks noGrp="1"/>
          </p:cNvSpPr>
          <p:nvPr>
            <p:ph type="title"/>
          </p:nvPr>
        </p:nvSpPr>
        <p:spPr>
          <a:xfrm>
            <a:off x="2601393" y="630828"/>
            <a:ext cx="4790008" cy="1280890"/>
          </a:xfrm>
        </p:spPr>
        <p:txBody>
          <a:bodyPr>
            <a:normAutofit/>
          </a:bodyPr>
          <a:lstStyle/>
          <a:p>
            <a:r>
              <a:rPr lang="es-ES" b="1" dirty="0">
                <a:solidFill>
                  <a:schemeClr val="accent1"/>
                </a:solidFill>
              </a:rPr>
              <a:t>TRATAMIENTO DE LA PIEL SECA ALÍPICA</a:t>
            </a:r>
            <a:r>
              <a:rPr lang="es-ES" dirty="0">
                <a:solidFill>
                  <a:schemeClr val="accent1"/>
                </a:solidFill>
              </a:rPr>
              <a:t> </a:t>
            </a:r>
          </a:p>
        </p:txBody>
      </p:sp>
      <p:sp>
        <p:nvSpPr>
          <p:cNvPr id="3" name="Marcador de contenido 2">
            <a:extLst>
              <a:ext uri="{FF2B5EF4-FFF2-40B4-BE49-F238E27FC236}">
                <a16:creationId xmlns:a16="http://schemas.microsoft.com/office/drawing/2014/main" id="{9306AF67-DE5A-57D0-1887-60B960C5CB93}"/>
              </a:ext>
            </a:extLst>
          </p:cNvPr>
          <p:cNvSpPr>
            <a:spLocks noGrp="1"/>
          </p:cNvSpPr>
          <p:nvPr>
            <p:ph idx="1"/>
          </p:nvPr>
        </p:nvSpPr>
        <p:spPr>
          <a:xfrm>
            <a:off x="2589213" y="2040467"/>
            <a:ext cx="4802188" cy="3870755"/>
          </a:xfrm>
        </p:spPr>
        <p:txBody>
          <a:bodyPr>
            <a:normAutofit/>
          </a:bodyPr>
          <a:lstStyle/>
          <a:p>
            <a:pPr>
              <a:lnSpc>
                <a:spcPct val="90000"/>
              </a:lnSpc>
            </a:pPr>
            <a:r>
              <a:rPr lang="es-ES" sz="1400"/>
              <a:t>En este tipo de piel, la secreción sebácea está disminuida y la emulsión epicutánea de tipo O/W es insuficiente o carente. Presenta una falta de lípidos hidrófilos  que retengan el agua, lo que justifica que, en ocasiones, vaya asociada a la deshidratación. El manto hidrolipídico se presenta  alterado y, en consecuencia, la piel está desprotegida ante los agentes externos.</a:t>
            </a:r>
          </a:p>
          <a:p>
            <a:pPr>
              <a:lnSpc>
                <a:spcPct val="90000"/>
              </a:lnSpc>
            </a:pPr>
            <a:r>
              <a:rPr lang="es-ES" sz="1400"/>
              <a:t>Los objetivos del tratamiento son aportar agentes hidrolipídicos que lubriquen e hidratan la piel, prevenir su envejecimiento y protegerla ante agentes externos.</a:t>
            </a:r>
          </a:p>
          <a:p>
            <a:pPr>
              <a:lnSpc>
                <a:spcPct val="90000"/>
              </a:lnSpc>
            </a:pPr>
            <a:r>
              <a:rPr lang="es-ES" sz="1400"/>
              <a:t>El tratamiento es, básicamente cosmético y manual. En técnicas </a:t>
            </a:r>
            <a:r>
              <a:rPr lang="es-ES" sz="1400" err="1"/>
              <a:t>electroestéticas</a:t>
            </a:r>
            <a:r>
              <a:rPr lang="es-ES" sz="1400"/>
              <a:t> se puede utilizar la fototerapia LED de color rojo por sus efectos estimulantes y reguladores. Se evitarán las técnicas que aporta calor.</a:t>
            </a:r>
          </a:p>
        </p:txBody>
      </p:sp>
      <p:pic>
        <p:nvPicPr>
          <p:cNvPr id="5" name="Imagen 4">
            <a:extLst>
              <a:ext uri="{FF2B5EF4-FFF2-40B4-BE49-F238E27FC236}">
                <a16:creationId xmlns:a16="http://schemas.microsoft.com/office/drawing/2014/main" id="{22F0CF8E-4356-8A43-9106-2EE551C616A7}"/>
              </a:ext>
            </a:extLst>
          </p:cNvPr>
          <p:cNvPicPr>
            <a:picLocks noChangeAspect="1"/>
          </p:cNvPicPr>
          <p:nvPr/>
        </p:nvPicPr>
        <p:blipFill>
          <a:blip r:embed="rId2"/>
          <a:srcRect l="22781" r="23034"/>
          <a:stretch/>
        </p:blipFill>
        <p:spPr>
          <a:xfrm>
            <a:off x="7736146" y="711199"/>
            <a:ext cx="3768466" cy="5419237"/>
          </a:xfrm>
          <a:prstGeom prst="rect">
            <a:avLst/>
          </a:prstGeom>
        </p:spPr>
      </p:pic>
    </p:spTree>
    <p:extLst>
      <p:ext uri="{BB962C8B-B14F-4D97-AF65-F5344CB8AC3E}">
        <p14:creationId xmlns:p14="http://schemas.microsoft.com/office/powerpoint/2010/main" val="44368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7" name="Rectangle 9">
            <a:extLst>
              <a:ext uri="{FF2B5EF4-FFF2-40B4-BE49-F238E27FC236}">
                <a16:creationId xmlns:a16="http://schemas.microsoft.com/office/drawing/2014/main" id="{FBFE3618-8387-4153-870E-99EA1B9784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FACFD2E2-34B0-8065-764D-A79F84D8EBFE}"/>
              </a:ext>
            </a:extLst>
          </p:cNvPr>
          <p:cNvSpPr>
            <a:spLocks noGrp="1"/>
          </p:cNvSpPr>
          <p:nvPr>
            <p:ph type="title"/>
          </p:nvPr>
        </p:nvSpPr>
        <p:spPr>
          <a:xfrm>
            <a:off x="649224" y="645106"/>
            <a:ext cx="3650279" cy="1259894"/>
          </a:xfrm>
        </p:spPr>
        <p:txBody>
          <a:bodyPr>
            <a:normAutofit/>
          </a:bodyPr>
          <a:lstStyle/>
          <a:p>
            <a:pPr>
              <a:lnSpc>
                <a:spcPct val="90000"/>
              </a:lnSpc>
            </a:pPr>
            <a:r>
              <a:rPr lang="es-ES" sz="2800" b="1" dirty="0">
                <a:solidFill>
                  <a:schemeClr val="accent1"/>
                </a:solidFill>
              </a:rPr>
              <a:t>TRATAMIENTO DE LAS PIGMENTACIONES </a:t>
            </a:r>
          </a:p>
        </p:txBody>
      </p:sp>
      <p:sp>
        <p:nvSpPr>
          <p:cNvPr id="8" name="Rectangle 11">
            <a:extLst>
              <a:ext uri="{FF2B5EF4-FFF2-40B4-BE49-F238E27FC236}">
                <a16:creationId xmlns:a16="http://schemas.microsoft.com/office/drawing/2014/main" id="{BB99A42A-5548-4BB8-9115-A05821C360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sp>
        <p:nvSpPr>
          <p:cNvPr id="3" name="Marcador de contenido 2">
            <a:extLst>
              <a:ext uri="{FF2B5EF4-FFF2-40B4-BE49-F238E27FC236}">
                <a16:creationId xmlns:a16="http://schemas.microsoft.com/office/drawing/2014/main" id="{01B9099A-2622-C3FE-E0AE-5ADC6B21FBA2}"/>
              </a:ext>
            </a:extLst>
          </p:cNvPr>
          <p:cNvSpPr>
            <a:spLocks noGrp="1"/>
          </p:cNvSpPr>
          <p:nvPr>
            <p:ph idx="1"/>
          </p:nvPr>
        </p:nvSpPr>
        <p:spPr>
          <a:xfrm>
            <a:off x="649225" y="2133600"/>
            <a:ext cx="3650278" cy="3759253"/>
          </a:xfrm>
        </p:spPr>
        <p:txBody>
          <a:bodyPr>
            <a:normAutofit/>
          </a:bodyPr>
          <a:lstStyle/>
          <a:p>
            <a:pPr>
              <a:lnSpc>
                <a:spcPct val="90000"/>
              </a:lnSpc>
            </a:pPr>
            <a:r>
              <a:rPr lang="es-ES" sz="1300"/>
              <a:t>Las principales alteraciones de la pigmentación de la piel o hipercromías son:</a:t>
            </a:r>
          </a:p>
          <a:p>
            <a:pPr>
              <a:lnSpc>
                <a:spcPct val="90000"/>
              </a:lnSpc>
              <a:buFont typeface="Wingdings" panose="05000000000000000000" pitchFamily="2" charset="2"/>
              <a:buChar char="Ø"/>
            </a:pPr>
            <a:r>
              <a:rPr lang="es-ES" sz="1300" b="1"/>
              <a:t>Melasma o cloasma: </a:t>
            </a:r>
            <a:r>
              <a:rPr lang="es-ES" sz="1300"/>
              <a:t>Se produce por un aumento focal de producción de melanina por hiperestimulación de los melanocitos. Se agrava con la exposición solar, por lo que el tratamiento se debe realizar en el otoño-invierno.</a:t>
            </a:r>
          </a:p>
          <a:p>
            <a:pPr>
              <a:lnSpc>
                <a:spcPct val="90000"/>
              </a:lnSpc>
              <a:buFont typeface="Wingdings" panose="05000000000000000000" pitchFamily="2" charset="2"/>
              <a:buChar char="Ø"/>
            </a:pPr>
            <a:r>
              <a:rPr lang="es-ES" sz="1300" b="1"/>
              <a:t>Efélides:</a:t>
            </a:r>
            <a:r>
              <a:rPr lang="es-ES" sz="1300"/>
              <a:t> </a:t>
            </a:r>
            <a:r>
              <a:rPr lang="es-ES" sz="1300" b="1"/>
              <a:t> </a:t>
            </a:r>
            <a:r>
              <a:rPr lang="es-ES" sz="1300"/>
              <a:t>Conocidas como pecas, constituyen una alteración congénita que se pronuncia con la exposición al sol. Carecen de tratamiento estético, aunque si se ha tomado el sol y están más oscuras, se pueden tratar como un melasma para aclararlas. El tratamiento es protector.</a:t>
            </a:r>
          </a:p>
        </p:txBody>
      </p:sp>
      <p:pic>
        <p:nvPicPr>
          <p:cNvPr id="5" name="Imagen 4">
            <a:extLst>
              <a:ext uri="{FF2B5EF4-FFF2-40B4-BE49-F238E27FC236}">
                <a16:creationId xmlns:a16="http://schemas.microsoft.com/office/drawing/2014/main" id="{80E6B56E-AC6B-2101-E176-B7885EC86B85}"/>
              </a:ext>
            </a:extLst>
          </p:cNvPr>
          <p:cNvPicPr>
            <a:picLocks noChangeAspect="1"/>
          </p:cNvPicPr>
          <p:nvPr/>
        </p:nvPicPr>
        <p:blipFill>
          <a:blip r:embed="rId2"/>
          <a:stretch>
            <a:fillRect/>
          </a:stretch>
        </p:blipFill>
        <p:spPr>
          <a:xfrm>
            <a:off x="4619543" y="1310773"/>
            <a:ext cx="6953577" cy="3911386"/>
          </a:xfrm>
          <a:prstGeom prst="rect">
            <a:avLst/>
          </a:prstGeom>
        </p:spPr>
      </p:pic>
      <p:sp>
        <p:nvSpPr>
          <p:cNvPr id="9" name="Freeform 11">
            <a:extLst>
              <a:ext uri="{FF2B5EF4-FFF2-40B4-BE49-F238E27FC236}">
                <a16:creationId xmlns:a16="http://schemas.microsoft.com/office/drawing/2014/main" id="{D49441E5-946F-46B3-BDD2-BAD088532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59683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E08DA1-B697-2550-B95F-EDBE5A92975C}"/>
              </a:ext>
            </a:extLst>
          </p:cNvPr>
          <p:cNvSpPr>
            <a:spLocks noGrp="1"/>
          </p:cNvSpPr>
          <p:nvPr>
            <p:ph type="title"/>
          </p:nvPr>
        </p:nvSpPr>
        <p:spPr>
          <a:xfrm>
            <a:off x="2592925" y="624110"/>
            <a:ext cx="8911687" cy="1280890"/>
          </a:xfrm>
        </p:spPr>
        <p:txBody>
          <a:bodyPr>
            <a:normAutofit/>
          </a:bodyPr>
          <a:lstStyle/>
          <a:p>
            <a:r>
              <a:rPr kumimoji="0" lang="es-ES" b="1" i="0" u="none" strike="noStrike" kern="1200" cap="none" spc="0" normalizeH="0" baseline="0" noProof="0" dirty="0">
                <a:ln>
                  <a:noFill/>
                </a:ln>
                <a:solidFill>
                  <a:schemeClr val="accent1"/>
                </a:solidFill>
                <a:effectLst/>
                <a:uLnTx/>
                <a:uFillTx/>
                <a:latin typeface="Century Gothic" panose="020B0502020202020204"/>
                <a:ea typeface="+mj-ea"/>
                <a:cs typeface="+mj-cs"/>
              </a:rPr>
              <a:t>TRATAMIENTO DE LAS PIGMENTACIONES </a:t>
            </a:r>
            <a:endParaRPr lang="es-ES" dirty="0">
              <a:solidFill>
                <a:schemeClr val="accent1"/>
              </a:solidFill>
            </a:endParaRPr>
          </a:p>
        </p:txBody>
      </p:sp>
      <p:sp>
        <p:nvSpPr>
          <p:cNvPr id="3" name="Marcador de contenido 2">
            <a:extLst>
              <a:ext uri="{FF2B5EF4-FFF2-40B4-BE49-F238E27FC236}">
                <a16:creationId xmlns:a16="http://schemas.microsoft.com/office/drawing/2014/main" id="{E48E8F82-0FA8-7E11-8FDC-57579E22C42E}"/>
              </a:ext>
            </a:extLst>
          </p:cNvPr>
          <p:cNvSpPr>
            <a:spLocks noGrp="1"/>
          </p:cNvSpPr>
          <p:nvPr>
            <p:ph idx="1"/>
          </p:nvPr>
        </p:nvSpPr>
        <p:spPr>
          <a:xfrm>
            <a:off x="1514006" y="1678898"/>
            <a:ext cx="7465101" cy="4554992"/>
          </a:xfrm>
        </p:spPr>
        <p:txBody>
          <a:bodyPr>
            <a:normAutofit/>
          </a:bodyPr>
          <a:lstStyle/>
          <a:p>
            <a:pPr>
              <a:lnSpc>
                <a:spcPct val="90000"/>
              </a:lnSpc>
            </a:pPr>
            <a:r>
              <a:rPr lang="es-ES" sz="1600" b="1" dirty="0"/>
              <a:t>Hipercromías por sensibilización: </a:t>
            </a:r>
            <a:r>
              <a:rPr lang="es-ES" sz="1600" dirty="0"/>
              <a:t>Son una respuesta cutánea adversa producida por la interacción de la radiación solar con zonas  de la piel expuestas a agentes químicos, físicos o mecánicos. La radiación UVA es el principal responsable del desarrollo de estas reacciones cutáneas. Este identifique las causas. Una vez determinada y eliminada la sustancia que causa la alteración, se puede realizar tratamiento aclarante.</a:t>
            </a:r>
          </a:p>
          <a:p>
            <a:pPr>
              <a:lnSpc>
                <a:spcPct val="90000"/>
              </a:lnSpc>
            </a:pPr>
            <a:r>
              <a:rPr lang="es-ES" sz="1600" b="1" dirty="0">
                <a:solidFill>
                  <a:schemeClr val="tx1"/>
                </a:solidFill>
              </a:rPr>
              <a:t>Pigmentación senil: </a:t>
            </a:r>
            <a:r>
              <a:rPr lang="es-ES" sz="1600" dirty="0"/>
              <a:t>Esta provocado por el envejecimiento cutáneo. Se trata de pequeñas manchas que con el tiempo crecen y aumentan de color. Su tratamiento suele ir unido al del envejecimiento.</a:t>
            </a:r>
          </a:p>
          <a:p>
            <a:pPr>
              <a:lnSpc>
                <a:spcPct val="90000"/>
              </a:lnSpc>
            </a:pPr>
            <a:r>
              <a:rPr lang="es-ES" sz="1600" b="1" dirty="0"/>
              <a:t>El tratamiento de las hipercromías va encaminado a: </a:t>
            </a:r>
          </a:p>
          <a:p>
            <a:pPr>
              <a:lnSpc>
                <a:spcPct val="90000"/>
              </a:lnSpc>
              <a:buFont typeface="Wingdings" panose="05000000000000000000" pitchFamily="2" charset="2"/>
              <a:buChar char="§"/>
            </a:pPr>
            <a:r>
              <a:rPr lang="es-ES" sz="1600" dirty="0"/>
              <a:t>Aclarar o reducir el exceso de pigmentación cutánea.</a:t>
            </a:r>
          </a:p>
          <a:p>
            <a:pPr>
              <a:lnSpc>
                <a:spcPct val="90000"/>
              </a:lnSpc>
              <a:buFont typeface="Wingdings" panose="05000000000000000000" pitchFamily="2" charset="2"/>
              <a:buChar char="§"/>
            </a:pPr>
            <a:r>
              <a:rPr lang="es-ES" sz="1600" dirty="0"/>
              <a:t>Disimular las manchas.</a:t>
            </a:r>
          </a:p>
          <a:p>
            <a:pPr>
              <a:lnSpc>
                <a:spcPct val="90000"/>
              </a:lnSpc>
              <a:buFont typeface="Wingdings" panose="05000000000000000000" pitchFamily="2" charset="2"/>
              <a:buChar char="§"/>
            </a:pPr>
            <a:r>
              <a:rPr lang="es-ES" sz="1600" dirty="0"/>
              <a:t>Hidratar y nutrir la piel.</a:t>
            </a:r>
          </a:p>
          <a:p>
            <a:pPr>
              <a:lnSpc>
                <a:spcPct val="90000"/>
              </a:lnSpc>
              <a:buFont typeface="Wingdings" panose="05000000000000000000" pitchFamily="2" charset="2"/>
              <a:buChar char="§"/>
            </a:pPr>
            <a:r>
              <a:rPr lang="es-ES" sz="1600" dirty="0"/>
              <a:t>Proteger la piel de los rayos solares.</a:t>
            </a:r>
          </a:p>
        </p:txBody>
      </p:sp>
      <p:pic>
        <p:nvPicPr>
          <p:cNvPr id="5" name="Imagen 4">
            <a:extLst>
              <a:ext uri="{FF2B5EF4-FFF2-40B4-BE49-F238E27FC236}">
                <a16:creationId xmlns:a16="http://schemas.microsoft.com/office/drawing/2014/main" id="{8A9794EE-3273-C012-C139-861EDB13E8C1}"/>
              </a:ext>
            </a:extLst>
          </p:cNvPr>
          <p:cNvPicPr>
            <a:picLocks noChangeAspect="1"/>
          </p:cNvPicPr>
          <p:nvPr/>
        </p:nvPicPr>
        <p:blipFill>
          <a:blip r:embed="rId2"/>
          <a:srcRect l="23304" r="29394" b="2"/>
          <a:stretch/>
        </p:blipFill>
        <p:spPr>
          <a:xfrm>
            <a:off x="9046597" y="1905000"/>
            <a:ext cx="2873159" cy="3737814"/>
          </a:xfrm>
          <a:prstGeom prst="rect">
            <a:avLst/>
          </a:prstGeom>
        </p:spPr>
      </p:pic>
    </p:spTree>
    <p:extLst>
      <p:ext uri="{BB962C8B-B14F-4D97-AF65-F5344CB8AC3E}">
        <p14:creationId xmlns:p14="http://schemas.microsoft.com/office/powerpoint/2010/main" val="31883030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F4C6AB6-5411-55AD-2DEE-9B6C55EB380C}"/>
              </a:ext>
            </a:extLst>
          </p:cNvPr>
          <p:cNvSpPr>
            <a:spLocks noGrp="1"/>
          </p:cNvSpPr>
          <p:nvPr>
            <p:ph type="title"/>
          </p:nvPr>
        </p:nvSpPr>
        <p:spPr>
          <a:xfrm>
            <a:off x="2592925" y="624110"/>
            <a:ext cx="8911687" cy="1280890"/>
          </a:xfrm>
        </p:spPr>
        <p:txBody>
          <a:bodyPr>
            <a:normAutofit/>
          </a:bodyPr>
          <a:lstStyle/>
          <a:p>
            <a:r>
              <a:rPr lang="es-ES" b="1" dirty="0">
                <a:solidFill>
                  <a:schemeClr val="accent1"/>
                </a:solidFill>
              </a:rPr>
              <a:t>TRATAMIENTO DE LA PIEL SENSIBLE Y REACTIVA</a:t>
            </a:r>
          </a:p>
        </p:txBody>
      </p:sp>
      <p:sp>
        <p:nvSpPr>
          <p:cNvPr id="3" name="Marcador de contenido 2">
            <a:extLst>
              <a:ext uri="{FF2B5EF4-FFF2-40B4-BE49-F238E27FC236}">
                <a16:creationId xmlns:a16="http://schemas.microsoft.com/office/drawing/2014/main" id="{D9CA8B06-51AC-CE28-128B-B5E69D010148}"/>
              </a:ext>
            </a:extLst>
          </p:cNvPr>
          <p:cNvSpPr>
            <a:spLocks noGrp="1"/>
          </p:cNvSpPr>
          <p:nvPr>
            <p:ph idx="1"/>
          </p:nvPr>
        </p:nvSpPr>
        <p:spPr>
          <a:xfrm>
            <a:off x="2589212" y="2125362"/>
            <a:ext cx="5835121" cy="3785860"/>
          </a:xfrm>
        </p:spPr>
        <p:txBody>
          <a:bodyPr>
            <a:normAutofit/>
          </a:bodyPr>
          <a:lstStyle/>
          <a:p>
            <a:pPr>
              <a:lnSpc>
                <a:spcPct val="90000"/>
              </a:lnSpc>
            </a:pPr>
            <a:r>
              <a:rPr lang="es-ES" sz="1700"/>
              <a:t>La piel sensible es aquella que se hiperemia con facilidad y que presenta intolerancia  o una reacción excesiva ante ciertos cosméticos y técnicas.</a:t>
            </a:r>
          </a:p>
          <a:p>
            <a:pPr>
              <a:lnSpc>
                <a:spcPct val="90000"/>
              </a:lnSpc>
            </a:pPr>
            <a:r>
              <a:rPr lang="es-ES" sz="1700"/>
              <a:t>Deben elegirse siempre productos que contengan sustancias calmantes y vasoconstrictoras suaves.</a:t>
            </a:r>
          </a:p>
          <a:p>
            <a:pPr>
              <a:lnSpc>
                <a:spcPct val="90000"/>
              </a:lnSpc>
            </a:pPr>
            <a:r>
              <a:rPr lang="es-ES" sz="1700"/>
              <a:t>El tratamiento tiene como objetivos:</a:t>
            </a:r>
          </a:p>
          <a:p>
            <a:pPr>
              <a:lnSpc>
                <a:spcPct val="90000"/>
              </a:lnSpc>
              <a:buFont typeface="Wingdings" panose="05000000000000000000" pitchFamily="2" charset="2"/>
              <a:buChar char="§"/>
            </a:pPr>
            <a:r>
              <a:rPr lang="es-ES" sz="1700"/>
              <a:t>Equilibrar el grado de hidratación y restaurar la barrera protectora, que al debilitarse deja la piel propensa a frecuentes irritaciones.</a:t>
            </a:r>
          </a:p>
          <a:p>
            <a:pPr>
              <a:lnSpc>
                <a:spcPct val="90000"/>
              </a:lnSpc>
              <a:buFont typeface="Wingdings" panose="05000000000000000000" pitchFamily="2" charset="2"/>
              <a:buChar char="§"/>
            </a:pPr>
            <a:r>
              <a:rPr lang="es-ES" sz="1700"/>
              <a:t>Mejorar la circulación superficial y descongestionar la piel.</a:t>
            </a:r>
          </a:p>
        </p:txBody>
      </p:sp>
      <p:pic>
        <p:nvPicPr>
          <p:cNvPr id="5" name="Imagen 4">
            <a:extLst>
              <a:ext uri="{FF2B5EF4-FFF2-40B4-BE49-F238E27FC236}">
                <a16:creationId xmlns:a16="http://schemas.microsoft.com/office/drawing/2014/main" id="{F5D15271-4896-14E9-34CA-872534870B47}"/>
              </a:ext>
            </a:extLst>
          </p:cNvPr>
          <p:cNvPicPr>
            <a:picLocks noChangeAspect="1"/>
          </p:cNvPicPr>
          <p:nvPr/>
        </p:nvPicPr>
        <p:blipFill>
          <a:blip r:embed="rId2"/>
          <a:srcRect r="23134" b="2"/>
          <a:stretch/>
        </p:blipFill>
        <p:spPr>
          <a:xfrm>
            <a:off x="8631452" y="2129586"/>
            <a:ext cx="2873159" cy="3737814"/>
          </a:xfrm>
          <a:prstGeom prst="rect">
            <a:avLst/>
          </a:prstGeom>
        </p:spPr>
      </p:pic>
    </p:spTree>
    <p:extLst>
      <p:ext uri="{BB962C8B-B14F-4D97-AF65-F5344CB8AC3E}">
        <p14:creationId xmlns:p14="http://schemas.microsoft.com/office/powerpoint/2010/main" val="3419893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504A4D-03E0-7138-C396-F865BCCF97F7}"/>
              </a:ext>
            </a:extLst>
          </p:cNvPr>
          <p:cNvSpPr>
            <a:spLocks noGrp="1"/>
          </p:cNvSpPr>
          <p:nvPr>
            <p:ph type="title"/>
          </p:nvPr>
        </p:nvSpPr>
        <p:spPr/>
        <p:txBody>
          <a:bodyPr/>
          <a:lstStyle/>
          <a:p>
            <a:r>
              <a:rPr lang="es-ES" b="1" dirty="0">
                <a:solidFill>
                  <a:schemeClr val="accent1"/>
                </a:solidFill>
              </a:rPr>
              <a:t>TRATAMIENTO DEL ENVEJECIMIENTO CUTÁNEO</a:t>
            </a:r>
          </a:p>
        </p:txBody>
      </p:sp>
      <p:sp>
        <p:nvSpPr>
          <p:cNvPr id="3" name="Marcador de contenido 2">
            <a:extLst>
              <a:ext uri="{FF2B5EF4-FFF2-40B4-BE49-F238E27FC236}">
                <a16:creationId xmlns:a16="http://schemas.microsoft.com/office/drawing/2014/main" id="{0F878591-2B7D-0C38-082A-D307EF9D5BAE}"/>
              </a:ext>
            </a:extLst>
          </p:cNvPr>
          <p:cNvSpPr>
            <a:spLocks noGrp="1"/>
          </p:cNvSpPr>
          <p:nvPr>
            <p:ph idx="1"/>
          </p:nvPr>
        </p:nvSpPr>
        <p:spPr>
          <a:xfrm>
            <a:off x="2589211" y="1905000"/>
            <a:ext cx="9338931" cy="4523096"/>
          </a:xfrm>
        </p:spPr>
        <p:txBody>
          <a:bodyPr>
            <a:normAutofit fontScale="85000" lnSpcReduction="20000"/>
          </a:bodyPr>
          <a:lstStyle/>
          <a:p>
            <a:r>
              <a:rPr lang="es-ES" dirty="0"/>
              <a:t>El envejecimiento cutáneo fisiológico es un proceso biológico irreversible que aparece con la edad y se manifiesta a través de una serie de cambios estructurales y funcionales que producen un progresivo deterioro de la piel.</a:t>
            </a:r>
          </a:p>
          <a:p>
            <a:r>
              <a:rPr lang="es-ES" dirty="0"/>
              <a:t>Puede retrasarse mediante el cuidado y los tratamientos estéticos que precise la piel.</a:t>
            </a:r>
          </a:p>
          <a:p>
            <a:r>
              <a:rPr lang="es-ES" dirty="0"/>
              <a:t>A nivel cutáneo se producen modificaciones histológicas  en la epidermis, la dermis, la hipodermis y los anexos, que se manifiestan como alteraciones por envejecimiento visibles y susceptibles  de tratamiento estético</a:t>
            </a:r>
          </a:p>
          <a:p>
            <a:r>
              <a:rPr lang="es-ES" dirty="0"/>
              <a:t>Son las siguientes:</a:t>
            </a:r>
          </a:p>
          <a:p>
            <a:pPr>
              <a:buFont typeface="Wingdings" panose="05000000000000000000" pitchFamily="2" charset="2"/>
              <a:buChar char="§"/>
            </a:pPr>
            <a:r>
              <a:rPr lang="es-ES" dirty="0"/>
              <a:t>Deshidratación cutánea.</a:t>
            </a:r>
          </a:p>
          <a:p>
            <a:pPr>
              <a:buFont typeface="Wingdings" panose="05000000000000000000" pitchFamily="2" charset="2"/>
              <a:buChar char="§"/>
            </a:pPr>
            <a:r>
              <a:rPr lang="es-ES" dirty="0"/>
              <a:t>Desvitalización y flacidez cutánea.</a:t>
            </a:r>
          </a:p>
          <a:p>
            <a:pPr>
              <a:buFont typeface="Wingdings" panose="05000000000000000000" pitchFamily="2" charset="2"/>
              <a:buChar char="§"/>
            </a:pPr>
            <a:r>
              <a:rPr lang="es-ES" dirty="0"/>
              <a:t>Atonía muscular.</a:t>
            </a:r>
          </a:p>
          <a:p>
            <a:pPr>
              <a:buFont typeface="Wingdings" panose="05000000000000000000" pitchFamily="2" charset="2"/>
              <a:buChar char="§"/>
            </a:pPr>
            <a:r>
              <a:rPr lang="es-ES" dirty="0"/>
              <a:t>Manchas pigmentarias.</a:t>
            </a:r>
          </a:p>
          <a:p>
            <a:pPr>
              <a:buFont typeface="Wingdings" panose="05000000000000000000" pitchFamily="2" charset="2"/>
              <a:buChar char="§"/>
            </a:pPr>
            <a:r>
              <a:rPr lang="es-ES" dirty="0"/>
              <a:t>Alteraciones de la vascularización.</a:t>
            </a:r>
          </a:p>
          <a:p>
            <a:pPr>
              <a:buFont typeface="Wingdings" panose="05000000000000000000" pitchFamily="2" charset="2"/>
              <a:buChar char="§"/>
            </a:pPr>
            <a:r>
              <a:rPr lang="es-ES" dirty="0"/>
              <a:t>Alteraciones en los anexos cutáneos.</a:t>
            </a:r>
          </a:p>
          <a:p>
            <a:pPr>
              <a:buFont typeface="Wingdings" panose="05000000000000000000" pitchFamily="2" charset="2"/>
              <a:buChar char="§"/>
            </a:pPr>
            <a:r>
              <a:rPr lang="es-ES" dirty="0"/>
              <a:t>Aparición de verrugas  y tumoraciones.</a:t>
            </a:r>
          </a:p>
          <a:p>
            <a:pPr>
              <a:buFont typeface="Wingdings" panose="05000000000000000000" pitchFamily="2" charset="2"/>
              <a:buChar char="§"/>
            </a:pPr>
            <a:r>
              <a:rPr lang="es-ES" dirty="0"/>
              <a:t>Arrugas. </a:t>
            </a:r>
          </a:p>
        </p:txBody>
      </p:sp>
    </p:spTree>
    <p:extLst>
      <p:ext uri="{BB962C8B-B14F-4D97-AF65-F5344CB8AC3E}">
        <p14:creationId xmlns:p14="http://schemas.microsoft.com/office/powerpoint/2010/main" val="855419635"/>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1763</TotalTime>
  <Words>3805</Words>
  <Application>Microsoft Office PowerPoint</Application>
  <PresentationFormat>Panorámica</PresentationFormat>
  <Paragraphs>252</Paragraphs>
  <Slides>32</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32</vt:i4>
      </vt:variant>
    </vt:vector>
  </HeadingPairs>
  <TitlesOfParts>
    <vt:vector size="38" baseType="lpstr">
      <vt:lpstr>Arial</vt:lpstr>
      <vt:lpstr>Calibri</vt:lpstr>
      <vt:lpstr>Century Gothic</vt:lpstr>
      <vt:lpstr>Wingdings</vt:lpstr>
      <vt:lpstr>Wingdings 3</vt:lpstr>
      <vt:lpstr>Espiral</vt:lpstr>
      <vt:lpstr>EJECUCIÓN DE LOS TRATAMIENTOS ESTÉTICOS FACIALES.</vt:lpstr>
      <vt:lpstr>TRATAMIENTO DE HIDRATACIÓN DE LA PIEL.</vt:lpstr>
      <vt:lpstr>ALTERACIONES DE LA SECRECIÓN SEBÁCEA </vt:lpstr>
      <vt:lpstr>        TRATAMIENTO DEL ACNÉ </vt:lpstr>
      <vt:lpstr>TRATAMIENTO DE LA PIEL SECA ALÍPICA </vt:lpstr>
      <vt:lpstr>TRATAMIENTO DE LAS PIGMENTACIONES </vt:lpstr>
      <vt:lpstr>TRATAMIENTO DE LAS PIGMENTACIONES </vt:lpstr>
      <vt:lpstr>TRATAMIENTO DE LA PIEL SENSIBLE Y REACTIVA</vt:lpstr>
      <vt:lpstr>TRATAMIENTO DEL ENVEJECIMIENTO CUTÁNEO</vt:lpstr>
      <vt:lpstr>TRATAMIENTO DEL ENVEJECIMIENTO CUTÁNEO</vt:lpstr>
      <vt:lpstr>TRATAMIENTO DE HIDRATACIÓN DE LA PIEL NORMAL O EUDÉRMICA </vt:lpstr>
      <vt:lpstr>TRATAMIENTO DE HIDRATACIÓN DE LA PIEL NORMAL O EUDÉRMICA </vt:lpstr>
      <vt:lpstr>TRATAMIENTO DE HIDRATACIÓN DE LA PIEL NORMAL O EUDÉRMICA </vt:lpstr>
      <vt:lpstr>TRATAMIENTO DE HIDRATACIÓN DE LA PIEL DESHIDRATADA</vt:lpstr>
      <vt:lpstr>TRATAMIENTO DE HIDRATACIÓN DE LA PIEL DESHIDRATADA</vt:lpstr>
      <vt:lpstr>TRATAMIENTO DE LAS PIELES GRASAS</vt:lpstr>
      <vt:lpstr>TRATAMIENTO DE LAS PIELES GRASAS</vt:lpstr>
      <vt:lpstr>TRATAMIENTO DE LAS PIELES GRASAS</vt:lpstr>
      <vt:lpstr>          TRATAMIENTO DEL ACNÉ </vt:lpstr>
      <vt:lpstr>           TRATAMIENTO DEL ACNÉ</vt:lpstr>
      <vt:lpstr>          TRATAMIENTO DEL ACNÉ</vt:lpstr>
      <vt:lpstr>TRATAMIENTO DE LA PIEL SECA ALÍPICA</vt:lpstr>
      <vt:lpstr>TRATAMIENTO DE LA PIEL SECA ALÍPICA</vt:lpstr>
      <vt:lpstr>TRATAMIENTO DE LAS PIGMENTACIONES</vt:lpstr>
      <vt:lpstr>TRATAMIENTO DE LAS PIGMENTACIONES</vt:lpstr>
      <vt:lpstr>TRATAMIENTO DE LAS PIGMENTACIONES</vt:lpstr>
      <vt:lpstr>TRATAMIENTO DE LA PIEL SENSIBLE Y REACTIVA </vt:lpstr>
      <vt:lpstr>TRATAMIENTO DE LA PIEL SENSIBLE Y REACTIVA </vt:lpstr>
      <vt:lpstr>TRATAMIENTO DE LA PIEL SENSIBLE Y REACTIVA </vt:lpstr>
      <vt:lpstr>TRATAMIENTO DEL ENVEJECIMIENTO CUTÁNEO</vt:lpstr>
      <vt:lpstr>TRATAMIENTO DEL ENVEJECIMIENTO CUTÁNEO</vt:lpstr>
      <vt:lpstr>TRATAMIENTO DEL ENVEJECIMIENTO CUTÁNEO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3 GESTION INSTALACIONES , MEDIOS TÉCNICOS Y MATERIALES</dc:title>
  <dc:creator>patricia busto lopez</dc:creator>
  <cp:lastModifiedBy>Teresa Calvo Salgueiro</cp:lastModifiedBy>
  <cp:revision>80</cp:revision>
  <dcterms:created xsi:type="dcterms:W3CDTF">2022-11-13T10:15:39Z</dcterms:created>
  <dcterms:modified xsi:type="dcterms:W3CDTF">2025-01-14T21:05:23Z</dcterms:modified>
</cp:coreProperties>
</file>