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Open Sauce Bold" charset="1" panose="00000800000000000000"/>
      <p:regular r:id="rId27"/>
    </p:embeddedFont>
    <p:embeddedFont>
      <p:font typeface="Open Sauce" charset="1" panose="00000500000000000000"/>
      <p:regular r:id="rId28"/>
    </p:embeddedFont>
    <p:embeddedFont>
      <p:font typeface="Open Sans Bold" charset="1" panose="020B0806030504020204"/>
      <p:regular r:id="rId29"/>
    </p:embeddedFont>
    <p:embeddedFont>
      <p:font typeface="Open Sans" charset="1" panose="020B0606030504020204"/>
      <p:regular r:id="rId30"/>
    </p:embeddedFont>
    <p:embeddedFont>
      <p:font typeface="Nunito Bold" charset="1" panose="000000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https://www.youtube.com/watch?v=IY7NbSjS7YE" TargetMode="External" Type="http://schemas.openxmlformats.org/officeDocument/2006/relationships/video"/></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15047759" y="3749017"/>
            <a:ext cx="3240241" cy="6504134"/>
          </a:xfrm>
          <a:custGeom>
            <a:avLst/>
            <a:gdLst/>
            <a:ahLst/>
            <a:cxnLst/>
            <a:rect r="r" b="b" t="t" l="l"/>
            <a:pathLst>
              <a:path h="6504134" w="3240241">
                <a:moveTo>
                  <a:pt x="0" y="0"/>
                </a:moveTo>
                <a:lnTo>
                  <a:pt x="3240241" y="0"/>
                </a:lnTo>
                <a:lnTo>
                  <a:pt x="3240241" y="6504133"/>
                </a:lnTo>
                <a:lnTo>
                  <a:pt x="0" y="65041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032403" y="-1448305"/>
            <a:ext cx="5255597" cy="13183610"/>
            <a:chOff x="0" y="0"/>
            <a:chExt cx="1384190" cy="3472227"/>
          </a:xfrm>
        </p:grpSpPr>
        <p:sp>
          <p:nvSpPr>
            <p:cNvPr name="Freeform 4" id="4"/>
            <p:cNvSpPr/>
            <p:nvPr/>
          </p:nvSpPr>
          <p:spPr>
            <a:xfrm flipH="false" flipV="false" rot="0">
              <a:off x="0" y="0"/>
              <a:ext cx="1384190" cy="3472226"/>
            </a:xfrm>
            <a:custGeom>
              <a:avLst/>
              <a:gdLst/>
              <a:ahLst/>
              <a:cxnLst/>
              <a:rect r="r" b="b" t="t" l="l"/>
              <a:pathLst>
                <a:path h="3472226" w="1384190">
                  <a:moveTo>
                    <a:pt x="0" y="0"/>
                  </a:moveTo>
                  <a:lnTo>
                    <a:pt x="1384190" y="0"/>
                  </a:lnTo>
                  <a:lnTo>
                    <a:pt x="1384190" y="3472226"/>
                  </a:lnTo>
                  <a:lnTo>
                    <a:pt x="0" y="3472226"/>
                  </a:lnTo>
                  <a:close/>
                </a:path>
              </a:pathLst>
            </a:custGeom>
            <a:solidFill>
              <a:srgbClr val="106861"/>
            </a:solidFill>
          </p:spPr>
        </p:sp>
        <p:sp>
          <p:nvSpPr>
            <p:cNvPr name="TextBox 5" id="5"/>
            <p:cNvSpPr txBox="true"/>
            <p:nvPr/>
          </p:nvSpPr>
          <p:spPr>
            <a:xfrm>
              <a:off x="0" y="-19050"/>
              <a:ext cx="1384190" cy="3491277"/>
            </a:xfrm>
            <a:prstGeom prst="rect">
              <a:avLst/>
            </a:prstGeom>
          </p:spPr>
          <p:txBody>
            <a:bodyPr anchor="ctr" rtlCol="false" tIns="50800" lIns="50800" bIns="50800" rIns="50800"/>
            <a:lstStyle/>
            <a:p>
              <a:pPr algn="ctr">
                <a:lnSpc>
                  <a:spcPts val="2859"/>
                </a:lnSpc>
              </a:pPr>
            </a:p>
          </p:txBody>
        </p:sp>
      </p:grpSp>
      <p:grpSp>
        <p:nvGrpSpPr>
          <p:cNvPr name="Group 6" id="6"/>
          <p:cNvGrpSpPr/>
          <p:nvPr/>
        </p:nvGrpSpPr>
        <p:grpSpPr>
          <a:xfrm rot="0">
            <a:off x="1028700" y="3977985"/>
            <a:ext cx="88950" cy="2210355"/>
            <a:chOff x="0" y="0"/>
            <a:chExt cx="23427" cy="582151"/>
          </a:xfrm>
        </p:grpSpPr>
        <p:sp>
          <p:nvSpPr>
            <p:cNvPr name="Freeform 7" id="7"/>
            <p:cNvSpPr/>
            <p:nvPr/>
          </p:nvSpPr>
          <p:spPr>
            <a:xfrm flipH="false" flipV="false" rot="0">
              <a:off x="0" y="0"/>
              <a:ext cx="23427" cy="582151"/>
            </a:xfrm>
            <a:custGeom>
              <a:avLst/>
              <a:gdLst/>
              <a:ahLst/>
              <a:cxnLst/>
              <a:rect r="r" b="b" t="t" l="l"/>
              <a:pathLst>
                <a:path h="582151" w="23427">
                  <a:moveTo>
                    <a:pt x="0" y="0"/>
                  </a:moveTo>
                  <a:lnTo>
                    <a:pt x="23427" y="0"/>
                  </a:lnTo>
                  <a:lnTo>
                    <a:pt x="23427" y="582151"/>
                  </a:lnTo>
                  <a:lnTo>
                    <a:pt x="0" y="582151"/>
                  </a:lnTo>
                  <a:close/>
                </a:path>
              </a:pathLst>
            </a:custGeom>
            <a:solidFill>
              <a:srgbClr val="123D33"/>
            </a:solidFill>
            <a:ln cap="sq">
              <a:noFill/>
              <a:prstDash val="solid"/>
              <a:miter/>
            </a:ln>
          </p:spPr>
        </p:sp>
        <p:sp>
          <p:nvSpPr>
            <p:cNvPr name="TextBox 8" id="8"/>
            <p:cNvSpPr txBox="true"/>
            <p:nvPr/>
          </p:nvSpPr>
          <p:spPr>
            <a:xfrm>
              <a:off x="0" y="-19050"/>
              <a:ext cx="23427" cy="601201"/>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9" id="9"/>
          <p:cNvSpPr txBox="true"/>
          <p:nvPr/>
        </p:nvSpPr>
        <p:spPr>
          <a:xfrm rot="0">
            <a:off x="1387521" y="3625192"/>
            <a:ext cx="6572706" cy="1164800"/>
          </a:xfrm>
          <a:prstGeom prst="rect">
            <a:avLst/>
          </a:prstGeom>
        </p:spPr>
        <p:txBody>
          <a:bodyPr anchor="t" rtlCol="false" tIns="0" lIns="0" bIns="0" rIns="0">
            <a:spAutoFit/>
          </a:bodyPr>
          <a:lstStyle/>
          <a:p>
            <a:pPr algn="l">
              <a:lnSpc>
                <a:spcPts val="9575"/>
              </a:lnSpc>
            </a:pPr>
            <a:r>
              <a:rPr lang="en-US" sz="6839" spc="-136" b="true">
                <a:solidFill>
                  <a:srgbClr val="191919"/>
                </a:solidFill>
                <a:latin typeface="Open Sauce Bold"/>
                <a:ea typeface="Open Sauce Bold"/>
                <a:cs typeface="Open Sauce Bold"/>
                <a:sym typeface="Open Sauce Bold"/>
              </a:rPr>
              <a:t>Ud 4.</a:t>
            </a:r>
          </a:p>
        </p:txBody>
      </p:sp>
      <p:sp>
        <p:nvSpPr>
          <p:cNvPr name="TextBox 10" id="10"/>
          <p:cNvSpPr txBox="true"/>
          <p:nvPr/>
        </p:nvSpPr>
        <p:spPr>
          <a:xfrm rot="0">
            <a:off x="1387521" y="4599492"/>
            <a:ext cx="7555829" cy="1805396"/>
          </a:xfrm>
          <a:prstGeom prst="rect">
            <a:avLst/>
          </a:prstGeom>
        </p:spPr>
        <p:txBody>
          <a:bodyPr anchor="t" rtlCol="false" tIns="0" lIns="0" bIns="0" rIns="0">
            <a:spAutoFit/>
          </a:bodyPr>
          <a:lstStyle/>
          <a:p>
            <a:pPr algn="l">
              <a:lnSpc>
                <a:spcPts val="14855"/>
              </a:lnSpc>
            </a:pPr>
            <a:r>
              <a:rPr lang="en-US" sz="10610" spc="-212" b="true">
                <a:solidFill>
                  <a:srgbClr val="191919"/>
                </a:solidFill>
                <a:latin typeface="Open Sauce Bold"/>
                <a:ea typeface="Open Sauce Bold"/>
                <a:cs typeface="Open Sauce Bold"/>
                <a:sym typeface="Open Sauce Bold"/>
              </a:rPr>
              <a:t>Marketing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5400000">
            <a:off x="4478580" y="-4492451"/>
            <a:ext cx="1155690" cy="10112849"/>
            <a:chOff x="0" y="0"/>
            <a:chExt cx="354940" cy="3105897"/>
          </a:xfrm>
        </p:grpSpPr>
        <p:sp>
          <p:nvSpPr>
            <p:cNvPr name="Freeform 3" id="3"/>
            <p:cNvSpPr/>
            <p:nvPr/>
          </p:nvSpPr>
          <p:spPr>
            <a:xfrm flipH="false" flipV="false" rot="0">
              <a:off x="0" y="0"/>
              <a:ext cx="354940" cy="3105897"/>
            </a:xfrm>
            <a:custGeom>
              <a:avLst/>
              <a:gdLst/>
              <a:ahLst/>
              <a:cxnLst/>
              <a:rect r="r" b="b" t="t" l="l"/>
              <a:pathLst>
                <a:path h="3105897" w="354940">
                  <a:moveTo>
                    <a:pt x="0" y="0"/>
                  </a:moveTo>
                  <a:lnTo>
                    <a:pt x="354940" y="0"/>
                  </a:lnTo>
                  <a:lnTo>
                    <a:pt x="354940" y="3105897"/>
                  </a:lnTo>
                  <a:lnTo>
                    <a:pt x="0" y="3105897"/>
                  </a:lnTo>
                  <a:close/>
                </a:path>
              </a:pathLst>
            </a:custGeom>
            <a:solidFill>
              <a:srgbClr val="106861"/>
            </a:solidFill>
          </p:spPr>
        </p:sp>
        <p:sp>
          <p:nvSpPr>
            <p:cNvPr name="TextBox 4" id="4"/>
            <p:cNvSpPr txBox="true"/>
            <p:nvPr/>
          </p:nvSpPr>
          <p:spPr>
            <a:xfrm>
              <a:off x="0" y="-19050"/>
              <a:ext cx="354940" cy="3124947"/>
            </a:xfrm>
            <a:prstGeom prst="rect">
              <a:avLst/>
            </a:prstGeom>
          </p:spPr>
          <p:txBody>
            <a:bodyPr anchor="ctr" rtlCol="false" tIns="50800" lIns="50800" bIns="50800" rIns="50800"/>
            <a:lstStyle/>
            <a:p>
              <a:pPr algn="ctr">
                <a:lnSpc>
                  <a:spcPts val="2859"/>
                </a:lnSpc>
              </a:pPr>
            </a:p>
          </p:txBody>
        </p:sp>
      </p:grpSp>
      <p:grpSp>
        <p:nvGrpSpPr>
          <p:cNvPr name="Group 5" id="5"/>
          <p:cNvGrpSpPr/>
          <p:nvPr/>
        </p:nvGrpSpPr>
        <p:grpSpPr>
          <a:xfrm rot="0">
            <a:off x="10634221" y="1614595"/>
            <a:ext cx="7860269" cy="7326118"/>
            <a:chOff x="0" y="0"/>
            <a:chExt cx="2070194" cy="1929513"/>
          </a:xfrm>
        </p:grpSpPr>
        <p:sp>
          <p:nvSpPr>
            <p:cNvPr name="Freeform 6" id="6"/>
            <p:cNvSpPr/>
            <p:nvPr/>
          </p:nvSpPr>
          <p:spPr>
            <a:xfrm flipH="false" flipV="false" rot="0">
              <a:off x="0" y="0"/>
              <a:ext cx="2070194" cy="1929513"/>
            </a:xfrm>
            <a:custGeom>
              <a:avLst/>
              <a:gdLst/>
              <a:ahLst/>
              <a:cxnLst/>
              <a:rect r="r" b="b" t="t" l="l"/>
              <a:pathLst>
                <a:path h="1929513" w="2070194">
                  <a:moveTo>
                    <a:pt x="5910" y="0"/>
                  </a:moveTo>
                  <a:lnTo>
                    <a:pt x="2064285" y="0"/>
                  </a:lnTo>
                  <a:cubicBezTo>
                    <a:pt x="2065852" y="0"/>
                    <a:pt x="2067355" y="623"/>
                    <a:pt x="2068463" y="1731"/>
                  </a:cubicBezTo>
                  <a:cubicBezTo>
                    <a:pt x="2069572" y="2839"/>
                    <a:pt x="2070194" y="4342"/>
                    <a:pt x="2070194" y="5910"/>
                  </a:cubicBezTo>
                  <a:lnTo>
                    <a:pt x="2070194" y="1923603"/>
                  </a:lnTo>
                  <a:cubicBezTo>
                    <a:pt x="2070194" y="1926867"/>
                    <a:pt x="2067549" y="1929513"/>
                    <a:pt x="2064285" y="1929513"/>
                  </a:cubicBezTo>
                  <a:lnTo>
                    <a:pt x="5910" y="1929513"/>
                  </a:lnTo>
                  <a:cubicBezTo>
                    <a:pt x="4342" y="1929513"/>
                    <a:pt x="2839" y="1928890"/>
                    <a:pt x="1731" y="1927782"/>
                  </a:cubicBezTo>
                  <a:cubicBezTo>
                    <a:pt x="623" y="1926673"/>
                    <a:pt x="0" y="1925170"/>
                    <a:pt x="0" y="1923603"/>
                  </a:cubicBezTo>
                  <a:lnTo>
                    <a:pt x="0" y="5910"/>
                  </a:lnTo>
                  <a:cubicBezTo>
                    <a:pt x="0" y="4342"/>
                    <a:pt x="623" y="2839"/>
                    <a:pt x="1731" y="1731"/>
                  </a:cubicBezTo>
                  <a:cubicBezTo>
                    <a:pt x="2839" y="623"/>
                    <a:pt x="4342" y="0"/>
                    <a:pt x="5910" y="0"/>
                  </a:cubicBezTo>
                  <a:close/>
                </a:path>
              </a:pathLst>
            </a:custGeom>
            <a:solidFill>
              <a:srgbClr val="19675F">
                <a:alpha val="32941"/>
              </a:srgbClr>
            </a:solidFill>
            <a:ln cap="sq">
              <a:noFill/>
              <a:prstDash val="solid"/>
              <a:miter/>
            </a:ln>
          </p:spPr>
        </p:sp>
        <p:sp>
          <p:nvSpPr>
            <p:cNvPr name="TextBox 7" id="7"/>
            <p:cNvSpPr txBox="true"/>
            <p:nvPr/>
          </p:nvSpPr>
          <p:spPr>
            <a:xfrm>
              <a:off x="0" y="-28575"/>
              <a:ext cx="2070194" cy="1958088"/>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2735833" y="2898832"/>
            <a:ext cx="4310333" cy="2244668"/>
          </a:xfrm>
          <a:custGeom>
            <a:avLst/>
            <a:gdLst/>
            <a:ahLst/>
            <a:cxnLst/>
            <a:rect r="r" b="b" t="t" l="l"/>
            <a:pathLst>
              <a:path h="2244668" w="4310333">
                <a:moveTo>
                  <a:pt x="0" y="0"/>
                </a:moveTo>
                <a:lnTo>
                  <a:pt x="4310332" y="0"/>
                </a:lnTo>
                <a:lnTo>
                  <a:pt x="4310332" y="2244668"/>
                </a:lnTo>
                <a:lnTo>
                  <a:pt x="0" y="2244668"/>
                </a:lnTo>
                <a:lnTo>
                  <a:pt x="0" y="0"/>
                </a:lnTo>
                <a:close/>
              </a:path>
            </a:pathLst>
          </a:custGeom>
          <a:blipFill>
            <a:blip r:embed="rId2"/>
            <a:stretch>
              <a:fillRect l="0" t="-5854" r="0" b="0"/>
            </a:stretch>
          </a:blipFill>
        </p:spPr>
      </p:sp>
      <p:sp>
        <p:nvSpPr>
          <p:cNvPr name="Freeform 9" id="9"/>
          <p:cNvSpPr/>
          <p:nvPr/>
        </p:nvSpPr>
        <p:spPr>
          <a:xfrm flipH="false" flipV="false" rot="0">
            <a:off x="3235631" y="9052570"/>
            <a:ext cx="1488051" cy="839686"/>
          </a:xfrm>
          <a:custGeom>
            <a:avLst/>
            <a:gdLst/>
            <a:ahLst/>
            <a:cxnLst/>
            <a:rect r="r" b="b" t="t" l="l"/>
            <a:pathLst>
              <a:path h="839686" w="1488051">
                <a:moveTo>
                  <a:pt x="0" y="0"/>
                </a:moveTo>
                <a:lnTo>
                  <a:pt x="1488051" y="0"/>
                </a:lnTo>
                <a:lnTo>
                  <a:pt x="1488051" y="839686"/>
                </a:lnTo>
                <a:lnTo>
                  <a:pt x="0" y="839686"/>
                </a:lnTo>
                <a:lnTo>
                  <a:pt x="0" y="0"/>
                </a:lnTo>
                <a:close/>
              </a:path>
            </a:pathLst>
          </a:custGeom>
          <a:blipFill>
            <a:blip r:embed="rId3"/>
            <a:stretch>
              <a:fillRect l="0" t="0" r="0" b="0"/>
            </a:stretch>
          </a:blipFill>
        </p:spPr>
      </p:sp>
      <p:sp>
        <p:nvSpPr>
          <p:cNvPr name="Freeform 10" id="10"/>
          <p:cNvSpPr/>
          <p:nvPr/>
        </p:nvSpPr>
        <p:spPr>
          <a:xfrm flipH="false" flipV="false" rot="0">
            <a:off x="5076005" y="8696883"/>
            <a:ext cx="1970160" cy="1308186"/>
          </a:xfrm>
          <a:custGeom>
            <a:avLst/>
            <a:gdLst/>
            <a:ahLst/>
            <a:cxnLst/>
            <a:rect r="r" b="b" t="t" l="l"/>
            <a:pathLst>
              <a:path h="1308186" w="1970160">
                <a:moveTo>
                  <a:pt x="0" y="0"/>
                </a:moveTo>
                <a:lnTo>
                  <a:pt x="1970160" y="0"/>
                </a:lnTo>
                <a:lnTo>
                  <a:pt x="1970160" y="1308187"/>
                </a:lnTo>
                <a:lnTo>
                  <a:pt x="0" y="1308187"/>
                </a:lnTo>
                <a:lnTo>
                  <a:pt x="0" y="0"/>
                </a:lnTo>
                <a:close/>
              </a:path>
            </a:pathLst>
          </a:custGeom>
          <a:blipFill>
            <a:blip r:embed="rId4"/>
            <a:stretch>
              <a:fillRect l="0" t="0" r="0" b="0"/>
            </a:stretch>
          </a:blipFill>
        </p:spPr>
      </p:sp>
      <p:sp>
        <p:nvSpPr>
          <p:cNvPr name="TextBox 11" id="11"/>
          <p:cNvSpPr txBox="true"/>
          <p:nvPr/>
        </p:nvSpPr>
        <p:spPr>
          <a:xfrm rot="0">
            <a:off x="351058" y="195566"/>
            <a:ext cx="10603463" cy="680118"/>
          </a:xfrm>
          <a:prstGeom prst="rect">
            <a:avLst/>
          </a:prstGeom>
        </p:spPr>
        <p:txBody>
          <a:bodyPr anchor="t" rtlCol="false" tIns="0" lIns="0" bIns="0" rIns="0">
            <a:spAutoFit/>
          </a:bodyPr>
          <a:lstStyle/>
          <a:p>
            <a:pPr algn="l">
              <a:lnSpc>
                <a:spcPts val="5563"/>
              </a:lnSpc>
              <a:spcBef>
                <a:spcPct val="0"/>
              </a:spcBef>
            </a:pPr>
            <a:r>
              <a:rPr lang="en-US" b="true" sz="3973" spc="-79">
                <a:solidFill>
                  <a:srgbClr val="191919"/>
                </a:solidFill>
                <a:latin typeface="Open Sauce Bold"/>
                <a:ea typeface="Open Sauce Bold"/>
                <a:cs typeface="Open Sauce Bold"/>
                <a:sym typeface="Open Sauce Bold"/>
              </a:rPr>
              <a:t>4.4  Estrategia sobre productos</a:t>
            </a:r>
          </a:p>
        </p:txBody>
      </p:sp>
      <p:sp>
        <p:nvSpPr>
          <p:cNvPr name="TextBox 12" id="12"/>
          <p:cNvSpPr txBox="true"/>
          <p:nvPr/>
        </p:nvSpPr>
        <p:spPr>
          <a:xfrm rot="0">
            <a:off x="501233" y="1675054"/>
            <a:ext cx="9611616" cy="7324089"/>
          </a:xfrm>
          <a:prstGeom prst="rect">
            <a:avLst/>
          </a:prstGeom>
        </p:spPr>
        <p:txBody>
          <a:bodyPr anchor="t" rtlCol="false" tIns="0" lIns="0" bIns="0" rIns="0">
            <a:spAutoFit/>
          </a:bodyPr>
          <a:lstStyle/>
          <a:p>
            <a:pPr algn="l">
              <a:lnSpc>
                <a:spcPts val="2660"/>
              </a:lnSpc>
            </a:pPr>
            <a:r>
              <a:rPr lang="en-US" sz="1900" b="true">
                <a:solidFill>
                  <a:srgbClr val="191919"/>
                </a:solidFill>
                <a:latin typeface="Open Sans Bold"/>
                <a:ea typeface="Open Sans Bold"/>
                <a:cs typeface="Open Sans Bold"/>
                <a:sym typeface="Open Sans Bold"/>
              </a:rPr>
              <a:t>A) De diferenciación</a:t>
            </a:r>
            <a:r>
              <a:rPr lang="en-US" sz="1900">
                <a:solidFill>
                  <a:srgbClr val="191919"/>
                </a:solidFill>
                <a:latin typeface="Open Sans"/>
                <a:ea typeface="Open Sans"/>
                <a:cs typeface="Open Sans"/>
                <a:sym typeface="Open Sans"/>
              </a:rPr>
              <a:t>:  Actuando sobre las </a:t>
            </a:r>
            <a:r>
              <a:rPr lang="en-US" sz="1900" b="true">
                <a:solidFill>
                  <a:srgbClr val="191919"/>
                </a:solidFill>
                <a:latin typeface="Open Sans Bold"/>
                <a:ea typeface="Open Sans Bold"/>
                <a:cs typeface="Open Sans Bold"/>
                <a:sym typeface="Open Sans Bold"/>
              </a:rPr>
              <a:t>características del producto formal</a:t>
            </a:r>
            <a:r>
              <a:rPr lang="en-US" sz="1900">
                <a:solidFill>
                  <a:srgbClr val="191919"/>
                </a:solidFill>
                <a:latin typeface="Open Sans"/>
                <a:ea typeface="Open Sans"/>
                <a:cs typeface="Open Sans"/>
                <a:sym typeface="Open Sans"/>
              </a:rPr>
              <a:t>, por ejemplo, </a:t>
            </a:r>
            <a:r>
              <a:rPr lang="en-US" sz="1900" b="true">
                <a:solidFill>
                  <a:srgbClr val="191919"/>
                </a:solidFill>
                <a:latin typeface="Open Sans Bold"/>
                <a:ea typeface="Open Sans Bold"/>
                <a:cs typeface="Open Sans Bold"/>
                <a:sym typeface="Open Sans Bold"/>
              </a:rPr>
              <a:t>sobre el diseño</a:t>
            </a:r>
            <a:r>
              <a:rPr lang="en-US" sz="1900">
                <a:solidFill>
                  <a:srgbClr val="191919"/>
                </a:solidFill>
                <a:latin typeface="Open Sans"/>
                <a:ea typeface="Open Sans"/>
                <a:cs typeface="Open Sans"/>
                <a:sym typeface="Open Sans"/>
              </a:rPr>
              <a:t> con formas o colores que llamen la atención; ofreciendo mayor </a:t>
            </a:r>
            <a:r>
              <a:rPr lang="en-US" sz="1900" b="true">
                <a:solidFill>
                  <a:srgbClr val="191919"/>
                </a:solidFill>
                <a:latin typeface="Open Sans Bold"/>
                <a:ea typeface="Open Sans Bold"/>
                <a:cs typeface="Open Sans Bold"/>
                <a:sym typeface="Open Sans Bold"/>
              </a:rPr>
              <a:t>calidad</a:t>
            </a:r>
            <a:r>
              <a:rPr lang="en-US" sz="1900">
                <a:solidFill>
                  <a:srgbClr val="191919"/>
                </a:solidFill>
                <a:latin typeface="Open Sans"/>
                <a:ea typeface="Open Sans"/>
                <a:cs typeface="Open Sans"/>
                <a:sym typeface="Open Sans"/>
              </a:rPr>
              <a:t> o mayor </a:t>
            </a:r>
            <a:r>
              <a:rPr lang="en-US" sz="1900" b="true">
                <a:solidFill>
                  <a:srgbClr val="191919"/>
                </a:solidFill>
                <a:latin typeface="Open Sans Bold"/>
                <a:ea typeface="Open Sans Bold"/>
                <a:cs typeface="Open Sans Bold"/>
                <a:sym typeface="Open Sans Bold"/>
              </a:rPr>
              <a:t>cantidad</a:t>
            </a:r>
            <a:r>
              <a:rPr lang="en-US" sz="1900">
                <a:solidFill>
                  <a:srgbClr val="191919"/>
                </a:solidFill>
                <a:latin typeface="Open Sans"/>
                <a:ea typeface="Open Sans"/>
                <a:cs typeface="Open Sans"/>
                <a:sym typeface="Open Sans"/>
              </a:rPr>
              <a:t> que otros productos similares...</a:t>
            </a:r>
          </a:p>
          <a:p>
            <a:pPr algn="l">
              <a:lnSpc>
                <a:spcPts val="2660"/>
              </a:lnSpc>
            </a:pPr>
          </a:p>
          <a:p>
            <a:pPr algn="l">
              <a:lnSpc>
                <a:spcPts val="2660"/>
              </a:lnSpc>
            </a:pPr>
          </a:p>
          <a:p>
            <a:pPr algn="l">
              <a:lnSpc>
                <a:spcPts val="2660"/>
              </a:lnSpc>
            </a:pPr>
          </a:p>
          <a:p>
            <a:pPr algn="l">
              <a:lnSpc>
                <a:spcPts val="2660"/>
              </a:lnSpc>
            </a:pPr>
          </a:p>
          <a:p>
            <a:pPr algn="l">
              <a:lnSpc>
                <a:spcPts val="2660"/>
              </a:lnSpc>
            </a:pPr>
          </a:p>
          <a:p>
            <a:pPr algn="l">
              <a:lnSpc>
                <a:spcPts val="2660"/>
              </a:lnSpc>
            </a:pPr>
          </a:p>
          <a:p>
            <a:pPr algn="l">
              <a:lnSpc>
                <a:spcPts val="2660"/>
              </a:lnSpc>
            </a:pPr>
          </a:p>
          <a:p>
            <a:pPr algn="l">
              <a:lnSpc>
                <a:spcPts val="2660"/>
              </a:lnSpc>
            </a:pPr>
          </a:p>
          <a:p>
            <a:pPr algn="l">
              <a:lnSpc>
                <a:spcPts val="2660"/>
              </a:lnSpc>
            </a:pPr>
            <a:r>
              <a:rPr lang="en-US" sz="1900" b="true">
                <a:solidFill>
                  <a:srgbClr val="191919"/>
                </a:solidFill>
                <a:latin typeface="Open Sans Bold"/>
                <a:ea typeface="Open Sans Bold"/>
                <a:cs typeface="Open Sans Bold"/>
                <a:sym typeface="Open Sans Bold"/>
              </a:rPr>
              <a:t>B) De marca: </a:t>
            </a:r>
            <a:r>
              <a:rPr lang="en-US" sz="1900">
                <a:solidFill>
                  <a:srgbClr val="191919"/>
                </a:solidFill>
                <a:latin typeface="Open Sans"/>
                <a:ea typeface="Open Sans"/>
                <a:cs typeface="Open Sans"/>
                <a:sym typeface="Open Sans"/>
              </a:rPr>
              <a:t>La marca es el nombre y diseño que identifica el producto o la empresa frente a otros similares. La marca engloba dos elementos: el </a:t>
            </a:r>
            <a:r>
              <a:rPr lang="en-US" sz="1900" b="true">
                <a:solidFill>
                  <a:srgbClr val="191919"/>
                </a:solidFill>
                <a:latin typeface="Open Sans Bold"/>
                <a:ea typeface="Open Sans Bold"/>
                <a:cs typeface="Open Sans Bold"/>
                <a:sym typeface="Open Sans Bold"/>
              </a:rPr>
              <a:t>nombre y el logotipo</a:t>
            </a:r>
            <a:r>
              <a:rPr lang="en-US" sz="1900">
                <a:solidFill>
                  <a:srgbClr val="191919"/>
                </a:solidFill>
                <a:latin typeface="Open Sans"/>
                <a:ea typeface="Open Sans"/>
                <a:cs typeface="Open Sans"/>
                <a:sym typeface="Open Sans"/>
              </a:rPr>
              <a:t>.</a:t>
            </a:r>
          </a:p>
          <a:p>
            <a:pPr algn="l" marL="410218" indent="-205109" lvl="1">
              <a:lnSpc>
                <a:spcPts val="2660"/>
              </a:lnSpc>
              <a:buFont typeface="Arial"/>
              <a:buChar char="•"/>
            </a:pPr>
            <a:r>
              <a:rPr lang="en-US" sz="1900">
                <a:solidFill>
                  <a:srgbClr val="191919"/>
                </a:solidFill>
                <a:latin typeface="Open Sans"/>
                <a:ea typeface="Open Sans"/>
                <a:cs typeface="Open Sans"/>
                <a:sym typeface="Open Sans"/>
              </a:rPr>
              <a:t>El</a:t>
            </a:r>
            <a:r>
              <a:rPr lang="en-US" b="true" sz="1900">
                <a:solidFill>
                  <a:srgbClr val="191919"/>
                </a:solidFill>
                <a:latin typeface="Open Sans Bold"/>
                <a:ea typeface="Open Sans Bold"/>
                <a:cs typeface="Open Sans Bold"/>
                <a:sym typeface="Open Sans Bold"/>
              </a:rPr>
              <a:t> nombre será el de la empresa o del producto,</a:t>
            </a:r>
            <a:r>
              <a:rPr lang="en-US" sz="1900">
                <a:solidFill>
                  <a:srgbClr val="191919"/>
                </a:solidFill>
                <a:latin typeface="Open Sans"/>
                <a:ea typeface="Open Sans"/>
                <a:cs typeface="Open Sans"/>
                <a:sym typeface="Open Sans"/>
              </a:rPr>
              <a:t> debe poder pronunciarse y memorizarse.</a:t>
            </a:r>
          </a:p>
          <a:p>
            <a:pPr algn="l" marL="410218" indent="-205109" lvl="1">
              <a:lnSpc>
                <a:spcPts val="2660"/>
              </a:lnSpc>
              <a:buFont typeface="Arial"/>
              <a:buChar char="•"/>
            </a:pPr>
            <a:r>
              <a:rPr lang="en-US" sz="1900">
                <a:solidFill>
                  <a:srgbClr val="191919"/>
                </a:solidFill>
                <a:latin typeface="Open Sans"/>
                <a:ea typeface="Open Sans"/>
                <a:cs typeface="Open Sans"/>
                <a:sym typeface="Open Sans"/>
              </a:rPr>
              <a:t>El</a:t>
            </a:r>
            <a:r>
              <a:rPr lang="en-US" b="true" sz="1900">
                <a:solidFill>
                  <a:srgbClr val="191919"/>
                </a:solidFill>
                <a:latin typeface="Open Sans Bold"/>
                <a:ea typeface="Open Sans Bold"/>
                <a:cs typeface="Open Sans Bold"/>
                <a:sym typeface="Open Sans Bold"/>
              </a:rPr>
              <a:t> logotipo</a:t>
            </a:r>
            <a:r>
              <a:rPr lang="en-US" sz="1900">
                <a:solidFill>
                  <a:srgbClr val="191919"/>
                </a:solidFill>
                <a:latin typeface="Open Sans"/>
                <a:ea typeface="Open Sans"/>
                <a:cs typeface="Open Sans"/>
                <a:sym typeface="Open Sans"/>
              </a:rPr>
              <a:t> es un símbolo gráfico que representa a una empresa, organización, producto o marca.</a:t>
            </a:r>
          </a:p>
          <a:p>
            <a:pPr algn="l">
              <a:lnSpc>
                <a:spcPts val="2660"/>
              </a:lnSpc>
            </a:pPr>
          </a:p>
          <a:p>
            <a:pPr algn="l">
              <a:lnSpc>
                <a:spcPts val="2660"/>
              </a:lnSpc>
            </a:pPr>
            <a:r>
              <a:rPr lang="en-US" sz="1900">
                <a:solidFill>
                  <a:srgbClr val="191919"/>
                </a:solidFill>
                <a:latin typeface="Open Sans"/>
                <a:ea typeface="Open Sans"/>
                <a:cs typeface="Open Sans"/>
                <a:sym typeface="Open Sans"/>
              </a:rPr>
              <a:t>Además, a la marca se suele acompañar en ocasiones el </a:t>
            </a:r>
            <a:r>
              <a:rPr lang="en-US" sz="1900" b="true">
                <a:solidFill>
                  <a:srgbClr val="191919"/>
                </a:solidFill>
                <a:latin typeface="Open Sans Bold"/>
                <a:ea typeface="Open Sans Bold"/>
                <a:cs typeface="Open Sans Bold"/>
                <a:sym typeface="Open Sans Bold"/>
              </a:rPr>
              <a:t>eslogan</a:t>
            </a:r>
            <a:r>
              <a:rPr lang="en-US" sz="1900">
                <a:solidFill>
                  <a:srgbClr val="191919"/>
                </a:solidFill>
                <a:latin typeface="Open Sans"/>
                <a:ea typeface="Open Sans"/>
                <a:cs typeface="Open Sans"/>
                <a:sym typeface="Open Sans"/>
              </a:rPr>
              <a:t> o frase corta fácil de recordar, que resuma algunas características distintivas del producto, para que el consumidor lo recuerde mejor.</a:t>
            </a:r>
          </a:p>
          <a:p>
            <a:pPr algn="l">
              <a:lnSpc>
                <a:spcPts val="2660"/>
              </a:lnSpc>
            </a:pPr>
          </a:p>
        </p:txBody>
      </p:sp>
      <p:sp>
        <p:nvSpPr>
          <p:cNvPr name="TextBox 13" id="13"/>
          <p:cNvSpPr txBox="true"/>
          <p:nvPr/>
        </p:nvSpPr>
        <p:spPr>
          <a:xfrm rot="0">
            <a:off x="10954521" y="1996364"/>
            <a:ext cx="7141247" cy="6700520"/>
          </a:xfrm>
          <a:prstGeom prst="rect">
            <a:avLst/>
          </a:prstGeom>
        </p:spPr>
        <p:txBody>
          <a:bodyPr anchor="t" rtlCol="false" tIns="0" lIns="0" bIns="0" rIns="0">
            <a:spAutoFit/>
          </a:bodyPr>
          <a:lstStyle/>
          <a:p>
            <a:pPr algn="l">
              <a:lnSpc>
                <a:spcPts val="2470"/>
              </a:lnSpc>
              <a:spcBef>
                <a:spcPct val="0"/>
              </a:spcBef>
            </a:pPr>
            <a:r>
              <a:rPr lang="en-US" b="true" sz="1900" u="sng">
                <a:solidFill>
                  <a:srgbClr val="191919"/>
                </a:solidFill>
                <a:latin typeface="Open Sans Bold"/>
                <a:ea typeface="Open Sans Bold"/>
                <a:cs typeface="Open Sans Bold"/>
                <a:sym typeface="Open Sans Bold"/>
              </a:rPr>
              <a:t>TIPOS DE MARCA: </a:t>
            </a:r>
          </a:p>
          <a:p>
            <a:pPr algn="l">
              <a:lnSpc>
                <a:spcPts val="2470"/>
              </a:lnSpc>
              <a:spcBef>
                <a:spcPct val="0"/>
              </a:spcBef>
            </a:pPr>
          </a:p>
          <a:p>
            <a:pPr algn="l">
              <a:lnSpc>
                <a:spcPts val="2470"/>
              </a:lnSpc>
              <a:spcBef>
                <a:spcPct val="0"/>
              </a:spcBef>
            </a:pPr>
            <a:r>
              <a:rPr lang="en-US" b="true" sz="1900">
                <a:solidFill>
                  <a:srgbClr val="191919"/>
                </a:solidFill>
                <a:latin typeface="Open Sans Bold"/>
                <a:ea typeface="Open Sans Bold"/>
                <a:cs typeface="Open Sans Bold"/>
                <a:sym typeface="Open Sans Bold"/>
              </a:rPr>
              <a:t>a) Marca Única</a:t>
            </a:r>
          </a:p>
          <a:p>
            <a:pPr algn="l">
              <a:lnSpc>
                <a:spcPts val="2470"/>
              </a:lnSpc>
              <a:spcBef>
                <a:spcPct val="0"/>
              </a:spcBef>
            </a:pPr>
            <a:r>
              <a:rPr lang="en-US" sz="1900">
                <a:solidFill>
                  <a:srgbClr val="191919"/>
                </a:solidFill>
                <a:latin typeface="Open Sans"/>
                <a:ea typeface="Open Sans"/>
                <a:cs typeface="Open Sans"/>
                <a:sym typeface="Open Sans"/>
              </a:rPr>
              <a:t>Todos los productos de la empresa se venden con la misma marca. Por ejemplo: todos los productos Samsung.</a:t>
            </a:r>
          </a:p>
          <a:p>
            <a:pPr algn="l">
              <a:lnSpc>
                <a:spcPts val="2470"/>
              </a:lnSpc>
              <a:spcBef>
                <a:spcPct val="0"/>
              </a:spcBef>
            </a:pPr>
          </a:p>
          <a:p>
            <a:pPr algn="l">
              <a:lnSpc>
                <a:spcPts val="2470"/>
              </a:lnSpc>
              <a:spcBef>
                <a:spcPct val="0"/>
              </a:spcBef>
            </a:pPr>
            <a:r>
              <a:rPr lang="en-US" b="true" sz="1900">
                <a:solidFill>
                  <a:srgbClr val="191919"/>
                </a:solidFill>
                <a:latin typeface="Open Sans Bold"/>
                <a:ea typeface="Open Sans Bold"/>
                <a:cs typeface="Open Sans Bold"/>
                <a:sym typeface="Open Sans Bold"/>
              </a:rPr>
              <a:t>b) Marca Múltiple</a:t>
            </a:r>
          </a:p>
          <a:p>
            <a:pPr algn="l">
              <a:lnSpc>
                <a:spcPts val="2470"/>
              </a:lnSpc>
              <a:spcBef>
                <a:spcPct val="0"/>
              </a:spcBef>
            </a:pPr>
            <a:r>
              <a:rPr lang="en-US" sz="1900">
                <a:solidFill>
                  <a:srgbClr val="191919"/>
                </a:solidFill>
                <a:latin typeface="Open Sans"/>
                <a:ea typeface="Open Sans"/>
                <a:cs typeface="Open Sans"/>
                <a:sym typeface="Open Sans"/>
              </a:rPr>
              <a:t>La empresa utiliza una marca para cada uno de sus productos. Por ejemplo P&amp;G vende sus productos con marcas distintas: Fairy, Ariel, Ambipur, Gillette, etc.</a:t>
            </a:r>
          </a:p>
          <a:p>
            <a:pPr algn="l">
              <a:lnSpc>
                <a:spcPts val="2470"/>
              </a:lnSpc>
              <a:spcBef>
                <a:spcPct val="0"/>
              </a:spcBef>
            </a:pPr>
          </a:p>
          <a:p>
            <a:pPr algn="l">
              <a:lnSpc>
                <a:spcPts val="2470"/>
              </a:lnSpc>
              <a:spcBef>
                <a:spcPct val="0"/>
              </a:spcBef>
            </a:pPr>
            <a:r>
              <a:rPr lang="en-US" b="true" sz="1900">
                <a:solidFill>
                  <a:srgbClr val="191919"/>
                </a:solidFill>
                <a:latin typeface="Open Sans Bold"/>
                <a:ea typeface="Open Sans Bold"/>
                <a:cs typeface="Open Sans Bold"/>
                <a:sym typeface="Open Sans Bold"/>
              </a:rPr>
              <a:t>c) Segundas marcas</a:t>
            </a:r>
          </a:p>
          <a:p>
            <a:pPr algn="l">
              <a:lnSpc>
                <a:spcPts val="2470"/>
              </a:lnSpc>
              <a:spcBef>
                <a:spcPct val="0"/>
              </a:spcBef>
            </a:pPr>
            <a:r>
              <a:rPr lang="en-US" sz="1900">
                <a:solidFill>
                  <a:srgbClr val="191919"/>
                </a:solidFill>
                <a:latin typeface="Open Sans"/>
                <a:ea typeface="Open Sans"/>
                <a:cs typeface="Open Sans"/>
                <a:sym typeface="Open Sans"/>
              </a:rPr>
              <a:t>Una empresa crea otra marca para vender otro producto más barato en otro segmento del mercado sin dejar de vender el primero. Por ejemplo Dia es la segunda marca de Carrefour.</a:t>
            </a:r>
          </a:p>
          <a:p>
            <a:pPr algn="l">
              <a:lnSpc>
                <a:spcPts val="2470"/>
              </a:lnSpc>
              <a:spcBef>
                <a:spcPct val="0"/>
              </a:spcBef>
            </a:pPr>
          </a:p>
          <a:p>
            <a:pPr algn="l">
              <a:lnSpc>
                <a:spcPts val="2470"/>
              </a:lnSpc>
              <a:spcBef>
                <a:spcPct val="0"/>
              </a:spcBef>
            </a:pPr>
            <a:r>
              <a:rPr lang="en-US" b="true" sz="1900">
                <a:solidFill>
                  <a:srgbClr val="191919"/>
                </a:solidFill>
                <a:latin typeface="Open Sans Bold"/>
                <a:ea typeface="Open Sans Bold"/>
                <a:cs typeface="Open Sans Bold"/>
                <a:sym typeface="Open Sans Bold"/>
              </a:rPr>
              <a:t>e) Marcas blancas</a:t>
            </a:r>
          </a:p>
          <a:p>
            <a:pPr algn="l">
              <a:lnSpc>
                <a:spcPts val="2470"/>
              </a:lnSpc>
              <a:spcBef>
                <a:spcPct val="0"/>
              </a:spcBef>
            </a:pPr>
            <a:r>
              <a:rPr lang="en-US" sz="1900">
                <a:solidFill>
                  <a:srgbClr val="191919"/>
                </a:solidFill>
                <a:latin typeface="Open Sans"/>
                <a:ea typeface="Open Sans"/>
                <a:cs typeface="Open Sans"/>
                <a:sym typeface="Open Sans"/>
              </a:rPr>
              <a:t>Son de marcas de cadenas de distribución que venden productos fabricados por otras empresas. Por ejemplo, los productos de cosmética Deliplus son fabricados por otras empresas y vendidos por Mercadona con su marca Deliplus.</a:t>
            </a:r>
          </a:p>
          <a:p>
            <a:pPr algn="l">
              <a:lnSpc>
                <a:spcPts val="247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5400000">
            <a:off x="4478580" y="-4492451"/>
            <a:ext cx="1155690" cy="10112849"/>
            <a:chOff x="0" y="0"/>
            <a:chExt cx="354940" cy="3105897"/>
          </a:xfrm>
        </p:grpSpPr>
        <p:sp>
          <p:nvSpPr>
            <p:cNvPr name="Freeform 3" id="3"/>
            <p:cNvSpPr/>
            <p:nvPr/>
          </p:nvSpPr>
          <p:spPr>
            <a:xfrm flipH="false" flipV="false" rot="0">
              <a:off x="0" y="0"/>
              <a:ext cx="354940" cy="3105897"/>
            </a:xfrm>
            <a:custGeom>
              <a:avLst/>
              <a:gdLst/>
              <a:ahLst/>
              <a:cxnLst/>
              <a:rect r="r" b="b" t="t" l="l"/>
              <a:pathLst>
                <a:path h="3105897" w="354940">
                  <a:moveTo>
                    <a:pt x="0" y="0"/>
                  </a:moveTo>
                  <a:lnTo>
                    <a:pt x="354940" y="0"/>
                  </a:lnTo>
                  <a:lnTo>
                    <a:pt x="354940" y="3105897"/>
                  </a:lnTo>
                  <a:lnTo>
                    <a:pt x="0" y="3105897"/>
                  </a:lnTo>
                  <a:close/>
                </a:path>
              </a:pathLst>
            </a:custGeom>
            <a:solidFill>
              <a:srgbClr val="106861"/>
            </a:solidFill>
          </p:spPr>
        </p:sp>
        <p:sp>
          <p:nvSpPr>
            <p:cNvPr name="TextBox 4" id="4"/>
            <p:cNvSpPr txBox="true"/>
            <p:nvPr/>
          </p:nvSpPr>
          <p:spPr>
            <a:xfrm>
              <a:off x="0" y="-19050"/>
              <a:ext cx="354940" cy="3124947"/>
            </a:xfrm>
            <a:prstGeom prst="rect">
              <a:avLst/>
            </a:prstGeom>
          </p:spPr>
          <p:txBody>
            <a:bodyPr anchor="ctr" rtlCol="false" tIns="50800" lIns="50800" bIns="50800" rIns="50800"/>
            <a:lstStyle/>
            <a:p>
              <a:pPr algn="ctr">
                <a:lnSpc>
                  <a:spcPts val="2859"/>
                </a:lnSpc>
              </a:pPr>
            </a:p>
          </p:txBody>
        </p:sp>
      </p:grpSp>
      <p:sp>
        <p:nvSpPr>
          <p:cNvPr name="Freeform 5" id="5"/>
          <p:cNvSpPr/>
          <p:nvPr/>
        </p:nvSpPr>
        <p:spPr>
          <a:xfrm flipH="false" flipV="false" rot="0">
            <a:off x="2456295" y="1280703"/>
            <a:ext cx="13719384" cy="8608913"/>
          </a:xfrm>
          <a:custGeom>
            <a:avLst/>
            <a:gdLst/>
            <a:ahLst/>
            <a:cxnLst/>
            <a:rect r="r" b="b" t="t" l="l"/>
            <a:pathLst>
              <a:path h="8608913" w="13719384">
                <a:moveTo>
                  <a:pt x="0" y="0"/>
                </a:moveTo>
                <a:lnTo>
                  <a:pt x="13719384" y="0"/>
                </a:lnTo>
                <a:lnTo>
                  <a:pt x="13719384" y="8608914"/>
                </a:lnTo>
                <a:lnTo>
                  <a:pt x="0" y="8608914"/>
                </a:lnTo>
                <a:lnTo>
                  <a:pt x="0" y="0"/>
                </a:lnTo>
                <a:close/>
              </a:path>
            </a:pathLst>
          </a:custGeom>
          <a:blipFill>
            <a:blip r:embed="rId2"/>
            <a:stretch>
              <a:fillRect l="0" t="0" r="0" b="0"/>
            </a:stretch>
          </a:blipFill>
        </p:spPr>
      </p:sp>
      <p:sp>
        <p:nvSpPr>
          <p:cNvPr name="TextBox 6" id="6"/>
          <p:cNvSpPr txBox="true"/>
          <p:nvPr/>
        </p:nvSpPr>
        <p:spPr>
          <a:xfrm rot="0">
            <a:off x="351058" y="195566"/>
            <a:ext cx="10603463" cy="680118"/>
          </a:xfrm>
          <a:prstGeom prst="rect">
            <a:avLst/>
          </a:prstGeom>
        </p:spPr>
        <p:txBody>
          <a:bodyPr anchor="t" rtlCol="false" tIns="0" lIns="0" bIns="0" rIns="0">
            <a:spAutoFit/>
          </a:bodyPr>
          <a:lstStyle/>
          <a:p>
            <a:pPr algn="l">
              <a:lnSpc>
                <a:spcPts val="5563"/>
              </a:lnSpc>
              <a:spcBef>
                <a:spcPct val="0"/>
              </a:spcBef>
            </a:pPr>
            <a:r>
              <a:rPr lang="en-US" b="true" sz="3973" spc="-79">
                <a:solidFill>
                  <a:srgbClr val="191919"/>
                </a:solidFill>
                <a:latin typeface="Open Sauce Bold"/>
                <a:ea typeface="Open Sauce Bold"/>
                <a:cs typeface="Open Sauce Bold"/>
                <a:sym typeface="Open Sauce Bold"/>
              </a:rPr>
              <a:t>4.4  Estrategia sobre productos</a:t>
            </a:r>
          </a:p>
        </p:txBody>
      </p:sp>
      <p:sp>
        <p:nvSpPr>
          <p:cNvPr name="TextBox 7" id="7"/>
          <p:cNvSpPr txBox="true"/>
          <p:nvPr/>
        </p:nvSpPr>
        <p:spPr>
          <a:xfrm rot="0">
            <a:off x="10256476" y="250175"/>
            <a:ext cx="3429000" cy="580423"/>
          </a:xfrm>
          <a:prstGeom prst="rect">
            <a:avLst/>
          </a:prstGeom>
        </p:spPr>
        <p:txBody>
          <a:bodyPr anchor="t" rtlCol="false" tIns="0" lIns="0" bIns="0" rIns="0">
            <a:spAutoFit/>
          </a:bodyPr>
          <a:lstStyle/>
          <a:p>
            <a:pPr algn="ctr">
              <a:lnSpc>
                <a:spcPts val="4759"/>
              </a:lnSpc>
            </a:pPr>
            <a:r>
              <a:rPr lang="en-US" sz="3399" u="sng">
                <a:solidFill>
                  <a:srgbClr val="191919"/>
                </a:solidFill>
                <a:latin typeface="Open Sans"/>
                <a:ea typeface="Open Sans"/>
                <a:cs typeface="Open Sans"/>
                <a:sym typeface="Open Sans"/>
              </a:rPr>
              <a:t>Marcas múltiples</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0" y="0"/>
            <a:ext cx="18358949" cy="10287000"/>
            <a:chOff x="0" y="0"/>
            <a:chExt cx="4835279" cy="2709333"/>
          </a:xfrm>
        </p:grpSpPr>
        <p:sp>
          <p:nvSpPr>
            <p:cNvPr name="Freeform 3" id="3"/>
            <p:cNvSpPr/>
            <p:nvPr/>
          </p:nvSpPr>
          <p:spPr>
            <a:xfrm flipH="false" flipV="false" rot="0">
              <a:off x="0" y="0"/>
              <a:ext cx="4835279" cy="2709333"/>
            </a:xfrm>
            <a:custGeom>
              <a:avLst/>
              <a:gdLst/>
              <a:ahLst/>
              <a:cxnLst/>
              <a:rect r="r" b="b" t="t" l="l"/>
              <a:pathLst>
                <a:path h="2709333" w="4835279">
                  <a:moveTo>
                    <a:pt x="0" y="0"/>
                  </a:moveTo>
                  <a:lnTo>
                    <a:pt x="4835279" y="0"/>
                  </a:lnTo>
                  <a:lnTo>
                    <a:pt x="4835279" y="2709333"/>
                  </a:lnTo>
                  <a:lnTo>
                    <a:pt x="0" y="2709333"/>
                  </a:lnTo>
                  <a:close/>
                </a:path>
              </a:pathLst>
            </a:custGeom>
            <a:solidFill>
              <a:srgbClr val="106861"/>
            </a:solidFill>
            <a:ln cap="sq">
              <a:noFill/>
              <a:prstDash val="solid"/>
              <a:miter/>
            </a:ln>
          </p:spPr>
        </p:sp>
        <p:sp>
          <p:nvSpPr>
            <p:cNvPr name="TextBox 4" id="4"/>
            <p:cNvSpPr txBox="true"/>
            <p:nvPr/>
          </p:nvSpPr>
          <p:spPr>
            <a:xfrm>
              <a:off x="0" y="-19050"/>
              <a:ext cx="4835279" cy="2728383"/>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5" id="5"/>
          <p:cNvSpPr txBox="true"/>
          <p:nvPr/>
        </p:nvSpPr>
        <p:spPr>
          <a:xfrm rot="0">
            <a:off x="1295137" y="1754095"/>
            <a:ext cx="6295612" cy="803369"/>
          </a:xfrm>
          <a:prstGeom prst="rect">
            <a:avLst/>
          </a:prstGeom>
        </p:spPr>
        <p:txBody>
          <a:bodyPr anchor="t" rtlCol="false" tIns="0" lIns="0" bIns="0" rIns="0">
            <a:spAutoFit/>
          </a:bodyPr>
          <a:lstStyle/>
          <a:p>
            <a:pPr algn="l" marL="0" indent="0" lvl="0">
              <a:lnSpc>
                <a:spcPts val="6644"/>
              </a:lnSpc>
              <a:spcBef>
                <a:spcPct val="0"/>
              </a:spcBef>
            </a:pPr>
            <a:r>
              <a:rPr lang="en-US" b="true" sz="4746" spc="-94">
                <a:solidFill>
                  <a:srgbClr val="191919"/>
                </a:solidFill>
                <a:latin typeface="Open Sauce Bold"/>
                <a:ea typeface="Open Sauce Bold"/>
                <a:cs typeface="Open Sauce Bold"/>
                <a:sym typeface="Open Sauce Bold"/>
              </a:rPr>
              <a:t>5. EL PRECIO</a:t>
            </a:r>
          </a:p>
        </p:txBody>
      </p:sp>
      <p:grpSp>
        <p:nvGrpSpPr>
          <p:cNvPr name="Group 6" id="6"/>
          <p:cNvGrpSpPr/>
          <p:nvPr/>
        </p:nvGrpSpPr>
        <p:grpSpPr>
          <a:xfrm rot="0">
            <a:off x="-1390959" y="8567821"/>
            <a:ext cx="3086100" cy="308610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solidFill>
            <a:ln cap="sq">
              <a:noFill/>
              <a:prstDash val="solid"/>
              <a:miter/>
            </a:ln>
          </p:spPr>
        </p:sp>
        <p:sp>
          <p:nvSpPr>
            <p:cNvPr name="TextBox 8" id="8"/>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9" id="9"/>
          <p:cNvGrpSpPr/>
          <p:nvPr/>
        </p:nvGrpSpPr>
        <p:grpSpPr>
          <a:xfrm rot="0">
            <a:off x="13424767" y="-1308401"/>
            <a:ext cx="5657850" cy="565785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BFB"/>
            </a:solidFill>
            <a:ln cap="sq">
              <a:noFill/>
              <a:prstDash val="solid"/>
              <a:miter/>
            </a:ln>
          </p:spPr>
        </p:sp>
        <p:sp>
          <p:nvSpPr>
            <p:cNvPr name="TextBox 11" id="11"/>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2" id="12"/>
          <p:cNvGrpSpPr/>
          <p:nvPr/>
        </p:nvGrpSpPr>
        <p:grpSpPr>
          <a:xfrm rot="0">
            <a:off x="17387862" y="4349449"/>
            <a:ext cx="739613" cy="73961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BFB"/>
            </a:solidFill>
            <a:ln cap="sq">
              <a:noFill/>
              <a:prstDash val="solid"/>
              <a:miter/>
            </a:ln>
          </p:spPr>
        </p:sp>
        <p:sp>
          <p:nvSpPr>
            <p:cNvPr name="TextBox 14" id="14"/>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15" id="15"/>
          <p:cNvSpPr txBox="true"/>
          <p:nvPr/>
        </p:nvSpPr>
        <p:spPr>
          <a:xfrm rot="0">
            <a:off x="2077235" y="3462437"/>
            <a:ext cx="11027030" cy="2162810"/>
          </a:xfrm>
          <a:prstGeom prst="rect">
            <a:avLst/>
          </a:prstGeom>
        </p:spPr>
        <p:txBody>
          <a:bodyPr anchor="t" rtlCol="false" tIns="0" lIns="0" bIns="0" rIns="0">
            <a:spAutoFit/>
          </a:bodyPr>
          <a:lstStyle/>
          <a:p>
            <a:pPr algn="l">
              <a:lnSpc>
                <a:spcPts val="2859"/>
              </a:lnSpc>
            </a:pPr>
            <a:r>
              <a:rPr lang="en-US" sz="2199">
                <a:solidFill>
                  <a:srgbClr val="FFFFFF"/>
                </a:solidFill>
                <a:latin typeface="Open Sauce"/>
                <a:ea typeface="Open Sauce"/>
                <a:cs typeface="Open Sauce"/>
                <a:sym typeface="Open Sauce"/>
              </a:rPr>
              <a:t>Lo primero que se nos viene a la mente es que el precio es el </a:t>
            </a:r>
            <a:r>
              <a:rPr lang="en-US" sz="2199" b="true">
                <a:solidFill>
                  <a:srgbClr val="FFFFFF"/>
                </a:solidFill>
                <a:latin typeface="Open Sauce Bold"/>
                <a:ea typeface="Open Sauce Bold"/>
                <a:cs typeface="Open Sauce Bold"/>
                <a:sym typeface="Open Sauce Bold"/>
              </a:rPr>
              <a:t>importe que paga un comprador</a:t>
            </a:r>
            <a:r>
              <a:rPr lang="en-US" sz="2199">
                <a:solidFill>
                  <a:srgbClr val="FFFFFF"/>
                </a:solidFill>
                <a:latin typeface="Open Sauce"/>
                <a:ea typeface="Open Sauce"/>
                <a:cs typeface="Open Sauce"/>
                <a:sym typeface="Open Sauce"/>
              </a:rPr>
              <a:t>. </a:t>
            </a:r>
          </a:p>
          <a:p>
            <a:pPr algn="l">
              <a:lnSpc>
                <a:spcPts val="2859"/>
              </a:lnSpc>
            </a:pPr>
          </a:p>
          <a:p>
            <a:pPr algn="l">
              <a:lnSpc>
                <a:spcPts val="2859"/>
              </a:lnSpc>
              <a:spcBef>
                <a:spcPct val="0"/>
              </a:spcBef>
            </a:pPr>
            <a:r>
              <a:rPr lang="en-US" sz="2199">
                <a:solidFill>
                  <a:srgbClr val="FFFFFF"/>
                </a:solidFill>
                <a:latin typeface="Open Sauce"/>
                <a:ea typeface="Open Sauce"/>
                <a:cs typeface="Open Sauce"/>
                <a:sym typeface="Open Sauce"/>
              </a:rPr>
              <a:t>Sin embargo, el precio también cumple una función de estatus social (es caro porque se dirige a la clase alta) y posiciona a la empresa respecto a la competencia en el mercado.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5400000">
            <a:off x="6194677" y="-6208548"/>
            <a:ext cx="1155690" cy="13545043"/>
            <a:chOff x="0" y="0"/>
            <a:chExt cx="354940" cy="4160006"/>
          </a:xfrm>
        </p:grpSpPr>
        <p:sp>
          <p:nvSpPr>
            <p:cNvPr name="Freeform 3" id="3"/>
            <p:cNvSpPr/>
            <p:nvPr/>
          </p:nvSpPr>
          <p:spPr>
            <a:xfrm flipH="false" flipV="false" rot="0">
              <a:off x="0" y="0"/>
              <a:ext cx="354940" cy="4160006"/>
            </a:xfrm>
            <a:custGeom>
              <a:avLst/>
              <a:gdLst/>
              <a:ahLst/>
              <a:cxnLst/>
              <a:rect r="r" b="b" t="t" l="l"/>
              <a:pathLst>
                <a:path h="4160006" w="354940">
                  <a:moveTo>
                    <a:pt x="0" y="0"/>
                  </a:moveTo>
                  <a:lnTo>
                    <a:pt x="354940" y="0"/>
                  </a:lnTo>
                  <a:lnTo>
                    <a:pt x="354940" y="4160006"/>
                  </a:lnTo>
                  <a:lnTo>
                    <a:pt x="0" y="4160006"/>
                  </a:lnTo>
                  <a:close/>
                </a:path>
              </a:pathLst>
            </a:custGeom>
            <a:solidFill>
              <a:srgbClr val="106861"/>
            </a:solidFill>
          </p:spPr>
        </p:sp>
        <p:sp>
          <p:nvSpPr>
            <p:cNvPr name="TextBox 4" id="4"/>
            <p:cNvSpPr txBox="true"/>
            <p:nvPr/>
          </p:nvSpPr>
          <p:spPr>
            <a:xfrm>
              <a:off x="0" y="-19050"/>
              <a:ext cx="354940" cy="4179056"/>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95566"/>
            <a:ext cx="13193985" cy="680118"/>
          </a:xfrm>
          <a:prstGeom prst="rect">
            <a:avLst/>
          </a:prstGeom>
        </p:spPr>
        <p:txBody>
          <a:bodyPr anchor="t" rtlCol="false" tIns="0" lIns="0" bIns="0" rIns="0">
            <a:spAutoFit/>
          </a:bodyPr>
          <a:lstStyle/>
          <a:p>
            <a:pPr algn="l">
              <a:lnSpc>
                <a:spcPts val="5563"/>
              </a:lnSpc>
              <a:spcBef>
                <a:spcPct val="0"/>
              </a:spcBef>
            </a:pPr>
            <a:r>
              <a:rPr lang="en-US" b="true" sz="3973" spc="-79">
                <a:solidFill>
                  <a:srgbClr val="191919"/>
                </a:solidFill>
                <a:latin typeface="Open Sauce Bold"/>
                <a:ea typeface="Open Sauce Bold"/>
                <a:cs typeface="Open Sauce Bold"/>
                <a:sym typeface="Open Sauce Bold"/>
              </a:rPr>
              <a:t>5.1. Factores que determinan la fijación de los precios</a:t>
            </a:r>
          </a:p>
        </p:txBody>
      </p:sp>
      <p:sp>
        <p:nvSpPr>
          <p:cNvPr name="TextBox 6" id="6"/>
          <p:cNvSpPr txBox="true"/>
          <p:nvPr/>
        </p:nvSpPr>
        <p:spPr>
          <a:xfrm rot="0">
            <a:off x="2955048" y="3164166"/>
            <a:ext cx="12825378" cy="5282704"/>
          </a:xfrm>
          <a:prstGeom prst="rect">
            <a:avLst/>
          </a:prstGeom>
        </p:spPr>
        <p:txBody>
          <a:bodyPr anchor="t" rtlCol="false" tIns="0" lIns="0" bIns="0" rIns="0">
            <a:spAutoFit/>
          </a:bodyPr>
          <a:lstStyle/>
          <a:p>
            <a:pPr algn="l" marL="431801" indent="-215900" lvl="1">
              <a:lnSpc>
                <a:spcPts val="2800"/>
              </a:lnSpc>
              <a:buFont typeface="Arial"/>
              <a:buChar char="•"/>
            </a:pPr>
            <a:r>
              <a:rPr lang="en-US" b="true" sz="2000" u="sng">
                <a:solidFill>
                  <a:srgbClr val="191919"/>
                </a:solidFill>
                <a:latin typeface="Open Sans Bold"/>
                <a:ea typeface="Open Sans Bold"/>
                <a:cs typeface="Open Sans Bold"/>
                <a:sym typeface="Open Sans Bold"/>
              </a:rPr>
              <a:t>Los costes</a:t>
            </a:r>
          </a:p>
          <a:p>
            <a:pPr algn="l">
              <a:lnSpc>
                <a:spcPts val="2800"/>
              </a:lnSpc>
              <a:spcBef>
                <a:spcPct val="0"/>
              </a:spcBef>
            </a:pPr>
            <a:r>
              <a:rPr lang="en-US" sz="2000">
                <a:solidFill>
                  <a:srgbClr val="191919"/>
                </a:solidFill>
                <a:latin typeface="Open Sans"/>
                <a:ea typeface="Open Sans"/>
                <a:cs typeface="Open Sans"/>
                <a:sym typeface="Open Sans"/>
              </a:rPr>
              <a:t>Siempre hemos de </a:t>
            </a:r>
            <a:r>
              <a:rPr lang="en-US" b="true" sz="2000">
                <a:solidFill>
                  <a:srgbClr val="191919"/>
                </a:solidFill>
                <a:latin typeface="Open Sans Bold"/>
                <a:ea typeface="Open Sans Bold"/>
                <a:cs typeface="Open Sans Bold"/>
                <a:sym typeface="Open Sans Bold"/>
              </a:rPr>
              <a:t>calcular los costes del producto y añadirle lo que queremos ganar,</a:t>
            </a:r>
            <a:r>
              <a:rPr lang="en-US" sz="2000">
                <a:solidFill>
                  <a:srgbClr val="191919"/>
                </a:solidFill>
                <a:latin typeface="Open Sans"/>
                <a:ea typeface="Open Sans"/>
                <a:cs typeface="Open Sans"/>
                <a:sym typeface="Open Sans"/>
              </a:rPr>
              <a:t> y comprobar si existe demanda para ese precio. Si el precio sale elevado es que debemos reducir costes o bien el margen.</a:t>
            </a:r>
          </a:p>
          <a:p>
            <a:pPr algn="l">
              <a:lnSpc>
                <a:spcPts val="2800"/>
              </a:lnSpc>
              <a:spcBef>
                <a:spcPct val="0"/>
              </a:spcBef>
            </a:pPr>
            <a:r>
              <a:rPr lang="en-US" sz="2000">
                <a:solidFill>
                  <a:srgbClr val="191919"/>
                </a:solidFill>
                <a:latin typeface="Open Sans"/>
                <a:ea typeface="Open Sans"/>
                <a:cs typeface="Open Sans"/>
                <a:sym typeface="Open Sans"/>
              </a:rPr>
              <a:t>Analizando este factor podemos establecer el </a:t>
            </a:r>
            <a:r>
              <a:rPr lang="en-US" b="true" sz="2000">
                <a:solidFill>
                  <a:srgbClr val="191919"/>
                </a:solidFill>
                <a:latin typeface="Open Sans Bold"/>
                <a:ea typeface="Open Sans Bold"/>
                <a:cs typeface="Open Sans Bold"/>
                <a:sym typeface="Open Sans Bold"/>
              </a:rPr>
              <a:t>precio mínimo para nuestro producto.</a:t>
            </a:r>
          </a:p>
          <a:p>
            <a:pPr algn="l">
              <a:lnSpc>
                <a:spcPts val="2800"/>
              </a:lnSpc>
              <a:spcBef>
                <a:spcPct val="0"/>
              </a:spcBef>
            </a:pPr>
          </a:p>
          <a:p>
            <a:pPr algn="l" marL="431801" indent="-215900" lvl="1">
              <a:lnSpc>
                <a:spcPts val="2800"/>
              </a:lnSpc>
              <a:buFont typeface="Arial"/>
              <a:buChar char="•"/>
            </a:pPr>
            <a:r>
              <a:rPr lang="en-US" b="true" sz="2000" u="sng">
                <a:solidFill>
                  <a:srgbClr val="191919"/>
                </a:solidFill>
                <a:latin typeface="Open Sans Bold"/>
                <a:ea typeface="Open Sans Bold"/>
                <a:cs typeface="Open Sans Bold"/>
                <a:sym typeface="Open Sans Bold"/>
              </a:rPr>
              <a:t>Los consumidores / análisis la demanda</a:t>
            </a:r>
          </a:p>
          <a:p>
            <a:pPr algn="l">
              <a:lnSpc>
                <a:spcPts val="2800"/>
              </a:lnSpc>
              <a:spcBef>
                <a:spcPct val="0"/>
              </a:spcBef>
            </a:pPr>
            <a:r>
              <a:rPr lang="en-US" b="true" sz="2000">
                <a:solidFill>
                  <a:srgbClr val="191919"/>
                </a:solidFill>
                <a:latin typeface="Open Sans Bold"/>
                <a:ea typeface="Open Sans Bold"/>
                <a:cs typeface="Open Sans Bold"/>
                <a:sym typeface="Open Sans Bold"/>
              </a:rPr>
              <a:t>Tener en cuenta el precio que el consumidor piensa o cree que vale el producto</a:t>
            </a:r>
            <a:r>
              <a:rPr lang="en-US" sz="2000">
                <a:solidFill>
                  <a:srgbClr val="191919"/>
                </a:solidFill>
                <a:latin typeface="Open Sans"/>
                <a:ea typeface="Open Sans"/>
                <a:cs typeface="Open Sans"/>
                <a:sym typeface="Open Sans"/>
              </a:rPr>
              <a:t>, ya que si lo fijamos por encima de lo que cree que vale, se venderá poco, y si se fija por debajo, se venderá más barato de lo que pensamos. Preguntando a nuestros clientes cuánto están dispuestos a pagar por nuestro producto podemos </a:t>
            </a:r>
            <a:r>
              <a:rPr lang="en-US" b="true" sz="2000">
                <a:solidFill>
                  <a:srgbClr val="191919"/>
                </a:solidFill>
                <a:latin typeface="Open Sans Bold"/>
                <a:ea typeface="Open Sans Bold"/>
                <a:cs typeface="Open Sans Bold"/>
                <a:sym typeface="Open Sans Bold"/>
              </a:rPr>
              <a:t>establecer el precio máximo</a:t>
            </a:r>
            <a:r>
              <a:rPr lang="en-US" sz="2000">
                <a:solidFill>
                  <a:srgbClr val="191919"/>
                </a:solidFill>
                <a:latin typeface="Open Sans"/>
                <a:ea typeface="Open Sans"/>
                <a:cs typeface="Open Sans"/>
                <a:sym typeface="Open Sans"/>
              </a:rPr>
              <a:t>.</a:t>
            </a:r>
          </a:p>
          <a:p>
            <a:pPr algn="l">
              <a:lnSpc>
                <a:spcPts val="2800"/>
              </a:lnSpc>
              <a:spcBef>
                <a:spcPct val="0"/>
              </a:spcBef>
            </a:pPr>
          </a:p>
          <a:p>
            <a:pPr algn="l" marL="431801" indent="-215900" lvl="1">
              <a:lnSpc>
                <a:spcPts val="2800"/>
              </a:lnSpc>
              <a:buFont typeface="Arial"/>
              <a:buChar char="•"/>
            </a:pPr>
            <a:r>
              <a:rPr lang="en-US" b="true" sz="2000" u="sng">
                <a:solidFill>
                  <a:srgbClr val="191919"/>
                </a:solidFill>
                <a:latin typeface="Open Sans Bold"/>
                <a:ea typeface="Open Sans Bold"/>
                <a:cs typeface="Open Sans Bold"/>
                <a:sym typeface="Open Sans Bold"/>
              </a:rPr>
              <a:t>La competencia</a:t>
            </a:r>
          </a:p>
          <a:p>
            <a:pPr algn="l">
              <a:lnSpc>
                <a:spcPts val="2800"/>
              </a:lnSpc>
              <a:spcBef>
                <a:spcPct val="0"/>
              </a:spcBef>
            </a:pPr>
            <a:r>
              <a:rPr lang="en-US" sz="2000">
                <a:solidFill>
                  <a:srgbClr val="191919"/>
                </a:solidFill>
                <a:latin typeface="Open Sans"/>
                <a:ea typeface="Open Sans"/>
                <a:cs typeface="Open Sans"/>
                <a:sym typeface="Open Sans"/>
              </a:rPr>
              <a:t>Si nuestro producto es parecido al de la competencia pondremos un </a:t>
            </a:r>
            <a:r>
              <a:rPr lang="en-US" b="true" sz="2000">
                <a:solidFill>
                  <a:srgbClr val="191919"/>
                </a:solidFill>
                <a:latin typeface="Open Sans Bold"/>
                <a:ea typeface="Open Sans Bold"/>
                <a:cs typeface="Open Sans Bold"/>
                <a:sym typeface="Open Sans Bold"/>
              </a:rPr>
              <a:t>precio similar</a:t>
            </a:r>
            <a:r>
              <a:rPr lang="en-US" sz="2000">
                <a:solidFill>
                  <a:srgbClr val="191919"/>
                </a:solidFill>
                <a:latin typeface="Open Sans"/>
                <a:ea typeface="Open Sans"/>
                <a:cs typeface="Open Sans"/>
                <a:sym typeface="Open Sans"/>
              </a:rPr>
              <a:t> (los cafés valen lo mismo). Si queremos captar nuevos clientes con un producto similar, pondremos un precio más bajo, y si nuestro producto es de mayor calidad que el de la competencia se podrá valorar subirle el precio.</a:t>
            </a:r>
          </a:p>
        </p:txBody>
      </p:sp>
      <p:sp>
        <p:nvSpPr>
          <p:cNvPr name="TextBox 7" id="7"/>
          <p:cNvSpPr txBox="true"/>
          <p:nvPr/>
        </p:nvSpPr>
        <p:spPr>
          <a:xfrm rot="0">
            <a:off x="1617491" y="1999005"/>
            <a:ext cx="12564931" cy="327025"/>
          </a:xfrm>
          <a:prstGeom prst="rect">
            <a:avLst/>
          </a:prstGeom>
        </p:spPr>
        <p:txBody>
          <a:bodyPr anchor="t" rtlCol="false" tIns="0" lIns="0" bIns="0" rIns="0">
            <a:spAutoFit/>
          </a:bodyPr>
          <a:lstStyle/>
          <a:p>
            <a:pPr algn="ctr">
              <a:lnSpc>
                <a:spcPts val="2600"/>
              </a:lnSpc>
              <a:spcBef>
                <a:spcPct val="0"/>
              </a:spcBef>
            </a:pPr>
            <a:r>
              <a:rPr lang="en-US" sz="2000" spc="100">
                <a:solidFill>
                  <a:srgbClr val="191919"/>
                </a:solidFill>
                <a:latin typeface="Open Sauce"/>
                <a:ea typeface="Open Sauce"/>
                <a:cs typeface="Open Sauce"/>
                <a:sym typeface="Open Sauce"/>
              </a:rPr>
              <a:t>C</a:t>
            </a:r>
            <a:r>
              <a:rPr lang="en-US" sz="2000" spc="100">
                <a:solidFill>
                  <a:srgbClr val="191919"/>
                </a:solidFill>
                <a:latin typeface="Open Sauce"/>
                <a:ea typeface="Open Sauce"/>
                <a:cs typeface="Open Sauce"/>
                <a:sym typeface="Open Sauce"/>
              </a:rPr>
              <a:t>uando una empresa fija los precios debe tener en cuenta a la vez los siguientes 3 factores:</a:t>
            </a:r>
          </a:p>
        </p:txBody>
      </p:sp>
      <p:sp>
        <p:nvSpPr>
          <p:cNvPr name="Freeform 8" id="8"/>
          <p:cNvSpPr/>
          <p:nvPr/>
        </p:nvSpPr>
        <p:spPr>
          <a:xfrm flipH="false" flipV="false" rot="0">
            <a:off x="1617491" y="3326214"/>
            <a:ext cx="841683" cy="841683"/>
          </a:xfrm>
          <a:custGeom>
            <a:avLst/>
            <a:gdLst/>
            <a:ahLst/>
            <a:cxnLst/>
            <a:rect r="r" b="b" t="t" l="l"/>
            <a:pathLst>
              <a:path h="841683" w="841683">
                <a:moveTo>
                  <a:pt x="0" y="0"/>
                </a:moveTo>
                <a:lnTo>
                  <a:pt x="841682" y="0"/>
                </a:lnTo>
                <a:lnTo>
                  <a:pt x="841682" y="841683"/>
                </a:lnTo>
                <a:lnTo>
                  <a:pt x="0" y="8416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9" id="9"/>
          <p:cNvSpPr/>
          <p:nvPr/>
        </p:nvSpPr>
        <p:spPr>
          <a:xfrm flipH="false" flipV="false" rot="0">
            <a:off x="1617491" y="5034672"/>
            <a:ext cx="841683" cy="974580"/>
          </a:xfrm>
          <a:custGeom>
            <a:avLst/>
            <a:gdLst/>
            <a:ahLst/>
            <a:cxnLst/>
            <a:rect r="r" b="b" t="t" l="l"/>
            <a:pathLst>
              <a:path h="974580" w="841683">
                <a:moveTo>
                  <a:pt x="0" y="0"/>
                </a:moveTo>
                <a:lnTo>
                  <a:pt x="841682" y="0"/>
                </a:lnTo>
                <a:lnTo>
                  <a:pt x="841682" y="974580"/>
                </a:lnTo>
                <a:lnTo>
                  <a:pt x="0" y="9745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617491" y="7009377"/>
            <a:ext cx="841683" cy="790130"/>
          </a:xfrm>
          <a:custGeom>
            <a:avLst/>
            <a:gdLst/>
            <a:ahLst/>
            <a:cxnLst/>
            <a:rect r="r" b="b" t="t" l="l"/>
            <a:pathLst>
              <a:path h="790130" w="841683">
                <a:moveTo>
                  <a:pt x="0" y="0"/>
                </a:moveTo>
                <a:lnTo>
                  <a:pt x="841682" y="0"/>
                </a:lnTo>
                <a:lnTo>
                  <a:pt x="841682" y="790130"/>
                </a:lnTo>
                <a:lnTo>
                  <a:pt x="0" y="7901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Tree>
  </p:cSld>
  <p:clrMapOvr>
    <a:masterClrMapping/>
  </p:clrMapOvr>
</p:sld>
</file>

<file path=ppt/slides/slide14.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5400000">
            <a:off x="6194677" y="-6208548"/>
            <a:ext cx="1155690" cy="13545043"/>
            <a:chOff x="0" y="0"/>
            <a:chExt cx="354940" cy="4160006"/>
          </a:xfrm>
        </p:grpSpPr>
        <p:sp>
          <p:nvSpPr>
            <p:cNvPr name="Freeform 3" id="3"/>
            <p:cNvSpPr/>
            <p:nvPr/>
          </p:nvSpPr>
          <p:spPr>
            <a:xfrm flipH="false" flipV="false" rot="0">
              <a:off x="0" y="0"/>
              <a:ext cx="354940" cy="4160006"/>
            </a:xfrm>
            <a:custGeom>
              <a:avLst/>
              <a:gdLst/>
              <a:ahLst/>
              <a:cxnLst/>
              <a:rect r="r" b="b" t="t" l="l"/>
              <a:pathLst>
                <a:path h="4160006" w="354940">
                  <a:moveTo>
                    <a:pt x="0" y="0"/>
                  </a:moveTo>
                  <a:lnTo>
                    <a:pt x="354940" y="0"/>
                  </a:lnTo>
                  <a:lnTo>
                    <a:pt x="354940" y="4160006"/>
                  </a:lnTo>
                  <a:lnTo>
                    <a:pt x="0" y="4160006"/>
                  </a:lnTo>
                  <a:close/>
                </a:path>
              </a:pathLst>
            </a:custGeom>
            <a:solidFill>
              <a:srgbClr val="106861"/>
            </a:solidFill>
          </p:spPr>
        </p:sp>
        <p:sp>
          <p:nvSpPr>
            <p:cNvPr name="TextBox 4" id="4"/>
            <p:cNvSpPr txBox="true"/>
            <p:nvPr/>
          </p:nvSpPr>
          <p:spPr>
            <a:xfrm>
              <a:off x="0" y="-19050"/>
              <a:ext cx="354940" cy="4179056"/>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95566"/>
            <a:ext cx="13193985" cy="680118"/>
          </a:xfrm>
          <a:prstGeom prst="rect">
            <a:avLst/>
          </a:prstGeom>
        </p:spPr>
        <p:txBody>
          <a:bodyPr anchor="t" rtlCol="false" tIns="0" lIns="0" bIns="0" rIns="0">
            <a:spAutoFit/>
          </a:bodyPr>
          <a:lstStyle/>
          <a:p>
            <a:pPr algn="l">
              <a:lnSpc>
                <a:spcPts val="5563"/>
              </a:lnSpc>
              <a:spcBef>
                <a:spcPct val="0"/>
              </a:spcBef>
            </a:pPr>
            <a:r>
              <a:rPr lang="en-US" b="true" sz="3973" spc="-79">
                <a:solidFill>
                  <a:srgbClr val="191919"/>
                </a:solidFill>
                <a:latin typeface="Open Sauce Bold"/>
                <a:ea typeface="Open Sauce Bold"/>
                <a:cs typeface="Open Sauce Bold"/>
                <a:sym typeface="Open Sauce Bold"/>
              </a:rPr>
              <a:t>5.2. Estrategias de precios</a:t>
            </a:r>
          </a:p>
        </p:txBody>
      </p:sp>
      <p:grpSp>
        <p:nvGrpSpPr>
          <p:cNvPr name="Group 6" id="6"/>
          <p:cNvGrpSpPr/>
          <p:nvPr/>
        </p:nvGrpSpPr>
        <p:grpSpPr>
          <a:xfrm rot="5400000">
            <a:off x="1715572" y="837627"/>
            <a:ext cx="348498" cy="2056641"/>
            <a:chOff x="0" y="0"/>
            <a:chExt cx="107032" cy="631644"/>
          </a:xfrm>
        </p:grpSpPr>
        <p:sp>
          <p:nvSpPr>
            <p:cNvPr name="Freeform 7" id="7"/>
            <p:cNvSpPr/>
            <p:nvPr/>
          </p:nvSpPr>
          <p:spPr>
            <a:xfrm flipH="false" flipV="false" rot="0">
              <a:off x="0" y="0"/>
              <a:ext cx="107032" cy="631644"/>
            </a:xfrm>
            <a:custGeom>
              <a:avLst/>
              <a:gdLst/>
              <a:ahLst/>
              <a:cxnLst/>
              <a:rect r="r" b="b" t="t" l="l"/>
              <a:pathLst>
                <a:path h="631644" w="107032">
                  <a:moveTo>
                    <a:pt x="53516" y="0"/>
                  </a:moveTo>
                  <a:lnTo>
                    <a:pt x="53516" y="0"/>
                  </a:lnTo>
                  <a:cubicBezTo>
                    <a:pt x="83072" y="0"/>
                    <a:pt x="107032" y="23960"/>
                    <a:pt x="107032" y="53516"/>
                  </a:cubicBezTo>
                  <a:lnTo>
                    <a:pt x="107032" y="578128"/>
                  </a:lnTo>
                  <a:cubicBezTo>
                    <a:pt x="107032" y="592321"/>
                    <a:pt x="101394" y="605933"/>
                    <a:pt x="91358" y="615969"/>
                  </a:cubicBezTo>
                  <a:cubicBezTo>
                    <a:pt x="81321" y="626005"/>
                    <a:pt x="67709" y="631644"/>
                    <a:pt x="53516" y="631644"/>
                  </a:cubicBezTo>
                  <a:lnTo>
                    <a:pt x="53516" y="631644"/>
                  </a:lnTo>
                  <a:cubicBezTo>
                    <a:pt x="23960" y="631644"/>
                    <a:pt x="0" y="607684"/>
                    <a:pt x="0" y="578128"/>
                  </a:cubicBezTo>
                  <a:lnTo>
                    <a:pt x="0" y="53516"/>
                  </a:lnTo>
                  <a:cubicBezTo>
                    <a:pt x="0" y="39323"/>
                    <a:pt x="5638" y="25711"/>
                    <a:pt x="15674" y="15674"/>
                  </a:cubicBezTo>
                  <a:cubicBezTo>
                    <a:pt x="25711" y="5638"/>
                    <a:pt x="39323" y="0"/>
                    <a:pt x="53516" y="0"/>
                  </a:cubicBezTo>
                  <a:close/>
                </a:path>
              </a:pathLst>
            </a:custGeom>
            <a:solidFill>
              <a:srgbClr val="19675F">
                <a:alpha val="57647"/>
              </a:srgbClr>
            </a:solidFill>
          </p:spPr>
        </p:sp>
        <p:sp>
          <p:nvSpPr>
            <p:cNvPr name="TextBox 8" id="8"/>
            <p:cNvSpPr txBox="true"/>
            <p:nvPr/>
          </p:nvSpPr>
          <p:spPr>
            <a:xfrm>
              <a:off x="0" y="-19050"/>
              <a:ext cx="107032" cy="650694"/>
            </a:xfrm>
            <a:prstGeom prst="rect">
              <a:avLst/>
            </a:prstGeom>
          </p:spPr>
          <p:txBody>
            <a:bodyPr anchor="ctr" rtlCol="false" tIns="50800" lIns="50800" bIns="50800" rIns="50800"/>
            <a:lstStyle/>
            <a:p>
              <a:pPr algn="ctr">
                <a:lnSpc>
                  <a:spcPts val="2859"/>
                </a:lnSpc>
              </a:pPr>
            </a:p>
          </p:txBody>
        </p:sp>
      </p:grpSp>
      <p:grpSp>
        <p:nvGrpSpPr>
          <p:cNvPr name="Group 9" id="9"/>
          <p:cNvGrpSpPr/>
          <p:nvPr/>
        </p:nvGrpSpPr>
        <p:grpSpPr>
          <a:xfrm rot="5400000">
            <a:off x="2109781" y="2041253"/>
            <a:ext cx="329726" cy="2826289"/>
            <a:chOff x="0" y="0"/>
            <a:chExt cx="101267" cy="868021"/>
          </a:xfrm>
        </p:grpSpPr>
        <p:sp>
          <p:nvSpPr>
            <p:cNvPr name="Freeform 10" id="10"/>
            <p:cNvSpPr/>
            <p:nvPr/>
          </p:nvSpPr>
          <p:spPr>
            <a:xfrm flipH="false" flipV="false" rot="0">
              <a:off x="0" y="0"/>
              <a:ext cx="101267" cy="868021"/>
            </a:xfrm>
            <a:custGeom>
              <a:avLst/>
              <a:gdLst/>
              <a:ahLst/>
              <a:cxnLst/>
              <a:rect r="r" b="b" t="t" l="l"/>
              <a:pathLst>
                <a:path h="868021" w="101267">
                  <a:moveTo>
                    <a:pt x="50633" y="0"/>
                  </a:moveTo>
                  <a:lnTo>
                    <a:pt x="50633" y="0"/>
                  </a:lnTo>
                  <a:cubicBezTo>
                    <a:pt x="78597" y="0"/>
                    <a:pt x="101267" y="22669"/>
                    <a:pt x="101267" y="50633"/>
                  </a:cubicBezTo>
                  <a:lnTo>
                    <a:pt x="101267" y="817388"/>
                  </a:lnTo>
                  <a:cubicBezTo>
                    <a:pt x="101267" y="830816"/>
                    <a:pt x="95932" y="843695"/>
                    <a:pt x="86437" y="853191"/>
                  </a:cubicBezTo>
                  <a:cubicBezTo>
                    <a:pt x="76941" y="862686"/>
                    <a:pt x="64062" y="868021"/>
                    <a:pt x="50633" y="868021"/>
                  </a:cubicBezTo>
                  <a:lnTo>
                    <a:pt x="50633" y="868021"/>
                  </a:lnTo>
                  <a:cubicBezTo>
                    <a:pt x="37205" y="868021"/>
                    <a:pt x="24326" y="862686"/>
                    <a:pt x="14830" y="853191"/>
                  </a:cubicBezTo>
                  <a:cubicBezTo>
                    <a:pt x="5335" y="843695"/>
                    <a:pt x="0" y="830816"/>
                    <a:pt x="0" y="817388"/>
                  </a:cubicBezTo>
                  <a:lnTo>
                    <a:pt x="0" y="50633"/>
                  </a:lnTo>
                  <a:cubicBezTo>
                    <a:pt x="0" y="37205"/>
                    <a:pt x="5335" y="24326"/>
                    <a:pt x="14830" y="14830"/>
                  </a:cubicBezTo>
                  <a:cubicBezTo>
                    <a:pt x="24326" y="5335"/>
                    <a:pt x="37205" y="0"/>
                    <a:pt x="50633" y="0"/>
                  </a:cubicBezTo>
                  <a:close/>
                </a:path>
              </a:pathLst>
            </a:custGeom>
            <a:solidFill>
              <a:srgbClr val="19675F">
                <a:alpha val="57647"/>
              </a:srgbClr>
            </a:solidFill>
          </p:spPr>
        </p:sp>
        <p:sp>
          <p:nvSpPr>
            <p:cNvPr name="TextBox 11" id="11"/>
            <p:cNvSpPr txBox="true"/>
            <p:nvPr/>
          </p:nvSpPr>
          <p:spPr>
            <a:xfrm>
              <a:off x="0" y="-19050"/>
              <a:ext cx="101267" cy="887071"/>
            </a:xfrm>
            <a:prstGeom prst="rect">
              <a:avLst/>
            </a:prstGeom>
          </p:spPr>
          <p:txBody>
            <a:bodyPr anchor="ctr" rtlCol="false" tIns="50800" lIns="50800" bIns="50800" rIns="50800"/>
            <a:lstStyle/>
            <a:p>
              <a:pPr algn="ctr">
                <a:lnSpc>
                  <a:spcPts val="2859"/>
                </a:lnSpc>
              </a:pPr>
            </a:p>
          </p:txBody>
        </p:sp>
      </p:grpSp>
      <p:grpSp>
        <p:nvGrpSpPr>
          <p:cNvPr name="Group 12" id="12"/>
          <p:cNvGrpSpPr/>
          <p:nvPr/>
        </p:nvGrpSpPr>
        <p:grpSpPr>
          <a:xfrm rot="5400000">
            <a:off x="2109781" y="3618754"/>
            <a:ext cx="329726" cy="2826289"/>
            <a:chOff x="0" y="0"/>
            <a:chExt cx="101267" cy="868021"/>
          </a:xfrm>
        </p:grpSpPr>
        <p:sp>
          <p:nvSpPr>
            <p:cNvPr name="Freeform 13" id="13"/>
            <p:cNvSpPr/>
            <p:nvPr/>
          </p:nvSpPr>
          <p:spPr>
            <a:xfrm flipH="false" flipV="false" rot="0">
              <a:off x="0" y="0"/>
              <a:ext cx="101267" cy="868021"/>
            </a:xfrm>
            <a:custGeom>
              <a:avLst/>
              <a:gdLst/>
              <a:ahLst/>
              <a:cxnLst/>
              <a:rect r="r" b="b" t="t" l="l"/>
              <a:pathLst>
                <a:path h="868021" w="101267">
                  <a:moveTo>
                    <a:pt x="50633" y="0"/>
                  </a:moveTo>
                  <a:lnTo>
                    <a:pt x="50633" y="0"/>
                  </a:lnTo>
                  <a:cubicBezTo>
                    <a:pt x="78597" y="0"/>
                    <a:pt x="101267" y="22669"/>
                    <a:pt x="101267" y="50633"/>
                  </a:cubicBezTo>
                  <a:lnTo>
                    <a:pt x="101267" y="817388"/>
                  </a:lnTo>
                  <a:cubicBezTo>
                    <a:pt x="101267" y="830816"/>
                    <a:pt x="95932" y="843695"/>
                    <a:pt x="86437" y="853191"/>
                  </a:cubicBezTo>
                  <a:cubicBezTo>
                    <a:pt x="76941" y="862686"/>
                    <a:pt x="64062" y="868021"/>
                    <a:pt x="50633" y="868021"/>
                  </a:cubicBezTo>
                  <a:lnTo>
                    <a:pt x="50633" y="868021"/>
                  </a:lnTo>
                  <a:cubicBezTo>
                    <a:pt x="37205" y="868021"/>
                    <a:pt x="24326" y="862686"/>
                    <a:pt x="14830" y="853191"/>
                  </a:cubicBezTo>
                  <a:cubicBezTo>
                    <a:pt x="5335" y="843695"/>
                    <a:pt x="0" y="830816"/>
                    <a:pt x="0" y="817388"/>
                  </a:cubicBezTo>
                  <a:lnTo>
                    <a:pt x="0" y="50633"/>
                  </a:lnTo>
                  <a:cubicBezTo>
                    <a:pt x="0" y="37205"/>
                    <a:pt x="5335" y="24326"/>
                    <a:pt x="14830" y="14830"/>
                  </a:cubicBezTo>
                  <a:cubicBezTo>
                    <a:pt x="24326" y="5335"/>
                    <a:pt x="37205" y="0"/>
                    <a:pt x="50633" y="0"/>
                  </a:cubicBezTo>
                  <a:close/>
                </a:path>
              </a:pathLst>
            </a:custGeom>
            <a:solidFill>
              <a:srgbClr val="19675F">
                <a:alpha val="57647"/>
              </a:srgbClr>
            </a:solidFill>
          </p:spPr>
        </p:sp>
        <p:sp>
          <p:nvSpPr>
            <p:cNvPr name="TextBox 14" id="14"/>
            <p:cNvSpPr txBox="true"/>
            <p:nvPr/>
          </p:nvSpPr>
          <p:spPr>
            <a:xfrm>
              <a:off x="0" y="-19050"/>
              <a:ext cx="101267" cy="887071"/>
            </a:xfrm>
            <a:prstGeom prst="rect">
              <a:avLst/>
            </a:prstGeom>
          </p:spPr>
          <p:txBody>
            <a:bodyPr anchor="ctr" rtlCol="false" tIns="50800" lIns="50800" bIns="50800" rIns="50800"/>
            <a:lstStyle/>
            <a:p>
              <a:pPr algn="ctr">
                <a:lnSpc>
                  <a:spcPts val="2859"/>
                </a:lnSpc>
              </a:pPr>
            </a:p>
          </p:txBody>
        </p:sp>
      </p:grpSp>
      <p:grpSp>
        <p:nvGrpSpPr>
          <p:cNvPr name="Group 15" id="15"/>
          <p:cNvGrpSpPr/>
          <p:nvPr/>
        </p:nvGrpSpPr>
        <p:grpSpPr>
          <a:xfrm rot="5400000">
            <a:off x="2109781" y="5196255"/>
            <a:ext cx="329726" cy="2826289"/>
            <a:chOff x="0" y="0"/>
            <a:chExt cx="101267" cy="868021"/>
          </a:xfrm>
        </p:grpSpPr>
        <p:sp>
          <p:nvSpPr>
            <p:cNvPr name="Freeform 16" id="16"/>
            <p:cNvSpPr/>
            <p:nvPr/>
          </p:nvSpPr>
          <p:spPr>
            <a:xfrm flipH="false" flipV="false" rot="0">
              <a:off x="0" y="0"/>
              <a:ext cx="101267" cy="868021"/>
            </a:xfrm>
            <a:custGeom>
              <a:avLst/>
              <a:gdLst/>
              <a:ahLst/>
              <a:cxnLst/>
              <a:rect r="r" b="b" t="t" l="l"/>
              <a:pathLst>
                <a:path h="868021" w="101267">
                  <a:moveTo>
                    <a:pt x="50633" y="0"/>
                  </a:moveTo>
                  <a:lnTo>
                    <a:pt x="50633" y="0"/>
                  </a:lnTo>
                  <a:cubicBezTo>
                    <a:pt x="78597" y="0"/>
                    <a:pt x="101267" y="22669"/>
                    <a:pt x="101267" y="50633"/>
                  </a:cubicBezTo>
                  <a:lnTo>
                    <a:pt x="101267" y="817388"/>
                  </a:lnTo>
                  <a:cubicBezTo>
                    <a:pt x="101267" y="830816"/>
                    <a:pt x="95932" y="843695"/>
                    <a:pt x="86437" y="853191"/>
                  </a:cubicBezTo>
                  <a:cubicBezTo>
                    <a:pt x="76941" y="862686"/>
                    <a:pt x="64062" y="868021"/>
                    <a:pt x="50633" y="868021"/>
                  </a:cubicBezTo>
                  <a:lnTo>
                    <a:pt x="50633" y="868021"/>
                  </a:lnTo>
                  <a:cubicBezTo>
                    <a:pt x="37205" y="868021"/>
                    <a:pt x="24326" y="862686"/>
                    <a:pt x="14830" y="853191"/>
                  </a:cubicBezTo>
                  <a:cubicBezTo>
                    <a:pt x="5335" y="843695"/>
                    <a:pt x="0" y="830816"/>
                    <a:pt x="0" y="817388"/>
                  </a:cubicBezTo>
                  <a:lnTo>
                    <a:pt x="0" y="50633"/>
                  </a:lnTo>
                  <a:cubicBezTo>
                    <a:pt x="0" y="37205"/>
                    <a:pt x="5335" y="24326"/>
                    <a:pt x="14830" y="14830"/>
                  </a:cubicBezTo>
                  <a:cubicBezTo>
                    <a:pt x="24326" y="5335"/>
                    <a:pt x="37205" y="0"/>
                    <a:pt x="50633" y="0"/>
                  </a:cubicBezTo>
                  <a:close/>
                </a:path>
              </a:pathLst>
            </a:custGeom>
            <a:solidFill>
              <a:srgbClr val="19675F">
                <a:alpha val="57647"/>
              </a:srgbClr>
            </a:solidFill>
          </p:spPr>
        </p:sp>
        <p:sp>
          <p:nvSpPr>
            <p:cNvPr name="TextBox 17" id="17"/>
            <p:cNvSpPr txBox="true"/>
            <p:nvPr/>
          </p:nvSpPr>
          <p:spPr>
            <a:xfrm>
              <a:off x="0" y="-19050"/>
              <a:ext cx="101267" cy="887071"/>
            </a:xfrm>
            <a:prstGeom prst="rect">
              <a:avLst/>
            </a:prstGeom>
          </p:spPr>
          <p:txBody>
            <a:bodyPr anchor="ctr" rtlCol="false" tIns="50800" lIns="50800" bIns="50800" rIns="50800"/>
            <a:lstStyle/>
            <a:p>
              <a:pPr algn="ctr">
                <a:lnSpc>
                  <a:spcPts val="2859"/>
                </a:lnSpc>
              </a:pPr>
            </a:p>
          </p:txBody>
        </p:sp>
      </p:grpSp>
      <p:grpSp>
        <p:nvGrpSpPr>
          <p:cNvPr name="Group 18" id="18"/>
          <p:cNvGrpSpPr/>
          <p:nvPr/>
        </p:nvGrpSpPr>
        <p:grpSpPr>
          <a:xfrm rot="5400000">
            <a:off x="3668884" y="5214654"/>
            <a:ext cx="296253" cy="5911022"/>
            <a:chOff x="0" y="0"/>
            <a:chExt cx="90986" cy="1815416"/>
          </a:xfrm>
        </p:grpSpPr>
        <p:sp>
          <p:nvSpPr>
            <p:cNvPr name="Freeform 19" id="19"/>
            <p:cNvSpPr/>
            <p:nvPr/>
          </p:nvSpPr>
          <p:spPr>
            <a:xfrm flipH="false" flipV="false" rot="0">
              <a:off x="0" y="0"/>
              <a:ext cx="90986" cy="1815416"/>
            </a:xfrm>
            <a:custGeom>
              <a:avLst/>
              <a:gdLst/>
              <a:ahLst/>
              <a:cxnLst/>
              <a:rect r="r" b="b" t="t" l="l"/>
              <a:pathLst>
                <a:path h="1815416" w="90986">
                  <a:moveTo>
                    <a:pt x="45493" y="0"/>
                  </a:moveTo>
                  <a:lnTo>
                    <a:pt x="45493" y="0"/>
                  </a:lnTo>
                  <a:cubicBezTo>
                    <a:pt x="70618" y="0"/>
                    <a:pt x="90986" y="20368"/>
                    <a:pt x="90986" y="45493"/>
                  </a:cubicBezTo>
                  <a:lnTo>
                    <a:pt x="90986" y="1769923"/>
                  </a:lnTo>
                  <a:cubicBezTo>
                    <a:pt x="90986" y="1781988"/>
                    <a:pt x="86193" y="1793560"/>
                    <a:pt x="77662" y="1802091"/>
                  </a:cubicBezTo>
                  <a:cubicBezTo>
                    <a:pt x="69130" y="1810623"/>
                    <a:pt x="57559" y="1815416"/>
                    <a:pt x="45493" y="1815416"/>
                  </a:cubicBezTo>
                  <a:lnTo>
                    <a:pt x="45493" y="1815416"/>
                  </a:lnTo>
                  <a:cubicBezTo>
                    <a:pt x="33428" y="1815416"/>
                    <a:pt x="21856" y="1810623"/>
                    <a:pt x="13325" y="1802091"/>
                  </a:cubicBezTo>
                  <a:cubicBezTo>
                    <a:pt x="4793" y="1793560"/>
                    <a:pt x="0" y="1781988"/>
                    <a:pt x="0" y="1769923"/>
                  </a:cubicBezTo>
                  <a:lnTo>
                    <a:pt x="0" y="45493"/>
                  </a:lnTo>
                  <a:cubicBezTo>
                    <a:pt x="0" y="33428"/>
                    <a:pt x="4793" y="21856"/>
                    <a:pt x="13325" y="13325"/>
                  </a:cubicBezTo>
                  <a:cubicBezTo>
                    <a:pt x="21856" y="4793"/>
                    <a:pt x="33428" y="0"/>
                    <a:pt x="45493" y="0"/>
                  </a:cubicBezTo>
                  <a:close/>
                </a:path>
              </a:pathLst>
            </a:custGeom>
            <a:solidFill>
              <a:srgbClr val="19675F">
                <a:alpha val="57647"/>
              </a:srgbClr>
            </a:solidFill>
          </p:spPr>
        </p:sp>
        <p:sp>
          <p:nvSpPr>
            <p:cNvPr name="TextBox 20" id="20"/>
            <p:cNvSpPr txBox="true"/>
            <p:nvPr/>
          </p:nvSpPr>
          <p:spPr>
            <a:xfrm>
              <a:off x="0" y="-19050"/>
              <a:ext cx="90986" cy="1834466"/>
            </a:xfrm>
            <a:prstGeom prst="rect">
              <a:avLst/>
            </a:prstGeom>
          </p:spPr>
          <p:txBody>
            <a:bodyPr anchor="ctr" rtlCol="false" tIns="50800" lIns="50800" bIns="50800" rIns="50800"/>
            <a:lstStyle/>
            <a:p>
              <a:pPr algn="ctr">
                <a:lnSpc>
                  <a:spcPts val="2859"/>
                </a:lnSpc>
              </a:pPr>
            </a:p>
          </p:txBody>
        </p:sp>
      </p:grpSp>
      <p:grpSp>
        <p:nvGrpSpPr>
          <p:cNvPr name="Group 21" id="21"/>
          <p:cNvGrpSpPr/>
          <p:nvPr/>
        </p:nvGrpSpPr>
        <p:grpSpPr>
          <a:xfrm rot="5400000">
            <a:off x="2109781" y="7680292"/>
            <a:ext cx="329726" cy="2826289"/>
            <a:chOff x="0" y="0"/>
            <a:chExt cx="101267" cy="868021"/>
          </a:xfrm>
        </p:grpSpPr>
        <p:sp>
          <p:nvSpPr>
            <p:cNvPr name="Freeform 22" id="22"/>
            <p:cNvSpPr/>
            <p:nvPr/>
          </p:nvSpPr>
          <p:spPr>
            <a:xfrm flipH="false" flipV="false" rot="0">
              <a:off x="0" y="0"/>
              <a:ext cx="101267" cy="868021"/>
            </a:xfrm>
            <a:custGeom>
              <a:avLst/>
              <a:gdLst/>
              <a:ahLst/>
              <a:cxnLst/>
              <a:rect r="r" b="b" t="t" l="l"/>
              <a:pathLst>
                <a:path h="868021" w="101267">
                  <a:moveTo>
                    <a:pt x="50633" y="0"/>
                  </a:moveTo>
                  <a:lnTo>
                    <a:pt x="50633" y="0"/>
                  </a:lnTo>
                  <a:cubicBezTo>
                    <a:pt x="78597" y="0"/>
                    <a:pt x="101267" y="22669"/>
                    <a:pt x="101267" y="50633"/>
                  </a:cubicBezTo>
                  <a:lnTo>
                    <a:pt x="101267" y="817388"/>
                  </a:lnTo>
                  <a:cubicBezTo>
                    <a:pt x="101267" y="830816"/>
                    <a:pt x="95932" y="843695"/>
                    <a:pt x="86437" y="853191"/>
                  </a:cubicBezTo>
                  <a:cubicBezTo>
                    <a:pt x="76941" y="862686"/>
                    <a:pt x="64062" y="868021"/>
                    <a:pt x="50633" y="868021"/>
                  </a:cubicBezTo>
                  <a:lnTo>
                    <a:pt x="50633" y="868021"/>
                  </a:lnTo>
                  <a:cubicBezTo>
                    <a:pt x="37205" y="868021"/>
                    <a:pt x="24326" y="862686"/>
                    <a:pt x="14830" y="853191"/>
                  </a:cubicBezTo>
                  <a:cubicBezTo>
                    <a:pt x="5335" y="843695"/>
                    <a:pt x="0" y="830816"/>
                    <a:pt x="0" y="817388"/>
                  </a:cubicBezTo>
                  <a:lnTo>
                    <a:pt x="0" y="50633"/>
                  </a:lnTo>
                  <a:cubicBezTo>
                    <a:pt x="0" y="37205"/>
                    <a:pt x="5335" y="24326"/>
                    <a:pt x="14830" y="14830"/>
                  </a:cubicBezTo>
                  <a:cubicBezTo>
                    <a:pt x="24326" y="5335"/>
                    <a:pt x="37205" y="0"/>
                    <a:pt x="50633" y="0"/>
                  </a:cubicBezTo>
                  <a:close/>
                </a:path>
              </a:pathLst>
            </a:custGeom>
            <a:solidFill>
              <a:srgbClr val="19675F">
                <a:alpha val="57647"/>
              </a:srgbClr>
            </a:solidFill>
          </p:spPr>
        </p:sp>
        <p:sp>
          <p:nvSpPr>
            <p:cNvPr name="TextBox 23" id="23"/>
            <p:cNvSpPr txBox="true"/>
            <p:nvPr/>
          </p:nvSpPr>
          <p:spPr>
            <a:xfrm>
              <a:off x="0" y="-19050"/>
              <a:ext cx="101267" cy="887071"/>
            </a:xfrm>
            <a:prstGeom prst="rect">
              <a:avLst/>
            </a:prstGeom>
          </p:spPr>
          <p:txBody>
            <a:bodyPr anchor="ctr" rtlCol="false" tIns="50800" lIns="50800" bIns="50800" rIns="50800"/>
            <a:lstStyle/>
            <a:p>
              <a:pPr algn="ctr">
                <a:lnSpc>
                  <a:spcPts val="2859"/>
                </a:lnSpc>
              </a:pPr>
            </a:p>
          </p:txBody>
        </p:sp>
      </p:grpSp>
      <p:sp>
        <p:nvSpPr>
          <p:cNvPr name="TextBox 24" id="24"/>
          <p:cNvSpPr txBox="true"/>
          <p:nvPr/>
        </p:nvSpPr>
        <p:spPr>
          <a:xfrm rot="0">
            <a:off x="1067991" y="1731645"/>
            <a:ext cx="7310455" cy="8469630"/>
          </a:xfrm>
          <a:prstGeom prst="rect">
            <a:avLst/>
          </a:prstGeom>
        </p:spPr>
        <p:txBody>
          <a:bodyPr anchor="t" rtlCol="false" tIns="0" lIns="0" bIns="0" rIns="0">
            <a:spAutoFit/>
          </a:bodyPr>
          <a:lstStyle/>
          <a:p>
            <a:pPr algn="l">
              <a:lnSpc>
                <a:spcPts val="2520"/>
              </a:lnSpc>
              <a:spcBef>
                <a:spcPct val="0"/>
              </a:spcBef>
            </a:pPr>
            <a:r>
              <a:rPr lang="en-US" b="true" sz="1800">
                <a:solidFill>
                  <a:srgbClr val="191919"/>
                </a:solidFill>
                <a:latin typeface="Open Sans Bold"/>
                <a:ea typeface="Open Sans Bold"/>
                <a:cs typeface="Open Sans Bold"/>
                <a:sym typeface="Open Sans Bold"/>
              </a:rPr>
              <a:t>Precio gancho</a:t>
            </a:r>
          </a:p>
          <a:p>
            <a:pPr algn="l">
              <a:lnSpc>
                <a:spcPts val="2520"/>
              </a:lnSpc>
              <a:spcBef>
                <a:spcPct val="0"/>
              </a:spcBef>
            </a:pPr>
            <a:r>
              <a:rPr lang="en-US" sz="1800">
                <a:solidFill>
                  <a:srgbClr val="191919"/>
                </a:solidFill>
                <a:latin typeface="Open Sans"/>
                <a:ea typeface="Open Sans"/>
                <a:cs typeface="Open Sans"/>
                <a:sym typeface="Open Sans"/>
              </a:rPr>
              <a:t>Precio muy bajo para atraer clientes al establecimiento y que compren otros productos más caros. Ejemplo: Ofertas de leche en supermercados.</a:t>
            </a:r>
          </a:p>
          <a:p>
            <a:pPr algn="l">
              <a:lnSpc>
                <a:spcPts val="2520"/>
              </a:lnSpc>
              <a:spcBef>
                <a:spcPct val="0"/>
              </a:spcBef>
            </a:pPr>
          </a:p>
          <a:p>
            <a:pPr algn="l">
              <a:lnSpc>
                <a:spcPts val="2520"/>
              </a:lnSpc>
              <a:spcBef>
                <a:spcPct val="0"/>
              </a:spcBef>
            </a:pPr>
            <a:r>
              <a:rPr lang="en-US" b="true" sz="1800">
                <a:solidFill>
                  <a:srgbClr val="191919"/>
                </a:solidFill>
                <a:latin typeface="Open Sans Bold"/>
                <a:ea typeface="Open Sans Bold"/>
                <a:cs typeface="Open Sans Bold"/>
                <a:sym typeface="Open Sans Bold"/>
              </a:rPr>
              <a:t>Precio de penetración</a:t>
            </a:r>
          </a:p>
          <a:p>
            <a:pPr algn="l">
              <a:lnSpc>
                <a:spcPts val="2520"/>
              </a:lnSpc>
              <a:spcBef>
                <a:spcPct val="0"/>
              </a:spcBef>
            </a:pPr>
            <a:r>
              <a:rPr lang="en-US" sz="1800">
                <a:solidFill>
                  <a:srgbClr val="191919"/>
                </a:solidFill>
                <a:latin typeface="Open Sans"/>
                <a:ea typeface="Open Sans"/>
                <a:cs typeface="Open Sans"/>
                <a:sym typeface="Open Sans"/>
              </a:rPr>
              <a:t>Precios más bajos que la competencia para captar nuevos clientes, especialmente cuando se entra en un nuevo mercado o se lanza un nuevo producto.</a:t>
            </a:r>
          </a:p>
          <a:p>
            <a:pPr algn="l">
              <a:lnSpc>
                <a:spcPts val="2520"/>
              </a:lnSpc>
              <a:spcBef>
                <a:spcPct val="0"/>
              </a:spcBef>
            </a:pPr>
          </a:p>
          <a:p>
            <a:pPr algn="l">
              <a:lnSpc>
                <a:spcPts val="2520"/>
              </a:lnSpc>
              <a:spcBef>
                <a:spcPct val="0"/>
              </a:spcBef>
            </a:pPr>
            <a:r>
              <a:rPr lang="en-US" b="true" sz="1800">
                <a:solidFill>
                  <a:srgbClr val="191919"/>
                </a:solidFill>
                <a:latin typeface="Open Sans Bold"/>
                <a:ea typeface="Open Sans Bold"/>
                <a:cs typeface="Open Sans Bold"/>
                <a:sym typeface="Open Sans Bold"/>
              </a:rPr>
              <a:t>Precios psicológicos</a:t>
            </a:r>
          </a:p>
          <a:p>
            <a:pPr algn="l">
              <a:lnSpc>
                <a:spcPts val="2520"/>
              </a:lnSpc>
              <a:spcBef>
                <a:spcPct val="0"/>
              </a:spcBef>
            </a:pPr>
            <a:r>
              <a:rPr lang="en-US" sz="1800">
                <a:solidFill>
                  <a:srgbClr val="191919"/>
                </a:solidFill>
                <a:latin typeface="Open Sans"/>
                <a:ea typeface="Open Sans"/>
                <a:cs typeface="Open Sans"/>
                <a:sym typeface="Open Sans"/>
              </a:rPr>
              <a:t>Captan la atención del consumidor usando precios terminados en 95 o 99 en lugar de ceros, y se prefieren los precios impares a los pares.</a:t>
            </a:r>
          </a:p>
          <a:p>
            <a:pPr algn="l">
              <a:lnSpc>
                <a:spcPts val="2520"/>
              </a:lnSpc>
              <a:spcBef>
                <a:spcPct val="0"/>
              </a:spcBef>
            </a:pPr>
          </a:p>
          <a:p>
            <a:pPr algn="l">
              <a:lnSpc>
                <a:spcPts val="2520"/>
              </a:lnSpc>
              <a:spcBef>
                <a:spcPct val="0"/>
              </a:spcBef>
            </a:pPr>
            <a:r>
              <a:rPr lang="en-US" b="true" sz="1800">
                <a:solidFill>
                  <a:srgbClr val="191919"/>
                </a:solidFill>
                <a:latin typeface="Open Sans Bold"/>
                <a:ea typeface="Open Sans Bold"/>
                <a:cs typeface="Open Sans Bold"/>
                <a:sym typeface="Open Sans Bold"/>
              </a:rPr>
              <a:t>Precios descremados</a:t>
            </a:r>
          </a:p>
          <a:p>
            <a:pPr algn="l">
              <a:lnSpc>
                <a:spcPts val="2520"/>
              </a:lnSpc>
              <a:spcBef>
                <a:spcPct val="0"/>
              </a:spcBef>
            </a:pPr>
            <a:r>
              <a:rPr lang="en-US" sz="1800">
                <a:solidFill>
                  <a:srgbClr val="191919"/>
                </a:solidFill>
                <a:latin typeface="Open Sans"/>
                <a:ea typeface="Open Sans"/>
                <a:cs typeface="Open Sans"/>
                <a:sym typeface="Open Sans"/>
              </a:rPr>
              <a:t>Se lanza un producto a precio alto para captar a consumidores de renta alta y luego se baja el precio para venderlo a otros niveles de renta.</a:t>
            </a:r>
          </a:p>
          <a:p>
            <a:pPr algn="l">
              <a:lnSpc>
                <a:spcPts val="2520"/>
              </a:lnSpc>
              <a:spcBef>
                <a:spcPct val="0"/>
              </a:spcBef>
            </a:pPr>
          </a:p>
          <a:p>
            <a:pPr algn="l">
              <a:lnSpc>
                <a:spcPts val="2520"/>
              </a:lnSpc>
              <a:spcBef>
                <a:spcPct val="0"/>
              </a:spcBef>
            </a:pPr>
            <a:r>
              <a:rPr lang="en-US" b="true" sz="1800">
                <a:solidFill>
                  <a:srgbClr val="191919"/>
                </a:solidFill>
                <a:latin typeface="Open Sans Bold"/>
                <a:ea typeface="Open Sans Bold"/>
                <a:cs typeface="Open Sans Bold"/>
                <a:sym typeface="Open Sans Bold"/>
              </a:rPr>
              <a:t>Precios en función del ciclo de vida del producto</a:t>
            </a:r>
          </a:p>
          <a:p>
            <a:pPr algn="l">
              <a:lnSpc>
                <a:spcPts val="2520"/>
              </a:lnSpc>
              <a:spcBef>
                <a:spcPct val="0"/>
              </a:spcBef>
            </a:pPr>
            <a:r>
              <a:rPr lang="en-US" sz="1800">
                <a:solidFill>
                  <a:srgbClr val="191919"/>
                </a:solidFill>
                <a:latin typeface="Open Sans"/>
                <a:ea typeface="Open Sans"/>
                <a:cs typeface="Open Sans"/>
                <a:sym typeface="Open Sans"/>
              </a:rPr>
              <a:t>Precios altos al inicio que disminuyen con el tiempo.</a:t>
            </a:r>
          </a:p>
          <a:p>
            <a:pPr algn="l">
              <a:lnSpc>
                <a:spcPts val="2520"/>
              </a:lnSpc>
              <a:spcBef>
                <a:spcPct val="0"/>
              </a:spcBef>
            </a:pPr>
          </a:p>
          <a:p>
            <a:pPr algn="l">
              <a:lnSpc>
                <a:spcPts val="2520"/>
              </a:lnSpc>
              <a:spcBef>
                <a:spcPct val="0"/>
              </a:spcBef>
            </a:pPr>
            <a:r>
              <a:rPr lang="en-US" b="true" sz="1800">
                <a:solidFill>
                  <a:srgbClr val="191919"/>
                </a:solidFill>
                <a:latin typeface="Open Sans Bold"/>
                <a:ea typeface="Open Sans Bold"/>
                <a:cs typeface="Open Sans Bold"/>
                <a:sym typeface="Open Sans Bold"/>
              </a:rPr>
              <a:t>Precios de prestigio</a:t>
            </a:r>
          </a:p>
          <a:p>
            <a:pPr algn="l">
              <a:lnSpc>
                <a:spcPts val="2520"/>
              </a:lnSpc>
              <a:spcBef>
                <a:spcPct val="0"/>
              </a:spcBef>
            </a:pPr>
            <a:r>
              <a:rPr lang="en-US" sz="1800">
                <a:solidFill>
                  <a:srgbClr val="191919"/>
                </a:solidFill>
                <a:latin typeface="Open Sans"/>
                <a:ea typeface="Open Sans"/>
                <a:cs typeface="Open Sans"/>
                <a:sym typeface="Open Sans"/>
              </a:rPr>
              <a:t>Precios altos asociados a productos de lujo o alta calidad percibida.</a:t>
            </a:r>
          </a:p>
          <a:p>
            <a:pPr algn="l">
              <a:lnSpc>
                <a:spcPts val="2520"/>
              </a:lnSpc>
              <a:spcBef>
                <a:spcPct val="0"/>
              </a:spcBef>
            </a:pPr>
          </a:p>
          <a:p>
            <a:pPr algn="l">
              <a:lnSpc>
                <a:spcPts val="2520"/>
              </a:lnSpc>
              <a:spcBef>
                <a:spcPct val="0"/>
              </a:spcBef>
            </a:pPr>
          </a:p>
        </p:txBody>
      </p:sp>
      <p:grpSp>
        <p:nvGrpSpPr>
          <p:cNvPr name="Group 25" id="25"/>
          <p:cNvGrpSpPr/>
          <p:nvPr/>
        </p:nvGrpSpPr>
        <p:grpSpPr>
          <a:xfrm rot="5400000">
            <a:off x="10487532" y="559564"/>
            <a:ext cx="329726" cy="2826289"/>
            <a:chOff x="0" y="0"/>
            <a:chExt cx="101267" cy="868021"/>
          </a:xfrm>
        </p:grpSpPr>
        <p:sp>
          <p:nvSpPr>
            <p:cNvPr name="Freeform 26" id="26"/>
            <p:cNvSpPr/>
            <p:nvPr/>
          </p:nvSpPr>
          <p:spPr>
            <a:xfrm flipH="false" flipV="false" rot="0">
              <a:off x="0" y="0"/>
              <a:ext cx="101267" cy="868021"/>
            </a:xfrm>
            <a:custGeom>
              <a:avLst/>
              <a:gdLst/>
              <a:ahLst/>
              <a:cxnLst/>
              <a:rect r="r" b="b" t="t" l="l"/>
              <a:pathLst>
                <a:path h="868021" w="101267">
                  <a:moveTo>
                    <a:pt x="50633" y="0"/>
                  </a:moveTo>
                  <a:lnTo>
                    <a:pt x="50633" y="0"/>
                  </a:lnTo>
                  <a:cubicBezTo>
                    <a:pt x="78597" y="0"/>
                    <a:pt x="101267" y="22669"/>
                    <a:pt x="101267" y="50633"/>
                  </a:cubicBezTo>
                  <a:lnTo>
                    <a:pt x="101267" y="817388"/>
                  </a:lnTo>
                  <a:cubicBezTo>
                    <a:pt x="101267" y="830816"/>
                    <a:pt x="95932" y="843695"/>
                    <a:pt x="86437" y="853191"/>
                  </a:cubicBezTo>
                  <a:cubicBezTo>
                    <a:pt x="76941" y="862686"/>
                    <a:pt x="64062" y="868021"/>
                    <a:pt x="50633" y="868021"/>
                  </a:cubicBezTo>
                  <a:lnTo>
                    <a:pt x="50633" y="868021"/>
                  </a:lnTo>
                  <a:cubicBezTo>
                    <a:pt x="37205" y="868021"/>
                    <a:pt x="24326" y="862686"/>
                    <a:pt x="14830" y="853191"/>
                  </a:cubicBezTo>
                  <a:cubicBezTo>
                    <a:pt x="5335" y="843695"/>
                    <a:pt x="0" y="830816"/>
                    <a:pt x="0" y="817388"/>
                  </a:cubicBezTo>
                  <a:lnTo>
                    <a:pt x="0" y="50633"/>
                  </a:lnTo>
                  <a:cubicBezTo>
                    <a:pt x="0" y="37205"/>
                    <a:pt x="5335" y="24326"/>
                    <a:pt x="14830" y="14830"/>
                  </a:cubicBezTo>
                  <a:cubicBezTo>
                    <a:pt x="24326" y="5335"/>
                    <a:pt x="37205" y="0"/>
                    <a:pt x="50633" y="0"/>
                  </a:cubicBezTo>
                  <a:close/>
                </a:path>
              </a:pathLst>
            </a:custGeom>
            <a:solidFill>
              <a:srgbClr val="19675F">
                <a:alpha val="57647"/>
              </a:srgbClr>
            </a:solidFill>
          </p:spPr>
        </p:sp>
        <p:sp>
          <p:nvSpPr>
            <p:cNvPr name="TextBox 27" id="27"/>
            <p:cNvSpPr txBox="true"/>
            <p:nvPr/>
          </p:nvSpPr>
          <p:spPr>
            <a:xfrm>
              <a:off x="0" y="-19050"/>
              <a:ext cx="101267" cy="887071"/>
            </a:xfrm>
            <a:prstGeom prst="rect">
              <a:avLst/>
            </a:prstGeom>
          </p:spPr>
          <p:txBody>
            <a:bodyPr anchor="ctr" rtlCol="false" tIns="50800" lIns="50800" bIns="50800" rIns="50800"/>
            <a:lstStyle/>
            <a:p>
              <a:pPr algn="ctr">
                <a:lnSpc>
                  <a:spcPts val="2859"/>
                </a:lnSpc>
              </a:pPr>
            </a:p>
          </p:txBody>
        </p:sp>
      </p:grpSp>
      <p:grpSp>
        <p:nvGrpSpPr>
          <p:cNvPr name="Group 28" id="28"/>
          <p:cNvGrpSpPr/>
          <p:nvPr/>
        </p:nvGrpSpPr>
        <p:grpSpPr>
          <a:xfrm rot="5400000">
            <a:off x="10487532" y="1508415"/>
            <a:ext cx="329726" cy="2826289"/>
            <a:chOff x="0" y="0"/>
            <a:chExt cx="101267" cy="868021"/>
          </a:xfrm>
        </p:grpSpPr>
        <p:sp>
          <p:nvSpPr>
            <p:cNvPr name="Freeform 29" id="29"/>
            <p:cNvSpPr/>
            <p:nvPr/>
          </p:nvSpPr>
          <p:spPr>
            <a:xfrm flipH="false" flipV="false" rot="0">
              <a:off x="0" y="0"/>
              <a:ext cx="101267" cy="868021"/>
            </a:xfrm>
            <a:custGeom>
              <a:avLst/>
              <a:gdLst/>
              <a:ahLst/>
              <a:cxnLst/>
              <a:rect r="r" b="b" t="t" l="l"/>
              <a:pathLst>
                <a:path h="868021" w="101267">
                  <a:moveTo>
                    <a:pt x="50633" y="0"/>
                  </a:moveTo>
                  <a:lnTo>
                    <a:pt x="50633" y="0"/>
                  </a:lnTo>
                  <a:cubicBezTo>
                    <a:pt x="78597" y="0"/>
                    <a:pt x="101267" y="22669"/>
                    <a:pt x="101267" y="50633"/>
                  </a:cubicBezTo>
                  <a:lnTo>
                    <a:pt x="101267" y="817388"/>
                  </a:lnTo>
                  <a:cubicBezTo>
                    <a:pt x="101267" y="830816"/>
                    <a:pt x="95932" y="843695"/>
                    <a:pt x="86437" y="853191"/>
                  </a:cubicBezTo>
                  <a:cubicBezTo>
                    <a:pt x="76941" y="862686"/>
                    <a:pt x="64062" y="868021"/>
                    <a:pt x="50633" y="868021"/>
                  </a:cubicBezTo>
                  <a:lnTo>
                    <a:pt x="50633" y="868021"/>
                  </a:lnTo>
                  <a:cubicBezTo>
                    <a:pt x="37205" y="868021"/>
                    <a:pt x="24326" y="862686"/>
                    <a:pt x="14830" y="853191"/>
                  </a:cubicBezTo>
                  <a:cubicBezTo>
                    <a:pt x="5335" y="843695"/>
                    <a:pt x="0" y="830816"/>
                    <a:pt x="0" y="817388"/>
                  </a:cubicBezTo>
                  <a:lnTo>
                    <a:pt x="0" y="50633"/>
                  </a:lnTo>
                  <a:cubicBezTo>
                    <a:pt x="0" y="37205"/>
                    <a:pt x="5335" y="24326"/>
                    <a:pt x="14830" y="14830"/>
                  </a:cubicBezTo>
                  <a:cubicBezTo>
                    <a:pt x="24326" y="5335"/>
                    <a:pt x="37205" y="0"/>
                    <a:pt x="50633" y="0"/>
                  </a:cubicBezTo>
                  <a:close/>
                </a:path>
              </a:pathLst>
            </a:custGeom>
            <a:solidFill>
              <a:srgbClr val="19675F">
                <a:alpha val="57647"/>
              </a:srgbClr>
            </a:solidFill>
          </p:spPr>
        </p:sp>
        <p:sp>
          <p:nvSpPr>
            <p:cNvPr name="TextBox 30" id="30"/>
            <p:cNvSpPr txBox="true"/>
            <p:nvPr/>
          </p:nvSpPr>
          <p:spPr>
            <a:xfrm>
              <a:off x="0" y="-19050"/>
              <a:ext cx="101267" cy="887071"/>
            </a:xfrm>
            <a:prstGeom prst="rect">
              <a:avLst/>
            </a:prstGeom>
          </p:spPr>
          <p:txBody>
            <a:bodyPr anchor="ctr" rtlCol="false" tIns="50800" lIns="50800" bIns="50800" rIns="50800"/>
            <a:lstStyle/>
            <a:p>
              <a:pPr algn="ctr">
                <a:lnSpc>
                  <a:spcPts val="2859"/>
                </a:lnSpc>
              </a:pPr>
            </a:p>
          </p:txBody>
        </p:sp>
      </p:grpSp>
      <p:grpSp>
        <p:nvGrpSpPr>
          <p:cNvPr name="Group 31" id="31"/>
          <p:cNvGrpSpPr/>
          <p:nvPr/>
        </p:nvGrpSpPr>
        <p:grpSpPr>
          <a:xfrm rot="5400000">
            <a:off x="10740952" y="2565795"/>
            <a:ext cx="273410" cy="3276815"/>
            <a:chOff x="0" y="0"/>
            <a:chExt cx="83971" cy="1006388"/>
          </a:xfrm>
        </p:grpSpPr>
        <p:sp>
          <p:nvSpPr>
            <p:cNvPr name="Freeform 32" id="32"/>
            <p:cNvSpPr/>
            <p:nvPr/>
          </p:nvSpPr>
          <p:spPr>
            <a:xfrm flipH="false" flipV="false" rot="0">
              <a:off x="0" y="0"/>
              <a:ext cx="83971" cy="1006388"/>
            </a:xfrm>
            <a:custGeom>
              <a:avLst/>
              <a:gdLst/>
              <a:ahLst/>
              <a:cxnLst/>
              <a:rect r="r" b="b" t="t" l="l"/>
              <a:pathLst>
                <a:path h="1006388" w="83971">
                  <a:moveTo>
                    <a:pt x="41985" y="0"/>
                  </a:moveTo>
                  <a:lnTo>
                    <a:pt x="41985" y="0"/>
                  </a:lnTo>
                  <a:cubicBezTo>
                    <a:pt x="53121" y="0"/>
                    <a:pt x="63800" y="4423"/>
                    <a:pt x="71674" y="12297"/>
                  </a:cubicBezTo>
                  <a:cubicBezTo>
                    <a:pt x="79547" y="20171"/>
                    <a:pt x="83971" y="30850"/>
                    <a:pt x="83971" y="41985"/>
                  </a:cubicBezTo>
                  <a:lnTo>
                    <a:pt x="83971" y="964403"/>
                  </a:lnTo>
                  <a:cubicBezTo>
                    <a:pt x="83971" y="975538"/>
                    <a:pt x="79547" y="986217"/>
                    <a:pt x="71674" y="994091"/>
                  </a:cubicBezTo>
                  <a:cubicBezTo>
                    <a:pt x="63800" y="1001965"/>
                    <a:pt x="53121" y="1006388"/>
                    <a:pt x="41985" y="1006388"/>
                  </a:cubicBezTo>
                  <a:lnTo>
                    <a:pt x="41985" y="1006388"/>
                  </a:lnTo>
                  <a:cubicBezTo>
                    <a:pt x="30850" y="1006388"/>
                    <a:pt x="20171" y="1001965"/>
                    <a:pt x="12297" y="994091"/>
                  </a:cubicBezTo>
                  <a:cubicBezTo>
                    <a:pt x="4423" y="986217"/>
                    <a:pt x="0" y="975538"/>
                    <a:pt x="0" y="964403"/>
                  </a:cubicBezTo>
                  <a:lnTo>
                    <a:pt x="0" y="41985"/>
                  </a:lnTo>
                  <a:cubicBezTo>
                    <a:pt x="0" y="30850"/>
                    <a:pt x="4423" y="20171"/>
                    <a:pt x="12297" y="12297"/>
                  </a:cubicBezTo>
                  <a:cubicBezTo>
                    <a:pt x="20171" y="4423"/>
                    <a:pt x="30850" y="0"/>
                    <a:pt x="41985" y="0"/>
                  </a:cubicBezTo>
                  <a:close/>
                </a:path>
              </a:pathLst>
            </a:custGeom>
            <a:solidFill>
              <a:srgbClr val="19675F">
                <a:alpha val="57647"/>
              </a:srgbClr>
            </a:solidFill>
          </p:spPr>
        </p:sp>
        <p:sp>
          <p:nvSpPr>
            <p:cNvPr name="TextBox 33" id="33"/>
            <p:cNvSpPr txBox="true"/>
            <p:nvPr/>
          </p:nvSpPr>
          <p:spPr>
            <a:xfrm>
              <a:off x="0" y="-19050"/>
              <a:ext cx="83971" cy="1025438"/>
            </a:xfrm>
            <a:prstGeom prst="rect">
              <a:avLst/>
            </a:prstGeom>
          </p:spPr>
          <p:txBody>
            <a:bodyPr anchor="ctr" rtlCol="false" tIns="50800" lIns="50800" bIns="50800" rIns="50800"/>
            <a:lstStyle/>
            <a:p>
              <a:pPr algn="ctr">
                <a:lnSpc>
                  <a:spcPts val="2859"/>
                </a:lnSpc>
              </a:pPr>
            </a:p>
          </p:txBody>
        </p:sp>
      </p:grpSp>
      <p:grpSp>
        <p:nvGrpSpPr>
          <p:cNvPr name="Group 34" id="34"/>
          <p:cNvGrpSpPr/>
          <p:nvPr/>
        </p:nvGrpSpPr>
        <p:grpSpPr>
          <a:xfrm rot="5400000">
            <a:off x="10859546" y="3663308"/>
            <a:ext cx="355344" cy="3595937"/>
            <a:chOff x="0" y="0"/>
            <a:chExt cx="109135" cy="1104398"/>
          </a:xfrm>
        </p:grpSpPr>
        <p:sp>
          <p:nvSpPr>
            <p:cNvPr name="Freeform 35" id="35"/>
            <p:cNvSpPr/>
            <p:nvPr/>
          </p:nvSpPr>
          <p:spPr>
            <a:xfrm flipH="false" flipV="false" rot="0">
              <a:off x="0" y="0"/>
              <a:ext cx="109135" cy="1104398"/>
            </a:xfrm>
            <a:custGeom>
              <a:avLst/>
              <a:gdLst/>
              <a:ahLst/>
              <a:cxnLst/>
              <a:rect r="r" b="b" t="t" l="l"/>
              <a:pathLst>
                <a:path h="1104398" w="109135">
                  <a:moveTo>
                    <a:pt x="54567" y="0"/>
                  </a:moveTo>
                  <a:lnTo>
                    <a:pt x="54567" y="0"/>
                  </a:lnTo>
                  <a:cubicBezTo>
                    <a:pt x="69040" y="0"/>
                    <a:pt x="82919" y="5749"/>
                    <a:pt x="93152" y="15982"/>
                  </a:cubicBezTo>
                  <a:cubicBezTo>
                    <a:pt x="103386" y="26216"/>
                    <a:pt x="109135" y="40095"/>
                    <a:pt x="109135" y="54567"/>
                  </a:cubicBezTo>
                  <a:lnTo>
                    <a:pt x="109135" y="1049831"/>
                  </a:lnTo>
                  <a:cubicBezTo>
                    <a:pt x="109135" y="1079967"/>
                    <a:pt x="84704" y="1104398"/>
                    <a:pt x="54567" y="1104398"/>
                  </a:cubicBezTo>
                  <a:lnTo>
                    <a:pt x="54567" y="1104398"/>
                  </a:lnTo>
                  <a:cubicBezTo>
                    <a:pt x="24431" y="1104398"/>
                    <a:pt x="0" y="1079967"/>
                    <a:pt x="0" y="1049831"/>
                  </a:cubicBezTo>
                  <a:lnTo>
                    <a:pt x="0" y="54567"/>
                  </a:lnTo>
                  <a:cubicBezTo>
                    <a:pt x="0" y="24431"/>
                    <a:pt x="24431" y="0"/>
                    <a:pt x="54567" y="0"/>
                  </a:cubicBezTo>
                  <a:close/>
                </a:path>
              </a:pathLst>
            </a:custGeom>
            <a:solidFill>
              <a:srgbClr val="19675F">
                <a:alpha val="57647"/>
              </a:srgbClr>
            </a:solidFill>
          </p:spPr>
        </p:sp>
        <p:sp>
          <p:nvSpPr>
            <p:cNvPr name="TextBox 36" id="36"/>
            <p:cNvSpPr txBox="true"/>
            <p:nvPr/>
          </p:nvSpPr>
          <p:spPr>
            <a:xfrm>
              <a:off x="0" y="-19050"/>
              <a:ext cx="109135" cy="1123448"/>
            </a:xfrm>
            <a:prstGeom prst="rect">
              <a:avLst/>
            </a:prstGeom>
          </p:spPr>
          <p:txBody>
            <a:bodyPr anchor="ctr" rtlCol="false" tIns="50800" lIns="50800" bIns="50800" rIns="50800"/>
            <a:lstStyle/>
            <a:p>
              <a:pPr algn="ctr">
                <a:lnSpc>
                  <a:spcPts val="2859"/>
                </a:lnSpc>
              </a:pPr>
            </a:p>
          </p:txBody>
        </p:sp>
      </p:grpSp>
      <p:grpSp>
        <p:nvGrpSpPr>
          <p:cNvPr name="Group 37" id="37"/>
          <p:cNvGrpSpPr/>
          <p:nvPr/>
        </p:nvGrpSpPr>
        <p:grpSpPr>
          <a:xfrm rot="5400000">
            <a:off x="10956829" y="4562095"/>
            <a:ext cx="292182" cy="3727340"/>
            <a:chOff x="0" y="0"/>
            <a:chExt cx="89736" cy="1144755"/>
          </a:xfrm>
        </p:grpSpPr>
        <p:sp>
          <p:nvSpPr>
            <p:cNvPr name="Freeform 38" id="38"/>
            <p:cNvSpPr/>
            <p:nvPr/>
          </p:nvSpPr>
          <p:spPr>
            <a:xfrm flipH="false" flipV="false" rot="0">
              <a:off x="0" y="0"/>
              <a:ext cx="89736" cy="1144755"/>
            </a:xfrm>
            <a:custGeom>
              <a:avLst/>
              <a:gdLst/>
              <a:ahLst/>
              <a:cxnLst/>
              <a:rect r="r" b="b" t="t" l="l"/>
              <a:pathLst>
                <a:path h="1144755" w="89736">
                  <a:moveTo>
                    <a:pt x="44868" y="0"/>
                  </a:moveTo>
                  <a:lnTo>
                    <a:pt x="44868" y="0"/>
                  </a:lnTo>
                  <a:cubicBezTo>
                    <a:pt x="56768" y="0"/>
                    <a:pt x="68180" y="4727"/>
                    <a:pt x="76595" y="13142"/>
                  </a:cubicBezTo>
                  <a:cubicBezTo>
                    <a:pt x="85009" y="21556"/>
                    <a:pt x="89736" y="32968"/>
                    <a:pt x="89736" y="44868"/>
                  </a:cubicBezTo>
                  <a:lnTo>
                    <a:pt x="89736" y="1099887"/>
                  </a:lnTo>
                  <a:cubicBezTo>
                    <a:pt x="89736" y="1111787"/>
                    <a:pt x="85009" y="1123199"/>
                    <a:pt x="76595" y="1131614"/>
                  </a:cubicBezTo>
                  <a:cubicBezTo>
                    <a:pt x="68180" y="1140028"/>
                    <a:pt x="56768" y="1144755"/>
                    <a:pt x="44868" y="1144755"/>
                  </a:cubicBezTo>
                  <a:lnTo>
                    <a:pt x="44868" y="1144755"/>
                  </a:lnTo>
                  <a:cubicBezTo>
                    <a:pt x="32968" y="1144755"/>
                    <a:pt x="21556" y="1140028"/>
                    <a:pt x="13142" y="1131614"/>
                  </a:cubicBezTo>
                  <a:cubicBezTo>
                    <a:pt x="4727" y="1123199"/>
                    <a:pt x="0" y="1111787"/>
                    <a:pt x="0" y="1099887"/>
                  </a:cubicBezTo>
                  <a:lnTo>
                    <a:pt x="0" y="44868"/>
                  </a:lnTo>
                  <a:cubicBezTo>
                    <a:pt x="0" y="32968"/>
                    <a:pt x="4727" y="21556"/>
                    <a:pt x="13142" y="13142"/>
                  </a:cubicBezTo>
                  <a:cubicBezTo>
                    <a:pt x="21556" y="4727"/>
                    <a:pt x="32968" y="0"/>
                    <a:pt x="44868" y="0"/>
                  </a:cubicBezTo>
                  <a:close/>
                </a:path>
              </a:pathLst>
            </a:custGeom>
            <a:solidFill>
              <a:srgbClr val="19675F">
                <a:alpha val="57647"/>
              </a:srgbClr>
            </a:solidFill>
          </p:spPr>
        </p:sp>
        <p:sp>
          <p:nvSpPr>
            <p:cNvPr name="TextBox 39" id="39"/>
            <p:cNvSpPr txBox="true"/>
            <p:nvPr/>
          </p:nvSpPr>
          <p:spPr>
            <a:xfrm>
              <a:off x="0" y="-19050"/>
              <a:ext cx="89736" cy="1163805"/>
            </a:xfrm>
            <a:prstGeom prst="rect">
              <a:avLst/>
            </a:prstGeom>
          </p:spPr>
          <p:txBody>
            <a:bodyPr anchor="ctr" rtlCol="false" tIns="50800" lIns="50800" bIns="50800" rIns="50800"/>
            <a:lstStyle/>
            <a:p>
              <a:pPr algn="ctr">
                <a:lnSpc>
                  <a:spcPts val="2859"/>
                </a:lnSpc>
              </a:pPr>
            </a:p>
          </p:txBody>
        </p:sp>
      </p:grpSp>
      <p:grpSp>
        <p:nvGrpSpPr>
          <p:cNvPr name="Group 40" id="40"/>
          <p:cNvGrpSpPr/>
          <p:nvPr/>
        </p:nvGrpSpPr>
        <p:grpSpPr>
          <a:xfrm rot="5400000">
            <a:off x="10879268" y="5902832"/>
            <a:ext cx="315901" cy="3595937"/>
            <a:chOff x="0" y="0"/>
            <a:chExt cx="97021" cy="1104398"/>
          </a:xfrm>
        </p:grpSpPr>
        <p:sp>
          <p:nvSpPr>
            <p:cNvPr name="Freeform 41" id="41"/>
            <p:cNvSpPr/>
            <p:nvPr/>
          </p:nvSpPr>
          <p:spPr>
            <a:xfrm flipH="false" flipV="false" rot="0">
              <a:off x="0" y="0"/>
              <a:ext cx="97021" cy="1104398"/>
            </a:xfrm>
            <a:custGeom>
              <a:avLst/>
              <a:gdLst/>
              <a:ahLst/>
              <a:cxnLst/>
              <a:rect r="r" b="b" t="t" l="l"/>
              <a:pathLst>
                <a:path h="1104398" w="97021">
                  <a:moveTo>
                    <a:pt x="48510" y="0"/>
                  </a:moveTo>
                  <a:lnTo>
                    <a:pt x="48510" y="0"/>
                  </a:lnTo>
                  <a:cubicBezTo>
                    <a:pt x="75302" y="0"/>
                    <a:pt x="97021" y="21719"/>
                    <a:pt x="97021" y="48510"/>
                  </a:cubicBezTo>
                  <a:lnTo>
                    <a:pt x="97021" y="1055888"/>
                  </a:lnTo>
                  <a:cubicBezTo>
                    <a:pt x="97021" y="1082679"/>
                    <a:pt x="75302" y="1104398"/>
                    <a:pt x="48510" y="1104398"/>
                  </a:cubicBezTo>
                  <a:lnTo>
                    <a:pt x="48510" y="1104398"/>
                  </a:lnTo>
                  <a:cubicBezTo>
                    <a:pt x="21719" y="1104398"/>
                    <a:pt x="0" y="1082679"/>
                    <a:pt x="0" y="1055888"/>
                  </a:cubicBezTo>
                  <a:lnTo>
                    <a:pt x="0" y="48510"/>
                  </a:lnTo>
                  <a:cubicBezTo>
                    <a:pt x="0" y="21719"/>
                    <a:pt x="21719" y="0"/>
                    <a:pt x="48510" y="0"/>
                  </a:cubicBezTo>
                  <a:close/>
                </a:path>
              </a:pathLst>
            </a:custGeom>
            <a:solidFill>
              <a:srgbClr val="19675F">
                <a:alpha val="57647"/>
              </a:srgbClr>
            </a:solidFill>
          </p:spPr>
        </p:sp>
        <p:sp>
          <p:nvSpPr>
            <p:cNvPr name="TextBox 42" id="42"/>
            <p:cNvSpPr txBox="true"/>
            <p:nvPr/>
          </p:nvSpPr>
          <p:spPr>
            <a:xfrm>
              <a:off x="0" y="-19050"/>
              <a:ext cx="97021" cy="1123448"/>
            </a:xfrm>
            <a:prstGeom prst="rect">
              <a:avLst/>
            </a:prstGeom>
          </p:spPr>
          <p:txBody>
            <a:bodyPr anchor="ctr" rtlCol="false" tIns="50800" lIns="50800" bIns="50800" rIns="50800"/>
            <a:lstStyle/>
            <a:p>
              <a:pPr algn="ctr">
                <a:lnSpc>
                  <a:spcPts val="2859"/>
                </a:lnSpc>
              </a:pPr>
            </a:p>
          </p:txBody>
        </p:sp>
      </p:grpSp>
      <p:sp>
        <p:nvSpPr>
          <p:cNvPr name="TextBox 43" id="43"/>
          <p:cNvSpPr txBox="true"/>
          <p:nvPr/>
        </p:nvSpPr>
        <p:spPr>
          <a:xfrm rot="0">
            <a:off x="9401428" y="1837373"/>
            <a:ext cx="7857872" cy="6583680"/>
          </a:xfrm>
          <a:prstGeom prst="rect">
            <a:avLst/>
          </a:prstGeom>
        </p:spPr>
        <p:txBody>
          <a:bodyPr anchor="t" rtlCol="false" tIns="0" lIns="0" bIns="0" rIns="0">
            <a:spAutoFit/>
          </a:bodyPr>
          <a:lstStyle/>
          <a:p>
            <a:pPr algn="l">
              <a:lnSpc>
                <a:spcPts val="2520"/>
              </a:lnSpc>
              <a:spcBef>
                <a:spcPct val="0"/>
              </a:spcBef>
            </a:pPr>
            <a:r>
              <a:rPr lang="en-US" b="true" sz="1800">
                <a:solidFill>
                  <a:srgbClr val="191919"/>
                </a:solidFill>
                <a:latin typeface="Open Sans Bold"/>
                <a:ea typeface="Open Sans Bold"/>
                <a:cs typeface="Open Sans Bold"/>
                <a:sym typeface="Open Sans Bold"/>
              </a:rPr>
              <a:t>Precios por descuento</a:t>
            </a:r>
          </a:p>
          <a:p>
            <a:pPr algn="l">
              <a:lnSpc>
                <a:spcPts val="2520"/>
              </a:lnSpc>
              <a:spcBef>
                <a:spcPct val="0"/>
              </a:spcBef>
            </a:pPr>
            <a:r>
              <a:rPr lang="en-US" sz="1800">
                <a:solidFill>
                  <a:srgbClr val="191919"/>
                </a:solidFill>
                <a:latin typeface="Open Sans"/>
                <a:ea typeface="Open Sans"/>
                <a:cs typeface="Open Sans"/>
                <a:sym typeface="Open Sans"/>
              </a:rPr>
              <a:t>Descuentos por comprar más cantidad. Ejemplo: ofertas tipo 3x2.</a:t>
            </a:r>
          </a:p>
          <a:p>
            <a:pPr algn="l">
              <a:lnSpc>
                <a:spcPts val="2520"/>
              </a:lnSpc>
              <a:spcBef>
                <a:spcPct val="0"/>
              </a:spcBef>
            </a:pPr>
          </a:p>
          <a:p>
            <a:pPr algn="l">
              <a:lnSpc>
                <a:spcPts val="2520"/>
              </a:lnSpc>
              <a:spcBef>
                <a:spcPct val="0"/>
              </a:spcBef>
            </a:pPr>
            <a:r>
              <a:rPr lang="en-US" b="true" sz="1800">
                <a:solidFill>
                  <a:srgbClr val="191919"/>
                </a:solidFill>
                <a:latin typeface="Open Sans Bold"/>
                <a:ea typeface="Open Sans Bold"/>
                <a:cs typeface="Open Sans Bold"/>
                <a:sym typeface="Open Sans Bold"/>
              </a:rPr>
              <a:t>Precios por cantidad</a:t>
            </a:r>
          </a:p>
          <a:p>
            <a:pPr algn="l">
              <a:lnSpc>
                <a:spcPts val="2520"/>
              </a:lnSpc>
              <a:spcBef>
                <a:spcPct val="0"/>
              </a:spcBef>
            </a:pPr>
            <a:r>
              <a:rPr lang="en-US" sz="1800">
                <a:solidFill>
                  <a:srgbClr val="191919"/>
                </a:solidFill>
                <a:latin typeface="Open Sans"/>
                <a:ea typeface="Open Sans"/>
                <a:cs typeface="Open Sans"/>
                <a:sym typeface="Open Sans"/>
              </a:rPr>
              <a:t>Descuentos para productos que se compran con antelación a su consumo.</a:t>
            </a:r>
          </a:p>
          <a:p>
            <a:pPr algn="l">
              <a:lnSpc>
                <a:spcPts val="2520"/>
              </a:lnSpc>
              <a:spcBef>
                <a:spcPct val="0"/>
              </a:spcBef>
            </a:pPr>
          </a:p>
          <a:p>
            <a:pPr algn="l">
              <a:lnSpc>
                <a:spcPts val="2520"/>
              </a:lnSpc>
              <a:spcBef>
                <a:spcPct val="0"/>
              </a:spcBef>
            </a:pPr>
            <a:r>
              <a:rPr lang="en-US" b="true" sz="1800">
                <a:solidFill>
                  <a:srgbClr val="191919"/>
                </a:solidFill>
                <a:latin typeface="Open Sans Bold"/>
                <a:ea typeface="Open Sans Bold"/>
                <a:cs typeface="Open Sans Bold"/>
                <a:sym typeface="Open Sans Bold"/>
              </a:rPr>
              <a:t>Discriminación de precios</a:t>
            </a:r>
          </a:p>
          <a:p>
            <a:pPr algn="l">
              <a:lnSpc>
                <a:spcPts val="2520"/>
              </a:lnSpc>
              <a:spcBef>
                <a:spcPct val="0"/>
              </a:spcBef>
            </a:pPr>
            <a:r>
              <a:rPr lang="en-US" sz="1800">
                <a:solidFill>
                  <a:srgbClr val="191919"/>
                </a:solidFill>
                <a:latin typeface="Open Sans"/>
                <a:ea typeface="Open Sans"/>
                <a:cs typeface="Open Sans"/>
                <a:sym typeface="Open Sans"/>
              </a:rPr>
              <a:t>Precios diferentes para distintos colectivos, como jubilados y estudiantes, o variación en precios de entradas de cine y discotecas.</a:t>
            </a:r>
          </a:p>
          <a:p>
            <a:pPr algn="l">
              <a:lnSpc>
                <a:spcPts val="2520"/>
              </a:lnSpc>
              <a:spcBef>
                <a:spcPct val="0"/>
              </a:spcBef>
            </a:pPr>
          </a:p>
          <a:p>
            <a:pPr algn="l">
              <a:lnSpc>
                <a:spcPts val="2520"/>
              </a:lnSpc>
              <a:spcBef>
                <a:spcPct val="0"/>
              </a:spcBef>
            </a:pPr>
            <a:r>
              <a:rPr lang="en-US" b="true" sz="1800">
                <a:solidFill>
                  <a:srgbClr val="191919"/>
                </a:solidFill>
                <a:latin typeface="Open Sans Bold"/>
                <a:ea typeface="Open Sans Bold"/>
                <a:cs typeface="Open Sans Bold"/>
                <a:sym typeface="Open Sans Bold"/>
              </a:rPr>
              <a:t>Precios por zonas geográficas</a:t>
            </a:r>
          </a:p>
          <a:p>
            <a:pPr algn="l">
              <a:lnSpc>
                <a:spcPts val="2520"/>
              </a:lnSpc>
              <a:spcBef>
                <a:spcPct val="0"/>
              </a:spcBef>
            </a:pPr>
            <a:r>
              <a:rPr lang="en-US" sz="1800">
                <a:solidFill>
                  <a:srgbClr val="191919"/>
                </a:solidFill>
                <a:latin typeface="Open Sans"/>
                <a:ea typeface="Open Sans"/>
                <a:cs typeface="Open Sans"/>
                <a:sym typeface="Open Sans"/>
              </a:rPr>
              <a:t>Precios que varían según la ubicación geográfica.</a:t>
            </a:r>
          </a:p>
          <a:p>
            <a:pPr algn="l">
              <a:lnSpc>
                <a:spcPts val="2520"/>
              </a:lnSpc>
              <a:spcBef>
                <a:spcPct val="0"/>
              </a:spcBef>
            </a:pPr>
          </a:p>
          <a:p>
            <a:pPr algn="l">
              <a:lnSpc>
                <a:spcPts val="2520"/>
              </a:lnSpc>
              <a:spcBef>
                <a:spcPct val="0"/>
              </a:spcBef>
            </a:pPr>
            <a:r>
              <a:rPr lang="en-US" b="true" sz="1800">
                <a:solidFill>
                  <a:srgbClr val="191919"/>
                </a:solidFill>
                <a:latin typeface="Open Sans Bold"/>
                <a:ea typeface="Open Sans Bold"/>
                <a:cs typeface="Open Sans Bold"/>
                <a:sym typeface="Open Sans Bold"/>
              </a:rPr>
              <a:t>Precios por producto conjunto</a:t>
            </a:r>
          </a:p>
          <a:p>
            <a:pPr algn="l">
              <a:lnSpc>
                <a:spcPts val="2520"/>
              </a:lnSpc>
              <a:spcBef>
                <a:spcPct val="0"/>
              </a:spcBef>
            </a:pPr>
            <a:r>
              <a:rPr lang="en-US" sz="1800">
                <a:solidFill>
                  <a:srgbClr val="191919"/>
                </a:solidFill>
                <a:latin typeface="Open Sans"/>
                <a:ea typeface="Open Sans"/>
                <a:cs typeface="Open Sans"/>
                <a:sym typeface="Open Sans"/>
              </a:rPr>
              <a:t>Dos productos se venden a un precio más barato en conjunto que por separado.</a:t>
            </a:r>
          </a:p>
          <a:p>
            <a:pPr algn="l">
              <a:lnSpc>
                <a:spcPts val="2520"/>
              </a:lnSpc>
              <a:spcBef>
                <a:spcPct val="0"/>
              </a:spcBef>
            </a:pPr>
          </a:p>
          <a:p>
            <a:pPr algn="l">
              <a:lnSpc>
                <a:spcPts val="2520"/>
              </a:lnSpc>
              <a:spcBef>
                <a:spcPct val="0"/>
              </a:spcBef>
            </a:pPr>
            <a:r>
              <a:rPr lang="en-US" b="true" sz="1800">
                <a:solidFill>
                  <a:srgbClr val="191919"/>
                </a:solidFill>
                <a:latin typeface="Open Sans Bold"/>
                <a:ea typeface="Open Sans Bold"/>
                <a:cs typeface="Open Sans Bold"/>
                <a:sym typeface="Open Sans Bold"/>
              </a:rPr>
              <a:t>Precios por producto cautivo</a:t>
            </a:r>
          </a:p>
          <a:p>
            <a:pPr algn="l">
              <a:lnSpc>
                <a:spcPts val="2520"/>
              </a:lnSpc>
              <a:spcBef>
                <a:spcPct val="0"/>
              </a:spcBef>
            </a:pPr>
            <a:r>
              <a:rPr lang="en-US" sz="1800">
                <a:solidFill>
                  <a:srgbClr val="191919"/>
                </a:solidFill>
                <a:latin typeface="Open Sans"/>
                <a:ea typeface="Open Sans"/>
                <a:cs typeface="Open Sans"/>
                <a:sym typeface="Open Sans"/>
              </a:rPr>
              <a:t>Precios bajos en productos principales, con recambios caros. Ejemplo: cafeteras Nespresso y sus cápsulas de café.</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a:videoFile r:link="rId3"/>
          </p:nvPr>
        </p:nvPicPr>
        <p:blipFill>
          <a:blip r:embed="rId2"/>
          <a:stretch>
            <a:fillRect/>
          </a:stretch>
        </p:blipFill>
        <p:spPr>
          <a:xfrm rot="0">
            <a:off x="1401466" y="1362840"/>
            <a:ext cx="15485068" cy="8703551"/>
          </a:xfrm>
          <a:prstGeom prst="rect">
            <a:avLst/>
          </a:prstGeom>
        </p:spPr>
      </p:pic>
      <p:grpSp>
        <p:nvGrpSpPr>
          <p:cNvPr name="Group 3" id="3"/>
          <p:cNvGrpSpPr/>
          <p:nvPr/>
        </p:nvGrpSpPr>
        <p:grpSpPr>
          <a:xfrm rot="5400000">
            <a:off x="6194677" y="-6208548"/>
            <a:ext cx="1155690" cy="13545043"/>
            <a:chOff x="0" y="0"/>
            <a:chExt cx="354940" cy="4160006"/>
          </a:xfrm>
        </p:grpSpPr>
        <p:sp>
          <p:nvSpPr>
            <p:cNvPr name="Freeform 4" id="4"/>
            <p:cNvSpPr/>
            <p:nvPr/>
          </p:nvSpPr>
          <p:spPr>
            <a:xfrm flipH="false" flipV="false" rot="0">
              <a:off x="0" y="0"/>
              <a:ext cx="354940" cy="4160006"/>
            </a:xfrm>
            <a:custGeom>
              <a:avLst/>
              <a:gdLst/>
              <a:ahLst/>
              <a:cxnLst/>
              <a:rect r="r" b="b" t="t" l="l"/>
              <a:pathLst>
                <a:path h="4160006" w="354940">
                  <a:moveTo>
                    <a:pt x="0" y="0"/>
                  </a:moveTo>
                  <a:lnTo>
                    <a:pt x="354940" y="0"/>
                  </a:lnTo>
                  <a:lnTo>
                    <a:pt x="354940" y="4160006"/>
                  </a:lnTo>
                  <a:lnTo>
                    <a:pt x="0" y="4160006"/>
                  </a:lnTo>
                  <a:close/>
                </a:path>
              </a:pathLst>
            </a:custGeom>
            <a:solidFill>
              <a:srgbClr val="106861"/>
            </a:solidFill>
          </p:spPr>
        </p:sp>
        <p:sp>
          <p:nvSpPr>
            <p:cNvPr name="TextBox 5" id="5"/>
            <p:cNvSpPr txBox="true"/>
            <p:nvPr/>
          </p:nvSpPr>
          <p:spPr>
            <a:xfrm>
              <a:off x="0" y="-19050"/>
              <a:ext cx="354940" cy="4179056"/>
            </a:xfrm>
            <a:prstGeom prst="rect">
              <a:avLst/>
            </a:prstGeom>
          </p:spPr>
          <p:txBody>
            <a:bodyPr anchor="ctr" rtlCol="false" tIns="50800" lIns="50800" bIns="50800" rIns="50800"/>
            <a:lstStyle/>
            <a:p>
              <a:pPr algn="ctr">
                <a:lnSpc>
                  <a:spcPts val="2859"/>
                </a:lnSpc>
              </a:pPr>
            </a:p>
          </p:txBody>
        </p:sp>
      </p:grpSp>
      <p:sp>
        <p:nvSpPr>
          <p:cNvPr name="TextBox 6" id="6"/>
          <p:cNvSpPr txBox="true"/>
          <p:nvPr/>
        </p:nvSpPr>
        <p:spPr>
          <a:xfrm rot="0">
            <a:off x="351058" y="195566"/>
            <a:ext cx="13193985" cy="680118"/>
          </a:xfrm>
          <a:prstGeom prst="rect">
            <a:avLst/>
          </a:prstGeom>
        </p:spPr>
        <p:txBody>
          <a:bodyPr anchor="t" rtlCol="false" tIns="0" lIns="0" bIns="0" rIns="0">
            <a:spAutoFit/>
          </a:bodyPr>
          <a:lstStyle/>
          <a:p>
            <a:pPr algn="l">
              <a:lnSpc>
                <a:spcPts val="5563"/>
              </a:lnSpc>
              <a:spcBef>
                <a:spcPct val="0"/>
              </a:spcBef>
            </a:pPr>
            <a:r>
              <a:rPr lang="en-US" b="true" sz="3973" spc="-79">
                <a:solidFill>
                  <a:srgbClr val="191919"/>
                </a:solidFill>
                <a:latin typeface="Open Sauce Bold"/>
                <a:ea typeface="Open Sauce Bold"/>
                <a:cs typeface="Open Sauce Bold"/>
                <a:sym typeface="Open Sauce Bold"/>
              </a:rPr>
              <a:t>5.2. Estrategias de precios</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0" y="0"/>
            <a:ext cx="18358949" cy="10287000"/>
            <a:chOff x="0" y="0"/>
            <a:chExt cx="4835279" cy="2709333"/>
          </a:xfrm>
        </p:grpSpPr>
        <p:sp>
          <p:nvSpPr>
            <p:cNvPr name="Freeform 3" id="3"/>
            <p:cNvSpPr/>
            <p:nvPr/>
          </p:nvSpPr>
          <p:spPr>
            <a:xfrm flipH="false" flipV="false" rot="0">
              <a:off x="0" y="0"/>
              <a:ext cx="4835279" cy="2709333"/>
            </a:xfrm>
            <a:custGeom>
              <a:avLst/>
              <a:gdLst/>
              <a:ahLst/>
              <a:cxnLst/>
              <a:rect r="r" b="b" t="t" l="l"/>
              <a:pathLst>
                <a:path h="2709333" w="4835279">
                  <a:moveTo>
                    <a:pt x="0" y="0"/>
                  </a:moveTo>
                  <a:lnTo>
                    <a:pt x="4835279" y="0"/>
                  </a:lnTo>
                  <a:lnTo>
                    <a:pt x="4835279" y="2709333"/>
                  </a:lnTo>
                  <a:lnTo>
                    <a:pt x="0" y="2709333"/>
                  </a:lnTo>
                  <a:close/>
                </a:path>
              </a:pathLst>
            </a:custGeom>
            <a:solidFill>
              <a:srgbClr val="106861"/>
            </a:solidFill>
            <a:ln cap="sq">
              <a:noFill/>
              <a:prstDash val="solid"/>
              <a:miter/>
            </a:ln>
          </p:spPr>
        </p:sp>
        <p:sp>
          <p:nvSpPr>
            <p:cNvPr name="TextBox 4" id="4"/>
            <p:cNvSpPr txBox="true"/>
            <p:nvPr/>
          </p:nvSpPr>
          <p:spPr>
            <a:xfrm>
              <a:off x="0" y="-19050"/>
              <a:ext cx="4835279" cy="2728383"/>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5" id="5"/>
          <p:cNvSpPr txBox="true"/>
          <p:nvPr/>
        </p:nvSpPr>
        <p:spPr>
          <a:xfrm rot="0">
            <a:off x="1295137" y="1754095"/>
            <a:ext cx="6295612" cy="803369"/>
          </a:xfrm>
          <a:prstGeom prst="rect">
            <a:avLst/>
          </a:prstGeom>
        </p:spPr>
        <p:txBody>
          <a:bodyPr anchor="t" rtlCol="false" tIns="0" lIns="0" bIns="0" rIns="0">
            <a:spAutoFit/>
          </a:bodyPr>
          <a:lstStyle/>
          <a:p>
            <a:pPr algn="l" marL="0" indent="0" lvl="0">
              <a:lnSpc>
                <a:spcPts val="6644"/>
              </a:lnSpc>
              <a:spcBef>
                <a:spcPct val="0"/>
              </a:spcBef>
            </a:pPr>
            <a:r>
              <a:rPr lang="en-US" b="true" sz="4746" spc="-94">
                <a:solidFill>
                  <a:srgbClr val="191919"/>
                </a:solidFill>
                <a:latin typeface="Open Sauce Bold"/>
                <a:ea typeface="Open Sauce Bold"/>
                <a:cs typeface="Open Sauce Bold"/>
                <a:sym typeface="Open Sauce Bold"/>
              </a:rPr>
              <a:t>6. La promoción</a:t>
            </a:r>
          </a:p>
        </p:txBody>
      </p:sp>
      <p:grpSp>
        <p:nvGrpSpPr>
          <p:cNvPr name="Group 6" id="6"/>
          <p:cNvGrpSpPr/>
          <p:nvPr/>
        </p:nvGrpSpPr>
        <p:grpSpPr>
          <a:xfrm rot="0">
            <a:off x="-1390959" y="8567821"/>
            <a:ext cx="3086100" cy="308610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solidFill>
            <a:ln cap="sq">
              <a:noFill/>
              <a:prstDash val="solid"/>
              <a:miter/>
            </a:ln>
          </p:spPr>
        </p:sp>
        <p:sp>
          <p:nvSpPr>
            <p:cNvPr name="TextBox 8" id="8"/>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9" id="9"/>
          <p:cNvGrpSpPr/>
          <p:nvPr/>
        </p:nvGrpSpPr>
        <p:grpSpPr>
          <a:xfrm rot="0">
            <a:off x="13424767" y="-1308401"/>
            <a:ext cx="5657850" cy="565785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BFB"/>
            </a:solidFill>
            <a:ln cap="sq">
              <a:noFill/>
              <a:prstDash val="solid"/>
              <a:miter/>
            </a:ln>
          </p:spPr>
        </p:sp>
        <p:sp>
          <p:nvSpPr>
            <p:cNvPr name="TextBox 11" id="11"/>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2" id="12"/>
          <p:cNvGrpSpPr/>
          <p:nvPr/>
        </p:nvGrpSpPr>
        <p:grpSpPr>
          <a:xfrm rot="0">
            <a:off x="17387862" y="4349449"/>
            <a:ext cx="739613" cy="73961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BFB"/>
            </a:solidFill>
            <a:ln cap="sq">
              <a:noFill/>
              <a:prstDash val="solid"/>
              <a:miter/>
            </a:ln>
          </p:spPr>
        </p:sp>
        <p:sp>
          <p:nvSpPr>
            <p:cNvPr name="TextBox 14" id="14"/>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15" id="15"/>
          <p:cNvSpPr txBox="true"/>
          <p:nvPr/>
        </p:nvSpPr>
        <p:spPr>
          <a:xfrm rot="0">
            <a:off x="2077235" y="3462437"/>
            <a:ext cx="11027030" cy="2524760"/>
          </a:xfrm>
          <a:prstGeom prst="rect">
            <a:avLst/>
          </a:prstGeom>
        </p:spPr>
        <p:txBody>
          <a:bodyPr anchor="t" rtlCol="false" tIns="0" lIns="0" bIns="0" rIns="0">
            <a:spAutoFit/>
          </a:bodyPr>
          <a:lstStyle/>
          <a:p>
            <a:pPr algn="l">
              <a:lnSpc>
                <a:spcPts val="2859"/>
              </a:lnSpc>
            </a:pPr>
            <a:r>
              <a:rPr lang="en-US" sz="2199">
                <a:solidFill>
                  <a:srgbClr val="FFFFFF"/>
                </a:solidFill>
                <a:latin typeface="Open Sauce"/>
                <a:ea typeface="Open Sauce"/>
                <a:cs typeface="Open Sauce"/>
                <a:sym typeface="Open Sauce"/>
              </a:rPr>
              <a:t>La promoción o estrategia de comunicación de la empresa trata de estimular la compra de los productos de la empresa de tres formas: </a:t>
            </a:r>
          </a:p>
          <a:p>
            <a:pPr algn="l">
              <a:lnSpc>
                <a:spcPts val="2859"/>
              </a:lnSpc>
            </a:pPr>
          </a:p>
          <a:p>
            <a:pPr algn="l">
              <a:lnSpc>
                <a:spcPts val="2859"/>
              </a:lnSpc>
            </a:pPr>
            <a:r>
              <a:rPr lang="en-US" sz="2199">
                <a:solidFill>
                  <a:srgbClr val="FFFFFF"/>
                </a:solidFill>
                <a:latin typeface="Open Sauce"/>
                <a:ea typeface="Open Sauce"/>
                <a:cs typeface="Open Sauce"/>
                <a:sym typeface="Open Sauce"/>
              </a:rPr>
              <a:t>1) Comunicando que existe el producto. </a:t>
            </a:r>
          </a:p>
          <a:p>
            <a:pPr algn="l">
              <a:lnSpc>
                <a:spcPts val="2859"/>
              </a:lnSpc>
            </a:pPr>
            <a:r>
              <a:rPr lang="en-US" sz="2199">
                <a:solidFill>
                  <a:srgbClr val="FFFFFF"/>
                </a:solidFill>
                <a:latin typeface="Open Sauce"/>
                <a:ea typeface="Open Sauce"/>
                <a:cs typeface="Open Sauce"/>
                <a:sym typeface="Open Sauce"/>
              </a:rPr>
              <a:t>2) Persuadiendo al consumidor a que lo compre. </a:t>
            </a:r>
          </a:p>
          <a:p>
            <a:pPr algn="l">
              <a:lnSpc>
                <a:spcPts val="2859"/>
              </a:lnSpc>
            </a:pPr>
            <a:r>
              <a:rPr lang="en-US" sz="2199">
                <a:solidFill>
                  <a:srgbClr val="FFFFFF"/>
                </a:solidFill>
                <a:latin typeface="Open Sauce"/>
                <a:ea typeface="Open Sauce"/>
                <a:cs typeface="Open Sauce"/>
                <a:sym typeface="Open Sauce"/>
              </a:rPr>
              <a:t>3) Recordándole que existe el producto.</a:t>
            </a:r>
          </a:p>
          <a:p>
            <a:pPr algn="l">
              <a:lnSpc>
                <a:spcPts val="2859"/>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5400000">
            <a:off x="6194677" y="-6208548"/>
            <a:ext cx="1155690" cy="13545043"/>
            <a:chOff x="0" y="0"/>
            <a:chExt cx="354940" cy="4160006"/>
          </a:xfrm>
        </p:grpSpPr>
        <p:sp>
          <p:nvSpPr>
            <p:cNvPr name="Freeform 3" id="3"/>
            <p:cNvSpPr/>
            <p:nvPr/>
          </p:nvSpPr>
          <p:spPr>
            <a:xfrm flipH="false" flipV="false" rot="0">
              <a:off x="0" y="0"/>
              <a:ext cx="354940" cy="4160006"/>
            </a:xfrm>
            <a:custGeom>
              <a:avLst/>
              <a:gdLst/>
              <a:ahLst/>
              <a:cxnLst/>
              <a:rect r="r" b="b" t="t" l="l"/>
              <a:pathLst>
                <a:path h="4160006" w="354940">
                  <a:moveTo>
                    <a:pt x="0" y="0"/>
                  </a:moveTo>
                  <a:lnTo>
                    <a:pt x="354940" y="0"/>
                  </a:lnTo>
                  <a:lnTo>
                    <a:pt x="354940" y="4160006"/>
                  </a:lnTo>
                  <a:lnTo>
                    <a:pt x="0" y="4160006"/>
                  </a:lnTo>
                  <a:close/>
                </a:path>
              </a:pathLst>
            </a:custGeom>
            <a:solidFill>
              <a:srgbClr val="19675F"/>
            </a:solidFill>
          </p:spPr>
        </p:sp>
        <p:sp>
          <p:nvSpPr>
            <p:cNvPr name="TextBox 4" id="4"/>
            <p:cNvSpPr txBox="true"/>
            <p:nvPr/>
          </p:nvSpPr>
          <p:spPr>
            <a:xfrm>
              <a:off x="0" y="-19050"/>
              <a:ext cx="354940" cy="4179056"/>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95566"/>
            <a:ext cx="13193985" cy="680118"/>
          </a:xfrm>
          <a:prstGeom prst="rect">
            <a:avLst/>
          </a:prstGeom>
        </p:spPr>
        <p:txBody>
          <a:bodyPr anchor="t" rtlCol="false" tIns="0" lIns="0" bIns="0" rIns="0">
            <a:spAutoFit/>
          </a:bodyPr>
          <a:lstStyle/>
          <a:p>
            <a:pPr algn="l">
              <a:lnSpc>
                <a:spcPts val="5563"/>
              </a:lnSpc>
              <a:spcBef>
                <a:spcPct val="0"/>
              </a:spcBef>
            </a:pPr>
            <a:r>
              <a:rPr lang="en-US" b="true" sz="3973" spc="-79">
                <a:solidFill>
                  <a:srgbClr val="FDFBFB"/>
                </a:solidFill>
                <a:latin typeface="Open Sauce Bold"/>
                <a:ea typeface="Open Sauce Bold"/>
                <a:cs typeface="Open Sauce Bold"/>
                <a:sym typeface="Open Sauce Bold"/>
              </a:rPr>
              <a:t>6.1 Estrategias de promoción</a:t>
            </a:r>
          </a:p>
        </p:txBody>
      </p:sp>
      <p:grpSp>
        <p:nvGrpSpPr>
          <p:cNvPr name="Group 6" id="6"/>
          <p:cNvGrpSpPr/>
          <p:nvPr/>
        </p:nvGrpSpPr>
        <p:grpSpPr>
          <a:xfrm rot="5400000">
            <a:off x="2681892" y="3167020"/>
            <a:ext cx="2739319" cy="4867798"/>
            <a:chOff x="0" y="0"/>
            <a:chExt cx="841310" cy="1495017"/>
          </a:xfrm>
        </p:grpSpPr>
        <p:sp>
          <p:nvSpPr>
            <p:cNvPr name="Freeform 7" id="7"/>
            <p:cNvSpPr/>
            <p:nvPr/>
          </p:nvSpPr>
          <p:spPr>
            <a:xfrm flipH="false" flipV="false" rot="0">
              <a:off x="0" y="0"/>
              <a:ext cx="841310" cy="1495017"/>
            </a:xfrm>
            <a:custGeom>
              <a:avLst/>
              <a:gdLst/>
              <a:ahLst/>
              <a:cxnLst/>
              <a:rect r="r" b="b" t="t" l="l"/>
              <a:pathLst>
                <a:path h="1495017" w="841310">
                  <a:moveTo>
                    <a:pt x="0" y="0"/>
                  </a:moveTo>
                  <a:lnTo>
                    <a:pt x="841310" y="0"/>
                  </a:lnTo>
                  <a:lnTo>
                    <a:pt x="841310" y="1495017"/>
                  </a:lnTo>
                  <a:lnTo>
                    <a:pt x="0" y="1495017"/>
                  </a:lnTo>
                  <a:close/>
                </a:path>
              </a:pathLst>
            </a:custGeom>
            <a:solidFill>
              <a:srgbClr val="035D61">
                <a:alpha val="36863"/>
              </a:srgbClr>
            </a:solidFill>
          </p:spPr>
        </p:sp>
        <p:sp>
          <p:nvSpPr>
            <p:cNvPr name="TextBox 8" id="8"/>
            <p:cNvSpPr txBox="true"/>
            <p:nvPr/>
          </p:nvSpPr>
          <p:spPr>
            <a:xfrm>
              <a:off x="0" y="-19050"/>
              <a:ext cx="841310" cy="1514067"/>
            </a:xfrm>
            <a:prstGeom prst="rect">
              <a:avLst/>
            </a:prstGeom>
          </p:spPr>
          <p:txBody>
            <a:bodyPr anchor="ctr" rtlCol="false" tIns="50800" lIns="50800" bIns="50800" rIns="50800"/>
            <a:lstStyle/>
            <a:p>
              <a:pPr algn="ctr">
                <a:lnSpc>
                  <a:spcPts val="2859"/>
                </a:lnSpc>
              </a:pPr>
            </a:p>
          </p:txBody>
        </p:sp>
      </p:grpSp>
      <p:sp>
        <p:nvSpPr>
          <p:cNvPr name="TextBox 9" id="9"/>
          <p:cNvSpPr txBox="true"/>
          <p:nvPr/>
        </p:nvSpPr>
        <p:spPr>
          <a:xfrm rot="0">
            <a:off x="1172666" y="1613010"/>
            <a:ext cx="15557879" cy="1871398"/>
          </a:xfrm>
          <a:prstGeom prst="rect">
            <a:avLst/>
          </a:prstGeom>
        </p:spPr>
        <p:txBody>
          <a:bodyPr anchor="t" rtlCol="false" tIns="0" lIns="0" bIns="0" rIns="0">
            <a:spAutoFit/>
          </a:bodyPr>
          <a:lstStyle/>
          <a:p>
            <a:pPr algn="l">
              <a:lnSpc>
                <a:spcPts val="2484"/>
              </a:lnSpc>
              <a:spcBef>
                <a:spcPct val="0"/>
              </a:spcBef>
            </a:pPr>
            <a:r>
              <a:rPr lang="en-US" sz="1911" spc="95">
                <a:solidFill>
                  <a:srgbClr val="000000"/>
                </a:solidFill>
                <a:latin typeface="Open Sauce"/>
                <a:ea typeface="Open Sauce"/>
                <a:cs typeface="Open Sauce"/>
                <a:sym typeface="Open Sauce"/>
              </a:rPr>
              <a:t>La promoción o estrategia de comunicación de la empresa trata de</a:t>
            </a:r>
            <a:r>
              <a:rPr lang="en-US" b="true" sz="1911" spc="95">
                <a:solidFill>
                  <a:srgbClr val="000000"/>
                </a:solidFill>
                <a:latin typeface="Open Sauce Bold"/>
                <a:ea typeface="Open Sauce Bold"/>
                <a:cs typeface="Open Sauce Bold"/>
                <a:sym typeface="Open Sauce Bold"/>
              </a:rPr>
              <a:t> estimular la compra de los productos</a:t>
            </a:r>
            <a:r>
              <a:rPr lang="en-US" sz="1911" spc="95">
                <a:solidFill>
                  <a:srgbClr val="000000"/>
                </a:solidFill>
                <a:latin typeface="Open Sauce"/>
                <a:ea typeface="Open Sauce"/>
                <a:cs typeface="Open Sauce"/>
                <a:sym typeface="Open Sauce"/>
              </a:rPr>
              <a:t> de la empresa de tres formas:</a:t>
            </a:r>
          </a:p>
          <a:p>
            <a:pPr algn="l">
              <a:lnSpc>
                <a:spcPts val="2484"/>
              </a:lnSpc>
              <a:spcBef>
                <a:spcPct val="0"/>
              </a:spcBef>
            </a:pPr>
          </a:p>
          <a:p>
            <a:pPr algn="l" marL="412689" indent="-206344" lvl="1">
              <a:lnSpc>
                <a:spcPts val="2484"/>
              </a:lnSpc>
              <a:buFont typeface="Arial"/>
              <a:buChar char="•"/>
            </a:pPr>
            <a:r>
              <a:rPr lang="en-US" b="true" sz="1911" spc="95">
                <a:solidFill>
                  <a:srgbClr val="000000"/>
                </a:solidFill>
                <a:latin typeface="Open Sauce Bold"/>
                <a:ea typeface="Open Sauce Bold"/>
                <a:cs typeface="Open Sauce Bold"/>
                <a:sym typeface="Open Sauce Bold"/>
              </a:rPr>
              <a:t>Comunicando</a:t>
            </a:r>
            <a:r>
              <a:rPr lang="en-US" sz="1911" spc="95">
                <a:solidFill>
                  <a:srgbClr val="000000"/>
                </a:solidFill>
                <a:latin typeface="Open Sauce"/>
                <a:ea typeface="Open Sauce"/>
                <a:cs typeface="Open Sauce"/>
                <a:sym typeface="Open Sauce"/>
              </a:rPr>
              <a:t> que existe el producto.</a:t>
            </a:r>
          </a:p>
          <a:p>
            <a:pPr algn="l" marL="412689" indent="-206344" lvl="1">
              <a:lnSpc>
                <a:spcPts val="2484"/>
              </a:lnSpc>
              <a:buFont typeface="Arial"/>
              <a:buChar char="•"/>
            </a:pPr>
            <a:r>
              <a:rPr lang="en-US" b="true" sz="1911" spc="95">
                <a:solidFill>
                  <a:srgbClr val="000000"/>
                </a:solidFill>
                <a:latin typeface="Open Sauce Bold"/>
                <a:ea typeface="Open Sauce Bold"/>
                <a:cs typeface="Open Sauce Bold"/>
                <a:sym typeface="Open Sauce Bold"/>
              </a:rPr>
              <a:t>Persuadiendo </a:t>
            </a:r>
            <a:r>
              <a:rPr lang="en-US" sz="1911" spc="95">
                <a:solidFill>
                  <a:srgbClr val="000000"/>
                </a:solidFill>
                <a:latin typeface="Open Sauce"/>
                <a:ea typeface="Open Sauce"/>
                <a:cs typeface="Open Sauce"/>
                <a:sym typeface="Open Sauce"/>
              </a:rPr>
              <a:t>al consumidor a que lo compre.</a:t>
            </a:r>
          </a:p>
          <a:p>
            <a:pPr algn="l" marL="412689" indent="-206344" lvl="1">
              <a:lnSpc>
                <a:spcPts val="2484"/>
              </a:lnSpc>
              <a:buFont typeface="Arial"/>
              <a:buChar char="•"/>
            </a:pPr>
            <a:r>
              <a:rPr lang="en-US" b="true" sz="1911" spc="95">
                <a:solidFill>
                  <a:srgbClr val="000000"/>
                </a:solidFill>
                <a:latin typeface="Open Sauce Bold"/>
                <a:ea typeface="Open Sauce Bold"/>
                <a:cs typeface="Open Sauce Bold"/>
                <a:sym typeface="Open Sauce Bold"/>
              </a:rPr>
              <a:t>Recordándole </a:t>
            </a:r>
            <a:r>
              <a:rPr lang="en-US" sz="1911" spc="95">
                <a:solidFill>
                  <a:srgbClr val="000000"/>
                </a:solidFill>
                <a:latin typeface="Open Sauce"/>
                <a:ea typeface="Open Sauce"/>
                <a:cs typeface="Open Sauce"/>
                <a:sym typeface="Open Sauce"/>
              </a:rPr>
              <a:t>que existe el producto.</a:t>
            </a:r>
          </a:p>
        </p:txBody>
      </p:sp>
      <p:grpSp>
        <p:nvGrpSpPr>
          <p:cNvPr name="Group 10" id="10"/>
          <p:cNvGrpSpPr/>
          <p:nvPr/>
        </p:nvGrpSpPr>
        <p:grpSpPr>
          <a:xfrm rot="5400000">
            <a:off x="8026933" y="3167020"/>
            <a:ext cx="2739319" cy="4867798"/>
            <a:chOff x="0" y="0"/>
            <a:chExt cx="841310" cy="1495017"/>
          </a:xfrm>
        </p:grpSpPr>
        <p:sp>
          <p:nvSpPr>
            <p:cNvPr name="Freeform 11" id="11"/>
            <p:cNvSpPr/>
            <p:nvPr/>
          </p:nvSpPr>
          <p:spPr>
            <a:xfrm flipH="false" flipV="false" rot="0">
              <a:off x="0" y="0"/>
              <a:ext cx="841310" cy="1495017"/>
            </a:xfrm>
            <a:custGeom>
              <a:avLst/>
              <a:gdLst/>
              <a:ahLst/>
              <a:cxnLst/>
              <a:rect r="r" b="b" t="t" l="l"/>
              <a:pathLst>
                <a:path h="1495017" w="841310">
                  <a:moveTo>
                    <a:pt x="0" y="0"/>
                  </a:moveTo>
                  <a:lnTo>
                    <a:pt x="841310" y="0"/>
                  </a:lnTo>
                  <a:lnTo>
                    <a:pt x="841310" y="1495017"/>
                  </a:lnTo>
                  <a:lnTo>
                    <a:pt x="0" y="1495017"/>
                  </a:lnTo>
                  <a:close/>
                </a:path>
              </a:pathLst>
            </a:custGeom>
            <a:solidFill>
              <a:srgbClr val="035D61">
                <a:alpha val="36863"/>
              </a:srgbClr>
            </a:solidFill>
          </p:spPr>
        </p:sp>
        <p:sp>
          <p:nvSpPr>
            <p:cNvPr name="TextBox 12" id="12"/>
            <p:cNvSpPr txBox="true"/>
            <p:nvPr/>
          </p:nvSpPr>
          <p:spPr>
            <a:xfrm>
              <a:off x="0" y="-19050"/>
              <a:ext cx="841310" cy="1514067"/>
            </a:xfrm>
            <a:prstGeom prst="rect">
              <a:avLst/>
            </a:prstGeom>
          </p:spPr>
          <p:txBody>
            <a:bodyPr anchor="ctr" rtlCol="false" tIns="50800" lIns="50800" bIns="50800" rIns="50800"/>
            <a:lstStyle/>
            <a:p>
              <a:pPr algn="ctr">
                <a:lnSpc>
                  <a:spcPts val="2859"/>
                </a:lnSpc>
              </a:pPr>
            </a:p>
          </p:txBody>
        </p:sp>
      </p:grpSp>
      <p:grpSp>
        <p:nvGrpSpPr>
          <p:cNvPr name="Group 13" id="13"/>
          <p:cNvGrpSpPr/>
          <p:nvPr/>
        </p:nvGrpSpPr>
        <p:grpSpPr>
          <a:xfrm rot="5400000">
            <a:off x="13371974" y="3167020"/>
            <a:ext cx="2739319" cy="4867798"/>
            <a:chOff x="0" y="0"/>
            <a:chExt cx="841310" cy="1495017"/>
          </a:xfrm>
        </p:grpSpPr>
        <p:sp>
          <p:nvSpPr>
            <p:cNvPr name="Freeform 14" id="14"/>
            <p:cNvSpPr/>
            <p:nvPr/>
          </p:nvSpPr>
          <p:spPr>
            <a:xfrm flipH="false" flipV="false" rot="0">
              <a:off x="0" y="0"/>
              <a:ext cx="841310" cy="1495017"/>
            </a:xfrm>
            <a:custGeom>
              <a:avLst/>
              <a:gdLst/>
              <a:ahLst/>
              <a:cxnLst/>
              <a:rect r="r" b="b" t="t" l="l"/>
              <a:pathLst>
                <a:path h="1495017" w="841310">
                  <a:moveTo>
                    <a:pt x="0" y="0"/>
                  </a:moveTo>
                  <a:lnTo>
                    <a:pt x="841310" y="0"/>
                  </a:lnTo>
                  <a:lnTo>
                    <a:pt x="841310" y="1495017"/>
                  </a:lnTo>
                  <a:lnTo>
                    <a:pt x="0" y="1495017"/>
                  </a:lnTo>
                  <a:close/>
                </a:path>
              </a:pathLst>
            </a:custGeom>
            <a:solidFill>
              <a:srgbClr val="035D61">
                <a:alpha val="36863"/>
              </a:srgbClr>
            </a:solidFill>
          </p:spPr>
        </p:sp>
        <p:sp>
          <p:nvSpPr>
            <p:cNvPr name="TextBox 15" id="15"/>
            <p:cNvSpPr txBox="true"/>
            <p:nvPr/>
          </p:nvSpPr>
          <p:spPr>
            <a:xfrm>
              <a:off x="0" y="-19050"/>
              <a:ext cx="841310" cy="1514067"/>
            </a:xfrm>
            <a:prstGeom prst="rect">
              <a:avLst/>
            </a:prstGeom>
          </p:spPr>
          <p:txBody>
            <a:bodyPr anchor="ctr" rtlCol="false" tIns="50800" lIns="50800" bIns="50800" rIns="50800"/>
            <a:lstStyle/>
            <a:p>
              <a:pPr algn="ctr">
                <a:lnSpc>
                  <a:spcPts val="2859"/>
                </a:lnSpc>
              </a:pPr>
            </a:p>
          </p:txBody>
        </p:sp>
      </p:grpSp>
      <p:grpSp>
        <p:nvGrpSpPr>
          <p:cNvPr name="Group 16" id="16"/>
          <p:cNvGrpSpPr/>
          <p:nvPr/>
        </p:nvGrpSpPr>
        <p:grpSpPr>
          <a:xfrm rot="5400000">
            <a:off x="2681892" y="6125414"/>
            <a:ext cx="2739319" cy="4867798"/>
            <a:chOff x="0" y="0"/>
            <a:chExt cx="841310" cy="1495017"/>
          </a:xfrm>
        </p:grpSpPr>
        <p:sp>
          <p:nvSpPr>
            <p:cNvPr name="Freeform 17" id="17"/>
            <p:cNvSpPr/>
            <p:nvPr/>
          </p:nvSpPr>
          <p:spPr>
            <a:xfrm flipH="false" flipV="false" rot="0">
              <a:off x="0" y="0"/>
              <a:ext cx="841310" cy="1495017"/>
            </a:xfrm>
            <a:custGeom>
              <a:avLst/>
              <a:gdLst/>
              <a:ahLst/>
              <a:cxnLst/>
              <a:rect r="r" b="b" t="t" l="l"/>
              <a:pathLst>
                <a:path h="1495017" w="841310">
                  <a:moveTo>
                    <a:pt x="0" y="0"/>
                  </a:moveTo>
                  <a:lnTo>
                    <a:pt x="841310" y="0"/>
                  </a:lnTo>
                  <a:lnTo>
                    <a:pt x="841310" y="1495017"/>
                  </a:lnTo>
                  <a:lnTo>
                    <a:pt x="0" y="1495017"/>
                  </a:lnTo>
                  <a:close/>
                </a:path>
              </a:pathLst>
            </a:custGeom>
            <a:solidFill>
              <a:srgbClr val="035D61">
                <a:alpha val="36863"/>
              </a:srgbClr>
            </a:solidFill>
          </p:spPr>
        </p:sp>
        <p:sp>
          <p:nvSpPr>
            <p:cNvPr name="TextBox 18" id="18"/>
            <p:cNvSpPr txBox="true"/>
            <p:nvPr/>
          </p:nvSpPr>
          <p:spPr>
            <a:xfrm>
              <a:off x="0" y="-19050"/>
              <a:ext cx="841310" cy="1514067"/>
            </a:xfrm>
            <a:prstGeom prst="rect">
              <a:avLst/>
            </a:prstGeom>
          </p:spPr>
          <p:txBody>
            <a:bodyPr anchor="ctr" rtlCol="false" tIns="50800" lIns="50800" bIns="50800" rIns="50800"/>
            <a:lstStyle/>
            <a:p>
              <a:pPr algn="ctr">
                <a:lnSpc>
                  <a:spcPts val="2859"/>
                </a:lnSpc>
              </a:pPr>
            </a:p>
          </p:txBody>
        </p:sp>
      </p:grpSp>
      <p:grpSp>
        <p:nvGrpSpPr>
          <p:cNvPr name="Group 19" id="19"/>
          <p:cNvGrpSpPr/>
          <p:nvPr/>
        </p:nvGrpSpPr>
        <p:grpSpPr>
          <a:xfrm rot="5400000">
            <a:off x="8026933" y="6125414"/>
            <a:ext cx="2739319" cy="4867798"/>
            <a:chOff x="0" y="0"/>
            <a:chExt cx="841310" cy="1495017"/>
          </a:xfrm>
        </p:grpSpPr>
        <p:sp>
          <p:nvSpPr>
            <p:cNvPr name="Freeform 20" id="20"/>
            <p:cNvSpPr/>
            <p:nvPr/>
          </p:nvSpPr>
          <p:spPr>
            <a:xfrm flipH="false" flipV="false" rot="0">
              <a:off x="0" y="0"/>
              <a:ext cx="841310" cy="1495017"/>
            </a:xfrm>
            <a:custGeom>
              <a:avLst/>
              <a:gdLst/>
              <a:ahLst/>
              <a:cxnLst/>
              <a:rect r="r" b="b" t="t" l="l"/>
              <a:pathLst>
                <a:path h="1495017" w="841310">
                  <a:moveTo>
                    <a:pt x="0" y="0"/>
                  </a:moveTo>
                  <a:lnTo>
                    <a:pt x="841310" y="0"/>
                  </a:lnTo>
                  <a:lnTo>
                    <a:pt x="841310" y="1495017"/>
                  </a:lnTo>
                  <a:lnTo>
                    <a:pt x="0" y="1495017"/>
                  </a:lnTo>
                  <a:close/>
                </a:path>
              </a:pathLst>
            </a:custGeom>
            <a:solidFill>
              <a:srgbClr val="035D61">
                <a:alpha val="36863"/>
              </a:srgbClr>
            </a:solidFill>
          </p:spPr>
        </p:sp>
        <p:sp>
          <p:nvSpPr>
            <p:cNvPr name="TextBox 21" id="21"/>
            <p:cNvSpPr txBox="true"/>
            <p:nvPr/>
          </p:nvSpPr>
          <p:spPr>
            <a:xfrm>
              <a:off x="0" y="-19050"/>
              <a:ext cx="841310" cy="1514067"/>
            </a:xfrm>
            <a:prstGeom prst="rect">
              <a:avLst/>
            </a:prstGeom>
          </p:spPr>
          <p:txBody>
            <a:bodyPr anchor="ctr" rtlCol="false" tIns="50800" lIns="50800" bIns="50800" rIns="50800"/>
            <a:lstStyle/>
            <a:p>
              <a:pPr algn="ctr">
                <a:lnSpc>
                  <a:spcPts val="2859"/>
                </a:lnSpc>
              </a:pPr>
            </a:p>
          </p:txBody>
        </p:sp>
      </p:grpSp>
      <p:grpSp>
        <p:nvGrpSpPr>
          <p:cNvPr name="Group 22" id="22"/>
          <p:cNvGrpSpPr/>
          <p:nvPr/>
        </p:nvGrpSpPr>
        <p:grpSpPr>
          <a:xfrm rot="5400000">
            <a:off x="13371974" y="6125414"/>
            <a:ext cx="2739319" cy="4867798"/>
            <a:chOff x="0" y="0"/>
            <a:chExt cx="841310" cy="1495017"/>
          </a:xfrm>
        </p:grpSpPr>
        <p:sp>
          <p:nvSpPr>
            <p:cNvPr name="Freeform 23" id="23"/>
            <p:cNvSpPr/>
            <p:nvPr/>
          </p:nvSpPr>
          <p:spPr>
            <a:xfrm flipH="false" flipV="false" rot="0">
              <a:off x="0" y="0"/>
              <a:ext cx="841310" cy="1495017"/>
            </a:xfrm>
            <a:custGeom>
              <a:avLst/>
              <a:gdLst/>
              <a:ahLst/>
              <a:cxnLst/>
              <a:rect r="r" b="b" t="t" l="l"/>
              <a:pathLst>
                <a:path h="1495017" w="841310">
                  <a:moveTo>
                    <a:pt x="0" y="0"/>
                  </a:moveTo>
                  <a:lnTo>
                    <a:pt x="841310" y="0"/>
                  </a:lnTo>
                  <a:lnTo>
                    <a:pt x="841310" y="1495017"/>
                  </a:lnTo>
                  <a:lnTo>
                    <a:pt x="0" y="1495017"/>
                  </a:lnTo>
                  <a:close/>
                </a:path>
              </a:pathLst>
            </a:custGeom>
            <a:solidFill>
              <a:srgbClr val="035D61">
                <a:alpha val="36863"/>
              </a:srgbClr>
            </a:solidFill>
          </p:spPr>
        </p:sp>
        <p:sp>
          <p:nvSpPr>
            <p:cNvPr name="TextBox 24" id="24"/>
            <p:cNvSpPr txBox="true"/>
            <p:nvPr/>
          </p:nvSpPr>
          <p:spPr>
            <a:xfrm>
              <a:off x="0" y="-19050"/>
              <a:ext cx="841310" cy="1514067"/>
            </a:xfrm>
            <a:prstGeom prst="rect">
              <a:avLst/>
            </a:prstGeom>
          </p:spPr>
          <p:txBody>
            <a:bodyPr anchor="ctr" rtlCol="false" tIns="50800" lIns="50800" bIns="50800" rIns="50800"/>
            <a:lstStyle/>
            <a:p>
              <a:pPr algn="ctr">
                <a:lnSpc>
                  <a:spcPts val="2859"/>
                </a:lnSpc>
              </a:pPr>
            </a:p>
          </p:txBody>
        </p:sp>
      </p:grpSp>
      <p:sp>
        <p:nvSpPr>
          <p:cNvPr name="TextBox 25" id="25"/>
          <p:cNvSpPr txBox="true"/>
          <p:nvPr/>
        </p:nvSpPr>
        <p:spPr>
          <a:xfrm rot="0">
            <a:off x="1995872" y="4805815"/>
            <a:ext cx="4119098" cy="2053907"/>
          </a:xfrm>
          <a:prstGeom prst="rect">
            <a:avLst/>
          </a:prstGeom>
        </p:spPr>
        <p:txBody>
          <a:bodyPr anchor="t" rtlCol="false" tIns="0" lIns="0" bIns="0" rIns="0">
            <a:spAutoFit/>
          </a:bodyPr>
          <a:lstStyle/>
          <a:p>
            <a:pPr algn="l">
              <a:lnSpc>
                <a:spcPts val="2354"/>
              </a:lnSpc>
            </a:pPr>
            <a:r>
              <a:rPr lang="en-US" sz="1811" spc="90">
                <a:solidFill>
                  <a:srgbClr val="000000"/>
                </a:solidFill>
                <a:latin typeface="Open Sauce"/>
                <a:ea typeface="Open Sauce"/>
                <a:cs typeface="Open Sauce"/>
                <a:sym typeface="Open Sauce"/>
              </a:rPr>
              <a:t>Comunicación a través de </a:t>
            </a:r>
            <a:r>
              <a:rPr lang="en-US" sz="1811" spc="90" b="true">
                <a:solidFill>
                  <a:srgbClr val="000000"/>
                </a:solidFill>
                <a:latin typeface="Open Sauce Bold"/>
                <a:ea typeface="Open Sauce Bold"/>
                <a:cs typeface="Open Sauce Bold"/>
                <a:sym typeface="Open Sauce Bold"/>
              </a:rPr>
              <a:t>medios de masas</a:t>
            </a:r>
            <a:r>
              <a:rPr lang="en-US" sz="1811" spc="90">
                <a:solidFill>
                  <a:srgbClr val="000000"/>
                </a:solidFill>
                <a:latin typeface="Open Sauce"/>
                <a:ea typeface="Open Sauce"/>
                <a:cs typeface="Open Sauce"/>
                <a:sym typeface="Open Sauce"/>
              </a:rPr>
              <a:t> (televisión, radio, prensa). Incluye SEO y SEM para posicionamiento en Google, correo directo a domicilio, mailing segmentado, redes sociales, etc.</a:t>
            </a:r>
          </a:p>
        </p:txBody>
      </p:sp>
      <p:sp>
        <p:nvSpPr>
          <p:cNvPr name="TextBox 26" id="26"/>
          <p:cNvSpPr txBox="true"/>
          <p:nvPr/>
        </p:nvSpPr>
        <p:spPr>
          <a:xfrm rot="0">
            <a:off x="7337044" y="4879638"/>
            <a:ext cx="4119098" cy="1167884"/>
          </a:xfrm>
          <a:prstGeom prst="rect">
            <a:avLst/>
          </a:prstGeom>
        </p:spPr>
        <p:txBody>
          <a:bodyPr anchor="t" rtlCol="false" tIns="0" lIns="0" bIns="0" rIns="0">
            <a:spAutoFit/>
          </a:bodyPr>
          <a:lstStyle/>
          <a:p>
            <a:pPr algn="l">
              <a:lnSpc>
                <a:spcPts val="2354"/>
              </a:lnSpc>
            </a:pPr>
            <a:r>
              <a:rPr lang="en-US" sz="1811" spc="90" b="true">
                <a:solidFill>
                  <a:srgbClr val="000000"/>
                </a:solidFill>
                <a:latin typeface="Open Sauce Bold"/>
                <a:ea typeface="Open Sauce Bold"/>
                <a:cs typeface="Open Sauce Bold"/>
                <a:sym typeface="Open Sauce Bold"/>
              </a:rPr>
              <a:t>Destacar el producto</a:t>
            </a:r>
            <a:r>
              <a:rPr lang="en-US" sz="1811" spc="90">
                <a:solidFill>
                  <a:srgbClr val="000000"/>
                </a:solidFill>
                <a:latin typeface="Open Sauce"/>
                <a:ea typeface="Open Sauce"/>
                <a:cs typeface="Open Sauce"/>
                <a:sym typeface="Open Sauce"/>
              </a:rPr>
              <a:t> en el punto de venta (rótulos, escaparates, ambientación, artículos publicitarios, etc.).</a:t>
            </a:r>
          </a:p>
        </p:txBody>
      </p:sp>
      <p:sp>
        <p:nvSpPr>
          <p:cNvPr name="TextBox 27" id="27"/>
          <p:cNvSpPr txBox="true"/>
          <p:nvPr/>
        </p:nvSpPr>
        <p:spPr>
          <a:xfrm rot="0">
            <a:off x="12682085" y="5024679"/>
            <a:ext cx="4119098" cy="1167884"/>
          </a:xfrm>
          <a:prstGeom prst="rect">
            <a:avLst/>
          </a:prstGeom>
        </p:spPr>
        <p:txBody>
          <a:bodyPr anchor="t" rtlCol="false" tIns="0" lIns="0" bIns="0" rIns="0">
            <a:spAutoFit/>
          </a:bodyPr>
          <a:lstStyle/>
          <a:p>
            <a:pPr algn="l">
              <a:lnSpc>
                <a:spcPts val="2354"/>
              </a:lnSpc>
            </a:pPr>
            <a:r>
              <a:rPr lang="en-US" sz="1811" spc="90" b="true">
                <a:solidFill>
                  <a:srgbClr val="000000"/>
                </a:solidFill>
                <a:latin typeface="Open Sauce Bold"/>
                <a:ea typeface="Open Sauce Bold"/>
                <a:cs typeface="Open Sauce Bold"/>
                <a:sym typeface="Open Sauce Bold"/>
              </a:rPr>
              <a:t>Actividades comerciales de corta duración</a:t>
            </a:r>
            <a:r>
              <a:rPr lang="en-US" sz="1811" spc="90">
                <a:solidFill>
                  <a:srgbClr val="000000"/>
                </a:solidFill>
                <a:latin typeface="Open Sauce"/>
                <a:ea typeface="Open Sauce"/>
                <a:cs typeface="Open Sauce"/>
                <a:sym typeface="Open Sauce"/>
              </a:rPr>
              <a:t> para estimular ventas inmediatas (muestras gratuitas, degustaciones, etc.).</a:t>
            </a:r>
          </a:p>
        </p:txBody>
      </p:sp>
      <p:sp>
        <p:nvSpPr>
          <p:cNvPr name="TextBox 28" id="28"/>
          <p:cNvSpPr txBox="true"/>
          <p:nvPr/>
        </p:nvSpPr>
        <p:spPr>
          <a:xfrm rot="0">
            <a:off x="1900388" y="7793574"/>
            <a:ext cx="4119098" cy="1463225"/>
          </a:xfrm>
          <a:prstGeom prst="rect">
            <a:avLst/>
          </a:prstGeom>
        </p:spPr>
        <p:txBody>
          <a:bodyPr anchor="t" rtlCol="false" tIns="0" lIns="0" bIns="0" rIns="0">
            <a:spAutoFit/>
          </a:bodyPr>
          <a:lstStyle/>
          <a:p>
            <a:pPr algn="l">
              <a:lnSpc>
                <a:spcPts val="2354"/>
              </a:lnSpc>
            </a:pPr>
            <a:r>
              <a:rPr lang="en-US" sz="1811" spc="90">
                <a:solidFill>
                  <a:srgbClr val="000000"/>
                </a:solidFill>
                <a:latin typeface="Open Sauce"/>
                <a:ea typeface="Open Sauce"/>
                <a:cs typeface="Open Sauce"/>
                <a:sym typeface="Open Sauce"/>
              </a:rPr>
              <a:t>Actividades para </a:t>
            </a:r>
            <a:r>
              <a:rPr lang="en-US" sz="1811" spc="90" b="true">
                <a:solidFill>
                  <a:srgbClr val="000000"/>
                </a:solidFill>
                <a:latin typeface="Open Sauce Bold"/>
                <a:ea typeface="Open Sauce Bold"/>
                <a:cs typeface="Open Sauce Bold"/>
                <a:sym typeface="Open Sauce Bold"/>
              </a:rPr>
              <a:t>conservar al cliente </a:t>
            </a:r>
            <a:r>
              <a:rPr lang="en-US" sz="1811" spc="90">
                <a:solidFill>
                  <a:srgbClr val="000000"/>
                </a:solidFill>
                <a:latin typeface="Open Sauce"/>
                <a:ea typeface="Open Sauce"/>
                <a:cs typeface="Open Sauce"/>
                <a:sym typeface="Open Sauce"/>
              </a:rPr>
              <a:t>y evitar que se vaya a la competencia (puntos acumulados, vales descuento, etc.).</a:t>
            </a:r>
          </a:p>
        </p:txBody>
      </p:sp>
      <p:sp>
        <p:nvSpPr>
          <p:cNvPr name="TextBox 29" id="29"/>
          <p:cNvSpPr txBox="true"/>
          <p:nvPr/>
        </p:nvSpPr>
        <p:spPr>
          <a:xfrm rot="0">
            <a:off x="7337044" y="7793574"/>
            <a:ext cx="4119098" cy="1463225"/>
          </a:xfrm>
          <a:prstGeom prst="rect">
            <a:avLst/>
          </a:prstGeom>
        </p:spPr>
        <p:txBody>
          <a:bodyPr anchor="t" rtlCol="false" tIns="0" lIns="0" bIns="0" rIns="0">
            <a:spAutoFit/>
          </a:bodyPr>
          <a:lstStyle/>
          <a:p>
            <a:pPr algn="l">
              <a:lnSpc>
                <a:spcPts val="2354"/>
              </a:lnSpc>
            </a:pPr>
            <a:r>
              <a:rPr lang="en-US" sz="1811" spc="90">
                <a:solidFill>
                  <a:srgbClr val="000000"/>
                </a:solidFill>
                <a:latin typeface="Open Sauce"/>
                <a:ea typeface="Open Sauce"/>
                <a:cs typeface="Open Sauce"/>
                <a:sym typeface="Open Sauce"/>
              </a:rPr>
              <a:t>Creación de una</a:t>
            </a:r>
            <a:r>
              <a:rPr lang="en-US" sz="1811" spc="90" b="true">
                <a:solidFill>
                  <a:srgbClr val="000000"/>
                </a:solidFill>
                <a:latin typeface="Open Sauce Bold"/>
                <a:ea typeface="Open Sauce Bold"/>
                <a:cs typeface="Open Sauce Bold"/>
                <a:sym typeface="Open Sauce Bold"/>
              </a:rPr>
              <a:t> imagen positiva</a:t>
            </a:r>
            <a:r>
              <a:rPr lang="en-US" sz="1811" spc="90">
                <a:solidFill>
                  <a:srgbClr val="000000"/>
                </a:solidFill>
                <a:latin typeface="Open Sauce"/>
                <a:ea typeface="Open Sauce"/>
                <a:cs typeface="Open Sauce"/>
                <a:sym typeface="Open Sauce"/>
              </a:rPr>
              <a:t> ante la sociedad y administración pública (RSC, participación en eventos, colaboración con ONGs, etc.).</a:t>
            </a:r>
          </a:p>
        </p:txBody>
      </p:sp>
      <p:sp>
        <p:nvSpPr>
          <p:cNvPr name="TextBox 30" id="30"/>
          <p:cNvSpPr txBox="true"/>
          <p:nvPr/>
        </p:nvSpPr>
        <p:spPr>
          <a:xfrm rot="0">
            <a:off x="12611448" y="7793574"/>
            <a:ext cx="4119098" cy="577202"/>
          </a:xfrm>
          <a:prstGeom prst="rect">
            <a:avLst/>
          </a:prstGeom>
        </p:spPr>
        <p:txBody>
          <a:bodyPr anchor="t" rtlCol="false" tIns="0" lIns="0" bIns="0" rIns="0">
            <a:spAutoFit/>
          </a:bodyPr>
          <a:lstStyle/>
          <a:p>
            <a:pPr algn="l">
              <a:lnSpc>
                <a:spcPts val="2354"/>
              </a:lnSpc>
            </a:pPr>
            <a:r>
              <a:rPr lang="en-US" sz="1811" spc="90">
                <a:solidFill>
                  <a:srgbClr val="000000"/>
                </a:solidFill>
                <a:latin typeface="Open Sauce"/>
                <a:ea typeface="Open Sauce"/>
                <a:cs typeface="Open Sauce"/>
                <a:sym typeface="Open Sauce"/>
              </a:rPr>
              <a:t>Actividad del personal comercial con el cliente (cara a cara).</a:t>
            </a:r>
          </a:p>
        </p:txBody>
      </p:sp>
      <p:sp>
        <p:nvSpPr>
          <p:cNvPr name="TextBox 31" id="31"/>
          <p:cNvSpPr txBox="true"/>
          <p:nvPr/>
        </p:nvSpPr>
        <p:spPr>
          <a:xfrm rot="0">
            <a:off x="7151853" y="3540543"/>
            <a:ext cx="3984295" cy="353093"/>
          </a:xfrm>
          <a:prstGeom prst="rect">
            <a:avLst/>
          </a:prstGeom>
        </p:spPr>
        <p:txBody>
          <a:bodyPr anchor="t" rtlCol="false" tIns="0" lIns="0" bIns="0" rIns="0">
            <a:spAutoFit/>
          </a:bodyPr>
          <a:lstStyle/>
          <a:p>
            <a:pPr algn="ctr">
              <a:lnSpc>
                <a:spcPts val="2859"/>
              </a:lnSpc>
              <a:spcBef>
                <a:spcPct val="0"/>
              </a:spcBef>
            </a:pPr>
            <a:r>
              <a:rPr lang="en-US" b="true" sz="2199" spc="109">
                <a:solidFill>
                  <a:srgbClr val="000000"/>
                </a:solidFill>
                <a:latin typeface="Open Sauce Bold"/>
                <a:ea typeface="Open Sauce Bold"/>
                <a:cs typeface="Open Sauce Bold"/>
                <a:sym typeface="Open Sauce Bold"/>
              </a:rPr>
              <a:t>Actividades de promoción</a:t>
            </a:r>
          </a:p>
        </p:txBody>
      </p:sp>
      <p:sp>
        <p:nvSpPr>
          <p:cNvPr name="TextBox 32" id="32"/>
          <p:cNvSpPr txBox="true"/>
          <p:nvPr/>
        </p:nvSpPr>
        <p:spPr>
          <a:xfrm rot="0">
            <a:off x="1706230" y="4227951"/>
            <a:ext cx="1656622" cy="431866"/>
          </a:xfrm>
          <a:prstGeom prst="rect">
            <a:avLst/>
          </a:prstGeom>
        </p:spPr>
        <p:txBody>
          <a:bodyPr anchor="t" rtlCol="false" tIns="0" lIns="0" bIns="0" rIns="0">
            <a:spAutoFit/>
          </a:bodyPr>
          <a:lstStyle/>
          <a:p>
            <a:pPr algn="ctr">
              <a:lnSpc>
                <a:spcPts val="3500"/>
              </a:lnSpc>
            </a:pPr>
            <a:r>
              <a:rPr lang="en-US" b="true" sz="2500" u="sng">
                <a:solidFill>
                  <a:srgbClr val="000000"/>
                </a:solidFill>
                <a:latin typeface="Open Sans Bold"/>
                <a:ea typeface="Open Sans Bold"/>
                <a:cs typeface="Open Sans Bold"/>
                <a:sym typeface="Open Sans Bold"/>
              </a:rPr>
              <a:t>Publicidad</a:t>
            </a:r>
          </a:p>
        </p:txBody>
      </p:sp>
      <p:sp>
        <p:nvSpPr>
          <p:cNvPr name="TextBox 33" id="33"/>
          <p:cNvSpPr txBox="true"/>
          <p:nvPr/>
        </p:nvSpPr>
        <p:spPr>
          <a:xfrm rot="0">
            <a:off x="7052550" y="4227951"/>
            <a:ext cx="2344043" cy="431866"/>
          </a:xfrm>
          <a:prstGeom prst="rect">
            <a:avLst/>
          </a:prstGeom>
        </p:spPr>
        <p:txBody>
          <a:bodyPr anchor="t" rtlCol="false" tIns="0" lIns="0" bIns="0" rIns="0">
            <a:spAutoFit/>
          </a:bodyPr>
          <a:lstStyle/>
          <a:p>
            <a:pPr algn="ctr">
              <a:lnSpc>
                <a:spcPts val="3500"/>
              </a:lnSpc>
            </a:pPr>
            <a:r>
              <a:rPr lang="en-US" b="true" sz="2500" u="sng">
                <a:solidFill>
                  <a:srgbClr val="000000"/>
                </a:solidFill>
                <a:latin typeface="Open Sans Bold"/>
                <a:ea typeface="Open Sans Bold"/>
                <a:cs typeface="Open Sans Bold"/>
                <a:sym typeface="Open Sans Bold"/>
              </a:rPr>
              <a:t>Merchandising</a:t>
            </a:r>
          </a:p>
        </p:txBody>
      </p:sp>
      <p:sp>
        <p:nvSpPr>
          <p:cNvPr name="TextBox 34" id="34"/>
          <p:cNvSpPr txBox="true"/>
          <p:nvPr/>
        </p:nvSpPr>
        <p:spPr>
          <a:xfrm rot="0">
            <a:off x="12364885" y="4227951"/>
            <a:ext cx="3331600" cy="431866"/>
          </a:xfrm>
          <a:prstGeom prst="rect">
            <a:avLst/>
          </a:prstGeom>
        </p:spPr>
        <p:txBody>
          <a:bodyPr anchor="t" rtlCol="false" tIns="0" lIns="0" bIns="0" rIns="0">
            <a:spAutoFit/>
          </a:bodyPr>
          <a:lstStyle/>
          <a:p>
            <a:pPr algn="ctr">
              <a:lnSpc>
                <a:spcPts val="3500"/>
              </a:lnSpc>
            </a:pPr>
            <a:r>
              <a:rPr lang="en-US" b="true" sz="2500" u="sng">
                <a:solidFill>
                  <a:srgbClr val="000000"/>
                </a:solidFill>
                <a:latin typeface="Open Sans Bold"/>
                <a:ea typeface="Open Sans Bold"/>
                <a:cs typeface="Open Sans Bold"/>
                <a:sym typeface="Open Sans Bold"/>
              </a:rPr>
              <a:t>Promoción de ventas</a:t>
            </a:r>
          </a:p>
        </p:txBody>
      </p:sp>
      <p:sp>
        <p:nvSpPr>
          <p:cNvPr name="TextBox 35" id="35"/>
          <p:cNvSpPr txBox="true"/>
          <p:nvPr/>
        </p:nvSpPr>
        <p:spPr>
          <a:xfrm rot="0">
            <a:off x="1706230" y="7132503"/>
            <a:ext cx="1865478" cy="431866"/>
          </a:xfrm>
          <a:prstGeom prst="rect">
            <a:avLst/>
          </a:prstGeom>
        </p:spPr>
        <p:txBody>
          <a:bodyPr anchor="t" rtlCol="false" tIns="0" lIns="0" bIns="0" rIns="0">
            <a:spAutoFit/>
          </a:bodyPr>
          <a:lstStyle/>
          <a:p>
            <a:pPr algn="ctr">
              <a:lnSpc>
                <a:spcPts val="3500"/>
              </a:lnSpc>
            </a:pPr>
            <a:r>
              <a:rPr lang="en-US" b="true" sz="2500" u="sng">
                <a:solidFill>
                  <a:srgbClr val="000000"/>
                </a:solidFill>
                <a:latin typeface="Open Sans Bold"/>
                <a:ea typeface="Open Sans Bold"/>
                <a:cs typeface="Open Sans Bold"/>
                <a:sym typeface="Open Sans Bold"/>
              </a:rPr>
              <a:t>Fidelización</a:t>
            </a:r>
          </a:p>
        </p:txBody>
      </p:sp>
      <p:sp>
        <p:nvSpPr>
          <p:cNvPr name="TextBox 36" id="36"/>
          <p:cNvSpPr txBox="true"/>
          <p:nvPr/>
        </p:nvSpPr>
        <p:spPr>
          <a:xfrm rot="0">
            <a:off x="7052550" y="7132503"/>
            <a:ext cx="3096287" cy="431866"/>
          </a:xfrm>
          <a:prstGeom prst="rect">
            <a:avLst/>
          </a:prstGeom>
        </p:spPr>
        <p:txBody>
          <a:bodyPr anchor="t" rtlCol="false" tIns="0" lIns="0" bIns="0" rIns="0">
            <a:spAutoFit/>
          </a:bodyPr>
          <a:lstStyle/>
          <a:p>
            <a:pPr algn="ctr">
              <a:lnSpc>
                <a:spcPts val="3500"/>
              </a:lnSpc>
            </a:pPr>
            <a:r>
              <a:rPr lang="en-US" b="true" sz="2500" u="sng">
                <a:solidFill>
                  <a:srgbClr val="000000"/>
                </a:solidFill>
                <a:latin typeface="Open Sans Bold"/>
                <a:ea typeface="Open Sans Bold"/>
                <a:cs typeface="Open Sans Bold"/>
                <a:sym typeface="Open Sans Bold"/>
              </a:rPr>
              <a:t>Relaciones públicas</a:t>
            </a:r>
          </a:p>
        </p:txBody>
      </p:sp>
      <p:sp>
        <p:nvSpPr>
          <p:cNvPr name="TextBox 37" id="37"/>
          <p:cNvSpPr txBox="true"/>
          <p:nvPr/>
        </p:nvSpPr>
        <p:spPr>
          <a:xfrm rot="0">
            <a:off x="12401992" y="7132503"/>
            <a:ext cx="2137172" cy="431866"/>
          </a:xfrm>
          <a:prstGeom prst="rect">
            <a:avLst/>
          </a:prstGeom>
        </p:spPr>
        <p:txBody>
          <a:bodyPr anchor="t" rtlCol="false" tIns="0" lIns="0" bIns="0" rIns="0">
            <a:spAutoFit/>
          </a:bodyPr>
          <a:lstStyle/>
          <a:p>
            <a:pPr algn="ctr">
              <a:lnSpc>
                <a:spcPts val="3500"/>
              </a:lnSpc>
            </a:pPr>
            <a:r>
              <a:rPr lang="en-US" b="true" sz="2500" u="sng">
                <a:solidFill>
                  <a:srgbClr val="000000"/>
                </a:solidFill>
                <a:latin typeface="Open Sans Bold"/>
                <a:ea typeface="Open Sans Bold"/>
                <a:cs typeface="Open Sans Bold"/>
                <a:sym typeface="Open Sans Bold"/>
              </a:rPr>
              <a:t>Venta directa</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5400000">
            <a:off x="6194677" y="-6208548"/>
            <a:ext cx="1155690" cy="13545043"/>
            <a:chOff x="0" y="0"/>
            <a:chExt cx="354940" cy="4160006"/>
          </a:xfrm>
        </p:grpSpPr>
        <p:sp>
          <p:nvSpPr>
            <p:cNvPr name="Freeform 3" id="3"/>
            <p:cNvSpPr/>
            <p:nvPr/>
          </p:nvSpPr>
          <p:spPr>
            <a:xfrm flipH="false" flipV="false" rot="0">
              <a:off x="0" y="0"/>
              <a:ext cx="354940" cy="4160006"/>
            </a:xfrm>
            <a:custGeom>
              <a:avLst/>
              <a:gdLst/>
              <a:ahLst/>
              <a:cxnLst/>
              <a:rect r="r" b="b" t="t" l="l"/>
              <a:pathLst>
                <a:path h="4160006" w="354940">
                  <a:moveTo>
                    <a:pt x="0" y="0"/>
                  </a:moveTo>
                  <a:lnTo>
                    <a:pt x="354940" y="0"/>
                  </a:lnTo>
                  <a:lnTo>
                    <a:pt x="354940" y="4160006"/>
                  </a:lnTo>
                  <a:lnTo>
                    <a:pt x="0" y="4160006"/>
                  </a:lnTo>
                  <a:close/>
                </a:path>
              </a:pathLst>
            </a:custGeom>
            <a:solidFill>
              <a:srgbClr val="19675F"/>
            </a:solidFill>
          </p:spPr>
        </p:sp>
        <p:sp>
          <p:nvSpPr>
            <p:cNvPr name="TextBox 4" id="4"/>
            <p:cNvSpPr txBox="true"/>
            <p:nvPr/>
          </p:nvSpPr>
          <p:spPr>
            <a:xfrm>
              <a:off x="0" y="-19050"/>
              <a:ext cx="354940" cy="4179056"/>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95566"/>
            <a:ext cx="13193985" cy="680052"/>
          </a:xfrm>
          <a:prstGeom prst="rect">
            <a:avLst/>
          </a:prstGeom>
        </p:spPr>
        <p:txBody>
          <a:bodyPr anchor="t" rtlCol="false" tIns="0" lIns="0" bIns="0" rIns="0">
            <a:spAutoFit/>
          </a:bodyPr>
          <a:lstStyle/>
          <a:p>
            <a:pPr algn="l">
              <a:lnSpc>
                <a:spcPts val="5563"/>
              </a:lnSpc>
              <a:spcBef>
                <a:spcPct val="0"/>
              </a:spcBef>
            </a:pPr>
            <a:r>
              <a:rPr lang="en-US" b="true" sz="3973" spc="-79">
                <a:solidFill>
                  <a:srgbClr val="FDFBFB"/>
                </a:solidFill>
                <a:latin typeface="Open Sauce Bold"/>
                <a:ea typeface="Open Sauce Bold"/>
                <a:cs typeface="Open Sauce Bold"/>
                <a:sym typeface="Open Sauce Bold"/>
              </a:rPr>
              <a:t>7. Distribución</a:t>
            </a:r>
          </a:p>
        </p:txBody>
      </p:sp>
      <p:grpSp>
        <p:nvGrpSpPr>
          <p:cNvPr name="Group 6" id="6"/>
          <p:cNvGrpSpPr/>
          <p:nvPr/>
        </p:nvGrpSpPr>
        <p:grpSpPr>
          <a:xfrm rot="5400000">
            <a:off x="2289843" y="1941088"/>
            <a:ext cx="501297" cy="2577424"/>
            <a:chOff x="0" y="0"/>
            <a:chExt cx="153960" cy="791588"/>
          </a:xfrm>
        </p:grpSpPr>
        <p:sp>
          <p:nvSpPr>
            <p:cNvPr name="Freeform 7" id="7"/>
            <p:cNvSpPr/>
            <p:nvPr/>
          </p:nvSpPr>
          <p:spPr>
            <a:xfrm flipH="false" flipV="false" rot="0">
              <a:off x="0" y="0"/>
              <a:ext cx="153960" cy="791588"/>
            </a:xfrm>
            <a:custGeom>
              <a:avLst/>
              <a:gdLst/>
              <a:ahLst/>
              <a:cxnLst/>
              <a:rect r="r" b="b" t="t" l="l"/>
              <a:pathLst>
                <a:path h="791588" w="153960">
                  <a:moveTo>
                    <a:pt x="76980" y="0"/>
                  </a:moveTo>
                  <a:lnTo>
                    <a:pt x="76980" y="0"/>
                  </a:lnTo>
                  <a:cubicBezTo>
                    <a:pt x="119495" y="0"/>
                    <a:pt x="153960" y="34465"/>
                    <a:pt x="153960" y="76980"/>
                  </a:cubicBezTo>
                  <a:lnTo>
                    <a:pt x="153960" y="714608"/>
                  </a:lnTo>
                  <a:cubicBezTo>
                    <a:pt x="153960" y="757123"/>
                    <a:pt x="119495" y="791588"/>
                    <a:pt x="76980" y="791588"/>
                  </a:cubicBezTo>
                  <a:lnTo>
                    <a:pt x="76980" y="791588"/>
                  </a:lnTo>
                  <a:cubicBezTo>
                    <a:pt x="34465" y="791588"/>
                    <a:pt x="0" y="757123"/>
                    <a:pt x="0" y="714608"/>
                  </a:cubicBezTo>
                  <a:lnTo>
                    <a:pt x="0" y="76980"/>
                  </a:lnTo>
                  <a:cubicBezTo>
                    <a:pt x="0" y="34465"/>
                    <a:pt x="34465" y="0"/>
                    <a:pt x="76980" y="0"/>
                  </a:cubicBezTo>
                  <a:close/>
                </a:path>
              </a:pathLst>
            </a:custGeom>
            <a:solidFill>
              <a:srgbClr val="19675F">
                <a:alpha val="53725"/>
              </a:srgbClr>
            </a:solidFill>
          </p:spPr>
        </p:sp>
        <p:sp>
          <p:nvSpPr>
            <p:cNvPr name="TextBox 8" id="8"/>
            <p:cNvSpPr txBox="true"/>
            <p:nvPr/>
          </p:nvSpPr>
          <p:spPr>
            <a:xfrm>
              <a:off x="0" y="-19050"/>
              <a:ext cx="153960" cy="810638"/>
            </a:xfrm>
            <a:prstGeom prst="rect">
              <a:avLst/>
            </a:prstGeom>
          </p:spPr>
          <p:txBody>
            <a:bodyPr anchor="ctr" rtlCol="false" tIns="50800" lIns="50800" bIns="50800" rIns="50800"/>
            <a:lstStyle/>
            <a:p>
              <a:pPr algn="ctr">
                <a:lnSpc>
                  <a:spcPts val="2859"/>
                </a:lnSpc>
              </a:pPr>
            </a:p>
          </p:txBody>
        </p:sp>
      </p:grpSp>
      <p:grpSp>
        <p:nvGrpSpPr>
          <p:cNvPr name="Group 9" id="9"/>
          <p:cNvGrpSpPr/>
          <p:nvPr/>
        </p:nvGrpSpPr>
        <p:grpSpPr>
          <a:xfrm rot="5400000">
            <a:off x="2289843" y="4433110"/>
            <a:ext cx="501297" cy="2577424"/>
            <a:chOff x="0" y="0"/>
            <a:chExt cx="153960" cy="791588"/>
          </a:xfrm>
        </p:grpSpPr>
        <p:sp>
          <p:nvSpPr>
            <p:cNvPr name="Freeform 10" id="10"/>
            <p:cNvSpPr/>
            <p:nvPr/>
          </p:nvSpPr>
          <p:spPr>
            <a:xfrm flipH="false" flipV="false" rot="0">
              <a:off x="0" y="0"/>
              <a:ext cx="153960" cy="791588"/>
            </a:xfrm>
            <a:custGeom>
              <a:avLst/>
              <a:gdLst/>
              <a:ahLst/>
              <a:cxnLst/>
              <a:rect r="r" b="b" t="t" l="l"/>
              <a:pathLst>
                <a:path h="791588" w="153960">
                  <a:moveTo>
                    <a:pt x="76980" y="0"/>
                  </a:moveTo>
                  <a:lnTo>
                    <a:pt x="76980" y="0"/>
                  </a:lnTo>
                  <a:cubicBezTo>
                    <a:pt x="119495" y="0"/>
                    <a:pt x="153960" y="34465"/>
                    <a:pt x="153960" y="76980"/>
                  </a:cubicBezTo>
                  <a:lnTo>
                    <a:pt x="153960" y="714608"/>
                  </a:lnTo>
                  <a:cubicBezTo>
                    <a:pt x="153960" y="757123"/>
                    <a:pt x="119495" y="791588"/>
                    <a:pt x="76980" y="791588"/>
                  </a:cubicBezTo>
                  <a:lnTo>
                    <a:pt x="76980" y="791588"/>
                  </a:lnTo>
                  <a:cubicBezTo>
                    <a:pt x="34465" y="791588"/>
                    <a:pt x="0" y="757123"/>
                    <a:pt x="0" y="714608"/>
                  </a:cubicBezTo>
                  <a:lnTo>
                    <a:pt x="0" y="76980"/>
                  </a:lnTo>
                  <a:cubicBezTo>
                    <a:pt x="0" y="34465"/>
                    <a:pt x="34465" y="0"/>
                    <a:pt x="76980" y="0"/>
                  </a:cubicBezTo>
                  <a:close/>
                </a:path>
              </a:pathLst>
            </a:custGeom>
            <a:solidFill>
              <a:srgbClr val="19675F">
                <a:alpha val="53725"/>
              </a:srgbClr>
            </a:solidFill>
          </p:spPr>
        </p:sp>
        <p:sp>
          <p:nvSpPr>
            <p:cNvPr name="TextBox 11" id="11"/>
            <p:cNvSpPr txBox="true"/>
            <p:nvPr/>
          </p:nvSpPr>
          <p:spPr>
            <a:xfrm>
              <a:off x="0" y="-19050"/>
              <a:ext cx="153960" cy="810638"/>
            </a:xfrm>
            <a:prstGeom prst="rect">
              <a:avLst/>
            </a:prstGeom>
          </p:spPr>
          <p:txBody>
            <a:bodyPr anchor="ctr" rtlCol="false" tIns="50800" lIns="50800" bIns="50800" rIns="50800"/>
            <a:lstStyle/>
            <a:p>
              <a:pPr algn="ctr">
                <a:lnSpc>
                  <a:spcPts val="2859"/>
                </a:lnSpc>
              </a:pPr>
            </a:p>
          </p:txBody>
        </p:sp>
      </p:grpSp>
      <p:sp>
        <p:nvSpPr>
          <p:cNvPr name="TextBox 12" id="12"/>
          <p:cNvSpPr txBox="true"/>
          <p:nvPr/>
        </p:nvSpPr>
        <p:spPr>
          <a:xfrm rot="0">
            <a:off x="1365060" y="1785890"/>
            <a:ext cx="15557879" cy="7844201"/>
          </a:xfrm>
          <a:prstGeom prst="rect">
            <a:avLst/>
          </a:prstGeom>
        </p:spPr>
        <p:txBody>
          <a:bodyPr anchor="t" rtlCol="false" tIns="0" lIns="0" bIns="0" rIns="0">
            <a:spAutoFit/>
          </a:bodyPr>
          <a:lstStyle/>
          <a:p>
            <a:pPr algn="l">
              <a:lnSpc>
                <a:spcPts val="2484"/>
              </a:lnSpc>
              <a:spcBef>
                <a:spcPct val="0"/>
              </a:spcBef>
            </a:pPr>
            <a:r>
              <a:rPr lang="en-US" sz="1911" spc="95">
                <a:solidFill>
                  <a:srgbClr val="000000"/>
                </a:solidFill>
                <a:latin typeface="Open Sauce"/>
                <a:ea typeface="Open Sauce"/>
                <a:cs typeface="Open Sauce"/>
                <a:sym typeface="Open Sauce"/>
              </a:rPr>
              <a:t>La </a:t>
            </a:r>
            <a:r>
              <a:rPr lang="en-US" b="true" sz="1911" spc="95">
                <a:solidFill>
                  <a:srgbClr val="000000"/>
                </a:solidFill>
                <a:latin typeface="Open Sauce Bold"/>
                <a:ea typeface="Open Sauce Bold"/>
                <a:cs typeface="Open Sauce Bold"/>
                <a:sym typeface="Open Sauce Bold"/>
              </a:rPr>
              <a:t>distribución</a:t>
            </a:r>
            <a:r>
              <a:rPr lang="en-US" sz="1911" spc="95">
                <a:solidFill>
                  <a:srgbClr val="000000"/>
                </a:solidFill>
                <a:latin typeface="Open Sauce"/>
                <a:ea typeface="Open Sauce"/>
                <a:cs typeface="Open Sauce"/>
                <a:sym typeface="Open Sauce"/>
              </a:rPr>
              <a:t> consiste en</a:t>
            </a:r>
            <a:r>
              <a:rPr lang="en-US" sz="1911" spc="95" u="sng">
                <a:solidFill>
                  <a:srgbClr val="000000"/>
                </a:solidFill>
                <a:latin typeface="Open Sauce"/>
                <a:ea typeface="Open Sauce"/>
                <a:cs typeface="Open Sauce"/>
                <a:sym typeface="Open Sauce"/>
              </a:rPr>
              <a:t> conducir el producto hasta el cliente para que lo tenga disponible en el lugar, cantidad y momento que necesite</a:t>
            </a:r>
            <a:r>
              <a:rPr lang="en-US" sz="1911" spc="95">
                <a:solidFill>
                  <a:srgbClr val="000000"/>
                </a:solidFill>
                <a:latin typeface="Open Sauce"/>
                <a:ea typeface="Open Sauce"/>
                <a:cs typeface="Open Sauce"/>
                <a:sym typeface="Open Sauce"/>
              </a:rPr>
              <a:t>. Para ello utiliza los canales de distribución que en función de los intermediarios pueden constituir un canal directo o indirecto.</a:t>
            </a:r>
          </a:p>
          <a:p>
            <a:pPr algn="l">
              <a:lnSpc>
                <a:spcPts val="2484"/>
              </a:lnSpc>
              <a:spcBef>
                <a:spcPct val="0"/>
              </a:spcBef>
            </a:pPr>
          </a:p>
          <a:p>
            <a:pPr algn="l">
              <a:lnSpc>
                <a:spcPts val="2484"/>
              </a:lnSpc>
              <a:spcBef>
                <a:spcPct val="0"/>
              </a:spcBef>
            </a:pPr>
            <a:r>
              <a:rPr lang="en-US" b="true" sz="1911" spc="95">
                <a:solidFill>
                  <a:srgbClr val="000000"/>
                </a:solidFill>
                <a:latin typeface="Open Sauce Bold"/>
                <a:ea typeface="Open Sauce Bold"/>
                <a:cs typeface="Open Sauce Bold"/>
                <a:sym typeface="Open Sauce Bold"/>
              </a:rPr>
              <a:t>Canal directo</a:t>
            </a:r>
          </a:p>
          <a:p>
            <a:pPr algn="l">
              <a:lnSpc>
                <a:spcPts val="2484"/>
              </a:lnSpc>
              <a:spcBef>
                <a:spcPct val="0"/>
              </a:spcBef>
            </a:pPr>
          </a:p>
          <a:p>
            <a:pPr algn="l" marL="412689" indent="-206344" lvl="1">
              <a:lnSpc>
                <a:spcPts val="2484"/>
              </a:lnSpc>
              <a:spcBef>
                <a:spcPct val="0"/>
              </a:spcBef>
              <a:buFont typeface="Arial"/>
              <a:buChar char="•"/>
            </a:pPr>
            <a:r>
              <a:rPr lang="en-US" sz="1911" spc="95">
                <a:solidFill>
                  <a:srgbClr val="000000"/>
                </a:solidFill>
                <a:latin typeface="Open Sauce"/>
                <a:ea typeface="Open Sauce"/>
                <a:cs typeface="Open Sauce"/>
                <a:sym typeface="Open Sauce"/>
              </a:rPr>
              <a:t>No e</a:t>
            </a:r>
            <a:r>
              <a:rPr lang="en-US" sz="1911" spc="95">
                <a:solidFill>
                  <a:srgbClr val="000000"/>
                </a:solidFill>
                <a:latin typeface="Open Sauce"/>
                <a:ea typeface="Open Sauce"/>
                <a:cs typeface="Open Sauce"/>
                <a:sym typeface="Open Sauce"/>
              </a:rPr>
              <a:t>xi</a:t>
            </a:r>
            <a:r>
              <a:rPr lang="en-US" sz="1911" spc="95">
                <a:solidFill>
                  <a:srgbClr val="000000"/>
                </a:solidFill>
                <a:latin typeface="Open Sauce"/>
                <a:ea typeface="Open Sauce"/>
                <a:cs typeface="Open Sauce"/>
                <a:sym typeface="Open Sauce"/>
              </a:rPr>
              <a:t>st</a:t>
            </a:r>
            <a:r>
              <a:rPr lang="en-US" sz="1911" spc="95">
                <a:solidFill>
                  <a:srgbClr val="000000"/>
                </a:solidFill>
                <a:latin typeface="Open Sauce"/>
                <a:ea typeface="Open Sauce"/>
                <a:cs typeface="Open Sauce"/>
                <a:sym typeface="Open Sauce"/>
              </a:rPr>
              <a:t>en </a:t>
            </a:r>
            <a:r>
              <a:rPr lang="en-US" sz="1911" spc="95">
                <a:solidFill>
                  <a:srgbClr val="000000"/>
                </a:solidFill>
                <a:latin typeface="Open Sauce"/>
                <a:ea typeface="Open Sauce"/>
                <a:cs typeface="Open Sauce"/>
                <a:sym typeface="Open Sauce"/>
              </a:rPr>
              <a:t>i</a:t>
            </a:r>
            <a:r>
              <a:rPr lang="en-US" sz="1911" spc="95">
                <a:solidFill>
                  <a:srgbClr val="000000"/>
                </a:solidFill>
                <a:latin typeface="Open Sauce"/>
                <a:ea typeface="Open Sauce"/>
                <a:cs typeface="Open Sauce"/>
                <a:sym typeface="Open Sauce"/>
              </a:rPr>
              <a:t>nter</a:t>
            </a:r>
            <a:r>
              <a:rPr lang="en-US" sz="1911" spc="95">
                <a:solidFill>
                  <a:srgbClr val="000000"/>
                </a:solidFill>
                <a:latin typeface="Open Sauce"/>
                <a:ea typeface="Open Sauce"/>
                <a:cs typeface="Open Sauce"/>
                <a:sym typeface="Open Sauce"/>
              </a:rPr>
              <a:t>m</a:t>
            </a:r>
            <a:r>
              <a:rPr lang="en-US" sz="1911" spc="95">
                <a:solidFill>
                  <a:srgbClr val="000000"/>
                </a:solidFill>
                <a:latin typeface="Open Sauce"/>
                <a:ea typeface="Open Sauce"/>
                <a:cs typeface="Open Sauce"/>
                <a:sym typeface="Open Sauce"/>
              </a:rPr>
              <a:t>ediarios, por lo q</a:t>
            </a:r>
            <a:r>
              <a:rPr lang="en-US" sz="1911" spc="95">
                <a:solidFill>
                  <a:srgbClr val="000000"/>
                </a:solidFill>
                <a:latin typeface="Open Sauce"/>
                <a:ea typeface="Open Sauce"/>
                <a:cs typeface="Open Sauce"/>
                <a:sym typeface="Open Sauce"/>
              </a:rPr>
              <a:t>u</a:t>
            </a:r>
            <a:r>
              <a:rPr lang="en-US" sz="1911" spc="95">
                <a:solidFill>
                  <a:srgbClr val="000000"/>
                </a:solidFill>
                <a:latin typeface="Open Sauce"/>
                <a:ea typeface="Open Sauce"/>
                <a:cs typeface="Open Sauce"/>
                <a:sym typeface="Open Sauce"/>
              </a:rPr>
              <a:t>e e</a:t>
            </a:r>
            <a:r>
              <a:rPr lang="en-US" sz="1911" spc="95">
                <a:solidFill>
                  <a:srgbClr val="000000"/>
                </a:solidFill>
                <a:latin typeface="Open Sauce"/>
                <a:ea typeface="Open Sauce"/>
                <a:cs typeface="Open Sauce"/>
                <a:sym typeface="Open Sauce"/>
              </a:rPr>
              <a:t>l</a:t>
            </a:r>
            <a:r>
              <a:rPr lang="en-US" sz="1911" spc="95">
                <a:solidFill>
                  <a:srgbClr val="000000"/>
                </a:solidFill>
                <a:latin typeface="Open Sauce"/>
                <a:ea typeface="Open Sauce"/>
                <a:cs typeface="Open Sauce"/>
                <a:sym typeface="Open Sauce"/>
              </a:rPr>
              <a:t> f</a:t>
            </a:r>
            <a:r>
              <a:rPr lang="en-US" sz="1911" spc="95">
                <a:solidFill>
                  <a:srgbClr val="000000"/>
                </a:solidFill>
                <a:latin typeface="Open Sauce"/>
                <a:ea typeface="Open Sauce"/>
                <a:cs typeface="Open Sauce"/>
                <a:sym typeface="Open Sauce"/>
              </a:rPr>
              <a:t>a</a:t>
            </a:r>
            <a:r>
              <a:rPr lang="en-US" sz="1911" spc="95">
                <a:solidFill>
                  <a:srgbClr val="000000"/>
                </a:solidFill>
                <a:latin typeface="Open Sauce"/>
                <a:ea typeface="Open Sauce"/>
                <a:cs typeface="Open Sauce"/>
                <a:sym typeface="Open Sauce"/>
              </a:rPr>
              <a:t>b</a:t>
            </a:r>
            <a:r>
              <a:rPr lang="en-US" sz="1911" spc="95">
                <a:solidFill>
                  <a:srgbClr val="000000"/>
                </a:solidFill>
                <a:latin typeface="Open Sauce"/>
                <a:ea typeface="Open Sauce"/>
                <a:cs typeface="Open Sauce"/>
                <a:sym typeface="Open Sauce"/>
              </a:rPr>
              <a:t>r</a:t>
            </a:r>
            <a:r>
              <a:rPr lang="en-US" sz="1911" spc="95">
                <a:solidFill>
                  <a:srgbClr val="000000"/>
                </a:solidFill>
                <a:latin typeface="Open Sauce"/>
                <a:ea typeface="Open Sauce"/>
                <a:cs typeface="Open Sauce"/>
                <a:sym typeface="Open Sauce"/>
              </a:rPr>
              <a:t>icante vende</a:t>
            </a:r>
            <a:r>
              <a:rPr lang="en-US" sz="1911" spc="95">
                <a:solidFill>
                  <a:srgbClr val="000000"/>
                </a:solidFill>
                <a:latin typeface="Open Sauce"/>
                <a:ea typeface="Open Sauce"/>
                <a:cs typeface="Open Sauce"/>
                <a:sym typeface="Open Sauce"/>
              </a:rPr>
              <a:t> </a:t>
            </a:r>
            <a:r>
              <a:rPr lang="en-US" sz="1911" spc="95">
                <a:solidFill>
                  <a:srgbClr val="000000"/>
                </a:solidFill>
                <a:latin typeface="Open Sauce"/>
                <a:ea typeface="Open Sauce"/>
                <a:cs typeface="Open Sauce"/>
                <a:sym typeface="Open Sauce"/>
              </a:rPr>
              <a:t>direct</a:t>
            </a:r>
            <a:r>
              <a:rPr lang="en-US" sz="1911" spc="95">
                <a:solidFill>
                  <a:srgbClr val="000000"/>
                </a:solidFill>
                <a:latin typeface="Open Sauce"/>
                <a:ea typeface="Open Sauce"/>
                <a:cs typeface="Open Sauce"/>
                <a:sym typeface="Open Sauce"/>
              </a:rPr>
              <a:t>a</a:t>
            </a:r>
            <a:r>
              <a:rPr lang="en-US" sz="1911" spc="95">
                <a:solidFill>
                  <a:srgbClr val="000000"/>
                </a:solidFill>
                <a:latin typeface="Open Sauce"/>
                <a:ea typeface="Open Sauce"/>
                <a:cs typeface="Open Sauce"/>
                <a:sym typeface="Open Sauce"/>
              </a:rPr>
              <a:t>mente al</a:t>
            </a:r>
            <a:r>
              <a:rPr lang="en-US" sz="1911" spc="95">
                <a:solidFill>
                  <a:srgbClr val="000000"/>
                </a:solidFill>
                <a:latin typeface="Open Sauce"/>
                <a:ea typeface="Open Sauce"/>
                <a:cs typeface="Open Sauce"/>
                <a:sym typeface="Open Sauce"/>
              </a:rPr>
              <a:t> co</a:t>
            </a:r>
            <a:r>
              <a:rPr lang="en-US" sz="1911" spc="95">
                <a:solidFill>
                  <a:srgbClr val="000000"/>
                </a:solidFill>
                <a:latin typeface="Open Sauce"/>
                <a:ea typeface="Open Sauce"/>
                <a:cs typeface="Open Sauce"/>
                <a:sym typeface="Open Sauce"/>
              </a:rPr>
              <a:t>nsu</a:t>
            </a:r>
            <a:r>
              <a:rPr lang="en-US" sz="1911" spc="95">
                <a:solidFill>
                  <a:srgbClr val="000000"/>
                </a:solidFill>
                <a:latin typeface="Open Sauce"/>
                <a:ea typeface="Open Sauce"/>
                <a:cs typeface="Open Sauce"/>
                <a:sym typeface="Open Sauce"/>
              </a:rPr>
              <a:t>m</a:t>
            </a:r>
            <a:r>
              <a:rPr lang="en-US" sz="1911" spc="95">
                <a:solidFill>
                  <a:srgbClr val="000000"/>
                </a:solidFill>
                <a:latin typeface="Open Sauce"/>
                <a:ea typeface="Open Sauce"/>
                <a:cs typeface="Open Sauce"/>
                <a:sym typeface="Open Sauce"/>
              </a:rPr>
              <a:t>ido</a:t>
            </a:r>
            <a:r>
              <a:rPr lang="en-US" sz="1911" spc="95">
                <a:solidFill>
                  <a:srgbClr val="000000"/>
                </a:solidFill>
                <a:latin typeface="Open Sauce"/>
                <a:ea typeface="Open Sauce"/>
                <a:cs typeface="Open Sauce"/>
                <a:sym typeface="Open Sauce"/>
              </a:rPr>
              <a:t>r</a:t>
            </a:r>
            <a:r>
              <a:rPr lang="en-US" sz="1911" spc="95">
                <a:solidFill>
                  <a:srgbClr val="000000"/>
                </a:solidFill>
                <a:latin typeface="Open Sauce"/>
                <a:ea typeface="Open Sauce"/>
                <a:cs typeface="Open Sauce"/>
                <a:sym typeface="Open Sauce"/>
              </a:rPr>
              <a:t>.</a:t>
            </a:r>
          </a:p>
          <a:p>
            <a:pPr algn="l" marL="412689" indent="-206344" lvl="1">
              <a:lnSpc>
                <a:spcPts val="2484"/>
              </a:lnSpc>
              <a:spcBef>
                <a:spcPct val="0"/>
              </a:spcBef>
              <a:buFont typeface="Arial"/>
              <a:buChar char="•"/>
            </a:pPr>
            <a:r>
              <a:rPr lang="en-US" sz="1911" spc="95">
                <a:solidFill>
                  <a:srgbClr val="000000"/>
                </a:solidFill>
                <a:latin typeface="Open Sauce"/>
                <a:ea typeface="Open Sauce"/>
                <a:cs typeface="Open Sauce"/>
                <a:sym typeface="Open Sauce"/>
              </a:rPr>
              <a:t>FABRICANTE -&gt; CONSUMIDOR</a:t>
            </a:r>
          </a:p>
          <a:p>
            <a:pPr algn="l" marL="412689" indent="-206344" lvl="1">
              <a:lnSpc>
                <a:spcPts val="2484"/>
              </a:lnSpc>
              <a:spcBef>
                <a:spcPct val="0"/>
              </a:spcBef>
              <a:buFont typeface="Arial"/>
              <a:buChar char="•"/>
            </a:pPr>
            <a:r>
              <a:rPr lang="en-US" sz="1911" spc="95">
                <a:solidFill>
                  <a:srgbClr val="000000"/>
                </a:solidFill>
                <a:latin typeface="Open Sauce"/>
                <a:ea typeface="Open Sauce"/>
                <a:cs typeface="Open Sauce"/>
                <a:sym typeface="Open Sauce"/>
              </a:rPr>
              <a:t>Los fabricantes pueden vender en su propia tienda física o a través de internet. </a:t>
            </a:r>
          </a:p>
          <a:p>
            <a:pPr algn="l">
              <a:lnSpc>
                <a:spcPts val="2484"/>
              </a:lnSpc>
              <a:spcBef>
                <a:spcPct val="0"/>
              </a:spcBef>
            </a:pPr>
          </a:p>
          <a:p>
            <a:pPr algn="l">
              <a:lnSpc>
                <a:spcPts val="2484"/>
              </a:lnSpc>
              <a:spcBef>
                <a:spcPct val="0"/>
              </a:spcBef>
            </a:pPr>
            <a:r>
              <a:rPr lang="en-US" sz="1911" spc="95">
                <a:solidFill>
                  <a:srgbClr val="000000"/>
                </a:solidFill>
                <a:latin typeface="Open Sauce"/>
                <a:ea typeface="Open Sauce"/>
                <a:cs typeface="Open Sauce"/>
                <a:sym typeface="Open Sauce"/>
              </a:rPr>
              <a:t>-&gt; Por ejemplo, una ilustradora gráfica que vende sus ilustraciones a través de internet, o un zapatero artesano. </a:t>
            </a:r>
          </a:p>
          <a:p>
            <a:pPr algn="l">
              <a:lnSpc>
                <a:spcPts val="2484"/>
              </a:lnSpc>
              <a:spcBef>
                <a:spcPct val="0"/>
              </a:spcBef>
            </a:pPr>
          </a:p>
          <a:p>
            <a:pPr algn="l">
              <a:lnSpc>
                <a:spcPts val="2484"/>
              </a:lnSpc>
              <a:spcBef>
                <a:spcPct val="0"/>
              </a:spcBef>
            </a:pPr>
            <a:r>
              <a:rPr lang="en-US" b="true" sz="1911" spc="95">
                <a:solidFill>
                  <a:srgbClr val="000000"/>
                </a:solidFill>
                <a:latin typeface="Open Sauce Bold"/>
                <a:ea typeface="Open Sauce Bold"/>
                <a:cs typeface="Open Sauce Bold"/>
                <a:sym typeface="Open Sauce Bold"/>
              </a:rPr>
              <a:t>Canal indirecto</a:t>
            </a:r>
          </a:p>
          <a:p>
            <a:pPr algn="l">
              <a:lnSpc>
                <a:spcPts val="2484"/>
              </a:lnSpc>
            </a:pPr>
          </a:p>
          <a:p>
            <a:pPr algn="l" marL="412689" indent="-206344" lvl="1">
              <a:lnSpc>
                <a:spcPts val="2484"/>
              </a:lnSpc>
              <a:buFont typeface="Arial"/>
              <a:buChar char="•"/>
            </a:pPr>
            <a:r>
              <a:rPr lang="en-US" sz="1911" spc="95">
                <a:solidFill>
                  <a:srgbClr val="000000"/>
                </a:solidFill>
                <a:latin typeface="Open Sauce"/>
                <a:ea typeface="Open Sauce"/>
                <a:cs typeface="Open Sauce"/>
                <a:sym typeface="Open Sauce"/>
              </a:rPr>
              <a:t>Hay inter</a:t>
            </a:r>
            <a:r>
              <a:rPr lang="en-US" sz="1911" spc="95">
                <a:solidFill>
                  <a:srgbClr val="000000"/>
                </a:solidFill>
                <a:latin typeface="Open Sauce"/>
                <a:ea typeface="Open Sauce"/>
                <a:cs typeface="Open Sauce"/>
                <a:sym typeface="Open Sauce"/>
              </a:rPr>
              <a:t>mediario</a:t>
            </a:r>
            <a:r>
              <a:rPr lang="en-US" sz="1911" spc="95">
                <a:solidFill>
                  <a:srgbClr val="000000"/>
                </a:solidFill>
                <a:latin typeface="Open Sauce"/>
                <a:ea typeface="Open Sauce"/>
                <a:cs typeface="Open Sauce"/>
                <a:sym typeface="Open Sauce"/>
              </a:rPr>
              <a:t>s</a:t>
            </a:r>
            <a:r>
              <a:rPr lang="en-US" sz="1911" spc="95">
                <a:solidFill>
                  <a:srgbClr val="000000"/>
                </a:solidFill>
                <a:latin typeface="Open Sauce"/>
                <a:ea typeface="Open Sauce"/>
                <a:cs typeface="Open Sauce"/>
                <a:sym typeface="Open Sauce"/>
              </a:rPr>
              <a:t>, </a:t>
            </a:r>
            <a:r>
              <a:rPr lang="en-US" sz="1911" spc="95">
                <a:solidFill>
                  <a:srgbClr val="000000"/>
                </a:solidFill>
                <a:latin typeface="Open Sauce"/>
                <a:ea typeface="Open Sauce"/>
                <a:cs typeface="Open Sauce"/>
                <a:sym typeface="Open Sauce"/>
              </a:rPr>
              <a:t>u</a:t>
            </a:r>
            <a:r>
              <a:rPr lang="en-US" sz="1911" spc="95">
                <a:solidFill>
                  <a:srgbClr val="000000"/>
                </a:solidFill>
                <a:latin typeface="Open Sauce"/>
                <a:ea typeface="Open Sauce"/>
                <a:cs typeface="Open Sauce"/>
                <a:sym typeface="Open Sauce"/>
              </a:rPr>
              <a:t>no o v</a:t>
            </a:r>
            <a:r>
              <a:rPr lang="en-US" sz="1911" spc="95">
                <a:solidFill>
                  <a:srgbClr val="000000"/>
                </a:solidFill>
                <a:latin typeface="Open Sauce"/>
                <a:ea typeface="Open Sauce"/>
                <a:cs typeface="Open Sauce"/>
                <a:sym typeface="Open Sauce"/>
              </a:rPr>
              <a:t>a</a:t>
            </a:r>
            <a:r>
              <a:rPr lang="en-US" sz="1911" spc="95">
                <a:solidFill>
                  <a:srgbClr val="000000"/>
                </a:solidFill>
                <a:latin typeface="Open Sauce"/>
                <a:ea typeface="Open Sauce"/>
                <a:cs typeface="Open Sauce"/>
                <a:sym typeface="Open Sauce"/>
              </a:rPr>
              <a:t>r</a:t>
            </a:r>
            <a:r>
              <a:rPr lang="en-US" sz="1911" spc="95">
                <a:solidFill>
                  <a:srgbClr val="000000"/>
                </a:solidFill>
                <a:latin typeface="Open Sauce"/>
                <a:ea typeface="Open Sauce"/>
                <a:cs typeface="Open Sauce"/>
                <a:sym typeface="Open Sauce"/>
              </a:rPr>
              <a:t>i</a:t>
            </a:r>
            <a:r>
              <a:rPr lang="en-US" sz="1911" spc="95">
                <a:solidFill>
                  <a:srgbClr val="000000"/>
                </a:solidFill>
                <a:latin typeface="Open Sauce"/>
                <a:ea typeface="Open Sauce"/>
                <a:cs typeface="Open Sauce"/>
                <a:sym typeface="Open Sauce"/>
              </a:rPr>
              <a:t>os, qu</a:t>
            </a:r>
            <a:r>
              <a:rPr lang="en-US" sz="1911" spc="95">
                <a:solidFill>
                  <a:srgbClr val="000000"/>
                </a:solidFill>
                <a:latin typeface="Open Sauce"/>
                <a:ea typeface="Open Sauce"/>
                <a:cs typeface="Open Sauce"/>
                <a:sym typeface="Open Sauce"/>
              </a:rPr>
              <a:t>e</a:t>
            </a:r>
            <a:r>
              <a:rPr lang="en-US" sz="1911" spc="95">
                <a:solidFill>
                  <a:srgbClr val="000000"/>
                </a:solidFill>
                <a:latin typeface="Open Sauce"/>
                <a:ea typeface="Open Sauce"/>
                <a:cs typeface="Open Sauce"/>
                <a:sym typeface="Open Sauce"/>
              </a:rPr>
              <a:t> </a:t>
            </a:r>
            <a:r>
              <a:rPr lang="en-US" sz="1911" spc="95">
                <a:solidFill>
                  <a:srgbClr val="000000"/>
                </a:solidFill>
                <a:latin typeface="Open Sauce"/>
                <a:ea typeface="Open Sauce"/>
                <a:cs typeface="Open Sauce"/>
                <a:sym typeface="Open Sauce"/>
              </a:rPr>
              <a:t>n</a:t>
            </a:r>
            <a:r>
              <a:rPr lang="en-US" sz="1911" spc="95">
                <a:solidFill>
                  <a:srgbClr val="000000"/>
                </a:solidFill>
                <a:latin typeface="Open Sauce"/>
                <a:ea typeface="Open Sauce"/>
                <a:cs typeface="Open Sauce"/>
                <a:sym typeface="Open Sauce"/>
              </a:rPr>
              <a:t>eg</a:t>
            </a:r>
            <a:r>
              <a:rPr lang="en-US" sz="1911" spc="95">
                <a:solidFill>
                  <a:srgbClr val="000000"/>
                </a:solidFill>
                <a:latin typeface="Open Sauce"/>
                <a:ea typeface="Open Sauce"/>
                <a:cs typeface="Open Sauce"/>
                <a:sym typeface="Open Sauce"/>
              </a:rPr>
              <a:t>o</a:t>
            </a:r>
            <a:r>
              <a:rPr lang="en-US" sz="1911" spc="95">
                <a:solidFill>
                  <a:srgbClr val="000000"/>
                </a:solidFill>
                <a:latin typeface="Open Sauce"/>
                <a:ea typeface="Open Sauce"/>
                <a:cs typeface="Open Sauce"/>
                <a:sym typeface="Open Sauce"/>
              </a:rPr>
              <a:t>cian entre</a:t>
            </a:r>
            <a:r>
              <a:rPr lang="en-US" sz="1911" spc="95">
                <a:solidFill>
                  <a:srgbClr val="000000"/>
                </a:solidFill>
                <a:latin typeface="Open Sauce"/>
                <a:ea typeface="Open Sauce"/>
                <a:cs typeface="Open Sauce"/>
                <a:sym typeface="Open Sauce"/>
              </a:rPr>
              <a:t> </a:t>
            </a:r>
            <a:r>
              <a:rPr lang="en-US" sz="1911" spc="95">
                <a:solidFill>
                  <a:srgbClr val="000000"/>
                </a:solidFill>
                <a:latin typeface="Open Sauce"/>
                <a:ea typeface="Open Sauce"/>
                <a:cs typeface="Open Sauce"/>
                <a:sym typeface="Open Sauce"/>
              </a:rPr>
              <a:t>el f</a:t>
            </a:r>
            <a:r>
              <a:rPr lang="en-US" sz="1911" spc="95">
                <a:solidFill>
                  <a:srgbClr val="000000"/>
                </a:solidFill>
                <a:latin typeface="Open Sauce"/>
                <a:ea typeface="Open Sauce"/>
                <a:cs typeface="Open Sauce"/>
                <a:sym typeface="Open Sauce"/>
              </a:rPr>
              <a:t>abricante y el consumidor para que el producto llegue a los consumidores al mejor precio y en el menor tiempo posible.</a:t>
            </a:r>
          </a:p>
          <a:p>
            <a:pPr algn="l" marL="412689" indent="-206344" lvl="1">
              <a:lnSpc>
                <a:spcPts val="2484"/>
              </a:lnSpc>
              <a:buFont typeface="Arial"/>
              <a:buChar char="•"/>
            </a:pPr>
            <a:r>
              <a:rPr lang="en-US" sz="1911" spc="95">
                <a:solidFill>
                  <a:srgbClr val="000000"/>
                </a:solidFill>
                <a:latin typeface="Open Sauce"/>
                <a:ea typeface="Open Sauce"/>
                <a:cs typeface="Open Sauce"/>
                <a:sym typeface="Open Sauce"/>
              </a:rPr>
              <a:t>Existe</a:t>
            </a:r>
            <a:r>
              <a:rPr lang="en-US" sz="1911" spc="95">
                <a:solidFill>
                  <a:srgbClr val="000000"/>
                </a:solidFill>
                <a:latin typeface="Open Sauce"/>
                <a:ea typeface="Open Sauce"/>
                <a:cs typeface="Open Sauce"/>
                <a:sym typeface="Open Sauce"/>
              </a:rPr>
              <a:t>n </a:t>
            </a:r>
            <a:r>
              <a:rPr lang="en-US" b="true" sz="1911" spc="95">
                <a:solidFill>
                  <a:srgbClr val="000000"/>
                </a:solidFill>
                <a:latin typeface="Open Sauce Bold"/>
                <a:ea typeface="Open Sauce Bold"/>
                <a:cs typeface="Open Sauce Bold"/>
                <a:sym typeface="Open Sauce Bold"/>
              </a:rPr>
              <a:t>dos </a:t>
            </a:r>
            <a:r>
              <a:rPr lang="en-US" b="true" sz="1911" spc="95" u="sng">
                <a:solidFill>
                  <a:srgbClr val="035D61"/>
                </a:solidFill>
                <a:latin typeface="Open Sauce Bold"/>
                <a:ea typeface="Open Sauce Bold"/>
                <a:cs typeface="Open Sauce Bold"/>
                <a:sym typeface="Open Sauce Bold"/>
              </a:rPr>
              <a:t>tipos de intermediarios</a:t>
            </a:r>
            <a:r>
              <a:rPr lang="en-US" sz="1911" spc="95">
                <a:solidFill>
                  <a:srgbClr val="000000"/>
                </a:solidFill>
                <a:latin typeface="Open Sauce"/>
                <a:ea typeface="Open Sauce"/>
                <a:cs typeface="Open Sauce"/>
                <a:sym typeface="Open Sauce"/>
              </a:rPr>
              <a:t>: </a:t>
            </a:r>
          </a:p>
          <a:p>
            <a:pPr algn="l" marL="825377" indent="-275126" lvl="2">
              <a:lnSpc>
                <a:spcPts val="2484"/>
              </a:lnSpc>
              <a:buFont typeface="Arial"/>
              <a:buChar char="⚬"/>
            </a:pPr>
            <a:r>
              <a:rPr lang="en-US" sz="1911" spc="95">
                <a:solidFill>
                  <a:srgbClr val="000000"/>
                </a:solidFill>
                <a:latin typeface="Open Sauce"/>
                <a:ea typeface="Open Sauce"/>
                <a:cs typeface="Open Sauce"/>
                <a:sym typeface="Open Sauce"/>
              </a:rPr>
              <a:t>l</a:t>
            </a:r>
            <a:r>
              <a:rPr lang="en-US" sz="1911" spc="95">
                <a:solidFill>
                  <a:srgbClr val="000000"/>
                </a:solidFill>
                <a:latin typeface="Open Sauce"/>
                <a:ea typeface="Open Sauce"/>
                <a:cs typeface="Open Sauce"/>
                <a:sym typeface="Open Sauce"/>
              </a:rPr>
              <a:t>os </a:t>
            </a:r>
            <a:r>
              <a:rPr lang="en-US" b="true" sz="1911" spc="95">
                <a:solidFill>
                  <a:srgbClr val="000000"/>
                </a:solidFill>
                <a:latin typeface="Open Sauce Bold"/>
                <a:ea typeface="Open Sauce Bold"/>
                <a:cs typeface="Open Sauce Bold"/>
                <a:sym typeface="Open Sauce Bold"/>
              </a:rPr>
              <a:t>mayoristas</a:t>
            </a:r>
            <a:r>
              <a:rPr lang="en-US" sz="1911" spc="95">
                <a:solidFill>
                  <a:srgbClr val="000000"/>
                </a:solidFill>
                <a:latin typeface="Open Sauce"/>
                <a:ea typeface="Open Sauce"/>
                <a:cs typeface="Open Sauce"/>
                <a:sym typeface="Open Sauce"/>
              </a:rPr>
              <a:t>, qu</a:t>
            </a:r>
            <a:r>
              <a:rPr lang="en-US" sz="1911" spc="95">
                <a:solidFill>
                  <a:srgbClr val="000000"/>
                </a:solidFill>
                <a:latin typeface="Open Sauce"/>
                <a:ea typeface="Open Sauce"/>
                <a:cs typeface="Open Sauce"/>
                <a:sym typeface="Open Sauce"/>
              </a:rPr>
              <a:t>e </a:t>
            </a:r>
            <a:r>
              <a:rPr lang="en-US" sz="1911" spc="95">
                <a:solidFill>
                  <a:srgbClr val="000000"/>
                </a:solidFill>
                <a:latin typeface="Open Sauce"/>
                <a:ea typeface="Open Sauce"/>
                <a:cs typeface="Open Sauce"/>
                <a:sym typeface="Open Sauce"/>
              </a:rPr>
              <a:t>son los </a:t>
            </a:r>
            <a:r>
              <a:rPr lang="en-US" sz="1911" spc="95">
                <a:solidFill>
                  <a:srgbClr val="000000"/>
                </a:solidFill>
                <a:latin typeface="Open Sauce"/>
                <a:ea typeface="Open Sauce"/>
                <a:cs typeface="Open Sauce"/>
                <a:sym typeface="Open Sauce"/>
              </a:rPr>
              <a:t>que venden al por mayor a otras empresas. </a:t>
            </a:r>
          </a:p>
          <a:p>
            <a:pPr algn="l" marL="825377" indent="-275126" lvl="2">
              <a:lnSpc>
                <a:spcPts val="2484"/>
              </a:lnSpc>
              <a:buFont typeface="Arial"/>
              <a:buChar char="⚬"/>
            </a:pPr>
            <a:r>
              <a:rPr lang="en-US" sz="1911" spc="95">
                <a:solidFill>
                  <a:srgbClr val="000000"/>
                </a:solidFill>
                <a:latin typeface="Open Sauce"/>
                <a:ea typeface="Open Sauce"/>
                <a:cs typeface="Open Sauce"/>
                <a:sym typeface="Open Sauce"/>
              </a:rPr>
              <a:t>los </a:t>
            </a:r>
            <a:r>
              <a:rPr lang="en-US" b="true" sz="1911" spc="95">
                <a:solidFill>
                  <a:srgbClr val="000000"/>
                </a:solidFill>
                <a:latin typeface="Open Sauce Bold"/>
                <a:ea typeface="Open Sauce Bold"/>
                <a:cs typeface="Open Sauce Bold"/>
                <a:sym typeface="Open Sauce Bold"/>
              </a:rPr>
              <a:t>minoristas</a:t>
            </a:r>
            <a:r>
              <a:rPr lang="en-US" sz="1911" spc="95">
                <a:solidFill>
                  <a:srgbClr val="000000"/>
                </a:solidFill>
                <a:latin typeface="Open Sauce"/>
                <a:ea typeface="Open Sauce"/>
                <a:cs typeface="Open Sauce"/>
                <a:sym typeface="Open Sauce"/>
              </a:rPr>
              <a:t>, que venden al por menor a los clientes. </a:t>
            </a:r>
          </a:p>
          <a:p>
            <a:pPr algn="l" marL="412689" indent="-206344" lvl="1">
              <a:lnSpc>
                <a:spcPts val="2484"/>
              </a:lnSpc>
              <a:buFont typeface="Arial"/>
              <a:buChar char="•"/>
            </a:pPr>
            <a:r>
              <a:rPr lang="en-US" sz="1911" spc="95">
                <a:solidFill>
                  <a:srgbClr val="000000"/>
                </a:solidFill>
                <a:latin typeface="Open Sauce"/>
                <a:ea typeface="Open Sauce"/>
                <a:cs typeface="Open Sauce"/>
                <a:sym typeface="Open Sauce"/>
              </a:rPr>
              <a:t>El </a:t>
            </a:r>
            <a:r>
              <a:rPr lang="en-US" b="true" sz="1911" spc="95">
                <a:solidFill>
                  <a:srgbClr val="000000"/>
                </a:solidFill>
                <a:latin typeface="Open Sauce Bold"/>
                <a:ea typeface="Open Sauce Bold"/>
                <a:cs typeface="Open Sauce Bold"/>
                <a:sym typeface="Open Sauce Bold"/>
              </a:rPr>
              <a:t>canal largo</a:t>
            </a:r>
            <a:r>
              <a:rPr lang="en-US" sz="1911" spc="95">
                <a:solidFill>
                  <a:srgbClr val="000000"/>
                </a:solidFill>
                <a:latin typeface="Open Sauce"/>
                <a:ea typeface="Open Sauce"/>
                <a:cs typeface="Open Sauce"/>
                <a:sym typeface="Open Sauce"/>
              </a:rPr>
              <a:t> es: FABRICANTE -&gt; MAYORISTA -&gt; MINORISTA -&gt; CONSUMIDOR</a:t>
            </a:r>
          </a:p>
          <a:p>
            <a:pPr algn="l" marL="412689" indent="-206344" lvl="1">
              <a:lnSpc>
                <a:spcPts val="2484"/>
              </a:lnSpc>
              <a:buFont typeface="Arial"/>
              <a:buChar char="•"/>
            </a:pPr>
            <a:r>
              <a:rPr lang="en-US" sz="1911" spc="95">
                <a:solidFill>
                  <a:srgbClr val="000000"/>
                </a:solidFill>
                <a:latin typeface="Open Sauce"/>
                <a:ea typeface="Open Sauce"/>
                <a:cs typeface="Open Sauce"/>
                <a:sym typeface="Open Sauce"/>
              </a:rPr>
              <a:t>Y el </a:t>
            </a:r>
            <a:r>
              <a:rPr lang="en-US" b="true" sz="1911" spc="95">
                <a:solidFill>
                  <a:srgbClr val="000000"/>
                </a:solidFill>
                <a:latin typeface="Open Sauce Bold"/>
                <a:ea typeface="Open Sauce Bold"/>
                <a:cs typeface="Open Sauce Bold"/>
                <a:sym typeface="Open Sauce Bold"/>
              </a:rPr>
              <a:t>canal corto</a:t>
            </a:r>
            <a:r>
              <a:rPr lang="en-US" sz="1911" spc="95">
                <a:solidFill>
                  <a:srgbClr val="000000"/>
                </a:solidFill>
                <a:latin typeface="Open Sauce"/>
                <a:ea typeface="Open Sauce"/>
                <a:cs typeface="Open Sauce"/>
                <a:sym typeface="Open Sauce"/>
              </a:rPr>
              <a:t> es: FABRICANTE -&gt; MINORISTA -&gt; CONSUMIDOR</a:t>
            </a:r>
          </a:p>
          <a:p>
            <a:pPr algn="l">
              <a:lnSpc>
                <a:spcPts val="2484"/>
              </a:lnSpc>
            </a:pPr>
          </a:p>
          <a:p>
            <a:pPr algn="l">
              <a:lnSpc>
                <a:spcPts val="2484"/>
              </a:lnSpc>
            </a:pPr>
            <a:r>
              <a:rPr lang="en-US" sz="1911" spc="95">
                <a:solidFill>
                  <a:srgbClr val="000000"/>
                </a:solidFill>
                <a:latin typeface="Open Sauce"/>
                <a:ea typeface="Open Sauce"/>
                <a:cs typeface="Open Sauce"/>
                <a:sym typeface="Open Sauce"/>
              </a:rPr>
              <a:t>-&gt; Por ejemplo, una tienda de iluminación que no fabrica sus lámparas, sino que las compra a otras empresas para ponerlas en venta.</a:t>
            </a:r>
          </a:p>
          <a:p>
            <a:pPr algn="l">
              <a:lnSpc>
                <a:spcPts val="2484"/>
              </a:lnSpc>
            </a:pP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5400000">
            <a:off x="6194677" y="-6208548"/>
            <a:ext cx="1155690" cy="13545043"/>
            <a:chOff x="0" y="0"/>
            <a:chExt cx="354940" cy="4160006"/>
          </a:xfrm>
        </p:grpSpPr>
        <p:sp>
          <p:nvSpPr>
            <p:cNvPr name="Freeform 3" id="3"/>
            <p:cNvSpPr/>
            <p:nvPr/>
          </p:nvSpPr>
          <p:spPr>
            <a:xfrm flipH="false" flipV="false" rot="0">
              <a:off x="0" y="0"/>
              <a:ext cx="354940" cy="4160006"/>
            </a:xfrm>
            <a:custGeom>
              <a:avLst/>
              <a:gdLst/>
              <a:ahLst/>
              <a:cxnLst/>
              <a:rect r="r" b="b" t="t" l="l"/>
              <a:pathLst>
                <a:path h="4160006" w="354940">
                  <a:moveTo>
                    <a:pt x="0" y="0"/>
                  </a:moveTo>
                  <a:lnTo>
                    <a:pt x="354940" y="0"/>
                  </a:lnTo>
                  <a:lnTo>
                    <a:pt x="354940" y="4160006"/>
                  </a:lnTo>
                  <a:lnTo>
                    <a:pt x="0" y="4160006"/>
                  </a:lnTo>
                  <a:close/>
                </a:path>
              </a:pathLst>
            </a:custGeom>
            <a:solidFill>
              <a:srgbClr val="19675F"/>
            </a:solidFill>
          </p:spPr>
        </p:sp>
        <p:sp>
          <p:nvSpPr>
            <p:cNvPr name="TextBox 4" id="4"/>
            <p:cNvSpPr txBox="true"/>
            <p:nvPr/>
          </p:nvSpPr>
          <p:spPr>
            <a:xfrm>
              <a:off x="0" y="-19050"/>
              <a:ext cx="354940" cy="4179056"/>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95566"/>
            <a:ext cx="13193985" cy="680052"/>
          </a:xfrm>
          <a:prstGeom prst="rect">
            <a:avLst/>
          </a:prstGeom>
        </p:spPr>
        <p:txBody>
          <a:bodyPr anchor="t" rtlCol="false" tIns="0" lIns="0" bIns="0" rIns="0">
            <a:spAutoFit/>
          </a:bodyPr>
          <a:lstStyle/>
          <a:p>
            <a:pPr algn="l">
              <a:lnSpc>
                <a:spcPts val="5563"/>
              </a:lnSpc>
              <a:spcBef>
                <a:spcPct val="0"/>
              </a:spcBef>
            </a:pPr>
            <a:r>
              <a:rPr lang="en-US" b="true" sz="3973" spc="-79">
                <a:solidFill>
                  <a:srgbClr val="FDFBFB"/>
                </a:solidFill>
                <a:latin typeface="Open Sauce Bold"/>
                <a:ea typeface="Open Sauce Bold"/>
                <a:cs typeface="Open Sauce Bold"/>
                <a:sym typeface="Open Sauce Bold"/>
              </a:rPr>
              <a:t>7. Distribución</a:t>
            </a:r>
          </a:p>
        </p:txBody>
      </p:sp>
      <p:grpSp>
        <p:nvGrpSpPr>
          <p:cNvPr name="Group 6" id="6"/>
          <p:cNvGrpSpPr/>
          <p:nvPr/>
        </p:nvGrpSpPr>
        <p:grpSpPr>
          <a:xfrm rot="5400000">
            <a:off x="2112571" y="2188524"/>
            <a:ext cx="501297" cy="2878444"/>
            <a:chOff x="0" y="0"/>
            <a:chExt cx="153960" cy="884039"/>
          </a:xfrm>
        </p:grpSpPr>
        <p:sp>
          <p:nvSpPr>
            <p:cNvPr name="Freeform 7" id="7"/>
            <p:cNvSpPr/>
            <p:nvPr/>
          </p:nvSpPr>
          <p:spPr>
            <a:xfrm flipH="false" flipV="false" rot="0">
              <a:off x="0" y="0"/>
              <a:ext cx="153960" cy="884039"/>
            </a:xfrm>
            <a:custGeom>
              <a:avLst/>
              <a:gdLst/>
              <a:ahLst/>
              <a:cxnLst/>
              <a:rect r="r" b="b" t="t" l="l"/>
              <a:pathLst>
                <a:path h="884039" w="153960">
                  <a:moveTo>
                    <a:pt x="76980" y="0"/>
                  </a:moveTo>
                  <a:lnTo>
                    <a:pt x="76980" y="0"/>
                  </a:lnTo>
                  <a:cubicBezTo>
                    <a:pt x="119495" y="0"/>
                    <a:pt x="153960" y="34465"/>
                    <a:pt x="153960" y="76980"/>
                  </a:cubicBezTo>
                  <a:lnTo>
                    <a:pt x="153960" y="807059"/>
                  </a:lnTo>
                  <a:cubicBezTo>
                    <a:pt x="153960" y="849574"/>
                    <a:pt x="119495" y="884039"/>
                    <a:pt x="76980" y="884039"/>
                  </a:cubicBezTo>
                  <a:lnTo>
                    <a:pt x="76980" y="884039"/>
                  </a:lnTo>
                  <a:cubicBezTo>
                    <a:pt x="34465" y="884039"/>
                    <a:pt x="0" y="849574"/>
                    <a:pt x="0" y="807059"/>
                  </a:cubicBezTo>
                  <a:lnTo>
                    <a:pt x="0" y="76980"/>
                  </a:lnTo>
                  <a:cubicBezTo>
                    <a:pt x="0" y="34465"/>
                    <a:pt x="34465" y="0"/>
                    <a:pt x="76980" y="0"/>
                  </a:cubicBezTo>
                  <a:close/>
                </a:path>
              </a:pathLst>
            </a:custGeom>
            <a:solidFill>
              <a:srgbClr val="19675F">
                <a:alpha val="53725"/>
              </a:srgbClr>
            </a:solidFill>
          </p:spPr>
        </p:sp>
        <p:sp>
          <p:nvSpPr>
            <p:cNvPr name="TextBox 8" id="8"/>
            <p:cNvSpPr txBox="true"/>
            <p:nvPr/>
          </p:nvSpPr>
          <p:spPr>
            <a:xfrm>
              <a:off x="0" y="-19050"/>
              <a:ext cx="153960" cy="903089"/>
            </a:xfrm>
            <a:prstGeom prst="rect">
              <a:avLst/>
            </a:prstGeom>
          </p:spPr>
          <p:txBody>
            <a:bodyPr anchor="ctr" rtlCol="false" tIns="50800" lIns="50800" bIns="50800" rIns="50800"/>
            <a:lstStyle/>
            <a:p>
              <a:pPr algn="ctr">
                <a:lnSpc>
                  <a:spcPts val="2859"/>
                </a:lnSpc>
              </a:pPr>
            </a:p>
          </p:txBody>
        </p:sp>
      </p:grpSp>
      <p:grpSp>
        <p:nvGrpSpPr>
          <p:cNvPr name="Group 9" id="9"/>
          <p:cNvGrpSpPr/>
          <p:nvPr/>
        </p:nvGrpSpPr>
        <p:grpSpPr>
          <a:xfrm rot="5400000">
            <a:off x="2164922" y="4468494"/>
            <a:ext cx="501297" cy="2983147"/>
            <a:chOff x="0" y="0"/>
            <a:chExt cx="153960" cy="916196"/>
          </a:xfrm>
        </p:grpSpPr>
        <p:sp>
          <p:nvSpPr>
            <p:cNvPr name="Freeform 10" id="10"/>
            <p:cNvSpPr/>
            <p:nvPr/>
          </p:nvSpPr>
          <p:spPr>
            <a:xfrm flipH="false" flipV="false" rot="0">
              <a:off x="0" y="0"/>
              <a:ext cx="153960" cy="916196"/>
            </a:xfrm>
            <a:custGeom>
              <a:avLst/>
              <a:gdLst/>
              <a:ahLst/>
              <a:cxnLst/>
              <a:rect r="r" b="b" t="t" l="l"/>
              <a:pathLst>
                <a:path h="916196" w="153960">
                  <a:moveTo>
                    <a:pt x="76980" y="0"/>
                  </a:moveTo>
                  <a:lnTo>
                    <a:pt x="76980" y="0"/>
                  </a:lnTo>
                  <a:cubicBezTo>
                    <a:pt x="119495" y="0"/>
                    <a:pt x="153960" y="34465"/>
                    <a:pt x="153960" y="76980"/>
                  </a:cubicBezTo>
                  <a:lnTo>
                    <a:pt x="153960" y="839216"/>
                  </a:lnTo>
                  <a:cubicBezTo>
                    <a:pt x="153960" y="881730"/>
                    <a:pt x="119495" y="916196"/>
                    <a:pt x="76980" y="916196"/>
                  </a:cubicBezTo>
                  <a:lnTo>
                    <a:pt x="76980" y="916196"/>
                  </a:lnTo>
                  <a:cubicBezTo>
                    <a:pt x="34465" y="916196"/>
                    <a:pt x="0" y="881730"/>
                    <a:pt x="0" y="839216"/>
                  </a:cubicBezTo>
                  <a:lnTo>
                    <a:pt x="0" y="76980"/>
                  </a:lnTo>
                  <a:cubicBezTo>
                    <a:pt x="0" y="34465"/>
                    <a:pt x="34465" y="0"/>
                    <a:pt x="76980" y="0"/>
                  </a:cubicBezTo>
                  <a:close/>
                </a:path>
              </a:pathLst>
            </a:custGeom>
            <a:solidFill>
              <a:srgbClr val="19675F">
                <a:alpha val="53725"/>
              </a:srgbClr>
            </a:solidFill>
          </p:spPr>
        </p:sp>
        <p:sp>
          <p:nvSpPr>
            <p:cNvPr name="TextBox 11" id="11"/>
            <p:cNvSpPr txBox="true"/>
            <p:nvPr/>
          </p:nvSpPr>
          <p:spPr>
            <a:xfrm>
              <a:off x="0" y="-19050"/>
              <a:ext cx="153960" cy="935246"/>
            </a:xfrm>
            <a:prstGeom prst="rect">
              <a:avLst/>
            </a:prstGeom>
          </p:spPr>
          <p:txBody>
            <a:bodyPr anchor="ctr" rtlCol="false" tIns="50800" lIns="50800" bIns="50800" rIns="50800"/>
            <a:lstStyle/>
            <a:p>
              <a:pPr algn="ctr">
                <a:lnSpc>
                  <a:spcPts val="2859"/>
                </a:lnSpc>
              </a:pPr>
            </a:p>
          </p:txBody>
        </p:sp>
      </p:grpSp>
      <p:grpSp>
        <p:nvGrpSpPr>
          <p:cNvPr name="Group 12" id="12"/>
          <p:cNvGrpSpPr/>
          <p:nvPr/>
        </p:nvGrpSpPr>
        <p:grpSpPr>
          <a:xfrm rot="5400000">
            <a:off x="2191098" y="6217612"/>
            <a:ext cx="501297" cy="3035498"/>
            <a:chOff x="0" y="0"/>
            <a:chExt cx="153960" cy="932274"/>
          </a:xfrm>
        </p:grpSpPr>
        <p:sp>
          <p:nvSpPr>
            <p:cNvPr name="Freeform 13" id="13"/>
            <p:cNvSpPr/>
            <p:nvPr/>
          </p:nvSpPr>
          <p:spPr>
            <a:xfrm flipH="false" flipV="false" rot="0">
              <a:off x="0" y="0"/>
              <a:ext cx="153960" cy="932274"/>
            </a:xfrm>
            <a:custGeom>
              <a:avLst/>
              <a:gdLst/>
              <a:ahLst/>
              <a:cxnLst/>
              <a:rect r="r" b="b" t="t" l="l"/>
              <a:pathLst>
                <a:path h="932274" w="153960">
                  <a:moveTo>
                    <a:pt x="76980" y="0"/>
                  </a:moveTo>
                  <a:lnTo>
                    <a:pt x="76980" y="0"/>
                  </a:lnTo>
                  <a:cubicBezTo>
                    <a:pt x="119495" y="0"/>
                    <a:pt x="153960" y="34465"/>
                    <a:pt x="153960" y="76980"/>
                  </a:cubicBezTo>
                  <a:lnTo>
                    <a:pt x="153960" y="855294"/>
                  </a:lnTo>
                  <a:cubicBezTo>
                    <a:pt x="153960" y="897809"/>
                    <a:pt x="119495" y="932274"/>
                    <a:pt x="76980" y="932274"/>
                  </a:cubicBezTo>
                  <a:lnTo>
                    <a:pt x="76980" y="932274"/>
                  </a:lnTo>
                  <a:cubicBezTo>
                    <a:pt x="34465" y="932274"/>
                    <a:pt x="0" y="897809"/>
                    <a:pt x="0" y="855294"/>
                  </a:cubicBezTo>
                  <a:lnTo>
                    <a:pt x="0" y="76980"/>
                  </a:lnTo>
                  <a:cubicBezTo>
                    <a:pt x="0" y="34465"/>
                    <a:pt x="34465" y="0"/>
                    <a:pt x="76980" y="0"/>
                  </a:cubicBezTo>
                  <a:close/>
                </a:path>
              </a:pathLst>
            </a:custGeom>
            <a:solidFill>
              <a:srgbClr val="19675F">
                <a:alpha val="53725"/>
              </a:srgbClr>
            </a:solidFill>
          </p:spPr>
        </p:sp>
        <p:sp>
          <p:nvSpPr>
            <p:cNvPr name="TextBox 14" id="14"/>
            <p:cNvSpPr txBox="true"/>
            <p:nvPr/>
          </p:nvSpPr>
          <p:spPr>
            <a:xfrm>
              <a:off x="0" y="-19050"/>
              <a:ext cx="153960" cy="951324"/>
            </a:xfrm>
            <a:prstGeom prst="rect">
              <a:avLst/>
            </a:prstGeom>
          </p:spPr>
          <p:txBody>
            <a:bodyPr anchor="ctr" rtlCol="false" tIns="50800" lIns="50800" bIns="50800" rIns="50800"/>
            <a:lstStyle/>
            <a:p>
              <a:pPr algn="ctr">
                <a:lnSpc>
                  <a:spcPts val="2859"/>
                </a:lnSpc>
              </a:pPr>
            </a:p>
          </p:txBody>
        </p:sp>
      </p:grpSp>
      <p:sp>
        <p:nvSpPr>
          <p:cNvPr name="TextBox 15" id="15"/>
          <p:cNvSpPr txBox="true"/>
          <p:nvPr/>
        </p:nvSpPr>
        <p:spPr>
          <a:xfrm rot="0">
            <a:off x="1028700" y="1974939"/>
            <a:ext cx="15557879" cy="7960731"/>
          </a:xfrm>
          <a:prstGeom prst="rect">
            <a:avLst/>
          </a:prstGeom>
        </p:spPr>
        <p:txBody>
          <a:bodyPr anchor="t" rtlCol="false" tIns="0" lIns="0" bIns="0" rIns="0">
            <a:spAutoFit/>
          </a:bodyPr>
          <a:lstStyle/>
          <a:p>
            <a:pPr algn="l">
              <a:lnSpc>
                <a:spcPts val="2354"/>
              </a:lnSpc>
              <a:spcBef>
                <a:spcPct val="0"/>
              </a:spcBef>
            </a:pPr>
          </a:p>
          <a:p>
            <a:pPr algn="l">
              <a:lnSpc>
                <a:spcPts val="2354"/>
              </a:lnSpc>
              <a:spcBef>
                <a:spcPct val="0"/>
              </a:spcBef>
            </a:pPr>
            <a:r>
              <a:rPr lang="en-US" sz="1811" spc="90">
                <a:solidFill>
                  <a:srgbClr val="000000"/>
                </a:solidFill>
                <a:latin typeface="Open Sauce"/>
                <a:ea typeface="Open Sauce"/>
                <a:cs typeface="Open Sauce"/>
                <a:sym typeface="Open Sauce"/>
              </a:rPr>
              <a:t>La</a:t>
            </a:r>
            <a:r>
              <a:rPr lang="en-US" sz="1811" spc="90">
                <a:solidFill>
                  <a:srgbClr val="000000"/>
                </a:solidFill>
                <a:latin typeface="Open Sauce"/>
                <a:ea typeface="Open Sauce"/>
                <a:cs typeface="Open Sauce"/>
                <a:sym typeface="Open Sauce"/>
              </a:rPr>
              <a:t> empresa, a la</a:t>
            </a:r>
            <a:r>
              <a:rPr lang="en-US" sz="1811" spc="90" u="none">
                <a:solidFill>
                  <a:srgbClr val="000000"/>
                </a:solidFill>
                <a:latin typeface="Open Sauce"/>
                <a:ea typeface="Open Sauce"/>
                <a:cs typeface="Open Sauce"/>
                <a:sym typeface="Open Sauce"/>
              </a:rPr>
              <a:t> </a:t>
            </a:r>
            <a:r>
              <a:rPr lang="en-US" sz="1811" spc="90">
                <a:solidFill>
                  <a:srgbClr val="000000"/>
                </a:solidFill>
                <a:latin typeface="Open Sauce"/>
                <a:ea typeface="Open Sauce"/>
                <a:cs typeface="Open Sauce"/>
                <a:sym typeface="Open Sauce"/>
              </a:rPr>
              <a:t>h</a:t>
            </a:r>
            <a:r>
              <a:rPr lang="en-US" sz="1811" spc="90" u="none">
                <a:solidFill>
                  <a:srgbClr val="000000"/>
                </a:solidFill>
                <a:latin typeface="Open Sauce"/>
                <a:ea typeface="Open Sauce"/>
                <a:cs typeface="Open Sauce"/>
                <a:sym typeface="Open Sauce"/>
              </a:rPr>
              <a:t>o</a:t>
            </a:r>
            <a:r>
              <a:rPr lang="en-US" sz="1811" spc="90">
                <a:solidFill>
                  <a:srgbClr val="000000"/>
                </a:solidFill>
                <a:latin typeface="Open Sauce"/>
                <a:ea typeface="Open Sauce"/>
                <a:cs typeface="Open Sauce"/>
                <a:sym typeface="Open Sauce"/>
              </a:rPr>
              <a:t>ra </a:t>
            </a:r>
            <a:r>
              <a:rPr lang="en-US" sz="1811" spc="90" u="none">
                <a:solidFill>
                  <a:srgbClr val="000000"/>
                </a:solidFill>
                <a:latin typeface="Open Sauce"/>
                <a:ea typeface="Open Sauce"/>
                <a:cs typeface="Open Sauce"/>
                <a:sym typeface="Open Sauce"/>
              </a:rPr>
              <a:t>d</a:t>
            </a:r>
            <a:r>
              <a:rPr lang="en-US" sz="1811" spc="90">
                <a:solidFill>
                  <a:srgbClr val="000000"/>
                </a:solidFill>
                <a:latin typeface="Open Sauce"/>
                <a:ea typeface="Open Sauce"/>
                <a:cs typeface="Open Sauce"/>
                <a:sym typeface="Open Sauce"/>
              </a:rPr>
              <a:t>e distrib</a:t>
            </a:r>
            <a:r>
              <a:rPr lang="en-US" sz="1811" spc="90" u="none">
                <a:solidFill>
                  <a:srgbClr val="000000"/>
                </a:solidFill>
                <a:latin typeface="Open Sauce"/>
                <a:ea typeface="Open Sauce"/>
                <a:cs typeface="Open Sauce"/>
                <a:sym typeface="Open Sauce"/>
              </a:rPr>
              <a:t>uir </a:t>
            </a:r>
            <a:r>
              <a:rPr lang="en-US" sz="1811" spc="90">
                <a:solidFill>
                  <a:srgbClr val="000000"/>
                </a:solidFill>
                <a:latin typeface="Open Sauce"/>
                <a:ea typeface="Open Sauce"/>
                <a:cs typeface="Open Sauce"/>
                <a:sym typeface="Open Sauce"/>
              </a:rPr>
              <a:t>su</a:t>
            </a:r>
            <a:r>
              <a:rPr lang="en-US" sz="1811" spc="90" u="none">
                <a:solidFill>
                  <a:srgbClr val="000000"/>
                </a:solidFill>
                <a:latin typeface="Open Sauce"/>
                <a:ea typeface="Open Sauce"/>
                <a:cs typeface="Open Sauce"/>
                <a:sym typeface="Open Sauce"/>
              </a:rPr>
              <a:t> producto</a:t>
            </a:r>
            <a:r>
              <a:rPr lang="en-US" sz="1811" spc="90">
                <a:solidFill>
                  <a:srgbClr val="000000"/>
                </a:solidFill>
                <a:latin typeface="Open Sauce"/>
                <a:ea typeface="Open Sauce"/>
                <a:cs typeface="Open Sauce"/>
                <a:sym typeface="Open Sauce"/>
              </a:rPr>
              <a:t>,</a:t>
            </a:r>
            <a:r>
              <a:rPr lang="en-US" sz="1811" spc="90" u="none">
                <a:solidFill>
                  <a:srgbClr val="000000"/>
                </a:solidFill>
                <a:latin typeface="Open Sauce"/>
                <a:ea typeface="Open Sauce"/>
                <a:cs typeface="Open Sauce"/>
                <a:sym typeface="Open Sauce"/>
              </a:rPr>
              <a:t> </a:t>
            </a:r>
            <a:r>
              <a:rPr lang="en-US" sz="1811" spc="90">
                <a:solidFill>
                  <a:srgbClr val="000000"/>
                </a:solidFill>
                <a:latin typeface="Open Sauce"/>
                <a:ea typeface="Open Sauce"/>
                <a:cs typeface="Open Sauce"/>
                <a:sym typeface="Open Sauce"/>
              </a:rPr>
              <a:t>debe</a:t>
            </a:r>
            <a:r>
              <a:rPr lang="en-US" sz="1811" spc="90" u="none">
                <a:solidFill>
                  <a:srgbClr val="000000"/>
                </a:solidFill>
                <a:latin typeface="Open Sauce"/>
                <a:ea typeface="Open Sauce"/>
                <a:cs typeface="Open Sauce"/>
                <a:sym typeface="Open Sauce"/>
              </a:rPr>
              <a:t> el</a:t>
            </a:r>
            <a:r>
              <a:rPr lang="en-US" sz="1811" spc="90">
                <a:solidFill>
                  <a:srgbClr val="000000"/>
                </a:solidFill>
                <a:latin typeface="Open Sauce"/>
                <a:ea typeface="Open Sauce"/>
                <a:cs typeface="Open Sauce"/>
                <a:sym typeface="Open Sauce"/>
              </a:rPr>
              <a:t>egir</a:t>
            </a:r>
            <a:r>
              <a:rPr lang="en-US" sz="1811" spc="90" u="none">
                <a:solidFill>
                  <a:srgbClr val="000000"/>
                </a:solidFill>
                <a:latin typeface="Open Sauce"/>
                <a:ea typeface="Open Sauce"/>
                <a:cs typeface="Open Sauce"/>
                <a:sym typeface="Open Sauce"/>
              </a:rPr>
              <a:t> </a:t>
            </a:r>
            <a:r>
              <a:rPr lang="en-US" sz="1811" spc="90">
                <a:solidFill>
                  <a:srgbClr val="000000"/>
                </a:solidFill>
                <a:latin typeface="Open Sauce"/>
                <a:ea typeface="Open Sauce"/>
                <a:cs typeface="Open Sauce"/>
                <a:sym typeface="Open Sauce"/>
              </a:rPr>
              <a:t>qué t</a:t>
            </a:r>
            <a:r>
              <a:rPr lang="en-US" sz="1811" spc="90" u="none">
                <a:solidFill>
                  <a:srgbClr val="000000"/>
                </a:solidFill>
                <a:latin typeface="Open Sauce"/>
                <a:ea typeface="Open Sauce"/>
                <a:cs typeface="Open Sauce"/>
                <a:sym typeface="Open Sauce"/>
              </a:rPr>
              <a:t>i</a:t>
            </a:r>
            <a:r>
              <a:rPr lang="en-US" sz="1811" spc="90">
                <a:solidFill>
                  <a:srgbClr val="000000"/>
                </a:solidFill>
                <a:latin typeface="Open Sauce"/>
                <a:ea typeface="Open Sauce"/>
                <a:cs typeface="Open Sauce"/>
                <a:sym typeface="Open Sauce"/>
              </a:rPr>
              <a:t>po d</a:t>
            </a:r>
            <a:r>
              <a:rPr lang="en-US" sz="1811" spc="90" u="none">
                <a:solidFill>
                  <a:srgbClr val="000000"/>
                </a:solidFill>
                <a:latin typeface="Open Sauce"/>
                <a:ea typeface="Open Sauce"/>
                <a:cs typeface="Open Sauce"/>
                <a:sym typeface="Open Sauce"/>
              </a:rPr>
              <a:t>e</a:t>
            </a:r>
            <a:r>
              <a:rPr lang="en-US" sz="1811" spc="90">
                <a:solidFill>
                  <a:srgbClr val="000000"/>
                </a:solidFill>
                <a:latin typeface="Open Sauce"/>
                <a:ea typeface="Open Sauce"/>
                <a:cs typeface="Open Sauce"/>
                <a:sym typeface="Open Sauce"/>
              </a:rPr>
              <a:t> ca</a:t>
            </a:r>
            <a:r>
              <a:rPr lang="en-US" sz="1811" spc="90" u="none">
                <a:solidFill>
                  <a:srgbClr val="000000"/>
                </a:solidFill>
                <a:latin typeface="Open Sauce"/>
                <a:ea typeface="Open Sauce"/>
                <a:cs typeface="Open Sauce"/>
                <a:sym typeface="Open Sauce"/>
              </a:rPr>
              <a:t>n</a:t>
            </a:r>
            <a:r>
              <a:rPr lang="en-US" sz="1811" spc="90">
                <a:solidFill>
                  <a:srgbClr val="000000"/>
                </a:solidFill>
                <a:latin typeface="Open Sauce"/>
                <a:ea typeface="Open Sauce"/>
                <a:cs typeface="Open Sauce"/>
                <a:sym typeface="Open Sauce"/>
              </a:rPr>
              <a:t>al u</a:t>
            </a:r>
            <a:r>
              <a:rPr lang="en-US" sz="1811" spc="90" u="none">
                <a:solidFill>
                  <a:srgbClr val="000000"/>
                </a:solidFill>
                <a:latin typeface="Open Sauce"/>
                <a:ea typeface="Open Sauce"/>
                <a:cs typeface="Open Sauce"/>
                <a:sym typeface="Open Sauce"/>
              </a:rPr>
              <a:t>t</a:t>
            </a:r>
            <a:r>
              <a:rPr lang="en-US" sz="1811" spc="90">
                <a:solidFill>
                  <a:srgbClr val="000000"/>
                </a:solidFill>
                <a:latin typeface="Open Sauce"/>
                <a:ea typeface="Open Sauce"/>
                <a:cs typeface="Open Sauce"/>
                <a:sym typeface="Open Sauce"/>
              </a:rPr>
              <a:t>iliza</a:t>
            </a:r>
            <a:r>
              <a:rPr lang="en-US" sz="1811" spc="90" u="none">
                <a:solidFill>
                  <a:srgbClr val="000000"/>
                </a:solidFill>
                <a:latin typeface="Open Sauce"/>
                <a:ea typeface="Open Sauce"/>
                <a:cs typeface="Open Sauce"/>
                <a:sym typeface="Open Sauce"/>
              </a:rPr>
              <a:t> para l</a:t>
            </a:r>
            <a:r>
              <a:rPr lang="en-US" sz="1811" spc="90">
                <a:solidFill>
                  <a:srgbClr val="000000"/>
                </a:solidFill>
                <a:latin typeface="Open Sauce"/>
                <a:ea typeface="Open Sauce"/>
                <a:cs typeface="Open Sauce"/>
                <a:sym typeface="Open Sauce"/>
              </a:rPr>
              <a:t>l</a:t>
            </a:r>
            <a:r>
              <a:rPr lang="en-US" sz="1811" spc="90" u="none">
                <a:solidFill>
                  <a:srgbClr val="000000"/>
                </a:solidFill>
                <a:latin typeface="Open Sauce"/>
                <a:ea typeface="Open Sauce"/>
                <a:cs typeface="Open Sauce"/>
                <a:sym typeface="Open Sauce"/>
              </a:rPr>
              <a:t>ega</a:t>
            </a:r>
            <a:r>
              <a:rPr lang="en-US" sz="1811" spc="90">
                <a:solidFill>
                  <a:srgbClr val="000000"/>
                </a:solidFill>
                <a:latin typeface="Open Sauce"/>
                <a:ea typeface="Open Sauce"/>
                <a:cs typeface="Open Sauce"/>
                <a:sym typeface="Open Sauce"/>
              </a:rPr>
              <a:t>r al</a:t>
            </a:r>
            <a:r>
              <a:rPr lang="en-US" sz="1811" spc="90" u="none">
                <a:solidFill>
                  <a:srgbClr val="000000"/>
                </a:solidFill>
                <a:latin typeface="Open Sauce"/>
                <a:ea typeface="Open Sauce"/>
                <a:cs typeface="Open Sauce"/>
                <a:sym typeface="Open Sauce"/>
              </a:rPr>
              <a:t> </a:t>
            </a:r>
            <a:r>
              <a:rPr lang="en-US" sz="1811" spc="90">
                <a:solidFill>
                  <a:srgbClr val="000000"/>
                </a:solidFill>
                <a:latin typeface="Open Sauce"/>
                <a:ea typeface="Open Sauce"/>
                <a:cs typeface="Open Sauce"/>
                <a:sym typeface="Open Sauce"/>
              </a:rPr>
              <a:t>cl</a:t>
            </a:r>
            <a:r>
              <a:rPr lang="en-US" sz="1811" spc="90" u="none">
                <a:solidFill>
                  <a:srgbClr val="000000"/>
                </a:solidFill>
                <a:latin typeface="Open Sauce"/>
                <a:ea typeface="Open Sauce"/>
                <a:cs typeface="Open Sauce"/>
                <a:sym typeface="Open Sauce"/>
              </a:rPr>
              <a:t>i</a:t>
            </a:r>
            <a:r>
              <a:rPr lang="en-US" sz="1811" spc="90">
                <a:solidFill>
                  <a:srgbClr val="000000"/>
                </a:solidFill>
                <a:latin typeface="Open Sauce"/>
                <a:ea typeface="Open Sauce"/>
                <a:cs typeface="Open Sauce"/>
                <a:sym typeface="Open Sauce"/>
              </a:rPr>
              <a:t>e</a:t>
            </a:r>
            <a:r>
              <a:rPr lang="en-US" sz="1811" spc="90" u="none">
                <a:solidFill>
                  <a:srgbClr val="000000"/>
                </a:solidFill>
                <a:latin typeface="Open Sauce"/>
                <a:ea typeface="Open Sauce"/>
                <a:cs typeface="Open Sauce"/>
                <a:sym typeface="Open Sauce"/>
              </a:rPr>
              <a:t>n</a:t>
            </a:r>
            <a:r>
              <a:rPr lang="en-US" sz="1811" spc="90">
                <a:solidFill>
                  <a:srgbClr val="000000"/>
                </a:solidFill>
                <a:latin typeface="Open Sauce"/>
                <a:ea typeface="Open Sauce"/>
                <a:cs typeface="Open Sauce"/>
                <a:sym typeface="Open Sauce"/>
              </a:rPr>
              <a:t>t</a:t>
            </a:r>
            <a:r>
              <a:rPr lang="en-US" sz="1811" spc="90" u="none">
                <a:solidFill>
                  <a:srgbClr val="000000"/>
                </a:solidFill>
                <a:latin typeface="Open Sauce"/>
                <a:ea typeface="Open Sauce"/>
                <a:cs typeface="Open Sauce"/>
                <a:sym typeface="Open Sauce"/>
              </a:rPr>
              <a:t>e</a:t>
            </a:r>
            <a:r>
              <a:rPr lang="en-US" sz="1811" spc="90">
                <a:solidFill>
                  <a:srgbClr val="000000"/>
                </a:solidFill>
                <a:latin typeface="Open Sauce"/>
                <a:ea typeface="Open Sauce"/>
                <a:cs typeface="Open Sauce"/>
                <a:sym typeface="Open Sauce"/>
              </a:rPr>
              <a:t>.</a:t>
            </a:r>
          </a:p>
          <a:p>
            <a:pPr algn="l">
              <a:lnSpc>
                <a:spcPts val="2354"/>
              </a:lnSpc>
              <a:spcBef>
                <a:spcPct val="0"/>
              </a:spcBef>
            </a:pPr>
          </a:p>
          <a:p>
            <a:pPr algn="l">
              <a:lnSpc>
                <a:spcPts val="2354"/>
              </a:lnSpc>
              <a:spcBef>
                <a:spcPct val="0"/>
              </a:spcBef>
            </a:pPr>
            <a:r>
              <a:rPr lang="en-US" sz="1811" spc="90">
                <a:solidFill>
                  <a:srgbClr val="000000"/>
                </a:solidFill>
                <a:latin typeface="Open Sauce"/>
                <a:ea typeface="Open Sauce"/>
                <a:cs typeface="Open Sauce"/>
                <a:sym typeface="Open Sauce"/>
              </a:rPr>
              <a:t>E</a:t>
            </a:r>
            <a:r>
              <a:rPr lang="en-US" sz="1811" spc="90" u="none">
                <a:solidFill>
                  <a:srgbClr val="000000"/>
                </a:solidFill>
                <a:latin typeface="Open Sauce"/>
                <a:ea typeface="Open Sauce"/>
                <a:cs typeface="Open Sauce"/>
                <a:sym typeface="Open Sauce"/>
              </a:rPr>
              <a:t>n el </a:t>
            </a:r>
            <a:r>
              <a:rPr lang="en-US" sz="1811" spc="90">
                <a:solidFill>
                  <a:srgbClr val="000000"/>
                </a:solidFill>
                <a:latin typeface="Open Sauce"/>
                <a:ea typeface="Open Sauce"/>
                <a:cs typeface="Open Sauce"/>
                <a:sym typeface="Open Sauce"/>
              </a:rPr>
              <a:t>caso de </a:t>
            </a:r>
            <a:r>
              <a:rPr lang="en-US" sz="1811" spc="90" u="none">
                <a:solidFill>
                  <a:srgbClr val="000000"/>
                </a:solidFill>
                <a:latin typeface="Open Sauce"/>
                <a:ea typeface="Open Sauce"/>
                <a:cs typeface="Open Sauce"/>
                <a:sym typeface="Open Sauce"/>
              </a:rPr>
              <a:t>u</a:t>
            </a:r>
            <a:r>
              <a:rPr lang="en-US" sz="1811" spc="90">
                <a:solidFill>
                  <a:srgbClr val="000000"/>
                </a:solidFill>
                <a:latin typeface="Open Sauce"/>
                <a:ea typeface="Open Sauce"/>
                <a:cs typeface="Open Sauce"/>
                <a:sym typeface="Open Sauce"/>
              </a:rPr>
              <a:t>n f</a:t>
            </a:r>
            <a:r>
              <a:rPr lang="en-US" sz="1811" spc="90" u="none">
                <a:solidFill>
                  <a:srgbClr val="000000"/>
                </a:solidFill>
                <a:latin typeface="Open Sauce"/>
                <a:ea typeface="Open Sauce"/>
                <a:cs typeface="Open Sauce"/>
                <a:sym typeface="Open Sauce"/>
              </a:rPr>
              <a:t>a</a:t>
            </a:r>
            <a:r>
              <a:rPr lang="en-US" sz="1811" spc="90">
                <a:solidFill>
                  <a:srgbClr val="000000"/>
                </a:solidFill>
                <a:latin typeface="Open Sauce"/>
                <a:ea typeface="Open Sauce"/>
                <a:cs typeface="Open Sauce"/>
                <a:sym typeface="Open Sauce"/>
              </a:rPr>
              <a:t>b</a:t>
            </a:r>
            <a:r>
              <a:rPr lang="en-US" sz="1811" spc="90" u="none">
                <a:solidFill>
                  <a:srgbClr val="000000"/>
                </a:solidFill>
                <a:latin typeface="Open Sauce"/>
                <a:ea typeface="Open Sauce"/>
                <a:cs typeface="Open Sauce"/>
                <a:sym typeface="Open Sauce"/>
              </a:rPr>
              <a:t>r</a:t>
            </a:r>
            <a:r>
              <a:rPr lang="en-US" sz="1811" spc="90">
                <a:solidFill>
                  <a:srgbClr val="000000"/>
                </a:solidFill>
                <a:latin typeface="Open Sauce"/>
                <a:ea typeface="Open Sauce"/>
                <a:cs typeface="Open Sauce"/>
                <a:sym typeface="Open Sauce"/>
              </a:rPr>
              <a:t>i</a:t>
            </a:r>
            <a:r>
              <a:rPr lang="en-US" sz="1811" spc="90" u="none">
                <a:solidFill>
                  <a:srgbClr val="000000"/>
                </a:solidFill>
                <a:latin typeface="Open Sauce"/>
                <a:ea typeface="Open Sauce"/>
                <a:cs typeface="Open Sauce"/>
                <a:sym typeface="Open Sauce"/>
              </a:rPr>
              <a:t>cante que </a:t>
            </a:r>
            <a:r>
              <a:rPr lang="en-US" sz="1811" spc="90">
                <a:solidFill>
                  <a:srgbClr val="000000"/>
                </a:solidFill>
                <a:latin typeface="Open Sauce"/>
                <a:ea typeface="Open Sauce"/>
                <a:cs typeface="Open Sauce"/>
                <a:sym typeface="Open Sauce"/>
              </a:rPr>
              <a:t>vaya a v</a:t>
            </a:r>
            <a:r>
              <a:rPr lang="en-US" sz="1811" spc="90" u="none">
                <a:solidFill>
                  <a:srgbClr val="000000"/>
                </a:solidFill>
                <a:latin typeface="Open Sauce"/>
                <a:ea typeface="Open Sauce"/>
                <a:cs typeface="Open Sauce"/>
                <a:sym typeface="Open Sauce"/>
              </a:rPr>
              <a:t>e</a:t>
            </a:r>
            <a:r>
              <a:rPr lang="en-US" sz="1811" spc="90">
                <a:solidFill>
                  <a:srgbClr val="000000"/>
                </a:solidFill>
                <a:latin typeface="Open Sauce"/>
                <a:ea typeface="Open Sauce"/>
                <a:cs typeface="Open Sauce"/>
                <a:sym typeface="Open Sauce"/>
              </a:rPr>
              <a:t>nd</a:t>
            </a:r>
            <a:r>
              <a:rPr lang="en-US" sz="1811" spc="90" u="none">
                <a:solidFill>
                  <a:srgbClr val="000000"/>
                </a:solidFill>
                <a:latin typeface="Open Sauce"/>
                <a:ea typeface="Open Sauce"/>
                <a:cs typeface="Open Sauce"/>
                <a:sym typeface="Open Sauce"/>
              </a:rPr>
              <a:t>e</a:t>
            </a:r>
            <a:r>
              <a:rPr lang="en-US" sz="1811" spc="90">
                <a:solidFill>
                  <a:srgbClr val="000000"/>
                </a:solidFill>
                <a:latin typeface="Open Sauce"/>
                <a:ea typeface="Open Sauce"/>
                <a:cs typeface="Open Sauce"/>
                <a:sym typeface="Open Sauce"/>
              </a:rPr>
              <a:t>r a través de tiendas existen 3 opciones:</a:t>
            </a:r>
          </a:p>
          <a:p>
            <a:pPr algn="l">
              <a:lnSpc>
                <a:spcPts val="2354"/>
              </a:lnSpc>
              <a:spcBef>
                <a:spcPct val="0"/>
              </a:spcBef>
            </a:pPr>
          </a:p>
          <a:p>
            <a:pPr algn="l">
              <a:lnSpc>
                <a:spcPts val="2354"/>
              </a:lnSpc>
              <a:spcBef>
                <a:spcPct val="0"/>
              </a:spcBef>
            </a:pPr>
            <a:r>
              <a:rPr lang="en-US" b="true" sz="1811" spc="90">
                <a:solidFill>
                  <a:srgbClr val="000000"/>
                </a:solidFill>
                <a:latin typeface="Open Sauce Bold"/>
                <a:ea typeface="Open Sauce Bold"/>
                <a:cs typeface="Open Sauce Bold"/>
                <a:sym typeface="Open Sauce Bold"/>
              </a:rPr>
              <a:t>Distribución intensiva</a:t>
            </a:r>
          </a:p>
          <a:p>
            <a:pPr algn="l">
              <a:lnSpc>
                <a:spcPts val="2354"/>
              </a:lnSpc>
              <a:spcBef>
                <a:spcPct val="0"/>
              </a:spcBef>
            </a:pPr>
          </a:p>
          <a:p>
            <a:pPr algn="l" marL="391099" indent="-195550" lvl="1">
              <a:lnSpc>
                <a:spcPts val="2354"/>
              </a:lnSpc>
              <a:spcBef>
                <a:spcPct val="0"/>
              </a:spcBef>
              <a:buFont typeface="Arial"/>
              <a:buChar char="•"/>
            </a:pPr>
            <a:r>
              <a:rPr lang="en-US" sz="1811" spc="90">
                <a:solidFill>
                  <a:srgbClr val="000000"/>
                </a:solidFill>
                <a:latin typeface="Open Sauce"/>
                <a:ea typeface="Open Sauce"/>
                <a:cs typeface="Open Sauce"/>
                <a:sym typeface="Open Sauce"/>
              </a:rPr>
              <a:t>La finalidad es </a:t>
            </a:r>
            <a:r>
              <a:rPr lang="en-US" b="true" sz="1811" spc="90">
                <a:solidFill>
                  <a:srgbClr val="000000"/>
                </a:solidFill>
                <a:latin typeface="Open Sauce Bold"/>
                <a:ea typeface="Open Sauce Bold"/>
                <a:cs typeface="Open Sauce Bold"/>
                <a:sym typeface="Open Sauce Bold"/>
              </a:rPr>
              <a:t>que llegue el producto al mayor número de clientes</a:t>
            </a:r>
            <a:r>
              <a:rPr lang="en-US" sz="1811" spc="90">
                <a:solidFill>
                  <a:srgbClr val="000000"/>
                </a:solidFill>
                <a:latin typeface="Open Sauce"/>
                <a:ea typeface="Open Sauce"/>
                <a:cs typeface="Open Sauce"/>
                <a:sym typeface="Open Sauce"/>
              </a:rPr>
              <a:t> y</a:t>
            </a:r>
            <a:r>
              <a:rPr lang="en-US" sz="1811" spc="90">
                <a:solidFill>
                  <a:srgbClr val="000000"/>
                </a:solidFill>
                <a:latin typeface="Open Sauce"/>
                <a:ea typeface="Open Sauce"/>
                <a:cs typeface="Open Sauce"/>
                <a:sym typeface="Open Sauce"/>
              </a:rPr>
              <a:t> que t</a:t>
            </a:r>
            <a:r>
              <a:rPr lang="en-US" sz="1811" spc="90">
                <a:solidFill>
                  <a:srgbClr val="000000"/>
                </a:solidFill>
                <a:latin typeface="Open Sauce"/>
                <a:ea typeface="Open Sauce"/>
                <a:cs typeface="Open Sauce"/>
                <a:sym typeface="Open Sauce"/>
              </a:rPr>
              <a:t>engan fác</a:t>
            </a:r>
            <a:r>
              <a:rPr lang="en-US" sz="1811" spc="90">
                <a:solidFill>
                  <a:srgbClr val="000000"/>
                </a:solidFill>
                <a:latin typeface="Open Sauce"/>
                <a:ea typeface="Open Sauce"/>
                <a:cs typeface="Open Sauce"/>
                <a:sym typeface="Open Sauce"/>
              </a:rPr>
              <a:t>il </a:t>
            </a:r>
            <a:r>
              <a:rPr lang="en-US" sz="1811" spc="90">
                <a:solidFill>
                  <a:srgbClr val="000000"/>
                </a:solidFill>
                <a:latin typeface="Open Sauce"/>
                <a:ea typeface="Open Sauce"/>
                <a:cs typeface="Open Sauce"/>
                <a:sym typeface="Open Sauce"/>
              </a:rPr>
              <a:t>el acceso a su compra, por ello </a:t>
            </a:r>
            <a:r>
              <a:rPr lang="en-US" b="true" sz="1811" spc="90">
                <a:solidFill>
                  <a:srgbClr val="000000"/>
                </a:solidFill>
                <a:latin typeface="Open Sauce Bold"/>
                <a:ea typeface="Open Sauce Bold"/>
                <a:cs typeface="Open Sauce Bold"/>
                <a:sym typeface="Open Sauce Bold"/>
              </a:rPr>
              <a:t>el producto se distribuye en todos los posible</a:t>
            </a:r>
            <a:r>
              <a:rPr lang="en-US" b="true" sz="1811" spc="90">
                <a:solidFill>
                  <a:srgbClr val="000000"/>
                </a:solidFill>
                <a:latin typeface="Open Sauce Bold"/>
                <a:ea typeface="Open Sauce Bold"/>
                <a:cs typeface="Open Sauce Bold"/>
                <a:sym typeface="Open Sauce Bold"/>
              </a:rPr>
              <a:t>s lugares de venta</a:t>
            </a:r>
            <a:r>
              <a:rPr lang="en-US" sz="1811" spc="90">
                <a:solidFill>
                  <a:srgbClr val="000000"/>
                </a:solidFill>
                <a:latin typeface="Open Sauce"/>
                <a:ea typeface="Open Sauce"/>
                <a:cs typeface="Open Sauce"/>
                <a:sym typeface="Open Sauce"/>
              </a:rPr>
              <a:t>, por tanto, el número de minoristas es alto.</a:t>
            </a:r>
          </a:p>
          <a:p>
            <a:pPr algn="l">
              <a:lnSpc>
                <a:spcPts val="2354"/>
              </a:lnSpc>
              <a:spcBef>
                <a:spcPct val="0"/>
              </a:spcBef>
            </a:pPr>
          </a:p>
          <a:p>
            <a:pPr algn="l">
              <a:lnSpc>
                <a:spcPts val="2354"/>
              </a:lnSpc>
            </a:pPr>
            <a:r>
              <a:rPr lang="en-US" sz="1811" spc="90">
                <a:solidFill>
                  <a:srgbClr val="000000"/>
                </a:solidFill>
                <a:latin typeface="Open Sauce"/>
                <a:ea typeface="Open Sauce"/>
                <a:cs typeface="Open Sauce"/>
                <a:sym typeface="Open Sauce"/>
              </a:rPr>
              <a:t>-&gt; Por ejemplo, la Coca-cola la podemos comprar en multitud de puntos de venta (comercios y bares), o l</a:t>
            </a:r>
            <a:r>
              <a:rPr lang="en-US" sz="1811" spc="90">
                <a:solidFill>
                  <a:srgbClr val="000000"/>
                </a:solidFill>
                <a:latin typeface="Open Sauce"/>
                <a:ea typeface="Open Sauce"/>
                <a:cs typeface="Open Sauce"/>
                <a:sym typeface="Open Sauce"/>
              </a:rPr>
              <a:t>a</a:t>
            </a:r>
            <a:r>
              <a:rPr lang="en-US" sz="1811" spc="90">
                <a:solidFill>
                  <a:srgbClr val="000000"/>
                </a:solidFill>
                <a:latin typeface="Open Sauce"/>
                <a:ea typeface="Open Sauce"/>
                <a:cs typeface="Open Sauce"/>
                <a:sym typeface="Open Sauce"/>
              </a:rPr>
              <a:t>s</a:t>
            </a:r>
            <a:r>
              <a:rPr lang="en-US" sz="1811" spc="90">
                <a:solidFill>
                  <a:srgbClr val="000000"/>
                </a:solidFill>
                <a:latin typeface="Open Sauce"/>
                <a:ea typeface="Open Sauce"/>
                <a:cs typeface="Open Sauce"/>
                <a:sym typeface="Open Sauce"/>
              </a:rPr>
              <a:t> </a:t>
            </a:r>
            <a:r>
              <a:rPr lang="en-US" sz="1811" spc="90">
                <a:solidFill>
                  <a:srgbClr val="000000"/>
                </a:solidFill>
                <a:latin typeface="Open Sauce"/>
                <a:ea typeface="Open Sauce"/>
                <a:cs typeface="Open Sauce"/>
                <a:sym typeface="Open Sauce"/>
              </a:rPr>
              <a:t>f</a:t>
            </a:r>
            <a:r>
              <a:rPr lang="en-US" sz="1811" spc="90">
                <a:solidFill>
                  <a:srgbClr val="000000"/>
                </a:solidFill>
                <a:latin typeface="Open Sauce"/>
                <a:ea typeface="Open Sauce"/>
                <a:cs typeface="Open Sauce"/>
                <a:sym typeface="Open Sauce"/>
              </a:rPr>
              <a:t>r</a:t>
            </a:r>
            <a:r>
              <a:rPr lang="en-US" sz="1811" spc="90">
                <a:solidFill>
                  <a:srgbClr val="000000"/>
                </a:solidFill>
                <a:latin typeface="Open Sauce"/>
                <a:ea typeface="Open Sauce"/>
                <a:cs typeface="Open Sauce"/>
                <a:sym typeface="Open Sauce"/>
              </a:rPr>
              <a:t>u</a:t>
            </a:r>
            <a:r>
              <a:rPr lang="en-US" sz="1811" spc="90">
                <a:solidFill>
                  <a:srgbClr val="000000"/>
                </a:solidFill>
                <a:latin typeface="Open Sauce"/>
                <a:ea typeface="Open Sauce"/>
                <a:cs typeface="Open Sauce"/>
                <a:sym typeface="Open Sauce"/>
              </a:rPr>
              <a:t>t</a:t>
            </a:r>
            <a:r>
              <a:rPr lang="en-US" sz="1811" spc="90">
                <a:solidFill>
                  <a:srgbClr val="000000"/>
                </a:solidFill>
                <a:latin typeface="Open Sauce"/>
                <a:ea typeface="Open Sauce"/>
                <a:cs typeface="Open Sauce"/>
                <a:sym typeface="Open Sauce"/>
              </a:rPr>
              <a:t>as y verduras s</a:t>
            </a:r>
            <a:r>
              <a:rPr lang="en-US" sz="1811" spc="90">
                <a:solidFill>
                  <a:srgbClr val="000000"/>
                </a:solidFill>
                <a:latin typeface="Open Sauce"/>
                <a:ea typeface="Open Sauce"/>
                <a:cs typeface="Open Sauce"/>
                <a:sym typeface="Open Sauce"/>
              </a:rPr>
              <a:t>e distrib</a:t>
            </a:r>
            <a:r>
              <a:rPr lang="en-US" sz="1811" spc="90">
                <a:solidFill>
                  <a:srgbClr val="000000"/>
                </a:solidFill>
                <a:latin typeface="Open Sauce"/>
                <a:ea typeface="Open Sauce"/>
                <a:cs typeface="Open Sauce"/>
                <a:sym typeface="Open Sauce"/>
              </a:rPr>
              <a:t>uye</a:t>
            </a:r>
            <a:r>
              <a:rPr lang="en-US" sz="1811" spc="90">
                <a:solidFill>
                  <a:srgbClr val="000000"/>
                </a:solidFill>
                <a:latin typeface="Open Sauce"/>
                <a:ea typeface="Open Sauce"/>
                <a:cs typeface="Open Sauce"/>
                <a:sym typeface="Open Sauce"/>
              </a:rPr>
              <a:t>n en gr</a:t>
            </a:r>
            <a:r>
              <a:rPr lang="en-US" sz="1811" spc="90">
                <a:solidFill>
                  <a:srgbClr val="000000"/>
                </a:solidFill>
                <a:latin typeface="Open Sauce"/>
                <a:ea typeface="Open Sauce"/>
                <a:cs typeface="Open Sauce"/>
                <a:sym typeface="Open Sauce"/>
              </a:rPr>
              <a:t>an núme</a:t>
            </a:r>
            <a:r>
              <a:rPr lang="en-US" sz="1811" spc="90">
                <a:solidFill>
                  <a:srgbClr val="000000"/>
                </a:solidFill>
                <a:latin typeface="Open Sauce"/>
                <a:ea typeface="Open Sauce"/>
                <a:cs typeface="Open Sauce"/>
                <a:sym typeface="Open Sauce"/>
              </a:rPr>
              <a:t>ro d</a:t>
            </a:r>
            <a:r>
              <a:rPr lang="en-US" sz="1811" spc="90">
                <a:solidFill>
                  <a:srgbClr val="000000"/>
                </a:solidFill>
                <a:latin typeface="Open Sauce"/>
                <a:ea typeface="Open Sauce"/>
                <a:cs typeface="Open Sauce"/>
                <a:sym typeface="Open Sauce"/>
              </a:rPr>
              <a:t>e</a:t>
            </a:r>
            <a:r>
              <a:rPr lang="en-US" sz="1811" spc="90">
                <a:solidFill>
                  <a:srgbClr val="000000"/>
                </a:solidFill>
                <a:latin typeface="Open Sauce"/>
                <a:ea typeface="Open Sauce"/>
                <a:cs typeface="Open Sauce"/>
                <a:sym typeface="Open Sauce"/>
              </a:rPr>
              <a:t> tie</a:t>
            </a:r>
            <a:r>
              <a:rPr lang="en-US" sz="1811" spc="90">
                <a:solidFill>
                  <a:srgbClr val="000000"/>
                </a:solidFill>
                <a:latin typeface="Open Sauce"/>
                <a:ea typeface="Open Sauce"/>
                <a:cs typeface="Open Sauce"/>
                <a:sym typeface="Open Sauce"/>
              </a:rPr>
              <a:t>ndas minor</a:t>
            </a:r>
            <a:r>
              <a:rPr lang="en-US" sz="1811" spc="90">
                <a:solidFill>
                  <a:srgbClr val="000000"/>
                </a:solidFill>
                <a:latin typeface="Open Sauce"/>
                <a:ea typeface="Open Sauce"/>
                <a:cs typeface="Open Sauce"/>
                <a:sym typeface="Open Sauce"/>
              </a:rPr>
              <a:t>istas (verdulerías-fruterías-hipermerc</a:t>
            </a:r>
            <a:r>
              <a:rPr lang="en-US" sz="1811" spc="90">
                <a:solidFill>
                  <a:srgbClr val="000000"/>
                </a:solidFill>
                <a:latin typeface="Open Sauce"/>
                <a:ea typeface="Open Sauce"/>
                <a:cs typeface="Open Sauce"/>
                <a:sym typeface="Open Sauce"/>
              </a:rPr>
              <a:t>ados).</a:t>
            </a:r>
          </a:p>
          <a:p>
            <a:pPr algn="l">
              <a:lnSpc>
                <a:spcPts val="2354"/>
              </a:lnSpc>
            </a:pPr>
          </a:p>
          <a:p>
            <a:pPr algn="l">
              <a:lnSpc>
                <a:spcPts val="2354"/>
              </a:lnSpc>
            </a:pPr>
            <a:r>
              <a:rPr lang="en-US" b="true" sz="1811" spc="90">
                <a:solidFill>
                  <a:srgbClr val="000000"/>
                </a:solidFill>
                <a:latin typeface="Open Sauce Bold"/>
                <a:ea typeface="Open Sauce Bold"/>
                <a:cs typeface="Open Sauce Bold"/>
                <a:sym typeface="Open Sauce Bold"/>
              </a:rPr>
              <a:t>Distribución selectiva</a:t>
            </a:r>
          </a:p>
          <a:p>
            <a:pPr algn="l">
              <a:lnSpc>
                <a:spcPts val="2354"/>
              </a:lnSpc>
            </a:pPr>
          </a:p>
          <a:p>
            <a:pPr algn="l" marL="391099" indent="-195550" lvl="1">
              <a:lnSpc>
                <a:spcPts val="2354"/>
              </a:lnSpc>
              <a:buFont typeface="Arial"/>
              <a:buChar char="•"/>
            </a:pPr>
            <a:r>
              <a:rPr lang="en-US" sz="1811" spc="90">
                <a:solidFill>
                  <a:srgbClr val="000000"/>
                </a:solidFill>
                <a:latin typeface="Open Sauce"/>
                <a:ea typeface="Open Sauce"/>
                <a:cs typeface="Open Sauce"/>
                <a:sym typeface="Open Sauce"/>
              </a:rPr>
              <a:t>Es distribuir el producto a través de un </a:t>
            </a:r>
            <a:r>
              <a:rPr lang="en-US" b="true" sz="1811" spc="90">
                <a:solidFill>
                  <a:srgbClr val="000000"/>
                </a:solidFill>
                <a:latin typeface="Open Sauce Bold"/>
                <a:ea typeface="Open Sauce Bold"/>
                <a:cs typeface="Open Sauce Bold"/>
                <a:sym typeface="Open Sauce Bold"/>
              </a:rPr>
              <a:t>número reducido de minoristas</a:t>
            </a:r>
            <a:r>
              <a:rPr lang="en-US" sz="1811" spc="90">
                <a:solidFill>
                  <a:srgbClr val="000000"/>
                </a:solidFill>
                <a:latin typeface="Open Sauce"/>
                <a:ea typeface="Open Sauce"/>
                <a:cs typeface="Open Sauce"/>
                <a:sym typeface="Open Sauce"/>
              </a:rPr>
              <a:t>. Se utilizan e</a:t>
            </a:r>
            <a:r>
              <a:rPr lang="en-US" sz="1811" spc="90">
                <a:solidFill>
                  <a:srgbClr val="000000"/>
                </a:solidFill>
                <a:latin typeface="Open Sauce"/>
                <a:ea typeface="Open Sauce"/>
                <a:cs typeface="Open Sauce"/>
                <a:sym typeface="Open Sauce"/>
              </a:rPr>
              <a:t>n b</a:t>
            </a:r>
            <a:r>
              <a:rPr lang="en-US" sz="1811" spc="90" u="none">
                <a:solidFill>
                  <a:srgbClr val="000000"/>
                </a:solidFill>
                <a:latin typeface="Open Sauce"/>
                <a:ea typeface="Open Sauce"/>
                <a:cs typeface="Open Sauce"/>
                <a:sym typeface="Open Sauce"/>
              </a:rPr>
              <a:t>i</a:t>
            </a:r>
            <a:r>
              <a:rPr lang="en-US" sz="1811" spc="90">
                <a:solidFill>
                  <a:srgbClr val="000000"/>
                </a:solidFill>
                <a:latin typeface="Open Sauce"/>
                <a:ea typeface="Open Sauce"/>
                <a:cs typeface="Open Sauce"/>
                <a:sym typeface="Open Sauce"/>
              </a:rPr>
              <a:t>ene</a:t>
            </a:r>
            <a:r>
              <a:rPr lang="en-US" sz="1811" spc="90" u="none">
                <a:solidFill>
                  <a:srgbClr val="000000"/>
                </a:solidFill>
                <a:latin typeface="Open Sauce"/>
                <a:ea typeface="Open Sauce"/>
                <a:cs typeface="Open Sauce"/>
                <a:sym typeface="Open Sauce"/>
              </a:rPr>
              <a:t>s de </a:t>
            </a:r>
            <a:r>
              <a:rPr lang="en-US" sz="1811" spc="90">
                <a:solidFill>
                  <a:srgbClr val="000000"/>
                </a:solidFill>
                <a:latin typeface="Open Sauce"/>
                <a:ea typeface="Open Sauce"/>
                <a:cs typeface="Open Sauce"/>
                <a:sym typeface="Open Sauce"/>
              </a:rPr>
              <a:t>comp</a:t>
            </a:r>
            <a:r>
              <a:rPr lang="en-US" sz="1811" spc="90" u="none">
                <a:solidFill>
                  <a:srgbClr val="000000"/>
                </a:solidFill>
                <a:latin typeface="Open Sauce"/>
                <a:ea typeface="Open Sauce"/>
                <a:cs typeface="Open Sauce"/>
                <a:sym typeface="Open Sauce"/>
              </a:rPr>
              <a:t>r</a:t>
            </a:r>
            <a:r>
              <a:rPr lang="en-US" sz="1811" spc="90">
                <a:solidFill>
                  <a:srgbClr val="000000"/>
                </a:solidFill>
                <a:latin typeface="Open Sauce"/>
                <a:ea typeface="Open Sauce"/>
                <a:cs typeface="Open Sauce"/>
                <a:sym typeface="Open Sauce"/>
              </a:rPr>
              <a:t>a </a:t>
            </a:r>
            <a:r>
              <a:rPr lang="en-US" sz="1811" spc="90" u="none">
                <a:solidFill>
                  <a:srgbClr val="000000"/>
                </a:solidFill>
                <a:latin typeface="Open Sauce"/>
                <a:ea typeface="Open Sauce"/>
                <a:cs typeface="Open Sauce"/>
                <a:sym typeface="Open Sauce"/>
              </a:rPr>
              <a:t>e</a:t>
            </a:r>
            <a:r>
              <a:rPr lang="en-US" sz="1811" spc="90">
                <a:solidFill>
                  <a:srgbClr val="000000"/>
                </a:solidFill>
                <a:latin typeface="Open Sauce"/>
                <a:ea typeface="Open Sauce"/>
                <a:cs typeface="Open Sauce"/>
                <a:sym typeface="Open Sauce"/>
              </a:rPr>
              <a:t>sporá</a:t>
            </a:r>
            <a:r>
              <a:rPr lang="en-US" sz="1811" spc="90" u="none">
                <a:solidFill>
                  <a:srgbClr val="000000"/>
                </a:solidFill>
                <a:latin typeface="Open Sauce"/>
                <a:ea typeface="Open Sauce"/>
                <a:cs typeface="Open Sauce"/>
                <a:sym typeface="Open Sauce"/>
              </a:rPr>
              <a:t>di</a:t>
            </a:r>
            <a:r>
              <a:rPr lang="en-US" sz="1811" spc="90">
                <a:solidFill>
                  <a:srgbClr val="000000"/>
                </a:solidFill>
                <a:latin typeface="Open Sauce"/>
                <a:ea typeface="Open Sauce"/>
                <a:cs typeface="Open Sauce"/>
                <a:sym typeface="Open Sauce"/>
              </a:rPr>
              <a:t>c</a:t>
            </a:r>
            <a:r>
              <a:rPr lang="en-US" sz="1811" spc="90" u="none">
                <a:solidFill>
                  <a:srgbClr val="000000"/>
                </a:solidFill>
                <a:latin typeface="Open Sauce"/>
                <a:ea typeface="Open Sauce"/>
                <a:cs typeface="Open Sauce"/>
                <a:sym typeface="Open Sauce"/>
              </a:rPr>
              <a:t>a.</a:t>
            </a:r>
          </a:p>
          <a:p>
            <a:pPr algn="l">
              <a:lnSpc>
                <a:spcPts val="2354"/>
              </a:lnSpc>
            </a:pPr>
          </a:p>
          <a:p>
            <a:pPr algn="l">
              <a:lnSpc>
                <a:spcPts val="2354"/>
              </a:lnSpc>
            </a:pPr>
            <a:r>
              <a:rPr lang="en-US" sz="1811" spc="90" u="none">
                <a:solidFill>
                  <a:srgbClr val="000000"/>
                </a:solidFill>
                <a:latin typeface="Open Sauce"/>
                <a:ea typeface="Open Sauce"/>
                <a:cs typeface="Open Sauce"/>
                <a:sym typeface="Open Sauce"/>
              </a:rPr>
              <a:t>-&gt; Por ejemplo, </a:t>
            </a:r>
            <a:r>
              <a:rPr lang="en-US" sz="1811" spc="90">
                <a:solidFill>
                  <a:srgbClr val="000000"/>
                </a:solidFill>
                <a:latin typeface="Open Sauce"/>
                <a:ea typeface="Open Sauce"/>
                <a:cs typeface="Open Sauce"/>
                <a:sym typeface="Open Sauce"/>
              </a:rPr>
              <a:t>e</a:t>
            </a:r>
            <a:r>
              <a:rPr lang="en-US" sz="1811" spc="90">
                <a:solidFill>
                  <a:srgbClr val="000000"/>
                </a:solidFill>
                <a:latin typeface="Open Sauce"/>
                <a:ea typeface="Open Sauce"/>
                <a:cs typeface="Open Sauce"/>
                <a:sym typeface="Open Sauce"/>
              </a:rPr>
              <a:t>lectrod</a:t>
            </a:r>
            <a:r>
              <a:rPr lang="en-US" sz="1811" spc="90">
                <a:solidFill>
                  <a:srgbClr val="000000"/>
                </a:solidFill>
                <a:latin typeface="Open Sauce"/>
                <a:ea typeface="Open Sauce"/>
                <a:cs typeface="Open Sauce"/>
                <a:sym typeface="Open Sauce"/>
              </a:rPr>
              <a:t>o</a:t>
            </a:r>
            <a:r>
              <a:rPr lang="en-US" sz="1811" spc="90">
                <a:solidFill>
                  <a:srgbClr val="000000"/>
                </a:solidFill>
                <a:latin typeface="Open Sauce"/>
                <a:ea typeface="Open Sauce"/>
                <a:cs typeface="Open Sauce"/>
                <a:sym typeface="Open Sauce"/>
              </a:rPr>
              <a:t>m</a:t>
            </a:r>
            <a:r>
              <a:rPr lang="en-US" sz="1811" spc="90">
                <a:solidFill>
                  <a:srgbClr val="000000"/>
                </a:solidFill>
                <a:latin typeface="Open Sauce"/>
                <a:ea typeface="Open Sauce"/>
                <a:cs typeface="Open Sauce"/>
                <a:sym typeface="Open Sauce"/>
              </a:rPr>
              <a:t>é</a:t>
            </a:r>
            <a:r>
              <a:rPr lang="en-US" sz="1811" spc="90">
                <a:solidFill>
                  <a:srgbClr val="000000"/>
                </a:solidFill>
                <a:latin typeface="Open Sauce"/>
                <a:ea typeface="Open Sauce"/>
                <a:cs typeface="Open Sauce"/>
                <a:sym typeface="Open Sauce"/>
              </a:rPr>
              <a:t>st</a:t>
            </a:r>
            <a:r>
              <a:rPr lang="en-US" sz="1811" spc="90">
                <a:solidFill>
                  <a:srgbClr val="000000"/>
                </a:solidFill>
                <a:latin typeface="Open Sauce"/>
                <a:ea typeface="Open Sauce"/>
                <a:cs typeface="Open Sauce"/>
                <a:sym typeface="Open Sauce"/>
              </a:rPr>
              <a:t>ico</a:t>
            </a:r>
            <a:r>
              <a:rPr lang="en-US" sz="1811" spc="90">
                <a:solidFill>
                  <a:srgbClr val="000000"/>
                </a:solidFill>
                <a:latin typeface="Open Sauce"/>
                <a:ea typeface="Open Sauce"/>
                <a:cs typeface="Open Sauce"/>
                <a:sym typeface="Open Sauce"/>
              </a:rPr>
              <a:t>s</a:t>
            </a:r>
            <a:r>
              <a:rPr lang="en-US" sz="1811" spc="90">
                <a:solidFill>
                  <a:srgbClr val="000000"/>
                </a:solidFill>
                <a:latin typeface="Open Sauce"/>
                <a:ea typeface="Open Sauce"/>
                <a:cs typeface="Open Sauce"/>
                <a:sym typeface="Open Sauce"/>
              </a:rPr>
              <a:t> mu</a:t>
            </a:r>
            <a:r>
              <a:rPr lang="en-US" sz="1811" spc="90">
                <a:solidFill>
                  <a:srgbClr val="000000"/>
                </a:solidFill>
                <a:latin typeface="Open Sauce"/>
                <a:ea typeface="Open Sauce"/>
                <a:cs typeface="Open Sauce"/>
                <a:sym typeface="Open Sauce"/>
              </a:rPr>
              <a:t>eble</a:t>
            </a:r>
            <a:r>
              <a:rPr lang="en-US" sz="1811" spc="90">
                <a:solidFill>
                  <a:srgbClr val="000000"/>
                </a:solidFill>
                <a:latin typeface="Open Sauce"/>
                <a:ea typeface="Open Sauce"/>
                <a:cs typeface="Open Sauce"/>
                <a:sym typeface="Open Sauce"/>
              </a:rPr>
              <a:t>s o productos </a:t>
            </a:r>
            <a:r>
              <a:rPr lang="en-US" sz="1811" spc="90">
                <a:solidFill>
                  <a:srgbClr val="000000"/>
                </a:solidFill>
                <a:latin typeface="Open Sauce"/>
                <a:ea typeface="Open Sauce"/>
                <a:cs typeface="Open Sauce"/>
                <a:sym typeface="Open Sauce"/>
              </a:rPr>
              <a:t>de perfumería.</a:t>
            </a:r>
          </a:p>
          <a:p>
            <a:pPr algn="l">
              <a:lnSpc>
                <a:spcPts val="2354"/>
              </a:lnSpc>
            </a:pPr>
          </a:p>
          <a:p>
            <a:pPr algn="l">
              <a:lnSpc>
                <a:spcPts val="2354"/>
              </a:lnSpc>
            </a:pPr>
            <a:r>
              <a:rPr lang="en-US" b="true" sz="1811" spc="90">
                <a:solidFill>
                  <a:srgbClr val="000000"/>
                </a:solidFill>
                <a:latin typeface="Open Sauce Bold"/>
                <a:ea typeface="Open Sauce Bold"/>
                <a:cs typeface="Open Sauce Bold"/>
                <a:sym typeface="Open Sauce Bold"/>
              </a:rPr>
              <a:t>Distribución exclusiva</a:t>
            </a:r>
          </a:p>
          <a:p>
            <a:pPr algn="l">
              <a:lnSpc>
                <a:spcPts val="2354"/>
              </a:lnSpc>
            </a:pPr>
          </a:p>
          <a:p>
            <a:pPr algn="l" marL="391099" indent="-195550" lvl="1">
              <a:lnSpc>
                <a:spcPts val="2354"/>
              </a:lnSpc>
              <a:buFont typeface="Arial"/>
              <a:buChar char="•"/>
            </a:pPr>
            <a:r>
              <a:rPr lang="en-US" sz="1811" spc="90">
                <a:solidFill>
                  <a:srgbClr val="000000"/>
                </a:solidFill>
                <a:latin typeface="Open Sauce"/>
                <a:ea typeface="Open Sauce"/>
                <a:cs typeface="Open Sauce"/>
                <a:sym typeface="Open Sauce"/>
              </a:rPr>
              <a:t>La</a:t>
            </a:r>
            <a:r>
              <a:rPr lang="en-US" sz="1811" spc="90">
                <a:solidFill>
                  <a:srgbClr val="000000"/>
                </a:solidFill>
                <a:latin typeface="Open Sauce"/>
                <a:ea typeface="Open Sauce"/>
                <a:cs typeface="Open Sauce"/>
                <a:sym typeface="Open Sauce"/>
              </a:rPr>
              <a:t> dist</a:t>
            </a:r>
            <a:r>
              <a:rPr lang="en-US" sz="1811" spc="90">
                <a:solidFill>
                  <a:srgbClr val="000000"/>
                </a:solidFill>
                <a:latin typeface="Open Sauce"/>
                <a:ea typeface="Open Sauce"/>
                <a:cs typeface="Open Sauce"/>
                <a:sym typeface="Open Sauce"/>
              </a:rPr>
              <a:t>rib</a:t>
            </a:r>
            <a:r>
              <a:rPr lang="en-US" sz="1811" spc="90">
                <a:solidFill>
                  <a:srgbClr val="000000"/>
                </a:solidFill>
                <a:latin typeface="Open Sauce"/>
                <a:ea typeface="Open Sauce"/>
                <a:cs typeface="Open Sauce"/>
                <a:sym typeface="Open Sauce"/>
              </a:rPr>
              <a:t>ución se realiza con </a:t>
            </a:r>
            <a:r>
              <a:rPr lang="en-US" b="true" sz="1811" spc="90">
                <a:solidFill>
                  <a:srgbClr val="000000"/>
                </a:solidFill>
                <a:latin typeface="Open Sauce Bold"/>
                <a:ea typeface="Open Sauce Bold"/>
                <a:cs typeface="Open Sauce Bold"/>
                <a:sym typeface="Open Sauce Bold"/>
              </a:rPr>
              <a:t>un único intermediario</a:t>
            </a:r>
            <a:r>
              <a:rPr lang="en-US" sz="1811" spc="90">
                <a:solidFill>
                  <a:srgbClr val="000000"/>
                </a:solidFill>
                <a:latin typeface="Open Sauce"/>
                <a:ea typeface="Open Sauce"/>
                <a:cs typeface="Open Sauce"/>
                <a:sym typeface="Open Sauce"/>
              </a:rPr>
              <a:t> que tien</a:t>
            </a:r>
            <a:r>
              <a:rPr lang="en-US" sz="1811" spc="90">
                <a:solidFill>
                  <a:srgbClr val="000000"/>
                </a:solidFill>
                <a:latin typeface="Open Sauce"/>
                <a:ea typeface="Open Sauce"/>
                <a:cs typeface="Open Sauce"/>
                <a:sym typeface="Open Sauce"/>
              </a:rPr>
              <a:t>e</a:t>
            </a:r>
            <a:r>
              <a:rPr lang="en-US" sz="1811" spc="90">
                <a:solidFill>
                  <a:srgbClr val="000000"/>
                </a:solidFill>
                <a:latin typeface="Open Sauce"/>
                <a:ea typeface="Open Sauce"/>
                <a:cs typeface="Open Sauce"/>
                <a:sym typeface="Open Sauce"/>
              </a:rPr>
              <a:t> la exclusividad en un territ</a:t>
            </a:r>
            <a:r>
              <a:rPr lang="en-US" sz="1811" spc="90">
                <a:solidFill>
                  <a:srgbClr val="000000"/>
                </a:solidFill>
                <a:latin typeface="Open Sauce"/>
                <a:ea typeface="Open Sauce"/>
                <a:cs typeface="Open Sauce"/>
                <a:sym typeface="Open Sauce"/>
              </a:rPr>
              <a:t>orio para vender el producto.</a:t>
            </a:r>
          </a:p>
          <a:p>
            <a:pPr algn="l" marL="391099" indent="-195550" lvl="1">
              <a:lnSpc>
                <a:spcPts val="2354"/>
              </a:lnSpc>
              <a:buFont typeface="Arial"/>
              <a:buChar char="•"/>
            </a:pPr>
            <a:r>
              <a:rPr lang="en-US" sz="1811" spc="90">
                <a:solidFill>
                  <a:srgbClr val="000000"/>
                </a:solidFill>
                <a:latin typeface="Open Sauce"/>
                <a:ea typeface="Open Sauce"/>
                <a:cs typeface="Open Sauce"/>
                <a:sym typeface="Open Sauce"/>
              </a:rPr>
              <a:t>Se utiliza en </a:t>
            </a:r>
            <a:r>
              <a:rPr lang="en-US" b="true" sz="1811" spc="90">
                <a:solidFill>
                  <a:srgbClr val="000000"/>
                </a:solidFill>
                <a:latin typeface="Open Sauce Bold"/>
                <a:ea typeface="Open Sauce Bold"/>
                <a:cs typeface="Open Sauce Bold"/>
                <a:sym typeface="Open Sauce Bold"/>
              </a:rPr>
              <a:t>productos de marca</a:t>
            </a:r>
            <a:r>
              <a:rPr lang="en-US" sz="1811" spc="90">
                <a:solidFill>
                  <a:srgbClr val="000000"/>
                </a:solidFill>
                <a:latin typeface="Open Sauce"/>
                <a:ea typeface="Open Sauce"/>
                <a:cs typeface="Open Sauce"/>
                <a:sym typeface="Open Sauce"/>
              </a:rPr>
              <a:t> que quieren reforzar la imagen de marca.</a:t>
            </a:r>
          </a:p>
          <a:p>
            <a:pPr algn="l">
              <a:lnSpc>
                <a:spcPts val="2354"/>
              </a:lnSpc>
            </a:pPr>
          </a:p>
          <a:p>
            <a:pPr algn="l">
              <a:lnSpc>
                <a:spcPts val="2354"/>
              </a:lnSpc>
            </a:pPr>
            <a:r>
              <a:rPr lang="en-US" sz="1811" spc="90">
                <a:solidFill>
                  <a:srgbClr val="000000"/>
                </a:solidFill>
                <a:latin typeface="Open Sauce"/>
                <a:ea typeface="Open Sauce"/>
                <a:cs typeface="Open Sauce"/>
                <a:sym typeface="Open Sauce"/>
              </a:rPr>
              <a:t>-&gt; Por ejemplo, e</a:t>
            </a:r>
            <a:r>
              <a:rPr lang="en-US" sz="1811" spc="90">
                <a:solidFill>
                  <a:srgbClr val="000000"/>
                </a:solidFill>
                <a:latin typeface="Open Sauce"/>
                <a:ea typeface="Open Sauce"/>
                <a:cs typeface="Open Sauce"/>
                <a:sym typeface="Open Sauce"/>
              </a:rPr>
              <a:t>l café Nespresso, que solo se vende en las tiendas de la marca.</a:t>
            </a:r>
          </a:p>
          <a:p>
            <a:pPr algn="l">
              <a:lnSpc>
                <a:spcPts val="2354"/>
              </a:lnSpc>
            </a:pPr>
          </a:p>
          <a:p>
            <a:pPr algn="l">
              <a:lnSpc>
                <a:spcPts val="2354"/>
              </a:lnSpc>
            </a:pPr>
          </a:p>
        </p:txBody>
      </p:sp>
      <p:sp>
        <p:nvSpPr>
          <p:cNvPr name="TextBox 16" id="16"/>
          <p:cNvSpPr txBox="true"/>
          <p:nvPr/>
        </p:nvSpPr>
        <p:spPr>
          <a:xfrm rot="0">
            <a:off x="923997" y="1438866"/>
            <a:ext cx="4825339" cy="455295"/>
          </a:xfrm>
          <a:prstGeom prst="rect">
            <a:avLst/>
          </a:prstGeom>
        </p:spPr>
        <p:txBody>
          <a:bodyPr anchor="t" rtlCol="false" tIns="0" lIns="0" bIns="0" rIns="0">
            <a:spAutoFit/>
          </a:bodyPr>
          <a:lstStyle/>
          <a:p>
            <a:pPr algn="ctr">
              <a:lnSpc>
                <a:spcPts val="3780"/>
              </a:lnSpc>
            </a:pPr>
            <a:r>
              <a:rPr lang="en-US" b="true" sz="2700" u="sng">
                <a:solidFill>
                  <a:srgbClr val="000000"/>
                </a:solidFill>
                <a:latin typeface="Nunito Bold"/>
                <a:ea typeface="Nunito Bold"/>
                <a:cs typeface="Nunito Bold"/>
                <a:sym typeface="Nunito Bold"/>
              </a:rPr>
              <a:t>7.1 Estrategias de distribución</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8881967" y="-2828925"/>
            <a:ext cx="5657850" cy="56578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solidFill>
            <a:ln cap="sq">
              <a:noFill/>
              <a:prstDash val="solid"/>
              <a:miter/>
            </a:ln>
          </p:spPr>
        </p:sp>
        <p:sp>
          <p:nvSpPr>
            <p:cNvPr name="TextBox 4" id="4"/>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5" id="5"/>
          <p:cNvGrpSpPr/>
          <p:nvPr/>
        </p:nvGrpSpPr>
        <p:grpSpPr>
          <a:xfrm rot="0">
            <a:off x="11710892" y="0"/>
            <a:ext cx="6648057" cy="10287000"/>
            <a:chOff x="0" y="0"/>
            <a:chExt cx="1750928" cy="2709333"/>
          </a:xfrm>
        </p:grpSpPr>
        <p:sp>
          <p:nvSpPr>
            <p:cNvPr name="Freeform 6" id="6"/>
            <p:cNvSpPr/>
            <p:nvPr/>
          </p:nvSpPr>
          <p:spPr>
            <a:xfrm flipH="false" flipV="false" rot="0">
              <a:off x="0" y="0"/>
              <a:ext cx="1750928" cy="2709333"/>
            </a:xfrm>
            <a:custGeom>
              <a:avLst/>
              <a:gdLst/>
              <a:ahLst/>
              <a:cxnLst/>
              <a:rect r="r" b="b" t="t" l="l"/>
              <a:pathLst>
                <a:path h="2709333" w="1750928">
                  <a:moveTo>
                    <a:pt x="0" y="0"/>
                  </a:moveTo>
                  <a:lnTo>
                    <a:pt x="1750928" y="0"/>
                  </a:lnTo>
                  <a:lnTo>
                    <a:pt x="1750928" y="2709333"/>
                  </a:lnTo>
                  <a:lnTo>
                    <a:pt x="0" y="2709333"/>
                  </a:lnTo>
                  <a:close/>
                </a:path>
              </a:pathLst>
            </a:custGeom>
            <a:solidFill>
              <a:srgbClr val="106861"/>
            </a:solidFill>
            <a:ln cap="sq">
              <a:noFill/>
              <a:prstDash val="solid"/>
              <a:miter/>
            </a:ln>
          </p:spPr>
        </p:sp>
        <p:sp>
          <p:nvSpPr>
            <p:cNvPr name="TextBox 7" id="7"/>
            <p:cNvSpPr txBox="true"/>
            <p:nvPr/>
          </p:nvSpPr>
          <p:spPr>
            <a:xfrm>
              <a:off x="0" y="-19050"/>
              <a:ext cx="1750928" cy="2728383"/>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8" id="8"/>
          <p:cNvSpPr txBox="true"/>
          <p:nvPr/>
        </p:nvSpPr>
        <p:spPr>
          <a:xfrm rot="0">
            <a:off x="1295137" y="1754095"/>
            <a:ext cx="3630003" cy="808613"/>
          </a:xfrm>
          <a:prstGeom prst="rect">
            <a:avLst/>
          </a:prstGeom>
        </p:spPr>
        <p:txBody>
          <a:bodyPr anchor="t" rtlCol="false" tIns="0" lIns="0" bIns="0" rIns="0">
            <a:spAutoFit/>
          </a:bodyPr>
          <a:lstStyle/>
          <a:p>
            <a:pPr algn="l" marL="0" indent="0" lvl="0">
              <a:lnSpc>
                <a:spcPts val="6644"/>
              </a:lnSpc>
              <a:spcBef>
                <a:spcPct val="0"/>
              </a:spcBef>
            </a:pPr>
            <a:r>
              <a:rPr lang="en-US" b="true" sz="4746" spc="-94" strike="noStrike" u="none">
                <a:solidFill>
                  <a:srgbClr val="191919"/>
                </a:solidFill>
                <a:latin typeface="Open Sauce Bold"/>
                <a:ea typeface="Open Sauce Bold"/>
                <a:cs typeface="Open Sauce Bold"/>
                <a:sym typeface="Open Sauce Bold"/>
              </a:rPr>
              <a:t>Contenido</a:t>
            </a:r>
          </a:p>
        </p:txBody>
      </p:sp>
      <p:grpSp>
        <p:nvGrpSpPr>
          <p:cNvPr name="Group 9" id="9"/>
          <p:cNvGrpSpPr/>
          <p:nvPr/>
        </p:nvGrpSpPr>
        <p:grpSpPr>
          <a:xfrm rot="0">
            <a:off x="-1390959" y="8567821"/>
            <a:ext cx="3086100" cy="308610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solidFill>
            <a:ln cap="sq">
              <a:noFill/>
              <a:prstDash val="solid"/>
              <a:miter/>
            </a:ln>
          </p:spPr>
        </p:sp>
        <p:sp>
          <p:nvSpPr>
            <p:cNvPr name="TextBox 11" id="11"/>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2" id="12"/>
          <p:cNvGrpSpPr/>
          <p:nvPr/>
        </p:nvGrpSpPr>
        <p:grpSpPr>
          <a:xfrm rot="0">
            <a:off x="10206536" y="3314080"/>
            <a:ext cx="654889" cy="65488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sp>
        <p:sp>
          <p:nvSpPr>
            <p:cNvPr name="TextBox 14" id="14"/>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15" id="15"/>
          <p:cNvSpPr txBox="true"/>
          <p:nvPr/>
        </p:nvSpPr>
        <p:spPr>
          <a:xfrm rot="0">
            <a:off x="1557170" y="3256930"/>
            <a:ext cx="7586830" cy="3948430"/>
          </a:xfrm>
          <a:prstGeom prst="rect">
            <a:avLst/>
          </a:prstGeom>
        </p:spPr>
        <p:txBody>
          <a:bodyPr anchor="t" rtlCol="false" tIns="0" lIns="0" bIns="0" rIns="0">
            <a:spAutoFit/>
          </a:bodyPr>
          <a:lstStyle/>
          <a:p>
            <a:pPr algn="l" marL="604523" indent="-302261" lvl="1">
              <a:lnSpc>
                <a:spcPts val="3920"/>
              </a:lnSpc>
              <a:buAutoNum type="arabicPeriod" startAt="1"/>
            </a:pPr>
            <a:r>
              <a:rPr lang="en-US" sz="2800">
                <a:solidFill>
                  <a:srgbClr val="000000"/>
                </a:solidFill>
                <a:latin typeface="Open Sauce"/>
                <a:ea typeface="Open Sauce"/>
                <a:cs typeface="Open Sauce"/>
                <a:sym typeface="Open Sauce"/>
              </a:rPr>
              <a:t>El marketing</a:t>
            </a:r>
          </a:p>
          <a:p>
            <a:pPr algn="l" marL="604523" indent="-302261" lvl="1">
              <a:lnSpc>
                <a:spcPts val="3920"/>
              </a:lnSpc>
              <a:buAutoNum type="arabicPeriod" startAt="1"/>
            </a:pPr>
            <a:r>
              <a:rPr lang="en-US" sz="2800">
                <a:solidFill>
                  <a:srgbClr val="000000"/>
                </a:solidFill>
                <a:latin typeface="Open Sauce"/>
                <a:ea typeface="Open Sauce"/>
                <a:cs typeface="Open Sauce"/>
                <a:sym typeface="Open Sauce"/>
              </a:rPr>
              <a:t>El marketing estratégico</a:t>
            </a:r>
          </a:p>
          <a:p>
            <a:pPr algn="l" marL="604523" indent="-302261" lvl="1">
              <a:lnSpc>
                <a:spcPts val="3920"/>
              </a:lnSpc>
              <a:buAutoNum type="arabicPeriod" startAt="1"/>
            </a:pPr>
            <a:r>
              <a:rPr lang="en-US" sz="2800">
                <a:solidFill>
                  <a:srgbClr val="000000"/>
                </a:solidFill>
                <a:latin typeface="Open Sauce"/>
                <a:ea typeface="Open Sauce"/>
                <a:cs typeface="Open Sauce"/>
                <a:sym typeface="Open Sauce"/>
              </a:rPr>
              <a:t>Instrumentos del marketing operativo</a:t>
            </a:r>
          </a:p>
          <a:p>
            <a:pPr algn="l" marL="604523" indent="-302261" lvl="1">
              <a:lnSpc>
                <a:spcPts val="3920"/>
              </a:lnSpc>
              <a:buAutoNum type="arabicPeriod" startAt="1"/>
            </a:pPr>
            <a:r>
              <a:rPr lang="en-US" sz="2800">
                <a:solidFill>
                  <a:srgbClr val="000000"/>
                </a:solidFill>
                <a:latin typeface="Open Sauce"/>
                <a:ea typeface="Open Sauce"/>
                <a:cs typeface="Open Sauce"/>
                <a:sym typeface="Open Sauce"/>
              </a:rPr>
              <a:t>El producto</a:t>
            </a:r>
          </a:p>
          <a:p>
            <a:pPr algn="l" marL="604523" indent="-302261" lvl="1">
              <a:lnSpc>
                <a:spcPts val="3920"/>
              </a:lnSpc>
              <a:buAutoNum type="arabicPeriod" startAt="1"/>
            </a:pPr>
            <a:r>
              <a:rPr lang="en-US" sz="2800">
                <a:solidFill>
                  <a:srgbClr val="000000"/>
                </a:solidFill>
                <a:latin typeface="Open Sauce"/>
                <a:ea typeface="Open Sauce"/>
                <a:cs typeface="Open Sauce"/>
                <a:sym typeface="Open Sauce"/>
              </a:rPr>
              <a:t>El precio</a:t>
            </a:r>
          </a:p>
          <a:p>
            <a:pPr algn="l" marL="604523" indent="-302261" lvl="1">
              <a:lnSpc>
                <a:spcPts val="3920"/>
              </a:lnSpc>
              <a:buAutoNum type="arabicPeriod" startAt="1"/>
            </a:pPr>
            <a:r>
              <a:rPr lang="en-US" sz="2800">
                <a:solidFill>
                  <a:srgbClr val="000000"/>
                </a:solidFill>
                <a:latin typeface="Open Sauce"/>
                <a:ea typeface="Open Sauce"/>
                <a:cs typeface="Open Sauce"/>
                <a:sym typeface="Open Sauce"/>
              </a:rPr>
              <a:t>La promoción</a:t>
            </a:r>
          </a:p>
          <a:p>
            <a:pPr algn="l" marL="604523" indent="-302261" lvl="1">
              <a:lnSpc>
                <a:spcPts val="3920"/>
              </a:lnSpc>
              <a:buAutoNum type="arabicPeriod" startAt="1"/>
            </a:pPr>
            <a:r>
              <a:rPr lang="en-US" sz="2800">
                <a:solidFill>
                  <a:srgbClr val="000000"/>
                </a:solidFill>
                <a:latin typeface="Open Sauce"/>
                <a:ea typeface="Open Sauce"/>
                <a:cs typeface="Open Sauce"/>
                <a:sym typeface="Open Sauce"/>
              </a:rPr>
              <a:t>La distribución</a:t>
            </a:r>
          </a:p>
          <a:p>
            <a:pPr algn="l" marL="604523" indent="-302261" lvl="1">
              <a:lnSpc>
                <a:spcPts val="3920"/>
              </a:lnSpc>
              <a:buAutoNum type="arabicPeriod" startAt="1"/>
            </a:pPr>
            <a:r>
              <a:rPr lang="en-US" sz="2800">
                <a:solidFill>
                  <a:srgbClr val="000000"/>
                </a:solidFill>
                <a:latin typeface="Open Sauce"/>
                <a:ea typeface="Open Sauce"/>
                <a:cs typeface="Open Sauce"/>
                <a:sym typeface="Open Sauce"/>
              </a:rPr>
              <a:t>La atención al cliente</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5400000">
            <a:off x="6194677" y="-6208548"/>
            <a:ext cx="1155690" cy="13545043"/>
            <a:chOff x="0" y="0"/>
            <a:chExt cx="354940" cy="4160006"/>
          </a:xfrm>
        </p:grpSpPr>
        <p:sp>
          <p:nvSpPr>
            <p:cNvPr name="Freeform 3" id="3"/>
            <p:cNvSpPr/>
            <p:nvPr/>
          </p:nvSpPr>
          <p:spPr>
            <a:xfrm flipH="false" flipV="false" rot="0">
              <a:off x="0" y="0"/>
              <a:ext cx="354940" cy="4160006"/>
            </a:xfrm>
            <a:custGeom>
              <a:avLst/>
              <a:gdLst/>
              <a:ahLst/>
              <a:cxnLst/>
              <a:rect r="r" b="b" t="t" l="l"/>
              <a:pathLst>
                <a:path h="4160006" w="354940">
                  <a:moveTo>
                    <a:pt x="0" y="0"/>
                  </a:moveTo>
                  <a:lnTo>
                    <a:pt x="354940" y="0"/>
                  </a:lnTo>
                  <a:lnTo>
                    <a:pt x="354940" y="4160006"/>
                  </a:lnTo>
                  <a:lnTo>
                    <a:pt x="0" y="4160006"/>
                  </a:lnTo>
                  <a:close/>
                </a:path>
              </a:pathLst>
            </a:custGeom>
            <a:solidFill>
              <a:srgbClr val="19675F"/>
            </a:solidFill>
          </p:spPr>
        </p:sp>
        <p:sp>
          <p:nvSpPr>
            <p:cNvPr name="TextBox 4" id="4"/>
            <p:cNvSpPr txBox="true"/>
            <p:nvPr/>
          </p:nvSpPr>
          <p:spPr>
            <a:xfrm>
              <a:off x="0" y="-19050"/>
              <a:ext cx="354940" cy="4179056"/>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95566"/>
            <a:ext cx="13193985" cy="680052"/>
          </a:xfrm>
          <a:prstGeom prst="rect">
            <a:avLst/>
          </a:prstGeom>
        </p:spPr>
        <p:txBody>
          <a:bodyPr anchor="t" rtlCol="false" tIns="0" lIns="0" bIns="0" rIns="0">
            <a:spAutoFit/>
          </a:bodyPr>
          <a:lstStyle/>
          <a:p>
            <a:pPr algn="l">
              <a:lnSpc>
                <a:spcPts val="5563"/>
              </a:lnSpc>
              <a:spcBef>
                <a:spcPct val="0"/>
              </a:spcBef>
            </a:pPr>
            <a:r>
              <a:rPr lang="en-US" b="true" sz="3973" spc="-79">
                <a:solidFill>
                  <a:srgbClr val="FDFBFB"/>
                </a:solidFill>
                <a:latin typeface="Open Sauce Bold"/>
                <a:ea typeface="Open Sauce Bold"/>
                <a:cs typeface="Open Sauce Bold"/>
                <a:sym typeface="Open Sauce Bold"/>
              </a:rPr>
              <a:t>7. Distribución</a:t>
            </a:r>
          </a:p>
        </p:txBody>
      </p:sp>
      <p:grpSp>
        <p:nvGrpSpPr>
          <p:cNvPr name="Group 6" id="6"/>
          <p:cNvGrpSpPr/>
          <p:nvPr/>
        </p:nvGrpSpPr>
        <p:grpSpPr>
          <a:xfrm rot="5400000">
            <a:off x="1680672" y="1077864"/>
            <a:ext cx="383506" cy="2080085"/>
            <a:chOff x="0" y="0"/>
            <a:chExt cx="117784" cy="638844"/>
          </a:xfrm>
        </p:grpSpPr>
        <p:sp>
          <p:nvSpPr>
            <p:cNvPr name="Freeform 7" id="7"/>
            <p:cNvSpPr/>
            <p:nvPr/>
          </p:nvSpPr>
          <p:spPr>
            <a:xfrm flipH="false" flipV="false" rot="0">
              <a:off x="0" y="0"/>
              <a:ext cx="117784" cy="638844"/>
            </a:xfrm>
            <a:custGeom>
              <a:avLst/>
              <a:gdLst/>
              <a:ahLst/>
              <a:cxnLst/>
              <a:rect r="r" b="b" t="t" l="l"/>
              <a:pathLst>
                <a:path h="638844" w="117784">
                  <a:moveTo>
                    <a:pt x="58892" y="0"/>
                  </a:moveTo>
                  <a:lnTo>
                    <a:pt x="58892" y="0"/>
                  </a:lnTo>
                  <a:cubicBezTo>
                    <a:pt x="91417" y="0"/>
                    <a:pt x="117784" y="26367"/>
                    <a:pt x="117784" y="58892"/>
                  </a:cubicBezTo>
                  <a:lnTo>
                    <a:pt x="117784" y="579952"/>
                  </a:lnTo>
                  <a:cubicBezTo>
                    <a:pt x="117784" y="612477"/>
                    <a:pt x="91417" y="638844"/>
                    <a:pt x="58892" y="638844"/>
                  </a:cubicBezTo>
                  <a:lnTo>
                    <a:pt x="58892" y="638844"/>
                  </a:lnTo>
                  <a:cubicBezTo>
                    <a:pt x="26367" y="638844"/>
                    <a:pt x="0" y="612477"/>
                    <a:pt x="0" y="579952"/>
                  </a:cubicBezTo>
                  <a:lnTo>
                    <a:pt x="0" y="58892"/>
                  </a:lnTo>
                  <a:cubicBezTo>
                    <a:pt x="0" y="26367"/>
                    <a:pt x="26367" y="0"/>
                    <a:pt x="58892" y="0"/>
                  </a:cubicBezTo>
                  <a:close/>
                </a:path>
              </a:pathLst>
            </a:custGeom>
            <a:solidFill>
              <a:srgbClr val="19675F">
                <a:alpha val="53725"/>
              </a:srgbClr>
            </a:solidFill>
          </p:spPr>
        </p:sp>
        <p:sp>
          <p:nvSpPr>
            <p:cNvPr name="TextBox 8" id="8"/>
            <p:cNvSpPr txBox="true"/>
            <p:nvPr/>
          </p:nvSpPr>
          <p:spPr>
            <a:xfrm>
              <a:off x="0" y="-19050"/>
              <a:ext cx="117784" cy="657894"/>
            </a:xfrm>
            <a:prstGeom prst="rect">
              <a:avLst/>
            </a:prstGeom>
          </p:spPr>
          <p:txBody>
            <a:bodyPr anchor="ctr" rtlCol="false" tIns="50800" lIns="50800" bIns="50800" rIns="50800"/>
            <a:lstStyle/>
            <a:p>
              <a:pPr algn="ctr">
                <a:lnSpc>
                  <a:spcPts val="2859"/>
                </a:lnSpc>
              </a:pPr>
            </a:p>
          </p:txBody>
        </p:sp>
      </p:grpSp>
      <p:grpSp>
        <p:nvGrpSpPr>
          <p:cNvPr name="Group 9" id="9"/>
          <p:cNvGrpSpPr/>
          <p:nvPr/>
        </p:nvGrpSpPr>
        <p:grpSpPr>
          <a:xfrm rot="5400000">
            <a:off x="2197642" y="2597945"/>
            <a:ext cx="383506" cy="3114026"/>
            <a:chOff x="0" y="0"/>
            <a:chExt cx="117784" cy="956392"/>
          </a:xfrm>
        </p:grpSpPr>
        <p:sp>
          <p:nvSpPr>
            <p:cNvPr name="Freeform 10" id="10"/>
            <p:cNvSpPr/>
            <p:nvPr/>
          </p:nvSpPr>
          <p:spPr>
            <a:xfrm flipH="false" flipV="false" rot="0">
              <a:off x="0" y="0"/>
              <a:ext cx="117784" cy="956392"/>
            </a:xfrm>
            <a:custGeom>
              <a:avLst/>
              <a:gdLst/>
              <a:ahLst/>
              <a:cxnLst/>
              <a:rect r="r" b="b" t="t" l="l"/>
              <a:pathLst>
                <a:path h="956392" w="117784">
                  <a:moveTo>
                    <a:pt x="58892" y="0"/>
                  </a:moveTo>
                  <a:lnTo>
                    <a:pt x="58892" y="0"/>
                  </a:lnTo>
                  <a:cubicBezTo>
                    <a:pt x="91417" y="0"/>
                    <a:pt x="117784" y="26367"/>
                    <a:pt x="117784" y="58892"/>
                  </a:cubicBezTo>
                  <a:lnTo>
                    <a:pt x="117784" y="897500"/>
                  </a:lnTo>
                  <a:cubicBezTo>
                    <a:pt x="117784" y="930025"/>
                    <a:pt x="91417" y="956392"/>
                    <a:pt x="58892" y="956392"/>
                  </a:cubicBezTo>
                  <a:lnTo>
                    <a:pt x="58892" y="956392"/>
                  </a:lnTo>
                  <a:cubicBezTo>
                    <a:pt x="26367" y="956392"/>
                    <a:pt x="0" y="930025"/>
                    <a:pt x="0" y="897500"/>
                  </a:cubicBezTo>
                  <a:lnTo>
                    <a:pt x="0" y="58892"/>
                  </a:lnTo>
                  <a:cubicBezTo>
                    <a:pt x="0" y="26367"/>
                    <a:pt x="26367" y="0"/>
                    <a:pt x="58892" y="0"/>
                  </a:cubicBezTo>
                  <a:close/>
                </a:path>
              </a:pathLst>
            </a:custGeom>
            <a:solidFill>
              <a:srgbClr val="19675F">
                <a:alpha val="53725"/>
              </a:srgbClr>
            </a:solidFill>
          </p:spPr>
        </p:sp>
        <p:sp>
          <p:nvSpPr>
            <p:cNvPr name="TextBox 11" id="11"/>
            <p:cNvSpPr txBox="true"/>
            <p:nvPr/>
          </p:nvSpPr>
          <p:spPr>
            <a:xfrm>
              <a:off x="0" y="-19050"/>
              <a:ext cx="117784" cy="975442"/>
            </a:xfrm>
            <a:prstGeom prst="rect">
              <a:avLst/>
            </a:prstGeom>
          </p:spPr>
          <p:txBody>
            <a:bodyPr anchor="ctr" rtlCol="false" tIns="50800" lIns="50800" bIns="50800" rIns="50800"/>
            <a:lstStyle/>
            <a:p>
              <a:pPr algn="ctr">
                <a:lnSpc>
                  <a:spcPts val="2859"/>
                </a:lnSpc>
              </a:pPr>
            </a:p>
          </p:txBody>
        </p:sp>
      </p:grpSp>
      <p:grpSp>
        <p:nvGrpSpPr>
          <p:cNvPr name="Group 12" id="12"/>
          <p:cNvGrpSpPr/>
          <p:nvPr/>
        </p:nvGrpSpPr>
        <p:grpSpPr>
          <a:xfrm rot="5400000">
            <a:off x="2066763" y="4508771"/>
            <a:ext cx="383506" cy="2852268"/>
            <a:chOff x="0" y="0"/>
            <a:chExt cx="117784" cy="876000"/>
          </a:xfrm>
        </p:grpSpPr>
        <p:sp>
          <p:nvSpPr>
            <p:cNvPr name="Freeform 13" id="13"/>
            <p:cNvSpPr/>
            <p:nvPr/>
          </p:nvSpPr>
          <p:spPr>
            <a:xfrm flipH="false" flipV="false" rot="0">
              <a:off x="0" y="0"/>
              <a:ext cx="117784" cy="876000"/>
            </a:xfrm>
            <a:custGeom>
              <a:avLst/>
              <a:gdLst/>
              <a:ahLst/>
              <a:cxnLst/>
              <a:rect r="r" b="b" t="t" l="l"/>
              <a:pathLst>
                <a:path h="876000" w="117784">
                  <a:moveTo>
                    <a:pt x="58892" y="0"/>
                  </a:moveTo>
                  <a:lnTo>
                    <a:pt x="58892" y="0"/>
                  </a:lnTo>
                  <a:cubicBezTo>
                    <a:pt x="91417" y="0"/>
                    <a:pt x="117784" y="26367"/>
                    <a:pt x="117784" y="58892"/>
                  </a:cubicBezTo>
                  <a:lnTo>
                    <a:pt x="117784" y="817108"/>
                  </a:lnTo>
                  <a:cubicBezTo>
                    <a:pt x="117784" y="849633"/>
                    <a:pt x="91417" y="876000"/>
                    <a:pt x="58892" y="876000"/>
                  </a:cubicBezTo>
                  <a:lnTo>
                    <a:pt x="58892" y="876000"/>
                  </a:lnTo>
                  <a:cubicBezTo>
                    <a:pt x="26367" y="876000"/>
                    <a:pt x="0" y="849633"/>
                    <a:pt x="0" y="817108"/>
                  </a:cubicBezTo>
                  <a:lnTo>
                    <a:pt x="0" y="58892"/>
                  </a:lnTo>
                  <a:cubicBezTo>
                    <a:pt x="0" y="26367"/>
                    <a:pt x="26367" y="0"/>
                    <a:pt x="58892" y="0"/>
                  </a:cubicBezTo>
                  <a:close/>
                </a:path>
              </a:pathLst>
            </a:custGeom>
            <a:solidFill>
              <a:srgbClr val="19675F">
                <a:alpha val="53725"/>
              </a:srgbClr>
            </a:solidFill>
          </p:spPr>
        </p:sp>
        <p:sp>
          <p:nvSpPr>
            <p:cNvPr name="TextBox 14" id="14"/>
            <p:cNvSpPr txBox="true"/>
            <p:nvPr/>
          </p:nvSpPr>
          <p:spPr>
            <a:xfrm>
              <a:off x="0" y="-19050"/>
              <a:ext cx="117784" cy="895050"/>
            </a:xfrm>
            <a:prstGeom prst="rect">
              <a:avLst/>
            </a:prstGeom>
          </p:spPr>
          <p:txBody>
            <a:bodyPr anchor="ctr" rtlCol="false" tIns="50800" lIns="50800" bIns="50800" rIns="50800"/>
            <a:lstStyle/>
            <a:p>
              <a:pPr algn="ctr">
                <a:lnSpc>
                  <a:spcPts val="2859"/>
                </a:lnSpc>
              </a:pPr>
            </a:p>
          </p:txBody>
        </p:sp>
      </p:grpSp>
      <p:grpSp>
        <p:nvGrpSpPr>
          <p:cNvPr name="Group 15" id="15"/>
          <p:cNvGrpSpPr/>
          <p:nvPr/>
        </p:nvGrpSpPr>
        <p:grpSpPr>
          <a:xfrm rot="5400000">
            <a:off x="1680672" y="6378516"/>
            <a:ext cx="383506" cy="2080085"/>
            <a:chOff x="0" y="0"/>
            <a:chExt cx="117784" cy="638844"/>
          </a:xfrm>
        </p:grpSpPr>
        <p:sp>
          <p:nvSpPr>
            <p:cNvPr name="Freeform 16" id="16"/>
            <p:cNvSpPr/>
            <p:nvPr/>
          </p:nvSpPr>
          <p:spPr>
            <a:xfrm flipH="false" flipV="false" rot="0">
              <a:off x="0" y="0"/>
              <a:ext cx="117784" cy="638844"/>
            </a:xfrm>
            <a:custGeom>
              <a:avLst/>
              <a:gdLst/>
              <a:ahLst/>
              <a:cxnLst/>
              <a:rect r="r" b="b" t="t" l="l"/>
              <a:pathLst>
                <a:path h="638844" w="117784">
                  <a:moveTo>
                    <a:pt x="58892" y="0"/>
                  </a:moveTo>
                  <a:lnTo>
                    <a:pt x="58892" y="0"/>
                  </a:lnTo>
                  <a:cubicBezTo>
                    <a:pt x="91417" y="0"/>
                    <a:pt x="117784" y="26367"/>
                    <a:pt x="117784" y="58892"/>
                  </a:cubicBezTo>
                  <a:lnTo>
                    <a:pt x="117784" y="579952"/>
                  </a:lnTo>
                  <a:cubicBezTo>
                    <a:pt x="117784" y="612477"/>
                    <a:pt x="91417" y="638844"/>
                    <a:pt x="58892" y="638844"/>
                  </a:cubicBezTo>
                  <a:lnTo>
                    <a:pt x="58892" y="638844"/>
                  </a:lnTo>
                  <a:cubicBezTo>
                    <a:pt x="26367" y="638844"/>
                    <a:pt x="0" y="612477"/>
                    <a:pt x="0" y="579952"/>
                  </a:cubicBezTo>
                  <a:lnTo>
                    <a:pt x="0" y="58892"/>
                  </a:lnTo>
                  <a:cubicBezTo>
                    <a:pt x="0" y="26367"/>
                    <a:pt x="26367" y="0"/>
                    <a:pt x="58892" y="0"/>
                  </a:cubicBezTo>
                  <a:close/>
                </a:path>
              </a:pathLst>
            </a:custGeom>
            <a:solidFill>
              <a:srgbClr val="19675F">
                <a:alpha val="53725"/>
              </a:srgbClr>
            </a:solidFill>
          </p:spPr>
        </p:sp>
        <p:sp>
          <p:nvSpPr>
            <p:cNvPr name="TextBox 17" id="17"/>
            <p:cNvSpPr txBox="true"/>
            <p:nvPr/>
          </p:nvSpPr>
          <p:spPr>
            <a:xfrm>
              <a:off x="0" y="-19050"/>
              <a:ext cx="117784" cy="657894"/>
            </a:xfrm>
            <a:prstGeom prst="rect">
              <a:avLst/>
            </a:prstGeom>
          </p:spPr>
          <p:txBody>
            <a:bodyPr anchor="ctr" rtlCol="false" tIns="50800" lIns="50800" bIns="50800" rIns="50800"/>
            <a:lstStyle/>
            <a:p>
              <a:pPr algn="ctr">
                <a:lnSpc>
                  <a:spcPts val="2859"/>
                </a:lnSpc>
              </a:pPr>
            </a:p>
          </p:txBody>
        </p:sp>
      </p:grpSp>
      <p:sp>
        <p:nvSpPr>
          <p:cNvPr name="TextBox 18" id="18"/>
          <p:cNvSpPr txBox="true"/>
          <p:nvPr/>
        </p:nvSpPr>
        <p:spPr>
          <a:xfrm rot="0">
            <a:off x="1028700" y="1964254"/>
            <a:ext cx="15557879" cy="7370048"/>
          </a:xfrm>
          <a:prstGeom prst="rect">
            <a:avLst/>
          </a:prstGeom>
        </p:spPr>
        <p:txBody>
          <a:bodyPr anchor="t" rtlCol="false" tIns="0" lIns="0" bIns="0" rIns="0">
            <a:spAutoFit/>
          </a:bodyPr>
          <a:lstStyle/>
          <a:p>
            <a:pPr algn="l">
              <a:lnSpc>
                <a:spcPts val="2354"/>
              </a:lnSpc>
            </a:pPr>
            <a:r>
              <a:rPr lang="en-US" sz="1811" spc="90" b="true">
                <a:solidFill>
                  <a:srgbClr val="000000"/>
                </a:solidFill>
                <a:latin typeface="Open Sauce Bold"/>
                <a:ea typeface="Open Sauce Bold"/>
                <a:cs typeface="Open Sauce Bold"/>
                <a:sym typeface="Open Sauce Bold"/>
              </a:rPr>
              <a:t>La franquicia</a:t>
            </a:r>
          </a:p>
          <a:p>
            <a:pPr algn="l">
              <a:lnSpc>
                <a:spcPts val="2354"/>
              </a:lnSpc>
            </a:pPr>
          </a:p>
          <a:p>
            <a:pPr algn="l" marL="391099" indent="-195550" lvl="1">
              <a:lnSpc>
                <a:spcPts val="2354"/>
              </a:lnSpc>
              <a:buFont typeface="Arial"/>
              <a:buChar char="•"/>
            </a:pPr>
            <a:r>
              <a:rPr lang="en-US" sz="1811" spc="90">
                <a:solidFill>
                  <a:srgbClr val="000000"/>
                </a:solidFill>
                <a:latin typeface="Open Sauce"/>
                <a:ea typeface="Open Sauce"/>
                <a:cs typeface="Open Sauce"/>
                <a:sym typeface="Open Sauce"/>
              </a:rPr>
              <a:t>Es un </a:t>
            </a:r>
            <a:r>
              <a:rPr lang="en-US" b="true" sz="1811" spc="90">
                <a:solidFill>
                  <a:srgbClr val="000000"/>
                </a:solidFill>
                <a:latin typeface="Open Sauce Bold"/>
                <a:ea typeface="Open Sauce Bold"/>
                <a:cs typeface="Open Sauce Bold"/>
                <a:sym typeface="Open Sauce Bold"/>
              </a:rPr>
              <a:t>sistema de colaboración entre dos empresas independientes</a:t>
            </a:r>
            <a:r>
              <a:rPr lang="en-US" sz="1811" spc="90">
                <a:solidFill>
                  <a:srgbClr val="000000"/>
                </a:solidFill>
                <a:latin typeface="Open Sauce"/>
                <a:ea typeface="Open Sauce"/>
                <a:cs typeface="Open Sauce"/>
                <a:sym typeface="Open Sauce"/>
              </a:rPr>
              <a:t>, en el que una de ellas (franquiciador) cede a la otra (franquiciado) el derecho a usar su marca y vender sus productos a cambio de una contraprestación económica. El franquiciado se beneficia de la imagen de marca y del saber hacer de la empresa franquiciadora, y esta última se beneficia de la expansión de su marca y de la percepción de ingresos por las franquicias.</a:t>
            </a:r>
          </a:p>
          <a:p>
            <a:pPr algn="l">
              <a:lnSpc>
                <a:spcPts val="2354"/>
              </a:lnSpc>
            </a:pPr>
          </a:p>
          <a:p>
            <a:pPr algn="l">
              <a:lnSpc>
                <a:spcPts val="2354"/>
              </a:lnSpc>
            </a:pPr>
            <a:r>
              <a:rPr lang="en-US" sz="1811" spc="90" b="true">
                <a:solidFill>
                  <a:srgbClr val="000000"/>
                </a:solidFill>
                <a:latin typeface="Open Sauce Bold"/>
                <a:ea typeface="Open Sauce Bold"/>
                <a:cs typeface="Open Sauce Bold"/>
                <a:sym typeface="Open Sauce Bold"/>
              </a:rPr>
              <a:t>Comercio electrónico</a:t>
            </a:r>
          </a:p>
          <a:p>
            <a:pPr algn="l">
              <a:lnSpc>
                <a:spcPts val="2354"/>
              </a:lnSpc>
            </a:pPr>
          </a:p>
          <a:p>
            <a:pPr algn="l" marL="391099" indent="-195550" lvl="1">
              <a:lnSpc>
                <a:spcPts val="2354"/>
              </a:lnSpc>
              <a:buFont typeface="Arial"/>
              <a:buChar char="•"/>
            </a:pPr>
            <a:r>
              <a:rPr lang="en-US" sz="1811" spc="90">
                <a:solidFill>
                  <a:srgbClr val="000000"/>
                </a:solidFill>
                <a:latin typeface="Open Sauce"/>
                <a:ea typeface="Open Sauce"/>
                <a:cs typeface="Open Sauce"/>
                <a:sym typeface="Open Sauce"/>
              </a:rPr>
              <a:t>Es la </a:t>
            </a:r>
            <a:r>
              <a:rPr lang="en-US" b="true" sz="1811" spc="90">
                <a:solidFill>
                  <a:srgbClr val="000000"/>
                </a:solidFill>
                <a:latin typeface="Open Sauce Bold"/>
                <a:ea typeface="Open Sauce Bold"/>
                <a:cs typeface="Open Sauce Bold"/>
                <a:sym typeface="Open Sauce Bold"/>
              </a:rPr>
              <a:t>venta de productos a través de internet</a:t>
            </a:r>
            <a:r>
              <a:rPr lang="en-US" sz="1811" spc="90">
                <a:solidFill>
                  <a:srgbClr val="000000"/>
                </a:solidFill>
                <a:latin typeface="Open Sauce"/>
                <a:ea typeface="Open Sauce"/>
                <a:cs typeface="Open Sauce"/>
                <a:sym typeface="Open Sauce"/>
              </a:rPr>
              <a:t>. Las empresas crean una página web donde exponen sus productos y los clientes pueden comprar a través de ella. La empresa se encarga de enviar el producto al domicilio del cliente. </a:t>
            </a:r>
          </a:p>
          <a:p>
            <a:pPr algn="l">
              <a:lnSpc>
                <a:spcPts val="2354"/>
              </a:lnSpc>
            </a:pPr>
          </a:p>
          <a:p>
            <a:pPr algn="l">
              <a:lnSpc>
                <a:spcPts val="2354"/>
              </a:lnSpc>
            </a:pPr>
          </a:p>
          <a:p>
            <a:pPr algn="l">
              <a:lnSpc>
                <a:spcPts val="2354"/>
              </a:lnSpc>
            </a:pPr>
            <a:r>
              <a:rPr lang="en-US" sz="1811" spc="90" b="true">
                <a:solidFill>
                  <a:srgbClr val="000000"/>
                </a:solidFill>
                <a:latin typeface="Open Sauce Bold"/>
                <a:ea typeface="Open Sauce Bold"/>
                <a:cs typeface="Open Sauce Bold"/>
                <a:sym typeface="Open Sauce Bold"/>
              </a:rPr>
              <a:t>Venta telefónica</a:t>
            </a:r>
          </a:p>
          <a:p>
            <a:pPr algn="l">
              <a:lnSpc>
                <a:spcPts val="2354"/>
              </a:lnSpc>
            </a:pPr>
          </a:p>
          <a:p>
            <a:pPr algn="l" marL="391099" indent="-195550" lvl="1">
              <a:lnSpc>
                <a:spcPts val="2354"/>
              </a:lnSpc>
              <a:buFont typeface="Arial"/>
              <a:buChar char="•"/>
            </a:pPr>
            <a:r>
              <a:rPr lang="en-US" sz="1811" spc="90">
                <a:solidFill>
                  <a:srgbClr val="000000"/>
                </a:solidFill>
                <a:latin typeface="Open Sauce"/>
                <a:ea typeface="Open Sauce"/>
                <a:cs typeface="Open Sauce"/>
                <a:sym typeface="Open Sauce"/>
              </a:rPr>
              <a:t>Es la </a:t>
            </a:r>
            <a:r>
              <a:rPr lang="en-US" b="true" sz="1811" spc="90">
                <a:solidFill>
                  <a:srgbClr val="000000"/>
                </a:solidFill>
                <a:latin typeface="Open Sauce Bold"/>
                <a:ea typeface="Open Sauce Bold"/>
                <a:cs typeface="Open Sauce Bold"/>
                <a:sym typeface="Open Sauce Bold"/>
              </a:rPr>
              <a:t>venta de productos a través del teléfono.</a:t>
            </a:r>
            <a:r>
              <a:rPr lang="en-US" sz="1811" spc="90">
                <a:solidFill>
                  <a:srgbClr val="000000"/>
                </a:solidFill>
                <a:latin typeface="Open Sauce"/>
                <a:ea typeface="Open Sauce"/>
                <a:cs typeface="Open Sauce"/>
                <a:sym typeface="Open Sauce"/>
              </a:rPr>
              <a:t> Mercado que agrupa a las empresas que venden sus productos por teléfono, ya sea a través de llamadas salientes (telemarketing) o entrantes (call center).</a:t>
            </a:r>
          </a:p>
          <a:p>
            <a:pPr algn="l">
              <a:lnSpc>
                <a:spcPts val="2354"/>
              </a:lnSpc>
            </a:pPr>
          </a:p>
          <a:p>
            <a:pPr algn="l">
              <a:lnSpc>
                <a:spcPts val="2354"/>
              </a:lnSpc>
            </a:pPr>
            <a:r>
              <a:rPr lang="en-US" sz="1811" spc="90" b="true">
                <a:solidFill>
                  <a:srgbClr val="000000"/>
                </a:solidFill>
                <a:latin typeface="Open Sauce Bold"/>
                <a:ea typeface="Open Sauce Bold"/>
                <a:cs typeface="Open Sauce Bold"/>
                <a:sym typeface="Open Sauce Bold"/>
              </a:rPr>
              <a:t>Vending</a:t>
            </a:r>
          </a:p>
          <a:p>
            <a:pPr algn="l">
              <a:lnSpc>
                <a:spcPts val="2354"/>
              </a:lnSpc>
            </a:pPr>
          </a:p>
          <a:p>
            <a:pPr algn="l" marL="391099" indent="-195550" lvl="1">
              <a:lnSpc>
                <a:spcPts val="2354"/>
              </a:lnSpc>
              <a:buFont typeface="Arial"/>
              <a:buChar char="•"/>
            </a:pPr>
            <a:r>
              <a:rPr lang="en-US" sz="1811" spc="90">
                <a:solidFill>
                  <a:srgbClr val="000000"/>
                </a:solidFill>
                <a:latin typeface="Open Sauce"/>
                <a:ea typeface="Open Sauce"/>
                <a:cs typeface="Open Sauce"/>
                <a:sym typeface="Open Sauce"/>
              </a:rPr>
              <a:t>Es la</a:t>
            </a:r>
            <a:r>
              <a:rPr lang="en-US" b="true" sz="1811" spc="90">
                <a:solidFill>
                  <a:srgbClr val="000000"/>
                </a:solidFill>
                <a:latin typeface="Open Sauce Bold"/>
                <a:ea typeface="Open Sauce Bold"/>
                <a:cs typeface="Open Sauce Bold"/>
                <a:sym typeface="Open Sauce Bold"/>
              </a:rPr>
              <a:t> venta de productos a través de máquinas expendedoras</a:t>
            </a:r>
            <a:r>
              <a:rPr lang="en-US" sz="1811" spc="90">
                <a:solidFill>
                  <a:srgbClr val="000000"/>
                </a:solidFill>
                <a:latin typeface="Open Sauce"/>
                <a:ea typeface="Open Sauce"/>
                <a:cs typeface="Open Sauce"/>
                <a:sym typeface="Open Sauce"/>
              </a:rPr>
              <a:t>. Se utilizan para la venta de productos de consumo rápido como bebidas, snacks, etc. Se colocan en lugares de gran afluencia de público como estaciones de tren, aeropuertos, centros comerciales, etc.</a:t>
            </a:r>
          </a:p>
          <a:p>
            <a:pPr algn="l">
              <a:lnSpc>
                <a:spcPts val="2354"/>
              </a:lnSpc>
            </a:pPr>
          </a:p>
          <a:p>
            <a:pPr algn="l">
              <a:lnSpc>
                <a:spcPts val="2354"/>
              </a:lnSpc>
            </a:pPr>
          </a:p>
        </p:txBody>
      </p:sp>
      <p:sp>
        <p:nvSpPr>
          <p:cNvPr name="TextBox 19" id="19"/>
          <p:cNvSpPr txBox="true"/>
          <p:nvPr/>
        </p:nvSpPr>
        <p:spPr>
          <a:xfrm rot="0">
            <a:off x="923997" y="1211053"/>
            <a:ext cx="5414533" cy="455295"/>
          </a:xfrm>
          <a:prstGeom prst="rect">
            <a:avLst/>
          </a:prstGeom>
        </p:spPr>
        <p:txBody>
          <a:bodyPr anchor="t" rtlCol="false" tIns="0" lIns="0" bIns="0" rIns="0">
            <a:spAutoFit/>
          </a:bodyPr>
          <a:lstStyle/>
          <a:p>
            <a:pPr algn="ctr">
              <a:lnSpc>
                <a:spcPts val="3780"/>
              </a:lnSpc>
            </a:pPr>
            <a:r>
              <a:rPr lang="en-US" b="true" sz="2700" u="sng">
                <a:solidFill>
                  <a:srgbClr val="000000"/>
                </a:solidFill>
                <a:latin typeface="Nunito Bold"/>
                <a:ea typeface="Nunito Bold"/>
                <a:cs typeface="Nunito Bold"/>
                <a:sym typeface="Nunito Bold"/>
              </a:rPr>
              <a:t>7.2 Nuevas formas de distribución</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5400000">
            <a:off x="6194677" y="-6208548"/>
            <a:ext cx="1155690" cy="13545043"/>
            <a:chOff x="0" y="0"/>
            <a:chExt cx="354940" cy="4160006"/>
          </a:xfrm>
        </p:grpSpPr>
        <p:sp>
          <p:nvSpPr>
            <p:cNvPr name="Freeform 3" id="3"/>
            <p:cNvSpPr/>
            <p:nvPr/>
          </p:nvSpPr>
          <p:spPr>
            <a:xfrm flipH="false" flipV="false" rot="0">
              <a:off x="0" y="0"/>
              <a:ext cx="354940" cy="4160006"/>
            </a:xfrm>
            <a:custGeom>
              <a:avLst/>
              <a:gdLst/>
              <a:ahLst/>
              <a:cxnLst/>
              <a:rect r="r" b="b" t="t" l="l"/>
              <a:pathLst>
                <a:path h="4160006" w="354940">
                  <a:moveTo>
                    <a:pt x="0" y="0"/>
                  </a:moveTo>
                  <a:lnTo>
                    <a:pt x="354940" y="0"/>
                  </a:lnTo>
                  <a:lnTo>
                    <a:pt x="354940" y="4160006"/>
                  </a:lnTo>
                  <a:lnTo>
                    <a:pt x="0" y="4160006"/>
                  </a:lnTo>
                  <a:close/>
                </a:path>
              </a:pathLst>
            </a:custGeom>
            <a:solidFill>
              <a:srgbClr val="19675F"/>
            </a:solidFill>
          </p:spPr>
        </p:sp>
        <p:sp>
          <p:nvSpPr>
            <p:cNvPr name="TextBox 4" id="4"/>
            <p:cNvSpPr txBox="true"/>
            <p:nvPr/>
          </p:nvSpPr>
          <p:spPr>
            <a:xfrm>
              <a:off x="0" y="-19050"/>
              <a:ext cx="354940" cy="4179056"/>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95566"/>
            <a:ext cx="13193985" cy="680052"/>
          </a:xfrm>
          <a:prstGeom prst="rect">
            <a:avLst/>
          </a:prstGeom>
        </p:spPr>
        <p:txBody>
          <a:bodyPr anchor="t" rtlCol="false" tIns="0" lIns="0" bIns="0" rIns="0">
            <a:spAutoFit/>
          </a:bodyPr>
          <a:lstStyle/>
          <a:p>
            <a:pPr algn="l">
              <a:lnSpc>
                <a:spcPts val="5563"/>
              </a:lnSpc>
              <a:spcBef>
                <a:spcPct val="0"/>
              </a:spcBef>
            </a:pPr>
            <a:r>
              <a:rPr lang="en-US" b="true" sz="3973" spc="-79">
                <a:solidFill>
                  <a:srgbClr val="FDFBFB"/>
                </a:solidFill>
                <a:latin typeface="Open Sauce Bold"/>
                <a:ea typeface="Open Sauce Bold"/>
                <a:cs typeface="Open Sauce Bold"/>
                <a:sym typeface="Open Sauce Bold"/>
              </a:rPr>
              <a:t>8. La atención al cliente</a:t>
            </a:r>
          </a:p>
        </p:txBody>
      </p:sp>
      <p:grpSp>
        <p:nvGrpSpPr>
          <p:cNvPr name="Group 6" id="6"/>
          <p:cNvGrpSpPr/>
          <p:nvPr/>
        </p:nvGrpSpPr>
        <p:grpSpPr>
          <a:xfrm rot="5400000">
            <a:off x="2953235" y="3903440"/>
            <a:ext cx="4707725" cy="6861344"/>
            <a:chOff x="0" y="0"/>
            <a:chExt cx="1445855" cy="2107282"/>
          </a:xfrm>
        </p:grpSpPr>
        <p:sp>
          <p:nvSpPr>
            <p:cNvPr name="Freeform 7" id="7"/>
            <p:cNvSpPr/>
            <p:nvPr/>
          </p:nvSpPr>
          <p:spPr>
            <a:xfrm flipH="false" flipV="false" rot="0">
              <a:off x="0" y="0"/>
              <a:ext cx="1445855" cy="2107282"/>
            </a:xfrm>
            <a:custGeom>
              <a:avLst/>
              <a:gdLst/>
              <a:ahLst/>
              <a:cxnLst/>
              <a:rect r="r" b="b" t="t" l="l"/>
              <a:pathLst>
                <a:path h="2107282" w="1445855">
                  <a:moveTo>
                    <a:pt x="24668" y="0"/>
                  </a:moveTo>
                  <a:lnTo>
                    <a:pt x="1421187" y="0"/>
                  </a:lnTo>
                  <a:cubicBezTo>
                    <a:pt x="1427729" y="0"/>
                    <a:pt x="1434003" y="2599"/>
                    <a:pt x="1438630" y="7225"/>
                  </a:cubicBezTo>
                  <a:cubicBezTo>
                    <a:pt x="1443256" y="11851"/>
                    <a:pt x="1445855" y="18125"/>
                    <a:pt x="1445855" y="24668"/>
                  </a:cubicBezTo>
                  <a:lnTo>
                    <a:pt x="1445855" y="2082615"/>
                  </a:lnTo>
                  <a:cubicBezTo>
                    <a:pt x="1445855" y="2089157"/>
                    <a:pt x="1443256" y="2095431"/>
                    <a:pt x="1438630" y="2100057"/>
                  </a:cubicBezTo>
                  <a:cubicBezTo>
                    <a:pt x="1434003" y="2104684"/>
                    <a:pt x="1427729" y="2107282"/>
                    <a:pt x="1421187" y="2107282"/>
                  </a:cubicBezTo>
                  <a:lnTo>
                    <a:pt x="24668" y="2107282"/>
                  </a:lnTo>
                  <a:cubicBezTo>
                    <a:pt x="18125" y="2107282"/>
                    <a:pt x="11851" y="2104684"/>
                    <a:pt x="7225" y="2100057"/>
                  </a:cubicBezTo>
                  <a:cubicBezTo>
                    <a:pt x="2599" y="2095431"/>
                    <a:pt x="0" y="2089157"/>
                    <a:pt x="0" y="2082615"/>
                  </a:cubicBezTo>
                  <a:lnTo>
                    <a:pt x="0" y="24668"/>
                  </a:lnTo>
                  <a:cubicBezTo>
                    <a:pt x="0" y="18125"/>
                    <a:pt x="2599" y="11851"/>
                    <a:pt x="7225" y="7225"/>
                  </a:cubicBezTo>
                  <a:cubicBezTo>
                    <a:pt x="11851" y="2599"/>
                    <a:pt x="18125" y="0"/>
                    <a:pt x="24668" y="0"/>
                  </a:cubicBezTo>
                  <a:close/>
                </a:path>
              </a:pathLst>
            </a:custGeom>
            <a:solidFill>
              <a:srgbClr val="19675F">
                <a:alpha val="13725"/>
              </a:srgbClr>
            </a:solidFill>
          </p:spPr>
        </p:sp>
        <p:sp>
          <p:nvSpPr>
            <p:cNvPr name="TextBox 8" id="8"/>
            <p:cNvSpPr txBox="true"/>
            <p:nvPr/>
          </p:nvSpPr>
          <p:spPr>
            <a:xfrm>
              <a:off x="0" y="-19050"/>
              <a:ext cx="1445855" cy="2126332"/>
            </a:xfrm>
            <a:prstGeom prst="rect">
              <a:avLst/>
            </a:prstGeom>
          </p:spPr>
          <p:txBody>
            <a:bodyPr anchor="ctr" rtlCol="false" tIns="50800" lIns="50800" bIns="50800" rIns="50800"/>
            <a:lstStyle/>
            <a:p>
              <a:pPr algn="ctr">
                <a:lnSpc>
                  <a:spcPts val="2859"/>
                </a:lnSpc>
              </a:pPr>
            </a:p>
          </p:txBody>
        </p:sp>
      </p:grpSp>
      <p:sp>
        <p:nvSpPr>
          <p:cNvPr name="TextBox 9" id="9"/>
          <p:cNvSpPr txBox="true"/>
          <p:nvPr/>
        </p:nvSpPr>
        <p:spPr>
          <a:xfrm rot="0">
            <a:off x="806207" y="3330609"/>
            <a:ext cx="5979914" cy="396173"/>
          </a:xfrm>
          <a:prstGeom prst="rect">
            <a:avLst/>
          </a:prstGeom>
        </p:spPr>
        <p:txBody>
          <a:bodyPr anchor="t" rtlCol="false" tIns="0" lIns="0" bIns="0" rIns="0">
            <a:spAutoFit/>
          </a:bodyPr>
          <a:lstStyle/>
          <a:p>
            <a:pPr algn="ctr">
              <a:lnSpc>
                <a:spcPts val="3360"/>
              </a:lnSpc>
            </a:pPr>
            <a:r>
              <a:rPr lang="en-US" b="true" sz="2400" u="sng">
                <a:solidFill>
                  <a:srgbClr val="000000"/>
                </a:solidFill>
                <a:latin typeface="Nunito Bold"/>
                <a:ea typeface="Nunito Bold"/>
                <a:cs typeface="Nunito Bold"/>
                <a:sym typeface="Nunito Bold"/>
              </a:rPr>
              <a:t>8.1 El departamento de atención al cliente</a:t>
            </a:r>
          </a:p>
        </p:txBody>
      </p:sp>
      <p:sp>
        <p:nvSpPr>
          <p:cNvPr name="TextBox 10" id="10"/>
          <p:cNvSpPr txBox="true"/>
          <p:nvPr/>
        </p:nvSpPr>
        <p:spPr>
          <a:xfrm rot="0">
            <a:off x="806207" y="1516580"/>
            <a:ext cx="16604907" cy="1509230"/>
          </a:xfrm>
          <a:prstGeom prst="rect">
            <a:avLst/>
          </a:prstGeom>
        </p:spPr>
        <p:txBody>
          <a:bodyPr anchor="t" rtlCol="false" tIns="0" lIns="0" bIns="0" rIns="0">
            <a:spAutoFit/>
          </a:bodyPr>
          <a:lstStyle/>
          <a:p>
            <a:pPr algn="l">
              <a:lnSpc>
                <a:spcPts val="2470"/>
              </a:lnSpc>
              <a:spcBef>
                <a:spcPct val="0"/>
              </a:spcBef>
            </a:pPr>
            <a:r>
              <a:rPr lang="en-US" sz="1900" spc="95">
                <a:solidFill>
                  <a:srgbClr val="000000"/>
                </a:solidFill>
                <a:latin typeface="Open Sauce"/>
                <a:ea typeface="Open Sauce"/>
                <a:cs typeface="Open Sauce"/>
                <a:sym typeface="Open Sauce"/>
              </a:rPr>
              <a:t>Como vimos en la definición de marketing, no se trata de vender a toda costa sino de</a:t>
            </a:r>
            <a:r>
              <a:rPr lang="en-US" b="true" sz="1900" spc="95">
                <a:solidFill>
                  <a:srgbClr val="000000"/>
                </a:solidFill>
                <a:latin typeface="Open Sauce Bold"/>
                <a:ea typeface="Open Sauce Bold"/>
                <a:cs typeface="Open Sauce Bold"/>
                <a:sym typeface="Open Sauce Bold"/>
              </a:rPr>
              <a:t> cubrir las necesidades del cliente</a:t>
            </a:r>
            <a:r>
              <a:rPr lang="en-US" sz="1900" spc="95">
                <a:solidFill>
                  <a:srgbClr val="000000"/>
                </a:solidFill>
                <a:latin typeface="Open Sauce"/>
                <a:ea typeface="Open Sauce"/>
                <a:cs typeface="Open Sauce"/>
                <a:sym typeface="Open Sauce"/>
              </a:rPr>
              <a:t> al mismo tiempo que alcanzamos los objetivos de la empresa. Es tan importante el cliente hoy en día que se ha convertido en la </a:t>
            </a:r>
            <a:r>
              <a:rPr lang="en-US" b="true" sz="1900" spc="95">
                <a:solidFill>
                  <a:srgbClr val="000000"/>
                </a:solidFill>
                <a:latin typeface="Open Sauce Bold"/>
                <a:ea typeface="Open Sauce Bold"/>
                <a:cs typeface="Open Sauce Bold"/>
                <a:sym typeface="Open Sauce Bold"/>
              </a:rPr>
              <a:t>5ª P (people) del marketing-mix.</a:t>
            </a:r>
          </a:p>
          <a:p>
            <a:pPr algn="l">
              <a:lnSpc>
                <a:spcPts val="2470"/>
              </a:lnSpc>
              <a:spcBef>
                <a:spcPct val="0"/>
              </a:spcBef>
            </a:pPr>
          </a:p>
          <a:p>
            <a:pPr algn="l">
              <a:lnSpc>
                <a:spcPts val="2470"/>
              </a:lnSpc>
              <a:spcBef>
                <a:spcPct val="0"/>
              </a:spcBef>
            </a:pPr>
            <a:r>
              <a:rPr lang="en-US" sz="1900" spc="95">
                <a:solidFill>
                  <a:srgbClr val="000000"/>
                </a:solidFill>
                <a:latin typeface="Open Sauce"/>
                <a:ea typeface="Open Sauce"/>
                <a:cs typeface="Open Sauce"/>
                <a:sym typeface="Open Sauce"/>
              </a:rPr>
              <a:t>Además, resulta más rentable la inversión en mantener a nuestros clientes satisfechos que atraer a nueva clientela.</a:t>
            </a:r>
          </a:p>
        </p:txBody>
      </p:sp>
      <p:sp>
        <p:nvSpPr>
          <p:cNvPr name="TextBox 11" id="11"/>
          <p:cNvSpPr txBox="true"/>
          <p:nvPr/>
        </p:nvSpPr>
        <p:spPr>
          <a:xfrm rot="0">
            <a:off x="806207" y="3988720"/>
            <a:ext cx="16604907" cy="1509230"/>
          </a:xfrm>
          <a:prstGeom prst="rect">
            <a:avLst/>
          </a:prstGeom>
        </p:spPr>
        <p:txBody>
          <a:bodyPr anchor="t" rtlCol="false" tIns="0" lIns="0" bIns="0" rIns="0">
            <a:spAutoFit/>
          </a:bodyPr>
          <a:lstStyle/>
          <a:p>
            <a:pPr algn="l">
              <a:lnSpc>
                <a:spcPts val="2470"/>
              </a:lnSpc>
              <a:spcBef>
                <a:spcPct val="0"/>
              </a:spcBef>
            </a:pPr>
            <a:r>
              <a:rPr lang="en-US" sz="1900" spc="95">
                <a:solidFill>
                  <a:srgbClr val="000000"/>
                </a:solidFill>
                <a:latin typeface="Open Sauce"/>
                <a:ea typeface="Open Sauce"/>
                <a:cs typeface="Open Sauce"/>
                <a:sym typeface="Open Sauce"/>
              </a:rPr>
              <a:t>Las empresas pueden tener un departamento de atención al cliente, o una persona encargada de ello.En cualquier caso, </a:t>
            </a:r>
            <a:r>
              <a:rPr lang="en-US" b="true" sz="1900" spc="95">
                <a:solidFill>
                  <a:srgbClr val="000000"/>
                </a:solidFill>
                <a:latin typeface="Open Sauce Bold"/>
                <a:ea typeface="Open Sauce Bold"/>
                <a:cs typeface="Open Sauce Bold"/>
                <a:sym typeface="Open Sauce Bold"/>
              </a:rPr>
              <a:t>todo el personal</a:t>
            </a:r>
            <a:r>
              <a:rPr lang="en-US" sz="1900" spc="95">
                <a:solidFill>
                  <a:srgbClr val="000000"/>
                </a:solidFill>
                <a:latin typeface="Open Sauce"/>
                <a:ea typeface="Open Sauce"/>
                <a:cs typeface="Open Sauce"/>
                <a:sym typeface="Open Sauce"/>
              </a:rPr>
              <a:t> debe tener entre sus valores la atención al cliente como uno de sus principios. </a:t>
            </a:r>
          </a:p>
          <a:p>
            <a:pPr algn="l">
              <a:lnSpc>
                <a:spcPts val="2470"/>
              </a:lnSpc>
              <a:spcBef>
                <a:spcPct val="0"/>
              </a:spcBef>
            </a:pPr>
          </a:p>
          <a:p>
            <a:pPr algn="l">
              <a:lnSpc>
                <a:spcPts val="2470"/>
              </a:lnSpc>
              <a:spcBef>
                <a:spcPct val="0"/>
              </a:spcBef>
            </a:pPr>
          </a:p>
          <a:p>
            <a:pPr algn="l">
              <a:lnSpc>
                <a:spcPts val="2470"/>
              </a:lnSpc>
            </a:pPr>
          </a:p>
        </p:txBody>
      </p:sp>
      <p:sp>
        <p:nvSpPr>
          <p:cNvPr name="TextBox 12" id="12"/>
          <p:cNvSpPr txBox="true"/>
          <p:nvPr/>
        </p:nvSpPr>
        <p:spPr>
          <a:xfrm rot="0">
            <a:off x="2117728" y="5133975"/>
            <a:ext cx="6378739" cy="4252132"/>
          </a:xfrm>
          <a:prstGeom prst="rect">
            <a:avLst/>
          </a:prstGeom>
        </p:spPr>
        <p:txBody>
          <a:bodyPr anchor="t" rtlCol="false" tIns="0" lIns="0" bIns="0" rIns="0">
            <a:spAutoFit/>
          </a:bodyPr>
          <a:lstStyle/>
          <a:p>
            <a:pPr algn="l">
              <a:lnSpc>
                <a:spcPts val="2470"/>
              </a:lnSpc>
              <a:spcBef>
                <a:spcPct val="0"/>
              </a:spcBef>
            </a:pPr>
            <a:r>
              <a:rPr lang="en-US" sz="1900" spc="95" u="sng">
                <a:solidFill>
                  <a:srgbClr val="000000"/>
                </a:solidFill>
                <a:latin typeface="Open Sauce"/>
                <a:ea typeface="Open Sauce"/>
                <a:cs typeface="Open Sauce"/>
                <a:sym typeface="Open Sauce"/>
              </a:rPr>
              <a:t>Ventajas de una buena atención al cliente:</a:t>
            </a:r>
          </a:p>
          <a:p>
            <a:pPr algn="l">
              <a:lnSpc>
                <a:spcPts val="2470"/>
              </a:lnSpc>
              <a:spcBef>
                <a:spcPct val="0"/>
              </a:spcBef>
            </a:pP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Se pierden menos clientes.</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Reduce el número de reclamaciones.</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Los clientes quedan más satisfechos y se mejora la imagen de la empresa.</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Se obtiene información (productos defectuosos, posibles mejoras, etc.)</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La empresa puede medir la satisfacción de los clientes.</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La empresa gestiona el servicio post-venta y las posibles devoluciones.</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Motiva y forma al resto de personal.</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Reduce las reclamaciones legales.</a:t>
            </a:r>
          </a:p>
        </p:txBody>
      </p:sp>
      <p:grpSp>
        <p:nvGrpSpPr>
          <p:cNvPr name="Group 13" id="13"/>
          <p:cNvGrpSpPr/>
          <p:nvPr/>
        </p:nvGrpSpPr>
        <p:grpSpPr>
          <a:xfrm rot="5400000">
            <a:off x="10683913" y="4390967"/>
            <a:ext cx="4707725" cy="5886290"/>
            <a:chOff x="0" y="0"/>
            <a:chExt cx="1445855" cy="1807820"/>
          </a:xfrm>
        </p:grpSpPr>
        <p:sp>
          <p:nvSpPr>
            <p:cNvPr name="Freeform 14" id="14"/>
            <p:cNvSpPr/>
            <p:nvPr/>
          </p:nvSpPr>
          <p:spPr>
            <a:xfrm flipH="false" flipV="false" rot="0">
              <a:off x="0" y="0"/>
              <a:ext cx="1445855" cy="1807820"/>
            </a:xfrm>
            <a:custGeom>
              <a:avLst/>
              <a:gdLst/>
              <a:ahLst/>
              <a:cxnLst/>
              <a:rect r="r" b="b" t="t" l="l"/>
              <a:pathLst>
                <a:path h="1807820" w="1445855">
                  <a:moveTo>
                    <a:pt x="24668" y="0"/>
                  </a:moveTo>
                  <a:lnTo>
                    <a:pt x="1421187" y="0"/>
                  </a:lnTo>
                  <a:cubicBezTo>
                    <a:pt x="1427729" y="0"/>
                    <a:pt x="1434003" y="2599"/>
                    <a:pt x="1438630" y="7225"/>
                  </a:cubicBezTo>
                  <a:cubicBezTo>
                    <a:pt x="1443256" y="11851"/>
                    <a:pt x="1445855" y="18125"/>
                    <a:pt x="1445855" y="24668"/>
                  </a:cubicBezTo>
                  <a:lnTo>
                    <a:pt x="1445855" y="1783152"/>
                  </a:lnTo>
                  <a:cubicBezTo>
                    <a:pt x="1445855" y="1789695"/>
                    <a:pt x="1443256" y="1795969"/>
                    <a:pt x="1438630" y="1800595"/>
                  </a:cubicBezTo>
                  <a:cubicBezTo>
                    <a:pt x="1434003" y="1805221"/>
                    <a:pt x="1427729" y="1807820"/>
                    <a:pt x="1421187" y="1807820"/>
                  </a:cubicBezTo>
                  <a:lnTo>
                    <a:pt x="24668" y="1807820"/>
                  </a:lnTo>
                  <a:cubicBezTo>
                    <a:pt x="18125" y="1807820"/>
                    <a:pt x="11851" y="1805221"/>
                    <a:pt x="7225" y="1800595"/>
                  </a:cubicBezTo>
                  <a:cubicBezTo>
                    <a:pt x="2599" y="1795969"/>
                    <a:pt x="0" y="1789695"/>
                    <a:pt x="0" y="1783152"/>
                  </a:cubicBezTo>
                  <a:lnTo>
                    <a:pt x="0" y="24668"/>
                  </a:lnTo>
                  <a:cubicBezTo>
                    <a:pt x="0" y="18125"/>
                    <a:pt x="2599" y="11851"/>
                    <a:pt x="7225" y="7225"/>
                  </a:cubicBezTo>
                  <a:cubicBezTo>
                    <a:pt x="11851" y="2599"/>
                    <a:pt x="18125" y="0"/>
                    <a:pt x="24668" y="0"/>
                  </a:cubicBezTo>
                  <a:close/>
                </a:path>
              </a:pathLst>
            </a:custGeom>
            <a:solidFill>
              <a:srgbClr val="19675F">
                <a:alpha val="13725"/>
              </a:srgbClr>
            </a:solidFill>
          </p:spPr>
        </p:sp>
        <p:sp>
          <p:nvSpPr>
            <p:cNvPr name="TextBox 15" id="15"/>
            <p:cNvSpPr txBox="true"/>
            <p:nvPr/>
          </p:nvSpPr>
          <p:spPr>
            <a:xfrm>
              <a:off x="0" y="-19050"/>
              <a:ext cx="1445855" cy="1826870"/>
            </a:xfrm>
            <a:prstGeom prst="rect">
              <a:avLst/>
            </a:prstGeom>
          </p:spPr>
          <p:txBody>
            <a:bodyPr anchor="ctr" rtlCol="false" tIns="50800" lIns="50800" bIns="50800" rIns="50800"/>
            <a:lstStyle/>
            <a:p>
              <a:pPr algn="ctr">
                <a:lnSpc>
                  <a:spcPts val="2859"/>
                </a:lnSpc>
              </a:pPr>
            </a:p>
          </p:txBody>
        </p:sp>
      </p:grpSp>
      <p:sp>
        <p:nvSpPr>
          <p:cNvPr name="TextBox 16" id="16"/>
          <p:cNvSpPr txBox="true"/>
          <p:nvPr/>
        </p:nvSpPr>
        <p:spPr>
          <a:xfrm rot="0">
            <a:off x="10404276" y="5133975"/>
            <a:ext cx="5044282" cy="3642598"/>
          </a:xfrm>
          <a:prstGeom prst="rect">
            <a:avLst/>
          </a:prstGeom>
        </p:spPr>
        <p:txBody>
          <a:bodyPr anchor="t" rtlCol="false" tIns="0" lIns="0" bIns="0" rIns="0">
            <a:spAutoFit/>
          </a:bodyPr>
          <a:lstStyle/>
          <a:p>
            <a:pPr algn="l">
              <a:lnSpc>
                <a:spcPts val="2470"/>
              </a:lnSpc>
            </a:pPr>
            <a:r>
              <a:rPr lang="en-US" sz="1900" spc="95" u="sng">
                <a:solidFill>
                  <a:srgbClr val="000000"/>
                </a:solidFill>
                <a:latin typeface="Open Sauce"/>
                <a:ea typeface="Open Sauce"/>
                <a:cs typeface="Open Sauce"/>
                <a:sym typeface="Open Sauce"/>
              </a:rPr>
              <a:t>Factores que más valoran los clientes:</a:t>
            </a:r>
          </a:p>
          <a:p>
            <a:pPr algn="l">
              <a:lnSpc>
                <a:spcPts val="2470"/>
              </a:lnSpc>
            </a:pP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Cumplir todas las promesas: 34%</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Respetar el tempo del cliente: 22%</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Obsesión por los detalles: 11%</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Ser siempre cortés: 19%</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Mantener un rol profesional:19%</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Dar seguridad al cliente: 19%</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Respetar la confidencialidad: 19%</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Ser muy accesibles: 14%</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Comunicar comprensiblemente: 14%</a:t>
            </a:r>
          </a:p>
          <a:p>
            <a:pPr algn="l" marL="410211" indent="-205106" lvl="1">
              <a:lnSpc>
                <a:spcPts val="2470"/>
              </a:lnSpc>
              <a:buFont typeface="Arial"/>
              <a:buChar char="•"/>
            </a:pPr>
            <a:r>
              <a:rPr lang="en-US" sz="1900" spc="95">
                <a:solidFill>
                  <a:srgbClr val="000000"/>
                </a:solidFill>
                <a:latin typeface="Open Sauce"/>
                <a:ea typeface="Open Sauce"/>
                <a:cs typeface="Open Sauce"/>
                <a:sym typeface="Open Sauce"/>
              </a:rPr>
              <a:t>Reaccionar frente al error: 14%</a:t>
            </a:r>
          </a:p>
        </p:txBody>
      </p:sp>
      <p:sp>
        <p:nvSpPr>
          <p:cNvPr name="TextBox 17" id="17"/>
          <p:cNvSpPr txBox="true"/>
          <p:nvPr/>
        </p:nvSpPr>
        <p:spPr>
          <a:xfrm rot="0">
            <a:off x="12926417" y="9432217"/>
            <a:ext cx="2879766" cy="169357"/>
          </a:xfrm>
          <a:prstGeom prst="rect">
            <a:avLst/>
          </a:prstGeom>
        </p:spPr>
        <p:txBody>
          <a:bodyPr anchor="t" rtlCol="false" tIns="0" lIns="0" bIns="0" rIns="0">
            <a:spAutoFit/>
          </a:bodyPr>
          <a:lstStyle/>
          <a:p>
            <a:pPr algn="ctr">
              <a:lnSpc>
                <a:spcPts val="1392"/>
              </a:lnSpc>
            </a:pPr>
            <a:r>
              <a:rPr lang="en-US" sz="994">
                <a:solidFill>
                  <a:srgbClr val="000000"/>
                </a:solidFill>
                <a:latin typeface="Open Sans"/>
                <a:ea typeface="Open Sans"/>
                <a:cs typeface="Open Sans"/>
                <a:sym typeface="Open Sans"/>
              </a:rPr>
              <a:t>*Estudio realizado por A. Valerie y colaboradores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3342880" y="-3356751"/>
            <a:ext cx="1155690" cy="7841450"/>
            <a:chOff x="0" y="0"/>
            <a:chExt cx="354940" cy="2408296"/>
          </a:xfrm>
        </p:grpSpPr>
        <p:sp>
          <p:nvSpPr>
            <p:cNvPr name="Freeform 3" id="3"/>
            <p:cNvSpPr/>
            <p:nvPr/>
          </p:nvSpPr>
          <p:spPr>
            <a:xfrm flipH="false" flipV="false" rot="0">
              <a:off x="0" y="0"/>
              <a:ext cx="354940" cy="2408296"/>
            </a:xfrm>
            <a:custGeom>
              <a:avLst/>
              <a:gdLst/>
              <a:ahLst/>
              <a:cxnLst/>
              <a:rect r="r" b="b" t="t" l="l"/>
              <a:pathLst>
                <a:path h="2408296" w="354940">
                  <a:moveTo>
                    <a:pt x="0" y="0"/>
                  </a:moveTo>
                  <a:lnTo>
                    <a:pt x="354940" y="0"/>
                  </a:lnTo>
                  <a:lnTo>
                    <a:pt x="354940" y="2408296"/>
                  </a:lnTo>
                  <a:lnTo>
                    <a:pt x="0" y="2408296"/>
                  </a:lnTo>
                  <a:close/>
                </a:path>
              </a:pathLst>
            </a:custGeom>
            <a:solidFill>
              <a:srgbClr val="106861"/>
            </a:solidFill>
          </p:spPr>
        </p:sp>
        <p:sp>
          <p:nvSpPr>
            <p:cNvPr name="TextBox 4" id="4"/>
            <p:cNvSpPr txBox="true"/>
            <p:nvPr/>
          </p:nvSpPr>
          <p:spPr>
            <a:xfrm>
              <a:off x="0" y="-19050"/>
              <a:ext cx="354940" cy="2427346"/>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95566"/>
            <a:ext cx="6999258" cy="684622"/>
          </a:xfrm>
          <a:prstGeom prst="rect">
            <a:avLst/>
          </a:prstGeom>
        </p:spPr>
        <p:txBody>
          <a:bodyPr anchor="t" rtlCol="false" tIns="0" lIns="0" bIns="0" rIns="0">
            <a:spAutoFit/>
          </a:bodyPr>
          <a:lstStyle/>
          <a:p>
            <a:pPr algn="l" marL="868784" indent="-434392" lvl="1">
              <a:lnSpc>
                <a:spcPts val="5633"/>
              </a:lnSpc>
              <a:spcBef>
                <a:spcPct val="0"/>
              </a:spcBef>
              <a:buAutoNum type="arabicPeriod" startAt="1"/>
            </a:pPr>
            <a:r>
              <a:rPr lang="en-US" b="true" sz="4024" spc="-80">
                <a:solidFill>
                  <a:srgbClr val="FFFFFF"/>
                </a:solidFill>
                <a:latin typeface="Open Sauce Bold"/>
                <a:ea typeface="Open Sauce Bold"/>
                <a:cs typeface="Open Sauce Bold"/>
                <a:sym typeface="Open Sauce Bold"/>
              </a:rPr>
              <a:t>Concepto de marketing</a:t>
            </a:r>
          </a:p>
        </p:txBody>
      </p:sp>
      <p:sp>
        <p:nvSpPr>
          <p:cNvPr name="TextBox 6" id="6"/>
          <p:cNvSpPr txBox="true"/>
          <p:nvPr/>
        </p:nvSpPr>
        <p:spPr>
          <a:xfrm rot="0">
            <a:off x="1386052" y="1566642"/>
            <a:ext cx="9552452" cy="9886409"/>
          </a:xfrm>
          <a:prstGeom prst="rect">
            <a:avLst/>
          </a:prstGeom>
        </p:spPr>
        <p:txBody>
          <a:bodyPr anchor="t" rtlCol="false" tIns="0" lIns="0" bIns="0" rIns="0">
            <a:spAutoFit/>
          </a:bodyPr>
          <a:lstStyle/>
          <a:p>
            <a:pPr algn="l">
              <a:lnSpc>
                <a:spcPts val="3021"/>
              </a:lnSpc>
            </a:pPr>
            <a:r>
              <a:rPr lang="en-US" sz="2014">
                <a:solidFill>
                  <a:srgbClr val="343432"/>
                </a:solidFill>
                <a:latin typeface="Open Sauce"/>
                <a:ea typeface="Open Sauce"/>
                <a:cs typeface="Open Sauce"/>
                <a:sym typeface="Open Sauce"/>
              </a:rPr>
              <a:t>El marketing es el </a:t>
            </a:r>
            <a:r>
              <a:rPr lang="en-US" sz="2014" b="true">
                <a:solidFill>
                  <a:srgbClr val="343432"/>
                </a:solidFill>
                <a:latin typeface="Open Sauce Bold"/>
                <a:ea typeface="Open Sauce Bold"/>
                <a:cs typeface="Open Sauce Bold"/>
                <a:sym typeface="Open Sauce Bold"/>
              </a:rPr>
              <a:t>conjunto de actividades que tratan de satisfacer las necesidades de los clientes con el fin de alcanzar los objetivos de la empresa</a:t>
            </a:r>
            <a:r>
              <a:rPr lang="en-US" sz="2014">
                <a:solidFill>
                  <a:srgbClr val="343432"/>
                </a:solidFill>
                <a:latin typeface="Open Sauce"/>
                <a:ea typeface="Open Sauce"/>
                <a:cs typeface="Open Sauce"/>
                <a:sym typeface="Open Sauce"/>
              </a:rPr>
              <a:t>, que son principalmente:</a:t>
            </a:r>
          </a:p>
          <a:p>
            <a:pPr algn="l">
              <a:lnSpc>
                <a:spcPts val="3021"/>
              </a:lnSpc>
            </a:pPr>
            <a:r>
              <a:rPr lang="en-US" sz="2014">
                <a:solidFill>
                  <a:srgbClr val="343432"/>
                </a:solidFill>
                <a:latin typeface="Open Sauce"/>
                <a:ea typeface="Open Sauce"/>
                <a:cs typeface="Open Sauce"/>
                <a:sym typeface="Open Sauce"/>
              </a:rPr>
              <a:t> </a:t>
            </a:r>
          </a:p>
          <a:p>
            <a:pPr algn="l" marL="434866" indent="-217433" lvl="1">
              <a:lnSpc>
                <a:spcPts val="3021"/>
              </a:lnSpc>
              <a:buFont typeface="Arial"/>
              <a:buChar char="•"/>
            </a:pPr>
            <a:r>
              <a:rPr lang="en-US" sz="2014">
                <a:solidFill>
                  <a:srgbClr val="343432"/>
                </a:solidFill>
                <a:latin typeface="Open Sauce"/>
                <a:ea typeface="Open Sauce"/>
                <a:cs typeface="Open Sauce"/>
                <a:sym typeface="Open Sauce"/>
              </a:rPr>
              <a:t>L</a:t>
            </a:r>
            <a:r>
              <a:rPr lang="en-US" sz="2014">
                <a:solidFill>
                  <a:srgbClr val="343432"/>
                </a:solidFill>
                <a:latin typeface="Open Sauce"/>
                <a:ea typeface="Open Sauce"/>
                <a:cs typeface="Open Sauce"/>
                <a:sym typeface="Open Sauce"/>
              </a:rPr>
              <a:t>a </a:t>
            </a:r>
            <a:r>
              <a:rPr lang="en-US" b="true" sz="2014">
                <a:solidFill>
                  <a:srgbClr val="343432"/>
                </a:solidFill>
                <a:latin typeface="Open Sauce Bold"/>
                <a:ea typeface="Open Sauce Bold"/>
                <a:cs typeface="Open Sauce Bold"/>
                <a:sym typeface="Open Sauce Bold"/>
              </a:rPr>
              <a:t>obtención de beneficios</a:t>
            </a:r>
          </a:p>
          <a:p>
            <a:pPr algn="l" marL="434866" indent="-217433" lvl="1">
              <a:lnSpc>
                <a:spcPts val="3021"/>
              </a:lnSpc>
              <a:buFont typeface="Arial"/>
              <a:buChar char="•"/>
            </a:pPr>
            <a:r>
              <a:rPr lang="en-US" sz="2014">
                <a:solidFill>
                  <a:srgbClr val="343432"/>
                </a:solidFill>
                <a:latin typeface="Open Sauce"/>
                <a:ea typeface="Open Sauce"/>
                <a:cs typeface="Open Sauce"/>
                <a:sym typeface="Open Sauce"/>
              </a:rPr>
              <a:t>El </a:t>
            </a:r>
            <a:r>
              <a:rPr lang="en-US" b="true" sz="2014">
                <a:solidFill>
                  <a:srgbClr val="343432"/>
                </a:solidFill>
                <a:latin typeface="Open Sauce Bold"/>
                <a:ea typeface="Open Sauce Bold"/>
                <a:cs typeface="Open Sauce Bold"/>
                <a:sym typeface="Open Sauce Bold"/>
              </a:rPr>
              <a:t>crecimiento de la empresa</a:t>
            </a:r>
          </a:p>
          <a:p>
            <a:pPr algn="l" marL="434866" indent="-217433" lvl="1">
              <a:lnSpc>
                <a:spcPts val="3021"/>
              </a:lnSpc>
              <a:buFont typeface="Arial"/>
              <a:buChar char="•"/>
            </a:pPr>
            <a:r>
              <a:rPr lang="en-US" sz="2014">
                <a:solidFill>
                  <a:srgbClr val="343432"/>
                </a:solidFill>
                <a:latin typeface="Open Sauce"/>
                <a:ea typeface="Open Sauce"/>
                <a:cs typeface="Open Sauce"/>
                <a:sym typeface="Open Sauce"/>
              </a:rPr>
              <a:t>Otros fines sociales</a:t>
            </a:r>
          </a:p>
          <a:p>
            <a:pPr algn="l">
              <a:lnSpc>
                <a:spcPts val="3021"/>
              </a:lnSpc>
            </a:pPr>
          </a:p>
          <a:p>
            <a:pPr algn="l">
              <a:lnSpc>
                <a:spcPts val="3021"/>
              </a:lnSpc>
            </a:pPr>
            <a:r>
              <a:rPr lang="en-US" sz="2014">
                <a:solidFill>
                  <a:srgbClr val="343432"/>
                </a:solidFill>
                <a:latin typeface="Open Sauce"/>
                <a:ea typeface="Open Sauce"/>
                <a:cs typeface="Open Sauce"/>
                <a:sym typeface="Open Sauce"/>
              </a:rPr>
              <a:t>El </a:t>
            </a:r>
            <a:r>
              <a:rPr lang="en-US" sz="2014" u="sng" b="true">
                <a:solidFill>
                  <a:srgbClr val="343432"/>
                </a:solidFill>
                <a:latin typeface="Open Sauce Bold"/>
                <a:ea typeface="Open Sauce Bold"/>
                <a:cs typeface="Open Sauce Bold"/>
                <a:sym typeface="Open Sauce Bold"/>
              </a:rPr>
              <a:t>PLAN DE MARKETING</a:t>
            </a:r>
            <a:r>
              <a:rPr lang="en-US" sz="2014">
                <a:solidFill>
                  <a:srgbClr val="343432"/>
                </a:solidFill>
                <a:latin typeface="Open Sauce"/>
                <a:ea typeface="Open Sauce"/>
                <a:cs typeface="Open Sauce"/>
                <a:sym typeface="Open Sauce"/>
              </a:rPr>
              <a:t> es un documento donde escribimos los objetivos que queremos alcanzar, así como las acciones que vamos a realizar y en qué plazos:</a:t>
            </a:r>
          </a:p>
          <a:p>
            <a:pPr algn="l">
              <a:lnSpc>
                <a:spcPts val="3021"/>
              </a:lnSpc>
            </a:pPr>
          </a:p>
          <a:p>
            <a:pPr algn="l" marL="434866" indent="-217433" lvl="1">
              <a:lnSpc>
                <a:spcPts val="3021"/>
              </a:lnSpc>
              <a:buFont typeface="Arial"/>
              <a:buChar char="•"/>
            </a:pPr>
            <a:r>
              <a:rPr lang="en-US" b="true" sz="2014">
                <a:solidFill>
                  <a:srgbClr val="343432"/>
                </a:solidFill>
                <a:latin typeface="Open Sauce Bold"/>
                <a:ea typeface="Open Sauce Bold"/>
                <a:cs typeface="Open Sauce Bold"/>
                <a:sym typeface="Open Sauce Bold"/>
              </a:rPr>
              <a:t>En primer lugar</a:t>
            </a:r>
            <a:r>
              <a:rPr lang="en-US" sz="2014">
                <a:solidFill>
                  <a:srgbClr val="343432"/>
                </a:solidFill>
                <a:latin typeface="Open Sauce"/>
                <a:ea typeface="Open Sauce"/>
                <a:cs typeface="Open Sauce"/>
                <a:sym typeface="Open Sauce"/>
              </a:rPr>
              <a:t>, debemos realizar previamente un </a:t>
            </a:r>
            <a:r>
              <a:rPr lang="en-US" b="true" sz="2014">
                <a:solidFill>
                  <a:srgbClr val="343432"/>
                </a:solidFill>
                <a:latin typeface="Open Sauce Bold"/>
                <a:ea typeface="Open Sauce Bold"/>
                <a:cs typeface="Open Sauce Bold"/>
                <a:sym typeface="Open Sauce Bold"/>
              </a:rPr>
              <a:t>estudio de mercado</a:t>
            </a:r>
            <a:r>
              <a:rPr lang="en-US" sz="2014">
                <a:solidFill>
                  <a:srgbClr val="343432"/>
                </a:solidFill>
                <a:latin typeface="Open Sauce"/>
                <a:ea typeface="Open Sauce"/>
                <a:cs typeface="Open Sauce"/>
                <a:sym typeface="Open Sauce"/>
              </a:rPr>
              <a:t> para conocer a nuestros clientes objetivo y a nuestra competencia. A continuación, decidimos </a:t>
            </a:r>
            <a:r>
              <a:rPr lang="en-US" b="true" sz="2014">
                <a:solidFill>
                  <a:srgbClr val="343432"/>
                </a:solidFill>
                <a:latin typeface="Open Sauce Bold"/>
                <a:ea typeface="Open Sauce Bold"/>
                <a:cs typeface="Open Sauce Bold"/>
                <a:sym typeface="Open Sauce Bold"/>
              </a:rPr>
              <a:t>qué objetivo tenemos y estrategias </a:t>
            </a:r>
            <a:r>
              <a:rPr lang="en-US" sz="2014">
                <a:solidFill>
                  <a:srgbClr val="343432"/>
                </a:solidFill>
                <a:latin typeface="Open Sauce"/>
                <a:ea typeface="Open Sauce"/>
                <a:cs typeface="Open Sauce"/>
                <a:sym typeface="Open Sauce"/>
              </a:rPr>
              <a:t>para alcanzar nuestro objetivo. Esta 1ª fase se llama </a:t>
            </a:r>
            <a:r>
              <a:rPr lang="en-US" b="true" sz="2014" u="sng">
                <a:solidFill>
                  <a:srgbClr val="343432"/>
                </a:solidFill>
                <a:latin typeface="Open Sauce Bold"/>
                <a:ea typeface="Open Sauce Bold"/>
                <a:cs typeface="Open Sauce Bold"/>
                <a:sym typeface="Open Sauce Bold"/>
              </a:rPr>
              <a:t>Marketing Estratégico.</a:t>
            </a:r>
          </a:p>
          <a:p>
            <a:pPr algn="l">
              <a:lnSpc>
                <a:spcPts val="3021"/>
              </a:lnSpc>
            </a:pPr>
          </a:p>
          <a:p>
            <a:pPr algn="l" marL="434866" indent="-217433" lvl="1">
              <a:lnSpc>
                <a:spcPts val="3021"/>
              </a:lnSpc>
              <a:buFont typeface="Arial"/>
              <a:buChar char="•"/>
            </a:pPr>
            <a:r>
              <a:rPr lang="en-US" sz="2014">
                <a:solidFill>
                  <a:srgbClr val="343432"/>
                </a:solidFill>
                <a:latin typeface="Open Sauce"/>
                <a:ea typeface="Open Sauce"/>
                <a:cs typeface="Open Sauce"/>
                <a:sym typeface="Open Sauce"/>
              </a:rPr>
              <a:t>En </a:t>
            </a:r>
            <a:r>
              <a:rPr lang="en-US" b="true" sz="2014">
                <a:solidFill>
                  <a:srgbClr val="343432"/>
                </a:solidFill>
                <a:latin typeface="Open Sauce Bold"/>
                <a:ea typeface="Open Sauce Bold"/>
                <a:cs typeface="Open Sauce Bold"/>
                <a:sym typeface="Open Sauce Bold"/>
              </a:rPr>
              <a:t>segundo lugar</a:t>
            </a:r>
            <a:r>
              <a:rPr lang="en-US" sz="2014">
                <a:solidFill>
                  <a:srgbClr val="343432"/>
                </a:solidFill>
                <a:latin typeface="Open Sauce"/>
                <a:ea typeface="Open Sauce"/>
                <a:cs typeface="Open Sauce"/>
                <a:sym typeface="Open Sauce"/>
              </a:rPr>
              <a:t>, elegiremos las </a:t>
            </a:r>
            <a:r>
              <a:rPr lang="en-US" b="true" sz="2014">
                <a:solidFill>
                  <a:srgbClr val="343432"/>
                </a:solidFill>
                <a:latin typeface="Open Sauce Bold"/>
                <a:ea typeface="Open Sauce Bold"/>
                <a:cs typeface="Open Sauce Bold"/>
                <a:sym typeface="Open Sauce Bold"/>
              </a:rPr>
              <a:t>acciones concretas</a:t>
            </a:r>
            <a:r>
              <a:rPr lang="en-US" sz="2014">
                <a:solidFill>
                  <a:srgbClr val="343432"/>
                </a:solidFill>
                <a:latin typeface="Open Sauce"/>
                <a:ea typeface="Open Sauce"/>
                <a:cs typeface="Open Sauce"/>
                <a:sym typeface="Open Sauce"/>
              </a:rPr>
              <a:t> de marketing que vamos a poner en práctica. Esta 2ª fase se llama </a:t>
            </a:r>
            <a:r>
              <a:rPr lang="en-US" b="true" sz="2014" u="sng">
                <a:solidFill>
                  <a:srgbClr val="343432"/>
                </a:solidFill>
                <a:latin typeface="Open Sauce Bold"/>
                <a:ea typeface="Open Sauce Bold"/>
                <a:cs typeface="Open Sauce Bold"/>
                <a:sym typeface="Open Sauce Bold"/>
              </a:rPr>
              <a:t>Marketing Operativo</a:t>
            </a:r>
            <a:r>
              <a:rPr lang="en-US" sz="2014">
                <a:solidFill>
                  <a:srgbClr val="343432"/>
                </a:solidFill>
                <a:latin typeface="Open Sauce"/>
                <a:ea typeface="Open Sauce"/>
                <a:cs typeface="Open Sauce"/>
                <a:sym typeface="Open Sauce"/>
              </a:rPr>
              <a:t> (o marketing-mix). Estas acciones concretas se llaman las famosas "4 p" del marketing: </a:t>
            </a:r>
            <a:r>
              <a:rPr lang="en-US" b="true" sz="2014">
                <a:solidFill>
                  <a:srgbClr val="343432"/>
                </a:solidFill>
                <a:latin typeface="Open Sauce Bold"/>
                <a:ea typeface="Open Sauce Bold"/>
                <a:cs typeface="Open Sauce Bold"/>
                <a:sym typeface="Open Sauce Bold"/>
              </a:rPr>
              <a:t>producto, precio, promoción y distribución</a:t>
            </a:r>
            <a:r>
              <a:rPr lang="en-US" sz="2014">
                <a:solidFill>
                  <a:srgbClr val="343432"/>
                </a:solidFill>
                <a:latin typeface="Open Sauce"/>
                <a:ea typeface="Open Sauce"/>
                <a:cs typeface="Open Sauce"/>
                <a:sym typeface="Open Sauce"/>
              </a:rPr>
              <a:t> (place en inglés). </a:t>
            </a:r>
          </a:p>
          <a:p>
            <a:pPr algn="l">
              <a:lnSpc>
                <a:spcPts val="3021"/>
              </a:lnSpc>
            </a:pPr>
          </a:p>
          <a:p>
            <a:pPr algn="l">
              <a:lnSpc>
                <a:spcPts val="3021"/>
              </a:lnSpc>
            </a:pPr>
          </a:p>
          <a:p>
            <a:pPr algn="l">
              <a:lnSpc>
                <a:spcPts val="3021"/>
              </a:lnSpc>
            </a:pPr>
          </a:p>
          <a:p>
            <a:pPr algn="l">
              <a:lnSpc>
                <a:spcPts val="3021"/>
              </a:lnSpc>
            </a:pPr>
          </a:p>
          <a:p>
            <a:pPr algn="l" marL="0" indent="0" lvl="0">
              <a:lnSpc>
                <a:spcPts val="3021"/>
              </a:lnSpc>
            </a:pPr>
          </a:p>
        </p:txBody>
      </p:sp>
      <p:grpSp>
        <p:nvGrpSpPr>
          <p:cNvPr name="Group 7" id="7"/>
          <p:cNvGrpSpPr/>
          <p:nvPr/>
        </p:nvGrpSpPr>
        <p:grpSpPr>
          <a:xfrm rot="0">
            <a:off x="15017929" y="-2533783"/>
            <a:ext cx="5002094" cy="500209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alpha val="32941"/>
              </a:srgbClr>
            </a:solidFill>
            <a:ln w="742950" cap="sq">
              <a:solidFill>
                <a:srgbClr val="106861">
                  <a:alpha val="32941"/>
                </a:srgbClr>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sp>
        <p:nvSpPr>
          <p:cNvPr name="Freeform 10" id="10"/>
          <p:cNvSpPr/>
          <p:nvPr/>
        </p:nvSpPr>
        <p:spPr>
          <a:xfrm flipH="false" flipV="false" rot="-10800000">
            <a:off x="12290740" y="4871657"/>
            <a:ext cx="5128563" cy="381636"/>
          </a:xfrm>
          <a:custGeom>
            <a:avLst/>
            <a:gdLst/>
            <a:ahLst/>
            <a:cxnLst/>
            <a:rect r="r" b="b" t="t" l="l"/>
            <a:pathLst>
              <a:path h="381636" w="5128563">
                <a:moveTo>
                  <a:pt x="0" y="0"/>
                </a:moveTo>
                <a:lnTo>
                  <a:pt x="5128563" y="0"/>
                </a:lnTo>
                <a:lnTo>
                  <a:pt x="5128563" y="381637"/>
                </a:lnTo>
                <a:lnTo>
                  <a:pt x="0" y="381637"/>
                </a:lnTo>
                <a:lnTo>
                  <a:pt x="0" y="0"/>
                </a:lnTo>
                <a:close/>
              </a:path>
            </a:pathLst>
          </a:custGeom>
          <a:blipFill>
            <a:blip r:embed="rId2">
              <a:alphaModFix amt="72000"/>
            </a:blip>
            <a:stretch>
              <a:fillRect l="0" t="0" r="0" b="-286352"/>
            </a:stretch>
          </a:blipFill>
        </p:spPr>
      </p:sp>
      <p:grpSp>
        <p:nvGrpSpPr>
          <p:cNvPr name="Group 11" id="11"/>
          <p:cNvGrpSpPr/>
          <p:nvPr/>
        </p:nvGrpSpPr>
        <p:grpSpPr>
          <a:xfrm rot="0">
            <a:off x="12184099" y="2345530"/>
            <a:ext cx="5334876" cy="2797970"/>
            <a:chOff x="0" y="0"/>
            <a:chExt cx="1234628" cy="647522"/>
          </a:xfrm>
        </p:grpSpPr>
        <p:sp>
          <p:nvSpPr>
            <p:cNvPr name="Freeform 12" id="12"/>
            <p:cNvSpPr/>
            <p:nvPr/>
          </p:nvSpPr>
          <p:spPr>
            <a:xfrm flipH="false" flipV="false" rot="0">
              <a:off x="0" y="0"/>
              <a:ext cx="1234628" cy="647522"/>
            </a:xfrm>
            <a:custGeom>
              <a:avLst/>
              <a:gdLst/>
              <a:ahLst/>
              <a:cxnLst/>
              <a:rect r="r" b="b" t="t" l="l"/>
              <a:pathLst>
                <a:path h="647522" w="1234628">
                  <a:moveTo>
                    <a:pt x="46438" y="0"/>
                  </a:moveTo>
                  <a:lnTo>
                    <a:pt x="1188190" y="0"/>
                  </a:lnTo>
                  <a:cubicBezTo>
                    <a:pt x="1213837" y="0"/>
                    <a:pt x="1234628" y="20791"/>
                    <a:pt x="1234628" y="46438"/>
                  </a:cubicBezTo>
                  <a:lnTo>
                    <a:pt x="1234628" y="601084"/>
                  </a:lnTo>
                  <a:cubicBezTo>
                    <a:pt x="1234628" y="626731"/>
                    <a:pt x="1213837" y="647522"/>
                    <a:pt x="1188190" y="647522"/>
                  </a:cubicBezTo>
                  <a:lnTo>
                    <a:pt x="46438" y="647522"/>
                  </a:lnTo>
                  <a:cubicBezTo>
                    <a:pt x="20791" y="647522"/>
                    <a:pt x="0" y="626731"/>
                    <a:pt x="0" y="601084"/>
                  </a:cubicBezTo>
                  <a:lnTo>
                    <a:pt x="0" y="46438"/>
                  </a:lnTo>
                  <a:cubicBezTo>
                    <a:pt x="0" y="20791"/>
                    <a:pt x="20791" y="0"/>
                    <a:pt x="46438" y="0"/>
                  </a:cubicBezTo>
                  <a:close/>
                </a:path>
              </a:pathLst>
            </a:custGeom>
            <a:solidFill>
              <a:srgbClr val="FFFFFF"/>
            </a:solidFill>
            <a:ln w="104775" cap="rnd">
              <a:solidFill>
                <a:srgbClr val="106861"/>
              </a:solidFill>
              <a:prstDash val="solid"/>
              <a:round/>
            </a:ln>
          </p:spPr>
        </p:sp>
        <p:sp>
          <p:nvSpPr>
            <p:cNvPr name="TextBox 13" id="13"/>
            <p:cNvSpPr txBox="true"/>
            <p:nvPr/>
          </p:nvSpPr>
          <p:spPr>
            <a:xfrm>
              <a:off x="0" y="-38100"/>
              <a:ext cx="1234628" cy="685622"/>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4" id="14"/>
          <p:cNvGrpSpPr/>
          <p:nvPr/>
        </p:nvGrpSpPr>
        <p:grpSpPr>
          <a:xfrm rot="0">
            <a:off x="11570085" y="3305277"/>
            <a:ext cx="1228028" cy="1226514"/>
            <a:chOff x="0" y="0"/>
            <a:chExt cx="323431" cy="323032"/>
          </a:xfrm>
        </p:grpSpPr>
        <p:sp>
          <p:nvSpPr>
            <p:cNvPr name="Freeform 15" id="15"/>
            <p:cNvSpPr/>
            <p:nvPr/>
          </p:nvSpPr>
          <p:spPr>
            <a:xfrm flipH="false" flipV="false" rot="0">
              <a:off x="0" y="0"/>
              <a:ext cx="323431" cy="323032"/>
            </a:xfrm>
            <a:custGeom>
              <a:avLst/>
              <a:gdLst/>
              <a:ahLst/>
              <a:cxnLst/>
              <a:rect r="r" b="b" t="t" l="l"/>
              <a:pathLst>
                <a:path h="323032" w="323431">
                  <a:moveTo>
                    <a:pt x="0" y="0"/>
                  </a:moveTo>
                  <a:lnTo>
                    <a:pt x="323431" y="0"/>
                  </a:lnTo>
                  <a:lnTo>
                    <a:pt x="323431" y="323032"/>
                  </a:lnTo>
                  <a:lnTo>
                    <a:pt x="0" y="323032"/>
                  </a:lnTo>
                  <a:close/>
                </a:path>
              </a:pathLst>
            </a:custGeom>
            <a:solidFill>
              <a:srgbClr val="FFFFFF"/>
            </a:solidFill>
          </p:spPr>
        </p:sp>
        <p:sp>
          <p:nvSpPr>
            <p:cNvPr name="TextBox 16" id="16"/>
            <p:cNvSpPr txBox="true"/>
            <p:nvPr/>
          </p:nvSpPr>
          <p:spPr>
            <a:xfrm>
              <a:off x="0" y="-114300"/>
              <a:ext cx="323431" cy="437332"/>
            </a:xfrm>
            <a:prstGeom prst="rect">
              <a:avLst/>
            </a:prstGeom>
          </p:spPr>
          <p:txBody>
            <a:bodyPr anchor="ctr" rtlCol="false" tIns="50800" lIns="50800" bIns="50800" rIns="50800"/>
            <a:lstStyle/>
            <a:p>
              <a:pPr algn="ctr">
                <a:lnSpc>
                  <a:spcPts val="8076"/>
                </a:lnSpc>
              </a:pPr>
            </a:p>
          </p:txBody>
        </p:sp>
      </p:grpSp>
      <p:sp>
        <p:nvSpPr>
          <p:cNvPr name="TextBox 17" id="17"/>
          <p:cNvSpPr txBox="true"/>
          <p:nvPr/>
        </p:nvSpPr>
        <p:spPr>
          <a:xfrm rot="0">
            <a:off x="12847514" y="3263343"/>
            <a:ext cx="4183100" cy="1932165"/>
          </a:xfrm>
          <a:prstGeom prst="rect">
            <a:avLst/>
          </a:prstGeom>
        </p:spPr>
        <p:txBody>
          <a:bodyPr anchor="t" rtlCol="false" tIns="0" lIns="0" bIns="0" rIns="0">
            <a:spAutoFit/>
          </a:bodyPr>
          <a:lstStyle/>
          <a:p>
            <a:pPr algn="l" marL="434785" indent="-217392" lvl="1">
              <a:lnSpc>
                <a:spcPts val="2577"/>
              </a:lnSpc>
              <a:buFont typeface="Arial"/>
              <a:buChar char="•"/>
            </a:pPr>
            <a:r>
              <a:rPr lang="en-US" sz="2013">
                <a:solidFill>
                  <a:srgbClr val="231F20"/>
                </a:solidFill>
                <a:latin typeface="Open Sauce"/>
                <a:ea typeface="Open Sauce"/>
                <a:cs typeface="Open Sauce"/>
                <a:sym typeface="Open Sauce"/>
              </a:rPr>
              <a:t>Largo plazo</a:t>
            </a:r>
          </a:p>
          <a:p>
            <a:pPr algn="l" marL="434785" indent="-217392" lvl="1">
              <a:lnSpc>
                <a:spcPts val="2577"/>
              </a:lnSpc>
              <a:buFont typeface="Arial"/>
              <a:buChar char="•"/>
            </a:pPr>
            <a:r>
              <a:rPr lang="en-US" sz="2013">
                <a:solidFill>
                  <a:srgbClr val="231F20"/>
                </a:solidFill>
                <a:latin typeface="Open Sauce"/>
                <a:ea typeface="Open Sauce"/>
                <a:cs typeface="Open Sauce"/>
                <a:sym typeface="Open Sauce"/>
              </a:rPr>
              <a:t>Enfoque en el cliente</a:t>
            </a:r>
          </a:p>
          <a:p>
            <a:pPr algn="l" marL="434785" indent="-217392" lvl="1">
              <a:lnSpc>
                <a:spcPts val="2577"/>
              </a:lnSpc>
              <a:buFont typeface="Arial"/>
              <a:buChar char="•"/>
            </a:pPr>
            <a:r>
              <a:rPr lang="en-US" sz="2013">
                <a:solidFill>
                  <a:srgbClr val="231F20"/>
                </a:solidFill>
                <a:latin typeface="Open Sauce"/>
                <a:ea typeface="Open Sauce"/>
                <a:cs typeface="Open Sauce"/>
                <a:sym typeface="Open Sauce"/>
              </a:rPr>
              <a:t>Estudio previo de mercado</a:t>
            </a:r>
          </a:p>
          <a:p>
            <a:pPr algn="l" marL="434785" indent="-217392" lvl="1">
              <a:lnSpc>
                <a:spcPts val="2577"/>
              </a:lnSpc>
              <a:buFont typeface="Arial"/>
              <a:buChar char="•"/>
            </a:pPr>
            <a:r>
              <a:rPr lang="en-US" sz="2013">
                <a:solidFill>
                  <a:srgbClr val="231F20"/>
                </a:solidFill>
                <a:latin typeface="Open Sauce"/>
                <a:ea typeface="Open Sauce"/>
                <a:cs typeface="Open Sauce"/>
                <a:sym typeface="Open Sauce"/>
              </a:rPr>
              <a:t>Diseñar objetivos y estrategias</a:t>
            </a:r>
          </a:p>
          <a:p>
            <a:pPr algn="l" marL="0" indent="0" lvl="0">
              <a:lnSpc>
                <a:spcPts val="2577"/>
              </a:lnSpc>
              <a:spcBef>
                <a:spcPct val="0"/>
              </a:spcBef>
            </a:pPr>
          </a:p>
        </p:txBody>
      </p:sp>
      <p:sp>
        <p:nvSpPr>
          <p:cNvPr name="TextBox 18" id="18"/>
          <p:cNvSpPr txBox="true"/>
          <p:nvPr/>
        </p:nvSpPr>
        <p:spPr>
          <a:xfrm rot="0">
            <a:off x="12930099" y="2785152"/>
            <a:ext cx="4100514" cy="376096"/>
          </a:xfrm>
          <a:prstGeom prst="rect">
            <a:avLst/>
          </a:prstGeom>
        </p:spPr>
        <p:txBody>
          <a:bodyPr anchor="t" rtlCol="false" tIns="0" lIns="0" bIns="0" rIns="0">
            <a:spAutoFit/>
          </a:bodyPr>
          <a:lstStyle/>
          <a:p>
            <a:pPr algn="l" marL="0" indent="0" lvl="0">
              <a:lnSpc>
                <a:spcPts val="3017"/>
              </a:lnSpc>
              <a:spcBef>
                <a:spcPct val="0"/>
              </a:spcBef>
            </a:pPr>
            <a:r>
              <a:rPr lang="en-US" b="true" sz="2357">
                <a:solidFill>
                  <a:srgbClr val="333231"/>
                </a:solidFill>
                <a:latin typeface="Open Sauce Bold"/>
                <a:ea typeface="Open Sauce Bold"/>
                <a:cs typeface="Open Sauce Bold"/>
                <a:sym typeface="Open Sauce Bold"/>
              </a:rPr>
              <a:t>Marketing Estratégico</a:t>
            </a:r>
          </a:p>
        </p:txBody>
      </p:sp>
      <p:grpSp>
        <p:nvGrpSpPr>
          <p:cNvPr name="Group 19" id="19"/>
          <p:cNvGrpSpPr/>
          <p:nvPr/>
        </p:nvGrpSpPr>
        <p:grpSpPr>
          <a:xfrm rot="0">
            <a:off x="12184099" y="5586669"/>
            <a:ext cx="5334876" cy="2887719"/>
            <a:chOff x="0" y="0"/>
            <a:chExt cx="1234628" cy="668292"/>
          </a:xfrm>
        </p:grpSpPr>
        <p:sp>
          <p:nvSpPr>
            <p:cNvPr name="Freeform 20" id="20"/>
            <p:cNvSpPr/>
            <p:nvPr/>
          </p:nvSpPr>
          <p:spPr>
            <a:xfrm flipH="false" flipV="false" rot="0">
              <a:off x="0" y="0"/>
              <a:ext cx="1234628" cy="668292"/>
            </a:xfrm>
            <a:custGeom>
              <a:avLst/>
              <a:gdLst/>
              <a:ahLst/>
              <a:cxnLst/>
              <a:rect r="r" b="b" t="t" l="l"/>
              <a:pathLst>
                <a:path h="668292" w="1234628">
                  <a:moveTo>
                    <a:pt x="46438" y="0"/>
                  </a:moveTo>
                  <a:lnTo>
                    <a:pt x="1188190" y="0"/>
                  </a:lnTo>
                  <a:cubicBezTo>
                    <a:pt x="1213837" y="0"/>
                    <a:pt x="1234628" y="20791"/>
                    <a:pt x="1234628" y="46438"/>
                  </a:cubicBezTo>
                  <a:lnTo>
                    <a:pt x="1234628" y="621854"/>
                  </a:lnTo>
                  <a:cubicBezTo>
                    <a:pt x="1234628" y="647501"/>
                    <a:pt x="1213837" y="668292"/>
                    <a:pt x="1188190" y="668292"/>
                  </a:cubicBezTo>
                  <a:lnTo>
                    <a:pt x="46438" y="668292"/>
                  </a:lnTo>
                  <a:cubicBezTo>
                    <a:pt x="20791" y="668292"/>
                    <a:pt x="0" y="647501"/>
                    <a:pt x="0" y="621854"/>
                  </a:cubicBezTo>
                  <a:lnTo>
                    <a:pt x="0" y="46438"/>
                  </a:lnTo>
                  <a:cubicBezTo>
                    <a:pt x="0" y="20791"/>
                    <a:pt x="20791" y="0"/>
                    <a:pt x="46438" y="0"/>
                  </a:cubicBezTo>
                  <a:close/>
                </a:path>
              </a:pathLst>
            </a:custGeom>
            <a:solidFill>
              <a:srgbClr val="FFFFFF"/>
            </a:solidFill>
            <a:ln w="104775" cap="rnd">
              <a:solidFill>
                <a:srgbClr val="106861"/>
              </a:solidFill>
              <a:prstDash val="solid"/>
              <a:round/>
            </a:ln>
          </p:spPr>
        </p:sp>
        <p:sp>
          <p:nvSpPr>
            <p:cNvPr name="TextBox 21" id="21"/>
            <p:cNvSpPr txBox="true"/>
            <p:nvPr/>
          </p:nvSpPr>
          <p:spPr>
            <a:xfrm>
              <a:off x="0" y="-38100"/>
              <a:ext cx="1234628" cy="706392"/>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22" id="22"/>
          <p:cNvGrpSpPr/>
          <p:nvPr/>
        </p:nvGrpSpPr>
        <p:grpSpPr>
          <a:xfrm rot="0">
            <a:off x="11570085" y="6551748"/>
            <a:ext cx="1228028" cy="1226514"/>
            <a:chOff x="0" y="0"/>
            <a:chExt cx="323431" cy="323032"/>
          </a:xfrm>
        </p:grpSpPr>
        <p:sp>
          <p:nvSpPr>
            <p:cNvPr name="Freeform 23" id="23"/>
            <p:cNvSpPr/>
            <p:nvPr/>
          </p:nvSpPr>
          <p:spPr>
            <a:xfrm flipH="false" flipV="false" rot="0">
              <a:off x="0" y="0"/>
              <a:ext cx="323431" cy="323032"/>
            </a:xfrm>
            <a:custGeom>
              <a:avLst/>
              <a:gdLst/>
              <a:ahLst/>
              <a:cxnLst/>
              <a:rect r="r" b="b" t="t" l="l"/>
              <a:pathLst>
                <a:path h="323032" w="323431">
                  <a:moveTo>
                    <a:pt x="0" y="0"/>
                  </a:moveTo>
                  <a:lnTo>
                    <a:pt x="323431" y="0"/>
                  </a:lnTo>
                  <a:lnTo>
                    <a:pt x="323431" y="323032"/>
                  </a:lnTo>
                  <a:lnTo>
                    <a:pt x="0" y="323032"/>
                  </a:lnTo>
                  <a:close/>
                </a:path>
              </a:pathLst>
            </a:custGeom>
            <a:solidFill>
              <a:srgbClr val="FFFFFF"/>
            </a:solidFill>
          </p:spPr>
        </p:sp>
        <p:sp>
          <p:nvSpPr>
            <p:cNvPr name="TextBox 24" id="24"/>
            <p:cNvSpPr txBox="true"/>
            <p:nvPr/>
          </p:nvSpPr>
          <p:spPr>
            <a:xfrm>
              <a:off x="0" y="-114300"/>
              <a:ext cx="323431" cy="437332"/>
            </a:xfrm>
            <a:prstGeom prst="rect">
              <a:avLst/>
            </a:prstGeom>
          </p:spPr>
          <p:txBody>
            <a:bodyPr anchor="ctr" rtlCol="false" tIns="50800" lIns="50800" bIns="50800" rIns="50800"/>
            <a:lstStyle/>
            <a:p>
              <a:pPr algn="ctr">
                <a:lnSpc>
                  <a:spcPts val="8076"/>
                </a:lnSpc>
              </a:pPr>
            </a:p>
          </p:txBody>
        </p:sp>
      </p:grpSp>
      <p:sp>
        <p:nvSpPr>
          <p:cNvPr name="TextBox 25" id="25"/>
          <p:cNvSpPr txBox="true"/>
          <p:nvPr/>
        </p:nvSpPr>
        <p:spPr>
          <a:xfrm rot="0">
            <a:off x="12847514" y="6542223"/>
            <a:ext cx="4183100" cy="1932165"/>
          </a:xfrm>
          <a:prstGeom prst="rect">
            <a:avLst/>
          </a:prstGeom>
        </p:spPr>
        <p:txBody>
          <a:bodyPr anchor="t" rtlCol="false" tIns="0" lIns="0" bIns="0" rIns="0">
            <a:spAutoFit/>
          </a:bodyPr>
          <a:lstStyle/>
          <a:p>
            <a:pPr algn="l" marL="434785" indent="-217392" lvl="1">
              <a:lnSpc>
                <a:spcPts val="2577"/>
              </a:lnSpc>
              <a:buFont typeface="Arial"/>
              <a:buChar char="•"/>
            </a:pPr>
            <a:r>
              <a:rPr lang="en-US" sz="2013">
                <a:solidFill>
                  <a:srgbClr val="231F20"/>
                </a:solidFill>
                <a:latin typeface="Open Sauce"/>
                <a:ea typeface="Open Sauce"/>
                <a:cs typeface="Open Sauce"/>
                <a:sym typeface="Open Sauce"/>
              </a:rPr>
              <a:t>Corto plazo</a:t>
            </a:r>
          </a:p>
          <a:p>
            <a:pPr algn="l" marL="434785" indent="-217392" lvl="1">
              <a:lnSpc>
                <a:spcPts val="2577"/>
              </a:lnSpc>
              <a:buFont typeface="Arial"/>
              <a:buChar char="•"/>
            </a:pPr>
            <a:r>
              <a:rPr lang="en-US" sz="2013">
                <a:solidFill>
                  <a:srgbClr val="231F20"/>
                </a:solidFill>
                <a:latin typeface="Open Sauce"/>
                <a:ea typeface="Open Sauce"/>
                <a:cs typeface="Open Sauce"/>
                <a:sym typeface="Open Sauce"/>
              </a:rPr>
              <a:t>Enfoque en el producto</a:t>
            </a:r>
          </a:p>
          <a:p>
            <a:pPr algn="l" marL="434785" indent="-217392" lvl="1">
              <a:lnSpc>
                <a:spcPts val="2577"/>
              </a:lnSpc>
              <a:buFont typeface="Arial"/>
              <a:buChar char="•"/>
            </a:pPr>
            <a:r>
              <a:rPr lang="en-US" sz="2013">
                <a:solidFill>
                  <a:srgbClr val="231F20"/>
                </a:solidFill>
                <a:latin typeface="Open Sauce"/>
                <a:ea typeface="Open Sauce"/>
                <a:cs typeface="Open Sauce"/>
                <a:sym typeface="Open Sauce"/>
              </a:rPr>
              <a:t>Acciones concretas sobre el producto, el precio, la promoción y la distribución</a:t>
            </a:r>
          </a:p>
          <a:p>
            <a:pPr algn="l" marL="0" indent="0" lvl="0">
              <a:lnSpc>
                <a:spcPts val="2577"/>
              </a:lnSpc>
              <a:spcBef>
                <a:spcPct val="0"/>
              </a:spcBef>
            </a:pPr>
          </a:p>
        </p:txBody>
      </p:sp>
      <p:sp>
        <p:nvSpPr>
          <p:cNvPr name="TextBox 26" id="26"/>
          <p:cNvSpPr txBox="true"/>
          <p:nvPr/>
        </p:nvSpPr>
        <p:spPr>
          <a:xfrm rot="0">
            <a:off x="12930099" y="5989514"/>
            <a:ext cx="4100514" cy="376096"/>
          </a:xfrm>
          <a:prstGeom prst="rect">
            <a:avLst/>
          </a:prstGeom>
        </p:spPr>
        <p:txBody>
          <a:bodyPr anchor="t" rtlCol="false" tIns="0" lIns="0" bIns="0" rIns="0">
            <a:spAutoFit/>
          </a:bodyPr>
          <a:lstStyle/>
          <a:p>
            <a:pPr algn="l" marL="0" indent="0" lvl="0">
              <a:lnSpc>
                <a:spcPts val="3017"/>
              </a:lnSpc>
              <a:spcBef>
                <a:spcPct val="0"/>
              </a:spcBef>
            </a:pPr>
            <a:r>
              <a:rPr lang="en-US" b="true" sz="2357">
                <a:solidFill>
                  <a:srgbClr val="333231"/>
                </a:solidFill>
                <a:latin typeface="Open Sauce Bold"/>
                <a:ea typeface="Open Sauce Bold"/>
                <a:cs typeface="Open Sauce Bold"/>
                <a:sym typeface="Open Sauce Bold"/>
              </a:rPr>
              <a:t>Marketing Operativo</a:t>
            </a:r>
          </a:p>
        </p:txBody>
      </p:sp>
      <p:sp>
        <p:nvSpPr>
          <p:cNvPr name="Freeform 27" id="27"/>
          <p:cNvSpPr/>
          <p:nvPr/>
        </p:nvSpPr>
        <p:spPr>
          <a:xfrm flipH="false" flipV="false" rot="0">
            <a:off x="11782854" y="6670060"/>
            <a:ext cx="943649" cy="943649"/>
          </a:xfrm>
          <a:custGeom>
            <a:avLst/>
            <a:gdLst/>
            <a:ahLst/>
            <a:cxnLst/>
            <a:rect r="r" b="b" t="t" l="l"/>
            <a:pathLst>
              <a:path h="943649" w="943649">
                <a:moveTo>
                  <a:pt x="0" y="0"/>
                </a:moveTo>
                <a:lnTo>
                  <a:pt x="943649" y="0"/>
                </a:lnTo>
                <a:lnTo>
                  <a:pt x="943649" y="943649"/>
                </a:lnTo>
                <a:lnTo>
                  <a:pt x="0" y="9436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28" id="28"/>
          <p:cNvSpPr/>
          <p:nvPr/>
        </p:nvSpPr>
        <p:spPr>
          <a:xfrm flipH="false" flipV="false" rot="0">
            <a:off x="11833837" y="3497692"/>
            <a:ext cx="841683" cy="841683"/>
          </a:xfrm>
          <a:custGeom>
            <a:avLst/>
            <a:gdLst/>
            <a:ahLst/>
            <a:cxnLst/>
            <a:rect r="r" b="b" t="t" l="l"/>
            <a:pathLst>
              <a:path h="841683" w="841683">
                <a:moveTo>
                  <a:pt x="0" y="0"/>
                </a:moveTo>
                <a:lnTo>
                  <a:pt x="841683" y="0"/>
                </a:lnTo>
                <a:lnTo>
                  <a:pt x="841683" y="841683"/>
                </a:lnTo>
                <a:lnTo>
                  <a:pt x="0" y="8416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3342880" y="-3356751"/>
            <a:ext cx="1155690" cy="7841450"/>
            <a:chOff x="0" y="0"/>
            <a:chExt cx="354940" cy="2408296"/>
          </a:xfrm>
        </p:grpSpPr>
        <p:sp>
          <p:nvSpPr>
            <p:cNvPr name="Freeform 3" id="3"/>
            <p:cNvSpPr/>
            <p:nvPr/>
          </p:nvSpPr>
          <p:spPr>
            <a:xfrm flipH="false" flipV="false" rot="0">
              <a:off x="0" y="0"/>
              <a:ext cx="354940" cy="2408296"/>
            </a:xfrm>
            <a:custGeom>
              <a:avLst/>
              <a:gdLst/>
              <a:ahLst/>
              <a:cxnLst/>
              <a:rect r="r" b="b" t="t" l="l"/>
              <a:pathLst>
                <a:path h="2408296" w="354940">
                  <a:moveTo>
                    <a:pt x="0" y="0"/>
                  </a:moveTo>
                  <a:lnTo>
                    <a:pt x="354940" y="0"/>
                  </a:lnTo>
                  <a:lnTo>
                    <a:pt x="354940" y="2408296"/>
                  </a:lnTo>
                  <a:lnTo>
                    <a:pt x="0" y="2408296"/>
                  </a:lnTo>
                  <a:close/>
                </a:path>
              </a:pathLst>
            </a:custGeom>
            <a:solidFill>
              <a:srgbClr val="106861"/>
            </a:solidFill>
          </p:spPr>
        </p:sp>
        <p:sp>
          <p:nvSpPr>
            <p:cNvPr name="TextBox 4" id="4"/>
            <p:cNvSpPr txBox="true"/>
            <p:nvPr/>
          </p:nvSpPr>
          <p:spPr>
            <a:xfrm>
              <a:off x="0" y="-19050"/>
              <a:ext cx="354940" cy="2427346"/>
            </a:xfrm>
            <a:prstGeom prst="rect">
              <a:avLst/>
            </a:prstGeom>
          </p:spPr>
          <p:txBody>
            <a:bodyPr anchor="ctr" rtlCol="false" tIns="50800" lIns="50800" bIns="50800" rIns="50800"/>
            <a:lstStyle/>
            <a:p>
              <a:pPr algn="ctr">
                <a:lnSpc>
                  <a:spcPts val="2859"/>
                </a:lnSpc>
              </a:pPr>
            </a:p>
          </p:txBody>
        </p:sp>
      </p:grpSp>
      <p:grpSp>
        <p:nvGrpSpPr>
          <p:cNvPr name="Group 5" id="5"/>
          <p:cNvGrpSpPr/>
          <p:nvPr/>
        </p:nvGrpSpPr>
        <p:grpSpPr>
          <a:xfrm rot="5400000">
            <a:off x="5412879" y="4317332"/>
            <a:ext cx="867596" cy="9635954"/>
            <a:chOff x="0" y="0"/>
            <a:chExt cx="266459" cy="2959431"/>
          </a:xfrm>
        </p:grpSpPr>
        <p:sp>
          <p:nvSpPr>
            <p:cNvPr name="Freeform 6" id="6"/>
            <p:cNvSpPr/>
            <p:nvPr/>
          </p:nvSpPr>
          <p:spPr>
            <a:xfrm flipH="false" flipV="false" rot="0">
              <a:off x="0" y="0"/>
              <a:ext cx="266459" cy="2959431"/>
            </a:xfrm>
            <a:custGeom>
              <a:avLst/>
              <a:gdLst/>
              <a:ahLst/>
              <a:cxnLst/>
              <a:rect r="r" b="b" t="t" l="l"/>
              <a:pathLst>
                <a:path h="2959431" w="266459">
                  <a:moveTo>
                    <a:pt x="133230" y="0"/>
                  </a:moveTo>
                  <a:lnTo>
                    <a:pt x="133230" y="0"/>
                  </a:lnTo>
                  <a:cubicBezTo>
                    <a:pt x="206810" y="0"/>
                    <a:pt x="266459" y="59649"/>
                    <a:pt x="266459" y="133230"/>
                  </a:cubicBezTo>
                  <a:lnTo>
                    <a:pt x="266459" y="2826202"/>
                  </a:lnTo>
                  <a:cubicBezTo>
                    <a:pt x="266459" y="2899782"/>
                    <a:pt x="206810" y="2959431"/>
                    <a:pt x="133230" y="2959431"/>
                  </a:cubicBezTo>
                  <a:lnTo>
                    <a:pt x="133230" y="2959431"/>
                  </a:lnTo>
                  <a:cubicBezTo>
                    <a:pt x="59649" y="2959431"/>
                    <a:pt x="0" y="2899782"/>
                    <a:pt x="0" y="2826202"/>
                  </a:cubicBezTo>
                  <a:lnTo>
                    <a:pt x="0" y="133230"/>
                  </a:lnTo>
                  <a:cubicBezTo>
                    <a:pt x="0" y="59649"/>
                    <a:pt x="59649" y="0"/>
                    <a:pt x="133230" y="0"/>
                  </a:cubicBezTo>
                  <a:close/>
                </a:path>
              </a:pathLst>
            </a:custGeom>
            <a:solidFill>
              <a:srgbClr val="D9D9D9"/>
            </a:solidFill>
          </p:spPr>
        </p:sp>
        <p:sp>
          <p:nvSpPr>
            <p:cNvPr name="TextBox 7" id="7"/>
            <p:cNvSpPr txBox="true"/>
            <p:nvPr/>
          </p:nvSpPr>
          <p:spPr>
            <a:xfrm>
              <a:off x="0" y="-19050"/>
              <a:ext cx="266459" cy="2978481"/>
            </a:xfrm>
            <a:prstGeom prst="rect">
              <a:avLst/>
            </a:prstGeom>
          </p:spPr>
          <p:txBody>
            <a:bodyPr anchor="ctr" rtlCol="false" tIns="50800" lIns="50800" bIns="50800" rIns="50800"/>
            <a:lstStyle/>
            <a:p>
              <a:pPr algn="ctr">
                <a:lnSpc>
                  <a:spcPts val="2859"/>
                </a:lnSpc>
              </a:pPr>
            </a:p>
          </p:txBody>
        </p:sp>
      </p:grpSp>
      <p:sp>
        <p:nvSpPr>
          <p:cNvPr name="TextBox 8" id="8"/>
          <p:cNvSpPr txBox="true"/>
          <p:nvPr/>
        </p:nvSpPr>
        <p:spPr>
          <a:xfrm rot="0">
            <a:off x="1112202" y="1510326"/>
            <a:ext cx="9289646" cy="7981410"/>
          </a:xfrm>
          <a:prstGeom prst="rect">
            <a:avLst/>
          </a:prstGeom>
        </p:spPr>
        <p:txBody>
          <a:bodyPr anchor="t" rtlCol="false" tIns="0" lIns="0" bIns="0" rIns="0">
            <a:spAutoFit/>
          </a:bodyPr>
          <a:lstStyle/>
          <a:p>
            <a:pPr algn="l">
              <a:lnSpc>
                <a:spcPts val="3021"/>
              </a:lnSpc>
            </a:pPr>
            <a:r>
              <a:rPr lang="en-US" sz="2014">
                <a:solidFill>
                  <a:srgbClr val="343432"/>
                </a:solidFill>
                <a:latin typeface="Open Sauce"/>
                <a:ea typeface="Open Sauce"/>
                <a:cs typeface="Open Sauce"/>
                <a:sym typeface="Open Sauce"/>
              </a:rPr>
              <a:t>La </a:t>
            </a:r>
            <a:r>
              <a:rPr lang="en-US" sz="2014" u="sng">
                <a:solidFill>
                  <a:srgbClr val="343432"/>
                </a:solidFill>
                <a:latin typeface="Open Sauce"/>
                <a:ea typeface="Open Sauce"/>
                <a:cs typeface="Open Sauce"/>
                <a:sym typeface="Open Sauce"/>
              </a:rPr>
              <a:t>principal estrategia de marketing</a:t>
            </a:r>
            <a:r>
              <a:rPr lang="en-US" sz="2014">
                <a:solidFill>
                  <a:srgbClr val="343432"/>
                </a:solidFill>
                <a:latin typeface="Open Sauce"/>
                <a:ea typeface="Open Sauce"/>
                <a:cs typeface="Open Sauce"/>
                <a:sym typeface="Open Sauce"/>
              </a:rPr>
              <a:t> que debemos decidir es la</a:t>
            </a:r>
            <a:r>
              <a:rPr lang="en-US" sz="2014" b="true">
                <a:solidFill>
                  <a:srgbClr val="343432"/>
                </a:solidFill>
                <a:latin typeface="Open Sauce Bold"/>
                <a:ea typeface="Open Sauce Bold"/>
                <a:cs typeface="Open Sauce Bold"/>
                <a:sym typeface="Open Sauce Bold"/>
              </a:rPr>
              <a:t> Estrategia de posicionamiento</a:t>
            </a:r>
            <a:r>
              <a:rPr lang="en-US" sz="2014">
                <a:solidFill>
                  <a:srgbClr val="343432"/>
                </a:solidFill>
                <a:latin typeface="Open Sauce"/>
                <a:ea typeface="Open Sauce"/>
                <a:cs typeface="Open Sauce"/>
                <a:sym typeface="Open Sauce"/>
              </a:rPr>
              <a:t> de nuestro producto respecto a la competencia. </a:t>
            </a:r>
          </a:p>
          <a:p>
            <a:pPr algn="l">
              <a:lnSpc>
                <a:spcPts val="3021"/>
              </a:lnSpc>
            </a:pPr>
          </a:p>
          <a:p>
            <a:pPr algn="l">
              <a:lnSpc>
                <a:spcPts val="3021"/>
              </a:lnSpc>
            </a:pPr>
            <a:r>
              <a:rPr lang="en-US" sz="2014">
                <a:solidFill>
                  <a:srgbClr val="343432"/>
                </a:solidFill>
                <a:latin typeface="Open Sauce"/>
                <a:ea typeface="Open Sauce"/>
                <a:cs typeface="Open Sauce"/>
                <a:sym typeface="Open Sauce"/>
              </a:rPr>
              <a:t>La </a:t>
            </a:r>
            <a:r>
              <a:rPr lang="en-US" sz="2014" b="true">
                <a:solidFill>
                  <a:srgbClr val="343432"/>
                </a:solidFill>
                <a:latin typeface="Open Sauce Bold"/>
                <a:ea typeface="Open Sauce Bold"/>
                <a:cs typeface="Open Sauce Bold"/>
                <a:sym typeface="Open Sauce Bold"/>
              </a:rPr>
              <a:t>Estrategia de posicionamiento </a:t>
            </a:r>
            <a:r>
              <a:rPr lang="en-US" sz="2014">
                <a:solidFill>
                  <a:srgbClr val="343432"/>
                </a:solidFill>
                <a:latin typeface="Open Sauce"/>
                <a:ea typeface="Open Sauce"/>
                <a:cs typeface="Open Sauce"/>
                <a:sym typeface="Open Sauce"/>
              </a:rPr>
              <a:t>consiste en </a:t>
            </a:r>
            <a:r>
              <a:rPr lang="en-US" sz="2014" b="true">
                <a:solidFill>
                  <a:srgbClr val="343432"/>
                </a:solidFill>
                <a:latin typeface="Open Sauce Bold"/>
                <a:ea typeface="Open Sauce Bold"/>
                <a:cs typeface="Open Sauce Bold"/>
                <a:sym typeface="Open Sauce Bold"/>
              </a:rPr>
              <a:t>decidir con qué características se desea que los consumidores perciban el producto</a:t>
            </a:r>
            <a:r>
              <a:rPr lang="en-US" sz="2014">
                <a:solidFill>
                  <a:srgbClr val="343432"/>
                </a:solidFill>
                <a:latin typeface="Open Sauce"/>
                <a:ea typeface="Open Sauce"/>
                <a:cs typeface="Open Sauce"/>
                <a:sym typeface="Open Sauce"/>
              </a:rPr>
              <a:t>, para que lo vean como diferente a los productos de la competencia y sea mejor percibido.</a:t>
            </a:r>
          </a:p>
          <a:p>
            <a:pPr algn="l">
              <a:lnSpc>
                <a:spcPts val="3021"/>
              </a:lnSpc>
            </a:pPr>
          </a:p>
          <a:p>
            <a:pPr algn="l">
              <a:lnSpc>
                <a:spcPts val="3021"/>
              </a:lnSpc>
            </a:pPr>
            <a:r>
              <a:rPr lang="en-US" sz="2014">
                <a:solidFill>
                  <a:srgbClr val="343432"/>
                </a:solidFill>
                <a:latin typeface="Open Sauce"/>
                <a:ea typeface="Open Sauce"/>
                <a:cs typeface="Open Sauce"/>
                <a:sym typeface="Open Sauce"/>
              </a:rPr>
              <a:t>Existen</a:t>
            </a:r>
            <a:r>
              <a:rPr lang="en-US" sz="2014" b="true">
                <a:solidFill>
                  <a:srgbClr val="343432"/>
                </a:solidFill>
                <a:latin typeface="Open Sauce Bold"/>
                <a:ea typeface="Open Sauce Bold"/>
                <a:cs typeface="Open Sauce Bold"/>
                <a:sym typeface="Open Sauce Bold"/>
              </a:rPr>
              <a:t> dos estrategias de posicionamiento principales:</a:t>
            </a:r>
          </a:p>
          <a:p>
            <a:pPr algn="l">
              <a:lnSpc>
                <a:spcPts val="3021"/>
              </a:lnSpc>
            </a:pPr>
          </a:p>
          <a:p>
            <a:pPr algn="l" marL="434866" indent="-217433" lvl="1">
              <a:lnSpc>
                <a:spcPts val="3021"/>
              </a:lnSpc>
              <a:buFont typeface="Arial"/>
              <a:buChar char="•"/>
            </a:pPr>
            <a:r>
              <a:rPr lang="en-US" b="true" sz="2014">
                <a:solidFill>
                  <a:srgbClr val="343432"/>
                </a:solidFill>
                <a:latin typeface="Open Sauce Bold"/>
                <a:ea typeface="Open Sauce Bold"/>
                <a:cs typeface="Open Sauce Bold"/>
                <a:sym typeface="Open Sauce Bold"/>
              </a:rPr>
              <a:t>Posicionamiento en calidad</a:t>
            </a:r>
          </a:p>
          <a:p>
            <a:pPr algn="l">
              <a:lnSpc>
                <a:spcPts val="3021"/>
              </a:lnSpc>
            </a:pPr>
            <a:r>
              <a:rPr lang="en-US" sz="2014">
                <a:solidFill>
                  <a:srgbClr val="343432"/>
                </a:solidFill>
                <a:latin typeface="Open Sauce"/>
                <a:ea typeface="Open Sauce"/>
                <a:cs typeface="Open Sauce"/>
                <a:sym typeface="Open Sauce"/>
              </a:rPr>
              <a:t>Se trata de una estrategia de diferenciación del producto, para que sea percibido por los consumidores como distinto por su calidad, su marca, su diseño, etc. </a:t>
            </a:r>
          </a:p>
          <a:p>
            <a:pPr algn="l">
              <a:lnSpc>
                <a:spcPts val="3021"/>
              </a:lnSpc>
            </a:pPr>
          </a:p>
          <a:p>
            <a:pPr algn="l" marL="434866" indent="-217433" lvl="1">
              <a:lnSpc>
                <a:spcPts val="3021"/>
              </a:lnSpc>
              <a:buFont typeface="Arial"/>
              <a:buChar char="•"/>
            </a:pPr>
            <a:r>
              <a:rPr lang="en-US" b="true" sz="2014">
                <a:solidFill>
                  <a:srgbClr val="343432"/>
                </a:solidFill>
                <a:latin typeface="Open Sauce Bold"/>
                <a:ea typeface="Open Sauce Bold"/>
                <a:cs typeface="Open Sauce Bold"/>
                <a:sym typeface="Open Sauce Bold"/>
              </a:rPr>
              <a:t>Posicionamiento en precio</a:t>
            </a:r>
          </a:p>
          <a:p>
            <a:pPr algn="l">
              <a:lnSpc>
                <a:spcPts val="3021"/>
              </a:lnSpc>
            </a:pPr>
            <a:r>
              <a:rPr lang="en-US" sz="2014">
                <a:solidFill>
                  <a:srgbClr val="343432"/>
                </a:solidFill>
                <a:latin typeface="Open Sauce"/>
                <a:ea typeface="Open Sauce"/>
                <a:cs typeface="Open Sauce"/>
                <a:sym typeface="Open Sauce"/>
              </a:rPr>
              <a:t>Se trata de una estrategia basada en </a:t>
            </a:r>
            <a:r>
              <a:rPr lang="en-US" sz="2014" b="true">
                <a:solidFill>
                  <a:srgbClr val="343432"/>
                </a:solidFill>
                <a:latin typeface="Open Sauce Bold"/>
                <a:ea typeface="Open Sauce Bold"/>
                <a:cs typeface="Open Sauce Bold"/>
                <a:sym typeface="Open Sauce Bold"/>
              </a:rPr>
              <a:t>liderazgo de costes</a:t>
            </a:r>
            <a:r>
              <a:rPr lang="en-US" sz="2014">
                <a:solidFill>
                  <a:srgbClr val="343432"/>
                </a:solidFill>
                <a:latin typeface="Open Sauce"/>
                <a:ea typeface="Open Sauce"/>
                <a:cs typeface="Open Sauce"/>
                <a:sym typeface="Open Sauce"/>
              </a:rPr>
              <a:t>, para que sea percibido por los consumidores como el más barato del mercado. </a:t>
            </a:r>
          </a:p>
          <a:p>
            <a:pPr algn="l">
              <a:lnSpc>
                <a:spcPts val="3021"/>
              </a:lnSpc>
            </a:pPr>
          </a:p>
          <a:p>
            <a:pPr algn="l" marL="0" indent="0" lvl="0">
              <a:lnSpc>
                <a:spcPts val="3021"/>
              </a:lnSpc>
            </a:pPr>
            <a:r>
              <a:rPr lang="en-US" sz="2014">
                <a:solidFill>
                  <a:srgbClr val="343432"/>
                </a:solidFill>
                <a:latin typeface="Open Sauce"/>
                <a:ea typeface="Open Sauce"/>
                <a:cs typeface="Open Sauce"/>
                <a:sym typeface="Open Sauce"/>
              </a:rPr>
              <a:t>Ojo! Hablamos de percepción, porque no siempre se corresponde con la realidad ;) </a:t>
            </a:r>
          </a:p>
        </p:txBody>
      </p:sp>
      <p:grpSp>
        <p:nvGrpSpPr>
          <p:cNvPr name="Group 9" id="9"/>
          <p:cNvGrpSpPr/>
          <p:nvPr/>
        </p:nvGrpSpPr>
        <p:grpSpPr>
          <a:xfrm rot="0">
            <a:off x="15017929" y="-2533783"/>
            <a:ext cx="5002094" cy="500209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alpha val="32941"/>
              </a:srgbClr>
            </a:solidFill>
            <a:ln w="742950" cap="sq">
              <a:solidFill>
                <a:srgbClr val="106861">
                  <a:alpha val="32941"/>
                </a:srgbClr>
              </a:solidFill>
              <a:prstDash val="solid"/>
              <a:miter/>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sp>
        <p:nvSpPr>
          <p:cNvPr name="Freeform 12" id="12"/>
          <p:cNvSpPr/>
          <p:nvPr/>
        </p:nvSpPr>
        <p:spPr>
          <a:xfrm flipH="false" flipV="false" rot="0">
            <a:off x="11517169" y="2536292"/>
            <a:ext cx="6001806" cy="6594398"/>
          </a:xfrm>
          <a:custGeom>
            <a:avLst/>
            <a:gdLst/>
            <a:ahLst/>
            <a:cxnLst/>
            <a:rect r="r" b="b" t="t" l="l"/>
            <a:pathLst>
              <a:path h="6594398" w="6001806">
                <a:moveTo>
                  <a:pt x="0" y="0"/>
                </a:moveTo>
                <a:lnTo>
                  <a:pt x="6001806" y="0"/>
                </a:lnTo>
                <a:lnTo>
                  <a:pt x="6001806" y="6594397"/>
                </a:lnTo>
                <a:lnTo>
                  <a:pt x="0" y="6594397"/>
                </a:lnTo>
                <a:lnTo>
                  <a:pt x="0" y="0"/>
                </a:lnTo>
                <a:close/>
              </a:path>
            </a:pathLst>
          </a:custGeom>
          <a:blipFill>
            <a:blip r:embed="rId2"/>
            <a:stretch>
              <a:fillRect l="0" t="-9216" r="0" b="0"/>
            </a:stretch>
          </a:blipFill>
        </p:spPr>
      </p:sp>
      <p:sp>
        <p:nvSpPr>
          <p:cNvPr name="TextBox 13" id="13"/>
          <p:cNvSpPr txBox="true"/>
          <p:nvPr/>
        </p:nvSpPr>
        <p:spPr>
          <a:xfrm rot="0">
            <a:off x="351058" y="195566"/>
            <a:ext cx="6999258" cy="684622"/>
          </a:xfrm>
          <a:prstGeom prst="rect">
            <a:avLst/>
          </a:prstGeom>
        </p:spPr>
        <p:txBody>
          <a:bodyPr anchor="t" rtlCol="false" tIns="0" lIns="0" bIns="0" rIns="0">
            <a:spAutoFit/>
          </a:bodyPr>
          <a:lstStyle/>
          <a:p>
            <a:pPr algn="l">
              <a:lnSpc>
                <a:spcPts val="5633"/>
              </a:lnSpc>
              <a:spcBef>
                <a:spcPct val="0"/>
              </a:spcBef>
            </a:pPr>
            <a:r>
              <a:rPr lang="en-US" b="true" sz="4024" spc="-80">
                <a:solidFill>
                  <a:srgbClr val="FFFFFF"/>
                </a:solidFill>
                <a:latin typeface="Open Sauce Bold"/>
                <a:ea typeface="Open Sauce Bold"/>
                <a:cs typeface="Open Sauce Bold"/>
                <a:sym typeface="Open Sauce Bold"/>
              </a:rPr>
              <a:t>2. El marketing estratégico</a:t>
            </a:r>
          </a:p>
        </p:txBody>
      </p:sp>
      <p:sp>
        <p:nvSpPr>
          <p:cNvPr name="TextBox 14" id="14"/>
          <p:cNvSpPr txBox="true"/>
          <p:nvPr/>
        </p:nvSpPr>
        <p:spPr>
          <a:xfrm rot="0">
            <a:off x="12815478" y="1871646"/>
            <a:ext cx="3405188" cy="349250"/>
          </a:xfrm>
          <a:prstGeom prst="rect">
            <a:avLst/>
          </a:prstGeom>
        </p:spPr>
        <p:txBody>
          <a:bodyPr anchor="t" rtlCol="false" tIns="0" lIns="0" bIns="0" rIns="0">
            <a:spAutoFit/>
          </a:bodyPr>
          <a:lstStyle/>
          <a:p>
            <a:pPr algn="ctr">
              <a:lnSpc>
                <a:spcPts val="2800"/>
              </a:lnSpc>
            </a:pPr>
            <a:r>
              <a:rPr lang="en-US" sz="2000" b="true">
                <a:solidFill>
                  <a:srgbClr val="000000"/>
                </a:solidFill>
                <a:latin typeface="Open Sans Bold"/>
                <a:ea typeface="Open Sans Bold"/>
                <a:cs typeface="Open Sans Bold"/>
                <a:sym typeface="Open Sans Bold"/>
              </a:rPr>
              <a:t>Mapa de posicionamiento</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4563053" y="-4576924"/>
            <a:ext cx="1155690" cy="10281796"/>
            <a:chOff x="0" y="0"/>
            <a:chExt cx="354940" cy="3157785"/>
          </a:xfrm>
        </p:grpSpPr>
        <p:sp>
          <p:nvSpPr>
            <p:cNvPr name="Freeform 3" id="3"/>
            <p:cNvSpPr/>
            <p:nvPr/>
          </p:nvSpPr>
          <p:spPr>
            <a:xfrm flipH="false" flipV="false" rot="0">
              <a:off x="0" y="0"/>
              <a:ext cx="354940" cy="3157785"/>
            </a:xfrm>
            <a:custGeom>
              <a:avLst/>
              <a:gdLst/>
              <a:ahLst/>
              <a:cxnLst/>
              <a:rect r="r" b="b" t="t" l="l"/>
              <a:pathLst>
                <a:path h="3157785" w="354940">
                  <a:moveTo>
                    <a:pt x="0" y="0"/>
                  </a:moveTo>
                  <a:lnTo>
                    <a:pt x="354940" y="0"/>
                  </a:lnTo>
                  <a:lnTo>
                    <a:pt x="354940" y="3157785"/>
                  </a:lnTo>
                  <a:lnTo>
                    <a:pt x="0" y="3157785"/>
                  </a:lnTo>
                  <a:close/>
                </a:path>
              </a:pathLst>
            </a:custGeom>
            <a:solidFill>
              <a:srgbClr val="106861"/>
            </a:solidFill>
          </p:spPr>
        </p:sp>
        <p:sp>
          <p:nvSpPr>
            <p:cNvPr name="TextBox 4" id="4"/>
            <p:cNvSpPr txBox="true"/>
            <p:nvPr/>
          </p:nvSpPr>
          <p:spPr>
            <a:xfrm>
              <a:off x="0" y="-19050"/>
              <a:ext cx="354940" cy="3176835"/>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1318693" y="1810677"/>
            <a:ext cx="13475779" cy="6838409"/>
          </a:xfrm>
          <a:prstGeom prst="rect">
            <a:avLst/>
          </a:prstGeom>
        </p:spPr>
        <p:txBody>
          <a:bodyPr anchor="t" rtlCol="false" tIns="0" lIns="0" bIns="0" rIns="0">
            <a:spAutoFit/>
          </a:bodyPr>
          <a:lstStyle/>
          <a:p>
            <a:pPr algn="l">
              <a:lnSpc>
                <a:spcPts val="3021"/>
              </a:lnSpc>
            </a:pPr>
            <a:r>
              <a:rPr lang="en-US" sz="2014">
                <a:solidFill>
                  <a:srgbClr val="343432"/>
                </a:solidFill>
                <a:latin typeface="Open Sauce"/>
                <a:ea typeface="Open Sauce"/>
                <a:cs typeface="Open Sauce"/>
                <a:sym typeface="Open Sauce"/>
              </a:rPr>
              <a:t>El marketing dispone de unos instrumentos que vienen a llamarse el </a:t>
            </a:r>
            <a:r>
              <a:rPr lang="en-US" sz="2014" b="true">
                <a:solidFill>
                  <a:srgbClr val="343432"/>
                </a:solidFill>
                <a:latin typeface="Open Sauce Bold"/>
                <a:ea typeface="Open Sauce Bold"/>
                <a:cs typeface="Open Sauce Bold"/>
                <a:sym typeface="Open Sauce Bold"/>
              </a:rPr>
              <a:t>marketing-mix</a:t>
            </a:r>
            <a:r>
              <a:rPr lang="en-US" sz="2014">
                <a:solidFill>
                  <a:srgbClr val="343432"/>
                </a:solidFill>
                <a:latin typeface="Open Sauce"/>
                <a:ea typeface="Open Sauce"/>
                <a:cs typeface="Open Sauce"/>
                <a:sym typeface="Open Sauce"/>
              </a:rPr>
              <a:t>. Se denominan las 4P del marketing por sus iniciales en inglés: </a:t>
            </a:r>
            <a:r>
              <a:rPr lang="en-US" sz="2014" b="true">
                <a:solidFill>
                  <a:srgbClr val="343432"/>
                </a:solidFill>
                <a:latin typeface="Open Sauce Bold"/>
                <a:ea typeface="Open Sauce Bold"/>
                <a:cs typeface="Open Sauce Bold"/>
                <a:sym typeface="Open Sauce Bold"/>
              </a:rPr>
              <a:t>Product, Price, Promotion y Place</a:t>
            </a:r>
            <a:r>
              <a:rPr lang="en-US" sz="2014">
                <a:solidFill>
                  <a:srgbClr val="343432"/>
                </a:solidFill>
                <a:latin typeface="Open Sauce"/>
                <a:ea typeface="Open Sauce"/>
                <a:cs typeface="Open Sauce"/>
                <a:sym typeface="Open Sauce"/>
              </a:rPr>
              <a:t> (lugar o distribución):</a:t>
            </a:r>
          </a:p>
          <a:p>
            <a:pPr algn="l">
              <a:lnSpc>
                <a:spcPts val="3021"/>
              </a:lnSpc>
            </a:pPr>
          </a:p>
          <a:p>
            <a:pPr algn="l" marL="434866" indent="-217433" lvl="1">
              <a:lnSpc>
                <a:spcPts val="3021"/>
              </a:lnSpc>
              <a:buFont typeface="Arial"/>
              <a:buChar char="•"/>
            </a:pPr>
            <a:r>
              <a:rPr lang="en-US" b="true" sz="2014">
                <a:solidFill>
                  <a:srgbClr val="343432"/>
                </a:solidFill>
                <a:latin typeface="Open Sauce Bold"/>
                <a:ea typeface="Open Sauce Bold"/>
                <a:cs typeface="Open Sauce Bold"/>
                <a:sym typeface="Open Sauce Bold"/>
              </a:rPr>
              <a:t>Producto</a:t>
            </a:r>
          </a:p>
          <a:p>
            <a:pPr algn="l">
              <a:lnSpc>
                <a:spcPts val="3021"/>
              </a:lnSpc>
            </a:pPr>
            <a:r>
              <a:rPr lang="en-US" sz="2014">
                <a:solidFill>
                  <a:srgbClr val="343432"/>
                </a:solidFill>
                <a:latin typeface="Open Sauce"/>
                <a:ea typeface="Open Sauce"/>
                <a:cs typeface="Open Sauce"/>
                <a:sym typeface="Open Sauce"/>
              </a:rPr>
              <a:t>Aquellos bienes y servicios que se ofertan al mercado y cubren una necesidad de los clientes.</a:t>
            </a:r>
          </a:p>
          <a:p>
            <a:pPr algn="l">
              <a:lnSpc>
                <a:spcPts val="3021"/>
              </a:lnSpc>
            </a:pPr>
          </a:p>
          <a:p>
            <a:pPr algn="l" marL="434866" indent="-217433" lvl="1">
              <a:lnSpc>
                <a:spcPts val="3021"/>
              </a:lnSpc>
              <a:buFont typeface="Arial"/>
              <a:buChar char="•"/>
            </a:pPr>
            <a:r>
              <a:rPr lang="en-US" b="true" sz="2014">
                <a:solidFill>
                  <a:srgbClr val="343432"/>
                </a:solidFill>
                <a:latin typeface="Open Sauce Bold"/>
                <a:ea typeface="Open Sauce Bold"/>
                <a:cs typeface="Open Sauce Bold"/>
                <a:sym typeface="Open Sauce Bold"/>
              </a:rPr>
              <a:t>Precio</a:t>
            </a:r>
          </a:p>
          <a:p>
            <a:pPr algn="l">
              <a:lnSpc>
                <a:spcPts val="3021"/>
              </a:lnSpc>
            </a:pPr>
            <a:r>
              <a:rPr lang="en-US" sz="2014">
                <a:solidFill>
                  <a:srgbClr val="343432"/>
                </a:solidFill>
                <a:latin typeface="Open Sauce"/>
                <a:ea typeface="Open Sauce"/>
                <a:cs typeface="Open Sauce"/>
                <a:sym typeface="Open Sauce"/>
              </a:rPr>
              <a:t>No solo es el valor en dinero de la compra, también está comunicado en estatus social (es caro porque se dirige a clase alta), y </a:t>
            </a:r>
            <a:r>
              <a:rPr lang="en-US" sz="2014" b="true">
                <a:solidFill>
                  <a:srgbClr val="343432"/>
                </a:solidFill>
                <a:latin typeface="Open Sauce Bold"/>
                <a:ea typeface="Open Sauce Bold"/>
                <a:cs typeface="Open Sauce Bold"/>
                <a:sym typeface="Open Sauce Bold"/>
              </a:rPr>
              <a:t>sitúa a la empresa respecto a la competencia</a:t>
            </a:r>
            <a:r>
              <a:rPr lang="en-US" sz="2014">
                <a:solidFill>
                  <a:srgbClr val="343432"/>
                </a:solidFill>
                <a:latin typeface="Open Sauce"/>
                <a:ea typeface="Open Sauce"/>
                <a:cs typeface="Open Sauce"/>
                <a:sym typeface="Open Sauce"/>
              </a:rPr>
              <a:t>.</a:t>
            </a:r>
          </a:p>
          <a:p>
            <a:pPr algn="l">
              <a:lnSpc>
                <a:spcPts val="3021"/>
              </a:lnSpc>
            </a:pPr>
          </a:p>
          <a:p>
            <a:pPr algn="l" marL="434866" indent="-217433" lvl="1">
              <a:lnSpc>
                <a:spcPts val="3021"/>
              </a:lnSpc>
              <a:buFont typeface="Arial"/>
              <a:buChar char="•"/>
            </a:pPr>
            <a:r>
              <a:rPr lang="en-US" b="true" sz="2014">
                <a:solidFill>
                  <a:srgbClr val="343432"/>
                </a:solidFill>
                <a:latin typeface="Open Sauce Bold"/>
                <a:ea typeface="Open Sauce Bold"/>
                <a:cs typeface="Open Sauce Bold"/>
                <a:sym typeface="Open Sauce Bold"/>
              </a:rPr>
              <a:t>Promoción </a:t>
            </a:r>
            <a:r>
              <a:rPr lang="en-US" sz="2014">
                <a:solidFill>
                  <a:srgbClr val="343432"/>
                </a:solidFill>
                <a:latin typeface="Open Sauce"/>
                <a:ea typeface="Open Sauce"/>
                <a:cs typeface="Open Sauce"/>
                <a:sym typeface="Open Sauce"/>
              </a:rPr>
              <a:t>(o comunicación)</a:t>
            </a:r>
          </a:p>
          <a:p>
            <a:pPr algn="l">
              <a:lnSpc>
                <a:spcPts val="3021"/>
              </a:lnSpc>
            </a:pPr>
            <a:r>
              <a:rPr lang="en-US" sz="2014">
                <a:solidFill>
                  <a:srgbClr val="343432"/>
                </a:solidFill>
                <a:latin typeface="Open Sauce"/>
                <a:ea typeface="Open Sauce"/>
                <a:cs typeface="Open Sauce"/>
                <a:sym typeface="Open Sauce"/>
              </a:rPr>
              <a:t>Comunica al cliente la </a:t>
            </a:r>
            <a:r>
              <a:rPr lang="en-US" sz="2014" b="true">
                <a:solidFill>
                  <a:srgbClr val="343432"/>
                </a:solidFill>
                <a:latin typeface="Open Sauce Bold"/>
                <a:ea typeface="Open Sauce Bold"/>
                <a:cs typeface="Open Sauce Bold"/>
                <a:sym typeface="Open Sauce Bold"/>
              </a:rPr>
              <a:t>existencia del producto y sus características</a:t>
            </a:r>
            <a:r>
              <a:rPr lang="en-US" sz="2014">
                <a:solidFill>
                  <a:srgbClr val="343432"/>
                </a:solidFill>
                <a:latin typeface="Open Sauce"/>
                <a:ea typeface="Open Sauce"/>
                <a:cs typeface="Open Sauce"/>
                <a:sym typeface="Open Sauce"/>
              </a:rPr>
              <a:t>, o bien lo recuerda, para estimular su compra o su uso.</a:t>
            </a:r>
          </a:p>
          <a:p>
            <a:pPr algn="l">
              <a:lnSpc>
                <a:spcPts val="3021"/>
              </a:lnSpc>
            </a:pPr>
          </a:p>
          <a:p>
            <a:pPr algn="l" marL="434866" indent="-217433" lvl="1">
              <a:lnSpc>
                <a:spcPts val="3021"/>
              </a:lnSpc>
              <a:buFont typeface="Arial"/>
              <a:buChar char="•"/>
            </a:pPr>
            <a:r>
              <a:rPr lang="en-US" b="true" sz="2014">
                <a:solidFill>
                  <a:srgbClr val="343432"/>
                </a:solidFill>
                <a:latin typeface="Open Sauce Bold"/>
                <a:ea typeface="Open Sauce Bold"/>
                <a:cs typeface="Open Sauce Bold"/>
                <a:sym typeface="Open Sauce Bold"/>
              </a:rPr>
              <a:t>Distribución</a:t>
            </a:r>
          </a:p>
          <a:p>
            <a:pPr algn="l">
              <a:lnSpc>
                <a:spcPts val="3021"/>
              </a:lnSpc>
            </a:pPr>
            <a:r>
              <a:rPr lang="en-US" sz="2014">
                <a:solidFill>
                  <a:srgbClr val="343432"/>
                </a:solidFill>
                <a:latin typeface="Open Sauce"/>
                <a:ea typeface="Open Sauce"/>
                <a:cs typeface="Open Sauce"/>
                <a:sym typeface="Open Sauce"/>
              </a:rPr>
              <a:t>Son las</a:t>
            </a:r>
            <a:r>
              <a:rPr lang="en-US" sz="2014" b="true">
                <a:solidFill>
                  <a:srgbClr val="343432"/>
                </a:solidFill>
                <a:latin typeface="Open Sauce Bold"/>
                <a:ea typeface="Open Sauce Bold"/>
                <a:cs typeface="Open Sauce Bold"/>
                <a:sym typeface="Open Sauce Bold"/>
              </a:rPr>
              <a:t> acciones para llevar el producto hasta el cliente</a:t>
            </a:r>
            <a:r>
              <a:rPr lang="en-US" sz="2014">
                <a:solidFill>
                  <a:srgbClr val="343432"/>
                </a:solidFill>
                <a:latin typeface="Open Sauce"/>
                <a:ea typeface="Open Sauce"/>
                <a:cs typeface="Open Sauce"/>
                <a:sym typeface="Open Sauce"/>
              </a:rPr>
              <a:t> con </a:t>
            </a:r>
            <a:r>
              <a:rPr lang="en-US" sz="2014" u="sng">
                <a:solidFill>
                  <a:srgbClr val="343432"/>
                </a:solidFill>
                <a:latin typeface="Open Sauce"/>
                <a:ea typeface="Open Sauce"/>
                <a:cs typeface="Open Sauce"/>
                <a:sym typeface="Open Sauce"/>
              </a:rPr>
              <a:t>3 requisitos</a:t>
            </a:r>
            <a:r>
              <a:rPr lang="en-US" sz="2014">
                <a:solidFill>
                  <a:srgbClr val="343432"/>
                </a:solidFill>
                <a:latin typeface="Open Sauce"/>
                <a:ea typeface="Open Sauce"/>
                <a:cs typeface="Open Sauce"/>
                <a:sym typeface="Open Sauce"/>
              </a:rPr>
              <a:t>: </a:t>
            </a:r>
            <a:r>
              <a:rPr lang="en-US" sz="2014" b="true">
                <a:solidFill>
                  <a:srgbClr val="343432"/>
                </a:solidFill>
                <a:latin typeface="Open Sauce Bold"/>
                <a:ea typeface="Open Sauce Bold"/>
                <a:cs typeface="Open Sauce Bold"/>
                <a:sym typeface="Open Sauce Bold"/>
              </a:rPr>
              <a:t>en el momento y lugar que lo necesite y en la cantidad deseada.</a:t>
            </a:r>
          </a:p>
          <a:p>
            <a:pPr algn="l" marL="0" indent="0" lvl="0">
              <a:lnSpc>
                <a:spcPts val="3021"/>
              </a:lnSpc>
            </a:pPr>
          </a:p>
        </p:txBody>
      </p:sp>
      <p:grpSp>
        <p:nvGrpSpPr>
          <p:cNvPr name="Group 6" id="6"/>
          <p:cNvGrpSpPr/>
          <p:nvPr/>
        </p:nvGrpSpPr>
        <p:grpSpPr>
          <a:xfrm rot="0">
            <a:off x="15017929" y="-2533783"/>
            <a:ext cx="5002094" cy="500209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alpha val="32941"/>
              </a:srgbClr>
            </a:solidFill>
            <a:ln w="742950" cap="sq">
              <a:solidFill>
                <a:srgbClr val="106861">
                  <a:alpha val="32941"/>
                </a:srgbClr>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sp>
        <p:nvSpPr>
          <p:cNvPr name="TextBox 9" id="9"/>
          <p:cNvSpPr txBox="true"/>
          <p:nvPr/>
        </p:nvSpPr>
        <p:spPr>
          <a:xfrm rot="0">
            <a:off x="351058" y="195566"/>
            <a:ext cx="10603463" cy="684622"/>
          </a:xfrm>
          <a:prstGeom prst="rect">
            <a:avLst/>
          </a:prstGeom>
        </p:spPr>
        <p:txBody>
          <a:bodyPr anchor="t" rtlCol="false" tIns="0" lIns="0" bIns="0" rIns="0">
            <a:spAutoFit/>
          </a:bodyPr>
          <a:lstStyle/>
          <a:p>
            <a:pPr algn="l">
              <a:lnSpc>
                <a:spcPts val="5633"/>
              </a:lnSpc>
              <a:spcBef>
                <a:spcPct val="0"/>
              </a:spcBef>
            </a:pPr>
            <a:r>
              <a:rPr lang="en-US" b="true" sz="4024" spc="-80">
                <a:solidFill>
                  <a:srgbClr val="FFFFFF"/>
                </a:solidFill>
                <a:latin typeface="Open Sauce Bold"/>
                <a:ea typeface="Open Sauce Bold"/>
                <a:cs typeface="Open Sauce Bold"/>
                <a:sym typeface="Open Sauce Bold"/>
              </a:rPr>
              <a:t>3. Instrumentos de marketing operativo</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9525" y="0"/>
            <a:ext cx="18358949" cy="10287000"/>
            <a:chOff x="0" y="0"/>
            <a:chExt cx="4835279" cy="2709333"/>
          </a:xfrm>
        </p:grpSpPr>
        <p:sp>
          <p:nvSpPr>
            <p:cNvPr name="Freeform 3" id="3"/>
            <p:cNvSpPr/>
            <p:nvPr/>
          </p:nvSpPr>
          <p:spPr>
            <a:xfrm flipH="false" flipV="false" rot="0">
              <a:off x="0" y="0"/>
              <a:ext cx="4835279" cy="2709333"/>
            </a:xfrm>
            <a:custGeom>
              <a:avLst/>
              <a:gdLst/>
              <a:ahLst/>
              <a:cxnLst/>
              <a:rect r="r" b="b" t="t" l="l"/>
              <a:pathLst>
                <a:path h="2709333" w="4835279">
                  <a:moveTo>
                    <a:pt x="0" y="0"/>
                  </a:moveTo>
                  <a:lnTo>
                    <a:pt x="4835279" y="0"/>
                  </a:lnTo>
                  <a:lnTo>
                    <a:pt x="4835279" y="2709333"/>
                  </a:lnTo>
                  <a:lnTo>
                    <a:pt x="0" y="2709333"/>
                  </a:lnTo>
                  <a:close/>
                </a:path>
              </a:pathLst>
            </a:custGeom>
            <a:solidFill>
              <a:srgbClr val="106861"/>
            </a:solidFill>
            <a:ln cap="sq">
              <a:noFill/>
              <a:prstDash val="solid"/>
              <a:miter/>
            </a:ln>
          </p:spPr>
        </p:sp>
        <p:sp>
          <p:nvSpPr>
            <p:cNvPr name="TextBox 4" id="4"/>
            <p:cNvSpPr txBox="true"/>
            <p:nvPr/>
          </p:nvSpPr>
          <p:spPr>
            <a:xfrm>
              <a:off x="0" y="-19050"/>
              <a:ext cx="4835279" cy="2728383"/>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5" id="5"/>
          <p:cNvSpPr txBox="true"/>
          <p:nvPr/>
        </p:nvSpPr>
        <p:spPr>
          <a:xfrm rot="0">
            <a:off x="1295137" y="1754095"/>
            <a:ext cx="6295612" cy="803369"/>
          </a:xfrm>
          <a:prstGeom prst="rect">
            <a:avLst/>
          </a:prstGeom>
        </p:spPr>
        <p:txBody>
          <a:bodyPr anchor="t" rtlCol="false" tIns="0" lIns="0" bIns="0" rIns="0">
            <a:spAutoFit/>
          </a:bodyPr>
          <a:lstStyle/>
          <a:p>
            <a:pPr algn="l" marL="0" indent="0" lvl="0">
              <a:lnSpc>
                <a:spcPts val="6644"/>
              </a:lnSpc>
              <a:spcBef>
                <a:spcPct val="0"/>
              </a:spcBef>
            </a:pPr>
            <a:r>
              <a:rPr lang="en-US" b="true" sz="4746" spc="-94">
                <a:solidFill>
                  <a:srgbClr val="191919"/>
                </a:solidFill>
                <a:latin typeface="Open Sauce Bold"/>
                <a:ea typeface="Open Sauce Bold"/>
                <a:cs typeface="Open Sauce Bold"/>
                <a:sym typeface="Open Sauce Bold"/>
              </a:rPr>
              <a:t>4. EL PRODUCTO</a:t>
            </a:r>
          </a:p>
        </p:txBody>
      </p:sp>
      <p:grpSp>
        <p:nvGrpSpPr>
          <p:cNvPr name="Group 6" id="6"/>
          <p:cNvGrpSpPr/>
          <p:nvPr/>
        </p:nvGrpSpPr>
        <p:grpSpPr>
          <a:xfrm rot="0">
            <a:off x="-1390959" y="8567821"/>
            <a:ext cx="3086100" cy="308610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solidFill>
            <a:ln cap="sq">
              <a:noFill/>
              <a:prstDash val="solid"/>
              <a:miter/>
            </a:ln>
          </p:spPr>
        </p:sp>
        <p:sp>
          <p:nvSpPr>
            <p:cNvPr name="TextBox 8" id="8"/>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9" id="9"/>
          <p:cNvGrpSpPr/>
          <p:nvPr/>
        </p:nvGrpSpPr>
        <p:grpSpPr>
          <a:xfrm rot="0">
            <a:off x="13424767" y="-1308401"/>
            <a:ext cx="5657850" cy="565785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BFB"/>
            </a:solidFill>
            <a:ln cap="sq">
              <a:noFill/>
              <a:prstDash val="solid"/>
              <a:miter/>
            </a:ln>
          </p:spPr>
        </p:sp>
        <p:sp>
          <p:nvSpPr>
            <p:cNvPr name="TextBox 11" id="11"/>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2" id="12"/>
          <p:cNvGrpSpPr/>
          <p:nvPr/>
        </p:nvGrpSpPr>
        <p:grpSpPr>
          <a:xfrm rot="0">
            <a:off x="17387862" y="4349449"/>
            <a:ext cx="739613" cy="739613"/>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BFB"/>
            </a:solidFill>
            <a:ln cap="sq">
              <a:noFill/>
              <a:prstDash val="solid"/>
              <a:miter/>
            </a:ln>
          </p:spPr>
        </p:sp>
        <p:sp>
          <p:nvSpPr>
            <p:cNvPr name="TextBox 14" id="14"/>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TextBox 15" id="15"/>
          <p:cNvSpPr txBox="true"/>
          <p:nvPr/>
        </p:nvSpPr>
        <p:spPr>
          <a:xfrm rot="0">
            <a:off x="2077235" y="3462437"/>
            <a:ext cx="11027030" cy="715076"/>
          </a:xfrm>
          <a:prstGeom prst="rect">
            <a:avLst/>
          </a:prstGeom>
        </p:spPr>
        <p:txBody>
          <a:bodyPr anchor="t" rtlCol="false" tIns="0" lIns="0" bIns="0" rIns="0">
            <a:spAutoFit/>
          </a:bodyPr>
          <a:lstStyle/>
          <a:p>
            <a:pPr algn="l">
              <a:lnSpc>
                <a:spcPts val="2859"/>
              </a:lnSpc>
              <a:spcBef>
                <a:spcPct val="0"/>
              </a:spcBef>
            </a:pPr>
            <a:r>
              <a:rPr lang="en-US" sz="2199">
                <a:solidFill>
                  <a:srgbClr val="FFFFFF"/>
                </a:solidFill>
                <a:latin typeface="Open Sauce"/>
                <a:ea typeface="Open Sauce"/>
                <a:cs typeface="Open Sauce"/>
                <a:sym typeface="Open Sauce"/>
              </a:rPr>
              <a:t>T</a:t>
            </a:r>
            <a:r>
              <a:rPr lang="en-US" sz="2199">
                <a:solidFill>
                  <a:srgbClr val="FFFFFF"/>
                </a:solidFill>
                <a:latin typeface="Open Sauce"/>
                <a:ea typeface="Open Sauce"/>
                <a:cs typeface="Open Sauce"/>
                <a:sym typeface="Open Sauce"/>
              </a:rPr>
              <a:t>odo aquello que se puede ofrecer al mercado porque satisface una necesidad y que puede ser</a:t>
            </a:r>
            <a:r>
              <a:rPr lang="en-US" b="true" sz="2199">
                <a:solidFill>
                  <a:srgbClr val="FFFFFF"/>
                </a:solidFill>
                <a:latin typeface="Open Sauce Bold"/>
                <a:ea typeface="Open Sauce Bold"/>
                <a:cs typeface="Open Sauce Bold"/>
                <a:sym typeface="Open Sauce Bold"/>
              </a:rPr>
              <a:t> </a:t>
            </a:r>
            <a:r>
              <a:rPr lang="en-US" b="true" sz="2199" u="sng">
                <a:solidFill>
                  <a:srgbClr val="FFFFFF"/>
                </a:solidFill>
                <a:latin typeface="Open Sauce Bold"/>
                <a:ea typeface="Open Sauce Bold"/>
                <a:cs typeface="Open Sauce Bold"/>
                <a:sym typeface="Open Sauce Bold"/>
              </a:rPr>
              <a:t>tanto un bien como un servicio.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563053" y="-4576924"/>
            <a:ext cx="1155690" cy="10281796"/>
            <a:chOff x="0" y="0"/>
            <a:chExt cx="354940" cy="3157785"/>
          </a:xfrm>
        </p:grpSpPr>
        <p:sp>
          <p:nvSpPr>
            <p:cNvPr name="Freeform 3" id="3"/>
            <p:cNvSpPr/>
            <p:nvPr/>
          </p:nvSpPr>
          <p:spPr>
            <a:xfrm flipH="false" flipV="false" rot="0">
              <a:off x="0" y="0"/>
              <a:ext cx="354940" cy="3157785"/>
            </a:xfrm>
            <a:custGeom>
              <a:avLst/>
              <a:gdLst/>
              <a:ahLst/>
              <a:cxnLst/>
              <a:rect r="r" b="b" t="t" l="l"/>
              <a:pathLst>
                <a:path h="3157785" w="354940">
                  <a:moveTo>
                    <a:pt x="0" y="0"/>
                  </a:moveTo>
                  <a:lnTo>
                    <a:pt x="354940" y="0"/>
                  </a:lnTo>
                  <a:lnTo>
                    <a:pt x="354940" y="3157785"/>
                  </a:lnTo>
                  <a:lnTo>
                    <a:pt x="0" y="3157785"/>
                  </a:lnTo>
                  <a:close/>
                </a:path>
              </a:pathLst>
            </a:custGeom>
            <a:solidFill>
              <a:srgbClr val="106861"/>
            </a:solidFill>
          </p:spPr>
        </p:sp>
        <p:sp>
          <p:nvSpPr>
            <p:cNvPr name="TextBox 4" id="4"/>
            <p:cNvSpPr txBox="true"/>
            <p:nvPr/>
          </p:nvSpPr>
          <p:spPr>
            <a:xfrm>
              <a:off x="0" y="-19050"/>
              <a:ext cx="354940" cy="3176835"/>
            </a:xfrm>
            <a:prstGeom prst="rect">
              <a:avLst/>
            </a:prstGeom>
          </p:spPr>
          <p:txBody>
            <a:bodyPr anchor="ctr" rtlCol="false" tIns="50800" lIns="50800" bIns="50800" rIns="50800"/>
            <a:lstStyle/>
            <a:p>
              <a:pPr algn="ctr">
                <a:lnSpc>
                  <a:spcPts val="2859"/>
                </a:lnSpc>
              </a:pPr>
            </a:p>
          </p:txBody>
        </p:sp>
      </p:grpSp>
      <p:sp>
        <p:nvSpPr>
          <p:cNvPr name="Freeform 5" id="5"/>
          <p:cNvSpPr/>
          <p:nvPr/>
        </p:nvSpPr>
        <p:spPr>
          <a:xfrm flipH="false" flipV="false" rot="721159">
            <a:off x="15303215" y="71403"/>
            <a:ext cx="3283090" cy="3283090"/>
          </a:xfrm>
          <a:custGeom>
            <a:avLst/>
            <a:gdLst/>
            <a:ahLst/>
            <a:cxnLst/>
            <a:rect r="r" b="b" t="t" l="l"/>
            <a:pathLst>
              <a:path h="3283090" w="3283090">
                <a:moveTo>
                  <a:pt x="0" y="0"/>
                </a:moveTo>
                <a:lnTo>
                  <a:pt x="3283090" y="0"/>
                </a:lnTo>
                <a:lnTo>
                  <a:pt x="3283090" y="3283090"/>
                </a:lnTo>
                <a:lnTo>
                  <a:pt x="0" y="3283090"/>
                </a:lnTo>
                <a:lnTo>
                  <a:pt x="0" y="0"/>
                </a:lnTo>
                <a:close/>
              </a:path>
            </a:pathLst>
          </a:custGeom>
          <a:blipFill>
            <a:blip r:embed="rId2"/>
            <a:stretch>
              <a:fillRect l="0" t="0" r="0" b="0"/>
            </a:stretch>
          </a:blipFill>
        </p:spPr>
      </p:sp>
      <p:sp>
        <p:nvSpPr>
          <p:cNvPr name="TextBox 6" id="6"/>
          <p:cNvSpPr txBox="true"/>
          <p:nvPr/>
        </p:nvSpPr>
        <p:spPr>
          <a:xfrm rot="0">
            <a:off x="1350303" y="1478951"/>
            <a:ext cx="15275631" cy="7232071"/>
          </a:xfrm>
          <a:prstGeom prst="rect">
            <a:avLst/>
          </a:prstGeom>
        </p:spPr>
        <p:txBody>
          <a:bodyPr anchor="t" rtlCol="false" tIns="0" lIns="0" bIns="0" rIns="0">
            <a:spAutoFit/>
          </a:bodyPr>
          <a:lstStyle/>
          <a:p>
            <a:pPr algn="l">
              <a:lnSpc>
                <a:spcPts val="2923"/>
              </a:lnSpc>
            </a:pPr>
          </a:p>
          <a:p>
            <a:pPr algn="l">
              <a:lnSpc>
                <a:spcPts val="2923"/>
              </a:lnSpc>
            </a:pPr>
            <a:r>
              <a:rPr lang="en-US" sz="1949">
                <a:solidFill>
                  <a:srgbClr val="343432"/>
                </a:solidFill>
                <a:latin typeface="Open Sans"/>
                <a:ea typeface="Open Sans"/>
                <a:cs typeface="Open Sans"/>
                <a:sym typeface="Open Sans"/>
              </a:rPr>
              <a:t>Es aquel que cubre una necesidad básica del consumidor. Por ejemplo, con un bolígrafo se satisface la necesidad de escribir.</a:t>
            </a:r>
          </a:p>
          <a:p>
            <a:pPr algn="l">
              <a:lnSpc>
                <a:spcPts val="2923"/>
              </a:lnSpc>
            </a:pPr>
          </a:p>
          <a:p>
            <a:pPr algn="l">
              <a:lnSpc>
                <a:spcPts val="2923"/>
              </a:lnSpc>
            </a:pPr>
          </a:p>
          <a:p>
            <a:pPr algn="l">
              <a:lnSpc>
                <a:spcPts val="2923"/>
              </a:lnSpc>
            </a:pPr>
          </a:p>
          <a:p>
            <a:pPr algn="l">
              <a:lnSpc>
                <a:spcPts val="2923"/>
              </a:lnSpc>
            </a:pPr>
            <a:r>
              <a:rPr lang="en-US" sz="1949">
                <a:solidFill>
                  <a:srgbClr val="343432"/>
                </a:solidFill>
                <a:latin typeface="Open Sans"/>
                <a:ea typeface="Open Sans"/>
                <a:cs typeface="Open Sans"/>
                <a:sym typeface="Open Sans"/>
              </a:rPr>
              <a:t>Son las características o atributos tangibles que podemos observar en el producto. Por ejemplo, el producto formal de un yogur estaría compuesto por: </a:t>
            </a:r>
          </a:p>
          <a:p>
            <a:pPr algn="l">
              <a:lnSpc>
                <a:spcPts val="2923"/>
              </a:lnSpc>
            </a:pPr>
            <a:r>
              <a:rPr lang="en-US" sz="1949">
                <a:solidFill>
                  <a:srgbClr val="343432"/>
                </a:solidFill>
                <a:latin typeface="Open Sans"/>
                <a:ea typeface="Open Sans"/>
                <a:cs typeface="Open Sans"/>
                <a:sym typeface="Open Sans"/>
              </a:rPr>
              <a:t>a)</a:t>
            </a:r>
            <a:r>
              <a:rPr lang="en-US" sz="1949" b="true">
                <a:solidFill>
                  <a:srgbClr val="343432"/>
                </a:solidFill>
                <a:latin typeface="Open Sans Bold"/>
                <a:ea typeface="Open Sans Bold"/>
                <a:cs typeface="Open Sans Bold"/>
                <a:sym typeface="Open Sans Bold"/>
              </a:rPr>
              <a:t> La cantidad</a:t>
            </a:r>
            <a:r>
              <a:rPr lang="en-US" sz="1949">
                <a:solidFill>
                  <a:srgbClr val="343432"/>
                </a:solidFill>
                <a:latin typeface="Open Sans"/>
                <a:ea typeface="Open Sans"/>
                <a:cs typeface="Open Sans"/>
                <a:sym typeface="Open Sans"/>
              </a:rPr>
              <a:t> de producto: un pack de 4 yogures, de 8, de 12. </a:t>
            </a:r>
          </a:p>
          <a:p>
            <a:pPr algn="l">
              <a:lnSpc>
                <a:spcPts val="2923"/>
              </a:lnSpc>
            </a:pPr>
            <a:r>
              <a:rPr lang="en-US" sz="1949">
                <a:solidFill>
                  <a:srgbClr val="343432"/>
                </a:solidFill>
                <a:latin typeface="Open Sans"/>
                <a:ea typeface="Open Sans"/>
                <a:cs typeface="Open Sans"/>
                <a:sym typeface="Open Sans"/>
              </a:rPr>
              <a:t>b) </a:t>
            </a:r>
            <a:r>
              <a:rPr lang="en-US" sz="1949" b="true">
                <a:solidFill>
                  <a:srgbClr val="343432"/>
                </a:solidFill>
                <a:latin typeface="Open Sans Bold"/>
                <a:ea typeface="Open Sans Bold"/>
                <a:cs typeface="Open Sans Bold"/>
                <a:sym typeface="Open Sans Bold"/>
              </a:rPr>
              <a:t>La calidad</a:t>
            </a:r>
            <a:r>
              <a:rPr lang="en-US" sz="1949">
                <a:solidFill>
                  <a:srgbClr val="343432"/>
                </a:solidFill>
                <a:latin typeface="Open Sans"/>
                <a:ea typeface="Open Sans"/>
                <a:cs typeface="Open Sans"/>
                <a:sym typeface="Open Sans"/>
              </a:rPr>
              <a:t> del producto: baja, media, alta. </a:t>
            </a:r>
          </a:p>
          <a:p>
            <a:pPr algn="l">
              <a:lnSpc>
                <a:spcPts val="2923"/>
              </a:lnSpc>
            </a:pPr>
            <a:r>
              <a:rPr lang="en-US" sz="1949">
                <a:solidFill>
                  <a:srgbClr val="343432"/>
                </a:solidFill>
                <a:latin typeface="Open Sans"/>
                <a:ea typeface="Open Sans"/>
                <a:cs typeface="Open Sans"/>
                <a:sym typeface="Open Sans"/>
              </a:rPr>
              <a:t>c) </a:t>
            </a:r>
            <a:r>
              <a:rPr lang="en-US" sz="1949" b="true">
                <a:solidFill>
                  <a:srgbClr val="343432"/>
                </a:solidFill>
                <a:latin typeface="Open Sans Bold"/>
                <a:ea typeface="Open Sans Bold"/>
                <a:cs typeface="Open Sans Bold"/>
                <a:sym typeface="Open Sans Bold"/>
              </a:rPr>
              <a:t>El diseño</a:t>
            </a:r>
            <a:r>
              <a:rPr lang="en-US" sz="1949">
                <a:solidFill>
                  <a:srgbClr val="343432"/>
                </a:solidFill>
                <a:latin typeface="Open Sans"/>
                <a:ea typeface="Open Sans"/>
                <a:cs typeface="Open Sans"/>
                <a:sym typeface="Open Sans"/>
              </a:rPr>
              <a:t> del producto: que sea atractivo a la vista al abrirlo. </a:t>
            </a:r>
          </a:p>
          <a:p>
            <a:pPr algn="l">
              <a:lnSpc>
                <a:spcPts val="2923"/>
              </a:lnSpc>
            </a:pPr>
            <a:r>
              <a:rPr lang="en-US" sz="1949">
                <a:solidFill>
                  <a:srgbClr val="343432"/>
                </a:solidFill>
                <a:latin typeface="Open Sans"/>
                <a:ea typeface="Open Sans"/>
                <a:cs typeface="Open Sans"/>
                <a:sym typeface="Open Sans"/>
              </a:rPr>
              <a:t>d) </a:t>
            </a:r>
            <a:r>
              <a:rPr lang="en-US" sz="1949" b="true">
                <a:solidFill>
                  <a:srgbClr val="343432"/>
                </a:solidFill>
                <a:latin typeface="Open Sans Bold"/>
                <a:ea typeface="Open Sans Bold"/>
                <a:cs typeface="Open Sans Bold"/>
                <a:sym typeface="Open Sans Bold"/>
              </a:rPr>
              <a:t>Su envase:</a:t>
            </a:r>
            <a:r>
              <a:rPr lang="en-US" sz="1949">
                <a:solidFill>
                  <a:srgbClr val="343432"/>
                </a:solidFill>
                <a:latin typeface="Open Sans"/>
                <a:ea typeface="Open Sans"/>
                <a:cs typeface="Open Sans"/>
                <a:sym typeface="Open Sans"/>
              </a:rPr>
              <a:t> la pegatina, el recipiente de plástico de vidrio, el cartón que une los yogures, la información que contiene. </a:t>
            </a:r>
          </a:p>
          <a:p>
            <a:pPr algn="l">
              <a:lnSpc>
                <a:spcPts val="2923"/>
              </a:lnSpc>
            </a:pPr>
            <a:r>
              <a:rPr lang="en-US" sz="1949">
                <a:solidFill>
                  <a:srgbClr val="343432"/>
                </a:solidFill>
                <a:latin typeface="Open Sans"/>
                <a:ea typeface="Open Sans"/>
                <a:cs typeface="Open Sans"/>
                <a:sym typeface="Open Sans"/>
              </a:rPr>
              <a:t>e) </a:t>
            </a:r>
            <a:r>
              <a:rPr lang="en-US" sz="1949" b="true">
                <a:solidFill>
                  <a:srgbClr val="343432"/>
                </a:solidFill>
                <a:latin typeface="Open Sans Bold"/>
                <a:ea typeface="Open Sans Bold"/>
                <a:cs typeface="Open Sans Bold"/>
                <a:sym typeface="Open Sans Bold"/>
              </a:rPr>
              <a:t>La marca</a:t>
            </a:r>
          </a:p>
          <a:p>
            <a:pPr algn="l">
              <a:lnSpc>
                <a:spcPts val="2923"/>
              </a:lnSpc>
            </a:pPr>
            <a:r>
              <a:rPr lang="en-US" sz="1949">
                <a:solidFill>
                  <a:srgbClr val="343432"/>
                </a:solidFill>
                <a:latin typeface="Open Sans"/>
                <a:ea typeface="Open Sans"/>
                <a:cs typeface="Open Sans"/>
                <a:sym typeface="Open Sans"/>
              </a:rPr>
              <a:t>f)</a:t>
            </a:r>
            <a:r>
              <a:rPr lang="en-US" sz="1949" b="true">
                <a:solidFill>
                  <a:srgbClr val="343432"/>
                </a:solidFill>
                <a:latin typeface="Open Sans Bold"/>
                <a:ea typeface="Open Sans Bold"/>
                <a:cs typeface="Open Sans Bold"/>
                <a:sym typeface="Open Sans Bold"/>
              </a:rPr>
              <a:t> Las características técnicas: </a:t>
            </a:r>
            <a:r>
              <a:rPr lang="en-US" sz="1949">
                <a:solidFill>
                  <a:srgbClr val="343432"/>
                </a:solidFill>
                <a:latin typeface="Open Sans"/>
                <a:ea typeface="Open Sans"/>
                <a:cs typeface="Open Sans"/>
                <a:sym typeface="Open Sans"/>
              </a:rPr>
              <a:t>qué alimentos contiene, qué sabor, etc. </a:t>
            </a:r>
          </a:p>
          <a:p>
            <a:pPr algn="l">
              <a:lnSpc>
                <a:spcPts val="2923"/>
              </a:lnSpc>
            </a:pPr>
            <a:r>
              <a:rPr lang="en-US" sz="1949">
                <a:solidFill>
                  <a:srgbClr val="343432"/>
                </a:solidFill>
                <a:latin typeface="Open Sans"/>
                <a:ea typeface="Open Sans"/>
                <a:cs typeface="Open Sans"/>
                <a:sym typeface="Open Sans"/>
              </a:rPr>
              <a:t>g)</a:t>
            </a:r>
            <a:r>
              <a:rPr lang="en-US" sz="1949" b="true">
                <a:solidFill>
                  <a:srgbClr val="343432"/>
                </a:solidFill>
                <a:latin typeface="Open Sans Bold"/>
                <a:ea typeface="Open Sans Bold"/>
                <a:cs typeface="Open Sans Bold"/>
                <a:sym typeface="Open Sans Bold"/>
              </a:rPr>
              <a:t> La caducidad</a:t>
            </a:r>
          </a:p>
          <a:p>
            <a:pPr algn="l">
              <a:lnSpc>
                <a:spcPts val="2923"/>
              </a:lnSpc>
            </a:pPr>
            <a:r>
              <a:rPr lang="en-US" sz="1949">
                <a:solidFill>
                  <a:srgbClr val="343432"/>
                </a:solidFill>
                <a:latin typeface="Open Sans"/>
                <a:ea typeface="Open Sans"/>
                <a:cs typeface="Open Sans"/>
                <a:sym typeface="Open Sans"/>
              </a:rPr>
              <a:t>h) </a:t>
            </a:r>
            <a:r>
              <a:rPr lang="en-US" sz="1949" b="true">
                <a:solidFill>
                  <a:srgbClr val="343432"/>
                </a:solidFill>
                <a:latin typeface="Open Sans Bold"/>
                <a:ea typeface="Open Sans Bold"/>
                <a:cs typeface="Open Sans Bold"/>
                <a:sym typeface="Open Sans Bold"/>
              </a:rPr>
              <a:t>Los servicios adicionales:</a:t>
            </a:r>
            <a:r>
              <a:rPr lang="en-US" sz="1949">
                <a:solidFill>
                  <a:srgbClr val="343432"/>
                </a:solidFill>
                <a:latin typeface="Open Sans"/>
                <a:ea typeface="Open Sans"/>
                <a:cs typeface="Open Sans"/>
                <a:sym typeface="Open Sans"/>
              </a:rPr>
              <a:t> cuida tu línea, sin azúcares añadidos, con oligoelementos u otras propiedades nutritivas...</a:t>
            </a:r>
          </a:p>
          <a:p>
            <a:pPr algn="l">
              <a:lnSpc>
                <a:spcPts val="2923"/>
              </a:lnSpc>
            </a:pPr>
          </a:p>
          <a:p>
            <a:pPr algn="l">
              <a:lnSpc>
                <a:spcPts val="2923"/>
              </a:lnSpc>
            </a:pPr>
          </a:p>
          <a:p>
            <a:pPr algn="l">
              <a:lnSpc>
                <a:spcPts val="2923"/>
              </a:lnSpc>
            </a:pPr>
          </a:p>
          <a:p>
            <a:pPr algn="l" marL="0" indent="0" lvl="0">
              <a:lnSpc>
                <a:spcPts val="2923"/>
              </a:lnSpc>
            </a:pPr>
            <a:r>
              <a:rPr lang="en-US" sz="1949">
                <a:solidFill>
                  <a:srgbClr val="343432"/>
                </a:solidFill>
                <a:latin typeface="Open Sans"/>
                <a:ea typeface="Open Sans"/>
                <a:cs typeface="Open Sans"/>
                <a:sym typeface="Open Sans"/>
              </a:rPr>
              <a:t>Son las ventajas adicionales que se añaden a la compra del producto formal y que lo hacen distinto a otros productos semejantes, como son: el servicio postventa, la garantía, las facilidades de financiación a plazos, el envío a domicilio, la instalación.</a:t>
            </a:r>
          </a:p>
        </p:txBody>
      </p:sp>
      <p:grpSp>
        <p:nvGrpSpPr>
          <p:cNvPr name="Group 7" id="7"/>
          <p:cNvGrpSpPr/>
          <p:nvPr/>
        </p:nvGrpSpPr>
        <p:grpSpPr>
          <a:xfrm rot="0">
            <a:off x="14758253" y="8865735"/>
            <a:ext cx="5002094" cy="500209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alpha val="32941"/>
              </a:srgbClr>
            </a:solidFill>
            <a:ln w="742950" cap="sq">
              <a:solidFill>
                <a:srgbClr val="106861">
                  <a:alpha val="32941"/>
                </a:srgbClr>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marL="0" indent="0" lvl="0">
                <a:lnSpc>
                  <a:spcPts val="2756"/>
                </a:lnSpc>
                <a:spcBef>
                  <a:spcPct val="0"/>
                </a:spcBef>
              </a:pPr>
            </a:p>
          </p:txBody>
        </p:sp>
      </p:grpSp>
      <p:sp>
        <p:nvSpPr>
          <p:cNvPr name="TextBox 10" id="10"/>
          <p:cNvSpPr txBox="true"/>
          <p:nvPr/>
        </p:nvSpPr>
        <p:spPr>
          <a:xfrm rot="0">
            <a:off x="351058" y="195566"/>
            <a:ext cx="10603463" cy="684622"/>
          </a:xfrm>
          <a:prstGeom prst="rect">
            <a:avLst/>
          </a:prstGeom>
        </p:spPr>
        <p:txBody>
          <a:bodyPr anchor="t" rtlCol="false" tIns="0" lIns="0" bIns="0" rIns="0">
            <a:spAutoFit/>
          </a:bodyPr>
          <a:lstStyle/>
          <a:p>
            <a:pPr algn="l">
              <a:lnSpc>
                <a:spcPts val="5633"/>
              </a:lnSpc>
              <a:spcBef>
                <a:spcPct val="0"/>
              </a:spcBef>
            </a:pPr>
            <a:r>
              <a:rPr lang="en-US" b="true" sz="4024" spc="-80">
                <a:solidFill>
                  <a:srgbClr val="FFFFFF"/>
                </a:solidFill>
                <a:latin typeface="Open Sauce Bold"/>
                <a:ea typeface="Open Sauce Bold"/>
                <a:cs typeface="Open Sauce Bold"/>
                <a:sym typeface="Open Sauce Bold"/>
              </a:rPr>
              <a:t>4.1 Niveles de producto</a:t>
            </a:r>
          </a:p>
        </p:txBody>
      </p:sp>
      <p:sp>
        <p:nvSpPr>
          <p:cNvPr name="TextBox 11" id="11"/>
          <p:cNvSpPr txBox="true"/>
          <p:nvPr/>
        </p:nvSpPr>
        <p:spPr>
          <a:xfrm rot="0">
            <a:off x="1481181" y="1340203"/>
            <a:ext cx="2232025" cy="372745"/>
          </a:xfrm>
          <a:prstGeom prst="rect">
            <a:avLst/>
          </a:prstGeom>
        </p:spPr>
        <p:txBody>
          <a:bodyPr anchor="t" rtlCol="false" tIns="0" lIns="0" bIns="0" rIns="0">
            <a:spAutoFit/>
          </a:bodyPr>
          <a:lstStyle/>
          <a:p>
            <a:pPr algn="ctr">
              <a:lnSpc>
                <a:spcPts val="3079"/>
              </a:lnSpc>
            </a:pPr>
            <a:r>
              <a:rPr lang="en-US" sz="2199" b="true">
                <a:solidFill>
                  <a:srgbClr val="000000"/>
                </a:solidFill>
                <a:latin typeface="Open Sans Bold"/>
                <a:ea typeface="Open Sans Bold"/>
                <a:cs typeface="Open Sans Bold"/>
                <a:sym typeface="Open Sans Bold"/>
              </a:rPr>
              <a:t>Producto básico</a:t>
            </a:r>
          </a:p>
        </p:txBody>
      </p:sp>
      <p:sp>
        <p:nvSpPr>
          <p:cNvPr name="TextBox 12" id="12"/>
          <p:cNvSpPr txBox="true"/>
          <p:nvPr/>
        </p:nvSpPr>
        <p:spPr>
          <a:xfrm rot="0">
            <a:off x="1481181" y="2814771"/>
            <a:ext cx="2282031" cy="372745"/>
          </a:xfrm>
          <a:prstGeom prst="rect">
            <a:avLst/>
          </a:prstGeom>
        </p:spPr>
        <p:txBody>
          <a:bodyPr anchor="t" rtlCol="false" tIns="0" lIns="0" bIns="0" rIns="0">
            <a:spAutoFit/>
          </a:bodyPr>
          <a:lstStyle/>
          <a:p>
            <a:pPr algn="ctr">
              <a:lnSpc>
                <a:spcPts val="3079"/>
              </a:lnSpc>
            </a:pPr>
            <a:r>
              <a:rPr lang="en-US" sz="2199" b="true">
                <a:solidFill>
                  <a:srgbClr val="000000"/>
                </a:solidFill>
                <a:latin typeface="Open Sans Bold"/>
                <a:ea typeface="Open Sans Bold"/>
                <a:cs typeface="Open Sans Bold"/>
                <a:sym typeface="Open Sans Bold"/>
              </a:rPr>
              <a:t>Producto formal</a:t>
            </a:r>
          </a:p>
        </p:txBody>
      </p:sp>
      <p:sp>
        <p:nvSpPr>
          <p:cNvPr name="TextBox 13" id="13"/>
          <p:cNvSpPr txBox="true"/>
          <p:nvPr/>
        </p:nvSpPr>
        <p:spPr>
          <a:xfrm rot="0">
            <a:off x="1481181" y="7481424"/>
            <a:ext cx="2654565" cy="372745"/>
          </a:xfrm>
          <a:prstGeom prst="rect">
            <a:avLst/>
          </a:prstGeom>
        </p:spPr>
        <p:txBody>
          <a:bodyPr anchor="t" rtlCol="false" tIns="0" lIns="0" bIns="0" rIns="0">
            <a:spAutoFit/>
          </a:bodyPr>
          <a:lstStyle/>
          <a:p>
            <a:pPr algn="ctr">
              <a:lnSpc>
                <a:spcPts val="3079"/>
              </a:lnSpc>
            </a:pPr>
            <a:r>
              <a:rPr lang="en-US" sz="2199" b="true">
                <a:solidFill>
                  <a:srgbClr val="000000"/>
                </a:solidFill>
                <a:latin typeface="Open Sans Bold"/>
                <a:ea typeface="Open Sans Bold"/>
                <a:cs typeface="Open Sans Bold"/>
                <a:sym typeface="Open Sans Bold"/>
              </a:rPr>
              <a:t>Producto ampliado</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4563053" y="-4576924"/>
            <a:ext cx="1155690" cy="10281796"/>
            <a:chOff x="0" y="0"/>
            <a:chExt cx="354940" cy="3157785"/>
          </a:xfrm>
        </p:grpSpPr>
        <p:sp>
          <p:nvSpPr>
            <p:cNvPr name="Freeform 3" id="3"/>
            <p:cNvSpPr/>
            <p:nvPr/>
          </p:nvSpPr>
          <p:spPr>
            <a:xfrm flipH="false" flipV="false" rot="0">
              <a:off x="0" y="0"/>
              <a:ext cx="354940" cy="3157785"/>
            </a:xfrm>
            <a:custGeom>
              <a:avLst/>
              <a:gdLst/>
              <a:ahLst/>
              <a:cxnLst/>
              <a:rect r="r" b="b" t="t" l="l"/>
              <a:pathLst>
                <a:path h="3157785" w="354940">
                  <a:moveTo>
                    <a:pt x="0" y="0"/>
                  </a:moveTo>
                  <a:lnTo>
                    <a:pt x="354940" y="0"/>
                  </a:lnTo>
                  <a:lnTo>
                    <a:pt x="354940" y="3157785"/>
                  </a:lnTo>
                  <a:lnTo>
                    <a:pt x="0" y="3157785"/>
                  </a:lnTo>
                  <a:close/>
                </a:path>
              </a:pathLst>
            </a:custGeom>
            <a:solidFill>
              <a:srgbClr val="106861"/>
            </a:solidFill>
          </p:spPr>
        </p:sp>
        <p:sp>
          <p:nvSpPr>
            <p:cNvPr name="TextBox 4" id="4"/>
            <p:cNvSpPr txBox="true"/>
            <p:nvPr/>
          </p:nvSpPr>
          <p:spPr>
            <a:xfrm>
              <a:off x="0" y="-19050"/>
              <a:ext cx="354940" cy="3176835"/>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1150749" y="1622062"/>
            <a:ext cx="15275631" cy="1078259"/>
          </a:xfrm>
          <a:prstGeom prst="rect">
            <a:avLst/>
          </a:prstGeom>
        </p:spPr>
        <p:txBody>
          <a:bodyPr anchor="t" rtlCol="false" tIns="0" lIns="0" bIns="0" rIns="0">
            <a:spAutoFit/>
          </a:bodyPr>
          <a:lstStyle/>
          <a:p>
            <a:pPr algn="l">
              <a:lnSpc>
                <a:spcPts val="2923"/>
              </a:lnSpc>
            </a:pPr>
            <a:r>
              <a:rPr lang="en-US" sz="1949">
                <a:solidFill>
                  <a:srgbClr val="343432"/>
                </a:solidFill>
                <a:latin typeface="Open Sans"/>
                <a:ea typeface="Open Sans"/>
                <a:cs typeface="Open Sans"/>
                <a:sym typeface="Open Sans"/>
              </a:rPr>
              <a:t>Los productos se pueden clasificar según varios criterios:</a:t>
            </a:r>
          </a:p>
          <a:p>
            <a:pPr algn="l">
              <a:lnSpc>
                <a:spcPts val="2923"/>
              </a:lnSpc>
            </a:pPr>
          </a:p>
          <a:p>
            <a:pPr algn="l" marL="0" indent="0" lvl="0">
              <a:lnSpc>
                <a:spcPts val="2923"/>
              </a:lnSpc>
            </a:pPr>
          </a:p>
        </p:txBody>
      </p:sp>
      <p:sp>
        <p:nvSpPr>
          <p:cNvPr name="TextBox 6" id="6"/>
          <p:cNvSpPr txBox="true"/>
          <p:nvPr/>
        </p:nvSpPr>
        <p:spPr>
          <a:xfrm rot="0">
            <a:off x="351058" y="195566"/>
            <a:ext cx="10603463" cy="684622"/>
          </a:xfrm>
          <a:prstGeom prst="rect">
            <a:avLst/>
          </a:prstGeom>
        </p:spPr>
        <p:txBody>
          <a:bodyPr anchor="t" rtlCol="false" tIns="0" lIns="0" bIns="0" rIns="0">
            <a:spAutoFit/>
          </a:bodyPr>
          <a:lstStyle/>
          <a:p>
            <a:pPr algn="l">
              <a:lnSpc>
                <a:spcPts val="5633"/>
              </a:lnSpc>
              <a:spcBef>
                <a:spcPct val="0"/>
              </a:spcBef>
            </a:pPr>
            <a:r>
              <a:rPr lang="en-US" b="true" sz="4024" spc="-80">
                <a:solidFill>
                  <a:srgbClr val="FFFFFF"/>
                </a:solidFill>
                <a:latin typeface="Open Sauce Bold"/>
                <a:ea typeface="Open Sauce Bold"/>
                <a:cs typeface="Open Sauce Bold"/>
                <a:sym typeface="Open Sauce Bold"/>
              </a:rPr>
              <a:t>4.2 Tipos de producto</a:t>
            </a:r>
          </a:p>
        </p:txBody>
      </p:sp>
      <p:grpSp>
        <p:nvGrpSpPr>
          <p:cNvPr name="Group 7" id="7"/>
          <p:cNvGrpSpPr/>
          <p:nvPr/>
        </p:nvGrpSpPr>
        <p:grpSpPr>
          <a:xfrm rot="-10800000">
            <a:off x="1912694" y="2420257"/>
            <a:ext cx="4473712" cy="7205063"/>
            <a:chOff x="0" y="0"/>
            <a:chExt cx="2041606" cy="3288075"/>
          </a:xfrm>
        </p:grpSpPr>
        <p:sp>
          <p:nvSpPr>
            <p:cNvPr name="Freeform 8" id="8"/>
            <p:cNvSpPr/>
            <p:nvPr/>
          </p:nvSpPr>
          <p:spPr>
            <a:xfrm flipH="false" flipV="false" rot="0">
              <a:off x="0" y="0"/>
              <a:ext cx="2041606" cy="3288075"/>
            </a:xfrm>
            <a:custGeom>
              <a:avLst/>
              <a:gdLst/>
              <a:ahLst/>
              <a:cxnLst/>
              <a:rect r="r" b="b" t="t" l="l"/>
              <a:pathLst>
                <a:path h="3288075" w="2041606">
                  <a:moveTo>
                    <a:pt x="55377" y="0"/>
                  </a:moveTo>
                  <a:lnTo>
                    <a:pt x="1986229" y="0"/>
                  </a:lnTo>
                  <a:cubicBezTo>
                    <a:pt x="2000916" y="0"/>
                    <a:pt x="2015001" y="5834"/>
                    <a:pt x="2025386" y="16220"/>
                  </a:cubicBezTo>
                  <a:cubicBezTo>
                    <a:pt x="2035772" y="26605"/>
                    <a:pt x="2041606" y="40690"/>
                    <a:pt x="2041606" y="55377"/>
                  </a:cubicBezTo>
                  <a:lnTo>
                    <a:pt x="2041606" y="3232698"/>
                  </a:lnTo>
                  <a:cubicBezTo>
                    <a:pt x="2041606" y="3247385"/>
                    <a:pt x="2035772" y="3261470"/>
                    <a:pt x="2025386" y="3271855"/>
                  </a:cubicBezTo>
                  <a:cubicBezTo>
                    <a:pt x="2015001" y="3282240"/>
                    <a:pt x="2000916" y="3288075"/>
                    <a:pt x="1986229" y="3288075"/>
                  </a:cubicBezTo>
                  <a:lnTo>
                    <a:pt x="55377" y="3288075"/>
                  </a:lnTo>
                  <a:cubicBezTo>
                    <a:pt x="40690" y="3288075"/>
                    <a:pt x="26605" y="3282240"/>
                    <a:pt x="16220" y="3271855"/>
                  </a:cubicBezTo>
                  <a:cubicBezTo>
                    <a:pt x="5834" y="3261470"/>
                    <a:pt x="0" y="3247385"/>
                    <a:pt x="0" y="3232698"/>
                  </a:cubicBezTo>
                  <a:lnTo>
                    <a:pt x="0" y="55377"/>
                  </a:lnTo>
                  <a:cubicBezTo>
                    <a:pt x="0" y="40690"/>
                    <a:pt x="5834" y="26605"/>
                    <a:pt x="16220" y="16220"/>
                  </a:cubicBezTo>
                  <a:cubicBezTo>
                    <a:pt x="26605" y="5834"/>
                    <a:pt x="40690" y="0"/>
                    <a:pt x="55377" y="0"/>
                  </a:cubicBezTo>
                  <a:close/>
                </a:path>
              </a:pathLst>
            </a:custGeom>
            <a:solidFill>
              <a:srgbClr val="FFFFFF"/>
            </a:solidFill>
            <a:ln w="123825" cap="rnd">
              <a:solidFill>
                <a:srgbClr val="106861"/>
              </a:solidFill>
              <a:prstDash val="solid"/>
              <a:round/>
            </a:ln>
          </p:spPr>
        </p:sp>
        <p:sp>
          <p:nvSpPr>
            <p:cNvPr name="TextBox 9" id="9"/>
            <p:cNvSpPr txBox="true"/>
            <p:nvPr/>
          </p:nvSpPr>
          <p:spPr>
            <a:xfrm>
              <a:off x="0" y="-38100"/>
              <a:ext cx="2041606" cy="3326175"/>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0" id="10"/>
          <p:cNvGrpSpPr/>
          <p:nvPr/>
        </p:nvGrpSpPr>
        <p:grpSpPr>
          <a:xfrm rot="-10800000">
            <a:off x="6934112" y="2420257"/>
            <a:ext cx="4473712" cy="7205063"/>
            <a:chOff x="0" y="0"/>
            <a:chExt cx="2041606" cy="3288075"/>
          </a:xfrm>
        </p:grpSpPr>
        <p:sp>
          <p:nvSpPr>
            <p:cNvPr name="Freeform 11" id="11"/>
            <p:cNvSpPr/>
            <p:nvPr/>
          </p:nvSpPr>
          <p:spPr>
            <a:xfrm flipH="false" flipV="false" rot="0">
              <a:off x="0" y="0"/>
              <a:ext cx="2041606" cy="3288075"/>
            </a:xfrm>
            <a:custGeom>
              <a:avLst/>
              <a:gdLst/>
              <a:ahLst/>
              <a:cxnLst/>
              <a:rect r="r" b="b" t="t" l="l"/>
              <a:pathLst>
                <a:path h="3288075" w="2041606">
                  <a:moveTo>
                    <a:pt x="55377" y="0"/>
                  </a:moveTo>
                  <a:lnTo>
                    <a:pt x="1986229" y="0"/>
                  </a:lnTo>
                  <a:cubicBezTo>
                    <a:pt x="2000916" y="0"/>
                    <a:pt x="2015001" y="5834"/>
                    <a:pt x="2025386" y="16220"/>
                  </a:cubicBezTo>
                  <a:cubicBezTo>
                    <a:pt x="2035772" y="26605"/>
                    <a:pt x="2041606" y="40690"/>
                    <a:pt x="2041606" y="55377"/>
                  </a:cubicBezTo>
                  <a:lnTo>
                    <a:pt x="2041606" y="3232698"/>
                  </a:lnTo>
                  <a:cubicBezTo>
                    <a:pt x="2041606" y="3247385"/>
                    <a:pt x="2035772" y="3261470"/>
                    <a:pt x="2025386" y="3271855"/>
                  </a:cubicBezTo>
                  <a:cubicBezTo>
                    <a:pt x="2015001" y="3282240"/>
                    <a:pt x="2000916" y="3288075"/>
                    <a:pt x="1986229" y="3288075"/>
                  </a:cubicBezTo>
                  <a:lnTo>
                    <a:pt x="55377" y="3288075"/>
                  </a:lnTo>
                  <a:cubicBezTo>
                    <a:pt x="40690" y="3288075"/>
                    <a:pt x="26605" y="3282240"/>
                    <a:pt x="16220" y="3271855"/>
                  </a:cubicBezTo>
                  <a:cubicBezTo>
                    <a:pt x="5834" y="3261470"/>
                    <a:pt x="0" y="3247385"/>
                    <a:pt x="0" y="3232698"/>
                  </a:cubicBezTo>
                  <a:lnTo>
                    <a:pt x="0" y="55377"/>
                  </a:lnTo>
                  <a:cubicBezTo>
                    <a:pt x="0" y="40690"/>
                    <a:pt x="5834" y="26605"/>
                    <a:pt x="16220" y="16220"/>
                  </a:cubicBezTo>
                  <a:cubicBezTo>
                    <a:pt x="26605" y="5834"/>
                    <a:pt x="40690" y="0"/>
                    <a:pt x="55377" y="0"/>
                  </a:cubicBezTo>
                  <a:close/>
                </a:path>
              </a:pathLst>
            </a:custGeom>
            <a:solidFill>
              <a:srgbClr val="FFFFFF"/>
            </a:solidFill>
            <a:ln w="123825" cap="rnd">
              <a:solidFill>
                <a:srgbClr val="106861"/>
              </a:solidFill>
              <a:prstDash val="solid"/>
              <a:round/>
            </a:ln>
          </p:spPr>
        </p:sp>
        <p:sp>
          <p:nvSpPr>
            <p:cNvPr name="TextBox 12" id="12"/>
            <p:cNvSpPr txBox="true"/>
            <p:nvPr/>
          </p:nvSpPr>
          <p:spPr>
            <a:xfrm>
              <a:off x="0" y="-38100"/>
              <a:ext cx="2041606" cy="3326175"/>
            </a:xfrm>
            <a:prstGeom prst="rect">
              <a:avLst/>
            </a:prstGeom>
          </p:spPr>
          <p:txBody>
            <a:bodyPr anchor="ctr" rtlCol="false" tIns="50800" lIns="50800" bIns="50800" rIns="50800"/>
            <a:lstStyle/>
            <a:p>
              <a:pPr algn="ctr" marL="0" indent="0" lvl="0">
                <a:lnSpc>
                  <a:spcPts val="2756"/>
                </a:lnSpc>
                <a:spcBef>
                  <a:spcPct val="0"/>
                </a:spcBef>
              </a:pPr>
            </a:p>
          </p:txBody>
        </p:sp>
      </p:grpSp>
      <p:grpSp>
        <p:nvGrpSpPr>
          <p:cNvPr name="Group 13" id="13"/>
          <p:cNvGrpSpPr/>
          <p:nvPr/>
        </p:nvGrpSpPr>
        <p:grpSpPr>
          <a:xfrm rot="-10800000">
            <a:off x="11952667" y="2420257"/>
            <a:ext cx="4473712" cy="7205063"/>
            <a:chOff x="0" y="0"/>
            <a:chExt cx="2041606" cy="3288075"/>
          </a:xfrm>
        </p:grpSpPr>
        <p:sp>
          <p:nvSpPr>
            <p:cNvPr name="Freeform 14" id="14"/>
            <p:cNvSpPr/>
            <p:nvPr/>
          </p:nvSpPr>
          <p:spPr>
            <a:xfrm flipH="false" flipV="false" rot="0">
              <a:off x="0" y="0"/>
              <a:ext cx="2041606" cy="3288075"/>
            </a:xfrm>
            <a:custGeom>
              <a:avLst/>
              <a:gdLst/>
              <a:ahLst/>
              <a:cxnLst/>
              <a:rect r="r" b="b" t="t" l="l"/>
              <a:pathLst>
                <a:path h="3288075" w="2041606">
                  <a:moveTo>
                    <a:pt x="55377" y="0"/>
                  </a:moveTo>
                  <a:lnTo>
                    <a:pt x="1986229" y="0"/>
                  </a:lnTo>
                  <a:cubicBezTo>
                    <a:pt x="2000916" y="0"/>
                    <a:pt x="2015001" y="5834"/>
                    <a:pt x="2025386" y="16220"/>
                  </a:cubicBezTo>
                  <a:cubicBezTo>
                    <a:pt x="2035772" y="26605"/>
                    <a:pt x="2041606" y="40690"/>
                    <a:pt x="2041606" y="55377"/>
                  </a:cubicBezTo>
                  <a:lnTo>
                    <a:pt x="2041606" y="3232698"/>
                  </a:lnTo>
                  <a:cubicBezTo>
                    <a:pt x="2041606" y="3247385"/>
                    <a:pt x="2035772" y="3261470"/>
                    <a:pt x="2025386" y="3271855"/>
                  </a:cubicBezTo>
                  <a:cubicBezTo>
                    <a:pt x="2015001" y="3282240"/>
                    <a:pt x="2000916" y="3288075"/>
                    <a:pt x="1986229" y="3288075"/>
                  </a:cubicBezTo>
                  <a:lnTo>
                    <a:pt x="55377" y="3288075"/>
                  </a:lnTo>
                  <a:cubicBezTo>
                    <a:pt x="40690" y="3288075"/>
                    <a:pt x="26605" y="3282240"/>
                    <a:pt x="16220" y="3271855"/>
                  </a:cubicBezTo>
                  <a:cubicBezTo>
                    <a:pt x="5834" y="3261470"/>
                    <a:pt x="0" y="3247385"/>
                    <a:pt x="0" y="3232698"/>
                  </a:cubicBezTo>
                  <a:lnTo>
                    <a:pt x="0" y="55377"/>
                  </a:lnTo>
                  <a:cubicBezTo>
                    <a:pt x="0" y="40690"/>
                    <a:pt x="5834" y="26605"/>
                    <a:pt x="16220" y="16220"/>
                  </a:cubicBezTo>
                  <a:cubicBezTo>
                    <a:pt x="26605" y="5834"/>
                    <a:pt x="40690" y="0"/>
                    <a:pt x="55377" y="0"/>
                  </a:cubicBezTo>
                  <a:close/>
                </a:path>
              </a:pathLst>
            </a:custGeom>
            <a:solidFill>
              <a:srgbClr val="FFFFFF"/>
            </a:solidFill>
            <a:ln w="123825" cap="rnd">
              <a:solidFill>
                <a:srgbClr val="106861"/>
              </a:solidFill>
              <a:prstDash val="solid"/>
              <a:round/>
            </a:ln>
          </p:spPr>
        </p:sp>
        <p:sp>
          <p:nvSpPr>
            <p:cNvPr name="TextBox 15" id="15"/>
            <p:cNvSpPr txBox="true"/>
            <p:nvPr/>
          </p:nvSpPr>
          <p:spPr>
            <a:xfrm>
              <a:off x="0" y="-38100"/>
              <a:ext cx="2041606" cy="3326175"/>
            </a:xfrm>
            <a:prstGeom prst="rect">
              <a:avLst/>
            </a:prstGeom>
          </p:spPr>
          <p:txBody>
            <a:bodyPr anchor="ctr" rtlCol="false" tIns="50800" lIns="50800" bIns="50800" rIns="50800"/>
            <a:lstStyle/>
            <a:p>
              <a:pPr algn="ctr" marL="0" indent="0" lvl="0">
                <a:lnSpc>
                  <a:spcPts val="2756"/>
                </a:lnSpc>
                <a:spcBef>
                  <a:spcPct val="0"/>
                </a:spcBef>
              </a:pPr>
            </a:p>
          </p:txBody>
        </p:sp>
      </p:grpSp>
      <p:sp>
        <p:nvSpPr>
          <p:cNvPr name="TextBox 16" id="16"/>
          <p:cNvSpPr txBox="true"/>
          <p:nvPr/>
        </p:nvSpPr>
        <p:spPr>
          <a:xfrm rot="0">
            <a:off x="2159607" y="3407747"/>
            <a:ext cx="3915854" cy="4093222"/>
          </a:xfrm>
          <a:prstGeom prst="rect">
            <a:avLst/>
          </a:prstGeom>
        </p:spPr>
        <p:txBody>
          <a:bodyPr anchor="t" rtlCol="false" tIns="0" lIns="0" bIns="0" rIns="0">
            <a:spAutoFit/>
          </a:bodyPr>
          <a:lstStyle/>
          <a:p>
            <a:pPr algn="l" marL="396648" indent="-198324" lvl="1">
              <a:lnSpc>
                <a:spcPts val="2755"/>
              </a:lnSpc>
              <a:buFont typeface="Arial"/>
              <a:buChar char="•"/>
            </a:pPr>
            <a:r>
              <a:rPr lang="en-US" b="true" sz="1837">
                <a:solidFill>
                  <a:srgbClr val="343432"/>
                </a:solidFill>
                <a:latin typeface="Open Sans Bold"/>
                <a:ea typeface="Open Sans Bold"/>
                <a:cs typeface="Open Sans Bold"/>
                <a:sym typeface="Open Sans Bold"/>
              </a:rPr>
              <a:t>Bienes</a:t>
            </a:r>
            <a:r>
              <a:rPr lang="en-US" sz="1837">
                <a:solidFill>
                  <a:srgbClr val="343432"/>
                </a:solidFill>
                <a:latin typeface="Open Sans"/>
                <a:ea typeface="Open Sans"/>
                <a:cs typeface="Open Sans"/>
                <a:sym typeface="Open Sans"/>
              </a:rPr>
              <a:t>: son </a:t>
            </a:r>
            <a:r>
              <a:rPr lang="en-US" sz="1837" u="sng">
                <a:solidFill>
                  <a:srgbClr val="343432"/>
                </a:solidFill>
                <a:latin typeface="Open Sans"/>
                <a:ea typeface="Open Sans"/>
                <a:cs typeface="Open Sans"/>
                <a:sym typeface="Open Sans"/>
              </a:rPr>
              <a:t>objetos</a:t>
            </a:r>
            <a:r>
              <a:rPr lang="en-US" sz="1837">
                <a:solidFill>
                  <a:srgbClr val="343432"/>
                </a:solidFill>
                <a:latin typeface="Open Sans"/>
                <a:ea typeface="Open Sans"/>
                <a:cs typeface="Open Sans"/>
                <a:sym typeface="Open Sans"/>
              </a:rPr>
              <a:t> que se pueden tocar (</a:t>
            </a:r>
            <a:r>
              <a:rPr lang="en-US" b="true" sz="1837">
                <a:solidFill>
                  <a:srgbClr val="343432"/>
                </a:solidFill>
                <a:latin typeface="Open Sans Bold"/>
                <a:ea typeface="Open Sans Bold"/>
                <a:cs typeface="Open Sans Bold"/>
                <a:sym typeface="Open Sans Bold"/>
              </a:rPr>
              <a:t>tangibles</a:t>
            </a:r>
            <a:r>
              <a:rPr lang="en-US" sz="1837">
                <a:solidFill>
                  <a:srgbClr val="343432"/>
                </a:solidFill>
                <a:latin typeface="Open Sans"/>
                <a:ea typeface="Open Sans"/>
                <a:cs typeface="Open Sans"/>
                <a:sym typeface="Open Sans"/>
              </a:rPr>
              <a:t>). </a:t>
            </a:r>
          </a:p>
          <a:p>
            <a:pPr algn="l">
              <a:lnSpc>
                <a:spcPts val="2755"/>
              </a:lnSpc>
            </a:pPr>
          </a:p>
          <a:p>
            <a:pPr algn="l" marL="396648" indent="-198324" lvl="1">
              <a:lnSpc>
                <a:spcPts val="2755"/>
              </a:lnSpc>
              <a:buFont typeface="Arial"/>
              <a:buChar char="•"/>
            </a:pPr>
            <a:r>
              <a:rPr lang="en-US" b="true" sz="1837">
                <a:solidFill>
                  <a:srgbClr val="343432"/>
                </a:solidFill>
                <a:latin typeface="Open Sans Bold"/>
                <a:ea typeface="Open Sans Bold"/>
                <a:cs typeface="Open Sans Bold"/>
                <a:sym typeface="Open Sans Bold"/>
              </a:rPr>
              <a:t>Servicios</a:t>
            </a:r>
            <a:r>
              <a:rPr lang="en-US" sz="1837">
                <a:solidFill>
                  <a:srgbClr val="343432"/>
                </a:solidFill>
                <a:latin typeface="Open Sans"/>
                <a:ea typeface="Open Sans"/>
                <a:cs typeface="Open Sans"/>
                <a:sym typeface="Open Sans"/>
              </a:rPr>
              <a:t>: son </a:t>
            </a:r>
            <a:r>
              <a:rPr lang="en-US" sz="1837" u="sng">
                <a:solidFill>
                  <a:srgbClr val="343432"/>
                </a:solidFill>
                <a:latin typeface="Open Sans"/>
                <a:ea typeface="Open Sans"/>
                <a:cs typeface="Open Sans"/>
                <a:sym typeface="Open Sans"/>
              </a:rPr>
              <a:t>actividades</a:t>
            </a:r>
            <a:r>
              <a:rPr lang="en-US" sz="1837">
                <a:solidFill>
                  <a:srgbClr val="343432"/>
                </a:solidFill>
                <a:latin typeface="Open Sans"/>
                <a:ea typeface="Open Sans"/>
                <a:cs typeface="Open Sans"/>
                <a:sym typeface="Open Sans"/>
              </a:rPr>
              <a:t> que no se pueden tocar y que son producidas y consumidas a la vez (por ejemplo el corte de pelo, dar clases en un curso) y que no se pueden guardar ni almacenar ya que </a:t>
            </a:r>
            <a:r>
              <a:rPr lang="en-US" b="true" sz="1837">
                <a:solidFill>
                  <a:srgbClr val="343432"/>
                </a:solidFill>
                <a:latin typeface="Open Sans Bold"/>
                <a:ea typeface="Open Sans Bold"/>
                <a:cs typeface="Open Sans Bold"/>
                <a:sym typeface="Open Sans Bold"/>
              </a:rPr>
              <a:t>no son objetos.</a:t>
            </a:r>
          </a:p>
          <a:p>
            <a:pPr algn="l" marL="0" indent="0" lvl="0">
              <a:lnSpc>
                <a:spcPts val="2755"/>
              </a:lnSpc>
            </a:pPr>
          </a:p>
        </p:txBody>
      </p:sp>
      <p:sp>
        <p:nvSpPr>
          <p:cNvPr name="TextBox 17" id="17"/>
          <p:cNvSpPr txBox="true"/>
          <p:nvPr/>
        </p:nvSpPr>
        <p:spPr>
          <a:xfrm rot="0">
            <a:off x="2616479" y="2701557"/>
            <a:ext cx="3002111" cy="402766"/>
          </a:xfrm>
          <a:prstGeom prst="rect">
            <a:avLst/>
          </a:prstGeom>
        </p:spPr>
        <p:txBody>
          <a:bodyPr anchor="t" rtlCol="false" tIns="0" lIns="0" bIns="0" rIns="0">
            <a:spAutoFit/>
          </a:bodyPr>
          <a:lstStyle/>
          <a:p>
            <a:pPr algn="ctr" marL="0" indent="0" lvl="0">
              <a:lnSpc>
                <a:spcPts val="3257"/>
              </a:lnSpc>
              <a:spcBef>
                <a:spcPct val="0"/>
              </a:spcBef>
            </a:pPr>
            <a:r>
              <a:rPr lang="en-US" b="true" sz="2545">
                <a:solidFill>
                  <a:srgbClr val="343432"/>
                </a:solidFill>
                <a:latin typeface="Open Sans Bold"/>
                <a:ea typeface="Open Sans Bold"/>
                <a:cs typeface="Open Sans Bold"/>
                <a:sym typeface="Open Sans Bold"/>
              </a:rPr>
              <a:t>Tangibilidad</a:t>
            </a:r>
          </a:p>
        </p:txBody>
      </p:sp>
      <p:sp>
        <p:nvSpPr>
          <p:cNvPr name="TextBox 18" id="18"/>
          <p:cNvSpPr txBox="true"/>
          <p:nvPr/>
        </p:nvSpPr>
        <p:spPr>
          <a:xfrm rot="0">
            <a:off x="7181025" y="3407747"/>
            <a:ext cx="3915854" cy="2720828"/>
          </a:xfrm>
          <a:prstGeom prst="rect">
            <a:avLst/>
          </a:prstGeom>
        </p:spPr>
        <p:txBody>
          <a:bodyPr anchor="t" rtlCol="false" tIns="0" lIns="0" bIns="0" rIns="0">
            <a:spAutoFit/>
          </a:bodyPr>
          <a:lstStyle/>
          <a:p>
            <a:pPr algn="l" marL="396648" indent="-198324" lvl="1">
              <a:lnSpc>
                <a:spcPts val="2755"/>
              </a:lnSpc>
              <a:buFont typeface="Arial"/>
              <a:buChar char="•"/>
            </a:pPr>
            <a:r>
              <a:rPr lang="en-US" b="true" sz="1837">
                <a:solidFill>
                  <a:srgbClr val="343432"/>
                </a:solidFill>
                <a:latin typeface="Open Sans Bold"/>
                <a:ea typeface="Open Sans Bold"/>
                <a:cs typeface="Open Sans Bold"/>
                <a:sym typeface="Open Sans Bold"/>
              </a:rPr>
              <a:t>Bienes de consumo:</a:t>
            </a:r>
            <a:r>
              <a:rPr lang="en-US" sz="1837">
                <a:solidFill>
                  <a:srgbClr val="343432"/>
                </a:solidFill>
                <a:latin typeface="Open Sans"/>
                <a:ea typeface="Open Sans"/>
                <a:cs typeface="Open Sans"/>
                <a:sym typeface="Open Sans"/>
              </a:rPr>
              <a:t> Los compran personas particulares para su uso personal.</a:t>
            </a:r>
          </a:p>
          <a:p>
            <a:pPr algn="l">
              <a:lnSpc>
                <a:spcPts val="2755"/>
              </a:lnSpc>
            </a:pPr>
          </a:p>
          <a:p>
            <a:pPr algn="l" marL="396648" indent="-198324" lvl="1">
              <a:lnSpc>
                <a:spcPts val="2755"/>
              </a:lnSpc>
              <a:buFont typeface="Arial"/>
              <a:buChar char="•"/>
            </a:pPr>
            <a:r>
              <a:rPr lang="en-US" b="true" sz="1837">
                <a:solidFill>
                  <a:srgbClr val="343432"/>
                </a:solidFill>
                <a:latin typeface="Open Sans Bold"/>
                <a:ea typeface="Open Sans Bold"/>
                <a:cs typeface="Open Sans Bold"/>
                <a:sym typeface="Open Sans Bold"/>
              </a:rPr>
              <a:t>Bienes industriales</a:t>
            </a:r>
            <a:r>
              <a:rPr lang="en-US" sz="1837">
                <a:solidFill>
                  <a:srgbClr val="343432"/>
                </a:solidFill>
                <a:latin typeface="Open Sans"/>
                <a:ea typeface="Open Sans"/>
                <a:cs typeface="Open Sans"/>
                <a:sym typeface="Open Sans"/>
              </a:rPr>
              <a:t>: Los usan las empresas para producir otros bienes. </a:t>
            </a:r>
          </a:p>
          <a:p>
            <a:pPr algn="l" marL="0" indent="0" lvl="0">
              <a:lnSpc>
                <a:spcPts val="2755"/>
              </a:lnSpc>
            </a:pPr>
          </a:p>
        </p:txBody>
      </p:sp>
      <p:sp>
        <p:nvSpPr>
          <p:cNvPr name="TextBox 19" id="19"/>
          <p:cNvSpPr txBox="true"/>
          <p:nvPr/>
        </p:nvSpPr>
        <p:spPr>
          <a:xfrm rot="0">
            <a:off x="7637896" y="2701557"/>
            <a:ext cx="3002111" cy="402766"/>
          </a:xfrm>
          <a:prstGeom prst="rect">
            <a:avLst/>
          </a:prstGeom>
        </p:spPr>
        <p:txBody>
          <a:bodyPr anchor="t" rtlCol="false" tIns="0" lIns="0" bIns="0" rIns="0">
            <a:spAutoFit/>
          </a:bodyPr>
          <a:lstStyle/>
          <a:p>
            <a:pPr algn="ctr" marL="0" indent="0" lvl="0">
              <a:lnSpc>
                <a:spcPts val="3257"/>
              </a:lnSpc>
              <a:spcBef>
                <a:spcPct val="0"/>
              </a:spcBef>
            </a:pPr>
            <a:r>
              <a:rPr lang="en-US" b="true" sz="2545">
                <a:solidFill>
                  <a:srgbClr val="343432"/>
                </a:solidFill>
                <a:latin typeface="Open Sans Bold"/>
                <a:ea typeface="Open Sans Bold"/>
                <a:cs typeface="Open Sans Bold"/>
                <a:sym typeface="Open Sans Bold"/>
              </a:rPr>
              <a:t>Finalidad</a:t>
            </a:r>
          </a:p>
        </p:txBody>
      </p:sp>
      <p:sp>
        <p:nvSpPr>
          <p:cNvPr name="TextBox 20" id="20"/>
          <p:cNvSpPr txBox="true"/>
          <p:nvPr/>
        </p:nvSpPr>
        <p:spPr>
          <a:xfrm rot="0">
            <a:off x="12144998" y="3591077"/>
            <a:ext cx="4035650" cy="6149828"/>
          </a:xfrm>
          <a:prstGeom prst="rect">
            <a:avLst/>
          </a:prstGeom>
        </p:spPr>
        <p:txBody>
          <a:bodyPr anchor="t" rtlCol="false" tIns="0" lIns="0" bIns="0" rIns="0">
            <a:spAutoFit/>
          </a:bodyPr>
          <a:lstStyle/>
          <a:p>
            <a:pPr algn="l" marL="396648" indent="-198324" lvl="1">
              <a:lnSpc>
                <a:spcPts val="2755"/>
              </a:lnSpc>
              <a:buFont typeface="Arial"/>
              <a:buChar char="•"/>
            </a:pPr>
            <a:r>
              <a:rPr lang="en-US" b="true" sz="1837">
                <a:solidFill>
                  <a:srgbClr val="343432"/>
                </a:solidFill>
                <a:latin typeface="Open Sans Bold"/>
                <a:ea typeface="Open Sans Bold"/>
                <a:cs typeface="Open Sans Bold"/>
                <a:sym typeface="Open Sans Bold"/>
              </a:rPr>
              <a:t>Bienes complementarios</a:t>
            </a:r>
            <a:r>
              <a:rPr lang="en-US" sz="1837">
                <a:solidFill>
                  <a:srgbClr val="343432"/>
                </a:solidFill>
                <a:latin typeface="Open Sans"/>
                <a:ea typeface="Open Sans"/>
                <a:cs typeface="Open Sans"/>
                <a:sym typeface="Open Sans"/>
              </a:rPr>
              <a:t>: Se utilizan conjuntamente ya que se complementan. Por ejemplo, el detergente y el suavizante para la ropa.</a:t>
            </a:r>
          </a:p>
          <a:p>
            <a:pPr algn="l" marL="396648" indent="-198324" lvl="1">
              <a:lnSpc>
                <a:spcPts val="2755"/>
              </a:lnSpc>
              <a:buFont typeface="Arial"/>
              <a:buChar char="•"/>
            </a:pPr>
            <a:r>
              <a:rPr lang="en-US" b="true" sz="1837">
                <a:solidFill>
                  <a:srgbClr val="343432"/>
                </a:solidFill>
                <a:latin typeface="Open Sans Bold"/>
                <a:ea typeface="Open Sans Bold"/>
                <a:cs typeface="Open Sans Bold"/>
                <a:sym typeface="Open Sans Bold"/>
              </a:rPr>
              <a:t>Bienes sustitutivos:</a:t>
            </a:r>
            <a:r>
              <a:rPr lang="en-US" sz="1837">
                <a:solidFill>
                  <a:srgbClr val="343432"/>
                </a:solidFill>
                <a:latin typeface="Open Sans"/>
                <a:ea typeface="Open Sans"/>
                <a:cs typeface="Open Sans"/>
                <a:sym typeface="Open Sans"/>
              </a:rPr>
              <a:t> Sustituyen a otro. Si se consume más de uno se consume menos del otro. Por ejemplo, la mantequilla y la margarina: si el precio de la mantequilla sube, los consumidores tienden a comprar más margarina.</a:t>
            </a:r>
          </a:p>
          <a:p>
            <a:pPr algn="l" marL="396648" indent="-198324" lvl="1">
              <a:lnSpc>
                <a:spcPts val="2755"/>
              </a:lnSpc>
              <a:buFont typeface="Arial"/>
              <a:buChar char="•"/>
            </a:pPr>
            <a:r>
              <a:rPr lang="en-US" b="true" sz="1837">
                <a:solidFill>
                  <a:srgbClr val="343432"/>
                </a:solidFill>
                <a:latin typeface="Open Sans Bold"/>
                <a:ea typeface="Open Sans Bold"/>
                <a:cs typeface="Open Sans Bold"/>
                <a:sym typeface="Open Sans Bold"/>
              </a:rPr>
              <a:t>Bienes independientes: </a:t>
            </a:r>
            <a:r>
              <a:rPr lang="en-US" sz="1837">
                <a:solidFill>
                  <a:srgbClr val="343432"/>
                </a:solidFill>
                <a:latin typeface="Open Sans"/>
                <a:ea typeface="Open Sans"/>
                <a:cs typeface="Open Sans"/>
                <a:sym typeface="Open Sans"/>
              </a:rPr>
              <a:t>el consumo de un bien no afecta a otro. Ejemplo: un coche y una esponja.</a:t>
            </a:r>
          </a:p>
          <a:p>
            <a:pPr algn="l" marL="0" indent="0" lvl="0">
              <a:lnSpc>
                <a:spcPts val="2755"/>
              </a:lnSpc>
            </a:pPr>
          </a:p>
        </p:txBody>
      </p:sp>
      <p:sp>
        <p:nvSpPr>
          <p:cNvPr name="TextBox 21" id="21"/>
          <p:cNvSpPr txBox="true"/>
          <p:nvPr/>
        </p:nvSpPr>
        <p:spPr>
          <a:xfrm rot="0">
            <a:off x="12144998" y="2642699"/>
            <a:ext cx="4089050" cy="812341"/>
          </a:xfrm>
          <a:prstGeom prst="rect">
            <a:avLst/>
          </a:prstGeom>
        </p:spPr>
        <p:txBody>
          <a:bodyPr anchor="t" rtlCol="false" tIns="0" lIns="0" bIns="0" rIns="0">
            <a:spAutoFit/>
          </a:bodyPr>
          <a:lstStyle/>
          <a:p>
            <a:pPr algn="ctr" marL="0" indent="0" lvl="0">
              <a:lnSpc>
                <a:spcPts val="3257"/>
              </a:lnSpc>
              <a:spcBef>
                <a:spcPct val="0"/>
              </a:spcBef>
            </a:pPr>
            <a:r>
              <a:rPr lang="en-US" b="true" sz="2545">
                <a:solidFill>
                  <a:srgbClr val="343432"/>
                </a:solidFill>
                <a:latin typeface="Open Sans Bold"/>
                <a:ea typeface="Open Sans Bold"/>
                <a:cs typeface="Open Sans Bold"/>
                <a:sym typeface="Open Sans Bold"/>
              </a:rPr>
              <a:t>Relación con la demanda de otros productos</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5400000">
            <a:off x="4563053" y="-4576924"/>
            <a:ext cx="1155690" cy="10281796"/>
            <a:chOff x="0" y="0"/>
            <a:chExt cx="354940" cy="3157785"/>
          </a:xfrm>
        </p:grpSpPr>
        <p:sp>
          <p:nvSpPr>
            <p:cNvPr name="Freeform 3" id="3"/>
            <p:cNvSpPr/>
            <p:nvPr/>
          </p:nvSpPr>
          <p:spPr>
            <a:xfrm flipH="false" flipV="false" rot="0">
              <a:off x="0" y="0"/>
              <a:ext cx="354940" cy="3157785"/>
            </a:xfrm>
            <a:custGeom>
              <a:avLst/>
              <a:gdLst/>
              <a:ahLst/>
              <a:cxnLst/>
              <a:rect r="r" b="b" t="t" l="l"/>
              <a:pathLst>
                <a:path h="3157785" w="354940">
                  <a:moveTo>
                    <a:pt x="0" y="0"/>
                  </a:moveTo>
                  <a:lnTo>
                    <a:pt x="354940" y="0"/>
                  </a:lnTo>
                  <a:lnTo>
                    <a:pt x="354940" y="3157785"/>
                  </a:lnTo>
                  <a:lnTo>
                    <a:pt x="0" y="3157785"/>
                  </a:lnTo>
                  <a:close/>
                </a:path>
              </a:pathLst>
            </a:custGeom>
            <a:solidFill>
              <a:srgbClr val="106861"/>
            </a:solidFill>
          </p:spPr>
        </p:sp>
        <p:sp>
          <p:nvSpPr>
            <p:cNvPr name="TextBox 4" id="4"/>
            <p:cNvSpPr txBox="true"/>
            <p:nvPr/>
          </p:nvSpPr>
          <p:spPr>
            <a:xfrm>
              <a:off x="0" y="-19050"/>
              <a:ext cx="354940" cy="3176835"/>
            </a:xfrm>
            <a:prstGeom prst="rect">
              <a:avLst/>
            </a:prstGeom>
          </p:spPr>
          <p:txBody>
            <a:bodyPr anchor="ctr" rtlCol="false" tIns="50800" lIns="50800" bIns="50800" rIns="50800"/>
            <a:lstStyle/>
            <a:p>
              <a:pPr algn="ctr">
                <a:lnSpc>
                  <a:spcPts val="2859"/>
                </a:lnSpc>
              </a:pPr>
            </a:p>
          </p:txBody>
        </p:sp>
      </p:grpSp>
      <p:sp>
        <p:nvSpPr>
          <p:cNvPr name="TextBox 5" id="5"/>
          <p:cNvSpPr txBox="true"/>
          <p:nvPr/>
        </p:nvSpPr>
        <p:spPr>
          <a:xfrm rot="0">
            <a:off x="351058" y="195566"/>
            <a:ext cx="10603463" cy="680118"/>
          </a:xfrm>
          <a:prstGeom prst="rect">
            <a:avLst/>
          </a:prstGeom>
        </p:spPr>
        <p:txBody>
          <a:bodyPr anchor="t" rtlCol="false" tIns="0" lIns="0" bIns="0" rIns="0">
            <a:spAutoFit/>
          </a:bodyPr>
          <a:lstStyle/>
          <a:p>
            <a:pPr algn="l">
              <a:lnSpc>
                <a:spcPts val="5563"/>
              </a:lnSpc>
              <a:spcBef>
                <a:spcPct val="0"/>
              </a:spcBef>
            </a:pPr>
            <a:r>
              <a:rPr lang="en-US" b="true" sz="3973" spc="-79">
                <a:solidFill>
                  <a:srgbClr val="191919"/>
                </a:solidFill>
                <a:latin typeface="Open Sauce Bold"/>
                <a:ea typeface="Open Sauce Bold"/>
                <a:cs typeface="Open Sauce Bold"/>
                <a:sym typeface="Open Sauce Bold"/>
              </a:rPr>
              <a:t>4.3 Ciclo de vida de los productos</a:t>
            </a:r>
          </a:p>
        </p:txBody>
      </p:sp>
      <p:grpSp>
        <p:nvGrpSpPr>
          <p:cNvPr name="Group 6" id="6"/>
          <p:cNvGrpSpPr/>
          <p:nvPr/>
        </p:nvGrpSpPr>
        <p:grpSpPr>
          <a:xfrm rot="0">
            <a:off x="4160262" y="3721680"/>
            <a:ext cx="12472049" cy="1446326"/>
            <a:chOff x="0" y="0"/>
            <a:chExt cx="3284819" cy="380925"/>
          </a:xfrm>
        </p:grpSpPr>
        <p:sp>
          <p:nvSpPr>
            <p:cNvPr name="Freeform 7" id="7"/>
            <p:cNvSpPr/>
            <p:nvPr/>
          </p:nvSpPr>
          <p:spPr>
            <a:xfrm flipH="false" flipV="false" rot="0">
              <a:off x="0" y="0"/>
              <a:ext cx="3284819" cy="380925"/>
            </a:xfrm>
            <a:custGeom>
              <a:avLst/>
              <a:gdLst/>
              <a:ahLst/>
              <a:cxnLst/>
              <a:rect r="r" b="b" t="t" l="l"/>
              <a:pathLst>
                <a:path h="380925" w="3284819">
                  <a:moveTo>
                    <a:pt x="3724" y="0"/>
                  </a:moveTo>
                  <a:lnTo>
                    <a:pt x="3281095" y="0"/>
                  </a:lnTo>
                  <a:cubicBezTo>
                    <a:pt x="3282083" y="0"/>
                    <a:pt x="3283030" y="392"/>
                    <a:pt x="3283728" y="1091"/>
                  </a:cubicBezTo>
                  <a:cubicBezTo>
                    <a:pt x="3284427" y="1789"/>
                    <a:pt x="3284819" y="2737"/>
                    <a:pt x="3284819" y="3724"/>
                  </a:cubicBezTo>
                  <a:lnTo>
                    <a:pt x="3284819" y="377201"/>
                  </a:lnTo>
                  <a:cubicBezTo>
                    <a:pt x="3284819" y="378189"/>
                    <a:pt x="3284427" y="379136"/>
                    <a:pt x="3283728" y="379835"/>
                  </a:cubicBezTo>
                  <a:cubicBezTo>
                    <a:pt x="3283030" y="380533"/>
                    <a:pt x="3282083" y="380925"/>
                    <a:pt x="3281095" y="380925"/>
                  </a:cubicBezTo>
                  <a:lnTo>
                    <a:pt x="3724" y="380925"/>
                  </a:lnTo>
                  <a:cubicBezTo>
                    <a:pt x="2737" y="380925"/>
                    <a:pt x="1789" y="380533"/>
                    <a:pt x="1091" y="379835"/>
                  </a:cubicBezTo>
                  <a:cubicBezTo>
                    <a:pt x="392" y="379136"/>
                    <a:pt x="0" y="378189"/>
                    <a:pt x="0" y="377201"/>
                  </a:cubicBezTo>
                  <a:lnTo>
                    <a:pt x="0" y="3724"/>
                  </a:lnTo>
                  <a:cubicBezTo>
                    <a:pt x="0" y="2737"/>
                    <a:pt x="392" y="1789"/>
                    <a:pt x="1091" y="1091"/>
                  </a:cubicBezTo>
                  <a:cubicBezTo>
                    <a:pt x="1789" y="392"/>
                    <a:pt x="2737" y="0"/>
                    <a:pt x="3724" y="0"/>
                  </a:cubicBezTo>
                  <a:close/>
                </a:path>
              </a:pathLst>
            </a:custGeom>
            <a:solidFill>
              <a:srgbClr val="19675F">
                <a:alpha val="32941"/>
              </a:srgbClr>
            </a:solidFill>
            <a:ln cap="sq">
              <a:noFill/>
              <a:prstDash val="solid"/>
              <a:miter/>
            </a:ln>
          </p:spPr>
        </p:sp>
        <p:sp>
          <p:nvSpPr>
            <p:cNvPr name="TextBox 8" id="8"/>
            <p:cNvSpPr txBox="true"/>
            <p:nvPr/>
          </p:nvSpPr>
          <p:spPr>
            <a:xfrm>
              <a:off x="0" y="-28575"/>
              <a:ext cx="3284819" cy="409500"/>
            </a:xfrm>
            <a:prstGeom prst="rect">
              <a:avLst/>
            </a:prstGeom>
          </p:spPr>
          <p:txBody>
            <a:bodyPr anchor="ctr" rtlCol="false" tIns="50800" lIns="50800" bIns="50800" rIns="50800"/>
            <a:lstStyle/>
            <a:p>
              <a:pPr algn="ctr">
                <a:lnSpc>
                  <a:spcPts val="2239"/>
                </a:lnSpc>
              </a:pPr>
            </a:p>
          </p:txBody>
        </p:sp>
      </p:grpSp>
      <p:grpSp>
        <p:nvGrpSpPr>
          <p:cNvPr name="Group 9" id="9"/>
          <p:cNvGrpSpPr/>
          <p:nvPr/>
        </p:nvGrpSpPr>
        <p:grpSpPr>
          <a:xfrm rot="0">
            <a:off x="1028700" y="2094347"/>
            <a:ext cx="2893437" cy="1105192"/>
            <a:chOff x="0" y="0"/>
            <a:chExt cx="1828701" cy="698500"/>
          </a:xfrm>
        </p:grpSpPr>
        <p:sp>
          <p:nvSpPr>
            <p:cNvPr name="Freeform 10" id="10"/>
            <p:cNvSpPr/>
            <p:nvPr/>
          </p:nvSpPr>
          <p:spPr>
            <a:xfrm flipH="false" flipV="false" rot="0">
              <a:off x="0" y="0"/>
              <a:ext cx="1828701" cy="698500"/>
            </a:xfrm>
            <a:custGeom>
              <a:avLst/>
              <a:gdLst/>
              <a:ahLst/>
              <a:cxnLst/>
              <a:rect r="r" b="b" t="t" l="l"/>
              <a:pathLst>
                <a:path h="698500" w="1828701">
                  <a:moveTo>
                    <a:pt x="1828701" y="349250"/>
                  </a:moveTo>
                  <a:lnTo>
                    <a:pt x="1625501" y="698500"/>
                  </a:lnTo>
                  <a:lnTo>
                    <a:pt x="203200" y="698500"/>
                  </a:lnTo>
                  <a:lnTo>
                    <a:pt x="0" y="349250"/>
                  </a:lnTo>
                  <a:lnTo>
                    <a:pt x="203200" y="0"/>
                  </a:lnTo>
                  <a:lnTo>
                    <a:pt x="1625501" y="0"/>
                  </a:lnTo>
                  <a:lnTo>
                    <a:pt x="1828701" y="349250"/>
                  </a:lnTo>
                  <a:close/>
                </a:path>
              </a:pathLst>
            </a:custGeom>
            <a:solidFill>
              <a:srgbClr val="19675F">
                <a:alpha val="32941"/>
              </a:srgbClr>
            </a:solidFill>
          </p:spPr>
        </p:sp>
        <p:sp>
          <p:nvSpPr>
            <p:cNvPr name="TextBox 11" id="11"/>
            <p:cNvSpPr txBox="true"/>
            <p:nvPr/>
          </p:nvSpPr>
          <p:spPr>
            <a:xfrm>
              <a:off x="114300" y="38100"/>
              <a:ext cx="1600101" cy="660400"/>
            </a:xfrm>
            <a:prstGeom prst="rect">
              <a:avLst/>
            </a:prstGeom>
          </p:spPr>
          <p:txBody>
            <a:bodyPr anchor="ctr" rtlCol="false" tIns="10493" lIns="10493" bIns="10493" rIns="10493"/>
            <a:lstStyle/>
            <a:p>
              <a:pPr algn="ctr">
                <a:lnSpc>
                  <a:spcPts val="1881"/>
                </a:lnSpc>
              </a:pPr>
            </a:p>
          </p:txBody>
        </p:sp>
      </p:grpSp>
      <p:grpSp>
        <p:nvGrpSpPr>
          <p:cNvPr name="Group 12" id="12"/>
          <p:cNvGrpSpPr/>
          <p:nvPr/>
        </p:nvGrpSpPr>
        <p:grpSpPr>
          <a:xfrm rot="0">
            <a:off x="1029297" y="4059456"/>
            <a:ext cx="2893437" cy="1105192"/>
            <a:chOff x="0" y="0"/>
            <a:chExt cx="1828701" cy="698500"/>
          </a:xfrm>
        </p:grpSpPr>
        <p:sp>
          <p:nvSpPr>
            <p:cNvPr name="Freeform 13" id="13"/>
            <p:cNvSpPr/>
            <p:nvPr/>
          </p:nvSpPr>
          <p:spPr>
            <a:xfrm flipH="false" flipV="false" rot="0">
              <a:off x="0" y="0"/>
              <a:ext cx="1828701" cy="698500"/>
            </a:xfrm>
            <a:custGeom>
              <a:avLst/>
              <a:gdLst/>
              <a:ahLst/>
              <a:cxnLst/>
              <a:rect r="r" b="b" t="t" l="l"/>
              <a:pathLst>
                <a:path h="698500" w="1828701">
                  <a:moveTo>
                    <a:pt x="1828701" y="349250"/>
                  </a:moveTo>
                  <a:lnTo>
                    <a:pt x="1625501" y="698500"/>
                  </a:lnTo>
                  <a:lnTo>
                    <a:pt x="203200" y="698500"/>
                  </a:lnTo>
                  <a:lnTo>
                    <a:pt x="0" y="349250"/>
                  </a:lnTo>
                  <a:lnTo>
                    <a:pt x="203200" y="0"/>
                  </a:lnTo>
                  <a:lnTo>
                    <a:pt x="1625501" y="0"/>
                  </a:lnTo>
                  <a:lnTo>
                    <a:pt x="1828701" y="349250"/>
                  </a:lnTo>
                  <a:close/>
                </a:path>
              </a:pathLst>
            </a:custGeom>
            <a:solidFill>
              <a:srgbClr val="19675F">
                <a:alpha val="32941"/>
              </a:srgbClr>
            </a:solidFill>
          </p:spPr>
        </p:sp>
        <p:sp>
          <p:nvSpPr>
            <p:cNvPr name="TextBox 14" id="14"/>
            <p:cNvSpPr txBox="true"/>
            <p:nvPr/>
          </p:nvSpPr>
          <p:spPr>
            <a:xfrm>
              <a:off x="114300" y="38100"/>
              <a:ext cx="1600101" cy="660400"/>
            </a:xfrm>
            <a:prstGeom prst="rect">
              <a:avLst/>
            </a:prstGeom>
          </p:spPr>
          <p:txBody>
            <a:bodyPr anchor="ctr" rtlCol="false" tIns="10493" lIns="10493" bIns="10493" rIns="10493"/>
            <a:lstStyle/>
            <a:p>
              <a:pPr algn="ctr">
                <a:lnSpc>
                  <a:spcPts val="1881"/>
                </a:lnSpc>
              </a:pPr>
            </a:p>
          </p:txBody>
        </p:sp>
      </p:grpSp>
      <p:grpSp>
        <p:nvGrpSpPr>
          <p:cNvPr name="Group 15" id="15"/>
          <p:cNvGrpSpPr/>
          <p:nvPr/>
        </p:nvGrpSpPr>
        <p:grpSpPr>
          <a:xfrm rot="0">
            <a:off x="1028700" y="5955223"/>
            <a:ext cx="2893437" cy="1105192"/>
            <a:chOff x="0" y="0"/>
            <a:chExt cx="1828701" cy="698500"/>
          </a:xfrm>
        </p:grpSpPr>
        <p:sp>
          <p:nvSpPr>
            <p:cNvPr name="Freeform 16" id="16"/>
            <p:cNvSpPr/>
            <p:nvPr/>
          </p:nvSpPr>
          <p:spPr>
            <a:xfrm flipH="false" flipV="false" rot="0">
              <a:off x="0" y="0"/>
              <a:ext cx="1828701" cy="698500"/>
            </a:xfrm>
            <a:custGeom>
              <a:avLst/>
              <a:gdLst/>
              <a:ahLst/>
              <a:cxnLst/>
              <a:rect r="r" b="b" t="t" l="l"/>
              <a:pathLst>
                <a:path h="698500" w="1828701">
                  <a:moveTo>
                    <a:pt x="1828701" y="349250"/>
                  </a:moveTo>
                  <a:lnTo>
                    <a:pt x="1625501" y="698500"/>
                  </a:lnTo>
                  <a:lnTo>
                    <a:pt x="203200" y="698500"/>
                  </a:lnTo>
                  <a:lnTo>
                    <a:pt x="0" y="349250"/>
                  </a:lnTo>
                  <a:lnTo>
                    <a:pt x="203200" y="0"/>
                  </a:lnTo>
                  <a:lnTo>
                    <a:pt x="1625501" y="0"/>
                  </a:lnTo>
                  <a:lnTo>
                    <a:pt x="1828701" y="349250"/>
                  </a:lnTo>
                  <a:close/>
                </a:path>
              </a:pathLst>
            </a:custGeom>
            <a:solidFill>
              <a:srgbClr val="19675F">
                <a:alpha val="32941"/>
              </a:srgbClr>
            </a:solidFill>
          </p:spPr>
        </p:sp>
        <p:sp>
          <p:nvSpPr>
            <p:cNvPr name="TextBox 17" id="17"/>
            <p:cNvSpPr txBox="true"/>
            <p:nvPr/>
          </p:nvSpPr>
          <p:spPr>
            <a:xfrm>
              <a:off x="114300" y="38100"/>
              <a:ext cx="1600101" cy="660400"/>
            </a:xfrm>
            <a:prstGeom prst="rect">
              <a:avLst/>
            </a:prstGeom>
          </p:spPr>
          <p:txBody>
            <a:bodyPr anchor="ctr" rtlCol="false" tIns="10493" lIns="10493" bIns="10493" rIns="10493"/>
            <a:lstStyle/>
            <a:p>
              <a:pPr algn="ctr">
                <a:lnSpc>
                  <a:spcPts val="1881"/>
                </a:lnSpc>
              </a:pPr>
            </a:p>
          </p:txBody>
        </p:sp>
      </p:grpSp>
      <p:grpSp>
        <p:nvGrpSpPr>
          <p:cNvPr name="Group 18" id="18"/>
          <p:cNvGrpSpPr/>
          <p:nvPr/>
        </p:nvGrpSpPr>
        <p:grpSpPr>
          <a:xfrm rot="0">
            <a:off x="4170632" y="1791281"/>
            <a:ext cx="12472049" cy="1711324"/>
            <a:chOff x="0" y="0"/>
            <a:chExt cx="3284819" cy="450719"/>
          </a:xfrm>
        </p:grpSpPr>
        <p:sp>
          <p:nvSpPr>
            <p:cNvPr name="Freeform 19" id="19"/>
            <p:cNvSpPr/>
            <p:nvPr/>
          </p:nvSpPr>
          <p:spPr>
            <a:xfrm flipH="false" flipV="false" rot="0">
              <a:off x="0" y="0"/>
              <a:ext cx="3284819" cy="450719"/>
            </a:xfrm>
            <a:custGeom>
              <a:avLst/>
              <a:gdLst/>
              <a:ahLst/>
              <a:cxnLst/>
              <a:rect r="r" b="b" t="t" l="l"/>
              <a:pathLst>
                <a:path h="450719" w="3284819">
                  <a:moveTo>
                    <a:pt x="3724" y="0"/>
                  </a:moveTo>
                  <a:lnTo>
                    <a:pt x="3281095" y="0"/>
                  </a:lnTo>
                  <a:cubicBezTo>
                    <a:pt x="3282083" y="0"/>
                    <a:pt x="3283030" y="392"/>
                    <a:pt x="3283728" y="1091"/>
                  </a:cubicBezTo>
                  <a:cubicBezTo>
                    <a:pt x="3284427" y="1789"/>
                    <a:pt x="3284819" y="2737"/>
                    <a:pt x="3284819" y="3724"/>
                  </a:cubicBezTo>
                  <a:lnTo>
                    <a:pt x="3284819" y="446995"/>
                  </a:lnTo>
                  <a:cubicBezTo>
                    <a:pt x="3284819" y="447982"/>
                    <a:pt x="3284427" y="448930"/>
                    <a:pt x="3283728" y="449628"/>
                  </a:cubicBezTo>
                  <a:cubicBezTo>
                    <a:pt x="3283030" y="450327"/>
                    <a:pt x="3282083" y="450719"/>
                    <a:pt x="3281095" y="450719"/>
                  </a:cubicBezTo>
                  <a:lnTo>
                    <a:pt x="3724" y="450719"/>
                  </a:lnTo>
                  <a:cubicBezTo>
                    <a:pt x="2737" y="450719"/>
                    <a:pt x="1789" y="450327"/>
                    <a:pt x="1091" y="449628"/>
                  </a:cubicBezTo>
                  <a:cubicBezTo>
                    <a:pt x="392" y="448930"/>
                    <a:pt x="0" y="447982"/>
                    <a:pt x="0" y="446995"/>
                  </a:cubicBezTo>
                  <a:lnTo>
                    <a:pt x="0" y="3724"/>
                  </a:lnTo>
                  <a:cubicBezTo>
                    <a:pt x="0" y="2737"/>
                    <a:pt x="392" y="1789"/>
                    <a:pt x="1091" y="1091"/>
                  </a:cubicBezTo>
                  <a:cubicBezTo>
                    <a:pt x="1789" y="392"/>
                    <a:pt x="2737" y="0"/>
                    <a:pt x="3724" y="0"/>
                  </a:cubicBezTo>
                  <a:close/>
                </a:path>
              </a:pathLst>
            </a:custGeom>
            <a:solidFill>
              <a:srgbClr val="19675F">
                <a:alpha val="32941"/>
              </a:srgbClr>
            </a:solidFill>
            <a:ln cap="sq">
              <a:noFill/>
              <a:prstDash val="solid"/>
              <a:miter/>
            </a:ln>
          </p:spPr>
        </p:sp>
        <p:sp>
          <p:nvSpPr>
            <p:cNvPr name="TextBox 20" id="20"/>
            <p:cNvSpPr txBox="true"/>
            <p:nvPr/>
          </p:nvSpPr>
          <p:spPr>
            <a:xfrm>
              <a:off x="0" y="-28575"/>
              <a:ext cx="3284819" cy="479294"/>
            </a:xfrm>
            <a:prstGeom prst="rect">
              <a:avLst/>
            </a:prstGeom>
          </p:spPr>
          <p:txBody>
            <a:bodyPr anchor="ctr" rtlCol="false" tIns="50800" lIns="50800" bIns="50800" rIns="50800"/>
            <a:lstStyle/>
            <a:p>
              <a:pPr algn="ctr">
                <a:lnSpc>
                  <a:spcPts val="2239"/>
                </a:lnSpc>
              </a:pPr>
            </a:p>
          </p:txBody>
        </p:sp>
      </p:grpSp>
      <p:grpSp>
        <p:nvGrpSpPr>
          <p:cNvPr name="Group 21" id="21"/>
          <p:cNvGrpSpPr/>
          <p:nvPr/>
        </p:nvGrpSpPr>
        <p:grpSpPr>
          <a:xfrm rot="0">
            <a:off x="4170632" y="7765815"/>
            <a:ext cx="12472049" cy="1640085"/>
            <a:chOff x="0" y="0"/>
            <a:chExt cx="3284819" cy="431956"/>
          </a:xfrm>
        </p:grpSpPr>
        <p:sp>
          <p:nvSpPr>
            <p:cNvPr name="Freeform 22" id="22"/>
            <p:cNvSpPr/>
            <p:nvPr/>
          </p:nvSpPr>
          <p:spPr>
            <a:xfrm flipH="false" flipV="false" rot="0">
              <a:off x="0" y="0"/>
              <a:ext cx="3284819" cy="431956"/>
            </a:xfrm>
            <a:custGeom>
              <a:avLst/>
              <a:gdLst/>
              <a:ahLst/>
              <a:cxnLst/>
              <a:rect r="r" b="b" t="t" l="l"/>
              <a:pathLst>
                <a:path h="431956" w="3284819">
                  <a:moveTo>
                    <a:pt x="3724" y="0"/>
                  </a:moveTo>
                  <a:lnTo>
                    <a:pt x="3281095" y="0"/>
                  </a:lnTo>
                  <a:cubicBezTo>
                    <a:pt x="3282083" y="0"/>
                    <a:pt x="3283030" y="392"/>
                    <a:pt x="3283728" y="1091"/>
                  </a:cubicBezTo>
                  <a:cubicBezTo>
                    <a:pt x="3284427" y="1789"/>
                    <a:pt x="3284819" y="2737"/>
                    <a:pt x="3284819" y="3724"/>
                  </a:cubicBezTo>
                  <a:lnTo>
                    <a:pt x="3284819" y="428232"/>
                  </a:lnTo>
                  <a:cubicBezTo>
                    <a:pt x="3284819" y="429220"/>
                    <a:pt x="3284427" y="430167"/>
                    <a:pt x="3283728" y="430866"/>
                  </a:cubicBezTo>
                  <a:cubicBezTo>
                    <a:pt x="3283030" y="431564"/>
                    <a:pt x="3282083" y="431956"/>
                    <a:pt x="3281095" y="431956"/>
                  </a:cubicBezTo>
                  <a:lnTo>
                    <a:pt x="3724" y="431956"/>
                  </a:lnTo>
                  <a:cubicBezTo>
                    <a:pt x="2737" y="431956"/>
                    <a:pt x="1789" y="431564"/>
                    <a:pt x="1091" y="430866"/>
                  </a:cubicBezTo>
                  <a:cubicBezTo>
                    <a:pt x="392" y="430167"/>
                    <a:pt x="0" y="429220"/>
                    <a:pt x="0" y="428232"/>
                  </a:cubicBezTo>
                  <a:lnTo>
                    <a:pt x="0" y="3724"/>
                  </a:lnTo>
                  <a:cubicBezTo>
                    <a:pt x="0" y="2737"/>
                    <a:pt x="392" y="1789"/>
                    <a:pt x="1091" y="1091"/>
                  </a:cubicBezTo>
                  <a:cubicBezTo>
                    <a:pt x="1789" y="392"/>
                    <a:pt x="2737" y="0"/>
                    <a:pt x="3724" y="0"/>
                  </a:cubicBezTo>
                  <a:close/>
                </a:path>
              </a:pathLst>
            </a:custGeom>
            <a:solidFill>
              <a:srgbClr val="19675F">
                <a:alpha val="32941"/>
              </a:srgbClr>
            </a:solidFill>
            <a:ln cap="sq">
              <a:noFill/>
              <a:prstDash val="solid"/>
              <a:miter/>
            </a:ln>
          </p:spPr>
        </p:sp>
        <p:sp>
          <p:nvSpPr>
            <p:cNvPr name="TextBox 23" id="23"/>
            <p:cNvSpPr txBox="true"/>
            <p:nvPr/>
          </p:nvSpPr>
          <p:spPr>
            <a:xfrm>
              <a:off x="0" y="-28575"/>
              <a:ext cx="3284819" cy="460531"/>
            </a:xfrm>
            <a:prstGeom prst="rect">
              <a:avLst/>
            </a:prstGeom>
          </p:spPr>
          <p:txBody>
            <a:bodyPr anchor="ctr" rtlCol="false" tIns="50800" lIns="50800" bIns="50800" rIns="50800"/>
            <a:lstStyle/>
            <a:p>
              <a:pPr algn="ctr">
                <a:lnSpc>
                  <a:spcPts val="2239"/>
                </a:lnSpc>
              </a:pPr>
            </a:p>
          </p:txBody>
        </p:sp>
      </p:grpSp>
      <p:sp>
        <p:nvSpPr>
          <p:cNvPr name="TextBox 24" id="24"/>
          <p:cNvSpPr txBox="true"/>
          <p:nvPr/>
        </p:nvSpPr>
        <p:spPr>
          <a:xfrm rot="0">
            <a:off x="4170632" y="1910978"/>
            <a:ext cx="12603452" cy="1758949"/>
          </a:xfrm>
          <a:prstGeom prst="rect">
            <a:avLst/>
          </a:prstGeom>
        </p:spPr>
        <p:txBody>
          <a:bodyPr anchor="t" rtlCol="false" tIns="0" lIns="0" bIns="0" rIns="0">
            <a:spAutoFit/>
          </a:bodyPr>
          <a:lstStyle/>
          <a:p>
            <a:pPr algn="l" marL="431807" indent="-215904" lvl="1">
              <a:lnSpc>
                <a:spcPts val="2800"/>
              </a:lnSpc>
              <a:buFont typeface="Arial"/>
              <a:buChar char="•"/>
            </a:pPr>
            <a:r>
              <a:rPr lang="en-US" sz="2000">
                <a:solidFill>
                  <a:srgbClr val="191919"/>
                </a:solidFill>
                <a:latin typeface="Open Sans"/>
                <a:ea typeface="Open Sans"/>
                <a:cs typeface="Open Sans"/>
                <a:sym typeface="Open Sans"/>
              </a:rPr>
              <a:t>Es el momento posterior al lanzamiento del producto, donde</a:t>
            </a:r>
            <a:r>
              <a:rPr lang="en-US" b="true" sz="2000">
                <a:solidFill>
                  <a:srgbClr val="191919"/>
                </a:solidFill>
                <a:latin typeface="Open Sans Bold"/>
                <a:ea typeface="Open Sans Bold"/>
                <a:cs typeface="Open Sans Bold"/>
                <a:sym typeface="Open Sans Bold"/>
              </a:rPr>
              <a:t> las ventas empiezan a crecer lentamente y no se suelen conseguir beneficios.</a:t>
            </a:r>
          </a:p>
          <a:p>
            <a:pPr algn="l" marL="431807" indent="-215904" lvl="1">
              <a:lnSpc>
                <a:spcPts val="2800"/>
              </a:lnSpc>
              <a:buFont typeface="Arial"/>
              <a:buChar char="•"/>
            </a:pPr>
            <a:r>
              <a:rPr lang="en-US" sz="2000">
                <a:solidFill>
                  <a:srgbClr val="191919"/>
                </a:solidFill>
                <a:latin typeface="Open Sans"/>
                <a:ea typeface="Open Sans"/>
                <a:cs typeface="Open Sans"/>
                <a:sym typeface="Open Sans"/>
              </a:rPr>
              <a:t>Los clientes no conocen el producto, por lo que</a:t>
            </a:r>
            <a:r>
              <a:rPr lang="en-US" b="true" sz="2000">
                <a:solidFill>
                  <a:srgbClr val="191919"/>
                </a:solidFill>
                <a:latin typeface="Open Sans Bold"/>
                <a:ea typeface="Open Sans Bold"/>
                <a:cs typeface="Open Sans Bold"/>
                <a:sym typeface="Open Sans Bold"/>
              </a:rPr>
              <a:t> el gasto en publicidad es muy grande.</a:t>
            </a:r>
          </a:p>
          <a:p>
            <a:pPr algn="l" marL="431807" indent="-215904" lvl="1">
              <a:lnSpc>
                <a:spcPts val="2800"/>
              </a:lnSpc>
              <a:buFont typeface="Arial"/>
              <a:buChar char="•"/>
            </a:pPr>
            <a:r>
              <a:rPr lang="en-US" sz="2000">
                <a:solidFill>
                  <a:srgbClr val="191919"/>
                </a:solidFill>
                <a:latin typeface="Open Sans"/>
                <a:ea typeface="Open Sans"/>
                <a:cs typeface="Open Sans"/>
                <a:sym typeface="Open Sans"/>
              </a:rPr>
              <a:t>Es un producto</a:t>
            </a:r>
            <a:r>
              <a:rPr lang="en-US" b="true" sz="2000">
                <a:solidFill>
                  <a:srgbClr val="191919"/>
                </a:solidFill>
                <a:latin typeface="Open Sans Bold"/>
                <a:ea typeface="Open Sans Bold"/>
                <a:cs typeface="Open Sans Bold"/>
                <a:sym typeface="Open Sans Bold"/>
              </a:rPr>
              <a:t> "incógnita"</a:t>
            </a:r>
            <a:r>
              <a:rPr lang="en-US" sz="2000">
                <a:solidFill>
                  <a:srgbClr val="191919"/>
                </a:solidFill>
                <a:latin typeface="Open Sans"/>
                <a:ea typeface="Open Sans"/>
                <a:cs typeface="Open Sans"/>
                <a:sym typeface="Open Sans"/>
              </a:rPr>
              <a:t>, se trata de un producto novedoso que no sabemos qué va a pasar con él.</a:t>
            </a:r>
          </a:p>
          <a:p>
            <a:pPr algn="l">
              <a:lnSpc>
                <a:spcPts val="2800"/>
              </a:lnSpc>
            </a:pPr>
          </a:p>
        </p:txBody>
      </p:sp>
      <p:sp>
        <p:nvSpPr>
          <p:cNvPr name="TextBox 25" id="25"/>
          <p:cNvSpPr txBox="true"/>
          <p:nvPr/>
        </p:nvSpPr>
        <p:spPr>
          <a:xfrm rot="0">
            <a:off x="4160262" y="3708765"/>
            <a:ext cx="12472049" cy="1406393"/>
          </a:xfrm>
          <a:prstGeom prst="rect">
            <a:avLst/>
          </a:prstGeom>
        </p:spPr>
        <p:txBody>
          <a:bodyPr anchor="t" rtlCol="false" tIns="0" lIns="0" bIns="0" rIns="0">
            <a:spAutoFit/>
          </a:bodyPr>
          <a:lstStyle/>
          <a:p>
            <a:pPr algn="l" marL="431801" indent="-215900" lvl="1">
              <a:lnSpc>
                <a:spcPts val="2800"/>
              </a:lnSpc>
              <a:buFont typeface="Arial"/>
              <a:buChar char="•"/>
            </a:pPr>
            <a:r>
              <a:rPr lang="en-US" sz="2000">
                <a:solidFill>
                  <a:srgbClr val="191919"/>
                </a:solidFill>
                <a:latin typeface="Open Sans"/>
                <a:ea typeface="Open Sans"/>
                <a:cs typeface="Open Sans"/>
                <a:sym typeface="Open Sans"/>
              </a:rPr>
              <a:t>El producto empieza a venderse, hay un gran incremento de las ventas y se consiguen beneficios.</a:t>
            </a:r>
          </a:p>
          <a:p>
            <a:pPr algn="l" marL="431801" indent="-215900" lvl="1">
              <a:lnSpc>
                <a:spcPts val="2800"/>
              </a:lnSpc>
              <a:buFont typeface="Arial"/>
              <a:buChar char="•"/>
            </a:pPr>
            <a:r>
              <a:rPr lang="en-US" sz="2000">
                <a:solidFill>
                  <a:srgbClr val="191919"/>
                </a:solidFill>
                <a:latin typeface="Open Sans"/>
                <a:ea typeface="Open Sans"/>
                <a:cs typeface="Open Sans"/>
                <a:sym typeface="Open Sans"/>
              </a:rPr>
              <a:t>La empresa debe realizar publicidad persuasiva, así como distinguir su producto de la competencia.</a:t>
            </a:r>
          </a:p>
          <a:p>
            <a:pPr algn="l" marL="431801" indent="-215900" lvl="1">
              <a:lnSpc>
                <a:spcPts val="2800"/>
              </a:lnSpc>
              <a:buFont typeface="Arial"/>
              <a:buChar char="•"/>
            </a:pPr>
            <a:r>
              <a:rPr lang="en-US" sz="2000">
                <a:solidFill>
                  <a:srgbClr val="191919"/>
                </a:solidFill>
                <a:latin typeface="Open Sans"/>
                <a:ea typeface="Open Sans"/>
                <a:cs typeface="Open Sans"/>
                <a:sym typeface="Open Sans"/>
              </a:rPr>
              <a:t>Es el producto </a:t>
            </a:r>
            <a:r>
              <a:rPr lang="en-US" b="true" sz="2000">
                <a:solidFill>
                  <a:srgbClr val="191919"/>
                </a:solidFill>
                <a:latin typeface="Open Sans Bold"/>
                <a:ea typeface="Open Sans Bold"/>
                <a:cs typeface="Open Sans Bold"/>
                <a:sym typeface="Open Sans Bold"/>
              </a:rPr>
              <a:t>"estrella"</a:t>
            </a:r>
            <a:r>
              <a:rPr lang="en-US" sz="2000">
                <a:solidFill>
                  <a:srgbClr val="191919"/>
                </a:solidFill>
                <a:latin typeface="Open Sans"/>
                <a:ea typeface="Open Sans"/>
                <a:cs typeface="Open Sans"/>
                <a:sym typeface="Open Sans"/>
              </a:rPr>
              <a:t> de la empresa, con las tasas de crecimiento más altas.</a:t>
            </a:r>
          </a:p>
          <a:p>
            <a:pPr algn="l">
              <a:lnSpc>
                <a:spcPts val="2800"/>
              </a:lnSpc>
            </a:pPr>
          </a:p>
        </p:txBody>
      </p:sp>
      <p:sp>
        <p:nvSpPr>
          <p:cNvPr name="TextBox 26" id="26"/>
          <p:cNvSpPr txBox="true"/>
          <p:nvPr/>
        </p:nvSpPr>
        <p:spPr>
          <a:xfrm rot="0">
            <a:off x="4152696" y="5439140"/>
            <a:ext cx="12272024" cy="1946275"/>
          </a:xfrm>
          <a:prstGeom prst="rect">
            <a:avLst/>
          </a:prstGeom>
        </p:spPr>
        <p:txBody>
          <a:bodyPr anchor="t" rtlCol="false" tIns="0" lIns="0" bIns="0" rIns="0">
            <a:spAutoFit/>
          </a:bodyPr>
          <a:lstStyle/>
          <a:p>
            <a:pPr algn="l" marL="431801" indent="-215900" lvl="1">
              <a:lnSpc>
                <a:spcPts val="2600"/>
              </a:lnSpc>
              <a:buFont typeface="Arial"/>
              <a:buChar char="•"/>
            </a:pPr>
            <a:r>
              <a:rPr lang="en-US" sz="2000">
                <a:solidFill>
                  <a:srgbClr val="191919"/>
                </a:solidFill>
                <a:latin typeface="Open Sans"/>
                <a:ea typeface="Open Sans"/>
                <a:cs typeface="Open Sans"/>
                <a:sym typeface="Open Sans"/>
              </a:rPr>
              <a:t>S</a:t>
            </a:r>
            <a:r>
              <a:rPr lang="en-US" sz="2000">
                <a:solidFill>
                  <a:srgbClr val="191919"/>
                </a:solidFill>
                <a:latin typeface="Open Sans"/>
                <a:ea typeface="Open Sans"/>
                <a:cs typeface="Open Sans"/>
                <a:sym typeface="Open Sans"/>
              </a:rPr>
              <a:t>e ha llegado al </a:t>
            </a:r>
            <a:r>
              <a:rPr lang="en-US" b="true" sz="2000">
                <a:solidFill>
                  <a:srgbClr val="191919"/>
                </a:solidFill>
                <a:latin typeface="Open Sans Bold"/>
                <a:ea typeface="Open Sans Bold"/>
                <a:cs typeface="Open Sans Bold"/>
                <a:sym typeface="Open Sans Bold"/>
              </a:rPr>
              <a:t>tope de ventas</a:t>
            </a:r>
            <a:r>
              <a:rPr lang="en-US" sz="2000">
                <a:solidFill>
                  <a:srgbClr val="191919"/>
                </a:solidFill>
                <a:latin typeface="Open Sans"/>
                <a:ea typeface="Open Sans"/>
                <a:cs typeface="Open Sans"/>
                <a:sym typeface="Open Sans"/>
              </a:rPr>
              <a:t>. Es un producto que siempre tiene ventas, pero ya no va a crecer mucho más.</a:t>
            </a:r>
          </a:p>
          <a:p>
            <a:pPr algn="l" marL="431801" indent="-215900" lvl="1">
              <a:lnSpc>
                <a:spcPts val="2600"/>
              </a:lnSpc>
              <a:buFont typeface="Arial"/>
              <a:buChar char="•"/>
            </a:pPr>
            <a:r>
              <a:rPr lang="en-US" sz="2000">
                <a:solidFill>
                  <a:srgbClr val="191919"/>
                </a:solidFill>
                <a:latin typeface="Open Sans"/>
                <a:ea typeface="Open Sans"/>
                <a:cs typeface="Open Sans"/>
                <a:sym typeface="Open Sans"/>
              </a:rPr>
              <a:t>La competencia es muy fuerte, por lo que </a:t>
            </a:r>
            <a:r>
              <a:rPr lang="en-US" b="true" sz="2000">
                <a:solidFill>
                  <a:srgbClr val="191919"/>
                </a:solidFill>
                <a:latin typeface="Open Sans Bold"/>
                <a:ea typeface="Open Sans Bold"/>
                <a:cs typeface="Open Sans Bold"/>
                <a:sym typeface="Open Sans Bold"/>
              </a:rPr>
              <a:t>para mantener las ventas se intenta quitarle clientes a la competencia</a:t>
            </a:r>
            <a:r>
              <a:rPr lang="en-US" sz="2000">
                <a:solidFill>
                  <a:srgbClr val="191919"/>
                </a:solidFill>
                <a:latin typeface="Open Sans"/>
                <a:ea typeface="Open Sans"/>
                <a:cs typeface="Open Sans"/>
                <a:sym typeface="Open Sans"/>
              </a:rPr>
              <a:t>. Las empresas intentan </a:t>
            </a:r>
            <a:r>
              <a:rPr lang="en-US" b="true" sz="2000">
                <a:solidFill>
                  <a:srgbClr val="191919"/>
                </a:solidFill>
                <a:latin typeface="Open Sans Bold"/>
                <a:ea typeface="Open Sans Bold"/>
                <a:cs typeface="Open Sans Bold"/>
                <a:sym typeface="Open Sans Bold"/>
              </a:rPr>
              <a:t>fidelizar al cliente</a:t>
            </a:r>
            <a:r>
              <a:rPr lang="en-US" sz="2000">
                <a:solidFill>
                  <a:srgbClr val="191919"/>
                </a:solidFill>
                <a:latin typeface="Open Sans"/>
                <a:ea typeface="Open Sans"/>
                <a:cs typeface="Open Sans"/>
                <a:sym typeface="Open Sans"/>
              </a:rPr>
              <a:t> y mantenerlo para que no se vaya (premios, sorteos, descuentos, etc).</a:t>
            </a:r>
          </a:p>
          <a:p>
            <a:pPr algn="l" marL="431801" indent="-215900" lvl="1">
              <a:lnSpc>
                <a:spcPts val="2600"/>
              </a:lnSpc>
              <a:buFont typeface="Arial"/>
              <a:buChar char="•"/>
            </a:pPr>
            <a:r>
              <a:rPr lang="en-US" sz="2000">
                <a:solidFill>
                  <a:srgbClr val="191919"/>
                </a:solidFill>
                <a:latin typeface="Open Sans"/>
                <a:ea typeface="Open Sans"/>
                <a:cs typeface="Open Sans"/>
                <a:sym typeface="Open Sans"/>
              </a:rPr>
              <a:t>Se trata de un producto </a:t>
            </a:r>
            <a:r>
              <a:rPr lang="en-US" b="true" sz="2000">
                <a:solidFill>
                  <a:srgbClr val="191919"/>
                </a:solidFill>
                <a:latin typeface="Open Sans Bold"/>
                <a:ea typeface="Open Sans Bold"/>
                <a:cs typeface="Open Sans Bold"/>
                <a:sym typeface="Open Sans Bold"/>
              </a:rPr>
              <a:t>"vaca"</a:t>
            </a:r>
            <a:r>
              <a:rPr lang="en-US" sz="2000">
                <a:solidFill>
                  <a:srgbClr val="191919"/>
                </a:solidFill>
                <a:latin typeface="Open Sans"/>
                <a:ea typeface="Open Sans"/>
                <a:cs typeface="Open Sans"/>
                <a:sym typeface="Open Sans"/>
              </a:rPr>
              <a:t> que sigue dando beneficios, pero ya no va a crecer más en ventas.</a:t>
            </a:r>
          </a:p>
        </p:txBody>
      </p:sp>
      <p:sp>
        <p:nvSpPr>
          <p:cNvPr name="TextBox 27" id="27"/>
          <p:cNvSpPr txBox="true"/>
          <p:nvPr/>
        </p:nvSpPr>
        <p:spPr>
          <a:xfrm rot="0">
            <a:off x="4170632" y="7822022"/>
            <a:ext cx="12254088" cy="1758949"/>
          </a:xfrm>
          <a:prstGeom prst="rect">
            <a:avLst/>
          </a:prstGeom>
        </p:spPr>
        <p:txBody>
          <a:bodyPr anchor="t" rtlCol="false" tIns="0" lIns="0" bIns="0" rIns="0">
            <a:spAutoFit/>
          </a:bodyPr>
          <a:lstStyle/>
          <a:p>
            <a:pPr algn="l" marL="431807" indent="-215904" lvl="1">
              <a:lnSpc>
                <a:spcPts val="2800"/>
              </a:lnSpc>
              <a:buFont typeface="Arial"/>
              <a:buChar char="•"/>
            </a:pPr>
            <a:r>
              <a:rPr lang="en-US" sz="2000">
                <a:solidFill>
                  <a:srgbClr val="191919"/>
                </a:solidFill>
                <a:latin typeface="Open Sans"/>
                <a:ea typeface="Open Sans"/>
                <a:cs typeface="Open Sans"/>
                <a:sym typeface="Open Sans"/>
              </a:rPr>
              <a:t>Las ventas y beneficios disminuyen,</a:t>
            </a:r>
            <a:r>
              <a:rPr lang="en-US" b="true" sz="2000">
                <a:solidFill>
                  <a:srgbClr val="191919"/>
                </a:solidFill>
                <a:latin typeface="Open Sans Bold"/>
                <a:ea typeface="Open Sans Bold"/>
                <a:cs typeface="Open Sans Bold"/>
                <a:sym typeface="Open Sans Bold"/>
              </a:rPr>
              <a:t> cada vez se compra menos el producto</a:t>
            </a:r>
            <a:r>
              <a:rPr lang="en-US" sz="2000">
                <a:solidFill>
                  <a:srgbClr val="191919"/>
                </a:solidFill>
                <a:latin typeface="Open Sans"/>
                <a:ea typeface="Open Sans"/>
                <a:cs typeface="Open Sans"/>
                <a:sym typeface="Open Sans"/>
              </a:rPr>
              <a:t>, bien porque los consumidores han cambiado de gustos o porque aparece otro producto que los sustituye.</a:t>
            </a:r>
          </a:p>
          <a:p>
            <a:pPr algn="l" marL="431807" indent="-215904" lvl="1">
              <a:lnSpc>
                <a:spcPts val="2800"/>
              </a:lnSpc>
              <a:buFont typeface="Arial"/>
              <a:buChar char="•"/>
            </a:pPr>
            <a:r>
              <a:rPr lang="en-US" sz="2000">
                <a:solidFill>
                  <a:srgbClr val="191919"/>
                </a:solidFill>
                <a:latin typeface="Open Sans"/>
                <a:ea typeface="Open Sans"/>
                <a:cs typeface="Open Sans"/>
                <a:sym typeface="Open Sans"/>
              </a:rPr>
              <a:t>Es un producto </a:t>
            </a:r>
            <a:r>
              <a:rPr lang="en-US" b="true" sz="2000">
                <a:solidFill>
                  <a:srgbClr val="191919"/>
                </a:solidFill>
                <a:latin typeface="Open Sans Bold"/>
                <a:ea typeface="Open Sans Bold"/>
                <a:cs typeface="Open Sans Bold"/>
                <a:sym typeface="Open Sans Bold"/>
              </a:rPr>
              <a:t>"perro"</a:t>
            </a:r>
            <a:r>
              <a:rPr lang="en-US" sz="2000">
                <a:solidFill>
                  <a:srgbClr val="191919"/>
                </a:solidFill>
                <a:latin typeface="Open Sans"/>
                <a:ea typeface="Open Sans"/>
                <a:cs typeface="Open Sans"/>
                <a:sym typeface="Open Sans"/>
              </a:rPr>
              <a:t>, donde la empresa debe decidir si abandona ya el producto o lo mantiene y sigue generando algo de beneficio.</a:t>
            </a:r>
          </a:p>
          <a:p>
            <a:pPr algn="l">
              <a:lnSpc>
                <a:spcPts val="2800"/>
              </a:lnSpc>
            </a:pPr>
          </a:p>
        </p:txBody>
      </p:sp>
      <p:grpSp>
        <p:nvGrpSpPr>
          <p:cNvPr name="Group 28" id="28"/>
          <p:cNvGrpSpPr/>
          <p:nvPr/>
        </p:nvGrpSpPr>
        <p:grpSpPr>
          <a:xfrm rot="0">
            <a:off x="4170632" y="5387082"/>
            <a:ext cx="12472049" cy="2159659"/>
            <a:chOff x="0" y="0"/>
            <a:chExt cx="3284819" cy="568799"/>
          </a:xfrm>
        </p:grpSpPr>
        <p:sp>
          <p:nvSpPr>
            <p:cNvPr name="Freeform 29" id="29"/>
            <p:cNvSpPr/>
            <p:nvPr/>
          </p:nvSpPr>
          <p:spPr>
            <a:xfrm flipH="false" flipV="false" rot="0">
              <a:off x="0" y="0"/>
              <a:ext cx="3284819" cy="568799"/>
            </a:xfrm>
            <a:custGeom>
              <a:avLst/>
              <a:gdLst/>
              <a:ahLst/>
              <a:cxnLst/>
              <a:rect r="r" b="b" t="t" l="l"/>
              <a:pathLst>
                <a:path h="568799" w="3284819">
                  <a:moveTo>
                    <a:pt x="3724" y="0"/>
                  </a:moveTo>
                  <a:lnTo>
                    <a:pt x="3281095" y="0"/>
                  </a:lnTo>
                  <a:cubicBezTo>
                    <a:pt x="3282083" y="0"/>
                    <a:pt x="3283030" y="392"/>
                    <a:pt x="3283728" y="1091"/>
                  </a:cubicBezTo>
                  <a:cubicBezTo>
                    <a:pt x="3284427" y="1789"/>
                    <a:pt x="3284819" y="2737"/>
                    <a:pt x="3284819" y="3724"/>
                  </a:cubicBezTo>
                  <a:lnTo>
                    <a:pt x="3284819" y="565075"/>
                  </a:lnTo>
                  <a:cubicBezTo>
                    <a:pt x="3284819" y="566062"/>
                    <a:pt x="3284427" y="567010"/>
                    <a:pt x="3283728" y="567708"/>
                  </a:cubicBezTo>
                  <a:cubicBezTo>
                    <a:pt x="3283030" y="568407"/>
                    <a:pt x="3282083" y="568799"/>
                    <a:pt x="3281095" y="568799"/>
                  </a:cubicBezTo>
                  <a:lnTo>
                    <a:pt x="3724" y="568799"/>
                  </a:lnTo>
                  <a:cubicBezTo>
                    <a:pt x="2737" y="568799"/>
                    <a:pt x="1789" y="568407"/>
                    <a:pt x="1091" y="567708"/>
                  </a:cubicBezTo>
                  <a:cubicBezTo>
                    <a:pt x="392" y="567010"/>
                    <a:pt x="0" y="566062"/>
                    <a:pt x="0" y="565075"/>
                  </a:cubicBezTo>
                  <a:lnTo>
                    <a:pt x="0" y="3724"/>
                  </a:lnTo>
                  <a:cubicBezTo>
                    <a:pt x="0" y="2737"/>
                    <a:pt x="392" y="1789"/>
                    <a:pt x="1091" y="1091"/>
                  </a:cubicBezTo>
                  <a:cubicBezTo>
                    <a:pt x="1789" y="392"/>
                    <a:pt x="2737" y="0"/>
                    <a:pt x="3724" y="0"/>
                  </a:cubicBezTo>
                  <a:close/>
                </a:path>
              </a:pathLst>
            </a:custGeom>
            <a:solidFill>
              <a:srgbClr val="19675F">
                <a:alpha val="32941"/>
              </a:srgbClr>
            </a:solidFill>
            <a:ln cap="sq">
              <a:noFill/>
              <a:prstDash val="solid"/>
              <a:miter/>
            </a:ln>
          </p:spPr>
        </p:sp>
        <p:sp>
          <p:nvSpPr>
            <p:cNvPr name="TextBox 30" id="30"/>
            <p:cNvSpPr txBox="true"/>
            <p:nvPr/>
          </p:nvSpPr>
          <p:spPr>
            <a:xfrm>
              <a:off x="0" y="-28575"/>
              <a:ext cx="3284819" cy="597374"/>
            </a:xfrm>
            <a:prstGeom prst="rect">
              <a:avLst/>
            </a:prstGeom>
          </p:spPr>
          <p:txBody>
            <a:bodyPr anchor="ctr" rtlCol="false" tIns="50800" lIns="50800" bIns="50800" rIns="50800"/>
            <a:lstStyle/>
            <a:p>
              <a:pPr algn="ctr">
                <a:lnSpc>
                  <a:spcPts val="2239"/>
                </a:lnSpc>
              </a:pPr>
            </a:p>
          </p:txBody>
        </p:sp>
      </p:grpSp>
      <p:grpSp>
        <p:nvGrpSpPr>
          <p:cNvPr name="Group 31" id="31"/>
          <p:cNvGrpSpPr/>
          <p:nvPr/>
        </p:nvGrpSpPr>
        <p:grpSpPr>
          <a:xfrm rot="0">
            <a:off x="1028700" y="8033261"/>
            <a:ext cx="2893437" cy="1105192"/>
            <a:chOff x="0" y="0"/>
            <a:chExt cx="1828701" cy="698500"/>
          </a:xfrm>
        </p:grpSpPr>
        <p:sp>
          <p:nvSpPr>
            <p:cNvPr name="Freeform 32" id="32"/>
            <p:cNvSpPr/>
            <p:nvPr/>
          </p:nvSpPr>
          <p:spPr>
            <a:xfrm flipH="false" flipV="false" rot="0">
              <a:off x="0" y="0"/>
              <a:ext cx="1828701" cy="698500"/>
            </a:xfrm>
            <a:custGeom>
              <a:avLst/>
              <a:gdLst/>
              <a:ahLst/>
              <a:cxnLst/>
              <a:rect r="r" b="b" t="t" l="l"/>
              <a:pathLst>
                <a:path h="698500" w="1828701">
                  <a:moveTo>
                    <a:pt x="1828701" y="349250"/>
                  </a:moveTo>
                  <a:lnTo>
                    <a:pt x="1625501" y="698500"/>
                  </a:lnTo>
                  <a:lnTo>
                    <a:pt x="203200" y="698500"/>
                  </a:lnTo>
                  <a:lnTo>
                    <a:pt x="0" y="349250"/>
                  </a:lnTo>
                  <a:lnTo>
                    <a:pt x="203200" y="0"/>
                  </a:lnTo>
                  <a:lnTo>
                    <a:pt x="1625501" y="0"/>
                  </a:lnTo>
                  <a:lnTo>
                    <a:pt x="1828701" y="349250"/>
                  </a:lnTo>
                  <a:close/>
                </a:path>
              </a:pathLst>
            </a:custGeom>
            <a:solidFill>
              <a:srgbClr val="19675F">
                <a:alpha val="32941"/>
              </a:srgbClr>
            </a:solidFill>
          </p:spPr>
        </p:sp>
        <p:sp>
          <p:nvSpPr>
            <p:cNvPr name="TextBox 33" id="33"/>
            <p:cNvSpPr txBox="true"/>
            <p:nvPr/>
          </p:nvSpPr>
          <p:spPr>
            <a:xfrm>
              <a:off x="114300" y="38100"/>
              <a:ext cx="1600101" cy="660400"/>
            </a:xfrm>
            <a:prstGeom prst="rect">
              <a:avLst/>
            </a:prstGeom>
          </p:spPr>
          <p:txBody>
            <a:bodyPr anchor="ctr" rtlCol="false" tIns="10493" lIns="10493" bIns="10493" rIns="10493"/>
            <a:lstStyle/>
            <a:p>
              <a:pPr algn="ctr">
                <a:lnSpc>
                  <a:spcPts val="1881"/>
                </a:lnSpc>
              </a:pPr>
            </a:p>
          </p:txBody>
        </p:sp>
      </p:grpSp>
      <p:sp>
        <p:nvSpPr>
          <p:cNvPr name="TextBox 34" id="34"/>
          <p:cNvSpPr txBox="true"/>
          <p:nvPr/>
        </p:nvSpPr>
        <p:spPr>
          <a:xfrm rot="0">
            <a:off x="1582782" y="2441520"/>
            <a:ext cx="1786467" cy="372745"/>
          </a:xfrm>
          <a:prstGeom prst="rect">
            <a:avLst/>
          </a:prstGeom>
        </p:spPr>
        <p:txBody>
          <a:bodyPr anchor="t" rtlCol="false" tIns="0" lIns="0" bIns="0" rIns="0">
            <a:spAutoFit/>
          </a:bodyPr>
          <a:lstStyle/>
          <a:p>
            <a:pPr algn="ctr">
              <a:lnSpc>
                <a:spcPts val="3079"/>
              </a:lnSpc>
            </a:pPr>
            <a:r>
              <a:rPr lang="en-US" sz="2199" b="true">
                <a:solidFill>
                  <a:srgbClr val="191919"/>
                </a:solidFill>
                <a:latin typeface="Open Sans Bold"/>
                <a:ea typeface="Open Sans Bold"/>
                <a:cs typeface="Open Sans Bold"/>
                <a:sym typeface="Open Sans Bold"/>
              </a:rPr>
              <a:t>Introducción</a:t>
            </a:r>
          </a:p>
        </p:txBody>
      </p:sp>
      <p:sp>
        <p:nvSpPr>
          <p:cNvPr name="TextBox 35" id="35"/>
          <p:cNvSpPr txBox="true"/>
          <p:nvPr/>
        </p:nvSpPr>
        <p:spPr>
          <a:xfrm rot="0">
            <a:off x="1625512" y="4406630"/>
            <a:ext cx="1701006" cy="763270"/>
          </a:xfrm>
          <a:prstGeom prst="rect">
            <a:avLst/>
          </a:prstGeom>
        </p:spPr>
        <p:txBody>
          <a:bodyPr anchor="t" rtlCol="false" tIns="0" lIns="0" bIns="0" rIns="0">
            <a:spAutoFit/>
          </a:bodyPr>
          <a:lstStyle/>
          <a:p>
            <a:pPr algn="ctr">
              <a:lnSpc>
                <a:spcPts val="3079"/>
              </a:lnSpc>
            </a:pPr>
            <a:r>
              <a:rPr lang="en-US" sz="2199" b="true">
                <a:solidFill>
                  <a:srgbClr val="191919"/>
                </a:solidFill>
                <a:latin typeface="Open Sans Bold"/>
                <a:ea typeface="Open Sans Bold"/>
                <a:cs typeface="Open Sans Bold"/>
                <a:sym typeface="Open Sans Bold"/>
              </a:rPr>
              <a:t>Crecimiento</a:t>
            </a:r>
          </a:p>
          <a:p>
            <a:pPr algn="ctr">
              <a:lnSpc>
                <a:spcPts val="3079"/>
              </a:lnSpc>
            </a:pPr>
          </a:p>
        </p:txBody>
      </p:sp>
      <p:sp>
        <p:nvSpPr>
          <p:cNvPr name="TextBox 36" id="36"/>
          <p:cNvSpPr txBox="true"/>
          <p:nvPr/>
        </p:nvSpPr>
        <p:spPr>
          <a:xfrm rot="0">
            <a:off x="1865754" y="6302396"/>
            <a:ext cx="1220523" cy="372745"/>
          </a:xfrm>
          <a:prstGeom prst="rect">
            <a:avLst/>
          </a:prstGeom>
        </p:spPr>
        <p:txBody>
          <a:bodyPr anchor="t" rtlCol="false" tIns="0" lIns="0" bIns="0" rIns="0">
            <a:spAutoFit/>
          </a:bodyPr>
          <a:lstStyle/>
          <a:p>
            <a:pPr algn="ctr">
              <a:lnSpc>
                <a:spcPts val="3079"/>
              </a:lnSpc>
            </a:pPr>
            <a:r>
              <a:rPr lang="en-US" sz="2199" b="true">
                <a:solidFill>
                  <a:srgbClr val="191919"/>
                </a:solidFill>
                <a:latin typeface="Open Sans Bold"/>
                <a:ea typeface="Open Sans Bold"/>
                <a:cs typeface="Open Sans Bold"/>
                <a:sym typeface="Open Sans Bold"/>
              </a:rPr>
              <a:t>Madurez</a:t>
            </a:r>
          </a:p>
        </p:txBody>
      </p:sp>
      <p:sp>
        <p:nvSpPr>
          <p:cNvPr name="TextBox 37" id="37"/>
          <p:cNvSpPr txBox="true"/>
          <p:nvPr/>
        </p:nvSpPr>
        <p:spPr>
          <a:xfrm rot="0">
            <a:off x="1971058" y="8380435"/>
            <a:ext cx="1009915" cy="372745"/>
          </a:xfrm>
          <a:prstGeom prst="rect">
            <a:avLst/>
          </a:prstGeom>
        </p:spPr>
        <p:txBody>
          <a:bodyPr anchor="t" rtlCol="false" tIns="0" lIns="0" bIns="0" rIns="0">
            <a:spAutoFit/>
          </a:bodyPr>
          <a:lstStyle/>
          <a:p>
            <a:pPr algn="ctr">
              <a:lnSpc>
                <a:spcPts val="3079"/>
              </a:lnSpc>
            </a:pPr>
            <a:r>
              <a:rPr lang="en-US" sz="2199" b="true">
                <a:solidFill>
                  <a:srgbClr val="191919"/>
                </a:solidFill>
                <a:latin typeface="Open Sans Bold"/>
                <a:ea typeface="Open Sans Bold"/>
                <a:cs typeface="Open Sans Bold"/>
                <a:sym typeface="Open Sans Bold"/>
              </a:rPr>
              <a:t>Declive</a:t>
            </a:r>
          </a:p>
        </p:txBody>
      </p:sp>
      <p:sp>
        <p:nvSpPr>
          <p:cNvPr name="TextBox 38" id="38"/>
          <p:cNvSpPr txBox="true"/>
          <p:nvPr/>
        </p:nvSpPr>
        <p:spPr>
          <a:xfrm rot="0">
            <a:off x="12050498" y="9800047"/>
            <a:ext cx="5999641" cy="339850"/>
          </a:xfrm>
          <a:prstGeom prst="rect">
            <a:avLst/>
          </a:prstGeom>
        </p:spPr>
        <p:txBody>
          <a:bodyPr anchor="t" rtlCol="false" tIns="0" lIns="0" bIns="0" rIns="0">
            <a:spAutoFit/>
          </a:bodyPr>
          <a:lstStyle/>
          <a:p>
            <a:pPr algn="ctr">
              <a:lnSpc>
                <a:spcPts val="2795"/>
              </a:lnSpc>
            </a:pPr>
            <a:r>
              <a:rPr lang="en-US" sz="1997">
                <a:solidFill>
                  <a:srgbClr val="191919"/>
                </a:solidFill>
                <a:latin typeface="Open Sans"/>
                <a:ea typeface="Open Sans"/>
                <a:cs typeface="Open Sans"/>
                <a:sym typeface="Open Sans"/>
              </a:rPr>
              <a:t>*Clasificación de la BCG (Boston Consulting Group)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DAGbCT9VGZM</dc:identifier>
  <dcterms:modified xsi:type="dcterms:W3CDTF">2011-08-01T06:04:30Z</dcterms:modified>
  <cp:revision>1</cp:revision>
  <dc:title>Ud 4. El Márketing</dc:title>
</cp:coreProperties>
</file>