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handoutMasterIdLst>
    <p:handoutMasterId r:id="rId16"/>
  </p:handoutMasterIdLst>
  <p:sldIdLst>
    <p:sldId id="269" r:id="rId2"/>
    <p:sldId id="278" r:id="rId3"/>
    <p:sldId id="260" r:id="rId4"/>
    <p:sldId id="277" r:id="rId5"/>
    <p:sldId id="279" r:id="rId6"/>
    <p:sldId id="280" r:id="rId7"/>
    <p:sldId id="264" r:id="rId8"/>
    <p:sldId id="281" r:id="rId9"/>
    <p:sldId id="270" r:id="rId10"/>
    <p:sldId id="259" r:id="rId11"/>
    <p:sldId id="261" r:id="rId12"/>
    <p:sldId id="282" r:id="rId13"/>
    <p:sldId id="28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87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autoAdjust="0"/>
  </p:normalViewPr>
  <p:slideViewPr>
    <p:cSldViewPr snapToGrid="0">
      <p:cViewPr varScale="1">
        <p:scale>
          <a:sx n="68" d="100"/>
          <a:sy n="68" d="100"/>
        </p:scale>
        <p:origin x="84"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5" d="100"/>
          <a:sy n="45" d="100"/>
        </p:scale>
        <p:origin x="2828"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B6CA18-1270-4D29-92C7-FE7FC130F34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0D04956-D22D-42E5-BB8A-AA511B829C95}">
      <dgm:prSet/>
      <dgm:spPr/>
      <dgm:t>
        <a:bodyPr/>
        <a:lstStyle/>
        <a:p>
          <a:r>
            <a:rPr lang="es-ES" b="1"/>
            <a:t>Fase de prueba y demostración </a:t>
          </a:r>
          <a:r>
            <a:rPr lang="es-ES"/>
            <a:t>: Una vez se conocen las inquietudes del cliente, es el momento de sugerirle la solución  e intentar convencerlo de las ventajas que esta ofrece mediante la argumentación y la demostración.</a:t>
          </a:r>
          <a:endParaRPr lang="en-US"/>
        </a:p>
      </dgm:t>
    </dgm:pt>
    <dgm:pt modelId="{1FBF4D49-44B8-4B0D-890D-A00846793EAE}" type="parTrans" cxnId="{2A639986-91DF-4589-8656-34E104A63449}">
      <dgm:prSet/>
      <dgm:spPr/>
      <dgm:t>
        <a:bodyPr/>
        <a:lstStyle/>
        <a:p>
          <a:endParaRPr lang="en-US"/>
        </a:p>
      </dgm:t>
    </dgm:pt>
    <dgm:pt modelId="{D2E57B70-1FD3-4CB4-8B2C-B31068659244}" type="sibTrans" cxnId="{2A639986-91DF-4589-8656-34E104A63449}">
      <dgm:prSet/>
      <dgm:spPr/>
      <dgm:t>
        <a:bodyPr/>
        <a:lstStyle/>
        <a:p>
          <a:endParaRPr lang="en-US"/>
        </a:p>
      </dgm:t>
    </dgm:pt>
    <dgm:pt modelId="{C0DA99E0-0221-4CA8-AD6A-DB2352825B53}">
      <dgm:prSet/>
      <dgm:spPr/>
      <dgm:t>
        <a:bodyPr/>
        <a:lstStyle/>
        <a:p>
          <a:r>
            <a:rPr lang="es-ES" b="1"/>
            <a:t>Fase de cierre: </a:t>
          </a:r>
          <a:endParaRPr lang="en-US"/>
        </a:p>
      </dgm:t>
    </dgm:pt>
    <dgm:pt modelId="{57FD6D1D-04F2-4EBE-8BA6-9AD4FBCB4405}" type="parTrans" cxnId="{74804AA6-67E9-4EEF-9D30-9333EE46D917}">
      <dgm:prSet/>
      <dgm:spPr/>
      <dgm:t>
        <a:bodyPr/>
        <a:lstStyle/>
        <a:p>
          <a:endParaRPr lang="en-US"/>
        </a:p>
      </dgm:t>
    </dgm:pt>
    <dgm:pt modelId="{C0A01D68-CB92-4896-8C6C-31E3EE68CDAB}" type="sibTrans" cxnId="{74804AA6-67E9-4EEF-9D30-9333EE46D917}">
      <dgm:prSet/>
      <dgm:spPr/>
      <dgm:t>
        <a:bodyPr/>
        <a:lstStyle/>
        <a:p>
          <a:endParaRPr lang="en-US"/>
        </a:p>
      </dgm:t>
    </dgm:pt>
    <dgm:pt modelId="{0D5D2749-E80F-4C39-937C-6097895B620A}">
      <dgm:prSet/>
      <dgm:spPr/>
      <dgm:t>
        <a:bodyPr/>
        <a:lstStyle/>
        <a:p>
          <a:r>
            <a:rPr lang="es-ES" b="1"/>
            <a:t>Fase de seguimiento</a:t>
          </a:r>
          <a:endParaRPr lang="en-US"/>
        </a:p>
      </dgm:t>
    </dgm:pt>
    <dgm:pt modelId="{8FD749E3-53E0-42D2-9815-5692070AD715}" type="parTrans" cxnId="{905E8C3E-64B6-4670-9472-9F7310A72C60}">
      <dgm:prSet/>
      <dgm:spPr/>
      <dgm:t>
        <a:bodyPr/>
        <a:lstStyle/>
        <a:p>
          <a:endParaRPr lang="en-US"/>
        </a:p>
      </dgm:t>
    </dgm:pt>
    <dgm:pt modelId="{3AE41AF2-35DA-49C5-9C3A-FDAB45D51C3C}" type="sibTrans" cxnId="{905E8C3E-64B6-4670-9472-9F7310A72C60}">
      <dgm:prSet/>
      <dgm:spPr/>
      <dgm:t>
        <a:bodyPr/>
        <a:lstStyle/>
        <a:p>
          <a:endParaRPr lang="en-US"/>
        </a:p>
      </dgm:t>
    </dgm:pt>
    <dgm:pt modelId="{5B782AFF-29DF-452E-97F2-982077804DB2}" type="pres">
      <dgm:prSet presAssocID="{C9B6CA18-1270-4D29-92C7-FE7FC130F345}" presName="root" presStyleCnt="0">
        <dgm:presLayoutVars>
          <dgm:dir/>
          <dgm:resizeHandles val="exact"/>
        </dgm:presLayoutVars>
      </dgm:prSet>
      <dgm:spPr/>
    </dgm:pt>
    <dgm:pt modelId="{22445773-1DB3-475F-A93C-4A349CED27EC}" type="pres">
      <dgm:prSet presAssocID="{00D04956-D22D-42E5-BB8A-AA511B829C95}" presName="compNode" presStyleCnt="0"/>
      <dgm:spPr/>
    </dgm:pt>
    <dgm:pt modelId="{9DFADB3B-2E87-46C3-B9E7-5C3A01180150}" type="pres">
      <dgm:prSet presAssocID="{00D04956-D22D-42E5-BB8A-AA511B829C95}" presName="bgRect" presStyleLbl="bgShp" presStyleIdx="0" presStyleCnt="3"/>
      <dgm:spPr/>
    </dgm:pt>
    <dgm:pt modelId="{490B985E-408E-456A-8943-83282C806941}" type="pres">
      <dgm:prSet presAssocID="{00D04956-D22D-42E5-BB8A-AA511B829C9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ronómetro"/>
        </a:ext>
      </dgm:extLst>
    </dgm:pt>
    <dgm:pt modelId="{EE67B2F4-746C-4E7F-8EF2-D034FB0ECFCE}" type="pres">
      <dgm:prSet presAssocID="{00D04956-D22D-42E5-BB8A-AA511B829C95}" presName="spaceRect" presStyleCnt="0"/>
      <dgm:spPr/>
    </dgm:pt>
    <dgm:pt modelId="{67E53AEC-A9D9-4053-B21D-16FDCA7CD11F}" type="pres">
      <dgm:prSet presAssocID="{00D04956-D22D-42E5-BB8A-AA511B829C95}" presName="parTx" presStyleLbl="revTx" presStyleIdx="0" presStyleCnt="3">
        <dgm:presLayoutVars>
          <dgm:chMax val="0"/>
          <dgm:chPref val="0"/>
        </dgm:presLayoutVars>
      </dgm:prSet>
      <dgm:spPr/>
    </dgm:pt>
    <dgm:pt modelId="{65101491-A561-4A2A-8BAD-728A4F5B9C3F}" type="pres">
      <dgm:prSet presAssocID="{D2E57B70-1FD3-4CB4-8B2C-B31068659244}" presName="sibTrans" presStyleCnt="0"/>
      <dgm:spPr/>
    </dgm:pt>
    <dgm:pt modelId="{4AEAAEF2-456B-490C-8B58-473411BF0647}" type="pres">
      <dgm:prSet presAssocID="{C0DA99E0-0221-4CA8-AD6A-DB2352825B53}" presName="compNode" presStyleCnt="0"/>
      <dgm:spPr/>
    </dgm:pt>
    <dgm:pt modelId="{0A08F700-4716-489C-AE6A-43FA4DB80E64}" type="pres">
      <dgm:prSet presAssocID="{C0DA99E0-0221-4CA8-AD6A-DB2352825B53}" presName="bgRect" presStyleLbl="bgShp" presStyleIdx="1" presStyleCnt="3"/>
      <dgm:spPr/>
    </dgm:pt>
    <dgm:pt modelId="{FB7C6E8A-866C-45B8-9DDD-91C0EFCCC2CF}" type="pres">
      <dgm:prSet presAssocID="{C0DA99E0-0221-4CA8-AD6A-DB2352825B5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ez"/>
        </a:ext>
      </dgm:extLst>
    </dgm:pt>
    <dgm:pt modelId="{B39716C4-65CD-4714-9631-DB3DC5DBCBFC}" type="pres">
      <dgm:prSet presAssocID="{C0DA99E0-0221-4CA8-AD6A-DB2352825B53}" presName="spaceRect" presStyleCnt="0"/>
      <dgm:spPr/>
    </dgm:pt>
    <dgm:pt modelId="{996F2CE2-978E-44C9-A1C2-3F3DD94A395A}" type="pres">
      <dgm:prSet presAssocID="{C0DA99E0-0221-4CA8-AD6A-DB2352825B53}" presName="parTx" presStyleLbl="revTx" presStyleIdx="1" presStyleCnt="3">
        <dgm:presLayoutVars>
          <dgm:chMax val="0"/>
          <dgm:chPref val="0"/>
        </dgm:presLayoutVars>
      </dgm:prSet>
      <dgm:spPr/>
    </dgm:pt>
    <dgm:pt modelId="{ED72835A-5191-41E9-B76E-D4FB0EA65BD2}" type="pres">
      <dgm:prSet presAssocID="{C0A01D68-CB92-4896-8C6C-31E3EE68CDAB}" presName="sibTrans" presStyleCnt="0"/>
      <dgm:spPr/>
    </dgm:pt>
    <dgm:pt modelId="{BBD7A98A-094F-4517-AC78-A287F3FCB989}" type="pres">
      <dgm:prSet presAssocID="{0D5D2749-E80F-4C39-937C-6097895B620A}" presName="compNode" presStyleCnt="0"/>
      <dgm:spPr/>
    </dgm:pt>
    <dgm:pt modelId="{EF508BFF-ABCF-46FF-8C4A-DFAD440E57E8}" type="pres">
      <dgm:prSet presAssocID="{0D5D2749-E80F-4C39-937C-6097895B620A}" presName="bgRect" presStyleLbl="bgShp" presStyleIdx="2" presStyleCnt="3"/>
      <dgm:spPr/>
    </dgm:pt>
    <dgm:pt modelId="{77247241-7B0C-4864-96AB-00D1653B7014}" type="pres">
      <dgm:prSet presAssocID="{0D5D2749-E80F-4C39-937C-6097895B620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84C2DB68-3FD9-4DBF-A683-70EB152AAA68}" type="pres">
      <dgm:prSet presAssocID="{0D5D2749-E80F-4C39-937C-6097895B620A}" presName="spaceRect" presStyleCnt="0"/>
      <dgm:spPr/>
    </dgm:pt>
    <dgm:pt modelId="{96F27234-208E-47DA-98EB-8A9EE532159D}" type="pres">
      <dgm:prSet presAssocID="{0D5D2749-E80F-4C39-937C-6097895B620A}" presName="parTx" presStyleLbl="revTx" presStyleIdx="2" presStyleCnt="3">
        <dgm:presLayoutVars>
          <dgm:chMax val="0"/>
          <dgm:chPref val="0"/>
        </dgm:presLayoutVars>
      </dgm:prSet>
      <dgm:spPr/>
    </dgm:pt>
  </dgm:ptLst>
  <dgm:cxnLst>
    <dgm:cxn modelId="{0E40A639-0AF6-4944-9768-564CE8609961}" type="presOf" srcId="{C9B6CA18-1270-4D29-92C7-FE7FC130F345}" destId="{5B782AFF-29DF-452E-97F2-982077804DB2}" srcOrd="0" destOrd="0" presId="urn:microsoft.com/office/officeart/2018/2/layout/IconVerticalSolidList"/>
    <dgm:cxn modelId="{905E8C3E-64B6-4670-9472-9F7310A72C60}" srcId="{C9B6CA18-1270-4D29-92C7-FE7FC130F345}" destId="{0D5D2749-E80F-4C39-937C-6097895B620A}" srcOrd="2" destOrd="0" parTransId="{8FD749E3-53E0-42D2-9815-5692070AD715}" sibTransId="{3AE41AF2-35DA-49C5-9C3A-FDAB45D51C3C}"/>
    <dgm:cxn modelId="{9D396C5F-F788-4625-B3F1-820452EFF18C}" type="presOf" srcId="{C0DA99E0-0221-4CA8-AD6A-DB2352825B53}" destId="{996F2CE2-978E-44C9-A1C2-3F3DD94A395A}" srcOrd="0" destOrd="0" presId="urn:microsoft.com/office/officeart/2018/2/layout/IconVerticalSolidList"/>
    <dgm:cxn modelId="{1087E96F-4804-4005-A1A6-101E0C868BDD}" type="presOf" srcId="{00D04956-D22D-42E5-BB8A-AA511B829C95}" destId="{67E53AEC-A9D9-4053-B21D-16FDCA7CD11F}" srcOrd="0" destOrd="0" presId="urn:microsoft.com/office/officeart/2018/2/layout/IconVerticalSolidList"/>
    <dgm:cxn modelId="{2A639986-91DF-4589-8656-34E104A63449}" srcId="{C9B6CA18-1270-4D29-92C7-FE7FC130F345}" destId="{00D04956-D22D-42E5-BB8A-AA511B829C95}" srcOrd="0" destOrd="0" parTransId="{1FBF4D49-44B8-4B0D-890D-A00846793EAE}" sibTransId="{D2E57B70-1FD3-4CB4-8B2C-B31068659244}"/>
    <dgm:cxn modelId="{74804AA6-67E9-4EEF-9D30-9333EE46D917}" srcId="{C9B6CA18-1270-4D29-92C7-FE7FC130F345}" destId="{C0DA99E0-0221-4CA8-AD6A-DB2352825B53}" srcOrd="1" destOrd="0" parTransId="{57FD6D1D-04F2-4EBE-8BA6-9AD4FBCB4405}" sibTransId="{C0A01D68-CB92-4896-8C6C-31E3EE68CDAB}"/>
    <dgm:cxn modelId="{E564E0D0-1CE6-4C70-BB57-9F9CDFCDA080}" type="presOf" srcId="{0D5D2749-E80F-4C39-937C-6097895B620A}" destId="{96F27234-208E-47DA-98EB-8A9EE532159D}" srcOrd="0" destOrd="0" presId="urn:microsoft.com/office/officeart/2018/2/layout/IconVerticalSolidList"/>
    <dgm:cxn modelId="{AB52DD8A-6B8B-46C1-ADF8-FB01B2846307}" type="presParOf" srcId="{5B782AFF-29DF-452E-97F2-982077804DB2}" destId="{22445773-1DB3-475F-A93C-4A349CED27EC}" srcOrd="0" destOrd="0" presId="urn:microsoft.com/office/officeart/2018/2/layout/IconVerticalSolidList"/>
    <dgm:cxn modelId="{5717AAEB-6749-4A91-BB51-24F3C289418F}" type="presParOf" srcId="{22445773-1DB3-475F-A93C-4A349CED27EC}" destId="{9DFADB3B-2E87-46C3-B9E7-5C3A01180150}" srcOrd="0" destOrd="0" presId="urn:microsoft.com/office/officeart/2018/2/layout/IconVerticalSolidList"/>
    <dgm:cxn modelId="{D19C4A01-DA6E-4C76-9699-9ED76E879D28}" type="presParOf" srcId="{22445773-1DB3-475F-A93C-4A349CED27EC}" destId="{490B985E-408E-456A-8943-83282C806941}" srcOrd="1" destOrd="0" presId="urn:microsoft.com/office/officeart/2018/2/layout/IconVerticalSolidList"/>
    <dgm:cxn modelId="{951D2A17-7BFE-4D05-A155-D34256B4BC0C}" type="presParOf" srcId="{22445773-1DB3-475F-A93C-4A349CED27EC}" destId="{EE67B2F4-746C-4E7F-8EF2-D034FB0ECFCE}" srcOrd="2" destOrd="0" presId="urn:microsoft.com/office/officeart/2018/2/layout/IconVerticalSolidList"/>
    <dgm:cxn modelId="{E2DDB666-A27B-4347-88F6-541428FF60F3}" type="presParOf" srcId="{22445773-1DB3-475F-A93C-4A349CED27EC}" destId="{67E53AEC-A9D9-4053-B21D-16FDCA7CD11F}" srcOrd="3" destOrd="0" presId="urn:microsoft.com/office/officeart/2018/2/layout/IconVerticalSolidList"/>
    <dgm:cxn modelId="{08A38A10-8147-44CA-BB41-48DB057BB746}" type="presParOf" srcId="{5B782AFF-29DF-452E-97F2-982077804DB2}" destId="{65101491-A561-4A2A-8BAD-728A4F5B9C3F}" srcOrd="1" destOrd="0" presId="urn:microsoft.com/office/officeart/2018/2/layout/IconVerticalSolidList"/>
    <dgm:cxn modelId="{A885FBF6-61CC-4191-A5F2-EB6B43A030F7}" type="presParOf" srcId="{5B782AFF-29DF-452E-97F2-982077804DB2}" destId="{4AEAAEF2-456B-490C-8B58-473411BF0647}" srcOrd="2" destOrd="0" presId="urn:microsoft.com/office/officeart/2018/2/layout/IconVerticalSolidList"/>
    <dgm:cxn modelId="{48AF21CB-8719-40BB-BDA1-BD30B452F51F}" type="presParOf" srcId="{4AEAAEF2-456B-490C-8B58-473411BF0647}" destId="{0A08F700-4716-489C-AE6A-43FA4DB80E64}" srcOrd="0" destOrd="0" presId="urn:microsoft.com/office/officeart/2018/2/layout/IconVerticalSolidList"/>
    <dgm:cxn modelId="{B9656174-0FA6-402D-88E2-1ED3462EF58E}" type="presParOf" srcId="{4AEAAEF2-456B-490C-8B58-473411BF0647}" destId="{FB7C6E8A-866C-45B8-9DDD-91C0EFCCC2CF}" srcOrd="1" destOrd="0" presId="urn:microsoft.com/office/officeart/2018/2/layout/IconVerticalSolidList"/>
    <dgm:cxn modelId="{940666DB-3AB9-4A07-AB2E-649C3F1C5B1A}" type="presParOf" srcId="{4AEAAEF2-456B-490C-8B58-473411BF0647}" destId="{B39716C4-65CD-4714-9631-DB3DC5DBCBFC}" srcOrd="2" destOrd="0" presId="urn:microsoft.com/office/officeart/2018/2/layout/IconVerticalSolidList"/>
    <dgm:cxn modelId="{84A26039-63DC-4390-A222-282FC57E9A62}" type="presParOf" srcId="{4AEAAEF2-456B-490C-8B58-473411BF0647}" destId="{996F2CE2-978E-44C9-A1C2-3F3DD94A395A}" srcOrd="3" destOrd="0" presId="urn:microsoft.com/office/officeart/2018/2/layout/IconVerticalSolidList"/>
    <dgm:cxn modelId="{82F78595-C646-466F-959D-97A6C1C884C2}" type="presParOf" srcId="{5B782AFF-29DF-452E-97F2-982077804DB2}" destId="{ED72835A-5191-41E9-B76E-D4FB0EA65BD2}" srcOrd="3" destOrd="0" presId="urn:microsoft.com/office/officeart/2018/2/layout/IconVerticalSolidList"/>
    <dgm:cxn modelId="{65FD6BD8-F095-4681-BC18-F3CD6DDBB275}" type="presParOf" srcId="{5B782AFF-29DF-452E-97F2-982077804DB2}" destId="{BBD7A98A-094F-4517-AC78-A287F3FCB989}" srcOrd="4" destOrd="0" presId="urn:microsoft.com/office/officeart/2018/2/layout/IconVerticalSolidList"/>
    <dgm:cxn modelId="{56F6ACFE-58A8-44D2-9CFD-CAF6B8EE954B}" type="presParOf" srcId="{BBD7A98A-094F-4517-AC78-A287F3FCB989}" destId="{EF508BFF-ABCF-46FF-8C4A-DFAD440E57E8}" srcOrd="0" destOrd="0" presId="urn:microsoft.com/office/officeart/2018/2/layout/IconVerticalSolidList"/>
    <dgm:cxn modelId="{9400FCC8-590B-49F3-A74F-FB5E72497566}" type="presParOf" srcId="{BBD7A98A-094F-4517-AC78-A287F3FCB989}" destId="{77247241-7B0C-4864-96AB-00D1653B7014}" srcOrd="1" destOrd="0" presId="urn:microsoft.com/office/officeart/2018/2/layout/IconVerticalSolidList"/>
    <dgm:cxn modelId="{9DF39803-4011-427B-A439-D65380CE5A35}" type="presParOf" srcId="{BBD7A98A-094F-4517-AC78-A287F3FCB989}" destId="{84C2DB68-3FD9-4DBF-A683-70EB152AAA68}" srcOrd="2" destOrd="0" presId="urn:microsoft.com/office/officeart/2018/2/layout/IconVerticalSolidList"/>
    <dgm:cxn modelId="{692948D4-A864-46AA-A796-815508C44FB7}" type="presParOf" srcId="{BBD7A98A-094F-4517-AC78-A287F3FCB989}" destId="{96F27234-208E-47DA-98EB-8A9EE532159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ADB3B-2E87-46C3-B9E7-5C3A01180150}">
      <dsp:nvSpPr>
        <dsp:cNvPr id="0" name=""/>
        <dsp:cNvSpPr/>
      </dsp:nvSpPr>
      <dsp:spPr>
        <a:xfrm>
          <a:off x="0" y="642"/>
          <a:ext cx="6832212" cy="15038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0B985E-408E-456A-8943-83282C806941}">
      <dsp:nvSpPr>
        <dsp:cNvPr id="0" name=""/>
        <dsp:cNvSpPr/>
      </dsp:nvSpPr>
      <dsp:spPr>
        <a:xfrm>
          <a:off x="454916" y="339010"/>
          <a:ext cx="827120" cy="8271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7E53AEC-A9D9-4053-B21D-16FDCA7CD11F}">
      <dsp:nvSpPr>
        <dsp:cNvPr id="0" name=""/>
        <dsp:cNvSpPr/>
      </dsp:nvSpPr>
      <dsp:spPr>
        <a:xfrm>
          <a:off x="1736952" y="642"/>
          <a:ext cx="5095259"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marL="0" lvl="0" indent="0" algn="l" defTabSz="666750">
            <a:lnSpc>
              <a:spcPct val="90000"/>
            </a:lnSpc>
            <a:spcBef>
              <a:spcPct val="0"/>
            </a:spcBef>
            <a:spcAft>
              <a:spcPct val="35000"/>
            </a:spcAft>
            <a:buNone/>
          </a:pPr>
          <a:r>
            <a:rPr lang="es-ES" sz="1500" b="1" kern="1200"/>
            <a:t>Fase de prueba y demostración </a:t>
          </a:r>
          <a:r>
            <a:rPr lang="es-ES" sz="1500" kern="1200"/>
            <a:t>: Una vez se conocen las inquietudes del cliente, es el momento de sugerirle la solución  e intentar convencerlo de las ventajas que esta ofrece mediante la argumentación y la demostración.</a:t>
          </a:r>
          <a:endParaRPr lang="en-US" sz="1500" kern="1200"/>
        </a:p>
      </dsp:txBody>
      <dsp:txXfrm>
        <a:off x="1736952" y="642"/>
        <a:ext cx="5095259" cy="1503855"/>
      </dsp:txXfrm>
    </dsp:sp>
    <dsp:sp modelId="{0A08F700-4716-489C-AE6A-43FA4DB80E64}">
      <dsp:nvSpPr>
        <dsp:cNvPr id="0" name=""/>
        <dsp:cNvSpPr/>
      </dsp:nvSpPr>
      <dsp:spPr>
        <a:xfrm>
          <a:off x="0" y="1880461"/>
          <a:ext cx="6832212" cy="15038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7C6E8A-866C-45B8-9DDD-91C0EFCCC2CF}">
      <dsp:nvSpPr>
        <dsp:cNvPr id="0" name=""/>
        <dsp:cNvSpPr/>
      </dsp:nvSpPr>
      <dsp:spPr>
        <a:xfrm>
          <a:off x="454916" y="2218829"/>
          <a:ext cx="827120" cy="8271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96F2CE2-978E-44C9-A1C2-3F3DD94A395A}">
      <dsp:nvSpPr>
        <dsp:cNvPr id="0" name=""/>
        <dsp:cNvSpPr/>
      </dsp:nvSpPr>
      <dsp:spPr>
        <a:xfrm>
          <a:off x="1736952" y="1880461"/>
          <a:ext cx="5095259"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marL="0" lvl="0" indent="0" algn="l" defTabSz="666750">
            <a:lnSpc>
              <a:spcPct val="90000"/>
            </a:lnSpc>
            <a:spcBef>
              <a:spcPct val="0"/>
            </a:spcBef>
            <a:spcAft>
              <a:spcPct val="35000"/>
            </a:spcAft>
            <a:buNone/>
          </a:pPr>
          <a:r>
            <a:rPr lang="es-ES" sz="1500" b="1" kern="1200"/>
            <a:t>Fase de cierre: </a:t>
          </a:r>
          <a:endParaRPr lang="en-US" sz="1500" kern="1200"/>
        </a:p>
      </dsp:txBody>
      <dsp:txXfrm>
        <a:off x="1736952" y="1880461"/>
        <a:ext cx="5095259" cy="1503855"/>
      </dsp:txXfrm>
    </dsp:sp>
    <dsp:sp modelId="{EF508BFF-ABCF-46FF-8C4A-DFAD440E57E8}">
      <dsp:nvSpPr>
        <dsp:cNvPr id="0" name=""/>
        <dsp:cNvSpPr/>
      </dsp:nvSpPr>
      <dsp:spPr>
        <a:xfrm>
          <a:off x="0" y="3760280"/>
          <a:ext cx="6832212" cy="15038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247241-7B0C-4864-96AB-00D1653B7014}">
      <dsp:nvSpPr>
        <dsp:cNvPr id="0" name=""/>
        <dsp:cNvSpPr/>
      </dsp:nvSpPr>
      <dsp:spPr>
        <a:xfrm>
          <a:off x="454916" y="4098648"/>
          <a:ext cx="827120" cy="8271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6F27234-208E-47DA-98EB-8A9EE532159D}">
      <dsp:nvSpPr>
        <dsp:cNvPr id="0" name=""/>
        <dsp:cNvSpPr/>
      </dsp:nvSpPr>
      <dsp:spPr>
        <a:xfrm>
          <a:off x="1736952" y="3760280"/>
          <a:ext cx="5095259"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marL="0" lvl="0" indent="0" algn="l" defTabSz="666750">
            <a:lnSpc>
              <a:spcPct val="90000"/>
            </a:lnSpc>
            <a:spcBef>
              <a:spcPct val="0"/>
            </a:spcBef>
            <a:spcAft>
              <a:spcPct val="35000"/>
            </a:spcAft>
            <a:buNone/>
          </a:pPr>
          <a:r>
            <a:rPr lang="es-ES" sz="1500" b="1" kern="1200"/>
            <a:t>Fase de seguimiento</a:t>
          </a:r>
          <a:endParaRPr lang="en-US" sz="1500" kern="1200"/>
        </a:p>
      </dsp:txBody>
      <dsp:txXfrm>
        <a:off x="1736952" y="3760280"/>
        <a:ext cx="5095259" cy="150385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42876D21-E4D6-0934-5EF7-05E36E73C3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AA8AE6E0-0DF3-4491-BE39-8584941CD3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D2F593-B1CA-47E5-B54F-98AD6EAFE053}" type="datetimeFigureOut">
              <a:rPr lang="es-ES" smtClean="0"/>
              <a:t>22/09/2024</a:t>
            </a:fld>
            <a:endParaRPr lang="es-ES"/>
          </a:p>
        </p:txBody>
      </p:sp>
      <p:sp>
        <p:nvSpPr>
          <p:cNvPr id="4" name="Marcador de pie de página 3">
            <a:extLst>
              <a:ext uri="{FF2B5EF4-FFF2-40B4-BE49-F238E27FC236}">
                <a16:creationId xmlns:a16="http://schemas.microsoft.com/office/drawing/2014/main" id="{E13D149B-DDCF-3FC5-DCFC-15551531D8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8730DEF8-FCD4-A856-C645-D5F6C0358E1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4E051F6-85FB-4313-A0E2-5C679B77D724}" type="slidenum">
              <a:rPr lang="es-ES" smtClean="0"/>
              <a:t>‹Nº›</a:t>
            </a:fld>
            <a:endParaRPr lang="es-ES"/>
          </a:p>
        </p:txBody>
      </p:sp>
    </p:spTree>
    <p:extLst>
      <p:ext uri="{BB962C8B-B14F-4D97-AF65-F5344CB8AC3E}">
        <p14:creationId xmlns:p14="http://schemas.microsoft.com/office/powerpoint/2010/main" val="1088004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666BCC-2165-4C1E-B157-C7E1FB0A4783}" type="datetimeFigureOut">
              <a:rPr lang="es-ES" smtClean="0"/>
              <a:t>22/09/2024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C852AF-48A4-4418-95DC-B100B4EBE35F}" type="slidenum">
              <a:rPr lang="es-ES" smtClean="0"/>
              <a:t>‹Nº›</a:t>
            </a:fld>
            <a:endParaRPr lang="es-ES"/>
          </a:p>
        </p:txBody>
      </p:sp>
    </p:spTree>
    <p:extLst>
      <p:ext uri="{BB962C8B-B14F-4D97-AF65-F5344CB8AC3E}">
        <p14:creationId xmlns:p14="http://schemas.microsoft.com/office/powerpoint/2010/main" val="787721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9/22/2024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9/22/2024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9/22/2024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9/22/2024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9/22/2024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9/22/2024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1DA6C2-77D0-9C9C-CE81-24A9F21E4503}"/>
              </a:ext>
            </a:extLst>
          </p:cNvPr>
          <p:cNvSpPr>
            <a:spLocks noGrp="1"/>
          </p:cNvSpPr>
          <p:nvPr>
            <p:ph type="ctrTitle"/>
          </p:nvPr>
        </p:nvSpPr>
        <p:spPr>
          <a:xfrm>
            <a:off x="1490133" y="2700868"/>
            <a:ext cx="10701867" cy="1904999"/>
          </a:xfrm>
        </p:spPr>
        <p:txBody>
          <a:bodyPr>
            <a:normAutofit/>
          </a:bodyPr>
          <a:lstStyle/>
          <a:p>
            <a:r>
              <a:rPr lang="es-ES" sz="3600" b="1" dirty="0">
                <a:solidFill>
                  <a:schemeClr val="accent1"/>
                </a:solidFill>
              </a:rPr>
              <a:t>TEMA 2 PROMOCIÓN Y VENTA DE LOS SERVICIOS DE ESTÉTICA INTEGRAL</a:t>
            </a:r>
          </a:p>
        </p:txBody>
      </p:sp>
    </p:spTree>
    <p:extLst>
      <p:ext uri="{BB962C8B-B14F-4D97-AF65-F5344CB8AC3E}">
        <p14:creationId xmlns:p14="http://schemas.microsoft.com/office/powerpoint/2010/main" val="1789272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2F0D7F1-3AA3-41FE-962C-5DB0B5A9B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4C17A32D-661C-4A7D-B00F-ED07721E9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s-ES"/>
            </a:p>
          </p:txBody>
        </p:sp>
        <p:sp>
          <p:nvSpPr>
            <p:cNvPr id="13" name="Freeform 12">
              <a:extLst>
                <a:ext uri="{FF2B5EF4-FFF2-40B4-BE49-F238E27FC236}">
                  <a16:creationId xmlns:a16="http://schemas.microsoft.com/office/drawing/2014/main" id="{14934C4F-A6E0-4531-BCA6-E0299B443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s-ES"/>
            </a:p>
          </p:txBody>
        </p:sp>
        <p:sp>
          <p:nvSpPr>
            <p:cNvPr id="14" name="Freeform 13">
              <a:extLst>
                <a:ext uri="{FF2B5EF4-FFF2-40B4-BE49-F238E27FC236}">
                  <a16:creationId xmlns:a16="http://schemas.microsoft.com/office/drawing/2014/main" id="{CBC56C65-6D5F-44BD-987D-CB705ECD82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s-ES"/>
            </a:p>
          </p:txBody>
        </p:sp>
        <p:sp>
          <p:nvSpPr>
            <p:cNvPr id="15" name="Freeform 14">
              <a:extLst>
                <a:ext uri="{FF2B5EF4-FFF2-40B4-BE49-F238E27FC236}">
                  <a16:creationId xmlns:a16="http://schemas.microsoft.com/office/drawing/2014/main" id="{12F08DB5-0184-4523-A76B-F3BE3B64C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s-ES"/>
            </a:p>
          </p:txBody>
        </p:sp>
        <p:sp>
          <p:nvSpPr>
            <p:cNvPr id="16" name="Freeform 15">
              <a:extLst>
                <a:ext uri="{FF2B5EF4-FFF2-40B4-BE49-F238E27FC236}">
                  <a16:creationId xmlns:a16="http://schemas.microsoft.com/office/drawing/2014/main" id="{9F92F39F-8BE5-4422-975B-806D8763E7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s-ES"/>
            </a:p>
          </p:txBody>
        </p:sp>
        <p:sp>
          <p:nvSpPr>
            <p:cNvPr id="17" name="Freeform 16">
              <a:extLst>
                <a:ext uri="{FF2B5EF4-FFF2-40B4-BE49-F238E27FC236}">
                  <a16:creationId xmlns:a16="http://schemas.microsoft.com/office/drawing/2014/main" id="{5B45B674-93EA-4CB2-8BFE-4DD11ECB2D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s-ES"/>
            </a:p>
          </p:txBody>
        </p:sp>
        <p:sp>
          <p:nvSpPr>
            <p:cNvPr id="18" name="Freeform 17">
              <a:extLst>
                <a:ext uri="{FF2B5EF4-FFF2-40B4-BE49-F238E27FC236}">
                  <a16:creationId xmlns:a16="http://schemas.microsoft.com/office/drawing/2014/main" id="{B9F663F7-D512-43BF-A60F-548158DD2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s-ES"/>
            </a:p>
          </p:txBody>
        </p:sp>
        <p:sp>
          <p:nvSpPr>
            <p:cNvPr id="19" name="Freeform 18">
              <a:extLst>
                <a:ext uri="{FF2B5EF4-FFF2-40B4-BE49-F238E27FC236}">
                  <a16:creationId xmlns:a16="http://schemas.microsoft.com/office/drawing/2014/main" id="{F5792ABF-EE75-49E2-A0E0-3247D09E5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s-ES"/>
            </a:p>
          </p:txBody>
        </p:sp>
        <p:sp>
          <p:nvSpPr>
            <p:cNvPr id="20" name="Freeform 19">
              <a:extLst>
                <a:ext uri="{FF2B5EF4-FFF2-40B4-BE49-F238E27FC236}">
                  <a16:creationId xmlns:a16="http://schemas.microsoft.com/office/drawing/2014/main" id="{D6862EA5-AD9D-43A8-B7D6-57A620D202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s-ES"/>
            </a:p>
          </p:txBody>
        </p:sp>
        <p:sp>
          <p:nvSpPr>
            <p:cNvPr id="21" name="Freeform 20">
              <a:extLst>
                <a:ext uri="{FF2B5EF4-FFF2-40B4-BE49-F238E27FC236}">
                  <a16:creationId xmlns:a16="http://schemas.microsoft.com/office/drawing/2014/main" id="{56312FE8-78B6-4653-92B0-7ADC66B3B7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s-ES"/>
            </a:p>
          </p:txBody>
        </p:sp>
        <p:sp>
          <p:nvSpPr>
            <p:cNvPr id="22" name="Freeform 21">
              <a:extLst>
                <a:ext uri="{FF2B5EF4-FFF2-40B4-BE49-F238E27FC236}">
                  <a16:creationId xmlns:a16="http://schemas.microsoft.com/office/drawing/2014/main" id="{E6DC1169-7F5B-490D-BE24-C32167EBB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s-ES"/>
            </a:p>
          </p:txBody>
        </p:sp>
        <p:sp>
          <p:nvSpPr>
            <p:cNvPr id="23" name="Freeform 22">
              <a:extLst>
                <a:ext uri="{FF2B5EF4-FFF2-40B4-BE49-F238E27FC236}">
                  <a16:creationId xmlns:a16="http://schemas.microsoft.com/office/drawing/2014/main" id="{74759D47-CB5B-46A1-8BDF-546FF6071E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s-ES"/>
            </a:p>
          </p:txBody>
        </p:sp>
      </p:grpSp>
      <p:grpSp>
        <p:nvGrpSpPr>
          <p:cNvPr id="25" name="Group 24">
            <a:extLst>
              <a:ext uri="{FF2B5EF4-FFF2-40B4-BE49-F238E27FC236}">
                <a16:creationId xmlns:a16="http://schemas.microsoft.com/office/drawing/2014/main" id="{FA955F5D-8B25-4A69-9A86-1963D8A5C5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26" name="Freeform 27">
              <a:extLst>
                <a:ext uri="{FF2B5EF4-FFF2-40B4-BE49-F238E27FC236}">
                  <a16:creationId xmlns:a16="http://schemas.microsoft.com/office/drawing/2014/main" id="{A4215EA8-B880-40B5-BCFF-DCFCE9C46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s-ES"/>
            </a:p>
          </p:txBody>
        </p:sp>
        <p:sp>
          <p:nvSpPr>
            <p:cNvPr id="27" name="Freeform 28">
              <a:extLst>
                <a:ext uri="{FF2B5EF4-FFF2-40B4-BE49-F238E27FC236}">
                  <a16:creationId xmlns:a16="http://schemas.microsoft.com/office/drawing/2014/main" id="{4FBCFB3E-4A32-4040-A28F-B296CE90C8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s-ES"/>
            </a:p>
          </p:txBody>
        </p:sp>
        <p:sp>
          <p:nvSpPr>
            <p:cNvPr id="28" name="Freeform 29">
              <a:extLst>
                <a:ext uri="{FF2B5EF4-FFF2-40B4-BE49-F238E27FC236}">
                  <a16:creationId xmlns:a16="http://schemas.microsoft.com/office/drawing/2014/main" id="{89CE682E-721B-41C1-8F59-A68EEBC50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s-ES"/>
            </a:p>
          </p:txBody>
        </p:sp>
        <p:sp>
          <p:nvSpPr>
            <p:cNvPr id="29" name="Freeform 30">
              <a:extLst>
                <a:ext uri="{FF2B5EF4-FFF2-40B4-BE49-F238E27FC236}">
                  <a16:creationId xmlns:a16="http://schemas.microsoft.com/office/drawing/2014/main" id="{5C9C7739-9AD6-4B85-A486-C92E99CD8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s-ES"/>
            </a:p>
          </p:txBody>
        </p:sp>
        <p:sp>
          <p:nvSpPr>
            <p:cNvPr id="30" name="Freeform 31">
              <a:extLst>
                <a:ext uri="{FF2B5EF4-FFF2-40B4-BE49-F238E27FC236}">
                  <a16:creationId xmlns:a16="http://schemas.microsoft.com/office/drawing/2014/main" id="{5C48EE9C-CD0F-4779-9399-65AC7632BC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s-ES"/>
            </a:p>
          </p:txBody>
        </p:sp>
        <p:sp>
          <p:nvSpPr>
            <p:cNvPr id="31" name="Freeform 32">
              <a:extLst>
                <a:ext uri="{FF2B5EF4-FFF2-40B4-BE49-F238E27FC236}">
                  <a16:creationId xmlns:a16="http://schemas.microsoft.com/office/drawing/2014/main" id="{4D0D1044-849F-4C27-A652-D2910B840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s-ES"/>
            </a:p>
          </p:txBody>
        </p:sp>
        <p:sp>
          <p:nvSpPr>
            <p:cNvPr id="32" name="Freeform 33">
              <a:extLst>
                <a:ext uri="{FF2B5EF4-FFF2-40B4-BE49-F238E27FC236}">
                  <a16:creationId xmlns:a16="http://schemas.microsoft.com/office/drawing/2014/main" id="{37B7AEAD-E626-4827-B5EF-F9DD361C8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s-ES"/>
            </a:p>
          </p:txBody>
        </p:sp>
        <p:sp>
          <p:nvSpPr>
            <p:cNvPr id="33" name="Freeform 34">
              <a:extLst>
                <a:ext uri="{FF2B5EF4-FFF2-40B4-BE49-F238E27FC236}">
                  <a16:creationId xmlns:a16="http://schemas.microsoft.com/office/drawing/2014/main" id="{D97C048D-34F0-45AB-9C46-0A797344CB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s-ES"/>
            </a:p>
          </p:txBody>
        </p:sp>
        <p:sp>
          <p:nvSpPr>
            <p:cNvPr id="34" name="Freeform 35">
              <a:extLst>
                <a:ext uri="{FF2B5EF4-FFF2-40B4-BE49-F238E27FC236}">
                  <a16:creationId xmlns:a16="http://schemas.microsoft.com/office/drawing/2014/main" id="{3D70364F-56BC-43CE-BD82-E6065E8B7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s-ES"/>
            </a:p>
          </p:txBody>
        </p:sp>
        <p:sp>
          <p:nvSpPr>
            <p:cNvPr id="35" name="Freeform 36">
              <a:extLst>
                <a:ext uri="{FF2B5EF4-FFF2-40B4-BE49-F238E27FC236}">
                  <a16:creationId xmlns:a16="http://schemas.microsoft.com/office/drawing/2014/main" id="{F00D1134-DA53-4E46-A37D-77B2B74F8E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s-ES"/>
            </a:p>
          </p:txBody>
        </p:sp>
        <p:sp>
          <p:nvSpPr>
            <p:cNvPr id="36" name="Freeform 37">
              <a:extLst>
                <a:ext uri="{FF2B5EF4-FFF2-40B4-BE49-F238E27FC236}">
                  <a16:creationId xmlns:a16="http://schemas.microsoft.com/office/drawing/2014/main" id="{9971E03E-2FA8-4F0F-A287-58C7B09190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s-ES"/>
            </a:p>
          </p:txBody>
        </p:sp>
        <p:sp>
          <p:nvSpPr>
            <p:cNvPr id="37" name="Freeform 38">
              <a:extLst>
                <a:ext uri="{FF2B5EF4-FFF2-40B4-BE49-F238E27FC236}">
                  <a16:creationId xmlns:a16="http://schemas.microsoft.com/office/drawing/2014/main" id="{1139B5CD-D486-4C27-9AD1-9E856E260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s-ES"/>
            </a:p>
          </p:txBody>
        </p:sp>
      </p:grpSp>
      <p:sp>
        <p:nvSpPr>
          <p:cNvPr id="39" name="Rectangle 38">
            <a:extLst>
              <a:ext uri="{FF2B5EF4-FFF2-40B4-BE49-F238E27FC236}">
                <a16:creationId xmlns:a16="http://schemas.microsoft.com/office/drawing/2014/main" id="{7930CC7B-1674-4BB1-B36F-D9B325A42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41" name="Freeform 11">
            <a:extLst>
              <a:ext uri="{FF2B5EF4-FFF2-40B4-BE49-F238E27FC236}">
                <a16:creationId xmlns:a16="http://schemas.microsoft.com/office/drawing/2014/main" id="{05C24618-074C-47D2-A727-57045F7E67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s-ES"/>
          </a:p>
        </p:txBody>
      </p:sp>
      <p:sp>
        <p:nvSpPr>
          <p:cNvPr id="43" name="Rectangle 42">
            <a:extLst>
              <a:ext uri="{FF2B5EF4-FFF2-40B4-BE49-F238E27FC236}">
                <a16:creationId xmlns:a16="http://schemas.microsoft.com/office/drawing/2014/main" id="{B5E4CBEC-18A2-4509-A45D-D5E653582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5BE552CC-04C9-48AA-A88B-E5FF1C554CA1}"/>
              </a:ext>
            </a:extLst>
          </p:cNvPr>
          <p:cNvSpPr txBox="1"/>
          <p:nvPr/>
        </p:nvSpPr>
        <p:spPr>
          <a:xfrm>
            <a:off x="1259893" y="3101093"/>
            <a:ext cx="2454052" cy="3029344"/>
          </a:xfrm>
          <a:prstGeom prst="rect">
            <a:avLst/>
          </a:prstGeom>
        </p:spPr>
        <p:txBody>
          <a:bodyPr vert="horz" lIns="91440" tIns="45720" rIns="91440" bIns="45720" rtlCol="0" anchor="t">
            <a:normAutofit/>
          </a:bodyPr>
          <a:lstStyle/>
          <a:p>
            <a:pPr marL="0" marR="0" lvl="0" indent="0" fontAlgn="auto">
              <a:spcBef>
                <a:spcPct val="0"/>
              </a:spcBef>
              <a:spcAft>
                <a:spcPts val="600"/>
              </a:spcAft>
              <a:buClrTx/>
              <a:buSzTx/>
              <a:tabLst/>
              <a:defRPr/>
            </a:pPr>
            <a:r>
              <a:rPr kumimoji="0" lang="en-US" sz="3000" b="1" i="0" u="none" strike="noStrike" cap="none" spc="0" normalizeH="0" baseline="0" noProof="0">
                <a:ln>
                  <a:noFill/>
                </a:ln>
                <a:solidFill>
                  <a:schemeClr val="bg1"/>
                </a:solidFill>
                <a:effectLst/>
                <a:uLnTx/>
                <a:uFillTx/>
                <a:latin typeface="+mj-lt"/>
                <a:ea typeface="+mj-ea"/>
                <a:cs typeface="+mj-cs"/>
              </a:rPr>
              <a:t>ESTRATEGIAS EN LA VENTA DE TRATAMIENTOS INTEGRALES </a:t>
            </a:r>
          </a:p>
        </p:txBody>
      </p:sp>
      <p:sp>
        <p:nvSpPr>
          <p:cNvPr id="45" name="Freeform 11">
            <a:extLst>
              <a:ext uri="{FF2B5EF4-FFF2-40B4-BE49-F238E27FC236}">
                <a16:creationId xmlns:a16="http://schemas.microsoft.com/office/drawing/2014/main" id="{0A5EA4A7-4381-4FC6-AA9A-C9EA77B84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s-ES"/>
          </a:p>
        </p:txBody>
      </p:sp>
      <p:sp useBgFill="1">
        <p:nvSpPr>
          <p:cNvPr id="47" name="Rectangle 46">
            <a:extLst>
              <a:ext uri="{FF2B5EF4-FFF2-40B4-BE49-F238E27FC236}">
                <a16:creationId xmlns:a16="http://schemas.microsoft.com/office/drawing/2014/main" id="{E6295D53-0474-4725-85BE-1F15FCC2D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a:extLst>
              <a:ext uri="{FF2B5EF4-FFF2-40B4-BE49-F238E27FC236}">
                <a16:creationId xmlns:a16="http://schemas.microsoft.com/office/drawing/2014/main" id="{13C8985F-0406-50E3-2598-138B09029E07}"/>
              </a:ext>
            </a:extLst>
          </p:cNvPr>
          <p:cNvSpPr txBox="1"/>
          <p:nvPr/>
        </p:nvSpPr>
        <p:spPr>
          <a:xfrm>
            <a:off x="2189922" y="1614965"/>
            <a:ext cx="8752528" cy="369332"/>
          </a:xfrm>
          <a:prstGeom prst="rect">
            <a:avLst/>
          </a:prstGeom>
          <a:noFill/>
        </p:spPr>
        <p:txBody>
          <a:bodyPr wrap="square" rtlCol="0">
            <a:spAutoFit/>
          </a:bodyPr>
          <a:lstStyle/>
          <a:p>
            <a:endParaRPr lang="es-ES" dirty="0"/>
          </a:p>
        </p:txBody>
      </p:sp>
      <p:graphicFrame>
        <p:nvGraphicFramePr>
          <p:cNvPr id="7" name="CuadroTexto 4">
            <a:extLst>
              <a:ext uri="{FF2B5EF4-FFF2-40B4-BE49-F238E27FC236}">
                <a16:creationId xmlns:a16="http://schemas.microsoft.com/office/drawing/2014/main" id="{5D99A231-0E3B-92CF-7994-538A7C3D0935}"/>
              </a:ext>
            </a:extLst>
          </p:cNvPr>
          <p:cNvGraphicFramePr/>
          <p:nvPr>
            <p:extLst>
              <p:ext uri="{D42A27DB-BD31-4B8C-83A1-F6EECF244321}">
                <p14:modId xmlns:p14="http://schemas.microsoft.com/office/powerpoint/2010/main" val="3858383757"/>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2510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9" name="Rectangle 8">
            <a:extLst>
              <a:ext uri="{FF2B5EF4-FFF2-40B4-BE49-F238E27FC236}">
                <a16:creationId xmlns:a16="http://schemas.microsoft.com/office/drawing/2014/main" id="{0B0685DC-0CEE-482C-8A89-7A85EECA3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75DDDF2-F9A4-F705-0A27-19EB466B7CDB}"/>
              </a:ext>
            </a:extLst>
          </p:cNvPr>
          <p:cNvSpPr>
            <a:spLocks noGrp="1"/>
          </p:cNvSpPr>
          <p:nvPr>
            <p:ph type="title"/>
          </p:nvPr>
        </p:nvSpPr>
        <p:spPr>
          <a:xfrm>
            <a:off x="7855527" y="685800"/>
            <a:ext cx="3649085" cy="5225422"/>
          </a:xfrm>
        </p:spPr>
        <p:txBody>
          <a:bodyPr anchor="ctr">
            <a:normAutofit/>
          </a:bodyPr>
          <a:lstStyle/>
          <a:p>
            <a:r>
              <a:rPr lang="es-ES" dirty="0"/>
              <a:t>APLICACIÓN DE TÉCNICAS DE VENTA </a:t>
            </a:r>
          </a:p>
        </p:txBody>
      </p:sp>
      <p:sp>
        <p:nvSpPr>
          <p:cNvPr id="30" name="Rectangle 10">
            <a:extLst>
              <a:ext uri="{FF2B5EF4-FFF2-40B4-BE49-F238E27FC236}">
                <a16:creationId xmlns:a16="http://schemas.microsoft.com/office/drawing/2014/main" id="{A31628A5-06CF-426B-948A-59ED234C9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31" name="Marcador de contenido 3">
            <a:extLst>
              <a:ext uri="{FF2B5EF4-FFF2-40B4-BE49-F238E27FC236}">
                <a16:creationId xmlns:a16="http://schemas.microsoft.com/office/drawing/2014/main" id="{1B176092-100F-0C09-2EB8-E4BD3790C830}"/>
              </a:ext>
            </a:extLst>
          </p:cNvPr>
          <p:cNvSpPr>
            <a:spLocks noGrp="1"/>
          </p:cNvSpPr>
          <p:nvPr>
            <p:ph idx="1"/>
          </p:nvPr>
        </p:nvSpPr>
        <p:spPr>
          <a:xfrm>
            <a:off x="1101554" y="685800"/>
            <a:ext cx="5970162" cy="5225422"/>
          </a:xfrm>
        </p:spPr>
        <p:txBody>
          <a:bodyPr anchor="ctr">
            <a:normAutofit/>
          </a:bodyPr>
          <a:lstStyle/>
          <a:p>
            <a:pPr>
              <a:lnSpc>
                <a:spcPct val="90000"/>
              </a:lnSpc>
              <a:buFont typeface="Wingdings" panose="05000000000000000000" pitchFamily="2" charset="2"/>
              <a:buChar char="q"/>
            </a:pPr>
            <a:r>
              <a:rPr lang="es-ES" sz="1500"/>
              <a:t>MÉTODOS DE VENTA:</a:t>
            </a:r>
          </a:p>
          <a:p>
            <a:pPr>
              <a:lnSpc>
                <a:spcPct val="90000"/>
              </a:lnSpc>
              <a:buFont typeface="Wingdings" panose="05000000000000000000" pitchFamily="2" charset="2"/>
              <a:buChar char="Ø"/>
            </a:pPr>
            <a:r>
              <a:rPr lang="es-ES" sz="1500" b="1"/>
              <a:t>Conclusión directa</a:t>
            </a:r>
            <a:r>
              <a:rPr lang="es-ES" sz="1500"/>
              <a:t>: es la culminación de una buena presentación y argumentación. Si el profesional ha determinado correctamente las necesidades del cliente, el producto será el adecuado para satisfacerlas y el usuario no presentará resistencia.</a:t>
            </a:r>
          </a:p>
          <a:p>
            <a:pPr>
              <a:lnSpc>
                <a:spcPct val="90000"/>
              </a:lnSpc>
              <a:buFont typeface="Wingdings" panose="05000000000000000000" pitchFamily="2" charset="2"/>
              <a:buChar char="Ø"/>
            </a:pPr>
            <a:r>
              <a:rPr lang="es-ES" sz="1500" b="1"/>
              <a:t>Resumen: </a:t>
            </a:r>
            <a:r>
              <a:rPr lang="es-ES" sz="1500"/>
              <a:t>el profesional resume los aspectos para llegar a un acuerdo.</a:t>
            </a:r>
          </a:p>
          <a:p>
            <a:pPr>
              <a:lnSpc>
                <a:spcPct val="90000"/>
              </a:lnSpc>
              <a:buFont typeface="Wingdings" panose="05000000000000000000" pitchFamily="2" charset="2"/>
              <a:buChar char="Ø"/>
            </a:pPr>
            <a:r>
              <a:rPr lang="es-ES" sz="1500" b="1"/>
              <a:t>Balance: </a:t>
            </a:r>
            <a:r>
              <a:rPr lang="es-ES" sz="1500"/>
              <a:t>el profesional anota los aspectos positivos y los comenta en voz alta, dejando que el cliente diga los negativos.</a:t>
            </a:r>
          </a:p>
          <a:p>
            <a:pPr>
              <a:lnSpc>
                <a:spcPct val="90000"/>
              </a:lnSpc>
              <a:buFont typeface="Wingdings" panose="05000000000000000000" pitchFamily="2" charset="2"/>
              <a:buChar char="Ø"/>
            </a:pPr>
            <a:r>
              <a:rPr lang="es-ES" sz="1500" b="1"/>
              <a:t>Decisión mínima: </a:t>
            </a:r>
            <a:r>
              <a:rPr lang="es-ES" sz="1500"/>
              <a:t>el vendedor busca la decisión del cliente sobre detalles sin importancia.</a:t>
            </a:r>
          </a:p>
          <a:p>
            <a:pPr>
              <a:lnSpc>
                <a:spcPct val="90000"/>
              </a:lnSpc>
              <a:buFont typeface="Wingdings" panose="05000000000000000000" pitchFamily="2" charset="2"/>
              <a:buChar char="Ø"/>
            </a:pPr>
            <a:r>
              <a:rPr lang="es-ES" sz="1500" b="1"/>
              <a:t>Alternativa: </a:t>
            </a:r>
            <a:r>
              <a:rPr lang="es-ES" sz="1500"/>
              <a:t>se coloca al cliente en la situación de elegir entre dos opciones de compra.</a:t>
            </a:r>
          </a:p>
          <a:p>
            <a:pPr>
              <a:lnSpc>
                <a:spcPct val="90000"/>
              </a:lnSpc>
              <a:buFont typeface="Wingdings" panose="05000000000000000000" pitchFamily="2" charset="2"/>
              <a:buChar char="Ø"/>
            </a:pPr>
            <a:r>
              <a:rPr lang="es-ES" sz="1500" b="1"/>
              <a:t>Conclusión condicional: </a:t>
            </a:r>
            <a:r>
              <a:rPr lang="es-ES" sz="1500"/>
              <a:t>el cliente presenta una objeción y, antes de contestar, el vendedor le pregunta si da conformidad a su compra en el caso de resolver la objeción.</a:t>
            </a:r>
          </a:p>
          <a:p>
            <a:pPr>
              <a:lnSpc>
                <a:spcPct val="90000"/>
              </a:lnSpc>
              <a:buFont typeface="Wingdings" panose="05000000000000000000" pitchFamily="2" charset="2"/>
              <a:buChar char="Ø"/>
            </a:pPr>
            <a:endParaRPr lang="es-ES" sz="1500"/>
          </a:p>
        </p:txBody>
      </p:sp>
      <p:cxnSp>
        <p:nvCxnSpPr>
          <p:cNvPr id="32" name="Straight Connector 12">
            <a:extLst>
              <a:ext uri="{FF2B5EF4-FFF2-40B4-BE49-F238E27FC236}">
                <a16:creationId xmlns:a16="http://schemas.microsoft.com/office/drawing/2014/main" id="{2D902729-F83B-46AA-B572-057BD32A69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6041"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545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F6018F-C6AE-92A5-2447-E4C3B5847241}"/>
              </a:ext>
            </a:extLst>
          </p:cNvPr>
          <p:cNvSpPr>
            <a:spLocks noGrp="1"/>
          </p:cNvSpPr>
          <p:nvPr>
            <p:ph type="title"/>
          </p:nvPr>
        </p:nvSpPr>
        <p:spPr>
          <a:xfrm>
            <a:off x="2592926" y="624110"/>
            <a:ext cx="4790008" cy="1280890"/>
          </a:xfrm>
        </p:spPr>
        <p:txBody>
          <a:bodyPr>
            <a:normAutofit/>
          </a:bodyPr>
          <a:lstStyle/>
          <a:p>
            <a:r>
              <a:rPr lang="es-ES" dirty="0"/>
              <a:t>APLICACIÓN DE TÉCNICAS DE VENTA </a:t>
            </a:r>
            <a:endParaRPr lang="es-ES" b="1" i="1"/>
          </a:p>
        </p:txBody>
      </p:sp>
      <p:sp>
        <p:nvSpPr>
          <p:cNvPr id="3" name="Marcador de contenido 2">
            <a:extLst>
              <a:ext uri="{FF2B5EF4-FFF2-40B4-BE49-F238E27FC236}">
                <a16:creationId xmlns:a16="http://schemas.microsoft.com/office/drawing/2014/main" id="{2BD1E662-AC08-3DB9-E468-3046BC4D97E2}"/>
              </a:ext>
            </a:extLst>
          </p:cNvPr>
          <p:cNvSpPr>
            <a:spLocks noGrp="1"/>
          </p:cNvSpPr>
          <p:nvPr>
            <p:ph idx="1"/>
          </p:nvPr>
        </p:nvSpPr>
        <p:spPr>
          <a:xfrm>
            <a:off x="2589213" y="2040467"/>
            <a:ext cx="4802188" cy="3870755"/>
          </a:xfrm>
        </p:spPr>
        <p:txBody>
          <a:bodyPr>
            <a:normAutofit/>
          </a:bodyPr>
          <a:lstStyle/>
          <a:p>
            <a:pPr>
              <a:lnSpc>
                <a:spcPct val="90000"/>
              </a:lnSpc>
              <a:buFont typeface="Wingdings" panose="05000000000000000000" pitchFamily="2" charset="2"/>
              <a:buChar char="Ø"/>
            </a:pPr>
            <a:r>
              <a:rPr lang="es-ES" sz="1700" b="1" dirty="0"/>
              <a:t>Intimidación: </a:t>
            </a:r>
            <a:r>
              <a:rPr lang="es-ES" sz="1700" dirty="0"/>
              <a:t>se informa al cliente de lo que puede perder sino realiza la compra en ese momento.</a:t>
            </a:r>
          </a:p>
          <a:p>
            <a:pPr>
              <a:lnSpc>
                <a:spcPct val="90000"/>
              </a:lnSpc>
              <a:buFont typeface="Wingdings" panose="05000000000000000000" pitchFamily="2" charset="2"/>
              <a:buChar char="Ø"/>
            </a:pPr>
            <a:r>
              <a:rPr lang="es-ES" sz="1700" b="1" dirty="0"/>
              <a:t>Aflorar el problema y minimizarlo: </a:t>
            </a:r>
            <a:r>
              <a:rPr lang="es-ES" sz="1700" dirty="0"/>
              <a:t>hacerle admitir al cliente que solo existe una razón para no comprar, y minimizar dicha razón.</a:t>
            </a:r>
          </a:p>
          <a:p>
            <a:pPr>
              <a:lnSpc>
                <a:spcPct val="90000"/>
              </a:lnSpc>
              <a:buFont typeface="Wingdings" panose="05000000000000000000" pitchFamily="2" charset="2"/>
              <a:buChar char="Ø"/>
            </a:pPr>
            <a:r>
              <a:rPr lang="es-ES" sz="1700" b="1" dirty="0"/>
              <a:t>Anticipación de la posesión : </a:t>
            </a:r>
            <a:r>
              <a:rPr lang="es-ES" sz="1700" dirty="0"/>
              <a:t>dar al cliente la impresión de que ya es dueño del producto.</a:t>
            </a:r>
          </a:p>
          <a:p>
            <a:pPr>
              <a:lnSpc>
                <a:spcPct val="90000"/>
              </a:lnSpc>
              <a:buFont typeface="Wingdings" panose="05000000000000000000" pitchFamily="2" charset="2"/>
              <a:buChar char="Ø"/>
            </a:pPr>
            <a:r>
              <a:rPr lang="es-ES" sz="1700" b="1" dirty="0"/>
              <a:t>Hacer desear</a:t>
            </a:r>
            <a:r>
              <a:rPr lang="es-ES" sz="1700" dirty="0"/>
              <a:t>: informar al cliente de que no se le puede servir el producto en ese momento para crear el deseo de poseerlo.</a:t>
            </a:r>
          </a:p>
        </p:txBody>
      </p:sp>
      <p:pic>
        <p:nvPicPr>
          <p:cNvPr id="5" name="Picture 4">
            <a:extLst>
              <a:ext uri="{FF2B5EF4-FFF2-40B4-BE49-F238E27FC236}">
                <a16:creationId xmlns:a16="http://schemas.microsoft.com/office/drawing/2014/main" id="{827B0038-C21C-DCC7-4CE4-94AEBF3792FE}"/>
              </a:ext>
            </a:extLst>
          </p:cNvPr>
          <p:cNvPicPr>
            <a:picLocks noChangeAspect="1"/>
          </p:cNvPicPr>
          <p:nvPr/>
        </p:nvPicPr>
        <p:blipFill>
          <a:blip r:embed="rId2"/>
          <a:srcRect l="19007" r="41877" b="-2"/>
          <a:stretch/>
        </p:blipFill>
        <p:spPr>
          <a:xfrm>
            <a:off x="7736146" y="711199"/>
            <a:ext cx="3768466" cy="5419237"/>
          </a:xfrm>
          <a:prstGeom prst="rect">
            <a:avLst/>
          </a:prstGeom>
        </p:spPr>
      </p:pic>
    </p:spTree>
    <p:extLst>
      <p:ext uri="{BB962C8B-B14F-4D97-AF65-F5344CB8AC3E}">
        <p14:creationId xmlns:p14="http://schemas.microsoft.com/office/powerpoint/2010/main" val="3212484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EF7FFE-4D64-436F-AD94-4A93A062A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D4D9CC87-0E0B-4C62-BF07-D7891B462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pic>
        <p:nvPicPr>
          <p:cNvPr id="5" name="Picture 4" descr="Bolígrafo situado en la parte superior de una línea de firma">
            <a:extLst>
              <a:ext uri="{FF2B5EF4-FFF2-40B4-BE49-F238E27FC236}">
                <a16:creationId xmlns:a16="http://schemas.microsoft.com/office/drawing/2014/main" id="{58C445B7-9DEA-261A-BD02-FEBB34CFA858}"/>
              </a:ext>
            </a:extLst>
          </p:cNvPr>
          <p:cNvPicPr>
            <a:picLocks noChangeAspect="1"/>
          </p:cNvPicPr>
          <p:nvPr/>
        </p:nvPicPr>
        <p:blipFill>
          <a:blip r:embed="rId2"/>
          <a:srcRect l="55664" r="5769" b="-1"/>
          <a:stretch/>
        </p:blipFill>
        <p:spPr>
          <a:xfrm>
            <a:off x="8229598" y="10"/>
            <a:ext cx="3962401" cy="6857990"/>
          </a:xfrm>
          <a:prstGeom prst="rect">
            <a:avLst/>
          </a:prstGeom>
        </p:spPr>
      </p:pic>
      <p:sp>
        <p:nvSpPr>
          <p:cNvPr id="13" name="Freeform 5">
            <a:extLst>
              <a:ext uri="{FF2B5EF4-FFF2-40B4-BE49-F238E27FC236}">
                <a16:creationId xmlns:a16="http://schemas.microsoft.com/office/drawing/2014/main" id="{B7D7AEBC-DEC4-4C87-9581-41DA4DBEE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AF03E8F8-AE11-5B99-E9E9-5477536ABEEA}"/>
              </a:ext>
            </a:extLst>
          </p:cNvPr>
          <p:cNvSpPr>
            <a:spLocks noGrp="1"/>
          </p:cNvSpPr>
          <p:nvPr>
            <p:ph type="title"/>
          </p:nvPr>
        </p:nvSpPr>
        <p:spPr>
          <a:xfrm>
            <a:off x="541867" y="787400"/>
            <a:ext cx="7145866" cy="778933"/>
          </a:xfrm>
        </p:spPr>
        <p:txBody>
          <a:bodyPr anchor="ctr">
            <a:normAutofit/>
          </a:bodyPr>
          <a:lstStyle/>
          <a:p>
            <a:pPr>
              <a:lnSpc>
                <a:spcPct val="90000"/>
              </a:lnSpc>
            </a:pPr>
            <a:r>
              <a:rPr lang="es-ES" sz="2500">
                <a:solidFill>
                  <a:srgbClr val="FEFFFF"/>
                </a:solidFill>
              </a:rPr>
              <a:t>Métodos de respuesta que desarmen los pretextos.</a:t>
            </a:r>
          </a:p>
        </p:txBody>
      </p:sp>
      <p:sp>
        <p:nvSpPr>
          <p:cNvPr id="3" name="Marcador de contenido 2">
            <a:extLst>
              <a:ext uri="{FF2B5EF4-FFF2-40B4-BE49-F238E27FC236}">
                <a16:creationId xmlns:a16="http://schemas.microsoft.com/office/drawing/2014/main" id="{C5ED5144-BDCA-C5EB-0384-9486A56D6C8C}"/>
              </a:ext>
            </a:extLst>
          </p:cNvPr>
          <p:cNvSpPr>
            <a:spLocks noGrp="1"/>
          </p:cNvSpPr>
          <p:nvPr>
            <p:ph idx="1"/>
          </p:nvPr>
        </p:nvSpPr>
        <p:spPr>
          <a:xfrm>
            <a:off x="541866" y="2032000"/>
            <a:ext cx="7145867" cy="3879222"/>
          </a:xfrm>
        </p:spPr>
        <p:txBody>
          <a:bodyPr>
            <a:normAutofit/>
          </a:bodyPr>
          <a:lstStyle/>
          <a:p>
            <a:r>
              <a:rPr lang="es-ES" b="1" dirty="0">
                <a:solidFill>
                  <a:srgbClr val="FEFFFF"/>
                </a:solidFill>
              </a:rPr>
              <a:t>Compensatorio:</a:t>
            </a:r>
            <a:r>
              <a:rPr lang="es-ES" dirty="0">
                <a:solidFill>
                  <a:srgbClr val="FEFFFF"/>
                </a:solidFill>
              </a:rPr>
              <a:t> Consiste en aceptar parcialmente la objeción , pero compensándola con otros beneficios que obtendrá el cliente.</a:t>
            </a:r>
          </a:p>
          <a:p>
            <a:r>
              <a:rPr lang="es-ES" b="1" dirty="0">
                <a:solidFill>
                  <a:srgbClr val="FEFFFF"/>
                </a:solidFill>
              </a:rPr>
              <a:t>Desmentido directo: </a:t>
            </a:r>
            <a:r>
              <a:rPr lang="es-ES" dirty="0">
                <a:solidFill>
                  <a:srgbClr val="FEFFFF"/>
                </a:solidFill>
              </a:rPr>
              <a:t>Responde directamente la objeción convirtiéndola en pregunta.</a:t>
            </a:r>
          </a:p>
          <a:p>
            <a:r>
              <a:rPr lang="es-ES" b="1" dirty="0">
                <a:solidFill>
                  <a:srgbClr val="FEFFFF"/>
                </a:solidFill>
              </a:rPr>
              <a:t>Anticipación</a:t>
            </a:r>
            <a:r>
              <a:rPr lang="es-ES" dirty="0">
                <a:solidFill>
                  <a:srgbClr val="FEFFFF"/>
                </a:solidFill>
              </a:rPr>
              <a:t>: Permite responder objeciones frecuentes antes de que se planteen.</a:t>
            </a:r>
          </a:p>
          <a:p>
            <a:r>
              <a:rPr lang="es-ES" b="1">
                <a:solidFill>
                  <a:srgbClr val="FEFFFF"/>
                </a:solidFill>
              </a:rPr>
              <a:t>Positivismo: </a:t>
            </a:r>
            <a:r>
              <a:rPr lang="es-ES">
                <a:solidFill>
                  <a:srgbClr val="FEFFFF"/>
                </a:solidFill>
              </a:rPr>
              <a:t>Muestra el lado positivo de un argumento negativo expresado por el cliente.</a:t>
            </a:r>
          </a:p>
        </p:txBody>
      </p:sp>
    </p:spTree>
    <p:extLst>
      <p:ext uri="{BB962C8B-B14F-4D97-AF65-F5344CB8AC3E}">
        <p14:creationId xmlns:p14="http://schemas.microsoft.com/office/powerpoint/2010/main" val="1938550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224" name="Group 9223">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225"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s-ES"/>
            </a:p>
          </p:txBody>
        </p:sp>
        <p:sp>
          <p:nvSpPr>
            <p:cNvPr id="9226"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s-ES"/>
            </a:p>
          </p:txBody>
        </p:sp>
        <p:sp>
          <p:nvSpPr>
            <p:cNvPr id="9227"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s-ES"/>
            </a:p>
          </p:txBody>
        </p:sp>
        <p:sp>
          <p:nvSpPr>
            <p:cNvPr id="9228"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s-ES"/>
            </a:p>
          </p:txBody>
        </p:sp>
        <p:sp>
          <p:nvSpPr>
            <p:cNvPr id="9229"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s-ES"/>
            </a:p>
          </p:txBody>
        </p:sp>
        <p:sp>
          <p:nvSpPr>
            <p:cNvPr id="9230"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s-ES"/>
            </a:p>
          </p:txBody>
        </p:sp>
        <p:sp>
          <p:nvSpPr>
            <p:cNvPr id="9231"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s-ES"/>
            </a:p>
          </p:txBody>
        </p:sp>
        <p:sp>
          <p:nvSpPr>
            <p:cNvPr id="9232"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s-ES"/>
            </a:p>
          </p:txBody>
        </p:sp>
        <p:sp>
          <p:nvSpPr>
            <p:cNvPr id="9233"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s-ES"/>
            </a:p>
          </p:txBody>
        </p:sp>
        <p:sp>
          <p:nvSpPr>
            <p:cNvPr id="9234"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s-ES"/>
            </a:p>
          </p:txBody>
        </p:sp>
        <p:sp>
          <p:nvSpPr>
            <p:cNvPr id="9235"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s-ES"/>
            </a:p>
          </p:txBody>
        </p:sp>
        <p:sp>
          <p:nvSpPr>
            <p:cNvPr id="9236"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s-ES"/>
            </a:p>
          </p:txBody>
        </p:sp>
      </p:grpSp>
      <p:grpSp>
        <p:nvGrpSpPr>
          <p:cNvPr id="9238" name="Group 9237">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9239"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s-ES"/>
            </a:p>
          </p:txBody>
        </p:sp>
        <p:sp>
          <p:nvSpPr>
            <p:cNvPr id="9240"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s-ES"/>
            </a:p>
          </p:txBody>
        </p:sp>
        <p:sp>
          <p:nvSpPr>
            <p:cNvPr id="9241"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s-ES"/>
            </a:p>
          </p:txBody>
        </p:sp>
        <p:sp>
          <p:nvSpPr>
            <p:cNvPr id="9242"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s-ES"/>
            </a:p>
          </p:txBody>
        </p:sp>
        <p:sp>
          <p:nvSpPr>
            <p:cNvPr id="9243"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s-ES"/>
            </a:p>
          </p:txBody>
        </p:sp>
        <p:sp>
          <p:nvSpPr>
            <p:cNvPr id="9244"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s-ES"/>
            </a:p>
          </p:txBody>
        </p:sp>
        <p:sp>
          <p:nvSpPr>
            <p:cNvPr id="9245"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s-ES"/>
            </a:p>
          </p:txBody>
        </p:sp>
        <p:sp>
          <p:nvSpPr>
            <p:cNvPr id="9246"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s-ES"/>
            </a:p>
          </p:txBody>
        </p:sp>
        <p:sp>
          <p:nvSpPr>
            <p:cNvPr id="9247"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s-ES"/>
            </a:p>
          </p:txBody>
        </p:sp>
        <p:sp>
          <p:nvSpPr>
            <p:cNvPr id="9248"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s-ES"/>
            </a:p>
          </p:txBody>
        </p:sp>
        <p:sp>
          <p:nvSpPr>
            <p:cNvPr id="9249"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s-ES"/>
            </a:p>
          </p:txBody>
        </p:sp>
        <p:sp>
          <p:nvSpPr>
            <p:cNvPr id="9250"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s-ES"/>
            </a:p>
          </p:txBody>
        </p:sp>
      </p:grpSp>
      <p:sp>
        <p:nvSpPr>
          <p:cNvPr id="9252" name="Rectangle 9251">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9254" name="Freeform 11">
            <a:extLst>
              <a:ext uri="{FF2B5EF4-FFF2-40B4-BE49-F238E27FC236}">
                <a16:creationId xmlns:a16="http://schemas.microsoft.com/office/drawing/2014/main" id="{17BE9237-F367-4B09-A610-9AC21A4323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s-ES"/>
          </a:p>
        </p:txBody>
      </p:sp>
      <p:sp useBgFill="1">
        <p:nvSpPr>
          <p:cNvPr id="9256" name="Rectangle 9255">
            <a:extLst>
              <a:ext uri="{FF2B5EF4-FFF2-40B4-BE49-F238E27FC236}">
                <a16:creationId xmlns:a16="http://schemas.microsoft.com/office/drawing/2014/main" id="{FBFE3618-8387-4153-870E-99EA1B978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1 Título">
            <a:extLst>
              <a:ext uri="{FF2B5EF4-FFF2-40B4-BE49-F238E27FC236}">
                <a16:creationId xmlns:a16="http://schemas.microsoft.com/office/drawing/2014/main" id="{3AB0EAA0-A1E9-9C9C-0CF0-7512E093E04F}"/>
              </a:ext>
            </a:extLst>
          </p:cNvPr>
          <p:cNvSpPr>
            <a:spLocks noGrp="1"/>
          </p:cNvSpPr>
          <p:nvPr>
            <p:ph type="title"/>
          </p:nvPr>
        </p:nvSpPr>
        <p:spPr>
          <a:xfrm>
            <a:off x="649224" y="645106"/>
            <a:ext cx="3650279" cy="1259894"/>
          </a:xfrm>
        </p:spPr>
        <p:txBody>
          <a:bodyPr vert="horz" lIns="91440" tIns="45720" rIns="91440" bIns="45720" rtlCol="0" anchor="t">
            <a:normAutofit/>
          </a:bodyPr>
          <a:lstStyle/>
          <a:p>
            <a:r>
              <a:rPr lang="en-US" altLang="es-ES" sz="3600" b="1" dirty="0"/>
              <a:t>1. VENTA DE SERVICIOS</a:t>
            </a:r>
          </a:p>
        </p:txBody>
      </p:sp>
      <p:sp>
        <p:nvSpPr>
          <p:cNvPr id="9258" name="Rectangle 9257">
            <a:extLst>
              <a:ext uri="{FF2B5EF4-FFF2-40B4-BE49-F238E27FC236}">
                <a16:creationId xmlns:a16="http://schemas.microsoft.com/office/drawing/2014/main" id="{BB99A42A-5548-4BB8-9115-A05821C36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9219" name="2 Marcador de texto">
            <a:extLst>
              <a:ext uri="{FF2B5EF4-FFF2-40B4-BE49-F238E27FC236}">
                <a16:creationId xmlns:a16="http://schemas.microsoft.com/office/drawing/2014/main" id="{6C5FA2BA-CE6A-3B8D-6723-0B891ED60EEE}"/>
              </a:ext>
            </a:extLst>
          </p:cNvPr>
          <p:cNvSpPr>
            <a:spLocks noGrp="1"/>
          </p:cNvSpPr>
          <p:nvPr>
            <p:ph type="body" idx="2"/>
          </p:nvPr>
        </p:nvSpPr>
        <p:spPr>
          <a:xfrm>
            <a:off x="420691" y="1905000"/>
            <a:ext cx="3878812" cy="3987853"/>
          </a:xfrm>
        </p:spPr>
        <p:txBody>
          <a:bodyPr vert="horz" lIns="91440" tIns="45720" rIns="91440" bIns="45720" rtlCol="0">
            <a:normAutofit/>
          </a:bodyPr>
          <a:lstStyle/>
          <a:p>
            <a:pPr>
              <a:buFont typeface="Wingdings 3" charset="2"/>
              <a:buChar char=""/>
            </a:pPr>
            <a:r>
              <a:rPr lang="en-US" altLang="es-ES" sz="1600" dirty="0" err="1"/>
              <a:t>Cuando</a:t>
            </a:r>
            <a:r>
              <a:rPr lang="en-US" altLang="es-ES" sz="1600" dirty="0"/>
              <a:t> un cliente </a:t>
            </a:r>
            <a:r>
              <a:rPr lang="en-US" altLang="es-ES" sz="1600" dirty="0" err="1"/>
              <a:t>acude</a:t>
            </a:r>
            <a:r>
              <a:rPr lang="en-US" altLang="es-ES" sz="1600" dirty="0"/>
              <a:t> a un </a:t>
            </a:r>
            <a:r>
              <a:rPr lang="en-US" altLang="es-ES" sz="1600" dirty="0" err="1"/>
              <a:t>centro</a:t>
            </a:r>
            <a:r>
              <a:rPr lang="en-US" altLang="es-ES" sz="1600" dirty="0"/>
              <a:t> </a:t>
            </a:r>
            <a:r>
              <a:rPr lang="en-US" altLang="es-ES" sz="1600" dirty="0" err="1"/>
              <a:t>estético</a:t>
            </a:r>
            <a:r>
              <a:rPr lang="en-US" altLang="es-ES" sz="1600" dirty="0"/>
              <a:t> es </a:t>
            </a:r>
            <a:r>
              <a:rPr lang="en-US" altLang="es-ES" sz="1600" dirty="0" err="1"/>
              <a:t>lógico</a:t>
            </a:r>
            <a:r>
              <a:rPr lang="en-US" altLang="es-ES" sz="1600" dirty="0"/>
              <a:t> </a:t>
            </a:r>
            <a:r>
              <a:rPr lang="en-US" altLang="es-ES" sz="1600" dirty="0" err="1"/>
              <a:t>pensar</a:t>
            </a:r>
            <a:r>
              <a:rPr lang="en-US" altLang="es-ES" sz="1600" dirty="0"/>
              <a:t> que se </a:t>
            </a:r>
            <a:r>
              <a:rPr lang="en-US" altLang="es-ES" sz="1600" dirty="0" err="1"/>
              <a:t>va</a:t>
            </a:r>
            <a:r>
              <a:rPr lang="en-US" altLang="es-ES" sz="1600" dirty="0"/>
              <a:t> a </a:t>
            </a:r>
            <a:r>
              <a:rPr lang="en-US" altLang="es-ES" sz="1600" dirty="0" err="1"/>
              <a:t>producir</a:t>
            </a:r>
            <a:r>
              <a:rPr lang="en-US" altLang="es-ES" sz="1600" dirty="0"/>
              <a:t> una </a:t>
            </a:r>
            <a:r>
              <a:rPr lang="en-US" altLang="es-ES" sz="1600" dirty="0" err="1"/>
              <a:t>venta</a:t>
            </a:r>
            <a:r>
              <a:rPr lang="en-US" altLang="es-ES" sz="1600" dirty="0"/>
              <a:t>, </a:t>
            </a:r>
            <a:r>
              <a:rPr lang="en-US" altLang="es-ES" sz="1600" dirty="0" err="1"/>
              <a:t>pero</a:t>
            </a:r>
            <a:r>
              <a:rPr lang="en-US" altLang="es-ES" sz="1600" dirty="0"/>
              <a:t> </a:t>
            </a:r>
            <a:r>
              <a:rPr lang="en-US" altLang="es-ES" sz="1600" dirty="0" err="1"/>
              <a:t>atenderlo</a:t>
            </a:r>
            <a:r>
              <a:rPr lang="en-US" altLang="es-ES" sz="1600" dirty="0"/>
              <a:t> no es vender </a:t>
            </a:r>
            <a:r>
              <a:rPr lang="en-US" altLang="es-ES" sz="1600" dirty="0" err="1"/>
              <a:t>sino</a:t>
            </a:r>
            <a:r>
              <a:rPr lang="en-US" altLang="es-ES" sz="1600" dirty="0"/>
              <a:t> </a:t>
            </a:r>
            <a:r>
              <a:rPr lang="en-US" altLang="es-ES" sz="1600" dirty="0" err="1"/>
              <a:t>efectuar</a:t>
            </a:r>
            <a:r>
              <a:rPr lang="en-US" altLang="es-ES" sz="1600" dirty="0"/>
              <a:t> una </a:t>
            </a:r>
            <a:r>
              <a:rPr lang="en-US" altLang="es-ES" sz="1600" dirty="0" err="1"/>
              <a:t>transacción</a:t>
            </a:r>
            <a:r>
              <a:rPr lang="en-US" altLang="es-ES" sz="1600" dirty="0"/>
              <a:t> </a:t>
            </a:r>
            <a:r>
              <a:rPr lang="en-US" altLang="es-ES" sz="1600" dirty="0" err="1"/>
              <a:t>comercial</a:t>
            </a:r>
            <a:r>
              <a:rPr lang="en-US" altLang="es-ES" sz="1600" dirty="0"/>
              <a:t>( </a:t>
            </a:r>
            <a:r>
              <a:rPr lang="en-US" altLang="es-ES" sz="1600" dirty="0" err="1"/>
              <a:t>realización</a:t>
            </a:r>
            <a:r>
              <a:rPr lang="en-US" altLang="es-ES" sz="1600" dirty="0"/>
              <a:t> de un </a:t>
            </a:r>
            <a:r>
              <a:rPr lang="en-US" altLang="es-ES" sz="1600" dirty="0" err="1"/>
              <a:t>servicio</a:t>
            </a:r>
            <a:r>
              <a:rPr lang="en-US" altLang="es-ES" sz="1600" dirty="0"/>
              <a:t> a </a:t>
            </a:r>
            <a:r>
              <a:rPr lang="en-US" altLang="es-ES" sz="1600" dirty="0" err="1"/>
              <a:t>cambio</a:t>
            </a:r>
            <a:r>
              <a:rPr lang="en-US" altLang="es-ES" sz="1600" dirty="0"/>
              <a:t> de una </a:t>
            </a:r>
            <a:r>
              <a:rPr lang="en-US" altLang="es-ES" sz="1600" dirty="0" err="1"/>
              <a:t>cantidad</a:t>
            </a:r>
            <a:r>
              <a:rPr lang="en-US" altLang="es-ES" sz="1600" dirty="0"/>
              <a:t> de dinero), que no </a:t>
            </a:r>
            <a:r>
              <a:rPr lang="en-US" altLang="es-ES" sz="1600" dirty="0" err="1"/>
              <a:t>requiere</a:t>
            </a:r>
            <a:r>
              <a:rPr lang="en-US" altLang="es-ES" sz="1600" dirty="0"/>
              <a:t> </a:t>
            </a:r>
            <a:r>
              <a:rPr lang="en-US" altLang="es-ES" sz="1600" dirty="0" err="1"/>
              <a:t>ningún</a:t>
            </a:r>
            <a:r>
              <a:rPr lang="en-US" altLang="es-ES" sz="1600" dirty="0"/>
              <a:t> </a:t>
            </a:r>
            <a:r>
              <a:rPr lang="en-US" altLang="es-ES" sz="1600" dirty="0" err="1"/>
              <a:t>tipo</a:t>
            </a:r>
            <a:r>
              <a:rPr lang="en-US" altLang="es-ES" sz="1600" dirty="0"/>
              <a:t> de </a:t>
            </a:r>
            <a:r>
              <a:rPr lang="en-US" altLang="es-ES" sz="1600" dirty="0" err="1"/>
              <a:t>esfuerzo</a:t>
            </a:r>
            <a:r>
              <a:rPr lang="en-US" altLang="es-ES" sz="1600" dirty="0"/>
              <a:t> </a:t>
            </a:r>
            <a:r>
              <a:rPr lang="en-US" altLang="es-ES" sz="1600" dirty="0" err="1"/>
              <a:t>por</a:t>
            </a:r>
            <a:r>
              <a:rPr lang="en-US" altLang="es-ES" sz="1600" dirty="0"/>
              <a:t> </a:t>
            </a:r>
            <a:r>
              <a:rPr lang="en-US" altLang="es-ES" sz="1600" dirty="0" err="1"/>
              <a:t>parte</a:t>
            </a:r>
            <a:r>
              <a:rPr lang="en-US" altLang="es-ES" sz="1600" dirty="0"/>
              <a:t> del </a:t>
            </a:r>
            <a:r>
              <a:rPr lang="en-US" altLang="es-ES" sz="1600" dirty="0" err="1"/>
              <a:t>profesional</a:t>
            </a:r>
            <a:r>
              <a:rPr lang="en-US" altLang="es-ES" sz="1600" dirty="0"/>
              <a:t>. La </a:t>
            </a:r>
            <a:r>
              <a:rPr lang="en-US" altLang="es-ES" sz="1600" dirty="0" err="1"/>
              <a:t>venta</a:t>
            </a:r>
            <a:r>
              <a:rPr lang="en-US" altLang="es-ES" sz="1600" dirty="0"/>
              <a:t> , </a:t>
            </a:r>
            <a:r>
              <a:rPr lang="en-US" altLang="es-ES" sz="1600" dirty="0" err="1"/>
              <a:t>por</a:t>
            </a:r>
            <a:r>
              <a:rPr lang="en-US" altLang="es-ES" sz="1600" dirty="0"/>
              <a:t> el </a:t>
            </a:r>
            <a:r>
              <a:rPr lang="en-US" altLang="es-ES" sz="1600" dirty="0" err="1"/>
              <a:t>contrario</a:t>
            </a:r>
            <a:r>
              <a:rPr lang="en-US" altLang="es-ES" sz="1600" dirty="0"/>
              <a:t>,  se </a:t>
            </a:r>
            <a:r>
              <a:rPr lang="en-US" altLang="es-ES" sz="1600" dirty="0" err="1"/>
              <a:t>basa</a:t>
            </a:r>
            <a:r>
              <a:rPr lang="en-US" altLang="es-ES" sz="1600" dirty="0"/>
              <a:t> en la </a:t>
            </a:r>
            <a:r>
              <a:rPr lang="en-US" altLang="es-ES" sz="1600" dirty="0" err="1"/>
              <a:t>capacidad</a:t>
            </a:r>
            <a:r>
              <a:rPr lang="en-US" altLang="es-ES" sz="1600" dirty="0"/>
              <a:t> de </a:t>
            </a:r>
            <a:r>
              <a:rPr lang="en-US" altLang="es-ES" sz="1600" dirty="0" err="1"/>
              <a:t>encontrar</a:t>
            </a:r>
            <a:r>
              <a:rPr lang="en-US" altLang="es-ES" sz="1600" dirty="0"/>
              <a:t> o </a:t>
            </a:r>
            <a:r>
              <a:rPr lang="en-US" altLang="es-ES" sz="1600" dirty="0" err="1"/>
              <a:t>crear</a:t>
            </a:r>
            <a:r>
              <a:rPr lang="en-US" altLang="es-ES" sz="1600" dirty="0"/>
              <a:t> las </a:t>
            </a:r>
            <a:r>
              <a:rPr lang="en-US" altLang="es-ES" sz="1600" dirty="0" err="1"/>
              <a:t>necesidades</a:t>
            </a:r>
            <a:r>
              <a:rPr lang="en-US" altLang="es-ES" sz="1600" dirty="0"/>
              <a:t> de </a:t>
            </a:r>
            <a:r>
              <a:rPr lang="en-US" altLang="es-ES" sz="1600" dirty="0" err="1"/>
              <a:t>cada</a:t>
            </a:r>
            <a:r>
              <a:rPr lang="en-US" altLang="es-ES" sz="1600" dirty="0"/>
              <a:t> clientes y </a:t>
            </a:r>
            <a:r>
              <a:rPr lang="en-US" altLang="es-ES" sz="1600" dirty="0" err="1"/>
              <a:t>resolverlas</a:t>
            </a:r>
            <a:r>
              <a:rPr lang="en-US" altLang="es-ES" sz="1600" dirty="0"/>
              <a:t>. </a:t>
            </a:r>
          </a:p>
        </p:txBody>
      </p:sp>
      <p:pic>
        <p:nvPicPr>
          <p:cNvPr id="4" name="Imagen 3">
            <a:extLst>
              <a:ext uri="{FF2B5EF4-FFF2-40B4-BE49-F238E27FC236}">
                <a16:creationId xmlns:a16="http://schemas.microsoft.com/office/drawing/2014/main" id="{F309782D-F455-265F-E88E-C98B135720A8}"/>
              </a:ext>
            </a:extLst>
          </p:cNvPr>
          <p:cNvPicPr>
            <a:picLocks noChangeAspect="1"/>
          </p:cNvPicPr>
          <p:nvPr/>
        </p:nvPicPr>
        <p:blipFill>
          <a:blip r:embed="rId2"/>
          <a:stretch>
            <a:fillRect/>
          </a:stretch>
        </p:blipFill>
        <p:spPr>
          <a:xfrm>
            <a:off x="4923632" y="1533545"/>
            <a:ext cx="6953577" cy="4321841"/>
          </a:xfrm>
          <a:prstGeom prst="rect">
            <a:avLst/>
          </a:prstGeom>
        </p:spPr>
      </p:pic>
      <p:sp>
        <p:nvSpPr>
          <p:cNvPr id="9260" name="Freeform 11">
            <a:extLst>
              <a:ext uri="{FF2B5EF4-FFF2-40B4-BE49-F238E27FC236}">
                <a16:creationId xmlns:a16="http://schemas.microsoft.com/office/drawing/2014/main" id="{D49441E5-946F-46B3-BDD2-BAD088532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27FE0C2-9C19-4FB7-81C0-06ECDD8C0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1766EED2-C3B3-40C6-A5D8-FFF5894B9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s-ES"/>
            </a:p>
          </p:txBody>
        </p:sp>
        <p:sp>
          <p:nvSpPr>
            <p:cNvPr id="13" name="Freeform 12">
              <a:extLst>
                <a:ext uri="{FF2B5EF4-FFF2-40B4-BE49-F238E27FC236}">
                  <a16:creationId xmlns:a16="http://schemas.microsoft.com/office/drawing/2014/main" id="{9CFBF839-A629-4019-9F3D-C15269EEC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s-ES"/>
            </a:p>
          </p:txBody>
        </p:sp>
        <p:sp>
          <p:nvSpPr>
            <p:cNvPr id="14" name="Freeform 13">
              <a:extLst>
                <a:ext uri="{FF2B5EF4-FFF2-40B4-BE49-F238E27FC236}">
                  <a16:creationId xmlns:a16="http://schemas.microsoft.com/office/drawing/2014/main" id="{E13B7060-C0FD-4F48-BD18-CEC2F6CF4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s-ES"/>
            </a:p>
          </p:txBody>
        </p:sp>
        <p:sp>
          <p:nvSpPr>
            <p:cNvPr id="15" name="Freeform 14">
              <a:extLst>
                <a:ext uri="{FF2B5EF4-FFF2-40B4-BE49-F238E27FC236}">
                  <a16:creationId xmlns:a16="http://schemas.microsoft.com/office/drawing/2014/main" id="{A344E7D3-1355-48C1-9904-2405426C4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s-ES"/>
            </a:p>
          </p:txBody>
        </p:sp>
        <p:sp>
          <p:nvSpPr>
            <p:cNvPr id="16" name="Freeform 15">
              <a:extLst>
                <a:ext uri="{FF2B5EF4-FFF2-40B4-BE49-F238E27FC236}">
                  <a16:creationId xmlns:a16="http://schemas.microsoft.com/office/drawing/2014/main" id="{7A0AFB45-BC4E-4AB7-A8FF-D61849E41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s-ES"/>
            </a:p>
          </p:txBody>
        </p:sp>
        <p:sp>
          <p:nvSpPr>
            <p:cNvPr id="17" name="Freeform 16">
              <a:extLst>
                <a:ext uri="{FF2B5EF4-FFF2-40B4-BE49-F238E27FC236}">
                  <a16:creationId xmlns:a16="http://schemas.microsoft.com/office/drawing/2014/main" id="{18BD2B14-C775-4442-B02E-E842C96F19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s-ES"/>
            </a:p>
          </p:txBody>
        </p:sp>
        <p:sp>
          <p:nvSpPr>
            <p:cNvPr id="18" name="Freeform 17">
              <a:extLst>
                <a:ext uri="{FF2B5EF4-FFF2-40B4-BE49-F238E27FC236}">
                  <a16:creationId xmlns:a16="http://schemas.microsoft.com/office/drawing/2014/main" id="{D43EE30E-A569-4394-B036-B0954A88D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s-ES"/>
            </a:p>
          </p:txBody>
        </p:sp>
        <p:sp>
          <p:nvSpPr>
            <p:cNvPr id="19" name="Freeform 18">
              <a:extLst>
                <a:ext uri="{FF2B5EF4-FFF2-40B4-BE49-F238E27FC236}">
                  <a16:creationId xmlns:a16="http://schemas.microsoft.com/office/drawing/2014/main" id="{F6178D34-57BD-47F7-A56E-14FC1BB22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s-ES"/>
            </a:p>
          </p:txBody>
        </p:sp>
        <p:sp>
          <p:nvSpPr>
            <p:cNvPr id="20" name="Freeform 19">
              <a:extLst>
                <a:ext uri="{FF2B5EF4-FFF2-40B4-BE49-F238E27FC236}">
                  <a16:creationId xmlns:a16="http://schemas.microsoft.com/office/drawing/2014/main" id="{FFD3B6D6-3AE3-47BC-97D9-CDA2EFCA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s-ES"/>
            </a:p>
          </p:txBody>
        </p:sp>
        <p:sp>
          <p:nvSpPr>
            <p:cNvPr id="21" name="Freeform 20">
              <a:extLst>
                <a:ext uri="{FF2B5EF4-FFF2-40B4-BE49-F238E27FC236}">
                  <a16:creationId xmlns:a16="http://schemas.microsoft.com/office/drawing/2014/main" id="{5C34EB72-4D8B-4039-B1FE-891F22FEB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s-ES"/>
            </a:p>
          </p:txBody>
        </p:sp>
        <p:sp>
          <p:nvSpPr>
            <p:cNvPr id="22" name="Freeform 21">
              <a:extLst>
                <a:ext uri="{FF2B5EF4-FFF2-40B4-BE49-F238E27FC236}">
                  <a16:creationId xmlns:a16="http://schemas.microsoft.com/office/drawing/2014/main" id="{55A3A4AF-6FE1-4C4B-9286-35AF8C6E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s-ES"/>
            </a:p>
          </p:txBody>
        </p:sp>
        <p:sp>
          <p:nvSpPr>
            <p:cNvPr id="23" name="Freeform 22">
              <a:extLst>
                <a:ext uri="{FF2B5EF4-FFF2-40B4-BE49-F238E27FC236}">
                  <a16:creationId xmlns:a16="http://schemas.microsoft.com/office/drawing/2014/main" id="{BBF339A0-40DC-4DCB-BF13-4143D7B0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s-ES"/>
            </a:p>
          </p:txBody>
        </p:sp>
      </p:grpSp>
      <p:grpSp>
        <p:nvGrpSpPr>
          <p:cNvPr id="25" name="Group 24">
            <a:extLst>
              <a:ext uri="{FF2B5EF4-FFF2-40B4-BE49-F238E27FC236}">
                <a16:creationId xmlns:a16="http://schemas.microsoft.com/office/drawing/2014/main" id="{AC0D9DD5-F48B-4179-BF11-4D156DA02A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26" name="Freeform 27">
              <a:extLst>
                <a:ext uri="{FF2B5EF4-FFF2-40B4-BE49-F238E27FC236}">
                  <a16:creationId xmlns:a16="http://schemas.microsoft.com/office/drawing/2014/main" id="{A9168E85-6CFA-435B-8A6B-D32486C90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s-ES"/>
            </a:p>
          </p:txBody>
        </p:sp>
        <p:sp>
          <p:nvSpPr>
            <p:cNvPr id="27" name="Freeform 28">
              <a:extLst>
                <a:ext uri="{FF2B5EF4-FFF2-40B4-BE49-F238E27FC236}">
                  <a16:creationId xmlns:a16="http://schemas.microsoft.com/office/drawing/2014/main" id="{9293C87B-0616-4B2B-B082-B3362CA3F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s-ES"/>
            </a:p>
          </p:txBody>
        </p:sp>
        <p:sp>
          <p:nvSpPr>
            <p:cNvPr id="28" name="Freeform 29">
              <a:extLst>
                <a:ext uri="{FF2B5EF4-FFF2-40B4-BE49-F238E27FC236}">
                  <a16:creationId xmlns:a16="http://schemas.microsoft.com/office/drawing/2014/main" id="{F2728C57-B738-4443-9FC2-3C060715F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s-ES"/>
            </a:p>
          </p:txBody>
        </p:sp>
        <p:sp>
          <p:nvSpPr>
            <p:cNvPr id="29" name="Freeform 30">
              <a:extLst>
                <a:ext uri="{FF2B5EF4-FFF2-40B4-BE49-F238E27FC236}">
                  <a16:creationId xmlns:a16="http://schemas.microsoft.com/office/drawing/2014/main" id="{766F97F3-2B2B-4253-BEC7-BC9C7DFF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s-ES"/>
            </a:p>
          </p:txBody>
        </p:sp>
        <p:sp>
          <p:nvSpPr>
            <p:cNvPr id="30" name="Freeform 31">
              <a:extLst>
                <a:ext uri="{FF2B5EF4-FFF2-40B4-BE49-F238E27FC236}">
                  <a16:creationId xmlns:a16="http://schemas.microsoft.com/office/drawing/2014/main" id="{F2F1BCB5-62E3-482A-A671-8514CD517B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s-ES"/>
            </a:p>
          </p:txBody>
        </p:sp>
        <p:sp>
          <p:nvSpPr>
            <p:cNvPr id="31" name="Freeform 32">
              <a:extLst>
                <a:ext uri="{FF2B5EF4-FFF2-40B4-BE49-F238E27FC236}">
                  <a16:creationId xmlns:a16="http://schemas.microsoft.com/office/drawing/2014/main" id="{19B93AE6-0173-4CA9-A70C-F4D5D9B37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s-ES"/>
            </a:p>
          </p:txBody>
        </p:sp>
        <p:sp>
          <p:nvSpPr>
            <p:cNvPr id="32" name="Freeform 33">
              <a:extLst>
                <a:ext uri="{FF2B5EF4-FFF2-40B4-BE49-F238E27FC236}">
                  <a16:creationId xmlns:a16="http://schemas.microsoft.com/office/drawing/2014/main" id="{E7FEE511-B4FE-4967-9E02-B802810A9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s-ES"/>
            </a:p>
          </p:txBody>
        </p:sp>
        <p:sp>
          <p:nvSpPr>
            <p:cNvPr id="33" name="Freeform 34">
              <a:extLst>
                <a:ext uri="{FF2B5EF4-FFF2-40B4-BE49-F238E27FC236}">
                  <a16:creationId xmlns:a16="http://schemas.microsoft.com/office/drawing/2014/main" id="{374E8AF9-DC1D-4FEB-A65B-1F0F82912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s-ES"/>
            </a:p>
          </p:txBody>
        </p:sp>
        <p:sp>
          <p:nvSpPr>
            <p:cNvPr id="34" name="Freeform 35">
              <a:extLst>
                <a:ext uri="{FF2B5EF4-FFF2-40B4-BE49-F238E27FC236}">
                  <a16:creationId xmlns:a16="http://schemas.microsoft.com/office/drawing/2014/main" id="{89BB8488-306B-461B-846C-5E22664AF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s-ES"/>
            </a:p>
          </p:txBody>
        </p:sp>
        <p:sp>
          <p:nvSpPr>
            <p:cNvPr id="35" name="Freeform 36">
              <a:extLst>
                <a:ext uri="{FF2B5EF4-FFF2-40B4-BE49-F238E27FC236}">
                  <a16:creationId xmlns:a16="http://schemas.microsoft.com/office/drawing/2014/main" id="{987A2146-569C-4EF6-9CA1-D72961EBD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s-ES"/>
            </a:p>
          </p:txBody>
        </p:sp>
        <p:sp>
          <p:nvSpPr>
            <p:cNvPr id="36" name="Freeform 37">
              <a:extLst>
                <a:ext uri="{FF2B5EF4-FFF2-40B4-BE49-F238E27FC236}">
                  <a16:creationId xmlns:a16="http://schemas.microsoft.com/office/drawing/2014/main" id="{70334992-12F8-4924-B32E-420C3FDB1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s-ES"/>
            </a:p>
          </p:txBody>
        </p:sp>
        <p:sp>
          <p:nvSpPr>
            <p:cNvPr id="37" name="Freeform 38">
              <a:extLst>
                <a:ext uri="{FF2B5EF4-FFF2-40B4-BE49-F238E27FC236}">
                  <a16:creationId xmlns:a16="http://schemas.microsoft.com/office/drawing/2014/main" id="{A5B2F0D2-1D46-46DD-A818-60309624D8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s-ES"/>
            </a:p>
          </p:txBody>
        </p:sp>
      </p:grpSp>
      <p:sp>
        <p:nvSpPr>
          <p:cNvPr id="39" name="Rectangle 38">
            <a:extLst>
              <a:ext uri="{FF2B5EF4-FFF2-40B4-BE49-F238E27FC236}">
                <a16:creationId xmlns:a16="http://schemas.microsoft.com/office/drawing/2014/main" id="{FF1A843A-A6BC-4027-A46F-8EA29D26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41" name="Freeform 11">
            <a:extLst>
              <a:ext uri="{FF2B5EF4-FFF2-40B4-BE49-F238E27FC236}">
                <a16:creationId xmlns:a16="http://schemas.microsoft.com/office/drawing/2014/main" id="{12852FF2-F486-4EEC-8C4F-38380F3FB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s-ES"/>
          </a:p>
        </p:txBody>
      </p:sp>
      <p:sp useBgFill="1">
        <p:nvSpPr>
          <p:cNvPr id="43" name="Rectangle 42">
            <a:extLst>
              <a:ext uri="{FF2B5EF4-FFF2-40B4-BE49-F238E27FC236}">
                <a16:creationId xmlns:a16="http://schemas.microsoft.com/office/drawing/2014/main" id="{DCC583FC-3774-47D1-9A8B-E0DBA89CB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5" name="Group 44">
            <a:extLst>
              <a:ext uri="{FF2B5EF4-FFF2-40B4-BE49-F238E27FC236}">
                <a16:creationId xmlns:a16="http://schemas.microsoft.com/office/drawing/2014/main" id="{E8DDDC38-A59D-4C57-BEAA-01E57BDEF4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5253" y="228600"/>
            <a:ext cx="2851523" cy="6638625"/>
            <a:chOff x="2487613" y="285750"/>
            <a:chExt cx="2428875" cy="5654676"/>
          </a:xfrm>
        </p:grpSpPr>
        <p:sp>
          <p:nvSpPr>
            <p:cNvPr id="46" name="Freeform 11">
              <a:extLst>
                <a:ext uri="{FF2B5EF4-FFF2-40B4-BE49-F238E27FC236}">
                  <a16:creationId xmlns:a16="http://schemas.microsoft.com/office/drawing/2014/main" id="{07181E0D-4E2E-4CF7-83D6-6BF1884F2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s-ES"/>
            </a:p>
          </p:txBody>
        </p:sp>
        <p:sp>
          <p:nvSpPr>
            <p:cNvPr id="47" name="Freeform 12">
              <a:extLst>
                <a:ext uri="{FF2B5EF4-FFF2-40B4-BE49-F238E27FC236}">
                  <a16:creationId xmlns:a16="http://schemas.microsoft.com/office/drawing/2014/main" id="{41E4039F-6250-4F1A-8B44-8211D95CBF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s-ES"/>
            </a:p>
          </p:txBody>
        </p:sp>
        <p:sp>
          <p:nvSpPr>
            <p:cNvPr id="48" name="Freeform 13">
              <a:extLst>
                <a:ext uri="{FF2B5EF4-FFF2-40B4-BE49-F238E27FC236}">
                  <a16:creationId xmlns:a16="http://schemas.microsoft.com/office/drawing/2014/main" id="{C27CE0F8-A859-4A25-8A2E-2F48B2D7F1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s-ES"/>
            </a:p>
          </p:txBody>
        </p:sp>
        <p:sp>
          <p:nvSpPr>
            <p:cNvPr id="49" name="Freeform 14">
              <a:extLst>
                <a:ext uri="{FF2B5EF4-FFF2-40B4-BE49-F238E27FC236}">
                  <a16:creationId xmlns:a16="http://schemas.microsoft.com/office/drawing/2014/main" id="{1D3B4413-99E7-41CB-BC1A-91CB93B73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s-ES"/>
            </a:p>
          </p:txBody>
        </p:sp>
        <p:sp>
          <p:nvSpPr>
            <p:cNvPr id="50" name="Freeform 15">
              <a:extLst>
                <a:ext uri="{FF2B5EF4-FFF2-40B4-BE49-F238E27FC236}">
                  <a16:creationId xmlns:a16="http://schemas.microsoft.com/office/drawing/2014/main" id="{2B5AE9BA-21EA-413E-92D1-70B41D12F8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s-ES"/>
            </a:p>
          </p:txBody>
        </p:sp>
        <p:sp>
          <p:nvSpPr>
            <p:cNvPr id="51" name="Freeform 16">
              <a:extLst>
                <a:ext uri="{FF2B5EF4-FFF2-40B4-BE49-F238E27FC236}">
                  <a16:creationId xmlns:a16="http://schemas.microsoft.com/office/drawing/2014/main" id="{EA6962B4-B58E-4363-AE37-502AAB46F0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s-ES"/>
            </a:p>
          </p:txBody>
        </p:sp>
        <p:sp>
          <p:nvSpPr>
            <p:cNvPr id="52" name="Freeform 17">
              <a:extLst>
                <a:ext uri="{FF2B5EF4-FFF2-40B4-BE49-F238E27FC236}">
                  <a16:creationId xmlns:a16="http://schemas.microsoft.com/office/drawing/2014/main" id="{8CFEAE09-A4F7-4009-BBA4-E007F3FF2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s-ES"/>
            </a:p>
          </p:txBody>
        </p:sp>
        <p:sp>
          <p:nvSpPr>
            <p:cNvPr id="53" name="Freeform 18">
              <a:extLst>
                <a:ext uri="{FF2B5EF4-FFF2-40B4-BE49-F238E27FC236}">
                  <a16:creationId xmlns:a16="http://schemas.microsoft.com/office/drawing/2014/main" id="{BEC0F162-6193-4A0C-9667-DD7C8B4BD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s-ES"/>
            </a:p>
          </p:txBody>
        </p:sp>
        <p:sp>
          <p:nvSpPr>
            <p:cNvPr id="54" name="Freeform 19">
              <a:extLst>
                <a:ext uri="{FF2B5EF4-FFF2-40B4-BE49-F238E27FC236}">
                  <a16:creationId xmlns:a16="http://schemas.microsoft.com/office/drawing/2014/main" id="{7AE69957-54B0-48E2-8BCD-EE01C7190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s-ES"/>
            </a:p>
          </p:txBody>
        </p:sp>
        <p:sp>
          <p:nvSpPr>
            <p:cNvPr id="55" name="Freeform 20">
              <a:extLst>
                <a:ext uri="{FF2B5EF4-FFF2-40B4-BE49-F238E27FC236}">
                  <a16:creationId xmlns:a16="http://schemas.microsoft.com/office/drawing/2014/main" id="{9E3E384D-F4D8-4B3A-978C-EFEED16D3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s-ES"/>
            </a:p>
          </p:txBody>
        </p:sp>
        <p:sp>
          <p:nvSpPr>
            <p:cNvPr id="56" name="Freeform 21">
              <a:extLst>
                <a:ext uri="{FF2B5EF4-FFF2-40B4-BE49-F238E27FC236}">
                  <a16:creationId xmlns:a16="http://schemas.microsoft.com/office/drawing/2014/main" id="{66DD5E8A-F260-4F93-94D6-AA109560A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s-ES"/>
            </a:p>
          </p:txBody>
        </p:sp>
        <p:sp>
          <p:nvSpPr>
            <p:cNvPr id="57" name="Freeform 22">
              <a:extLst>
                <a:ext uri="{FF2B5EF4-FFF2-40B4-BE49-F238E27FC236}">
                  <a16:creationId xmlns:a16="http://schemas.microsoft.com/office/drawing/2014/main" id="{AB7CE38B-1EFC-4D54-BD22-F0E1C0ED2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s-ES"/>
            </a:p>
          </p:txBody>
        </p:sp>
      </p:grpSp>
      <p:grpSp>
        <p:nvGrpSpPr>
          <p:cNvPr id="59" name="Group 58">
            <a:extLst>
              <a:ext uri="{FF2B5EF4-FFF2-40B4-BE49-F238E27FC236}">
                <a16:creationId xmlns:a16="http://schemas.microsoft.com/office/drawing/2014/main" id="{44251A81-4530-41B5-B8FB-DC124AC02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60" name="Freeform 27">
              <a:extLst>
                <a:ext uri="{FF2B5EF4-FFF2-40B4-BE49-F238E27FC236}">
                  <a16:creationId xmlns:a16="http://schemas.microsoft.com/office/drawing/2014/main" id="{704F0C26-A940-4311-8A41-C69C075D7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s-ES"/>
            </a:p>
          </p:txBody>
        </p:sp>
        <p:sp>
          <p:nvSpPr>
            <p:cNvPr id="61" name="Freeform 28">
              <a:extLst>
                <a:ext uri="{FF2B5EF4-FFF2-40B4-BE49-F238E27FC236}">
                  <a16:creationId xmlns:a16="http://schemas.microsoft.com/office/drawing/2014/main" id="{72844B50-4A36-4E90-9BD1-7945BAF04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s-ES"/>
            </a:p>
          </p:txBody>
        </p:sp>
        <p:sp>
          <p:nvSpPr>
            <p:cNvPr id="62" name="Freeform 29">
              <a:extLst>
                <a:ext uri="{FF2B5EF4-FFF2-40B4-BE49-F238E27FC236}">
                  <a16:creationId xmlns:a16="http://schemas.microsoft.com/office/drawing/2014/main" id="{FFFF2F5F-4D06-40B4-AAF7-7BF88551B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s-ES"/>
            </a:p>
          </p:txBody>
        </p:sp>
        <p:sp>
          <p:nvSpPr>
            <p:cNvPr id="63" name="Freeform 30">
              <a:extLst>
                <a:ext uri="{FF2B5EF4-FFF2-40B4-BE49-F238E27FC236}">
                  <a16:creationId xmlns:a16="http://schemas.microsoft.com/office/drawing/2014/main" id="{C2D84FDB-118B-42FD-8561-B383615D2B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s-ES"/>
            </a:p>
          </p:txBody>
        </p:sp>
        <p:sp>
          <p:nvSpPr>
            <p:cNvPr id="64" name="Freeform 31">
              <a:extLst>
                <a:ext uri="{FF2B5EF4-FFF2-40B4-BE49-F238E27FC236}">
                  <a16:creationId xmlns:a16="http://schemas.microsoft.com/office/drawing/2014/main" id="{5B64B543-1195-4970-808B-156908D3B5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s-ES"/>
            </a:p>
          </p:txBody>
        </p:sp>
        <p:sp>
          <p:nvSpPr>
            <p:cNvPr id="65" name="Freeform 32">
              <a:extLst>
                <a:ext uri="{FF2B5EF4-FFF2-40B4-BE49-F238E27FC236}">
                  <a16:creationId xmlns:a16="http://schemas.microsoft.com/office/drawing/2014/main" id="{1B6440B3-14CA-4B3F-AF89-7FEC0A2246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s-ES"/>
            </a:p>
          </p:txBody>
        </p:sp>
        <p:sp>
          <p:nvSpPr>
            <p:cNvPr id="66" name="Freeform 33">
              <a:extLst>
                <a:ext uri="{FF2B5EF4-FFF2-40B4-BE49-F238E27FC236}">
                  <a16:creationId xmlns:a16="http://schemas.microsoft.com/office/drawing/2014/main" id="{47F34F74-6C9C-4D9D-B2D7-AF753BD44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s-ES"/>
            </a:p>
          </p:txBody>
        </p:sp>
        <p:sp>
          <p:nvSpPr>
            <p:cNvPr id="67" name="Freeform 34">
              <a:extLst>
                <a:ext uri="{FF2B5EF4-FFF2-40B4-BE49-F238E27FC236}">
                  <a16:creationId xmlns:a16="http://schemas.microsoft.com/office/drawing/2014/main" id="{4246517D-AB8F-4BEF-B5E5-7A8BC0DDE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s-ES"/>
            </a:p>
          </p:txBody>
        </p:sp>
        <p:sp>
          <p:nvSpPr>
            <p:cNvPr id="68" name="Freeform 35">
              <a:extLst>
                <a:ext uri="{FF2B5EF4-FFF2-40B4-BE49-F238E27FC236}">
                  <a16:creationId xmlns:a16="http://schemas.microsoft.com/office/drawing/2014/main" id="{0ACFBF4D-E487-4BD0-8BCA-2DB6DC046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s-ES"/>
            </a:p>
          </p:txBody>
        </p:sp>
        <p:sp>
          <p:nvSpPr>
            <p:cNvPr id="69" name="Freeform 36">
              <a:extLst>
                <a:ext uri="{FF2B5EF4-FFF2-40B4-BE49-F238E27FC236}">
                  <a16:creationId xmlns:a16="http://schemas.microsoft.com/office/drawing/2014/main" id="{23DE6D3A-314E-4642-AEAF-54B822D4E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s-ES"/>
            </a:p>
          </p:txBody>
        </p:sp>
        <p:sp>
          <p:nvSpPr>
            <p:cNvPr id="70" name="Freeform 37">
              <a:extLst>
                <a:ext uri="{FF2B5EF4-FFF2-40B4-BE49-F238E27FC236}">
                  <a16:creationId xmlns:a16="http://schemas.microsoft.com/office/drawing/2014/main" id="{FEE0BBF7-C59B-4279-AFF5-28F6433B9A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s-ES"/>
            </a:p>
          </p:txBody>
        </p:sp>
        <p:sp>
          <p:nvSpPr>
            <p:cNvPr id="71" name="Freeform 38">
              <a:extLst>
                <a:ext uri="{FF2B5EF4-FFF2-40B4-BE49-F238E27FC236}">
                  <a16:creationId xmlns:a16="http://schemas.microsoft.com/office/drawing/2014/main" id="{B2C1E620-478E-4DC2-A505-934657FF1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s-ES"/>
            </a:p>
          </p:txBody>
        </p:sp>
      </p:grpSp>
      <p:sp>
        <p:nvSpPr>
          <p:cNvPr id="3" name="CuadroTexto 2">
            <a:extLst>
              <a:ext uri="{FF2B5EF4-FFF2-40B4-BE49-F238E27FC236}">
                <a16:creationId xmlns:a16="http://schemas.microsoft.com/office/drawing/2014/main" id="{B4B61958-8049-CEB3-9C4F-6139F349C9A9}"/>
              </a:ext>
            </a:extLst>
          </p:cNvPr>
          <p:cNvSpPr txBox="1"/>
          <p:nvPr/>
        </p:nvSpPr>
        <p:spPr>
          <a:xfrm>
            <a:off x="6483096" y="624110"/>
            <a:ext cx="5021516" cy="1280890"/>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2800" b="1" cap="all">
                <a:solidFill>
                  <a:schemeClr val="tx1">
                    <a:lumMod val="85000"/>
                    <a:lumOff val="15000"/>
                  </a:schemeClr>
                </a:solidFill>
                <a:latin typeface="+mj-lt"/>
                <a:ea typeface="+mj-ea"/>
                <a:cs typeface="+mj-cs"/>
              </a:rPr>
              <a:t>2 la publicidad en los establecimientos de imagen personal</a:t>
            </a:r>
          </a:p>
        </p:txBody>
      </p:sp>
      <p:sp>
        <p:nvSpPr>
          <p:cNvPr id="73" name="Rectangle 72">
            <a:extLst>
              <a:ext uri="{FF2B5EF4-FFF2-40B4-BE49-F238E27FC236}">
                <a16:creationId xmlns:a16="http://schemas.microsoft.com/office/drawing/2014/main" id="{AECDF498-6F66-4565-9FB7-1076703337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75" name="Freeform 11">
            <a:extLst>
              <a:ext uri="{FF2B5EF4-FFF2-40B4-BE49-F238E27FC236}">
                <a16:creationId xmlns:a16="http://schemas.microsoft.com/office/drawing/2014/main" id="{E0779346-49CA-41C2-BD0A-62F2E1903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s-ES"/>
          </a:p>
        </p:txBody>
      </p:sp>
      <p:pic>
        <p:nvPicPr>
          <p:cNvPr id="7" name="Picture 6" descr="Artículos de oficina en una mesa">
            <a:extLst>
              <a:ext uri="{FF2B5EF4-FFF2-40B4-BE49-F238E27FC236}">
                <a16:creationId xmlns:a16="http://schemas.microsoft.com/office/drawing/2014/main" id="{86999085-0F40-1DAF-89A4-6C002884838B}"/>
              </a:ext>
            </a:extLst>
          </p:cNvPr>
          <p:cNvPicPr>
            <a:picLocks noChangeAspect="1"/>
          </p:cNvPicPr>
          <p:nvPr/>
        </p:nvPicPr>
        <p:blipFill>
          <a:blip r:embed="rId2"/>
          <a:srcRect l="28966" r="19707" b="2"/>
          <a:stretch/>
        </p:blipFill>
        <p:spPr>
          <a:xfrm>
            <a:off x="-1555" y="1731"/>
            <a:ext cx="4662331" cy="6858000"/>
          </a:xfrm>
          <a:prstGeom prst="rect">
            <a:avLst/>
          </a:prstGeom>
        </p:spPr>
      </p:pic>
      <p:sp>
        <p:nvSpPr>
          <p:cNvPr id="5" name="CuadroTexto 4">
            <a:extLst>
              <a:ext uri="{FF2B5EF4-FFF2-40B4-BE49-F238E27FC236}">
                <a16:creationId xmlns:a16="http://schemas.microsoft.com/office/drawing/2014/main" id="{8852401E-EF3D-8192-2626-A58D75F9C228}"/>
              </a:ext>
            </a:extLst>
          </p:cNvPr>
          <p:cNvSpPr txBox="1"/>
          <p:nvPr/>
        </p:nvSpPr>
        <p:spPr>
          <a:xfrm>
            <a:off x="6438191" y="2133600"/>
            <a:ext cx="5066419" cy="3777622"/>
          </a:xfrm>
          <a:prstGeom prst="rect">
            <a:avLst/>
          </a:prstGeom>
        </p:spPr>
        <p:txBody>
          <a:bodyPr vert="horz" lIns="91440" tIns="45720" rIns="91440" bIns="45720" rtlCol="0">
            <a:normAutofit/>
          </a:bodyPr>
          <a:lstStyle/>
          <a:p>
            <a:pPr marL="285750" indent="-285750">
              <a:lnSpc>
                <a:spcPct val="90000"/>
              </a:lnSpc>
              <a:spcBef>
                <a:spcPts val="1000"/>
              </a:spcBef>
              <a:buClr>
                <a:schemeClr val="accent1"/>
              </a:buClr>
              <a:buFont typeface="Wingdings 3" charset="2"/>
              <a:buChar char=""/>
            </a:pPr>
            <a:r>
              <a:rPr lang="en-US" sz="1500" cap="all">
                <a:solidFill>
                  <a:schemeClr val="tx1">
                    <a:lumMod val="75000"/>
                    <a:lumOff val="25000"/>
                  </a:schemeClr>
                </a:solidFill>
              </a:rPr>
              <a:t>L</a:t>
            </a:r>
            <a:r>
              <a:rPr lang="en-US" sz="1500">
                <a:solidFill>
                  <a:schemeClr val="tx1">
                    <a:lumMod val="75000"/>
                    <a:lumOff val="25000"/>
                  </a:schemeClr>
                </a:solidFill>
              </a:rPr>
              <a:t>as vías que utiliza la empresa para dar a conocer sus productos o servicios, sus mejores atributos o sus ventajas competitivas son la publicidad y la promoción.</a:t>
            </a:r>
          </a:p>
          <a:p>
            <a:pPr marL="285750" indent="-285750">
              <a:lnSpc>
                <a:spcPct val="90000"/>
              </a:lnSpc>
              <a:spcBef>
                <a:spcPts val="1000"/>
              </a:spcBef>
              <a:buClr>
                <a:schemeClr val="accent1"/>
              </a:buClr>
              <a:buFont typeface="Wingdings 3" charset="2"/>
              <a:buChar char=""/>
            </a:pPr>
            <a:r>
              <a:rPr lang="en-US" sz="1500">
                <a:solidFill>
                  <a:schemeClr val="tx1">
                    <a:lumMod val="75000"/>
                    <a:lumOff val="25000"/>
                  </a:schemeClr>
                </a:solidFill>
              </a:rPr>
              <a:t>La publicidad es la acción de comunicación financiada a través de diferentes medios para influir en el comportamiento del consumidor. Su objetivo es dar a conocer la empresa y sus servicios con el fin de atraer al cliente y lograr, a corto plazo, incrementar las ventas y, a largo plazo, mantener la progression de ventas, captar nuevos clientes construir una imagen positive de la empresa.</a:t>
            </a:r>
          </a:p>
        </p:txBody>
      </p:sp>
    </p:spTree>
    <p:extLst>
      <p:ext uri="{BB962C8B-B14F-4D97-AF65-F5344CB8AC3E}">
        <p14:creationId xmlns:p14="http://schemas.microsoft.com/office/powerpoint/2010/main" val="1418864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27FE0C2-9C19-4FB7-81C0-06ECDD8C0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6" name="Freeform 11">
              <a:extLst>
                <a:ext uri="{FF2B5EF4-FFF2-40B4-BE49-F238E27FC236}">
                  <a16:creationId xmlns:a16="http://schemas.microsoft.com/office/drawing/2014/main" id="{1766EED2-C3B3-40C6-A5D8-FFF5894B9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s-ES"/>
            </a:p>
          </p:txBody>
        </p:sp>
        <p:sp>
          <p:nvSpPr>
            <p:cNvPr id="17" name="Freeform 12">
              <a:extLst>
                <a:ext uri="{FF2B5EF4-FFF2-40B4-BE49-F238E27FC236}">
                  <a16:creationId xmlns:a16="http://schemas.microsoft.com/office/drawing/2014/main" id="{9CFBF839-A629-4019-9F3D-C15269EEC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s-ES"/>
            </a:p>
          </p:txBody>
        </p:sp>
        <p:sp>
          <p:nvSpPr>
            <p:cNvPr id="18" name="Freeform 13">
              <a:extLst>
                <a:ext uri="{FF2B5EF4-FFF2-40B4-BE49-F238E27FC236}">
                  <a16:creationId xmlns:a16="http://schemas.microsoft.com/office/drawing/2014/main" id="{E13B7060-C0FD-4F48-BD18-CEC2F6CF4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s-ES"/>
            </a:p>
          </p:txBody>
        </p:sp>
        <p:sp>
          <p:nvSpPr>
            <p:cNvPr id="19" name="Freeform 14">
              <a:extLst>
                <a:ext uri="{FF2B5EF4-FFF2-40B4-BE49-F238E27FC236}">
                  <a16:creationId xmlns:a16="http://schemas.microsoft.com/office/drawing/2014/main" id="{A344E7D3-1355-48C1-9904-2405426C4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s-ES"/>
            </a:p>
          </p:txBody>
        </p:sp>
        <p:sp>
          <p:nvSpPr>
            <p:cNvPr id="20" name="Freeform 15">
              <a:extLst>
                <a:ext uri="{FF2B5EF4-FFF2-40B4-BE49-F238E27FC236}">
                  <a16:creationId xmlns:a16="http://schemas.microsoft.com/office/drawing/2014/main" id="{7A0AFB45-BC4E-4AB7-A8FF-D61849E41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s-ES"/>
            </a:p>
          </p:txBody>
        </p:sp>
        <p:sp>
          <p:nvSpPr>
            <p:cNvPr id="21" name="Freeform 16">
              <a:extLst>
                <a:ext uri="{FF2B5EF4-FFF2-40B4-BE49-F238E27FC236}">
                  <a16:creationId xmlns:a16="http://schemas.microsoft.com/office/drawing/2014/main" id="{18BD2B14-C775-4442-B02E-E842C96F19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s-ES"/>
            </a:p>
          </p:txBody>
        </p:sp>
        <p:sp>
          <p:nvSpPr>
            <p:cNvPr id="22" name="Freeform 17">
              <a:extLst>
                <a:ext uri="{FF2B5EF4-FFF2-40B4-BE49-F238E27FC236}">
                  <a16:creationId xmlns:a16="http://schemas.microsoft.com/office/drawing/2014/main" id="{D43EE30E-A569-4394-B036-B0954A88D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s-ES"/>
            </a:p>
          </p:txBody>
        </p:sp>
        <p:sp>
          <p:nvSpPr>
            <p:cNvPr id="23" name="Freeform 18">
              <a:extLst>
                <a:ext uri="{FF2B5EF4-FFF2-40B4-BE49-F238E27FC236}">
                  <a16:creationId xmlns:a16="http://schemas.microsoft.com/office/drawing/2014/main" id="{F6178D34-57BD-47F7-A56E-14FC1BB22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s-ES"/>
            </a:p>
          </p:txBody>
        </p:sp>
        <p:sp>
          <p:nvSpPr>
            <p:cNvPr id="24" name="Freeform 19">
              <a:extLst>
                <a:ext uri="{FF2B5EF4-FFF2-40B4-BE49-F238E27FC236}">
                  <a16:creationId xmlns:a16="http://schemas.microsoft.com/office/drawing/2014/main" id="{FFD3B6D6-3AE3-47BC-97D9-CDA2EFCA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s-ES"/>
            </a:p>
          </p:txBody>
        </p:sp>
        <p:sp>
          <p:nvSpPr>
            <p:cNvPr id="25" name="Freeform 20">
              <a:extLst>
                <a:ext uri="{FF2B5EF4-FFF2-40B4-BE49-F238E27FC236}">
                  <a16:creationId xmlns:a16="http://schemas.microsoft.com/office/drawing/2014/main" id="{5C34EB72-4D8B-4039-B1FE-891F22FEB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s-ES"/>
            </a:p>
          </p:txBody>
        </p:sp>
        <p:sp>
          <p:nvSpPr>
            <p:cNvPr id="26" name="Freeform 21">
              <a:extLst>
                <a:ext uri="{FF2B5EF4-FFF2-40B4-BE49-F238E27FC236}">
                  <a16:creationId xmlns:a16="http://schemas.microsoft.com/office/drawing/2014/main" id="{55A3A4AF-6FE1-4C4B-9286-35AF8C6E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s-ES"/>
            </a:p>
          </p:txBody>
        </p:sp>
        <p:sp>
          <p:nvSpPr>
            <p:cNvPr id="27" name="Freeform 22">
              <a:extLst>
                <a:ext uri="{FF2B5EF4-FFF2-40B4-BE49-F238E27FC236}">
                  <a16:creationId xmlns:a16="http://schemas.microsoft.com/office/drawing/2014/main" id="{BBF339A0-40DC-4DCB-BF13-4143D7B0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s-ES"/>
            </a:p>
          </p:txBody>
        </p:sp>
      </p:grpSp>
      <p:grpSp>
        <p:nvGrpSpPr>
          <p:cNvPr id="29" name="Group 28">
            <a:extLst>
              <a:ext uri="{FF2B5EF4-FFF2-40B4-BE49-F238E27FC236}">
                <a16:creationId xmlns:a16="http://schemas.microsoft.com/office/drawing/2014/main" id="{AC0D9DD5-F48B-4179-BF11-4D156DA02A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30" name="Freeform 27">
              <a:extLst>
                <a:ext uri="{FF2B5EF4-FFF2-40B4-BE49-F238E27FC236}">
                  <a16:creationId xmlns:a16="http://schemas.microsoft.com/office/drawing/2014/main" id="{A9168E85-6CFA-435B-8A6B-D32486C90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s-ES"/>
            </a:p>
          </p:txBody>
        </p:sp>
        <p:sp>
          <p:nvSpPr>
            <p:cNvPr id="31" name="Freeform 28">
              <a:extLst>
                <a:ext uri="{FF2B5EF4-FFF2-40B4-BE49-F238E27FC236}">
                  <a16:creationId xmlns:a16="http://schemas.microsoft.com/office/drawing/2014/main" id="{9293C87B-0616-4B2B-B082-B3362CA3F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s-ES"/>
            </a:p>
          </p:txBody>
        </p:sp>
        <p:sp>
          <p:nvSpPr>
            <p:cNvPr id="32" name="Freeform 29">
              <a:extLst>
                <a:ext uri="{FF2B5EF4-FFF2-40B4-BE49-F238E27FC236}">
                  <a16:creationId xmlns:a16="http://schemas.microsoft.com/office/drawing/2014/main" id="{F2728C57-B738-4443-9FC2-3C060715F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s-ES"/>
            </a:p>
          </p:txBody>
        </p:sp>
        <p:sp>
          <p:nvSpPr>
            <p:cNvPr id="33" name="Freeform 30">
              <a:extLst>
                <a:ext uri="{FF2B5EF4-FFF2-40B4-BE49-F238E27FC236}">
                  <a16:creationId xmlns:a16="http://schemas.microsoft.com/office/drawing/2014/main" id="{766F97F3-2B2B-4253-BEC7-BC9C7DFF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s-ES"/>
            </a:p>
          </p:txBody>
        </p:sp>
        <p:sp>
          <p:nvSpPr>
            <p:cNvPr id="34" name="Freeform 31">
              <a:extLst>
                <a:ext uri="{FF2B5EF4-FFF2-40B4-BE49-F238E27FC236}">
                  <a16:creationId xmlns:a16="http://schemas.microsoft.com/office/drawing/2014/main" id="{F2F1BCB5-62E3-482A-A671-8514CD517B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s-ES"/>
            </a:p>
          </p:txBody>
        </p:sp>
        <p:sp>
          <p:nvSpPr>
            <p:cNvPr id="35" name="Freeform 32">
              <a:extLst>
                <a:ext uri="{FF2B5EF4-FFF2-40B4-BE49-F238E27FC236}">
                  <a16:creationId xmlns:a16="http://schemas.microsoft.com/office/drawing/2014/main" id="{19B93AE6-0173-4CA9-A70C-F4D5D9B37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s-ES"/>
            </a:p>
          </p:txBody>
        </p:sp>
        <p:sp>
          <p:nvSpPr>
            <p:cNvPr id="36" name="Freeform 33">
              <a:extLst>
                <a:ext uri="{FF2B5EF4-FFF2-40B4-BE49-F238E27FC236}">
                  <a16:creationId xmlns:a16="http://schemas.microsoft.com/office/drawing/2014/main" id="{E7FEE511-B4FE-4967-9E02-B802810A9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s-ES"/>
            </a:p>
          </p:txBody>
        </p:sp>
        <p:sp>
          <p:nvSpPr>
            <p:cNvPr id="37" name="Freeform 34">
              <a:extLst>
                <a:ext uri="{FF2B5EF4-FFF2-40B4-BE49-F238E27FC236}">
                  <a16:creationId xmlns:a16="http://schemas.microsoft.com/office/drawing/2014/main" id="{374E8AF9-DC1D-4FEB-A65B-1F0F82912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s-ES"/>
            </a:p>
          </p:txBody>
        </p:sp>
        <p:sp>
          <p:nvSpPr>
            <p:cNvPr id="38" name="Freeform 35">
              <a:extLst>
                <a:ext uri="{FF2B5EF4-FFF2-40B4-BE49-F238E27FC236}">
                  <a16:creationId xmlns:a16="http://schemas.microsoft.com/office/drawing/2014/main" id="{89BB8488-306B-461B-846C-5E22664AF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s-ES"/>
            </a:p>
          </p:txBody>
        </p:sp>
        <p:sp>
          <p:nvSpPr>
            <p:cNvPr id="39" name="Freeform 36">
              <a:extLst>
                <a:ext uri="{FF2B5EF4-FFF2-40B4-BE49-F238E27FC236}">
                  <a16:creationId xmlns:a16="http://schemas.microsoft.com/office/drawing/2014/main" id="{987A2146-569C-4EF6-9CA1-D72961EBD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s-ES"/>
            </a:p>
          </p:txBody>
        </p:sp>
        <p:sp>
          <p:nvSpPr>
            <p:cNvPr id="40" name="Freeform 37">
              <a:extLst>
                <a:ext uri="{FF2B5EF4-FFF2-40B4-BE49-F238E27FC236}">
                  <a16:creationId xmlns:a16="http://schemas.microsoft.com/office/drawing/2014/main" id="{70334992-12F8-4924-B32E-420C3FDB1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s-ES"/>
            </a:p>
          </p:txBody>
        </p:sp>
        <p:sp>
          <p:nvSpPr>
            <p:cNvPr id="41" name="Freeform 38">
              <a:extLst>
                <a:ext uri="{FF2B5EF4-FFF2-40B4-BE49-F238E27FC236}">
                  <a16:creationId xmlns:a16="http://schemas.microsoft.com/office/drawing/2014/main" id="{A5B2F0D2-1D46-46DD-A818-60309624D8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s-ES"/>
            </a:p>
          </p:txBody>
        </p:sp>
      </p:grpSp>
      <p:sp>
        <p:nvSpPr>
          <p:cNvPr id="43" name="Rectangle 42">
            <a:extLst>
              <a:ext uri="{FF2B5EF4-FFF2-40B4-BE49-F238E27FC236}">
                <a16:creationId xmlns:a16="http://schemas.microsoft.com/office/drawing/2014/main" id="{FF1A843A-A6BC-4027-A46F-8EA29D26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45" name="Freeform 11">
            <a:extLst>
              <a:ext uri="{FF2B5EF4-FFF2-40B4-BE49-F238E27FC236}">
                <a16:creationId xmlns:a16="http://schemas.microsoft.com/office/drawing/2014/main" id="{12852FF2-F486-4EEC-8C4F-38380F3FB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s-ES"/>
          </a:p>
        </p:txBody>
      </p:sp>
      <p:sp useBgFill="1">
        <p:nvSpPr>
          <p:cNvPr id="47" name="Rectangle 46">
            <a:extLst>
              <a:ext uri="{FF2B5EF4-FFF2-40B4-BE49-F238E27FC236}">
                <a16:creationId xmlns:a16="http://schemas.microsoft.com/office/drawing/2014/main" id="{DCC583FC-3774-47D1-9A8B-E0DBA89CB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9" name="Group 48">
            <a:extLst>
              <a:ext uri="{FF2B5EF4-FFF2-40B4-BE49-F238E27FC236}">
                <a16:creationId xmlns:a16="http://schemas.microsoft.com/office/drawing/2014/main" id="{E8DDDC38-A59D-4C57-BEAA-01E57BDEF4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5253" y="228600"/>
            <a:ext cx="2851523" cy="6638625"/>
            <a:chOff x="2487613" y="285750"/>
            <a:chExt cx="2428875" cy="5654676"/>
          </a:xfrm>
        </p:grpSpPr>
        <p:sp>
          <p:nvSpPr>
            <p:cNvPr id="50" name="Freeform 11">
              <a:extLst>
                <a:ext uri="{FF2B5EF4-FFF2-40B4-BE49-F238E27FC236}">
                  <a16:creationId xmlns:a16="http://schemas.microsoft.com/office/drawing/2014/main" id="{07181E0D-4E2E-4CF7-83D6-6BF1884F2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s-ES"/>
            </a:p>
          </p:txBody>
        </p:sp>
        <p:sp>
          <p:nvSpPr>
            <p:cNvPr id="51" name="Freeform 12">
              <a:extLst>
                <a:ext uri="{FF2B5EF4-FFF2-40B4-BE49-F238E27FC236}">
                  <a16:creationId xmlns:a16="http://schemas.microsoft.com/office/drawing/2014/main" id="{41E4039F-6250-4F1A-8B44-8211D95CBF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s-ES"/>
            </a:p>
          </p:txBody>
        </p:sp>
        <p:sp>
          <p:nvSpPr>
            <p:cNvPr id="52" name="Freeform 13">
              <a:extLst>
                <a:ext uri="{FF2B5EF4-FFF2-40B4-BE49-F238E27FC236}">
                  <a16:creationId xmlns:a16="http://schemas.microsoft.com/office/drawing/2014/main" id="{C27CE0F8-A859-4A25-8A2E-2F48B2D7F1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s-ES"/>
            </a:p>
          </p:txBody>
        </p:sp>
        <p:sp>
          <p:nvSpPr>
            <p:cNvPr id="53" name="Freeform 14">
              <a:extLst>
                <a:ext uri="{FF2B5EF4-FFF2-40B4-BE49-F238E27FC236}">
                  <a16:creationId xmlns:a16="http://schemas.microsoft.com/office/drawing/2014/main" id="{1D3B4413-99E7-41CB-BC1A-91CB93B73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s-ES"/>
            </a:p>
          </p:txBody>
        </p:sp>
        <p:sp>
          <p:nvSpPr>
            <p:cNvPr id="54" name="Freeform 15">
              <a:extLst>
                <a:ext uri="{FF2B5EF4-FFF2-40B4-BE49-F238E27FC236}">
                  <a16:creationId xmlns:a16="http://schemas.microsoft.com/office/drawing/2014/main" id="{2B5AE9BA-21EA-413E-92D1-70B41D12F8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s-ES"/>
            </a:p>
          </p:txBody>
        </p:sp>
        <p:sp>
          <p:nvSpPr>
            <p:cNvPr id="55" name="Freeform 16">
              <a:extLst>
                <a:ext uri="{FF2B5EF4-FFF2-40B4-BE49-F238E27FC236}">
                  <a16:creationId xmlns:a16="http://schemas.microsoft.com/office/drawing/2014/main" id="{EA6962B4-B58E-4363-AE37-502AAB46F0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s-ES"/>
            </a:p>
          </p:txBody>
        </p:sp>
        <p:sp>
          <p:nvSpPr>
            <p:cNvPr id="56" name="Freeform 17">
              <a:extLst>
                <a:ext uri="{FF2B5EF4-FFF2-40B4-BE49-F238E27FC236}">
                  <a16:creationId xmlns:a16="http://schemas.microsoft.com/office/drawing/2014/main" id="{8CFEAE09-A4F7-4009-BBA4-E007F3FF2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s-ES"/>
            </a:p>
          </p:txBody>
        </p:sp>
        <p:sp>
          <p:nvSpPr>
            <p:cNvPr id="57" name="Freeform 18">
              <a:extLst>
                <a:ext uri="{FF2B5EF4-FFF2-40B4-BE49-F238E27FC236}">
                  <a16:creationId xmlns:a16="http://schemas.microsoft.com/office/drawing/2014/main" id="{BEC0F162-6193-4A0C-9667-DD7C8B4BD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s-ES"/>
            </a:p>
          </p:txBody>
        </p:sp>
        <p:sp>
          <p:nvSpPr>
            <p:cNvPr id="58" name="Freeform 19">
              <a:extLst>
                <a:ext uri="{FF2B5EF4-FFF2-40B4-BE49-F238E27FC236}">
                  <a16:creationId xmlns:a16="http://schemas.microsoft.com/office/drawing/2014/main" id="{7AE69957-54B0-48E2-8BCD-EE01C7190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s-ES"/>
            </a:p>
          </p:txBody>
        </p:sp>
        <p:sp>
          <p:nvSpPr>
            <p:cNvPr id="59" name="Freeform 20">
              <a:extLst>
                <a:ext uri="{FF2B5EF4-FFF2-40B4-BE49-F238E27FC236}">
                  <a16:creationId xmlns:a16="http://schemas.microsoft.com/office/drawing/2014/main" id="{9E3E384D-F4D8-4B3A-978C-EFEED16D3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s-ES"/>
            </a:p>
          </p:txBody>
        </p:sp>
        <p:sp>
          <p:nvSpPr>
            <p:cNvPr id="60" name="Freeform 21">
              <a:extLst>
                <a:ext uri="{FF2B5EF4-FFF2-40B4-BE49-F238E27FC236}">
                  <a16:creationId xmlns:a16="http://schemas.microsoft.com/office/drawing/2014/main" id="{66DD5E8A-F260-4F93-94D6-AA109560A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s-ES"/>
            </a:p>
          </p:txBody>
        </p:sp>
        <p:sp>
          <p:nvSpPr>
            <p:cNvPr id="61" name="Freeform 22">
              <a:extLst>
                <a:ext uri="{FF2B5EF4-FFF2-40B4-BE49-F238E27FC236}">
                  <a16:creationId xmlns:a16="http://schemas.microsoft.com/office/drawing/2014/main" id="{AB7CE38B-1EFC-4D54-BD22-F0E1C0ED2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s-ES"/>
            </a:p>
          </p:txBody>
        </p:sp>
      </p:grpSp>
      <p:grpSp>
        <p:nvGrpSpPr>
          <p:cNvPr id="63" name="Group 62">
            <a:extLst>
              <a:ext uri="{FF2B5EF4-FFF2-40B4-BE49-F238E27FC236}">
                <a16:creationId xmlns:a16="http://schemas.microsoft.com/office/drawing/2014/main" id="{44251A81-4530-41B5-B8FB-DC124AC02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64" name="Freeform 27">
              <a:extLst>
                <a:ext uri="{FF2B5EF4-FFF2-40B4-BE49-F238E27FC236}">
                  <a16:creationId xmlns:a16="http://schemas.microsoft.com/office/drawing/2014/main" id="{704F0C26-A940-4311-8A41-C69C075D7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s-ES"/>
            </a:p>
          </p:txBody>
        </p:sp>
        <p:sp>
          <p:nvSpPr>
            <p:cNvPr id="65" name="Freeform 28">
              <a:extLst>
                <a:ext uri="{FF2B5EF4-FFF2-40B4-BE49-F238E27FC236}">
                  <a16:creationId xmlns:a16="http://schemas.microsoft.com/office/drawing/2014/main" id="{72844B50-4A36-4E90-9BD1-7945BAF04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s-ES"/>
            </a:p>
          </p:txBody>
        </p:sp>
        <p:sp>
          <p:nvSpPr>
            <p:cNvPr id="66" name="Freeform 29">
              <a:extLst>
                <a:ext uri="{FF2B5EF4-FFF2-40B4-BE49-F238E27FC236}">
                  <a16:creationId xmlns:a16="http://schemas.microsoft.com/office/drawing/2014/main" id="{FFFF2F5F-4D06-40B4-AAF7-7BF88551B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s-ES"/>
            </a:p>
          </p:txBody>
        </p:sp>
        <p:sp>
          <p:nvSpPr>
            <p:cNvPr id="67" name="Freeform 30">
              <a:extLst>
                <a:ext uri="{FF2B5EF4-FFF2-40B4-BE49-F238E27FC236}">
                  <a16:creationId xmlns:a16="http://schemas.microsoft.com/office/drawing/2014/main" id="{C2D84FDB-118B-42FD-8561-B383615D2B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s-ES"/>
            </a:p>
          </p:txBody>
        </p:sp>
        <p:sp>
          <p:nvSpPr>
            <p:cNvPr id="68" name="Freeform 31">
              <a:extLst>
                <a:ext uri="{FF2B5EF4-FFF2-40B4-BE49-F238E27FC236}">
                  <a16:creationId xmlns:a16="http://schemas.microsoft.com/office/drawing/2014/main" id="{5B64B543-1195-4970-808B-156908D3B5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s-ES"/>
            </a:p>
          </p:txBody>
        </p:sp>
        <p:sp>
          <p:nvSpPr>
            <p:cNvPr id="69" name="Freeform 32">
              <a:extLst>
                <a:ext uri="{FF2B5EF4-FFF2-40B4-BE49-F238E27FC236}">
                  <a16:creationId xmlns:a16="http://schemas.microsoft.com/office/drawing/2014/main" id="{1B6440B3-14CA-4B3F-AF89-7FEC0A2246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s-ES"/>
            </a:p>
          </p:txBody>
        </p:sp>
        <p:sp>
          <p:nvSpPr>
            <p:cNvPr id="70" name="Freeform 33">
              <a:extLst>
                <a:ext uri="{FF2B5EF4-FFF2-40B4-BE49-F238E27FC236}">
                  <a16:creationId xmlns:a16="http://schemas.microsoft.com/office/drawing/2014/main" id="{47F34F74-6C9C-4D9D-B2D7-AF753BD44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s-ES"/>
            </a:p>
          </p:txBody>
        </p:sp>
        <p:sp>
          <p:nvSpPr>
            <p:cNvPr id="71" name="Freeform 34">
              <a:extLst>
                <a:ext uri="{FF2B5EF4-FFF2-40B4-BE49-F238E27FC236}">
                  <a16:creationId xmlns:a16="http://schemas.microsoft.com/office/drawing/2014/main" id="{4246517D-AB8F-4BEF-B5E5-7A8BC0DDE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s-ES"/>
            </a:p>
          </p:txBody>
        </p:sp>
        <p:sp>
          <p:nvSpPr>
            <p:cNvPr id="72" name="Freeform 35">
              <a:extLst>
                <a:ext uri="{FF2B5EF4-FFF2-40B4-BE49-F238E27FC236}">
                  <a16:creationId xmlns:a16="http://schemas.microsoft.com/office/drawing/2014/main" id="{0ACFBF4D-E487-4BD0-8BCA-2DB6DC046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s-ES"/>
            </a:p>
          </p:txBody>
        </p:sp>
        <p:sp>
          <p:nvSpPr>
            <p:cNvPr id="73" name="Freeform 36">
              <a:extLst>
                <a:ext uri="{FF2B5EF4-FFF2-40B4-BE49-F238E27FC236}">
                  <a16:creationId xmlns:a16="http://schemas.microsoft.com/office/drawing/2014/main" id="{23DE6D3A-314E-4642-AEAF-54B822D4E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s-ES"/>
            </a:p>
          </p:txBody>
        </p:sp>
        <p:sp>
          <p:nvSpPr>
            <p:cNvPr id="74" name="Freeform 37">
              <a:extLst>
                <a:ext uri="{FF2B5EF4-FFF2-40B4-BE49-F238E27FC236}">
                  <a16:creationId xmlns:a16="http://schemas.microsoft.com/office/drawing/2014/main" id="{FEE0BBF7-C59B-4279-AFF5-28F6433B9A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s-ES"/>
            </a:p>
          </p:txBody>
        </p:sp>
        <p:sp>
          <p:nvSpPr>
            <p:cNvPr id="75" name="Freeform 38">
              <a:extLst>
                <a:ext uri="{FF2B5EF4-FFF2-40B4-BE49-F238E27FC236}">
                  <a16:creationId xmlns:a16="http://schemas.microsoft.com/office/drawing/2014/main" id="{B2C1E620-478E-4DC2-A505-934657FF1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s-ES"/>
            </a:p>
          </p:txBody>
        </p:sp>
      </p:grpSp>
      <p:sp>
        <p:nvSpPr>
          <p:cNvPr id="3" name="CuadroTexto 2">
            <a:extLst>
              <a:ext uri="{FF2B5EF4-FFF2-40B4-BE49-F238E27FC236}">
                <a16:creationId xmlns:a16="http://schemas.microsoft.com/office/drawing/2014/main" id="{B4B61958-8049-CEB3-9C4F-6139F349C9A9}"/>
              </a:ext>
            </a:extLst>
          </p:cNvPr>
          <p:cNvSpPr txBox="1"/>
          <p:nvPr/>
        </p:nvSpPr>
        <p:spPr>
          <a:xfrm>
            <a:off x="6483096" y="624110"/>
            <a:ext cx="5021516" cy="1280890"/>
          </a:xfrm>
          <a:prstGeom prst="rect">
            <a:avLst/>
          </a:prstGeom>
        </p:spPr>
        <p:txBody>
          <a:bodyPr vert="horz" lIns="91440" tIns="45720" rIns="91440" bIns="45720" rtlCol="0" anchor="t">
            <a:normAutofit/>
          </a:bodyPr>
          <a:lstStyle/>
          <a:p>
            <a:pPr>
              <a:spcBef>
                <a:spcPct val="0"/>
              </a:spcBef>
              <a:spcAft>
                <a:spcPts val="600"/>
              </a:spcAft>
            </a:pPr>
            <a:r>
              <a:rPr lang="en-US" sz="3600" b="1" cap="all">
                <a:solidFill>
                  <a:schemeClr val="tx1">
                    <a:lumMod val="85000"/>
                    <a:lumOff val="15000"/>
                  </a:schemeClr>
                </a:solidFill>
                <a:latin typeface="+mj-lt"/>
                <a:ea typeface="+mj-ea"/>
                <a:cs typeface="+mj-cs"/>
              </a:rPr>
              <a:t>Campañas publicitarias </a:t>
            </a:r>
          </a:p>
        </p:txBody>
      </p:sp>
      <p:sp>
        <p:nvSpPr>
          <p:cNvPr id="77" name="Rectangle 76">
            <a:extLst>
              <a:ext uri="{FF2B5EF4-FFF2-40B4-BE49-F238E27FC236}">
                <a16:creationId xmlns:a16="http://schemas.microsoft.com/office/drawing/2014/main" id="{AECDF498-6F66-4565-9FB7-1076703337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79" name="Freeform 11">
            <a:extLst>
              <a:ext uri="{FF2B5EF4-FFF2-40B4-BE49-F238E27FC236}">
                <a16:creationId xmlns:a16="http://schemas.microsoft.com/office/drawing/2014/main" id="{E0779346-49CA-41C2-BD0A-62F2E1903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s-ES"/>
          </a:p>
        </p:txBody>
      </p:sp>
      <p:pic>
        <p:nvPicPr>
          <p:cNvPr id="11" name="Picture 10">
            <a:extLst>
              <a:ext uri="{FF2B5EF4-FFF2-40B4-BE49-F238E27FC236}">
                <a16:creationId xmlns:a16="http://schemas.microsoft.com/office/drawing/2014/main" id="{B744ACA2-E4D5-B1D7-E395-33A8F511DA38}"/>
              </a:ext>
            </a:extLst>
          </p:cNvPr>
          <p:cNvPicPr>
            <a:picLocks noChangeAspect="1"/>
          </p:cNvPicPr>
          <p:nvPr/>
        </p:nvPicPr>
        <p:blipFill>
          <a:blip r:embed="rId2"/>
          <a:srcRect l="16224" r="38396" b="-2"/>
          <a:stretch/>
        </p:blipFill>
        <p:spPr>
          <a:xfrm>
            <a:off x="-1555" y="1731"/>
            <a:ext cx="4662331" cy="6858000"/>
          </a:xfrm>
          <a:prstGeom prst="rect">
            <a:avLst/>
          </a:prstGeom>
        </p:spPr>
      </p:pic>
      <p:sp>
        <p:nvSpPr>
          <p:cNvPr id="9" name="CuadroTexto 8">
            <a:extLst>
              <a:ext uri="{FF2B5EF4-FFF2-40B4-BE49-F238E27FC236}">
                <a16:creationId xmlns:a16="http://schemas.microsoft.com/office/drawing/2014/main" id="{98786067-659B-5D4D-4780-5FED6D5D3E8D}"/>
              </a:ext>
            </a:extLst>
          </p:cNvPr>
          <p:cNvSpPr txBox="1"/>
          <p:nvPr/>
        </p:nvSpPr>
        <p:spPr>
          <a:xfrm>
            <a:off x="5792037" y="1863190"/>
            <a:ext cx="5712573" cy="4048032"/>
          </a:xfrm>
          <a:prstGeom prst="rect">
            <a:avLst/>
          </a:prstGeom>
        </p:spPr>
        <p:txBody>
          <a:bodyPr vert="horz" lIns="91440" tIns="45720" rIns="91440" bIns="45720" rtlCol="0">
            <a:normAutofit fontScale="92500" lnSpcReduction="10000"/>
          </a:bodyPr>
          <a:lstStyle/>
          <a:p>
            <a:pPr>
              <a:lnSpc>
                <a:spcPct val="90000"/>
              </a:lnSpc>
              <a:spcBef>
                <a:spcPts val="1000"/>
              </a:spcBef>
              <a:buClr>
                <a:schemeClr val="accent1"/>
              </a:buClr>
              <a:buFont typeface="Wingdings 3" charset="2"/>
              <a:buChar char=""/>
            </a:pPr>
            <a:r>
              <a:rPr lang="en-US" sz="1600" b="1" dirty="0">
                <a:solidFill>
                  <a:schemeClr val="tx1">
                    <a:lumMod val="75000"/>
                    <a:lumOff val="25000"/>
                  </a:schemeClr>
                </a:solidFill>
              </a:rPr>
              <a:t>Las </a:t>
            </a:r>
            <a:r>
              <a:rPr lang="en-US" sz="1600" b="1" dirty="0" err="1">
                <a:solidFill>
                  <a:schemeClr val="tx1">
                    <a:lumMod val="75000"/>
                    <a:lumOff val="25000"/>
                  </a:schemeClr>
                </a:solidFill>
              </a:rPr>
              <a:t>funciones</a:t>
            </a:r>
            <a:r>
              <a:rPr lang="en-US" sz="1600" b="1" dirty="0">
                <a:solidFill>
                  <a:schemeClr val="tx1">
                    <a:lumMod val="75000"/>
                    <a:lumOff val="25000"/>
                  </a:schemeClr>
                </a:solidFill>
              </a:rPr>
              <a:t> de las </a:t>
            </a:r>
            <a:r>
              <a:rPr lang="en-US" sz="1600" b="1" dirty="0" err="1">
                <a:solidFill>
                  <a:schemeClr val="tx1">
                    <a:lumMod val="75000"/>
                    <a:lumOff val="25000"/>
                  </a:schemeClr>
                </a:solidFill>
              </a:rPr>
              <a:t>campañas</a:t>
            </a:r>
            <a:r>
              <a:rPr lang="en-US" sz="1600" b="1" dirty="0">
                <a:solidFill>
                  <a:schemeClr val="tx1">
                    <a:lumMod val="75000"/>
                    <a:lumOff val="25000"/>
                  </a:schemeClr>
                </a:solidFill>
              </a:rPr>
              <a:t>  publicitarias son:</a:t>
            </a:r>
          </a:p>
          <a:p>
            <a:pPr>
              <a:lnSpc>
                <a:spcPct val="90000"/>
              </a:lnSpc>
              <a:spcBef>
                <a:spcPts val="1000"/>
              </a:spcBef>
              <a:buClr>
                <a:schemeClr val="accent1"/>
              </a:buClr>
              <a:buFont typeface="Wingdings 3" charset="2"/>
              <a:buChar char=""/>
            </a:pPr>
            <a:endParaRPr lang="en-US" sz="1600" b="1" dirty="0">
              <a:solidFill>
                <a:schemeClr val="tx1">
                  <a:lumMod val="75000"/>
                  <a:lumOff val="25000"/>
                </a:schemeClr>
              </a:solidFill>
            </a:endParaRPr>
          </a:p>
          <a:p>
            <a:pPr marL="285750" indent="-285750">
              <a:lnSpc>
                <a:spcPct val="90000"/>
              </a:lnSpc>
              <a:spcBef>
                <a:spcPts val="1000"/>
              </a:spcBef>
              <a:buClr>
                <a:schemeClr val="accent1"/>
              </a:buClr>
              <a:buFont typeface="Wingdings 3" charset="2"/>
              <a:buChar char=""/>
            </a:pPr>
            <a:r>
              <a:rPr lang="en-US" sz="1600" b="1" dirty="0" err="1">
                <a:solidFill>
                  <a:schemeClr val="tx1">
                    <a:lumMod val="75000"/>
                    <a:lumOff val="25000"/>
                  </a:schemeClr>
                </a:solidFill>
              </a:rPr>
              <a:t>Informar</a:t>
            </a:r>
            <a:r>
              <a:rPr lang="en-US" sz="1600" b="1" dirty="0">
                <a:solidFill>
                  <a:schemeClr val="tx1">
                    <a:lumMod val="75000"/>
                    <a:lumOff val="25000"/>
                  </a:schemeClr>
                </a:solidFill>
              </a:rPr>
              <a:t>: </a:t>
            </a:r>
            <a:r>
              <a:rPr lang="en-US" sz="1600" dirty="0">
                <a:solidFill>
                  <a:schemeClr val="tx1">
                    <a:lumMod val="75000"/>
                    <a:lumOff val="25000"/>
                  </a:schemeClr>
                </a:solidFill>
              </a:rPr>
              <a:t>La publicidad </a:t>
            </a:r>
            <a:r>
              <a:rPr lang="en-US" sz="1600" dirty="0" err="1">
                <a:solidFill>
                  <a:schemeClr val="tx1">
                    <a:lumMod val="75000"/>
                    <a:lumOff val="25000"/>
                  </a:schemeClr>
                </a:solidFill>
              </a:rPr>
              <a:t>informativa</a:t>
            </a:r>
            <a:r>
              <a:rPr lang="en-US" sz="1600" dirty="0">
                <a:solidFill>
                  <a:schemeClr val="tx1">
                    <a:lumMod val="75000"/>
                    <a:lumOff val="25000"/>
                  </a:schemeClr>
                </a:solidFill>
              </a:rPr>
              <a:t> se </a:t>
            </a:r>
            <a:r>
              <a:rPr lang="en-US" sz="1600" dirty="0" err="1">
                <a:solidFill>
                  <a:schemeClr val="tx1">
                    <a:lumMod val="75000"/>
                    <a:lumOff val="25000"/>
                  </a:schemeClr>
                </a:solidFill>
              </a:rPr>
              <a:t>realiza</a:t>
            </a:r>
            <a:r>
              <a:rPr lang="en-US" sz="1600" dirty="0">
                <a:solidFill>
                  <a:schemeClr val="tx1">
                    <a:lumMod val="75000"/>
                    <a:lumOff val="25000"/>
                  </a:schemeClr>
                </a:solidFill>
              </a:rPr>
              <a:t> </a:t>
            </a:r>
            <a:r>
              <a:rPr lang="en-US" sz="1600" dirty="0" err="1">
                <a:solidFill>
                  <a:schemeClr val="tx1">
                    <a:lumMod val="75000"/>
                    <a:lumOff val="25000"/>
                  </a:schemeClr>
                </a:solidFill>
              </a:rPr>
              <a:t>principalmente</a:t>
            </a:r>
            <a:r>
              <a:rPr lang="en-US" sz="1600" dirty="0">
                <a:solidFill>
                  <a:schemeClr val="tx1">
                    <a:lumMod val="75000"/>
                    <a:lumOff val="25000"/>
                  </a:schemeClr>
                </a:solidFill>
              </a:rPr>
              <a:t> al </a:t>
            </a:r>
            <a:r>
              <a:rPr lang="en-US" sz="1600" dirty="0" err="1">
                <a:solidFill>
                  <a:schemeClr val="tx1">
                    <a:lumMod val="75000"/>
                    <a:lumOff val="25000"/>
                  </a:schemeClr>
                </a:solidFill>
              </a:rPr>
              <a:t>comienzo</a:t>
            </a:r>
            <a:r>
              <a:rPr lang="en-US" sz="1600" dirty="0">
                <a:solidFill>
                  <a:schemeClr val="tx1">
                    <a:lumMod val="75000"/>
                    <a:lumOff val="25000"/>
                  </a:schemeClr>
                </a:solidFill>
              </a:rPr>
              <a:t> de la </a:t>
            </a:r>
            <a:r>
              <a:rPr lang="en-US" sz="1600" dirty="0" err="1">
                <a:solidFill>
                  <a:schemeClr val="tx1">
                    <a:lumMod val="75000"/>
                    <a:lumOff val="25000"/>
                  </a:schemeClr>
                </a:solidFill>
              </a:rPr>
              <a:t>actividad</a:t>
            </a:r>
            <a:r>
              <a:rPr lang="en-US" sz="1600" dirty="0">
                <a:solidFill>
                  <a:schemeClr val="tx1">
                    <a:lumMod val="75000"/>
                    <a:lumOff val="25000"/>
                  </a:schemeClr>
                </a:solidFill>
              </a:rPr>
              <a:t> </a:t>
            </a:r>
            <a:r>
              <a:rPr lang="en-US" sz="1600" dirty="0" err="1">
                <a:solidFill>
                  <a:schemeClr val="tx1">
                    <a:lumMod val="75000"/>
                    <a:lumOff val="25000"/>
                  </a:schemeClr>
                </a:solidFill>
              </a:rPr>
              <a:t>empresarial</a:t>
            </a:r>
            <a:r>
              <a:rPr lang="en-US" sz="1600" dirty="0">
                <a:solidFill>
                  <a:schemeClr val="tx1">
                    <a:lumMod val="75000"/>
                    <a:lumOff val="25000"/>
                  </a:schemeClr>
                </a:solidFill>
              </a:rPr>
              <a:t> (para construir una </a:t>
            </a:r>
            <a:r>
              <a:rPr lang="en-US" sz="1600" dirty="0" err="1">
                <a:solidFill>
                  <a:schemeClr val="tx1">
                    <a:lumMod val="75000"/>
                    <a:lumOff val="25000"/>
                  </a:schemeClr>
                </a:solidFill>
              </a:rPr>
              <a:t>demanda</a:t>
            </a:r>
            <a:r>
              <a:rPr lang="en-US" sz="1600" dirty="0">
                <a:solidFill>
                  <a:schemeClr val="tx1">
                    <a:lumMod val="75000"/>
                    <a:lumOff val="25000"/>
                  </a:schemeClr>
                </a:solidFill>
              </a:rPr>
              <a:t> </a:t>
            </a:r>
            <a:r>
              <a:rPr lang="en-US" sz="1600" dirty="0" err="1">
                <a:solidFill>
                  <a:schemeClr val="tx1">
                    <a:lumMod val="75000"/>
                    <a:lumOff val="25000"/>
                  </a:schemeClr>
                </a:solidFill>
              </a:rPr>
              <a:t>inicial</a:t>
            </a:r>
            <a:r>
              <a:rPr lang="en-US" sz="1600" dirty="0">
                <a:solidFill>
                  <a:schemeClr val="tx1">
                    <a:lumMod val="75000"/>
                    <a:lumOff val="25000"/>
                  </a:schemeClr>
                </a:solidFill>
              </a:rPr>
              <a:t>) o al </a:t>
            </a:r>
            <a:r>
              <a:rPr lang="en-US" sz="1600" dirty="0" err="1">
                <a:solidFill>
                  <a:schemeClr val="tx1">
                    <a:lumMod val="75000"/>
                    <a:lumOff val="25000"/>
                  </a:schemeClr>
                </a:solidFill>
              </a:rPr>
              <a:t>incorporar</a:t>
            </a:r>
            <a:r>
              <a:rPr lang="en-US" sz="1600" dirty="0">
                <a:solidFill>
                  <a:schemeClr val="tx1">
                    <a:lumMod val="75000"/>
                    <a:lumOff val="25000"/>
                  </a:schemeClr>
                </a:solidFill>
              </a:rPr>
              <a:t> nuevos servicios al </a:t>
            </a:r>
            <a:r>
              <a:rPr lang="en-US" sz="1600" dirty="0" err="1">
                <a:solidFill>
                  <a:schemeClr val="tx1">
                    <a:lumMod val="75000"/>
                    <a:lumOff val="25000"/>
                  </a:schemeClr>
                </a:solidFill>
              </a:rPr>
              <a:t>salón</a:t>
            </a:r>
            <a:r>
              <a:rPr lang="en-US" sz="1600" dirty="0">
                <a:solidFill>
                  <a:schemeClr val="tx1">
                    <a:lumMod val="75000"/>
                    <a:lumOff val="25000"/>
                  </a:schemeClr>
                </a:solidFill>
              </a:rPr>
              <a:t>.</a:t>
            </a:r>
          </a:p>
          <a:p>
            <a:pPr marL="285750" indent="-285750">
              <a:lnSpc>
                <a:spcPct val="90000"/>
              </a:lnSpc>
              <a:spcBef>
                <a:spcPts val="1000"/>
              </a:spcBef>
              <a:buClr>
                <a:schemeClr val="accent1"/>
              </a:buClr>
              <a:buFont typeface="Wingdings 3" charset="2"/>
              <a:buChar char=""/>
            </a:pPr>
            <a:r>
              <a:rPr lang="en-US" sz="1600" b="1" dirty="0" err="1">
                <a:solidFill>
                  <a:schemeClr val="tx1">
                    <a:lumMod val="75000"/>
                    <a:lumOff val="25000"/>
                  </a:schemeClr>
                </a:solidFill>
              </a:rPr>
              <a:t>Persuadir</a:t>
            </a:r>
            <a:r>
              <a:rPr lang="en-US" sz="1600" b="1" dirty="0">
                <a:solidFill>
                  <a:schemeClr val="tx1">
                    <a:lumMod val="75000"/>
                    <a:lumOff val="25000"/>
                  </a:schemeClr>
                </a:solidFill>
              </a:rPr>
              <a:t>: </a:t>
            </a:r>
            <a:r>
              <a:rPr lang="en-US" sz="1600" dirty="0" err="1">
                <a:solidFill>
                  <a:schemeClr val="tx1">
                    <a:lumMod val="75000"/>
                    <a:lumOff val="25000"/>
                  </a:schemeClr>
                </a:solidFill>
              </a:rPr>
              <a:t>Suelen</a:t>
            </a:r>
            <a:r>
              <a:rPr lang="en-US" sz="1600" dirty="0">
                <a:solidFill>
                  <a:schemeClr val="tx1">
                    <a:lumMod val="75000"/>
                    <a:lumOff val="25000"/>
                  </a:schemeClr>
                </a:solidFill>
              </a:rPr>
              <a:t> ser el objetivo de la </a:t>
            </a:r>
            <a:r>
              <a:rPr lang="en-US" sz="1600" dirty="0" err="1">
                <a:solidFill>
                  <a:schemeClr val="tx1">
                    <a:lumMod val="75000"/>
                    <a:lumOff val="25000"/>
                  </a:schemeClr>
                </a:solidFill>
              </a:rPr>
              <a:t>campaña</a:t>
            </a:r>
            <a:r>
              <a:rPr lang="en-US" sz="1600" dirty="0">
                <a:solidFill>
                  <a:schemeClr val="tx1">
                    <a:lumMod val="75000"/>
                    <a:lumOff val="25000"/>
                  </a:schemeClr>
                </a:solidFill>
              </a:rPr>
              <a:t> </a:t>
            </a:r>
            <a:r>
              <a:rPr lang="en-US" sz="1600" dirty="0" err="1">
                <a:solidFill>
                  <a:schemeClr val="tx1">
                    <a:lumMod val="75000"/>
                    <a:lumOff val="25000"/>
                  </a:schemeClr>
                </a:solidFill>
              </a:rPr>
              <a:t>cuando</a:t>
            </a:r>
            <a:r>
              <a:rPr lang="en-US" sz="1600" dirty="0">
                <a:solidFill>
                  <a:schemeClr val="tx1">
                    <a:lumMod val="75000"/>
                    <a:lumOff val="25000"/>
                  </a:schemeClr>
                </a:solidFill>
              </a:rPr>
              <a:t> </a:t>
            </a:r>
            <a:r>
              <a:rPr lang="en-US" sz="1600" dirty="0" err="1">
                <a:solidFill>
                  <a:schemeClr val="tx1">
                    <a:lumMod val="75000"/>
                    <a:lumOff val="25000"/>
                  </a:schemeClr>
                </a:solidFill>
              </a:rPr>
              <a:t>aumenta</a:t>
            </a:r>
            <a:r>
              <a:rPr lang="en-US" sz="1600" dirty="0">
                <a:solidFill>
                  <a:schemeClr val="tx1">
                    <a:lumMod val="75000"/>
                    <a:lumOff val="25000"/>
                  </a:schemeClr>
                </a:solidFill>
              </a:rPr>
              <a:t> la </a:t>
            </a:r>
            <a:r>
              <a:rPr lang="en-US" sz="1600" dirty="0" err="1">
                <a:solidFill>
                  <a:schemeClr val="tx1">
                    <a:lumMod val="75000"/>
                    <a:lumOff val="25000"/>
                  </a:schemeClr>
                </a:solidFill>
              </a:rPr>
              <a:t>competencia</a:t>
            </a:r>
            <a:r>
              <a:rPr lang="en-US" sz="1600" dirty="0">
                <a:solidFill>
                  <a:schemeClr val="tx1">
                    <a:lumMod val="75000"/>
                    <a:lumOff val="25000"/>
                  </a:schemeClr>
                </a:solidFill>
              </a:rPr>
              <a:t> ( </a:t>
            </a:r>
            <a:r>
              <a:rPr lang="en-US" sz="1600" dirty="0" err="1">
                <a:solidFill>
                  <a:schemeClr val="tx1">
                    <a:lumMod val="75000"/>
                    <a:lumOff val="25000"/>
                  </a:schemeClr>
                </a:solidFill>
              </a:rPr>
              <a:t>por</a:t>
            </a:r>
            <a:r>
              <a:rPr lang="en-US" sz="1600" dirty="0">
                <a:solidFill>
                  <a:schemeClr val="tx1">
                    <a:lumMod val="75000"/>
                    <a:lumOff val="25000"/>
                  </a:schemeClr>
                </a:solidFill>
              </a:rPr>
              <a:t> </a:t>
            </a:r>
            <a:r>
              <a:rPr lang="en-US" sz="1600" dirty="0" err="1">
                <a:solidFill>
                  <a:schemeClr val="tx1">
                    <a:lumMod val="75000"/>
                    <a:lumOff val="25000"/>
                  </a:schemeClr>
                </a:solidFill>
              </a:rPr>
              <a:t>ejemplo</a:t>
            </a:r>
            <a:r>
              <a:rPr lang="en-US" sz="1600" dirty="0">
                <a:solidFill>
                  <a:schemeClr val="tx1">
                    <a:lumMod val="75000"/>
                    <a:lumOff val="25000"/>
                  </a:schemeClr>
                </a:solidFill>
              </a:rPr>
              <a:t>, con la </a:t>
            </a:r>
            <a:r>
              <a:rPr lang="en-US" sz="1600" dirty="0" err="1">
                <a:solidFill>
                  <a:schemeClr val="tx1">
                    <a:lumMod val="75000"/>
                    <a:lumOff val="25000"/>
                  </a:schemeClr>
                </a:solidFill>
              </a:rPr>
              <a:t>apertura</a:t>
            </a:r>
            <a:r>
              <a:rPr lang="en-US" sz="1600" dirty="0">
                <a:solidFill>
                  <a:schemeClr val="tx1">
                    <a:lumMod val="75000"/>
                    <a:lumOff val="25000"/>
                  </a:schemeClr>
                </a:solidFill>
              </a:rPr>
              <a:t> de </a:t>
            </a:r>
            <a:r>
              <a:rPr lang="en-US" sz="1600" dirty="0" err="1">
                <a:solidFill>
                  <a:schemeClr val="tx1">
                    <a:lumMod val="75000"/>
                    <a:lumOff val="25000"/>
                  </a:schemeClr>
                </a:solidFill>
              </a:rPr>
              <a:t>otro</a:t>
            </a:r>
            <a:r>
              <a:rPr lang="en-US" sz="1600" dirty="0">
                <a:solidFill>
                  <a:schemeClr val="tx1">
                    <a:lumMod val="75000"/>
                    <a:lumOff val="25000"/>
                  </a:schemeClr>
                </a:solidFill>
              </a:rPr>
              <a:t> </a:t>
            </a:r>
            <a:r>
              <a:rPr lang="en-US" sz="1600" dirty="0" err="1">
                <a:solidFill>
                  <a:schemeClr val="tx1">
                    <a:lumMod val="75000"/>
                    <a:lumOff val="25000"/>
                  </a:schemeClr>
                </a:solidFill>
              </a:rPr>
              <a:t>salón</a:t>
            </a:r>
            <a:r>
              <a:rPr lang="en-US" sz="1600" dirty="0">
                <a:solidFill>
                  <a:schemeClr val="tx1">
                    <a:lumMod val="75000"/>
                    <a:lumOff val="25000"/>
                  </a:schemeClr>
                </a:solidFill>
              </a:rPr>
              <a:t> en la zona de </a:t>
            </a:r>
            <a:r>
              <a:rPr lang="en-US" sz="1600" dirty="0" err="1">
                <a:solidFill>
                  <a:schemeClr val="tx1">
                    <a:lumMod val="75000"/>
                    <a:lumOff val="25000"/>
                  </a:schemeClr>
                </a:solidFill>
              </a:rPr>
              <a:t>influencia</a:t>
            </a:r>
            <a:r>
              <a:rPr lang="en-US" sz="1600" dirty="0">
                <a:solidFill>
                  <a:schemeClr val="tx1">
                    <a:lumMod val="75000"/>
                    <a:lumOff val="25000"/>
                  </a:schemeClr>
                </a:solidFill>
              </a:rPr>
              <a:t>) o </a:t>
            </a:r>
            <a:r>
              <a:rPr lang="en-US" sz="1600" dirty="0" err="1">
                <a:solidFill>
                  <a:schemeClr val="tx1">
                    <a:lumMod val="75000"/>
                    <a:lumOff val="25000"/>
                  </a:schemeClr>
                </a:solidFill>
              </a:rPr>
              <a:t>cuando</a:t>
            </a:r>
            <a:r>
              <a:rPr lang="en-US" sz="1600" dirty="0">
                <a:solidFill>
                  <a:schemeClr val="tx1">
                    <a:lumMod val="75000"/>
                    <a:lumOff val="25000"/>
                  </a:schemeClr>
                </a:solidFill>
              </a:rPr>
              <a:t> en el </a:t>
            </a:r>
            <a:r>
              <a:rPr lang="en-US" sz="1600" dirty="0" err="1">
                <a:solidFill>
                  <a:schemeClr val="tx1">
                    <a:lumMod val="75000"/>
                    <a:lumOff val="25000"/>
                  </a:schemeClr>
                </a:solidFill>
              </a:rPr>
              <a:t>ambiente</a:t>
            </a:r>
            <a:r>
              <a:rPr lang="en-US" sz="1600" dirty="0">
                <a:solidFill>
                  <a:schemeClr val="tx1">
                    <a:lumMod val="75000"/>
                    <a:lumOff val="25000"/>
                  </a:schemeClr>
                </a:solidFill>
              </a:rPr>
              <a:t> </a:t>
            </a:r>
            <a:r>
              <a:rPr lang="en-US" sz="1600" dirty="0" err="1">
                <a:solidFill>
                  <a:schemeClr val="tx1">
                    <a:lumMod val="75000"/>
                    <a:lumOff val="25000"/>
                  </a:schemeClr>
                </a:solidFill>
              </a:rPr>
              <a:t>competitivo</a:t>
            </a:r>
            <a:r>
              <a:rPr lang="en-US" sz="1600" dirty="0">
                <a:solidFill>
                  <a:schemeClr val="tx1">
                    <a:lumMod val="75000"/>
                    <a:lumOff val="25000"/>
                  </a:schemeClr>
                </a:solidFill>
              </a:rPr>
              <a:t> habitual se </a:t>
            </a:r>
            <a:r>
              <a:rPr lang="en-US" sz="1600" dirty="0" err="1">
                <a:solidFill>
                  <a:schemeClr val="tx1">
                    <a:lumMod val="75000"/>
                    <a:lumOff val="25000"/>
                  </a:schemeClr>
                </a:solidFill>
              </a:rPr>
              <a:t>pretende</a:t>
            </a:r>
            <a:r>
              <a:rPr lang="en-US" sz="1600" dirty="0">
                <a:solidFill>
                  <a:schemeClr val="tx1">
                    <a:lumMod val="75000"/>
                    <a:lumOff val="25000"/>
                  </a:schemeClr>
                </a:solidFill>
              </a:rPr>
              <a:t> </a:t>
            </a:r>
            <a:r>
              <a:rPr lang="en-US" sz="1600" dirty="0" err="1">
                <a:solidFill>
                  <a:schemeClr val="tx1">
                    <a:lumMod val="75000"/>
                    <a:lumOff val="25000"/>
                  </a:schemeClr>
                </a:solidFill>
              </a:rPr>
              <a:t>convencer</a:t>
            </a:r>
            <a:r>
              <a:rPr lang="en-US" sz="1600" dirty="0">
                <a:solidFill>
                  <a:schemeClr val="tx1">
                    <a:lumMod val="75000"/>
                    <a:lumOff val="25000"/>
                  </a:schemeClr>
                </a:solidFill>
              </a:rPr>
              <a:t> a los clientes de que </a:t>
            </a:r>
            <a:r>
              <a:rPr lang="en-US" sz="1600" dirty="0" err="1">
                <a:solidFill>
                  <a:schemeClr val="tx1">
                    <a:lumMod val="75000"/>
                    <a:lumOff val="25000"/>
                  </a:schemeClr>
                </a:solidFill>
              </a:rPr>
              <a:t>escojan</a:t>
            </a:r>
            <a:r>
              <a:rPr lang="en-US" sz="1600" dirty="0">
                <a:solidFill>
                  <a:schemeClr val="tx1">
                    <a:lumMod val="75000"/>
                    <a:lumOff val="25000"/>
                  </a:schemeClr>
                </a:solidFill>
              </a:rPr>
              <a:t> ese </a:t>
            </a:r>
            <a:r>
              <a:rPr lang="en-US" sz="1600" dirty="0" err="1">
                <a:solidFill>
                  <a:schemeClr val="tx1">
                    <a:lumMod val="75000"/>
                    <a:lumOff val="25000"/>
                  </a:schemeClr>
                </a:solidFill>
              </a:rPr>
              <a:t>centro</a:t>
            </a:r>
            <a:r>
              <a:rPr lang="en-US" sz="1600" dirty="0">
                <a:solidFill>
                  <a:schemeClr val="tx1">
                    <a:lumMod val="75000"/>
                    <a:lumOff val="25000"/>
                  </a:schemeClr>
                </a:solidFill>
              </a:rPr>
              <a:t> en </a:t>
            </a:r>
            <a:r>
              <a:rPr lang="en-US" sz="1600" dirty="0" err="1">
                <a:solidFill>
                  <a:schemeClr val="tx1">
                    <a:lumMod val="75000"/>
                    <a:lumOff val="25000"/>
                  </a:schemeClr>
                </a:solidFill>
              </a:rPr>
              <a:t>concreto</a:t>
            </a:r>
            <a:r>
              <a:rPr lang="en-US" sz="1600" dirty="0">
                <a:solidFill>
                  <a:schemeClr val="tx1">
                    <a:lumMod val="75000"/>
                    <a:lumOff val="25000"/>
                  </a:schemeClr>
                </a:solidFill>
              </a:rPr>
              <a:t> y no </a:t>
            </a:r>
            <a:r>
              <a:rPr lang="en-US" sz="1600" dirty="0" err="1">
                <a:solidFill>
                  <a:schemeClr val="tx1">
                    <a:lumMod val="75000"/>
                    <a:lumOff val="25000"/>
                  </a:schemeClr>
                </a:solidFill>
              </a:rPr>
              <a:t>otro</a:t>
            </a:r>
            <a:r>
              <a:rPr lang="en-US" sz="1600" dirty="0">
                <a:solidFill>
                  <a:schemeClr val="tx1">
                    <a:lumMod val="75000"/>
                    <a:lumOff val="25000"/>
                  </a:schemeClr>
                </a:solidFill>
              </a:rPr>
              <a:t>.</a:t>
            </a:r>
          </a:p>
          <a:p>
            <a:pPr marL="285750" indent="-285750">
              <a:lnSpc>
                <a:spcPct val="90000"/>
              </a:lnSpc>
              <a:spcBef>
                <a:spcPts val="1000"/>
              </a:spcBef>
              <a:buClr>
                <a:schemeClr val="accent1"/>
              </a:buClr>
              <a:buFont typeface="Wingdings 3" charset="2"/>
              <a:buChar char=""/>
            </a:pPr>
            <a:r>
              <a:rPr lang="en-US" sz="1600" b="1" dirty="0" err="1">
                <a:solidFill>
                  <a:schemeClr val="tx1">
                    <a:lumMod val="75000"/>
                    <a:lumOff val="25000"/>
                  </a:schemeClr>
                </a:solidFill>
              </a:rPr>
              <a:t>Comparar</a:t>
            </a:r>
            <a:r>
              <a:rPr lang="en-US" sz="1600" b="1" dirty="0">
                <a:solidFill>
                  <a:schemeClr val="tx1">
                    <a:lumMod val="75000"/>
                    <a:lumOff val="25000"/>
                  </a:schemeClr>
                </a:solidFill>
              </a:rPr>
              <a:t>: </a:t>
            </a:r>
            <a:r>
              <a:rPr lang="en-US" sz="1600" dirty="0">
                <a:solidFill>
                  <a:schemeClr val="tx1">
                    <a:lumMod val="75000"/>
                    <a:lumOff val="25000"/>
                  </a:schemeClr>
                </a:solidFill>
              </a:rPr>
              <a:t>De forma </a:t>
            </a:r>
            <a:r>
              <a:rPr lang="en-US" sz="1600" dirty="0" err="1">
                <a:solidFill>
                  <a:schemeClr val="tx1">
                    <a:lumMod val="75000"/>
                    <a:lumOff val="25000"/>
                  </a:schemeClr>
                </a:solidFill>
              </a:rPr>
              <a:t>directa</a:t>
            </a:r>
            <a:r>
              <a:rPr lang="en-US" sz="1600" dirty="0">
                <a:solidFill>
                  <a:schemeClr val="tx1">
                    <a:lumMod val="75000"/>
                    <a:lumOff val="25000"/>
                  </a:schemeClr>
                </a:solidFill>
              </a:rPr>
              <a:t> o </a:t>
            </a:r>
            <a:r>
              <a:rPr lang="en-US" sz="1600" dirty="0" err="1">
                <a:solidFill>
                  <a:schemeClr val="tx1">
                    <a:lumMod val="75000"/>
                    <a:lumOff val="25000"/>
                  </a:schemeClr>
                </a:solidFill>
              </a:rPr>
              <a:t>indirecta</a:t>
            </a:r>
            <a:r>
              <a:rPr lang="en-US" sz="1600" dirty="0">
                <a:solidFill>
                  <a:schemeClr val="tx1">
                    <a:lumMod val="75000"/>
                    <a:lumOff val="25000"/>
                  </a:schemeClr>
                </a:solidFill>
              </a:rPr>
              <a:t>, se propone un </a:t>
            </a:r>
            <a:r>
              <a:rPr lang="en-US" sz="1600" dirty="0" err="1">
                <a:solidFill>
                  <a:schemeClr val="tx1">
                    <a:lumMod val="75000"/>
                    <a:lumOff val="25000"/>
                  </a:schemeClr>
                </a:solidFill>
              </a:rPr>
              <a:t>mensaje</a:t>
            </a:r>
            <a:r>
              <a:rPr lang="en-US" sz="1600" dirty="0">
                <a:solidFill>
                  <a:schemeClr val="tx1">
                    <a:lumMod val="75000"/>
                    <a:lumOff val="25000"/>
                  </a:schemeClr>
                </a:solidFill>
              </a:rPr>
              <a:t> </a:t>
            </a:r>
            <a:r>
              <a:rPr lang="en-US" sz="1600" dirty="0" err="1">
                <a:solidFill>
                  <a:schemeClr val="tx1">
                    <a:lumMod val="75000"/>
                    <a:lumOff val="25000"/>
                  </a:schemeClr>
                </a:solidFill>
              </a:rPr>
              <a:t>comparativo</a:t>
            </a:r>
            <a:r>
              <a:rPr lang="en-US" sz="1600" dirty="0">
                <a:solidFill>
                  <a:schemeClr val="tx1">
                    <a:lumMod val="75000"/>
                    <a:lumOff val="25000"/>
                  </a:schemeClr>
                </a:solidFill>
              </a:rPr>
              <a:t> entre </a:t>
            </a:r>
            <a:r>
              <a:rPr lang="en-US" sz="1600" dirty="0" err="1">
                <a:solidFill>
                  <a:schemeClr val="tx1">
                    <a:lumMod val="75000"/>
                    <a:lumOff val="25000"/>
                  </a:schemeClr>
                </a:solidFill>
              </a:rPr>
              <a:t>competidores</a:t>
            </a:r>
            <a:r>
              <a:rPr lang="en-US" sz="1600" dirty="0">
                <a:solidFill>
                  <a:schemeClr val="tx1">
                    <a:lumMod val="75000"/>
                    <a:lumOff val="25000"/>
                  </a:schemeClr>
                </a:solidFill>
              </a:rPr>
              <a:t>, del </a:t>
            </a:r>
            <a:r>
              <a:rPr lang="en-US" sz="1600" dirty="0" err="1">
                <a:solidFill>
                  <a:schemeClr val="tx1">
                    <a:lumMod val="75000"/>
                    <a:lumOff val="25000"/>
                  </a:schemeClr>
                </a:solidFill>
              </a:rPr>
              <a:t>tipo</a:t>
            </a:r>
            <a:r>
              <a:rPr lang="en-US" sz="1600" dirty="0">
                <a:solidFill>
                  <a:schemeClr val="tx1">
                    <a:lumMod val="75000"/>
                    <a:lumOff val="25000"/>
                  </a:schemeClr>
                </a:solidFill>
              </a:rPr>
              <a:t> </a:t>
            </a:r>
            <a:r>
              <a:rPr lang="en-US" sz="1600" b="1" dirty="0">
                <a:solidFill>
                  <a:schemeClr val="tx1">
                    <a:lumMod val="75000"/>
                    <a:lumOff val="25000"/>
                  </a:schemeClr>
                </a:solidFill>
              </a:rPr>
              <a:t>“ </a:t>
            </a:r>
            <a:r>
              <a:rPr lang="en-US" sz="1600" b="1" dirty="0" err="1">
                <a:solidFill>
                  <a:schemeClr val="tx1">
                    <a:lumMod val="75000"/>
                    <a:lumOff val="25000"/>
                  </a:schemeClr>
                </a:solidFill>
              </a:rPr>
              <a:t>estamos</a:t>
            </a:r>
            <a:r>
              <a:rPr lang="en-US" sz="1600" b="1" dirty="0">
                <a:solidFill>
                  <a:schemeClr val="tx1">
                    <a:lumMod val="75000"/>
                    <a:lumOff val="25000"/>
                  </a:schemeClr>
                </a:solidFill>
              </a:rPr>
              <a:t> </a:t>
            </a:r>
            <a:r>
              <a:rPr lang="en-US" sz="1600" b="1" dirty="0" err="1">
                <a:solidFill>
                  <a:schemeClr val="tx1">
                    <a:lumMod val="75000"/>
                    <a:lumOff val="25000"/>
                  </a:schemeClr>
                </a:solidFill>
              </a:rPr>
              <a:t>más</a:t>
            </a:r>
            <a:r>
              <a:rPr lang="en-US" sz="1600" b="1" dirty="0">
                <a:solidFill>
                  <a:schemeClr val="tx1">
                    <a:lumMod val="75000"/>
                    <a:lumOff val="25000"/>
                  </a:schemeClr>
                </a:solidFill>
              </a:rPr>
              <a:t> </a:t>
            </a:r>
            <a:r>
              <a:rPr lang="en-US" sz="1600" b="1" dirty="0" err="1">
                <a:solidFill>
                  <a:schemeClr val="tx1">
                    <a:lumMod val="75000"/>
                    <a:lumOff val="25000"/>
                  </a:schemeClr>
                </a:solidFill>
              </a:rPr>
              <a:t>cerca</a:t>
            </a:r>
            <a:r>
              <a:rPr lang="en-US" sz="1600" b="1" dirty="0">
                <a:solidFill>
                  <a:schemeClr val="tx1">
                    <a:lumMod val="75000"/>
                    <a:lumOff val="25000"/>
                  </a:schemeClr>
                </a:solidFill>
              </a:rPr>
              <a:t> de </a:t>
            </a:r>
            <a:r>
              <a:rPr lang="en-US" sz="1600" b="1" dirty="0" err="1">
                <a:solidFill>
                  <a:schemeClr val="tx1">
                    <a:lumMod val="75000"/>
                    <a:lumOff val="25000"/>
                  </a:schemeClr>
                </a:solidFill>
              </a:rPr>
              <a:t>ti</a:t>
            </a:r>
            <a:r>
              <a:rPr lang="en-US" sz="1600" b="1" dirty="0">
                <a:solidFill>
                  <a:schemeClr val="tx1">
                    <a:lumMod val="75000"/>
                    <a:lumOff val="25000"/>
                  </a:schemeClr>
                </a:solidFill>
              </a:rPr>
              <a:t> “ </a:t>
            </a:r>
            <a:r>
              <a:rPr lang="en-US" sz="1600" dirty="0">
                <a:solidFill>
                  <a:schemeClr val="tx1">
                    <a:lumMod val="75000"/>
                    <a:lumOff val="25000"/>
                  </a:schemeClr>
                </a:solidFill>
              </a:rPr>
              <a:t>o</a:t>
            </a:r>
            <a:r>
              <a:rPr lang="en-US" sz="1600" b="1" dirty="0">
                <a:solidFill>
                  <a:schemeClr val="tx1">
                    <a:lumMod val="75000"/>
                    <a:lumOff val="25000"/>
                  </a:schemeClr>
                </a:solidFill>
              </a:rPr>
              <a:t> “ </a:t>
            </a:r>
            <a:r>
              <a:rPr lang="en-US" sz="1600" b="1" dirty="0" err="1">
                <a:solidFill>
                  <a:schemeClr val="tx1">
                    <a:lumMod val="75000"/>
                    <a:lumOff val="25000"/>
                  </a:schemeClr>
                </a:solidFill>
              </a:rPr>
              <a:t>nosotros</a:t>
            </a:r>
            <a:r>
              <a:rPr lang="en-US" sz="1600" b="1" dirty="0">
                <a:solidFill>
                  <a:schemeClr val="tx1">
                    <a:lumMod val="75000"/>
                    <a:lumOff val="25000"/>
                  </a:schemeClr>
                </a:solidFill>
              </a:rPr>
              <a:t> </a:t>
            </a:r>
            <a:r>
              <a:rPr lang="en-US" sz="1600" b="1" dirty="0" err="1">
                <a:solidFill>
                  <a:schemeClr val="tx1">
                    <a:lumMod val="75000"/>
                    <a:lumOff val="25000"/>
                  </a:schemeClr>
                </a:solidFill>
              </a:rPr>
              <a:t>te</a:t>
            </a:r>
            <a:r>
              <a:rPr lang="en-US" sz="1600" b="1" dirty="0">
                <a:solidFill>
                  <a:schemeClr val="tx1">
                    <a:lumMod val="75000"/>
                    <a:lumOff val="25000"/>
                  </a:schemeClr>
                </a:solidFill>
              </a:rPr>
              <a:t> </a:t>
            </a:r>
            <a:r>
              <a:rPr lang="en-US" sz="1600" b="1" dirty="0" err="1">
                <a:solidFill>
                  <a:schemeClr val="tx1">
                    <a:lumMod val="75000"/>
                    <a:lumOff val="25000"/>
                  </a:schemeClr>
                </a:solidFill>
              </a:rPr>
              <a:t>asesoramos</a:t>
            </a:r>
            <a:r>
              <a:rPr lang="en-US" sz="1600" b="1" dirty="0">
                <a:solidFill>
                  <a:schemeClr val="tx1">
                    <a:lumMod val="75000"/>
                    <a:lumOff val="25000"/>
                  </a:schemeClr>
                </a:solidFill>
              </a:rPr>
              <a:t>”.</a:t>
            </a:r>
          </a:p>
          <a:p>
            <a:pPr marL="285750" indent="-285750">
              <a:lnSpc>
                <a:spcPct val="90000"/>
              </a:lnSpc>
              <a:spcBef>
                <a:spcPts val="1000"/>
              </a:spcBef>
              <a:buClr>
                <a:schemeClr val="accent1"/>
              </a:buClr>
              <a:buFont typeface="Wingdings 3" charset="2"/>
              <a:buChar char=""/>
            </a:pPr>
            <a:r>
              <a:rPr lang="en-US" sz="1600" b="1" dirty="0" err="1">
                <a:solidFill>
                  <a:schemeClr val="tx1">
                    <a:lumMod val="75000"/>
                    <a:lumOff val="25000"/>
                  </a:schemeClr>
                </a:solidFill>
              </a:rPr>
              <a:t>Recordar</a:t>
            </a:r>
            <a:r>
              <a:rPr lang="en-US" sz="1600" b="1" dirty="0">
                <a:solidFill>
                  <a:schemeClr val="tx1">
                    <a:lumMod val="75000"/>
                    <a:lumOff val="25000"/>
                  </a:schemeClr>
                </a:solidFill>
              </a:rPr>
              <a:t>: </a:t>
            </a:r>
            <a:r>
              <a:rPr lang="en-US" sz="1600" dirty="0" err="1">
                <a:solidFill>
                  <a:schemeClr val="tx1">
                    <a:lumMod val="75000"/>
                    <a:lumOff val="25000"/>
                  </a:schemeClr>
                </a:solidFill>
              </a:rPr>
              <a:t>Cuando</a:t>
            </a:r>
            <a:r>
              <a:rPr lang="en-US" sz="1600" dirty="0">
                <a:solidFill>
                  <a:schemeClr val="tx1">
                    <a:lumMod val="75000"/>
                    <a:lumOff val="25000"/>
                  </a:schemeClr>
                </a:solidFill>
              </a:rPr>
              <a:t> los productos o servicios </a:t>
            </a:r>
            <a:r>
              <a:rPr lang="en-US" sz="1600" dirty="0" err="1">
                <a:solidFill>
                  <a:schemeClr val="tx1">
                    <a:lumMod val="75000"/>
                    <a:lumOff val="25000"/>
                  </a:schemeClr>
                </a:solidFill>
              </a:rPr>
              <a:t>ya</a:t>
            </a:r>
            <a:r>
              <a:rPr lang="en-US" sz="1600" dirty="0">
                <a:solidFill>
                  <a:schemeClr val="tx1">
                    <a:lumMod val="75000"/>
                    <a:lumOff val="25000"/>
                  </a:schemeClr>
                </a:solidFill>
              </a:rPr>
              <a:t> son </a:t>
            </a:r>
            <a:r>
              <a:rPr lang="en-US" sz="1600" dirty="0" err="1">
                <a:solidFill>
                  <a:schemeClr val="tx1">
                    <a:lumMod val="75000"/>
                    <a:lumOff val="25000"/>
                  </a:schemeClr>
                </a:solidFill>
              </a:rPr>
              <a:t>conocidos</a:t>
            </a:r>
            <a:r>
              <a:rPr lang="en-US" sz="1600" dirty="0">
                <a:solidFill>
                  <a:schemeClr val="tx1">
                    <a:lumMod val="75000"/>
                    <a:lumOff val="25000"/>
                  </a:schemeClr>
                </a:solidFill>
              </a:rPr>
              <a:t>, </a:t>
            </a:r>
            <a:r>
              <a:rPr lang="en-US" sz="1600" dirty="0" err="1">
                <a:solidFill>
                  <a:schemeClr val="tx1">
                    <a:lumMod val="75000"/>
                    <a:lumOff val="25000"/>
                  </a:schemeClr>
                </a:solidFill>
              </a:rPr>
              <a:t>pero</a:t>
            </a:r>
            <a:r>
              <a:rPr lang="en-US" sz="1600" dirty="0">
                <a:solidFill>
                  <a:schemeClr val="tx1">
                    <a:lumMod val="75000"/>
                    <a:lumOff val="25000"/>
                  </a:schemeClr>
                </a:solidFill>
              </a:rPr>
              <a:t> se </a:t>
            </a:r>
            <a:r>
              <a:rPr lang="en-US" sz="1600" dirty="0" err="1">
                <a:solidFill>
                  <a:schemeClr val="tx1">
                    <a:lumMod val="75000"/>
                    <a:lumOff val="25000"/>
                  </a:schemeClr>
                </a:solidFill>
              </a:rPr>
              <a:t>pretende</a:t>
            </a:r>
            <a:r>
              <a:rPr lang="en-US" sz="1600" dirty="0">
                <a:solidFill>
                  <a:schemeClr val="tx1">
                    <a:lumMod val="75000"/>
                    <a:lumOff val="25000"/>
                  </a:schemeClr>
                </a:solidFill>
              </a:rPr>
              <a:t> que en sus </a:t>
            </a:r>
            <a:r>
              <a:rPr lang="en-US" sz="1600" dirty="0" err="1">
                <a:solidFill>
                  <a:schemeClr val="tx1">
                    <a:lumMod val="75000"/>
                    <a:lumOff val="25000"/>
                  </a:schemeClr>
                </a:solidFill>
              </a:rPr>
              <a:t>próximas</a:t>
            </a:r>
            <a:r>
              <a:rPr lang="en-US" sz="1600" dirty="0">
                <a:solidFill>
                  <a:schemeClr val="tx1">
                    <a:lumMod val="75000"/>
                    <a:lumOff val="25000"/>
                  </a:schemeClr>
                </a:solidFill>
              </a:rPr>
              <a:t> </a:t>
            </a:r>
            <a:r>
              <a:rPr lang="en-US" sz="1600" dirty="0" err="1">
                <a:solidFill>
                  <a:schemeClr val="tx1">
                    <a:lumMod val="75000"/>
                    <a:lumOff val="25000"/>
                  </a:schemeClr>
                </a:solidFill>
              </a:rPr>
              <a:t>compras</a:t>
            </a:r>
            <a:r>
              <a:rPr lang="en-US" sz="1600" dirty="0">
                <a:solidFill>
                  <a:schemeClr val="tx1">
                    <a:lumMod val="75000"/>
                    <a:lumOff val="25000"/>
                  </a:schemeClr>
                </a:solidFill>
              </a:rPr>
              <a:t> los clientes </a:t>
            </a:r>
            <a:r>
              <a:rPr lang="en-US" sz="1600" dirty="0" err="1">
                <a:solidFill>
                  <a:schemeClr val="tx1">
                    <a:lumMod val="75000"/>
                    <a:lumOff val="25000"/>
                  </a:schemeClr>
                </a:solidFill>
              </a:rPr>
              <a:t>continúen</a:t>
            </a:r>
            <a:r>
              <a:rPr lang="en-US" sz="1600" dirty="0">
                <a:solidFill>
                  <a:schemeClr val="tx1">
                    <a:lumMod val="75000"/>
                    <a:lumOff val="25000"/>
                  </a:schemeClr>
                </a:solidFill>
              </a:rPr>
              <a:t> </a:t>
            </a:r>
            <a:r>
              <a:rPr lang="en-US" sz="1600" dirty="0" err="1">
                <a:solidFill>
                  <a:schemeClr val="tx1">
                    <a:lumMod val="75000"/>
                    <a:lumOff val="25000"/>
                  </a:schemeClr>
                </a:solidFill>
              </a:rPr>
              <a:t>escogiéndolos</a:t>
            </a:r>
            <a:r>
              <a:rPr lang="en-US" sz="1100" dirty="0">
                <a:solidFill>
                  <a:schemeClr val="tx1">
                    <a:lumMod val="75000"/>
                    <a:lumOff val="25000"/>
                  </a:schemeClr>
                </a:solidFill>
              </a:rPr>
              <a:t>.</a:t>
            </a:r>
          </a:p>
        </p:txBody>
      </p:sp>
      <p:sp>
        <p:nvSpPr>
          <p:cNvPr id="5" name="CuadroTexto 4">
            <a:extLst>
              <a:ext uri="{FF2B5EF4-FFF2-40B4-BE49-F238E27FC236}">
                <a16:creationId xmlns:a16="http://schemas.microsoft.com/office/drawing/2014/main" id="{8852401E-EF3D-8192-2626-A58D75F9C228}"/>
              </a:ext>
            </a:extLst>
          </p:cNvPr>
          <p:cNvSpPr txBox="1"/>
          <p:nvPr/>
        </p:nvSpPr>
        <p:spPr>
          <a:xfrm>
            <a:off x="904463" y="2435087"/>
            <a:ext cx="6682200" cy="3429000"/>
          </a:xfrm>
          <a:prstGeom prst="rect">
            <a:avLst/>
          </a:prstGeom>
        </p:spPr>
        <p:txBody>
          <a:bodyPr vert="horz" lIns="91440" tIns="45720" rIns="91440" bIns="45720" rtlCol="0">
            <a:normAutofit/>
          </a:bodyPr>
          <a:lstStyle/>
          <a:p>
            <a:pPr algn="just" defTabSz="914400">
              <a:lnSpc>
                <a:spcPct val="150000"/>
              </a:lnSpc>
              <a:spcAft>
                <a:spcPts val="600"/>
              </a:spcAft>
              <a:buClr>
                <a:schemeClr val="tx1"/>
              </a:buClr>
            </a:pPr>
            <a:endParaRPr lang="en-US" cap="all" dirty="0"/>
          </a:p>
        </p:txBody>
      </p:sp>
    </p:spTree>
    <p:extLst>
      <p:ext uri="{BB962C8B-B14F-4D97-AF65-F5344CB8AC3E}">
        <p14:creationId xmlns:p14="http://schemas.microsoft.com/office/powerpoint/2010/main" val="3084875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a:extLst>
              <a:ext uri="{FF2B5EF4-FFF2-40B4-BE49-F238E27FC236}">
                <a16:creationId xmlns:a16="http://schemas.microsoft.com/office/drawing/2014/main" id="{C01FDA90-08D5-4657-D712-FD4339CA01CE}"/>
              </a:ext>
            </a:extLst>
          </p:cNvPr>
          <p:cNvSpPr>
            <a:spLocks noGrp="1"/>
          </p:cNvSpPr>
          <p:nvPr>
            <p:ph sz="half" idx="1"/>
          </p:nvPr>
        </p:nvSpPr>
        <p:spPr/>
        <p:txBody>
          <a:bodyPr>
            <a:normAutofit/>
          </a:bodyPr>
          <a:lstStyle/>
          <a:p>
            <a:pPr marL="274320" indent="-274320">
              <a:buClr>
                <a:schemeClr val="accent3"/>
              </a:buClr>
              <a:buNone/>
              <a:defRPr/>
            </a:pPr>
            <a:r>
              <a:rPr lang="es-ES" b="1" dirty="0"/>
              <a:t>	</a:t>
            </a:r>
          </a:p>
          <a:p>
            <a:pPr marL="274320" indent="-274320">
              <a:buClr>
                <a:schemeClr val="accent3"/>
              </a:buClr>
              <a:buNone/>
              <a:defRPr/>
            </a:pPr>
            <a:r>
              <a:rPr lang="es-ES" b="1" i="1" dirty="0">
                <a:solidFill>
                  <a:srgbClr val="E78712"/>
                </a:solidFill>
              </a:rPr>
              <a:t>HÁBITOS</a:t>
            </a:r>
            <a:r>
              <a:rPr lang="es-ES" dirty="0"/>
              <a:t> : Los hábitos del público objetivo en relación con los medios de comunicación, pues estos varían según la edad, el sexo y la condición social.</a:t>
            </a:r>
          </a:p>
          <a:p>
            <a:pPr>
              <a:buClr>
                <a:schemeClr val="accent3"/>
              </a:buClr>
              <a:buFont typeface="Arial" panose="020B0604020202020204" pitchFamily="34" charset="0"/>
              <a:buChar char="•"/>
              <a:defRPr/>
            </a:pPr>
            <a:r>
              <a:rPr lang="es-ES" dirty="0"/>
              <a:t>El tipo de producto o servicio que se publicita.</a:t>
            </a:r>
          </a:p>
          <a:p>
            <a:pPr>
              <a:buClr>
                <a:schemeClr val="accent3"/>
              </a:buClr>
              <a:buFont typeface="Arial" panose="020B0604020202020204" pitchFamily="34" charset="0"/>
              <a:buChar char="•"/>
              <a:defRPr/>
            </a:pPr>
            <a:r>
              <a:rPr lang="es-ES" dirty="0">
                <a:solidFill>
                  <a:schemeClr val="tx1"/>
                </a:solidFill>
              </a:rPr>
              <a:t>El tipo de mensaje que se ha de comunicar </a:t>
            </a:r>
            <a:r>
              <a:rPr lang="es-ES" dirty="0">
                <a:solidFill>
                  <a:srgbClr val="E78712"/>
                </a:solidFill>
              </a:rPr>
              <a:t>.</a:t>
            </a:r>
          </a:p>
        </p:txBody>
      </p:sp>
      <p:sp>
        <p:nvSpPr>
          <p:cNvPr id="7" name="Marcador de contenido 6">
            <a:extLst>
              <a:ext uri="{FF2B5EF4-FFF2-40B4-BE49-F238E27FC236}">
                <a16:creationId xmlns:a16="http://schemas.microsoft.com/office/drawing/2014/main" id="{7864C393-338B-AA09-3FE7-561A1789FB02}"/>
              </a:ext>
            </a:extLst>
          </p:cNvPr>
          <p:cNvSpPr>
            <a:spLocks noGrp="1"/>
          </p:cNvSpPr>
          <p:nvPr>
            <p:ph sz="half" idx="2"/>
          </p:nvPr>
        </p:nvSpPr>
        <p:spPr/>
        <p:txBody>
          <a:bodyPr>
            <a:normAutofit/>
          </a:bodyPr>
          <a:lstStyle/>
          <a:p>
            <a:pPr marL="0" indent="0">
              <a:buNone/>
            </a:pPr>
            <a:endParaRPr lang="es-ES" dirty="0"/>
          </a:p>
          <a:p>
            <a:pPr marL="0" indent="0">
              <a:buNone/>
            </a:pPr>
            <a:r>
              <a:rPr lang="es-ES" b="1" i="1" dirty="0">
                <a:solidFill>
                  <a:srgbClr val="E78712"/>
                </a:solidFill>
              </a:rPr>
              <a:t>ALCANCE :</a:t>
            </a:r>
            <a:r>
              <a:rPr lang="es-ES" dirty="0"/>
              <a:t> El alcance que se persigue, es decir, la cantidad de personas que deben ser expuestas al mensaje y la frecuencia de la exposición.</a:t>
            </a:r>
          </a:p>
          <a:p>
            <a:pPr>
              <a:buFont typeface="Arial" panose="020B0604020202020204" pitchFamily="34" charset="0"/>
              <a:buChar char="•"/>
            </a:pPr>
            <a:r>
              <a:rPr lang="es-ES" dirty="0"/>
              <a:t>El impacto del medio, que varía sensiblemente de unos a otros.</a:t>
            </a:r>
          </a:p>
          <a:p>
            <a:pPr>
              <a:buFont typeface="Arial" panose="020B0604020202020204" pitchFamily="34" charset="0"/>
              <a:buChar char="•"/>
            </a:pPr>
            <a:r>
              <a:rPr lang="es-ES" dirty="0"/>
              <a:t>El coste de la campaña, que varía notablemente en función de los medios elegidos.</a:t>
            </a:r>
          </a:p>
        </p:txBody>
      </p:sp>
      <p:sp>
        <p:nvSpPr>
          <p:cNvPr id="5" name="Marcador de texto 4">
            <a:extLst>
              <a:ext uri="{FF2B5EF4-FFF2-40B4-BE49-F238E27FC236}">
                <a16:creationId xmlns:a16="http://schemas.microsoft.com/office/drawing/2014/main" id="{545D7751-E92A-5941-0BA0-082B017477FF}"/>
              </a:ext>
            </a:extLst>
          </p:cNvPr>
          <p:cNvSpPr>
            <a:spLocks noGrp="1"/>
          </p:cNvSpPr>
          <p:nvPr>
            <p:ph type="body" idx="4294967295"/>
          </p:nvPr>
        </p:nvSpPr>
        <p:spPr>
          <a:xfrm>
            <a:off x="1692322" y="327546"/>
            <a:ext cx="9908275" cy="1091821"/>
          </a:xfrm>
        </p:spPr>
        <p:txBody>
          <a:bodyPr/>
          <a:lstStyle/>
          <a:p>
            <a:pPr lvl="1"/>
            <a:r>
              <a:rPr lang="es-ES" sz="1800" b="1" i="1" dirty="0">
                <a:solidFill>
                  <a:srgbClr val="E78712"/>
                </a:solidFill>
              </a:rPr>
              <a:t>Para seleccionar los medios que hay que emplear en la campaña se han de conocer.</a:t>
            </a:r>
          </a:p>
        </p:txBody>
      </p:sp>
      <p:sp>
        <p:nvSpPr>
          <p:cNvPr id="8" name="Título 7">
            <a:extLst>
              <a:ext uri="{FF2B5EF4-FFF2-40B4-BE49-F238E27FC236}">
                <a16:creationId xmlns:a16="http://schemas.microsoft.com/office/drawing/2014/main" id="{750FE162-4DEE-E833-F4B7-6508F121E263}"/>
              </a:ext>
            </a:extLst>
          </p:cNvPr>
          <p:cNvSpPr>
            <a:spLocks noGrp="1"/>
          </p:cNvSpPr>
          <p:nvPr>
            <p:ph type="title"/>
          </p:nvPr>
        </p:nvSpPr>
        <p:spPr>
          <a:xfrm>
            <a:off x="1965278" y="327546"/>
            <a:ext cx="9539333" cy="626610"/>
          </a:xfrm>
        </p:spPr>
        <p:txBody>
          <a:bodyPr>
            <a:normAutofit fontScale="90000"/>
          </a:bodyPr>
          <a:lstStyle/>
          <a:p>
            <a:endParaRPr lang="es-E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B60CBE0-4A12-1D54-7E88-00C646866B2C}"/>
              </a:ext>
            </a:extLst>
          </p:cNvPr>
          <p:cNvSpPr>
            <a:spLocks noGrp="1"/>
          </p:cNvSpPr>
          <p:nvPr>
            <p:ph type="title"/>
          </p:nvPr>
        </p:nvSpPr>
        <p:spPr>
          <a:xfrm>
            <a:off x="1758463" y="309489"/>
            <a:ext cx="9746150" cy="1595511"/>
          </a:xfrm>
        </p:spPr>
        <p:txBody>
          <a:bodyPr>
            <a:normAutofit/>
          </a:bodyPr>
          <a:lstStyle/>
          <a:p>
            <a:r>
              <a:rPr lang="es-ES" dirty="0"/>
              <a:t> </a:t>
            </a:r>
            <a:r>
              <a:rPr lang="es-ES" sz="3100" dirty="0">
                <a:solidFill>
                  <a:srgbClr val="E78712"/>
                </a:solidFill>
              </a:rPr>
              <a:t>A la hora de perfilar la campaña también hay que considerar que la publicidad puede presentarse de múltiples maneras.</a:t>
            </a:r>
          </a:p>
        </p:txBody>
      </p:sp>
      <p:sp>
        <p:nvSpPr>
          <p:cNvPr id="7" name="Marcador de contenido 6">
            <a:extLst>
              <a:ext uri="{FF2B5EF4-FFF2-40B4-BE49-F238E27FC236}">
                <a16:creationId xmlns:a16="http://schemas.microsoft.com/office/drawing/2014/main" id="{BFADC3E1-2A9D-8538-DA44-387311E32350}"/>
              </a:ext>
            </a:extLst>
          </p:cNvPr>
          <p:cNvSpPr>
            <a:spLocks noGrp="1"/>
          </p:cNvSpPr>
          <p:nvPr>
            <p:ph idx="1"/>
          </p:nvPr>
        </p:nvSpPr>
        <p:spPr>
          <a:xfrm>
            <a:off x="1795544" y="1905000"/>
            <a:ext cx="8915400" cy="3777622"/>
          </a:xfrm>
        </p:spPr>
        <p:txBody>
          <a:bodyPr/>
          <a:lstStyle/>
          <a:p>
            <a:r>
              <a:rPr lang="es-ES" b="1" dirty="0">
                <a:highlight>
                  <a:srgbClr val="E78712"/>
                </a:highlight>
              </a:rPr>
              <a:t>En función del patrocinador: </a:t>
            </a:r>
            <a:r>
              <a:rPr lang="es-ES" dirty="0"/>
              <a:t>Se distingue entre publicidad individual y publicidad colectiva </a:t>
            </a:r>
          </a:p>
          <a:p>
            <a:r>
              <a:rPr lang="es-ES" b="1" dirty="0">
                <a:highlight>
                  <a:srgbClr val="E78712"/>
                </a:highlight>
              </a:rPr>
              <a:t>En función del contenido: </a:t>
            </a:r>
            <a:r>
              <a:rPr lang="es-ES" dirty="0"/>
              <a:t>Incluye dos tipos: la publicidad corporativa, referida a la empresa y su imagen, y la de producto o servicio, que hace referencia a sus atributos.</a:t>
            </a:r>
          </a:p>
          <a:p>
            <a:r>
              <a:rPr lang="es-ES" b="1" dirty="0">
                <a:highlight>
                  <a:srgbClr val="E78712"/>
                </a:highlight>
              </a:rPr>
              <a:t>En función de la forma</a:t>
            </a:r>
            <a:r>
              <a:rPr lang="es-ES" dirty="0"/>
              <a:t>: Puede ser comparativa o no comparativa en función de si se aborda o no la diferenciación de los atributos del servicio respecto a los de la competencia. También puede ser publicidad suave o agresiva en función del estilo empleado al comunicar el mensaje.</a:t>
            </a:r>
          </a:p>
          <a:p>
            <a:r>
              <a:rPr lang="es-ES" b="1" dirty="0">
                <a:highlight>
                  <a:srgbClr val="E78712"/>
                </a:highlight>
              </a:rPr>
              <a:t>Según el ámbito comercial: </a:t>
            </a:r>
            <a:r>
              <a:rPr lang="es-ES" dirty="0"/>
              <a:t>Condiciona la selección de medios y la forma del mensaje que hay que comunicar, por lo que se habla de publicidad local, regional, nacional o internacional.</a:t>
            </a:r>
            <a:r>
              <a:rPr lang="es-ES" b="1" dirty="0"/>
              <a:t> </a:t>
            </a:r>
          </a:p>
          <a:p>
            <a:endParaRPr lang="es-E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8" name="Rectangle 12">
            <a:extLst>
              <a:ext uri="{FF2B5EF4-FFF2-40B4-BE49-F238E27FC236}">
                <a16:creationId xmlns:a16="http://schemas.microsoft.com/office/drawing/2014/main" id="{DCC583FC-3774-47D1-9A8B-E0DBA89CB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5" name="Group 14">
            <a:extLst>
              <a:ext uri="{FF2B5EF4-FFF2-40B4-BE49-F238E27FC236}">
                <a16:creationId xmlns:a16="http://schemas.microsoft.com/office/drawing/2014/main" id="{E8DDDC38-A59D-4C57-BEAA-01E57BDEF4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5253" y="228600"/>
            <a:ext cx="2851523" cy="6638625"/>
            <a:chOff x="2487613" y="285750"/>
            <a:chExt cx="2428875" cy="5654676"/>
          </a:xfrm>
        </p:grpSpPr>
        <p:sp>
          <p:nvSpPr>
            <p:cNvPr id="16" name="Freeform 11">
              <a:extLst>
                <a:ext uri="{FF2B5EF4-FFF2-40B4-BE49-F238E27FC236}">
                  <a16:creationId xmlns:a16="http://schemas.microsoft.com/office/drawing/2014/main" id="{07181E0D-4E2E-4CF7-83D6-6BF1884F2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s-ES"/>
            </a:p>
          </p:txBody>
        </p:sp>
        <p:sp>
          <p:nvSpPr>
            <p:cNvPr id="17" name="Freeform 12">
              <a:extLst>
                <a:ext uri="{FF2B5EF4-FFF2-40B4-BE49-F238E27FC236}">
                  <a16:creationId xmlns:a16="http://schemas.microsoft.com/office/drawing/2014/main" id="{41E4039F-6250-4F1A-8B44-8211D95CBF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s-ES"/>
            </a:p>
          </p:txBody>
        </p:sp>
        <p:sp>
          <p:nvSpPr>
            <p:cNvPr id="18" name="Freeform 13">
              <a:extLst>
                <a:ext uri="{FF2B5EF4-FFF2-40B4-BE49-F238E27FC236}">
                  <a16:creationId xmlns:a16="http://schemas.microsoft.com/office/drawing/2014/main" id="{C27CE0F8-A859-4A25-8A2E-2F48B2D7F1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s-ES"/>
            </a:p>
          </p:txBody>
        </p:sp>
        <p:sp>
          <p:nvSpPr>
            <p:cNvPr id="19" name="Freeform 14">
              <a:extLst>
                <a:ext uri="{FF2B5EF4-FFF2-40B4-BE49-F238E27FC236}">
                  <a16:creationId xmlns:a16="http://schemas.microsoft.com/office/drawing/2014/main" id="{1D3B4413-99E7-41CB-BC1A-91CB93B73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s-ES"/>
            </a:p>
          </p:txBody>
        </p:sp>
        <p:sp>
          <p:nvSpPr>
            <p:cNvPr id="20" name="Freeform 15">
              <a:extLst>
                <a:ext uri="{FF2B5EF4-FFF2-40B4-BE49-F238E27FC236}">
                  <a16:creationId xmlns:a16="http://schemas.microsoft.com/office/drawing/2014/main" id="{2B5AE9BA-21EA-413E-92D1-70B41D12F8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s-ES"/>
            </a:p>
          </p:txBody>
        </p:sp>
        <p:sp>
          <p:nvSpPr>
            <p:cNvPr id="21" name="Freeform 16">
              <a:extLst>
                <a:ext uri="{FF2B5EF4-FFF2-40B4-BE49-F238E27FC236}">
                  <a16:creationId xmlns:a16="http://schemas.microsoft.com/office/drawing/2014/main" id="{EA6962B4-B58E-4363-AE37-502AAB46F0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s-ES"/>
            </a:p>
          </p:txBody>
        </p:sp>
        <p:sp>
          <p:nvSpPr>
            <p:cNvPr id="22" name="Freeform 17">
              <a:extLst>
                <a:ext uri="{FF2B5EF4-FFF2-40B4-BE49-F238E27FC236}">
                  <a16:creationId xmlns:a16="http://schemas.microsoft.com/office/drawing/2014/main" id="{8CFEAE09-A4F7-4009-BBA4-E007F3FF2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s-ES"/>
            </a:p>
          </p:txBody>
        </p:sp>
        <p:sp>
          <p:nvSpPr>
            <p:cNvPr id="23" name="Freeform 18">
              <a:extLst>
                <a:ext uri="{FF2B5EF4-FFF2-40B4-BE49-F238E27FC236}">
                  <a16:creationId xmlns:a16="http://schemas.microsoft.com/office/drawing/2014/main" id="{BEC0F162-6193-4A0C-9667-DD7C8B4BD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s-ES"/>
            </a:p>
          </p:txBody>
        </p:sp>
        <p:sp>
          <p:nvSpPr>
            <p:cNvPr id="24" name="Freeform 19">
              <a:extLst>
                <a:ext uri="{FF2B5EF4-FFF2-40B4-BE49-F238E27FC236}">
                  <a16:creationId xmlns:a16="http://schemas.microsoft.com/office/drawing/2014/main" id="{7AE69957-54B0-48E2-8BCD-EE01C7190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s-ES"/>
            </a:p>
          </p:txBody>
        </p:sp>
        <p:sp>
          <p:nvSpPr>
            <p:cNvPr id="25" name="Freeform 20">
              <a:extLst>
                <a:ext uri="{FF2B5EF4-FFF2-40B4-BE49-F238E27FC236}">
                  <a16:creationId xmlns:a16="http://schemas.microsoft.com/office/drawing/2014/main" id="{9E3E384D-F4D8-4B3A-978C-EFEED16D3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s-ES"/>
            </a:p>
          </p:txBody>
        </p:sp>
        <p:sp>
          <p:nvSpPr>
            <p:cNvPr id="26" name="Freeform 21">
              <a:extLst>
                <a:ext uri="{FF2B5EF4-FFF2-40B4-BE49-F238E27FC236}">
                  <a16:creationId xmlns:a16="http://schemas.microsoft.com/office/drawing/2014/main" id="{66DD5E8A-F260-4F93-94D6-AA109560A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s-ES"/>
            </a:p>
          </p:txBody>
        </p:sp>
        <p:sp>
          <p:nvSpPr>
            <p:cNvPr id="27" name="Freeform 22">
              <a:extLst>
                <a:ext uri="{FF2B5EF4-FFF2-40B4-BE49-F238E27FC236}">
                  <a16:creationId xmlns:a16="http://schemas.microsoft.com/office/drawing/2014/main" id="{AB7CE38B-1EFC-4D54-BD22-F0E1C0ED2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s-ES"/>
            </a:p>
          </p:txBody>
        </p:sp>
      </p:grpSp>
      <p:grpSp>
        <p:nvGrpSpPr>
          <p:cNvPr id="29" name="Group 28">
            <a:extLst>
              <a:ext uri="{FF2B5EF4-FFF2-40B4-BE49-F238E27FC236}">
                <a16:creationId xmlns:a16="http://schemas.microsoft.com/office/drawing/2014/main" id="{44251A81-4530-41B5-B8FB-DC124AC02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30" name="Freeform 27">
              <a:extLst>
                <a:ext uri="{FF2B5EF4-FFF2-40B4-BE49-F238E27FC236}">
                  <a16:creationId xmlns:a16="http://schemas.microsoft.com/office/drawing/2014/main" id="{704F0C26-A940-4311-8A41-C69C075D7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s-ES"/>
            </a:p>
          </p:txBody>
        </p:sp>
        <p:sp>
          <p:nvSpPr>
            <p:cNvPr id="31" name="Freeform 28">
              <a:extLst>
                <a:ext uri="{FF2B5EF4-FFF2-40B4-BE49-F238E27FC236}">
                  <a16:creationId xmlns:a16="http://schemas.microsoft.com/office/drawing/2014/main" id="{72844B50-4A36-4E90-9BD1-7945BAF04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s-ES"/>
            </a:p>
          </p:txBody>
        </p:sp>
        <p:sp>
          <p:nvSpPr>
            <p:cNvPr id="32" name="Freeform 29">
              <a:extLst>
                <a:ext uri="{FF2B5EF4-FFF2-40B4-BE49-F238E27FC236}">
                  <a16:creationId xmlns:a16="http://schemas.microsoft.com/office/drawing/2014/main" id="{FFFF2F5F-4D06-40B4-AAF7-7BF88551B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s-ES"/>
            </a:p>
          </p:txBody>
        </p:sp>
        <p:sp>
          <p:nvSpPr>
            <p:cNvPr id="33" name="Freeform 30">
              <a:extLst>
                <a:ext uri="{FF2B5EF4-FFF2-40B4-BE49-F238E27FC236}">
                  <a16:creationId xmlns:a16="http://schemas.microsoft.com/office/drawing/2014/main" id="{C2D84FDB-118B-42FD-8561-B383615D2B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s-ES"/>
            </a:p>
          </p:txBody>
        </p:sp>
        <p:sp>
          <p:nvSpPr>
            <p:cNvPr id="34" name="Freeform 31">
              <a:extLst>
                <a:ext uri="{FF2B5EF4-FFF2-40B4-BE49-F238E27FC236}">
                  <a16:creationId xmlns:a16="http://schemas.microsoft.com/office/drawing/2014/main" id="{5B64B543-1195-4970-808B-156908D3B5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s-ES"/>
            </a:p>
          </p:txBody>
        </p:sp>
        <p:sp>
          <p:nvSpPr>
            <p:cNvPr id="35" name="Freeform 32">
              <a:extLst>
                <a:ext uri="{FF2B5EF4-FFF2-40B4-BE49-F238E27FC236}">
                  <a16:creationId xmlns:a16="http://schemas.microsoft.com/office/drawing/2014/main" id="{1B6440B3-14CA-4B3F-AF89-7FEC0A2246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s-ES"/>
            </a:p>
          </p:txBody>
        </p:sp>
        <p:sp>
          <p:nvSpPr>
            <p:cNvPr id="36" name="Freeform 33">
              <a:extLst>
                <a:ext uri="{FF2B5EF4-FFF2-40B4-BE49-F238E27FC236}">
                  <a16:creationId xmlns:a16="http://schemas.microsoft.com/office/drawing/2014/main" id="{47F34F74-6C9C-4D9D-B2D7-AF753BD44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s-ES"/>
            </a:p>
          </p:txBody>
        </p:sp>
        <p:sp>
          <p:nvSpPr>
            <p:cNvPr id="37" name="Freeform 34">
              <a:extLst>
                <a:ext uri="{FF2B5EF4-FFF2-40B4-BE49-F238E27FC236}">
                  <a16:creationId xmlns:a16="http://schemas.microsoft.com/office/drawing/2014/main" id="{4246517D-AB8F-4BEF-B5E5-7A8BC0DDE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s-ES"/>
            </a:p>
          </p:txBody>
        </p:sp>
        <p:sp>
          <p:nvSpPr>
            <p:cNvPr id="38" name="Freeform 35">
              <a:extLst>
                <a:ext uri="{FF2B5EF4-FFF2-40B4-BE49-F238E27FC236}">
                  <a16:creationId xmlns:a16="http://schemas.microsoft.com/office/drawing/2014/main" id="{0ACFBF4D-E487-4BD0-8BCA-2DB6DC046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s-ES"/>
            </a:p>
          </p:txBody>
        </p:sp>
        <p:sp>
          <p:nvSpPr>
            <p:cNvPr id="39" name="Freeform 36">
              <a:extLst>
                <a:ext uri="{FF2B5EF4-FFF2-40B4-BE49-F238E27FC236}">
                  <a16:creationId xmlns:a16="http://schemas.microsoft.com/office/drawing/2014/main" id="{23DE6D3A-314E-4642-AEAF-54B822D4E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s-ES"/>
            </a:p>
          </p:txBody>
        </p:sp>
        <p:sp>
          <p:nvSpPr>
            <p:cNvPr id="40" name="Freeform 37">
              <a:extLst>
                <a:ext uri="{FF2B5EF4-FFF2-40B4-BE49-F238E27FC236}">
                  <a16:creationId xmlns:a16="http://schemas.microsoft.com/office/drawing/2014/main" id="{FEE0BBF7-C59B-4279-AFF5-28F6433B9A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s-ES"/>
            </a:p>
          </p:txBody>
        </p:sp>
        <p:sp>
          <p:nvSpPr>
            <p:cNvPr id="41" name="Freeform 38">
              <a:extLst>
                <a:ext uri="{FF2B5EF4-FFF2-40B4-BE49-F238E27FC236}">
                  <a16:creationId xmlns:a16="http://schemas.microsoft.com/office/drawing/2014/main" id="{B2C1E620-478E-4DC2-A505-934657FF1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s-ES"/>
            </a:p>
          </p:txBody>
        </p:sp>
      </p:grpSp>
      <p:sp>
        <p:nvSpPr>
          <p:cNvPr id="7" name="Título 6">
            <a:extLst>
              <a:ext uri="{FF2B5EF4-FFF2-40B4-BE49-F238E27FC236}">
                <a16:creationId xmlns:a16="http://schemas.microsoft.com/office/drawing/2014/main" id="{8D070DEE-0686-F135-5141-6EFFAE8469AE}"/>
              </a:ext>
            </a:extLst>
          </p:cNvPr>
          <p:cNvSpPr>
            <a:spLocks noGrp="1"/>
          </p:cNvSpPr>
          <p:nvPr>
            <p:ph type="title"/>
          </p:nvPr>
        </p:nvSpPr>
        <p:spPr>
          <a:xfrm>
            <a:off x="6483096" y="624110"/>
            <a:ext cx="5021516" cy="1280890"/>
          </a:xfrm>
        </p:spPr>
        <p:txBody>
          <a:bodyPr>
            <a:normAutofit/>
          </a:bodyPr>
          <a:lstStyle/>
          <a:p>
            <a:pPr>
              <a:lnSpc>
                <a:spcPct val="90000"/>
              </a:lnSpc>
            </a:pPr>
            <a:r>
              <a:rPr lang="es-ES" sz="2800" dirty="0"/>
              <a:t> LA PROMOCIÓN EN LOS ESTABLECIMIENTOS DE IMAGEN PERSONAL</a:t>
            </a:r>
            <a:endParaRPr lang="es-ES" sz="2800" b="1" i="1" dirty="0"/>
          </a:p>
        </p:txBody>
      </p:sp>
      <p:sp>
        <p:nvSpPr>
          <p:cNvPr id="43" name="Rectangle 42">
            <a:extLst>
              <a:ext uri="{FF2B5EF4-FFF2-40B4-BE49-F238E27FC236}">
                <a16:creationId xmlns:a16="http://schemas.microsoft.com/office/drawing/2014/main" id="{AECDF498-6F66-4565-9FB7-1076703337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45" name="Freeform 11">
            <a:extLst>
              <a:ext uri="{FF2B5EF4-FFF2-40B4-BE49-F238E27FC236}">
                <a16:creationId xmlns:a16="http://schemas.microsoft.com/office/drawing/2014/main" id="{E0779346-49CA-41C2-BD0A-62F2E1903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s-ES"/>
          </a:p>
        </p:txBody>
      </p:sp>
      <p:pic>
        <p:nvPicPr>
          <p:cNvPr id="42" name="Picture 8" descr="Conjunto de maquillaje en fondo amarillo">
            <a:extLst>
              <a:ext uri="{FF2B5EF4-FFF2-40B4-BE49-F238E27FC236}">
                <a16:creationId xmlns:a16="http://schemas.microsoft.com/office/drawing/2014/main" id="{5C8C4073-901E-0F6E-92BF-946694A7D8E6}"/>
              </a:ext>
            </a:extLst>
          </p:cNvPr>
          <p:cNvPicPr>
            <a:picLocks noChangeAspect="1"/>
          </p:cNvPicPr>
          <p:nvPr/>
        </p:nvPicPr>
        <p:blipFill>
          <a:blip r:embed="rId2"/>
          <a:srcRect l="7676" r="46944" b="-2"/>
          <a:stretch/>
        </p:blipFill>
        <p:spPr>
          <a:xfrm>
            <a:off x="-1555" y="1731"/>
            <a:ext cx="4662331" cy="6858000"/>
          </a:xfrm>
          <a:prstGeom prst="rect">
            <a:avLst/>
          </a:prstGeom>
        </p:spPr>
      </p:pic>
      <p:sp>
        <p:nvSpPr>
          <p:cNvPr id="6" name="5 Marcador de contenido">
            <a:extLst>
              <a:ext uri="{FF2B5EF4-FFF2-40B4-BE49-F238E27FC236}">
                <a16:creationId xmlns:a16="http://schemas.microsoft.com/office/drawing/2014/main" id="{F4657738-B4A4-FC6F-76AC-D34890F1730C}"/>
              </a:ext>
            </a:extLst>
          </p:cNvPr>
          <p:cNvSpPr>
            <a:spLocks noGrp="1"/>
          </p:cNvSpPr>
          <p:nvPr>
            <p:ph idx="1"/>
          </p:nvPr>
        </p:nvSpPr>
        <p:spPr>
          <a:xfrm>
            <a:off x="6438191" y="2133600"/>
            <a:ext cx="5066419" cy="3777622"/>
          </a:xfrm>
        </p:spPr>
        <p:txBody>
          <a:bodyPr>
            <a:normAutofit/>
          </a:bodyPr>
          <a:lstStyle/>
          <a:p>
            <a:pPr>
              <a:lnSpc>
                <a:spcPct val="90000"/>
              </a:lnSpc>
              <a:buClr>
                <a:schemeClr val="accent3"/>
              </a:buClr>
              <a:buFont typeface="Wingdings" panose="05000000000000000000" pitchFamily="2" charset="2"/>
              <a:buChar char="Ø"/>
              <a:defRPr/>
            </a:pPr>
            <a:r>
              <a:rPr lang="es-ES" sz="1100">
                <a:highlight>
                  <a:srgbClr val="FFFF00"/>
                </a:highlight>
              </a:rPr>
              <a:t>La promoción es el conjunto de acciones que se realizan para incentivar a los clientes, con el objetivo inmediato de incrementar las ventas de los servicios o productos cosméticos, modificando cualitativamente su conducta habitual.</a:t>
            </a:r>
          </a:p>
          <a:p>
            <a:pPr marL="0" indent="0">
              <a:lnSpc>
                <a:spcPct val="90000"/>
              </a:lnSpc>
              <a:buClr>
                <a:schemeClr val="accent3"/>
              </a:buClr>
              <a:buNone/>
              <a:defRPr/>
            </a:pPr>
            <a:r>
              <a:rPr lang="es-ES" sz="1100"/>
              <a:t>      Estas acciones constituyen un refuerzo complementario a la publicidad, pero tienen unos objetivos muy concretos en el tiempo, por lo que exigen una planificación cuidadosa para alcanzar los objetivos de la promoción, ya que se han de tomar decisiones acerca de las tareas que hay que desarrollar, los canales para emplear y los incentivos para utilizar.</a:t>
            </a:r>
          </a:p>
          <a:p>
            <a:pPr marL="0" indent="0">
              <a:lnSpc>
                <a:spcPct val="90000"/>
              </a:lnSpc>
              <a:buClr>
                <a:schemeClr val="accent3"/>
              </a:buClr>
              <a:buNone/>
              <a:defRPr/>
            </a:pPr>
            <a:r>
              <a:rPr lang="es-ES" sz="1100"/>
              <a:t>No existe un modelo único de promoción. Este debe diseñarse en función de los servicios o productos para promocionar ( un tratamiento, un pack de productos, etc.) los clientes a quien se dirige ( captar clientes nuevos, premiar a los clientes fieles, etc.), los costes de la promoción ( descuentos en precio, bonificación con servicios gratuitos etc.) y la duración de la promoción ( ofertas puntuales para liquidar ( ofertas puntuales para liquidar un determinado producto, ofertas estacionales, etc.).</a:t>
            </a:r>
          </a:p>
          <a:p>
            <a:pPr marL="0" indent="0">
              <a:lnSpc>
                <a:spcPct val="90000"/>
              </a:lnSpc>
              <a:buClr>
                <a:schemeClr val="accent3"/>
              </a:buClr>
              <a:buNone/>
              <a:defRPr/>
            </a:pPr>
            <a:r>
              <a:rPr lang="es-ES" sz="110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1" name="Rectangle 13320">
            <a:extLst>
              <a:ext uri="{FF2B5EF4-FFF2-40B4-BE49-F238E27FC236}">
                <a16:creationId xmlns:a16="http://schemas.microsoft.com/office/drawing/2014/main" id="{35879851-1A1D-4246-AAA1-C484E85833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7" name="Picture 13316" descr="Una hilera de muestras para pruebas médicas">
            <a:extLst>
              <a:ext uri="{FF2B5EF4-FFF2-40B4-BE49-F238E27FC236}">
                <a16:creationId xmlns:a16="http://schemas.microsoft.com/office/drawing/2014/main" id="{2EAB4561-768D-FE41-44DC-93B3C5435B84}"/>
              </a:ext>
            </a:extLst>
          </p:cNvPr>
          <p:cNvPicPr>
            <a:picLocks noChangeAspect="1"/>
          </p:cNvPicPr>
          <p:nvPr/>
        </p:nvPicPr>
        <p:blipFill>
          <a:blip r:embed="rId2">
            <a:alphaModFix amt="35000"/>
          </a:blip>
          <a:srcRect b="25000"/>
          <a:stretch/>
        </p:blipFill>
        <p:spPr>
          <a:xfrm>
            <a:off x="-8825" y="10"/>
            <a:ext cx="12192000" cy="6857990"/>
          </a:xfrm>
          <a:prstGeom prst="rect">
            <a:avLst/>
          </a:prstGeom>
        </p:spPr>
      </p:pic>
      <p:sp>
        <p:nvSpPr>
          <p:cNvPr id="13314" name="1 Título">
            <a:extLst>
              <a:ext uri="{FF2B5EF4-FFF2-40B4-BE49-F238E27FC236}">
                <a16:creationId xmlns:a16="http://schemas.microsoft.com/office/drawing/2014/main" id="{755237BE-8A2F-17F0-441D-DBE8DBE6078A}"/>
              </a:ext>
            </a:extLst>
          </p:cNvPr>
          <p:cNvSpPr>
            <a:spLocks noGrp="1"/>
          </p:cNvSpPr>
          <p:nvPr>
            <p:ph type="title"/>
          </p:nvPr>
        </p:nvSpPr>
        <p:spPr>
          <a:xfrm>
            <a:off x="2592925" y="624110"/>
            <a:ext cx="8911687" cy="1280890"/>
          </a:xfrm>
        </p:spPr>
        <p:txBody>
          <a:bodyPr>
            <a:normAutofit/>
          </a:bodyPr>
          <a:lstStyle/>
          <a:p>
            <a:pPr eaLnBrk="1" hangingPunct="1"/>
            <a:r>
              <a:rPr lang="es-ES" altLang="es-ES" b="1"/>
              <a:t>ESTRATEGIAS DE PROMOCIÓN MÁS COMUNES  </a:t>
            </a:r>
          </a:p>
        </p:txBody>
      </p:sp>
      <p:sp>
        <p:nvSpPr>
          <p:cNvPr id="13315" name="2 Marcador de contenido">
            <a:extLst>
              <a:ext uri="{FF2B5EF4-FFF2-40B4-BE49-F238E27FC236}">
                <a16:creationId xmlns:a16="http://schemas.microsoft.com/office/drawing/2014/main" id="{19BCDC3E-30C1-8C7A-184B-B16B2846603B}"/>
              </a:ext>
            </a:extLst>
          </p:cNvPr>
          <p:cNvSpPr>
            <a:spLocks noGrp="1"/>
          </p:cNvSpPr>
          <p:nvPr>
            <p:ph idx="1"/>
          </p:nvPr>
        </p:nvSpPr>
        <p:spPr>
          <a:xfrm>
            <a:off x="2589212" y="2133600"/>
            <a:ext cx="8915400" cy="3777622"/>
          </a:xfrm>
        </p:spPr>
        <p:txBody>
          <a:bodyPr>
            <a:normAutofit/>
          </a:bodyPr>
          <a:lstStyle/>
          <a:p>
            <a:pPr marL="0" indent="0" eaLnBrk="1" hangingPunct="1">
              <a:lnSpc>
                <a:spcPct val="90000"/>
              </a:lnSpc>
              <a:buClr>
                <a:srgbClr val="4BD7FF"/>
              </a:buClr>
              <a:buNone/>
            </a:pPr>
            <a:endParaRPr lang="es-ES" altLang="es-ES" sz="1700" dirty="0"/>
          </a:p>
          <a:p>
            <a:pPr eaLnBrk="1" hangingPunct="1">
              <a:lnSpc>
                <a:spcPct val="90000"/>
              </a:lnSpc>
              <a:buClr>
                <a:srgbClr val="4BD7FF"/>
              </a:buClr>
              <a:buFont typeface="Wingdings" panose="05000000000000000000" pitchFamily="2" charset="2"/>
              <a:buChar char="Ø"/>
            </a:pPr>
            <a:r>
              <a:rPr lang="es-ES" altLang="es-ES" sz="1700" dirty="0"/>
              <a:t>Muestras: Es una de las formas más habituales, efectivas y comunes en la promoción de cosméticos.</a:t>
            </a:r>
          </a:p>
          <a:p>
            <a:pPr eaLnBrk="1" hangingPunct="1">
              <a:lnSpc>
                <a:spcPct val="90000"/>
              </a:lnSpc>
              <a:buClr>
                <a:srgbClr val="4BD7FF"/>
              </a:buClr>
              <a:buFont typeface="Wingdings" panose="05000000000000000000" pitchFamily="2" charset="2"/>
              <a:buChar char="Ø"/>
            </a:pPr>
            <a:r>
              <a:rPr lang="es-ES" altLang="es-ES" sz="1700" dirty="0"/>
              <a:t>Descuentos: Precios inferiores al habitual al adquirir un producto o servicio.</a:t>
            </a:r>
          </a:p>
          <a:p>
            <a:pPr eaLnBrk="1" hangingPunct="1">
              <a:lnSpc>
                <a:spcPct val="90000"/>
              </a:lnSpc>
              <a:buClr>
                <a:srgbClr val="4BD7FF"/>
              </a:buClr>
              <a:buFont typeface="Wingdings" panose="05000000000000000000" pitchFamily="2" charset="2"/>
              <a:buChar char="Ø"/>
            </a:pPr>
            <a:r>
              <a:rPr lang="es-ES" altLang="es-ES" sz="1700" dirty="0"/>
              <a:t>Cupones de fidelización: Van ligados a la adquisición de un servicio o número de veces.</a:t>
            </a:r>
          </a:p>
          <a:p>
            <a:pPr eaLnBrk="1" hangingPunct="1">
              <a:lnSpc>
                <a:spcPct val="90000"/>
              </a:lnSpc>
              <a:buClr>
                <a:srgbClr val="4BD7FF"/>
              </a:buClr>
              <a:buFont typeface="Wingdings" panose="05000000000000000000" pitchFamily="2" charset="2"/>
              <a:buChar char="Ø"/>
            </a:pPr>
            <a:r>
              <a:rPr lang="es-ES" altLang="es-ES" sz="1700" dirty="0"/>
              <a:t>Paquetes promocionales: Se ofrece un ahorro sobre el precio habitual al adquirir más unidades o combinar diferentes productos o servicios.</a:t>
            </a:r>
          </a:p>
          <a:p>
            <a:pPr eaLnBrk="1" hangingPunct="1">
              <a:lnSpc>
                <a:spcPct val="90000"/>
              </a:lnSpc>
              <a:buClr>
                <a:srgbClr val="4BD7FF"/>
              </a:buClr>
              <a:buFont typeface="Wingdings" panose="05000000000000000000" pitchFamily="2" charset="2"/>
              <a:buChar char="Ø"/>
            </a:pPr>
            <a:r>
              <a:rPr lang="es-ES" altLang="es-ES" sz="1700" dirty="0"/>
              <a:t>Regalos: Se ofrecen al cliente artículos de diversa naturaleza al comprar un producto o servicio cosmético.</a:t>
            </a:r>
          </a:p>
          <a:p>
            <a:pPr eaLnBrk="1" hangingPunct="1">
              <a:lnSpc>
                <a:spcPct val="90000"/>
              </a:lnSpc>
              <a:buClr>
                <a:srgbClr val="4BD7FF"/>
              </a:buClr>
              <a:buFont typeface="Wingdings" panose="05000000000000000000" pitchFamily="2" charset="2"/>
              <a:buChar char="Ø"/>
            </a:pPr>
            <a:r>
              <a:rPr lang="es-ES" altLang="es-ES" sz="1700" dirty="0"/>
              <a:t>Sorteos: Posibilidad de conseguir un incentivo participando en un juego de azar diseñado por la empresa.</a:t>
            </a:r>
          </a:p>
          <a:p>
            <a:pPr eaLnBrk="1" hangingPunct="1">
              <a:lnSpc>
                <a:spcPct val="90000"/>
              </a:lnSpc>
              <a:buClr>
                <a:srgbClr val="4BD7FF"/>
              </a:buClr>
              <a:buFont typeface="Wingdings" panose="05000000000000000000" pitchFamily="2" charset="2"/>
              <a:buChar char="Ø"/>
            </a:pPr>
            <a:endParaRPr lang="es-ES" altLang="es-ES" sz="1700" dirty="0"/>
          </a:p>
          <a:p>
            <a:pPr eaLnBrk="1" hangingPunct="1">
              <a:lnSpc>
                <a:spcPct val="90000"/>
              </a:lnSpc>
              <a:buClr>
                <a:srgbClr val="4BD7FF"/>
              </a:buClr>
              <a:buFont typeface="Wingdings 2" panose="05020102010507070707" pitchFamily="18" charset="2"/>
              <a:buNone/>
            </a:pPr>
            <a:endParaRPr lang="es-ES" altLang="es-ES" sz="1700" b="1" i="1" dirty="0"/>
          </a:p>
          <a:p>
            <a:pPr eaLnBrk="1" hangingPunct="1">
              <a:lnSpc>
                <a:spcPct val="90000"/>
              </a:lnSpc>
              <a:buClr>
                <a:srgbClr val="4BD7FF"/>
              </a:buClr>
              <a:buFont typeface="Wingdings" panose="05000000000000000000" pitchFamily="2" charset="2"/>
              <a:buChar char="Ø"/>
            </a:pPr>
            <a:endParaRPr lang="es-ES" altLang="es-ES" sz="1700" b="1" i="1" dirty="0"/>
          </a:p>
        </p:txBody>
      </p:sp>
    </p:spTree>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7B2C288-E307-72C3-9B2F-B5FF10E95377}"/>
              </a:ext>
            </a:extLst>
          </p:cNvPr>
          <p:cNvSpPr txBox="1"/>
          <p:nvPr/>
        </p:nvSpPr>
        <p:spPr>
          <a:xfrm flipH="1">
            <a:off x="2692400" y="770467"/>
            <a:ext cx="7914158" cy="954107"/>
          </a:xfrm>
          <a:prstGeom prst="rect">
            <a:avLst/>
          </a:prstGeom>
          <a:noFill/>
        </p:spPr>
        <p:txBody>
          <a:bodyPr wrap="square" rtlCol="0">
            <a:spAutoFit/>
          </a:bodyPr>
          <a:lstStyle/>
          <a:p>
            <a:r>
              <a:rPr lang="es-ES" sz="2800" b="1" dirty="0">
                <a:solidFill>
                  <a:schemeClr val="accent1"/>
                </a:solidFill>
              </a:rPr>
              <a:t>ESTRATEGIAS EN LA VENTA DE TRATAMIENTOS INTEGRALES </a:t>
            </a:r>
          </a:p>
        </p:txBody>
      </p:sp>
      <p:sp>
        <p:nvSpPr>
          <p:cNvPr id="6" name="Marcador de contenido 5">
            <a:extLst>
              <a:ext uri="{FF2B5EF4-FFF2-40B4-BE49-F238E27FC236}">
                <a16:creationId xmlns:a16="http://schemas.microsoft.com/office/drawing/2014/main" id="{B380F95E-A569-091E-90C6-0FCB25DE63DD}"/>
              </a:ext>
            </a:extLst>
          </p:cNvPr>
          <p:cNvSpPr>
            <a:spLocks noGrp="1"/>
          </p:cNvSpPr>
          <p:nvPr>
            <p:ph idx="1"/>
          </p:nvPr>
        </p:nvSpPr>
        <p:spPr>
          <a:xfrm>
            <a:off x="1585442" y="1624084"/>
            <a:ext cx="10315406" cy="5008728"/>
          </a:xfrm>
        </p:spPr>
        <p:txBody>
          <a:bodyPr/>
          <a:lstStyle/>
          <a:p>
            <a:pPr>
              <a:buFont typeface="Wingdings" panose="05000000000000000000" pitchFamily="2" charset="2"/>
              <a:buChar char="q"/>
            </a:pPr>
            <a:r>
              <a:rPr lang="es-ES" dirty="0"/>
              <a:t>Consisten en combinar los recursos humanos y materiales para alcanzar el objetivo de la empresa y maximizar los beneficios aprovechando las oportunidades del entorno.</a:t>
            </a:r>
          </a:p>
          <a:p>
            <a:pPr>
              <a:buFont typeface="Wingdings" panose="05000000000000000000" pitchFamily="2" charset="2"/>
              <a:buChar char="q"/>
            </a:pPr>
            <a:r>
              <a:rPr lang="es-ES" b="1" i="1" dirty="0">
                <a:solidFill>
                  <a:srgbClr val="E78712"/>
                </a:solidFill>
              </a:rPr>
              <a:t>Fases del proceso:</a:t>
            </a:r>
          </a:p>
          <a:p>
            <a:r>
              <a:rPr lang="es-ES" b="1" dirty="0"/>
              <a:t>Fase de preparación  </a:t>
            </a:r>
            <a:r>
              <a:rPr lang="es-ES" dirty="0"/>
              <a:t>. </a:t>
            </a:r>
          </a:p>
          <a:p>
            <a:r>
              <a:rPr lang="es-ES" b="1" dirty="0"/>
              <a:t>Fase de contacto.</a:t>
            </a:r>
          </a:p>
          <a:p>
            <a:r>
              <a:rPr lang="es-ES" b="1" dirty="0"/>
              <a:t>Fase de sondeo.</a:t>
            </a:r>
            <a:r>
              <a:rPr lang="es-ES" dirty="0"/>
              <a:t> Consiste en la búsqueda y detección de las necesidades del cliente. Algunas motivaciones  básicas a la hora de comprar son :</a:t>
            </a:r>
          </a:p>
          <a:p>
            <a:pPr>
              <a:buFont typeface="Wingdings" panose="05000000000000000000" pitchFamily="2" charset="2"/>
              <a:buChar char="§"/>
            </a:pPr>
            <a:r>
              <a:rPr lang="es-ES" dirty="0"/>
              <a:t>Seguridad : el cliente compra aquello que le ofrece garantía sin riesgo.</a:t>
            </a:r>
          </a:p>
          <a:p>
            <a:pPr>
              <a:buFont typeface="Wingdings" panose="05000000000000000000" pitchFamily="2" charset="2"/>
              <a:buChar char="§"/>
            </a:pPr>
            <a:r>
              <a:rPr lang="es-ES" dirty="0"/>
              <a:t>Precio: el producto más económico.</a:t>
            </a:r>
          </a:p>
          <a:p>
            <a:pPr>
              <a:buFont typeface="Wingdings" panose="05000000000000000000" pitchFamily="2" charset="2"/>
              <a:buChar char="§"/>
            </a:pPr>
            <a:r>
              <a:rPr lang="es-ES" dirty="0"/>
              <a:t>Moda: novedad en el mercado.</a:t>
            </a:r>
          </a:p>
          <a:p>
            <a:pPr>
              <a:buFont typeface="Wingdings" panose="05000000000000000000" pitchFamily="2" charset="2"/>
              <a:buChar char="§"/>
            </a:pPr>
            <a:r>
              <a:rPr lang="es-ES" dirty="0"/>
              <a:t>Prestigio: valora lo exclusivo, distinguido y caro.</a:t>
            </a:r>
          </a:p>
          <a:p>
            <a:pPr>
              <a:buFont typeface="Wingdings" panose="05000000000000000000" pitchFamily="2" charset="2"/>
              <a:buChar char="§"/>
            </a:pPr>
            <a:r>
              <a:rPr lang="es-ES" dirty="0"/>
              <a:t>Comodidad: exige menor esfuerzo.</a:t>
            </a:r>
          </a:p>
          <a:p>
            <a:pPr>
              <a:buFont typeface="Wingdings" panose="05000000000000000000" pitchFamily="2" charset="2"/>
              <a:buChar char="§"/>
            </a:pPr>
            <a:r>
              <a:rPr lang="es-ES" dirty="0"/>
              <a:t>Afecto: valora la relación personal con el profesional y la confianza.</a:t>
            </a:r>
          </a:p>
          <a:p>
            <a:pPr>
              <a:buFont typeface="Wingdings" panose="05000000000000000000" pitchFamily="2" charset="2"/>
              <a:buChar char="§"/>
            </a:pPr>
            <a:endParaRPr lang="es-ES" dirty="0"/>
          </a:p>
          <a:p>
            <a:pPr>
              <a:buFont typeface="Wingdings" panose="05000000000000000000" pitchFamily="2" charset="2"/>
              <a:buChar char="§"/>
            </a:pPr>
            <a:endParaRPr lang="es-ES" dirty="0"/>
          </a:p>
          <a:p>
            <a:endParaRPr lang="es-ES" dirty="0"/>
          </a:p>
        </p:txBody>
      </p:sp>
    </p:spTree>
    <p:extLst>
      <p:ext uri="{BB962C8B-B14F-4D97-AF65-F5344CB8AC3E}">
        <p14:creationId xmlns:p14="http://schemas.microsoft.com/office/powerpoint/2010/main" val="1040968237"/>
      </p:ext>
    </p:extLst>
  </p:cSld>
  <p:clrMapOvr>
    <a:masterClrMapping/>
  </p:clrMapOvr>
</p:sld>
</file>

<file path=ppt/theme/theme1.xml><?xml version="1.0" encoding="utf-8"?>
<a:theme xmlns:a="http://schemas.openxmlformats.org/drawingml/2006/main" name="Espiral">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776</TotalTime>
  <Words>1422</Words>
  <Application>Microsoft Office PowerPoint</Application>
  <PresentationFormat>Panorámica</PresentationFormat>
  <Paragraphs>76</Paragraphs>
  <Slides>13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Arial</vt:lpstr>
      <vt:lpstr>Calibri</vt:lpstr>
      <vt:lpstr>Century Gothic</vt:lpstr>
      <vt:lpstr>Wingdings</vt:lpstr>
      <vt:lpstr>Wingdings 2</vt:lpstr>
      <vt:lpstr>Wingdings 3</vt:lpstr>
      <vt:lpstr>Espiral</vt:lpstr>
      <vt:lpstr>TEMA 2 PROMOCIÓN Y VENTA DE LOS SERVICIOS DE ESTÉTICA INTEGRAL</vt:lpstr>
      <vt:lpstr>1. VENTA DE SERVICIOS</vt:lpstr>
      <vt:lpstr>Presentación de PowerPoint</vt:lpstr>
      <vt:lpstr>Presentación de PowerPoint</vt:lpstr>
      <vt:lpstr>Presentación de PowerPoint</vt:lpstr>
      <vt:lpstr> A la hora de perfilar la campaña también hay que considerar que la publicidad puede presentarse de múltiples maneras.</vt:lpstr>
      <vt:lpstr> LA PROMOCIÓN EN LOS ESTABLECIMIENTOS DE IMAGEN PERSONAL</vt:lpstr>
      <vt:lpstr>ESTRATEGIAS DE PROMOCIÓN MÁS COMUNES  </vt:lpstr>
      <vt:lpstr>Presentación de PowerPoint</vt:lpstr>
      <vt:lpstr>Presentación de PowerPoint</vt:lpstr>
      <vt:lpstr>APLICACIÓN DE TÉCNICAS DE VENTA </vt:lpstr>
      <vt:lpstr>APLICACIÓN DE TÉCNICAS DE VENTA </vt:lpstr>
      <vt:lpstr>Métodos de respuesta que desarmen los pretextos.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3 GESTION INSTALACIONES , MEDIOS TÉCNICOS Y MATERIALES</dc:title>
  <dc:creator>patricia busto lopez</dc:creator>
  <cp:lastModifiedBy>Teresa Calvo Salgueiro</cp:lastModifiedBy>
  <cp:revision>11</cp:revision>
  <dcterms:created xsi:type="dcterms:W3CDTF">2022-11-13T10:15:39Z</dcterms:created>
  <dcterms:modified xsi:type="dcterms:W3CDTF">2024-09-22T21:56:17Z</dcterms:modified>
</cp:coreProperties>
</file>